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40"/>
  </p:notesMasterIdLst>
  <p:sldIdLst>
    <p:sldId id="257" r:id="rId4"/>
    <p:sldId id="261" r:id="rId5"/>
    <p:sldId id="260" r:id="rId6"/>
    <p:sldId id="259" r:id="rId7"/>
    <p:sldId id="295" r:id="rId8"/>
    <p:sldId id="262" r:id="rId9"/>
    <p:sldId id="294" r:id="rId10"/>
    <p:sldId id="263" r:id="rId11"/>
    <p:sldId id="291" r:id="rId12"/>
    <p:sldId id="269" r:id="rId13"/>
    <p:sldId id="292" r:id="rId14"/>
    <p:sldId id="293" r:id="rId15"/>
    <p:sldId id="267" r:id="rId16"/>
    <p:sldId id="266" r:id="rId17"/>
    <p:sldId id="268" r:id="rId18"/>
    <p:sldId id="265" r:id="rId19"/>
    <p:sldId id="264" r:id="rId20"/>
    <p:sldId id="273" r:id="rId21"/>
    <p:sldId id="270" r:id="rId22"/>
    <p:sldId id="271" r:id="rId23"/>
    <p:sldId id="272" r:id="rId24"/>
    <p:sldId id="275" r:id="rId25"/>
    <p:sldId id="274" r:id="rId26"/>
    <p:sldId id="276" r:id="rId27"/>
    <p:sldId id="277" r:id="rId28"/>
    <p:sldId id="278" r:id="rId29"/>
    <p:sldId id="279" r:id="rId30"/>
    <p:sldId id="280" r:id="rId31"/>
    <p:sldId id="282" r:id="rId32"/>
    <p:sldId id="283" r:id="rId33"/>
    <p:sldId id="285" r:id="rId34"/>
    <p:sldId id="287" r:id="rId35"/>
    <p:sldId id="288" r:id="rId36"/>
    <p:sldId id="286" r:id="rId37"/>
    <p:sldId id="289" r:id="rId38"/>
    <p:sldId id="29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F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8" autoAdjust="0"/>
    <p:restoredTop sz="65116" autoAdjust="0"/>
  </p:normalViewPr>
  <p:slideViewPr>
    <p:cSldViewPr snapToGrid="0">
      <p:cViewPr varScale="1">
        <p:scale>
          <a:sx n="75" d="100"/>
          <a:sy n="75" d="100"/>
        </p:scale>
        <p:origin x="1500" y="60"/>
      </p:cViewPr>
      <p:guideLst/>
    </p:cSldViewPr>
  </p:slideViewPr>
  <p:outlineViewPr>
    <p:cViewPr>
      <p:scale>
        <a:sx n="33" d="100"/>
        <a:sy n="33" d="100"/>
      </p:scale>
      <p:origin x="0" y="-1182"/>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4215B-D483-4BE2-97F9-A73E969E2D2E}" type="datetimeFigureOut">
              <a:rPr lang="en-GB" smtClean="0"/>
              <a:t>02/06/2021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C33BA-1466-47D2-994F-1F8F0474A14A}" type="slidenum">
              <a:rPr lang="en-GB" smtClean="0"/>
              <a:t>‹#›</a:t>
            </a:fld>
            <a:endParaRPr lang="en-GB"/>
          </a:p>
        </p:txBody>
      </p:sp>
    </p:spTree>
    <p:extLst>
      <p:ext uri="{BB962C8B-B14F-4D97-AF65-F5344CB8AC3E}">
        <p14:creationId xmlns:p14="http://schemas.microsoft.com/office/powerpoint/2010/main" val="388251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3ryohiCVq3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Cz1rJtlGHV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Welcome</a:t>
            </a:r>
            <a:r>
              <a:rPr lang="en-GB" b="0" baseline="0" dirty="0"/>
              <a:t> to this showcase of differentiation with the German </a:t>
            </a:r>
            <a:r>
              <a:rPr lang="en-GB" b="0" baseline="0" dirty="0" err="1"/>
              <a:t>SoW.</a:t>
            </a:r>
            <a:r>
              <a:rPr lang="en-GB" b="0" baseline="0" dirty="0"/>
              <a:t>  We will explore teaching activities from Y7 German Term 2.2 weeks 3-5, looking at supporting lower </a:t>
            </a:r>
            <a:r>
              <a:rPr lang="en-GB" b="0" baseline="0" dirty="0" smtClean="0"/>
              <a:t>proficiency learners </a:t>
            </a:r>
            <a:r>
              <a:rPr lang="en-GB" b="0" baseline="0" dirty="0"/>
              <a:t>through differentiation by support, task and outcome.</a:t>
            </a:r>
            <a:endParaRPr lang="en-GB" b="0"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03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lesson 2, a support opportunity is offered for students to practise </a:t>
            </a:r>
            <a:r>
              <a:rPr lang="en-GB" b="0" dirty="0"/>
              <a:t>recalling</a:t>
            </a:r>
            <a:r>
              <a:rPr lang="en-GB" b="0" baseline="0" dirty="0"/>
              <a:t> whether verbs are strong or weak.  </a:t>
            </a:r>
            <a:br>
              <a:rPr lang="en-GB" b="0" baseline="0" dirty="0"/>
            </a:br>
            <a:r>
              <a:rPr lang="en-GB" b="0" baseline="0" dirty="0"/>
              <a:t>This consolidation activity is used to help students assimilate their new learning on strong verbs with their previous learning on weak verbs.  </a:t>
            </a:r>
            <a:br>
              <a:rPr lang="en-GB" b="0" baseline="0" dirty="0"/>
            </a:br>
            <a:r>
              <a:rPr lang="en-GB" b="0" baseline="0" dirty="0"/>
              <a:t>This also primes students for subsequent activities where determining if verbs are weak or strong and conjugating accordingly will be key to the success of the task.  </a:t>
            </a:r>
            <a:br>
              <a:rPr lang="en-GB" b="0" baseline="0" dirty="0"/>
            </a:br>
            <a:r>
              <a:rPr lang="en-GB" b="0" baseline="0" dirty="0"/>
              <a:t>It is a recognition activity using only the infinitive at this stage.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2.2.3 lesson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recalling</a:t>
            </a:r>
            <a:r>
              <a:rPr lang="en-GB" b="0" baseline="0" dirty="0"/>
              <a:t> whether verbs are strong or weak.</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r>
              <a:rPr lang="en-GB" b="0" dirty="0"/>
              <a:t>1. Teacher reminds the students that strong means a vowel change and weak means no change.</a:t>
            </a:r>
          </a:p>
          <a:p>
            <a:r>
              <a:rPr lang="en-GB" b="0" dirty="0"/>
              <a:t>2. For each verb say whether it is strong or weak.</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494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We can see how support is further built in and progresses across week 4.  </a:t>
            </a:r>
            <a:br>
              <a:rPr lang="en-GB" b="0" baseline="0" dirty="0"/>
            </a:br>
            <a:r>
              <a:rPr lang="en-GB" b="0" baseline="0" dirty="0"/>
              <a:t>Here, both strong and weak verbs are practised as a recognition activity this time in 3</a:t>
            </a:r>
            <a:r>
              <a:rPr lang="en-GB" b="0" baseline="30000" dirty="0"/>
              <a:t>rd</a:t>
            </a:r>
            <a:r>
              <a:rPr lang="en-GB" b="0" baseline="0" dirty="0"/>
              <a:t> person singular whereby students supply the infinitive.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2.2.4 lesson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revisit some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We include some verbs that are </a:t>
            </a:r>
            <a:r>
              <a:rPr lang="en-GB" b="0" u="sng" dirty="0"/>
              <a:t>not</a:t>
            </a:r>
            <a:r>
              <a:rPr lang="en-GB" b="0" dirty="0"/>
              <a:t> strong verbs as this is the second week we are doing these.</a:t>
            </a:r>
            <a:br>
              <a:rPr lang="en-GB" b="0" dirty="0"/>
            </a:br>
            <a:r>
              <a:rPr lang="en-GB" b="0" dirty="0"/>
              <a:t>It has been a few lessons since we revisited letters of the alphabet so we use those here</a:t>
            </a:r>
            <a:r>
              <a:rPr lang="en-GB" b="0" baseline="0" dirty="0"/>
              <a:t> to support teacher elicitation of the answers.</a:t>
            </a:r>
            <a:br>
              <a:rPr lang="en-GB" b="0"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Show verbs in third person forms and get students to write down the infinitive / dictionary form. </a:t>
            </a:r>
            <a:br>
              <a:rPr lang="en-GB" b="0" dirty="0"/>
            </a:br>
            <a:r>
              <a:rPr lang="en-GB" b="0" dirty="0"/>
              <a:t>2. Clicking on the letters brings up the infinitive forms to check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a:t>
            </a:r>
            <a:r>
              <a:rPr lang="en-GB" b="0" baseline="0" dirty="0"/>
              <a:t> Students can then be prompted to say both the 3</a:t>
            </a:r>
            <a:r>
              <a:rPr lang="en-GB" b="0" baseline="30000" dirty="0"/>
              <a:t>rd</a:t>
            </a:r>
            <a:r>
              <a:rPr lang="en-GB" b="0" baseline="0" dirty="0"/>
              <a:t> person form and the infinitive.</a:t>
            </a:r>
            <a:br>
              <a:rPr lang="en-GB" b="0" baseline="0" dirty="0"/>
            </a:br>
            <a:r>
              <a:rPr lang="en-GB" b="0" baseline="0" dirty="0"/>
              <a:t>E.g.</a:t>
            </a:r>
            <a:br>
              <a:rPr lang="en-GB" b="0" baseline="0" dirty="0"/>
            </a:br>
            <a:r>
              <a:rPr lang="en-GB" b="0" baseline="0" dirty="0"/>
              <a:t>Teacher - A</a:t>
            </a:r>
            <a:br>
              <a:rPr lang="en-GB" b="0" baseline="0" dirty="0"/>
            </a:br>
            <a:r>
              <a:rPr lang="en-GB" b="0" baseline="0" dirty="0"/>
              <a:t>Student - </a:t>
            </a:r>
            <a:r>
              <a:rPr lang="en-GB" b="0" baseline="0" dirty="0" err="1"/>
              <a:t>läuft</a:t>
            </a:r>
            <a:r>
              <a:rPr lang="en-GB" b="0" baseline="0" dirty="0"/>
              <a:t>, </a:t>
            </a:r>
            <a:r>
              <a:rPr lang="en-GB" b="0" baseline="0" dirty="0" err="1"/>
              <a:t>laufen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57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Now week 5. </a:t>
            </a:r>
            <a:r>
              <a:rPr lang="en-GB" b="0" dirty="0" smtClean="0"/>
              <a:t>We include 10 previously</a:t>
            </a:r>
            <a:r>
              <a:rPr lang="en-GB" b="0" baseline="0" dirty="0" smtClean="0"/>
              <a:t> taught strong verbs and three</a:t>
            </a:r>
            <a:r>
              <a:rPr lang="en-GB" b="0" dirty="0" smtClean="0"/>
              <a:t> verbs that are </a:t>
            </a:r>
            <a:r>
              <a:rPr lang="en-GB" b="0" u="sng" dirty="0" smtClean="0"/>
              <a:t>not</a:t>
            </a:r>
            <a:r>
              <a:rPr lang="en-GB" b="0" dirty="0" smtClean="0"/>
              <a:t> strong verbs (two</a:t>
            </a:r>
            <a:r>
              <a:rPr lang="en-GB" b="0" baseline="0" dirty="0" smtClean="0"/>
              <a:t> weak and one irregular (</a:t>
            </a:r>
            <a:r>
              <a:rPr lang="en-GB" b="0" baseline="0" dirty="0" err="1" smtClean="0"/>
              <a:t>haben</a:t>
            </a:r>
            <a:r>
              <a:rPr lang="en-GB" b="0" baseline="0" dirty="0" smtClean="0"/>
              <a:t>), </a:t>
            </a:r>
            <a:r>
              <a:rPr lang="en-GB" b="0" dirty="0" smtClean="0"/>
              <a:t>as this is the third</a:t>
            </a:r>
            <a:r>
              <a:rPr lang="en-GB" b="0" baseline="0" dirty="0" smtClean="0"/>
              <a:t> week of working with strong verbs.</a:t>
            </a:r>
            <a:br>
              <a:rPr lang="en-GB" b="0" baseline="0" dirty="0" smtClean="0"/>
            </a:br>
            <a:r>
              <a:rPr lang="en-GB" sz="1200" b="0" baseline="0" dirty="0" smtClean="0"/>
              <a:t>  </a:t>
            </a:r>
            <a:r>
              <a:rPr lang="en-GB" sz="1200" b="0" baseline="0" dirty="0"/>
              <a:t/>
            </a:r>
            <a:br>
              <a:rPr lang="en-GB" sz="1200" b="0" baseline="0" dirty="0"/>
            </a:br>
            <a:r>
              <a:rPr lang="en-GB" sz="1200" b="0" baseline="0" dirty="0"/>
              <a:t>In this progression, students must now conjugate the third person singular, moving on from last week where they provided the infinitive from the 3</a:t>
            </a:r>
            <a:r>
              <a:rPr lang="en-GB" sz="1200" b="0" baseline="30000" dirty="0"/>
              <a:t>rd</a:t>
            </a:r>
            <a:r>
              <a:rPr lang="en-GB" sz="1200" b="0" baseline="0" dirty="0"/>
              <a:t> person singular form.</a:t>
            </a:r>
            <a:endParaRPr lang="en-GB" sz="1200" b="0" dirty="0"/>
          </a:p>
          <a:p>
            <a:endParaRPr lang="en-GB" sz="1200" b="1" dirty="0"/>
          </a:p>
          <a:p>
            <a:r>
              <a:rPr lang="en-GB" sz="1200" b="1" dirty="0"/>
              <a:t>2.2.5 lesson 1</a:t>
            </a:r>
          </a:p>
          <a:p>
            <a:endParaRPr lang="en-GB" sz="1200" b="1" dirty="0"/>
          </a:p>
          <a:p>
            <a:r>
              <a:rPr lang="en-GB" sz="1200" b="1" dirty="0"/>
              <a:t>Original</a:t>
            </a:r>
            <a:r>
              <a:rPr lang="en-GB" sz="1200" b="1" baseline="0" dirty="0"/>
              <a:t> teacher notes</a:t>
            </a:r>
            <a:endParaRPr lang="en-GB" sz="1200" b="1" dirty="0"/>
          </a:p>
          <a:p>
            <a:r>
              <a:rPr lang="en-GB" sz="1200" b="1" dirty="0"/>
              <a:t>Timing: 5 minutes</a:t>
            </a:r>
          </a:p>
          <a:p>
            <a:endParaRPr lang="en-GB" sz="1200" b="0" dirty="0"/>
          </a:p>
          <a:p>
            <a:r>
              <a:rPr lang="en-GB" sz="1200" b="1" dirty="0"/>
              <a:t>Aim: </a:t>
            </a:r>
            <a:r>
              <a:rPr lang="en-GB" sz="1200" b="0" dirty="0"/>
              <a:t>To practise recall of the third person singular form of verbs.</a:t>
            </a:r>
          </a:p>
          <a:p>
            <a:endParaRPr lang="en-GB" sz="1200" b="0" dirty="0"/>
          </a:p>
          <a:p>
            <a:r>
              <a:rPr lang="en-GB" sz="1200" b="1" dirty="0"/>
              <a:t>Note: </a:t>
            </a:r>
            <a:r>
              <a:rPr lang="en-GB" b="0" dirty="0"/>
              <a:t>This is a reversed version of the verbs task from last week’s sequence, 2.2.4. This time students are presented with infinitives and need</a:t>
            </a:r>
            <a:r>
              <a:rPr lang="en-GB" b="0" baseline="0" dirty="0"/>
              <a:t> to write down the 3</a:t>
            </a:r>
            <a:r>
              <a:rPr lang="en-GB" b="0" baseline="30000" dirty="0"/>
              <a:t>rd</a:t>
            </a:r>
            <a:r>
              <a:rPr lang="en-GB" b="0" baseline="0" dirty="0"/>
              <a:t> person form. We use letters of the alphabet again to support teacher elicitation of the answers, but this week the remaining letters N - Z. </a:t>
            </a:r>
            <a:r>
              <a:rPr lang="en-GB" b="0" dirty="0"/>
              <a:t>We include 10 previously</a:t>
            </a:r>
            <a:r>
              <a:rPr lang="en-GB" b="0" baseline="0" dirty="0"/>
              <a:t> taught strong verbs and three</a:t>
            </a:r>
            <a:r>
              <a:rPr lang="en-GB" b="0" dirty="0"/>
              <a:t> verbs that are </a:t>
            </a:r>
            <a:r>
              <a:rPr lang="en-GB" b="0" u="sng" dirty="0"/>
              <a:t>not</a:t>
            </a:r>
            <a:r>
              <a:rPr lang="en-GB" b="0" dirty="0"/>
              <a:t> strong verbs (two</a:t>
            </a:r>
            <a:r>
              <a:rPr lang="en-GB" b="0" baseline="0" dirty="0"/>
              <a:t> </a:t>
            </a:r>
            <a:r>
              <a:rPr lang="en-GB" b="0" baseline="0" dirty="0" smtClean="0"/>
              <a:t>weak </a:t>
            </a:r>
            <a:r>
              <a:rPr lang="en-GB" b="0" baseline="0" dirty="0"/>
              <a:t>and one irregular (</a:t>
            </a:r>
            <a:r>
              <a:rPr lang="en-GB" b="0" baseline="0" dirty="0" err="1"/>
              <a:t>haben</a:t>
            </a:r>
            <a:r>
              <a:rPr lang="en-GB" b="0" baseline="0" dirty="0"/>
              <a:t>), </a:t>
            </a:r>
            <a:r>
              <a:rPr lang="en-GB" b="0" dirty="0"/>
              <a:t>as this is the third</a:t>
            </a:r>
            <a:r>
              <a:rPr lang="en-GB" b="0" baseline="0" dirty="0"/>
              <a:t> week of working with strong verbs.</a:t>
            </a:r>
            <a:br>
              <a:rPr lang="en-GB" b="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b="0" baseline="0" dirty="0"/>
              <a:t>1. S</a:t>
            </a:r>
            <a:r>
              <a:rPr lang="en-GB" b="0" dirty="0"/>
              <a:t>tudents are presented with infinitives and need</a:t>
            </a:r>
            <a:r>
              <a:rPr lang="en-GB" b="0" baseline="0" dirty="0"/>
              <a:t> to write down the 3</a:t>
            </a:r>
            <a:r>
              <a:rPr lang="en-GB" b="0" baseline="30000" dirty="0"/>
              <a:t>rd</a:t>
            </a:r>
            <a:r>
              <a:rPr lang="en-GB" b="0" baseline="0" dirty="0"/>
              <a:t> person form. </a:t>
            </a:r>
          </a:p>
          <a:p>
            <a:r>
              <a:rPr lang="en-GB" b="0" baseline="0" dirty="0"/>
              <a:t>2. Students can then be prompted to say both the 3</a:t>
            </a:r>
            <a:r>
              <a:rPr lang="en-GB" b="0" baseline="30000" dirty="0"/>
              <a:t>rd</a:t>
            </a:r>
            <a:r>
              <a:rPr lang="en-GB" b="0" baseline="0" dirty="0"/>
              <a:t> person form and the infinitive.</a:t>
            </a:r>
            <a:br>
              <a:rPr lang="en-GB" b="0" baseline="0" dirty="0"/>
            </a:br>
            <a:r>
              <a:rPr lang="en-GB" b="0" baseline="0" dirty="0"/>
              <a:t>E.g.</a:t>
            </a:r>
            <a:br>
              <a:rPr lang="en-GB" b="0" baseline="0" dirty="0"/>
            </a:br>
            <a:r>
              <a:rPr lang="en-GB" b="0" baseline="0" dirty="0"/>
              <a:t>Teacher - N</a:t>
            </a:r>
            <a:br>
              <a:rPr lang="en-GB" b="0" baseline="0" dirty="0"/>
            </a:br>
            <a:r>
              <a:rPr lang="en-GB" b="0" baseline="0" dirty="0"/>
              <a:t>Student - </a:t>
            </a:r>
            <a:r>
              <a:rPr lang="en-GB" b="0" baseline="0" dirty="0" err="1"/>
              <a:t>läuft</a:t>
            </a:r>
            <a:r>
              <a:rPr lang="en-GB" b="0" baseline="0" dirty="0"/>
              <a:t>, </a:t>
            </a:r>
            <a:r>
              <a:rPr lang="en-GB" b="0" baseline="0" dirty="0" err="1"/>
              <a:t>laufen</a:t>
            </a:r>
            <a:r>
              <a:rPr lang="en-GB" b="0" baseline="0" dirty="0"/>
              <a:t/>
            </a:r>
            <a:br>
              <a:rPr lang="en-GB" b="0" baseline="0" dirty="0"/>
            </a:br>
            <a:r>
              <a:rPr lang="en-GB" b="0" baseline="0" dirty="0"/>
              <a:t>3. Teachers can vary the order of the letters, as the answers are triggered to appear by clicking on each letter.</a:t>
            </a:r>
            <a:br>
              <a:rPr lang="en-GB" b="0" baseline="0" dirty="0"/>
            </a:br>
            <a:r>
              <a:rPr lang="en-GB" b="0" baseline="0" dirty="0"/>
              <a:t>4. Alternatively, students can nominate a letter and give the two verb forms themselves.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18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Now that we have seen ways</a:t>
            </a:r>
            <a:r>
              <a:rPr lang="en-GB" sz="1200" baseline="0" dirty="0"/>
              <a:t> of differentiating by support, let’s now look at differentiation by task type to support lower </a:t>
            </a:r>
            <a:r>
              <a:rPr lang="en-GB" sz="1200" baseline="0" dirty="0" smtClean="0"/>
              <a:t>proficiency learners. </a:t>
            </a:r>
            <a:endParaRPr lang="en-GB" sz="1200" dirty="0"/>
          </a:p>
          <a:p>
            <a:endParaRPr lang="en-GB" sz="1200" dirty="0"/>
          </a:p>
          <a:p>
            <a:r>
              <a:rPr lang="en-GB" sz="1200" dirty="0"/>
              <a:t>This is specifically</a:t>
            </a:r>
            <a:r>
              <a:rPr lang="en-GB" sz="1200" baseline="0" dirty="0"/>
              <a:t> lesson 1 of Y7 Term 2.2 week 3.</a:t>
            </a:r>
            <a:endParaRPr lang="en-GB" sz="1200" dirty="0"/>
          </a:p>
          <a:p>
            <a:endParaRPr lang="en-GB" dirty="0"/>
          </a:p>
        </p:txBody>
      </p:sp>
      <p:sp>
        <p:nvSpPr>
          <p:cNvPr id="4" name="Slide Number Placeholder 3"/>
          <p:cNvSpPr>
            <a:spLocks noGrp="1"/>
          </p:cNvSpPr>
          <p:nvPr>
            <p:ph type="sldNum" sz="quarter" idx="10"/>
          </p:nvPr>
        </p:nvSpPr>
        <p:spPr/>
        <p:txBody>
          <a:bodyPr/>
          <a:lstStyle/>
          <a:p>
            <a:fld id="{C77E6F59-999D-4436-8803-B43B530C19ED}" type="slidenum">
              <a:rPr lang="en-GB" smtClean="0"/>
              <a:t>13</a:t>
            </a:fld>
            <a:endParaRPr lang="en-GB"/>
          </a:p>
        </p:txBody>
      </p:sp>
    </p:spTree>
    <p:extLst>
      <p:ext uri="{BB962C8B-B14F-4D97-AF65-F5344CB8AC3E}">
        <p14:creationId xmlns:p14="http://schemas.microsoft.com/office/powerpoint/2010/main" val="30838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reading and writing activity offers differentiation by task type to set up various levels whilst still using this main slide.  </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Here </a:t>
            </a:r>
            <a:r>
              <a:rPr lang="en-GB" b="0" baseline="0" dirty="0"/>
              <a:t>is </a:t>
            </a:r>
            <a:r>
              <a:rPr lang="en-GB" b="0" baseline="0" dirty="0" smtClean="0"/>
              <a:t>the original </a:t>
            </a:r>
            <a:r>
              <a:rPr lang="en-GB" b="0" baseline="0" dirty="0"/>
              <a:t>activity for reference.  Let’s take a look at some options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 (including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provide written production practice in using some regular, irregular and strong verbs already encountered, in the third person singular form.</a:t>
            </a:r>
            <a:endParaRPr lang="en-GB"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Students copy the email, putting the words in brackets into German (remind them to pay attention to the word order</a:t>
            </a:r>
            <a:r>
              <a:rPr lang="en-GB" baseline="0" dirty="0"/>
              <a:t> implications of the sentence structure). </a:t>
            </a:r>
          </a:p>
          <a:p>
            <a:pPr marL="228600" indent="-228600">
              <a:buAutoNum type="arabicPeriod"/>
            </a:pPr>
            <a:r>
              <a:rPr lang="en-GB" dirty="0"/>
              <a:t>The</a:t>
            </a:r>
            <a:r>
              <a:rPr lang="en-GB" baseline="0" dirty="0"/>
              <a:t> answers are displayed on the next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34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support lower </a:t>
            </a:r>
            <a:r>
              <a:rPr lang="en-GB" dirty="0" smtClean="0"/>
              <a:t>proficiency learners</a:t>
            </a:r>
            <a:r>
              <a:rPr lang="en-GB" baseline="0" dirty="0" smtClean="0"/>
              <a:t> here</a:t>
            </a:r>
            <a:r>
              <a:rPr lang="en-GB" baseline="0" dirty="0"/>
              <a:t>, </a:t>
            </a:r>
            <a:r>
              <a:rPr lang="en-GB" baseline="0" dirty="0" smtClean="0"/>
              <a:t>give the choice or direct them </a:t>
            </a:r>
            <a:r>
              <a:rPr lang="en-GB" baseline="0" dirty="0"/>
              <a:t>to complete this either at full sentence level or just verb phrase.  </a:t>
            </a:r>
            <a:br>
              <a:rPr lang="en-GB" baseline="0" dirty="0"/>
            </a:br>
            <a:r>
              <a:rPr lang="en-GB" baseline="0" dirty="0"/>
              <a:t>If choosing sentence level, students write out the underlined part.  This compels them to focus on verb form AND word order at the same time.</a:t>
            </a:r>
            <a:br>
              <a:rPr lang="en-GB" baseline="0" dirty="0"/>
            </a:br>
            <a:r>
              <a:rPr lang="en-GB" baseline="0" dirty="0"/>
              <a:t>If choosing just verb phrase, students write only the bold part in </a:t>
            </a:r>
            <a:r>
              <a:rPr lang="en-GB" baseline="0" dirty="0" smtClean="0"/>
              <a:t>parenthesis. </a:t>
            </a:r>
            <a:r>
              <a:rPr lang="en-GB" baseline="0" dirty="0"/>
              <a:t>This reduces the cognitive load as students only have to consider verb forms.</a:t>
            </a:r>
            <a:br>
              <a:rPr lang="en-GB" baseline="0" dirty="0"/>
            </a:br>
            <a:r>
              <a:rPr lang="en-GB" baseline="0" dirty="0"/>
              <a:t>This approach could be particularly useful for a mixed ability class where various levels of challenge are required within one task.  </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1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As part of the feedback, those who had completed the text at paragraph level could be targeted to offer translations of the non-underlined parts, thus offering an opportunity for those who had only completed the underlined parts to gain an understanding of the text as a whole.  </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Again</a:t>
            </a:r>
            <a:r>
              <a:rPr lang="en-GB" b="0" baseline="0" dirty="0"/>
              <a:t>, this approach could be most useful with a mixed ability class.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35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the same task has been re-formatted for additional clarity that may benefit a lower proficiency class.</a:t>
            </a:r>
            <a:br>
              <a:rPr lang="en-GB" dirty="0"/>
            </a:br>
            <a:r>
              <a:rPr lang="en-GB" baseline="0" dirty="0"/>
              <a:t>Comprehension into English could be </a:t>
            </a:r>
            <a:r>
              <a:rPr lang="en-GB" baseline="0" dirty="0" smtClean="0"/>
              <a:t>elicited </a:t>
            </a:r>
            <a:r>
              <a:rPr lang="en-GB" baseline="0" dirty="0"/>
              <a:t>orally at sentence level as part of the feedback. </a:t>
            </a:r>
            <a:br>
              <a:rPr lang="en-GB" baseline="0" dirty="0"/>
            </a:br>
            <a:r>
              <a:rPr lang="en-GB" baseline="0" dirty="0"/>
              <a:t>This </a:t>
            </a:r>
            <a:r>
              <a:rPr lang="es-ES" sz="1200" b="0" i="0" kern="1200" baseline="0" dirty="0" err="1">
                <a:solidFill>
                  <a:schemeClr val="tx1"/>
                </a:solidFill>
                <a:effectLst/>
                <a:latin typeface="+mn-lt"/>
                <a:ea typeface="+mn-ea"/>
                <a:cs typeface="+mn-cs"/>
              </a:rPr>
              <a:t>helps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maintain</a:t>
            </a:r>
            <a:r>
              <a:rPr lang="es-ES" sz="1200" b="0" i="0" kern="1200" baseline="0" dirty="0">
                <a:solidFill>
                  <a:schemeClr val="tx1"/>
                </a:solidFill>
                <a:effectLst/>
                <a:latin typeface="+mn-lt"/>
                <a:ea typeface="+mn-ea"/>
                <a:cs typeface="+mn-cs"/>
              </a:rPr>
              <a:t> pace, </a:t>
            </a:r>
            <a:r>
              <a:rPr lang="es-ES" sz="1200" b="0" i="0" kern="1200" baseline="0" dirty="0" err="1" smtClean="0">
                <a:solidFill>
                  <a:schemeClr val="tx1"/>
                </a:solidFill>
                <a:effectLst/>
                <a:latin typeface="+mn-lt"/>
                <a:ea typeface="+mn-ea"/>
                <a:cs typeface="+mn-cs"/>
              </a:rPr>
              <a:t>removes</a:t>
            </a:r>
            <a:r>
              <a:rPr lang="es-ES" sz="1200" b="0" i="0" kern="1200" baseline="0" dirty="0" smtClean="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any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literacy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barriers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whilst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still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exploiting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all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options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task</a:t>
            </a:r>
            <a:r>
              <a:rPr lang="es-ES" sz="1200" b="0" i="0" kern="1200" baseline="0" dirty="0">
                <a:solidFill>
                  <a:schemeClr val="tx1"/>
                </a:solidFill>
                <a:effectLst/>
                <a:latin typeface="+mn-lt"/>
                <a:ea typeface="+mn-ea"/>
                <a:cs typeface="+mn-cs"/>
              </a:rPr>
              <a:t> has to </a:t>
            </a:r>
            <a:r>
              <a:rPr lang="es-ES" sz="1200" b="0" i="0" kern="1200" baseline="0" dirty="0" err="1">
                <a:solidFill>
                  <a:schemeClr val="tx1"/>
                </a:solidFill>
                <a:effectLst/>
                <a:latin typeface="+mn-lt"/>
                <a:ea typeface="+mn-ea"/>
                <a:cs typeface="+mn-cs"/>
              </a:rPr>
              <a:t>offer</a:t>
            </a:r>
            <a:r>
              <a:rPr lang="es-ES"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baseline="0" dirty="0" err="1">
                <a:solidFill>
                  <a:schemeClr val="tx1"/>
                </a:solidFill>
                <a:effectLst/>
                <a:latin typeface="+mn-lt"/>
                <a:ea typeface="+mn-ea"/>
                <a:cs typeface="+mn-cs"/>
              </a:rPr>
              <a:t>Students</a:t>
            </a:r>
            <a:r>
              <a:rPr lang="es-ES" sz="1200" b="0" i="0" kern="1200" baseline="0" dirty="0">
                <a:solidFill>
                  <a:schemeClr val="tx1"/>
                </a:solidFill>
                <a:effectLst/>
                <a:latin typeface="+mn-lt"/>
                <a:ea typeface="+mn-ea"/>
                <a:cs typeface="+mn-cs"/>
              </a:rPr>
              <a:t> can be </a:t>
            </a:r>
            <a:r>
              <a:rPr lang="es-ES" sz="1200" b="0" i="0" kern="1200" baseline="0" dirty="0" err="1">
                <a:solidFill>
                  <a:schemeClr val="tx1"/>
                </a:solidFill>
                <a:effectLst/>
                <a:latin typeface="+mn-lt"/>
                <a:ea typeface="+mn-ea"/>
                <a:cs typeface="+mn-cs"/>
              </a:rPr>
              <a:t>asked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if</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understand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open and </a:t>
            </a:r>
            <a:r>
              <a:rPr lang="es-ES" sz="1200" b="0" i="0" kern="1200" baseline="0" dirty="0" err="1">
                <a:solidFill>
                  <a:schemeClr val="tx1"/>
                </a:solidFill>
                <a:effectLst/>
                <a:latin typeface="+mn-lt"/>
                <a:ea typeface="+mn-ea"/>
                <a:cs typeface="+mn-cs"/>
              </a:rPr>
              <a:t>close</a:t>
            </a:r>
            <a:r>
              <a:rPr lang="es-ES" sz="1200" b="0" i="0" kern="1200" baseline="0" dirty="0">
                <a:solidFill>
                  <a:schemeClr val="tx1"/>
                </a:solidFill>
                <a:effectLst/>
                <a:latin typeface="+mn-lt"/>
                <a:ea typeface="+mn-ea"/>
                <a:cs typeface="+mn-cs"/>
              </a:rPr>
              <a:t> of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email, </a:t>
            </a:r>
            <a:r>
              <a:rPr lang="es-ES" sz="1200" b="0" i="0" kern="1200" baseline="0" dirty="0" err="1">
                <a:solidFill>
                  <a:schemeClr val="tx1"/>
                </a:solidFill>
                <a:effectLst/>
                <a:latin typeface="+mn-lt"/>
                <a:ea typeface="+mn-ea"/>
                <a:cs typeface="+mn-cs"/>
              </a:rPr>
              <a:t>maybe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using</a:t>
            </a:r>
            <a:r>
              <a:rPr lang="es-ES" sz="1200" b="0" i="0" kern="1200" baseline="0" dirty="0">
                <a:solidFill>
                  <a:schemeClr val="tx1"/>
                </a:solidFill>
                <a:effectLst/>
                <a:latin typeface="+mn-lt"/>
                <a:ea typeface="+mn-ea"/>
                <a:cs typeface="+mn-cs"/>
              </a:rPr>
              <a:t> a </a:t>
            </a:r>
            <a:r>
              <a:rPr lang="es-ES" sz="1200" b="0" i="0" kern="1200" baseline="0" dirty="0" err="1">
                <a:solidFill>
                  <a:schemeClr val="tx1"/>
                </a:solidFill>
                <a:effectLst/>
                <a:latin typeface="+mn-lt"/>
                <a:ea typeface="+mn-ea"/>
                <a:cs typeface="+mn-cs"/>
              </a:rPr>
              <a:t>think</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pair</a:t>
            </a:r>
            <a:r>
              <a:rPr lang="es-ES" sz="1200" b="0" i="0" kern="1200" baseline="0" dirty="0">
                <a:solidFill>
                  <a:schemeClr val="tx1"/>
                </a:solidFill>
                <a:effectLst/>
                <a:latin typeface="+mn-lt"/>
                <a:ea typeface="+mn-ea"/>
                <a:cs typeface="+mn-cs"/>
              </a:rPr>
              <a:t> share </a:t>
            </a:r>
            <a:r>
              <a:rPr lang="es-ES" sz="1200" b="0" i="0" kern="1200" baseline="0" dirty="0" err="1">
                <a:solidFill>
                  <a:schemeClr val="tx1"/>
                </a:solidFill>
                <a:effectLst/>
                <a:latin typeface="+mn-lt"/>
                <a:ea typeface="+mn-ea"/>
                <a:cs typeface="+mn-cs"/>
              </a:rPr>
              <a:t>approach</a:t>
            </a:r>
            <a:r>
              <a:rPr lang="es-ES" sz="1200" b="0" i="0" kern="1200" baseline="0" dirty="0">
                <a:solidFill>
                  <a:schemeClr val="tx1"/>
                </a:solidFill>
                <a:effectLst/>
                <a:latin typeface="+mn-lt"/>
                <a:ea typeface="+mn-ea"/>
                <a:cs typeface="+mn-cs"/>
              </a:rPr>
              <a:t> as a </a:t>
            </a:r>
            <a:r>
              <a:rPr lang="es-ES" sz="1200" b="0" i="0" kern="1200" baseline="0" dirty="0" err="1">
                <a:solidFill>
                  <a:schemeClr val="tx1"/>
                </a:solidFill>
                <a:effectLst/>
                <a:latin typeface="+mn-lt"/>
                <a:ea typeface="+mn-ea"/>
                <a:cs typeface="+mn-cs"/>
              </a:rPr>
              <a:t>way</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offer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further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support</a:t>
            </a:r>
            <a:r>
              <a:rPr lang="es-ES" sz="1200" b="0" i="0" kern="1200" baseline="0" dirty="0">
                <a:solidFill>
                  <a:schemeClr val="tx1"/>
                </a:solidFill>
                <a:effectLst/>
                <a:latin typeface="+mn-lt"/>
                <a:ea typeface="+mn-ea"/>
                <a:cs typeface="+mn-cs"/>
              </a:rPr>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baseline="0" dirty="0"/>
              <a:t>Note</a:t>
            </a:r>
            <a:r>
              <a:rPr lang="en-GB" baseline="0" dirty="0"/>
              <a:t>: the sentences could be adapted further as appropriate for the group to remove the focus on word order 2 in sentences 1,2 and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66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Now onto differentiation by</a:t>
            </a:r>
            <a:r>
              <a:rPr lang="en-GB" sz="1200" baseline="0" dirty="0"/>
              <a:t> outcome.</a:t>
            </a: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701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teachers use this slide to introduce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introduce the reading activity.</a:t>
            </a:r>
            <a:br>
              <a:rPr lang="en-GB" b="0"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Begin by asking students</a:t>
            </a:r>
            <a:r>
              <a:rPr lang="en-US" baseline="0" dirty="0"/>
              <a:t> if they know who these people are.  Some students may </a:t>
            </a:r>
            <a:r>
              <a:rPr lang="en-US" baseline="0" dirty="0" err="1"/>
              <a:t>recognise</a:t>
            </a:r>
            <a:r>
              <a:rPr lang="en-US" baseline="0" dirty="0"/>
              <a:t> Sebastian Vettel, at least. </a:t>
            </a:r>
            <a:br>
              <a:rPr lang="en-US" baseline="0" dirty="0"/>
            </a:br>
            <a:r>
              <a:rPr lang="en-US" baseline="0" dirty="0"/>
              <a:t>2. Explain that you are going to do a series of activities to find out more about them, bringing together lots of aspects of their learning so far, including the use of question words.</a:t>
            </a:r>
            <a:endParaRPr lang="en-US" dirty="0"/>
          </a:p>
          <a:p>
            <a:endParaRPr lang="en-GB" dirty="0"/>
          </a:p>
          <a:p>
            <a:r>
              <a:rPr lang="en-GB" b="1" dirty="0"/>
              <a:t>Photos:</a:t>
            </a:r>
          </a:p>
          <a:p>
            <a:endParaRPr lang="en-GB" b="1" dirty="0"/>
          </a:p>
          <a:p>
            <a:r>
              <a:rPr lang="en-GB" b="1" dirty="0"/>
              <a:t>Sebastian Vettel</a:t>
            </a:r>
          </a:p>
          <a:p>
            <a:r>
              <a:rPr lang="it-IT" dirty="0"/>
              <a:t>Morio / CC BY-SA (https://creativecommons.org/licenses/by-sa/4.0)</a:t>
            </a:r>
            <a:br>
              <a:rPr lang="it-IT" dirty="0"/>
            </a:br>
            <a:r>
              <a:rPr lang="it-IT" dirty="0"/>
              <a:t/>
            </a:r>
            <a:br>
              <a:rPr lang="it-IT" dirty="0"/>
            </a:br>
            <a:r>
              <a:rPr lang="it-IT" b="1" dirty="0"/>
              <a:t>Namika</a:t>
            </a:r>
            <a:r>
              <a:rPr lang="it-IT" dirty="0"/>
              <a:t/>
            </a:r>
            <a:br>
              <a:rPr lang="it-IT" dirty="0"/>
            </a:br>
            <a:r>
              <a:rPr lang="it-IT" dirty="0"/>
              <a:t>Harald Krichel / CC BY-SA (https://creativecommons.org/licenses/by-sa/4.0)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8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400" dirty="0"/>
              <a:t>Week 3</a:t>
            </a:r>
            <a:r>
              <a:rPr lang="en-GB" sz="1400" baseline="0" dirty="0"/>
              <a:t> </a:t>
            </a:r>
            <a:r>
              <a:rPr lang="en-GB" sz="1400" baseline="0" dirty="0" smtClean="0"/>
              <a:t>begins</a:t>
            </a:r>
            <a:r>
              <a:rPr lang="en-GB" sz="1400" dirty="0" smtClean="0"/>
              <a:t> </a:t>
            </a:r>
            <a:r>
              <a:rPr lang="en-GB" sz="1400" dirty="0"/>
              <a:t>the first teaching of strong verbs.</a:t>
            </a:r>
            <a:r>
              <a:rPr lang="en-GB" sz="1400" baseline="0" dirty="0"/>
              <a:t>  </a:t>
            </a:r>
            <a:endParaRPr lang="en-GB" sz="1400" baseline="0" dirty="0" smtClean="0"/>
          </a:p>
          <a:p>
            <a:pPr marL="0" lvl="0" indent="0" algn="l" rtl="0">
              <a:lnSpc>
                <a:spcPct val="100000"/>
              </a:lnSpc>
              <a:spcBef>
                <a:spcPts val="0"/>
              </a:spcBef>
              <a:spcAft>
                <a:spcPts val="0"/>
              </a:spcAft>
              <a:buSzPts val="1400"/>
              <a:buNone/>
            </a:pPr>
            <a:r>
              <a:rPr lang="en-GB" sz="1400" dirty="0" smtClean="0"/>
              <a:t>The </a:t>
            </a:r>
            <a:r>
              <a:rPr lang="en-GB" sz="1400" dirty="0"/>
              <a:t>focus is on selected HF strong </a:t>
            </a:r>
            <a:r>
              <a:rPr lang="en-GB" sz="1400" dirty="0" smtClean="0"/>
              <a:t>verbs.  </a:t>
            </a:r>
          </a:p>
          <a:p>
            <a:pPr marL="0" lvl="0" indent="0" algn="l" rtl="0">
              <a:lnSpc>
                <a:spcPct val="100000"/>
              </a:lnSpc>
              <a:spcBef>
                <a:spcPts val="0"/>
              </a:spcBef>
              <a:spcAft>
                <a:spcPts val="0"/>
              </a:spcAft>
              <a:buSzPts val="1400"/>
              <a:buNone/>
            </a:pPr>
            <a:r>
              <a:rPr lang="en-GB" sz="1400" dirty="0" smtClean="0"/>
              <a:t>This </a:t>
            </a:r>
            <a:r>
              <a:rPr lang="en-GB" sz="1400" dirty="0"/>
              <a:t>builds on previous work</a:t>
            </a:r>
            <a:r>
              <a:rPr lang="en-GB" sz="1400" baseline="0" dirty="0"/>
              <a:t> on weak verbs and irregular verbs, all </a:t>
            </a:r>
            <a:r>
              <a:rPr lang="en-GB" sz="1400" dirty="0">
                <a:solidFill>
                  <a:schemeClr val="accent1">
                    <a:lumMod val="50000"/>
                  </a:schemeClr>
                </a:solidFill>
                <a:latin typeface="Century Gothic" panose="020B0502020202020204" pitchFamily="34" charset="0"/>
              </a:rPr>
              <a:t>to ensure that students acquire a good verb lexicon. </a:t>
            </a:r>
            <a:endParaRPr lang="en-GB" sz="1400" dirty="0" smtClean="0">
              <a:solidFill>
                <a:schemeClr val="accent1">
                  <a:lumMod val="50000"/>
                </a:schemeClr>
              </a:solidFill>
              <a:latin typeface="Century Gothic" panose="020B0502020202020204" pitchFamily="34" charset="0"/>
            </a:endParaRPr>
          </a:p>
          <a:p>
            <a:pPr marL="0" lvl="0" indent="0" algn="l" rtl="0">
              <a:lnSpc>
                <a:spcPct val="100000"/>
              </a:lnSpc>
              <a:spcBef>
                <a:spcPts val="0"/>
              </a:spcBef>
              <a:spcAft>
                <a:spcPts val="0"/>
              </a:spcAft>
              <a:buSzPts val="1400"/>
              <a:buNone/>
            </a:pPr>
            <a:r>
              <a:rPr lang="en-GB" sz="1400" dirty="0" smtClean="0">
                <a:solidFill>
                  <a:schemeClr val="accent1">
                    <a:lumMod val="50000"/>
                  </a:schemeClr>
                </a:solidFill>
                <a:latin typeface="Century Gothic" panose="020B0502020202020204" pitchFamily="34" charset="0"/>
              </a:rPr>
              <a:t>This </a:t>
            </a:r>
            <a:r>
              <a:rPr lang="en-GB" sz="1400" dirty="0">
                <a:solidFill>
                  <a:schemeClr val="accent1">
                    <a:lumMod val="50000"/>
                  </a:schemeClr>
                </a:solidFill>
                <a:latin typeface="Century Gothic" panose="020B0502020202020204" pitchFamily="34" charset="0"/>
              </a:rPr>
              <a:t>is essential so that they can understand and create interesting sentences and so that they have a solid bank of verbs which can be manipulated, over the coming months and years, for different persons, numbers, tenses, moods, and aspects. </a:t>
            </a:r>
            <a:endParaRPr lang="en-GB" sz="1400" dirty="0"/>
          </a:p>
          <a:p>
            <a:pPr marL="171450" lvl="0" indent="-171450" algn="l" rtl="0">
              <a:lnSpc>
                <a:spcPct val="100000"/>
              </a:lnSpc>
              <a:spcBef>
                <a:spcPts val="0"/>
              </a:spcBef>
              <a:spcAft>
                <a:spcPts val="0"/>
              </a:spcAft>
              <a:buSzPts val="1400"/>
              <a:buFontTx/>
              <a:buChar char="-"/>
            </a:pPr>
            <a:endParaRPr lang="en-GB" sz="1400" dirty="0"/>
          </a:p>
          <a:p>
            <a:endParaRPr lang="en-GB"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575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 first task of two which gives </a:t>
            </a:r>
            <a:r>
              <a:rPr lang="en-GB" baseline="0" dirty="0"/>
              <a:t>extended practice in understanding a range of previously taught strong and weak verbs in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forms.  </a:t>
            </a:r>
            <a:br>
              <a:rPr lang="en-GB" baseline="0" dirty="0"/>
            </a:br>
            <a:r>
              <a:rPr lang="en-GB" baseline="0" dirty="0"/>
              <a:t>Ahead of the listening, steps one and two of the procedure in the teacher notes will help secure students’ understanding of the answers A-H, that way, students are not going into the listening ‘cold’. </a:t>
            </a:r>
            <a:br>
              <a:rPr lang="en-GB" baseline="0" dirty="0"/>
            </a:br>
            <a:r>
              <a:rPr lang="en-GB" b="1" baseline="0" dirty="0"/>
              <a:t>Note that these steps are specifically to support lower proficiency learners.  Higher proficiency learners could be challenged to complete the task without one or other of these steps.</a:t>
            </a:r>
            <a:r>
              <a:rPr lang="en-GB" baseline="0" dirty="0"/>
              <a:t/>
            </a:r>
            <a:br>
              <a:rPr lang="en-GB" baseline="0" dirty="0"/>
            </a:br>
            <a:r>
              <a:rPr lang="en-GB" baseline="0" dirty="0"/>
              <a:t>Step 1: highlight the four compound nouns in the text, made up of previously taught language and/or cognates: </a:t>
            </a:r>
            <a:r>
              <a:rPr lang="en-GB" baseline="0" dirty="0" err="1"/>
              <a:t>Lieblingsmensch</a:t>
            </a:r>
            <a:r>
              <a:rPr lang="en-GB" baseline="0" dirty="0"/>
              <a:t> / </a:t>
            </a:r>
            <a:r>
              <a:rPr lang="en-GB" baseline="0" dirty="0" err="1"/>
              <a:t>Songideen</a:t>
            </a:r>
            <a:r>
              <a:rPr lang="en-GB" baseline="0" dirty="0"/>
              <a:t> / </a:t>
            </a:r>
            <a:r>
              <a:rPr lang="en-GB" baseline="0" dirty="0" err="1"/>
              <a:t>Salamibrot</a:t>
            </a:r>
            <a:r>
              <a:rPr lang="en-GB" baseline="0" dirty="0"/>
              <a:t> / </a:t>
            </a:r>
            <a:r>
              <a:rPr lang="en-GB" baseline="0" dirty="0" err="1"/>
              <a:t>Lieblingstier</a:t>
            </a:r>
            <a:r>
              <a:rPr lang="en-GB" baseline="0" dirty="0"/>
              <a:t>. </a:t>
            </a:r>
            <a:br>
              <a:rPr lang="en-GB" baseline="0" dirty="0"/>
            </a:br>
            <a:r>
              <a:rPr lang="en-GB" baseline="0" dirty="0"/>
              <a:t>Step 2: students read the text and translate it orally in pairs. </a:t>
            </a:r>
            <a:br>
              <a:rPr lang="en-GB" baseline="0" dirty="0"/>
            </a:br>
            <a:r>
              <a:rPr lang="en-GB" baseline="0" dirty="0"/>
              <a:t>Teacher can elicit translations orally in whole class feedback, as appropriate. </a:t>
            </a:r>
            <a:br>
              <a:rPr lang="en-GB" baseline="0" dirty="0"/>
            </a:br>
            <a:r>
              <a:rPr lang="en-GB" baseline="0" dirty="0"/>
              <a:t>During the feedback after step 2, teachers can annotate the answers A-H with key words in English to act as visual support during the listening as required.  </a:t>
            </a:r>
            <a:br>
              <a:rPr lang="en-GB" baseline="0" dirty="0"/>
            </a:br>
            <a:r>
              <a:rPr lang="en-GB" baseline="0" dirty="0"/>
              <a:t>Teachers can also talk through strategies to use when listening e.g. key verbs.  </a:t>
            </a:r>
            <a:br>
              <a:rPr lang="en-GB" baseline="0" dirty="0"/>
            </a:br>
            <a:r>
              <a:rPr lang="en-GB" baseline="0" dirty="0"/>
              <a:t>This will help students match the correct answer to each question.  </a:t>
            </a:r>
            <a:br>
              <a:rPr lang="en-GB" baseline="0" dirty="0"/>
            </a:br>
            <a:r>
              <a:rPr lang="en-GB" b="1" baseline="0" dirty="0"/>
              <a:t>Note: </a:t>
            </a:r>
            <a:r>
              <a:rPr lang="en-GB" baseline="0" dirty="0"/>
              <a:t>they have also completed a pre-activity on question words as a vocab refresher. </a:t>
            </a:r>
            <a:br>
              <a:rPr lang="en-GB" baseline="0" dirty="0"/>
            </a:br>
            <a:r>
              <a:rPr lang="en-GB" baseline="0" dirty="0"/>
              <a:t>All students will </a:t>
            </a:r>
            <a:r>
              <a:rPr lang="en-GB" baseline="0" dirty="0" smtClean="0"/>
              <a:t>be </a:t>
            </a:r>
            <a:r>
              <a:rPr lang="en-GB" baseline="0" dirty="0"/>
              <a:t>able to attempt this task, given that it is a match-up format, plus the pre-listening tasks also enable maximum success.  </a:t>
            </a:r>
            <a:br>
              <a:rPr lang="en-GB" baseline="0" dirty="0"/>
            </a:br>
            <a:r>
              <a:rPr lang="en-GB" baseline="0" dirty="0"/>
              <a:t>Differentiation will then be by outcome as students achieve success to a greater or lesser extent.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a:t>
            </a:r>
            <a:r>
              <a:rPr lang="en-GB" baseline="0" dirty="0"/>
              <a:t>give extended practice in understanding a range of previously taught strong and weak verbs in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forms.</a:t>
            </a:r>
          </a:p>
          <a:p>
            <a:r>
              <a:rPr lang="en-GB" baseline="0" dirty="0"/>
              <a:t/>
            </a:r>
            <a:br>
              <a:rPr lang="en-GB" baseline="0" dirty="0"/>
            </a:br>
            <a:r>
              <a:rPr lang="en-GB" b="1" baseline="0" dirty="0"/>
              <a:t>Note: </a:t>
            </a:r>
            <a:r>
              <a:rPr lang="en-GB" baseline="0" dirty="0"/>
              <a:t>The focus is not on differentiating between the ‘ich’ and the ‘du’ forms, as this is a set of spoken questions with ‘du’ and written answers with ‘ich’.</a:t>
            </a:r>
            <a:br>
              <a:rPr lang="en-GB" baseline="0" dirty="0"/>
            </a:br>
            <a:r>
              <a:rPr lang="en-GB" baseline="0" dirty="0"/>
              <a:t>However, students will have to understand the strong verb forms ‘</a:t>
            </a:r>
            <a:r>
              <a:rPr lang="en-GB" baseline="0" dirty="0" err="1"/>
              <a:t>isst</a:t>
            </a:r>
            <a:r>
              <a:rPr lang="en-GB" baseline="0" dirty="0"/>
              <a:t>’ and ‘</a:t>
            </a:r>
            <a:r>
              <a:rPr lang="en-GB" baseline="0" dirty="0" err="1"/>
              <a:t>siehst</a:t>
            </a:r>
            <a:r>
              <a:rPr lang="en-GB" baseline="0" dirty="0"/>
              <a:t>’ together with a range of revisited language, brought together in a new context.</a:t>
            </a:r>
            <a:br>
              <a:rPr lang="en-GB"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Highlight the four compound nouns in the text, made up of previously taught and/or cognates: </a:t>
            </a:r>
            <a:r>
              <a:rPr lang="en-GB" baseline="0" dirty="0" err="1"/>
              <a:t>Lieblingsmensch</a:t>
            </a:r>
            <a:r>
              <a:rPr lang="en-GB" baseline="0" dirty="0"/>
              <a:t> / </a:t>
            </a:r>
            <a:r>
              <a:rPr lang="en-GB" baseline="0" dirty="0" err="1"/>
              <a:t>Songideen</a:t>
            </a:r>
            <a:r>
              <a:rPr lang="en-GB" baseline="0" dirty="0"/>
              <a:t> / </a:t>
            </a:r>
            <a:r>
              <a:rPr lang="en-GB" baseline="0" dirty="0" err="1"/>
              <a:t>Salamibrot</a:t>
            </a:r>
            <a:r>
              <a:rPr lang="en-GB" baseline="0" dirty="0"/>
              <a:t> / </a:t>
            </a:r>
            <a:r>
              <a:rPr lang="en-GB" baseline="0" dirty="0" err="1"/>
              <a:t>Lieblingstier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read the text and translate it orally in pairs. Teacher can elicit translations orally in whole class feedback, as appropriate.</a:t>
            </a:r>
            <a:br>
              <a:rPr lang="en-GB" baseline="0" dirty="0"/>
            </a:br>
            <a:r>
              <a:rPr lang="en-GB" baseline="0" dirty="0"/>
              <a:t>3. Students listen to each question and match it to its correct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Answers are animated to allow teachers to conduct feedback after each question, or do all of the questions first.</a:t>
            </a:r>
            <a:endParaRPr lang="en-GB" dirty="0"/>
          </a:p>
          <a:p>
            <a:endParaRPr lang="en-GB" dirty="0"/>
          </a:p>
          <a:p>
            <a:r>
              <a:rPr lang="en-GB" b="1" dirty="0"/>
              <a:t>Transcript:</a:t>
            </a:r>
            <a:r>
              <a:rPr lang="en-GB" dirty="0"/>
              <a:t/>
            </a:r>
            <a:br>
              <a:rPr lang="en-GB" dirty="0"/>
            </a:br>
            <a:r>
              <a:rPr lang="en-GB" b="0" dirty="0"/>
              <a:t>1. </a:t>
            </a:r>
            <a:r>
              <a:rPr lang="en-GB" b="0" dirty="0">
                <a:latin typeface="Century Gothic" panose="020B0502020202020204" pitchFamily="34" charset="0"/>
              </a:rPr>
              <a:t>Wie</a:t>
            </a:r>
            <a:r>
              <a:rPr lang="en-GB" b="0" baseline="0" dirty="0">
                <a:latin typeface="Century Gothic" panose="020B0502020202020204" pitchFamily="34" charset="0"/>
              </a:rPr>
              <a:t> </a:t>
            </a:r>
            <a:r>
              <a:rPr lang="en-GB" b="0" baseline="0" dirty="0" err="1">
                <a:latin typeface="Century Gothic" panose="020B0502020202020204" pitchFamily="34" charset="0"/>
              </a:rPr>
              <a:t>heißt</a:t>
            </a:r>
            <a:r>
              <a:rPr lang="en-GB" b="0" baseline="0" dirty="0">
                <a:latin typeface="Century Gothic" panose="020B0502020202020204" pitchFamily="34" charset="0"/>
              </a:rPr>
              <a:t> </a:t>
            </a:r>
            <a:r>
              <a:rPr lang="en-GB" b="0" baseline="0" dirty="0" err="1">
                <a:latin typeface="Century Gothic" panose="020B0502020202020204" pitchFamily="34" charset="0"/>
              </a:rPr>
              <a:t>dein</a:t>
            </a:r>
            <a:r>
              <a:rPr lang="en-GB" b="0" baseline="0" dirty="0">
                <a:latin typeface="Century Gothic" panose="020B0502020202020204" pitchFamily="34" charset="0"/>
              </a:rPr>
              <a:t> </a:t>
            </a:r>
            <a:r>
              <a:rPr lang="en-GB" b="0" baseline="0" dirty="0" err="1">
                <a:latin typeface="Century Gothic" panose="020B0502020202020204" pitchFamily="34" charset="0"/>
              </a:rPr>
              <a:t>erster</a:t>
            </a:r>
            <a:r>
              <a:rPr lang="en-GB" b="0" baseline="0" dirty="0">
                <a:latin typeface="Century Gothic" panose="020B0502020202020204" pitchFamily="34" charset="0"/>
              </a:rPr>
              <a:t> Hit?</a:t>
            </a:r>
            <a:br>
              <a:rPr lang="en-GB" b="0" baseline="0" dirty="0">
                <a:latin typeface="Century Gothic" panose="020B0502020202020204" pitchFamily="34" charset="0"/>
              </a:rPr>
            </a:br>
            <a:r>
              <a:rPr lang="en-GB" b="0" baseline="0" dirty="0">
                <a:latin typeface="Century Gothic" panose="020B0502020202020204" pitchFamily="34" charset="0"/>
              </a:rPr>
              <a:t>2. Was </a:t>
            </a:r>
            <a:r>
              <a:rPr lang="en-GB" b="0" baseline="0" dirty="0" err="1">
                <a:latin typeface="Century Gothic" panose="020B0502020202020204" pitchFamily="34" charset="0"/>
              </a:rPr>
              <a:t>ist</a:t>
            </a:r>
            <a:r>
              <a:rPr lang="en-GB" b="0" baseline="0" dirty="0">
                <a:latin typeface="Century Gothic" panose="020B0502020202020204" pitchFamily="34" charset="0"/>
              </a:rPr>
              <a:t> </a:t>
            </a:r>
            <a:r>
              <a:rPr lang="en-GB" b="0" baseline="0" dirty="0" err="1">
                <a:latin typeface="Century Gothic" panose="020B0502020202020204" pitchFamily="34" charset="0"/>
              </a:rPr>
              <a:t>dein</a:t>
            </a:r>
            <a:r>
              <a:rPr lang="en-GB" b="0" baseline="0" dirty="0">
                <a:latin typeface="Century Gothic" panose="020B0502020202020204" pitchFamily="34" charset="0"/>
              </a:rPr>
              <a:t> </a:t>
            </a:r>
            <a:r>
              <a:rPr lang="en-GB" b="0" baseline="0" dirty="0" err="1">
                <a:latin typeface="Century Gothic" panose="020B0502020202020204" pitchFamily="34" charset="0"/>
              </a:rPr>
              <a:t>Lieblingstier</a:t>
            </a:r>
            <a:r>
              <a:rPr lang="en-GB" b="0" baseline="0" dirty="0">
                <a:latin typeface="Century Gothic" panose="020B0502020202020204" pitchFamily="34" charset="0"/>
              </a:rPr>
              <a:t>?</a:t>
            </a:r>
            <a:br>
              <a:rPr lang="en-GB" b="0" baseline="0" dirty="0">
                <a:latin typeface="Century Gothic" panose="020B0502020202020204" pitchFamily="34" charset="0"/>
              </a:rPr>
            </a:br>
            <a:r>
              <a:rPr lang="en-GB" b="0" baseline="0" dirty="0">
                <a:latin typeface="Century Gothic" panose="020B0502020202020204" pitchFamily="34" charset="0"/>
              </a:rPr>
              <a:t>3. Wie oft </a:t>
            </a:r>
            <a:r>
              <a:rPr lang="en-GB" b="0" baseline="0" dirty="0" err="1">
                <a:latin typeface="Century Gothic" panose="020B0502020202020204" pitchFamily="34" charset="0"/>
              </a:rPr>
              <a:t>singst</a:t>
            </a:r>
            <a:r>
              <a:rPr lang="en-GB" b="0" baseline="0" dirty="0">
                <a:latin typeface="Century Gothic" panose="020B0502020202020204" pitchFamily="34" charset="0"/>
              </a:rPr>
              <a:t> du?</a:t>
            </a:r>
            <a:br>
              <a:rPr lang="en-GB" b="0" baseline="0" dirty="0">
                <a:latin typeface="Century Gothic" panose="020B0502020202020204" pitchFamily="34" charset="0"/>
              </a:rPr>
            </a:br>
            <a:r>
              <a:rPr lang="en-GB" b="0" baseline="0" dirty="0">
                <a:latin typeface="Century Gothic" panose="020B0502020202020204" pitchFamily="34" charset="0"/>
              </a:rPr>
              <a:t>4. Wo </a:t>
            </a:r>
            <a:r>
              <a:rPr lang="en-GB" b="0" baseline="0" dirty="0" err="1">
                <a:latin typeface="Century Gothic" panose="020B0502020202020204" pitchFamily="34" charset="0"/>
              </a:rPr>
              <a:t>wohnst</a:t>
            </a:r>
            <a:r>
              <a:rPr lang="en-GB" b="0" baseline="0" dirty="0">
                <a:latin typeface="Century Gothic" panose="020B0502020202020204" pitchFamily="34" charset="0"/>
              </a:rPr>
              <a:t> du?</a:t>
            </a:r>
            <a:br>
              <a:rPr lang="en-GB" b="0" baseline="0" dirty="0">
                <a:latin typeface="Century Gothic" panose="020B0502020202020204" pitchFamily="34" charset="0"/>
              </a:rPr>
            </a:br>
            <a:r>
              <a:rPr lang="en-GB" b="0" baseline="0" dirty="0">
                <a:latin typeface="Century Gothic" panose="020B0502020202020204" pitchFamily="34" charset="0"/>
              </a:rPr>
              <a:t>5. </a:t>
            </a:r>
            <a:r>
              <a:rPr lang="en-GB" b="0" baseline="0" dirty="0" err="1">
                <a:latin typeface="Century Gothic" panose="020B0502020202020204" pitchFamily="34" charset="0"/>
              </a:rPr>
              <a:t>Woher</a:t>
            </a:r>
            <a:r>
              <a:rPr lang="en-GB" b="0" baseline="0" dirty="0">
                <a:latin typeface="Century Gothic" panose="020B0502020202020204" pitchFamily="34" charset="0"/>
              </a:rPr>
              <a:t> </a:t>
            </a:r>
            <a:r>
              <a:rPr lang="en-GB" b="0" baseline="0" dirty="0" err="1">
                <a:latin typeface="Century Gothic" panose="020B0502020202020204" pitchFamily="34" charset="0"/>
              </a:rPr>
              <a:t>bekommst</a:t>
            </a:r>
            <a:r>
              <a:rPr lang="en-GB" b="0" baseline="0" dirty="0">
                <a:latin typeface="Century Gothic" panose="020B0502020202020204" pitchFamily="34" charset="0"/>
              </a:rPr>
              <a:t> du </a:t>
            </a:r>
            <a:r>
              <a:rPr lang="en-GB" b="0" baseline="0" dirty="0" err="1">
                <a:latin typeface="Century Gothic" panose="020B0502020202020204" pitchFamily="34" charset="0"/>
              </a:rPr>
              <a:t>deine</a:t>
            </a:r>
            <a:r>
              <a:rPr lang="en-GB" b="0" baseline="0" dirty="0">
                <a:latin typeface="Century Gothic" panose="020B0502020202020204" pitchFamily="34" charset="0"/>
              </a:rPr>
              <a:t> </a:t>
            </a:r>
            <a:r>
              <a:rPr lang="en-GB" b="0" baseline="0" dirty="0" err="1">
                <a:latin typeface="Century Gothic" panose="020B0502020202020204" pitchFamily="34" charset="0"/>
              </a:rPr>
              <a:t>Songideen</a:t>
            </a:r>
            <a:r>
              <a:rPr lang="en-GB" b="0" baseline="0" dirty="0">
                <a:latin typeface="Century Gothic" panose="020B0502020202020204" pitchFamily="34" charset="0"/>
              </a:rPr>
              <a:t>?</a:t>
            </a:r>
            <a:br>
              <a:rPr lang="en-GB" b="0" baseline="0" dirty="0">
                <a:latin typeface="Century Gothic" panose="020B0502020202020204" pitchFamily="34" charset="0"/>
              </a:rPr>
            </a:br>
            <a:r>
              <a:rPr lang="en-GB" b="0" baseline="0" dirty="0">
                <a:latin typeface="Century Gothic" panose="020B0502020202020204" pitchFamily="34" charset="0"/>
              </a:rPr>
              <a:t>6. Wie oft </a:t>
            </a:r>
            <a:r>
              <a:rPr lang="en-GB" b="0" baseline="0" dirty="0" err="1">
                <a:latin typeface="Century Gothic" panose="020B0502020202020204" pitchFamily="34" charset="0"/>
              </a:rPr>
              <a:t>siehst</a:t>
            </a:r>
            <a:r>
              <a:rPr lang="en-GB" b="0" baseline="0" dirty="0">
                <a:latin typeface="Century Gothic" panose="020B0502020202020204" pitchFamily="34" charset="0"/>
              </a:rPr>
              <a:t> du </a:t>
            </a:r>
            <a:r>
              <a:rPr lang="en-GB" b="0" baseline="0" dirty="0" err="1">
                <a:latin typeface="Century Gothic" panose="020B0502020202020204" pitchFamily="34" charset="0"/>
              </a:rPr>
              <a:t>Filme</a:t>
            </a:r>
            <a:r>
              <a:rPr lang="en-GB" b="0" baseline="0" dirty="0">
                <a:latin typeface="Century Gothic" panose="020B0502020202020204" pitchFamily="34" charset="0"/>
              </a:rPr>
              <a:t>?</a:t>
            </a:r>
            <a:br>
              <a:rPr lang="en-GB" b="0" baseline="0" dirty="0">
                <a:latin typeface="Century Gothic" panose="020B0502020202020204" pitchFamily="34" charset="0"/>
              </a:rPr>
            </a:br>
            <a:r>
              <a:rPr lang="en-GB" b="0" baseline="0" dirty="0">
                <a:latin typeface="Century Gothic" panose="020B0502020202020204" pitchFamily="34" charset="0"/>
              </a:rPr>
              <a:t>7. Was </a:t>
            </a:r>
            <a:r>
              <a:rPr lang="en-GB" b="0" baseline="0" dirty="0" err="1">
                <a:latin typeface="Century Gothic" panose="020B0502020202020204" pitchFamily="34" charset="0"/>
              </a:rPr>
              <a:t>isst</a:t>
            </a:r>
            <a:r>
              <a:rPr lang="en-GB" b="0" baseline="0" dirty="0">
                <a:latin typeface="Century Gothic" panose="020B0502020202020204" pitchFamily="34" charset="0"/>
              </a:rPr>
              <a:t> du am Abend?</a:t>
            </a:r>
            <a:br>
              <a:rPr lang="en-GB" b="0" baseline="0" dirty="0">
                <a:latin typeface="Century Gothic" panose="020B0502020202020204" pitchFamily="34" charset="0"/>
              </a:rPr>
            </a:br>
            <a:r>
              <a:rPr lang="en-GB" b="0" baseline="0" dirty="0">
                <a:latin typeface="Century Gothic" panose="020B0502020202020204" pitchFamily="34" charset="0"/>
              </a:rPr>
              <a:t>8. Was </a:t>
            </a:r>
            <a:r>
              <a:rPr lang="en-GB" b="0" baseline="0" dirty="0" err="1">
                <a:latin typeface="Century Gothic" panose="020B0502020202020204" pitchFamily="34" charset="0"/>
              </a:rPr>
              <a:t>ist</a:t>
            </a:r>
            <a:r>
              <a:rPr lang="en-GB" b="0" baseline="0" dirty="0">
                <a:latin typeface="Century Gothic" panose="020B0502020202020204" pitchFamily="34" charset="0"/>
              </a:rPr>
              <a:t> </a:t>
            </a:r>
            <a:r>
              <a:rPr lang="en-GB" b="0" baseline="0" dirty="0" err="1">
                <a:latin typeface="Century Gothic" panose="020B0502020202020204" pitchFamily="34" charset="0"/>
              </a:rPr>
              <a:t>dein</a:t>
            </a:r>
            <a:r>
              <a:rPr lang="en-GB" b="0" baseline="0" dirty="0">
                <a:latin typeface="Century Gothic" panose="020B0502020202020204" pitchFamily="34" charset="0"/>
              </a:rPr>
              <a:t> Job?</a:t>
            </a:r>
            <a:endParaRPr lang="en-GB" dirty="0"/>
          </a:p>
          <a:p>
            <a:endParaRPr lang="en-GB" dirty="0"/>
          </a:p>
          <a:p>
            <a:r>
              <a:rPr lang="en-GB" b="1" dirty="0"/>
              <a:t>Note:</a:t>
            </a:r>
            <a:r>
              <a:rPr lang="en-GB" dirty="0"/>
              <a:t> All of the details are authentic and come</a:t>
            </a:r>
            <a:r>
              <a:rPr lang="en-GB" baseline="0" dirty="0"/>
              <a:t> from several online sources, including YouTube interviews, podcasts and written interviews.</a:t>
            </a:r>
            <a:br>
              <a:rPr lang="en-GB" baseline="0" dirty="0"/>
            </a:br>
            <a:r>
              <a:rPr lang="en-GB" baseline="0" dirty="0" err="1"/>
              <a:t>Lieblingsmensch</a:t>
            </a:r>
            <a:r>
              <a:rPr lang="en-GB" baseline="0" dirty="0"/>
              <a:t> - </a:t>
            </a:r>
            <a:r>
              <a:rPr lang="en-GB" dirty="0">
                <a:hlinkClick r:id="rId3"/>
              </a:rPr>
              <a:t>https://www.youtube.com/watch?v=3ryohiCVq3M</a:t>
            </a:r>
            <a:r>
              <a:rPr lang="en-GB" dirty="0"/>
              <a:t/>
            </a:r>
            <a:br>
              <a:rPr lang="en-GB" dirty="0"/>
            </a:br>
            <a:r>
              <a:rPr lang="en-GB" dirty="0"/>
              <a:t>Was a big</a:t>
            </a:r>
            <a:r>
              <a:rPr lang="en-GB" baseline="0" dirty="0"/>
              <a:t> hit in Germany (summer 2015) and followed by Je ne </a:t>
            </a:r>
            <a:r>
              <a:rPr lang="en-GB" baseline="0" dirty="0" err="1"/>
              <a:t>parle</a:t>
            </a:r>
            <a:r>
              <a:rPr lang="en-GB" baseline="0" dirty="0"/>
              <a:t> pas </a:t>
            </a:r>
            <a:r>
              <a:rPr lang="en-GB" baseline="0" dirty="0" err="1"/>
              <a:t>français</a:t>
            </a:r>
            <a:r>
              <a:rPr lang="en-GB" baseline="0" dirty="0"/>
              <a:t> (2018) - </a:t>
            </a:r>
            <a:r>
              <a:rPr lang="en-GB" dirty="0">
                <a:hlinkClick r:id="rId4"/>
              </a:rPr>
              <a:t>https://www.youtube.com/watch?v=Cz1rJtlGHVs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371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Now the follow-on activity where here the focus is on writing the corresponding questions.  </a:t>
            </a:r>
            <a:br>
              <a:rPr lang="en-GB" b="0" baseline="0" dirty="0"/>
            </a:br>
            <a:r>
              <a:rPr lang="en-GB" b="0" baseline="0" dirty="0"/>
              <a:t>The listening activity and pre-activity vocab refresher will both set students up for maximum success here.  </a:t>
            </a:r>
            <a:br>
              <a:rPr lang="en-GB" b="0" baseline="0" dirty="0"/>
            </a:br>
            <a:r>
              <a:rPr lang="en-GB" b="0" baseline="0" dirty="0"/>
              <a:t>Teachers could set differentiated expectations for task completion. </a:t>
            </a:r>
            <a:br>
              <a:rPr lang="en-GB" b="0" baseline="0" dirty="0"/>
            </a:br>
            <a:r>
              <a:rPr lang="en-GB" b="0" baseline="0" dirty="0"/>
              <a:t>For example, all students attempt 3 questions (for example), most attempt 4 and some attempt all 6.  </a:t>
            </a:r>
            <a:br>
              <a:rPr lang="en-GB" b="0"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aseline="0" dirty="0"/>
              <a:t>To give extended practice in understanding a range of previously taught strong and weak verbs in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forms.</a:t>
            </a:r>
            <a:br>
              <a:rPr lang="en-GB" baseline="0" dirty="0"/>
            </a:br>
            <a:endParaRPr lang="en-GB" baseline="0" dirty="0"/>
          </a:p>
          <a:p>
            <a:r>
              <a:rPr lang="en-GB" b="1" baseline="0" dirty="0"/>
              <a:t>Procedure:</a:t>
            </a:r>
            <a:endParaRPr lang="en-GB" b="0" baseline="0" dirty="0"/>
          </a:p>
          <a:p>
            <a:r>
              <a:rPr lang="en-GB" baseline="0" dirty="0"/>
              <a:t>1. Students read the interview answers.</a:t>
            </a:r>
          </a:p>
          <a:p>
            <a:r>
              <a:rPr lang="en-GB" baseline="0" dirty="0"/>
              <a:t>2. They then try to write questions that would give these answers.</a:t>
            </a:r>
            <a:br>
              <a:rPr lang="en-GB" baseline="0" dirty="0"/>
            </a:br>
            <a:r>
              <a:rPr lang="en-GB" baseline="0" dirty="0"/>
              <a:t>3. They then listen to the questions (to check their work) - either listen to the full interview (Q&amp;A) which is activated </a:t>
            </a:r>
            <a:r>
              <a:rPr lang="en-GB" b="1" i="1" baseline="0" dirty="0"/>
              <a:t>by clicking on the name </a:t>
            </a:r>
            <a:r>
              <a:rPr lang="en-GB" b="1" baseline="0" dirty="0"/>
              <a:t>Sebastian Vettel</a:t>
            </a:r>
            <a:r>
              <a:rPr lang="en-GB" baseline="0" dirty="0"/>
              <a:t>, or click the numbered buttons to hear each question separately</a:t>
            </a:r>
            <a:br>
              <a:rPr lang="en-GB" baseline="0" dirty="0"/>
            </a:br>
            <a:r>
              <a:rPr lang="en-GB" baseline="0" dirty="0"/>
              <a:t>4. They then listen to the questions again - teacher clicks each numbered question and students can answer chorally</a:t>
            </a:r>
            <a:br>
              <a:rPr lang="en-GB" baseline="0" dirty="0"/>
            </a:br>
            <a:r>
              <a:rPr lang="en-GB" baseline="0" dirty="0"/>
              <a:t/>
            </a:r>
            <a:br>
              <a:rPr lang="en-GB" baseline="0" dirty="0"/>
            </a:br>
            <a:r>
              <a:rPr lang="en-GB" baseline="0" dirty="0"/>
              <a:t>There are several possibilities for answering the questions:</a:t>
            </a:r>
            <a:br>
              <a:rPr lang="en-GB" baseline="0" dirty="0"/>
            </a:br>
            <a:r>
              <a:rPr lang="en-GB" baseline="0" dirty="0" err="1"/>
              <a:t>i</a:t>
            </a:r>
            <a:r>
              <a:rPr lang="en-GB" baseline="0" dirty="0"/>
              <a:t>. They turn away from the board and try to answer as Sebastian Vettel</a:t>
            </a:r>
            <a:br>
              <a:rPr lang="en-GB" baseline="0" dirty="0"/>
            </a:br>
            <a:r>
              <a:rPr lang="en-GB" baseline="0" dirty="0"/>
              <a:t>ii. They continue facing the board, but instead answer for themselves</a:t>
            </a:r>
            <a:br>
              <a:rPr lang="en-GB" baseline="0" dirty="0"/>
            </a:br>
            <a:r>
              <a:rPr lang="en-GB" baseline="0" dirty="0"/>
              <a:t>iii. They turn away from the board, and answer for themselves.</a:t>
            </a:r>
            <a:br>
              <a:rPr lang="en-GB" baseline="0" dirty="0"/>
            </a:br>
            <a:r>
              <a:rPr lang="en-GB" baseline="0" dirty="0"/>
              <a:t/>
            </a:r>
            <a:br>
              <a:rPr lang="en-GB" baseline="0" dirty="0"/>
            </a:br>
            <a:r>
              <a:rPr lang="en-GB" b="1" baseline="0" dirty="0"/>
              <a:t>Suggested questions / Transcript</a:t>
            </a:r>
            <a:r>
              <a:rPr lang="en-GB" baseline="0" dirty="0"/>
              <a:t/>
            </a:r>
            <a:br>
              <a:rPr lang="en-GB" baseline="0" dirty="0"/>
            </a:br>
            <a:r>
              <a:rPr lang="en-GB" baseline="0" dirty="0"/>
              <a:t>1. Wo </a:t>
            </a:r>
            <a:r>
              <a:rPr lang="en-GB" baseline="0" dirty="0" err="1"/>
              <a:t>wohnst</a:t>
            </a:r>
            <a:r>
              <a:rPr lang="en-GB" baseline="0" dirty="0"/>
              <a:t> du?</a:t>
            </a:r>
            <a:br>
              <a:rPr lang="en-GB" baseline="0" dirty="0"/>
            </a:br>
            <a:r>
              <a:rPr lang="en-GB" baseline="0" dirty="0"/>
              <a:t>2. Was </a:t>
            </a:r>
            <a:r>
              <a:rPr lang="en-GB" baseline="0" dirty="0" err="1"/>
              <a:t>ist</a:t>
            </a:r>
            <a:r>
              <a:rPr lang="en-GB" baseline="0" dirty="0"/>
              <a:t> </a:t>
            </a:r>
            <a:r>
              <a:rPr lang="en-GB" baseline="0" dirty="0" err="1"/>
              <a:t>dein</a:t>
            </a:r>
            <a:r>
              <a:rPr lang="en-GB" baseline="0" dirty="0"/>
              <a:t> Job?</a:t>
            </a:r>
            <a:br>
              <a:rPr lang="en-GB" baseline="0" dirty="0"/>
            </a:br>
            <a:r>
              <a:rPr lang="en-GB" baseline="0" dirty="0"/>
              <a:t>3. </a:t>
            </a:r>
            <a:r>
              <a:rPr lang="en-GB" baseline="0" dirty="0" err="1"/>
              <a:t>Wieviele</a:t>
            </a:r>
            <a:r>
              <a:rPr lang="en-GB" baseline="0" dirty="0"/>
              <a:t> </a:t>
            </a:r>
            <a:r>
              <a:rPr lang="en-GB" baseline="0" dirty="0" err="1"/>
              <a:t>Sprachen</a:t>
            </a:r>
            <a:r>
              <a:rPr lang="en-GB" baseline="0" dirty="0"/>
              <a:t> </a:t>
            </a:r>
            <a:r>
              <a:rPr lang="en-GB" baseline="0" dirty="0" err="1"/>
              <a:t>sprichst</a:t>
            </a:r>
            <a:r>
              <a:rPr lang="en-GB" baseline="0" dirty="0"/>
              <a:t> du?</a:t>
            </a:r>
            <a:br>
              <a:rPr lang="en-GB" baseline="0" dirty="0"/>
            </a:br>
            <a:r>
              <a:rPr lang="en-GB" baseline="0" dirty="0"/>
              <a:t>4. </a:t>
            </a:r>
            <a:r>
              <a:rPr lang="en-GB" baseline="0" dirty="0" err="1"/>
              <a:t>Wie</a:t>
            </a:r>
            <a:r>
              <a:rPr lang="en-GB" baseline="0" dirty="0"/>
              <a:t> oft </a:t>
            </a:r>
            <a:r>
              <a:rPr lang="en-GB" baseline="0" dirty="0" err="1"/>
              <a:t>fährst</a:t>
            </a:r>
            <a:r>
              <a:rPr lang="en-GB" baseline="0" dirty="0"/>
              <a:t> du in </a:t>
            </a:r>
            <a:r>
              <a:rPr lang="en-GB" baseline="0" dirty="0" err="1"/>
              <a:t>Urlaub</a:t>
            </a:r>
            <a:r>
              <a:rPr lang="en-GB" baseline="0" dirty="0"/>
              <a:t>?</a:t>
            </a:r>
            <a:br>
              <a:rPr lang="en-GB" baseline="0" dirty="0"/>
            </a:br>
            <a:r>
              <a:rPr lang="en-GB" baseline="0" dirty="0"/>
              <a:t>5. </a:t>
            </a:r>
            <a:r>
              <a:rPr lang="en-GB" baseline="0" dirty="0" err="1"/>
              <a:t>Mit</a:t>
            </a:r>
            <a:r>
              <a:rPr lang="en-GB" baseline="0" dirty="0"/>
              <a:t> </a:t>
            </a:r>
            <a:r>
              <a:rPr lang="en-GB" baseline="0" dirty="0" err="1"/>
              <a:t>wem</a:t>
            </a:r>
            <a:r>
              <a:rPr lang="en-GB" baseline="0" dirty="0"/>
              <a:t> </a:t>
            </a:r>
            <a:r>
              <a:rPr lang="en-GB" baseline="0" dirty="0" err="1"/>
              <a:t>fährst</a:t>
            </a:r>
            <a:r>
              <a:rPr lang="en-GB" baseline="0" dirty="0"/>
              <a:t> du?</a:t>
            </a:r>
            <a:br>
              <a:rPr lang="en-GB" baseline="0" dirty="0"/>
            </a:br>
            <a:r>
              <a:rPr lang="en-GB" baseline="0" dirty="0"/>
              <a:t>6. </a:t>
            </a:r>
            <a:r>
              <a:rPr lang="en-GB" baseline="0" dirty="0" err="1"/>
              <a:t>Wie</a:t>
            </a:r>
            <a:r>
              <a:rPr lang="en-GB" baseline="0" dirty="0"/>
              <a:t> oft hast du Angst?</a:t>
            </a:r>
          </a:p>
          <a:p>
            <a:endParaRPr lang="en-GB" baseline="0" dirty="0"/>
          </a:p>
          <a:p>
            <a:r>
              <a:rPr lang="en-GB" baseline="0" dirty="0"/>
              <a:t>Note: Students have previously learnt </a:t>
            </a:r>
            <a:r>
              <a:rPr lang="en-GB" b="1" baseline="0" dirty="0"/>
              <a:t>Angst </a:t>
            </a:r>
            <a:r>
              <a:rPr lang="en-GB" b="1" baseline="0" dirty="0" err="1"/>
              <a:t>vor</a:t>
            </a:r>
            <a:r>
              <a:rPr lang="en-GB" b="1" baseline="0" dirty="0"/>
              <a:t> </a:t>
            </a:r>
            <a:r>
              <a:rPr lang="en-GB" baseline="0" dirty="0"/>
              <a:t>and have revised that for this week.</a:t>
            </a:r>
            <a:br>
              <a:rPr lang="en-GB" baseline="0" dirty="0"/>
            </a:br>
            <a:endParaRPr lang="en-GB" dirty="0"/>
          </a:p>
          <a:p>
            <a:r>
              <a:rPr lang="en-GB" dirty="0"/>
              <a:t>All of the details are authentic and come</a:t>
            </a:r>
            <a:r>
              <a:rPr lang="en-GB" baseline="0" dirty="0"/>
              <a:t> from several online sources.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Formel-</a:t>
            </a:r>
            <a:r>
              <a:rPr lang="en-GB" i="0" dirty="0" err="1"/>
              <a:t>Eins</a:t>
            </a:r>
            <a:r>
              <a:rPr lang="en-GB" i="0" baseline="0" dirty="0"/>
              <a:t> [&gt;5009] pro [412]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a:t>
            </a:r>
            <a:r>
              <a:rPr lang="en-GB" sz="1200" i="1" dirty="0" err="1">
                <a:solidFill>
                  <a:sysClr val="windowText" lastClr="000000"/>
                </a:solidFill>
                <a:effectLst/>
                <a:latin typeface="+mn-lt"/>
                <a:ea typeface="+mn-ea"/>
                <a:cs typeface="+mn-cs"/>
              </a:rPr>
              <a:t>Routle</a:t>
            </a:r>
            <a:r>
              <a:rPr lang="en-GB" baseline="0" dirty="0"/>
              <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75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One particular</a:t>
            </a:r>
            <a:r>
              <a:rPr lang="en-GB" sz="1300" baseline="0" dirty="0"/>
              <a:t> activity in this sequence of learning taken from Term 2.2, from week 5 offers a </a:t>
            </a:r>
            <a:r>
              <a:rPr lang="en-GB" sz="1300" baseline="0" dirty="0" err="1"/>
              <a:t>dictogloss</a:t>
            </a:r>
            <a:r>
              <a:rPr lang="en-GB" sz="1300" baseline="0" dirty="0"/>
              <a:t> activity to consolidate grammar features learnt across weeks 3 to 5 of this sequence.  </a:t>
            </a:r>
            <a:br>
              <a:rPr lang="en-GB" sz="1300" baseline="0" dirty="0"/>
            </a:br>
            <a:r>
              <a:rPr lang="en-GB" sz="1300" baseline="0" dirty="0"/>
              <a:t>In order to support lower </a:t>
            </a:r>
            <a:r>
              <a:rPr lang="en-GB" sz="1300" baseline="0" dirty="0" smtClean="0"/>
              <a:t>proficiency learners, </a:t>
            </a:r>
            <a:r>
              <a:rPr lang="en-GB" sz="1300" baseline="0" dirty="0"/>
              <a:t>differentiation here can be offered by support, task and outcome.</a:t>
            </a:r>
            <a:endParaRPr lang="en-GB"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928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There are various options here in terms of the playing of the audio.  </a:t>
            </a:r>
            <a:br>
              <a:rPr lang="en-US" b="0" baseline="0" dirty="0"/>
            </a:br>
            <a:r>
              <a:rPr lang="en-US" b="0" baseline="0" dirty="0"/>
              <a:t>Teachers can choose to play the audio as eight separate sections by clicking on the individual numbers, or as a full text using the audio play button.  </a:t>
            </a:r>
            <a:br>
              <a:rPr lang="en-US" b="0" baseline="0" dirty="0"/>
            </a:br>
            <a:r>
              <a:rPr lang="en-US" b="0" baseline="0" dirty="0"/>
              <a:t>If using the audio play button, the teacher can also use the pause facility to give students additional thinking time as necessary and the time to make any necessary notes.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speed of the audio is also relatively slow, to </a:t>
            </a:r>
            <a:r>
              <a:rPr lang="en-US" b="0" baseline="0" dirty="0" smtClean="0"/>
              <a:t>maximize </a:t>
            </a:r>
            <a:r>
              <a:rPr lang="en-US" b="0" baseline="0" dirty="0"/>
              <a:t>students’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Original teacher notes</a:t>
            </a:r>
          </a:p>
          <a:p>
            <a:r>
              <a:rPr lang="en-GB" b="1" dirty="0"/>
              <a:t>Timing: 25 minutes</a:t>
            </a:r>
            <a:br>
              <a:rPr lang="en-GB" b="1" dirty="0"/>
            </a:br>
            <a:r>
              <a:rPr lang="en-GB" b="1" dirty="0"/>
              <a:t/>
            </a:r>
            <a:br>
              <a:rPr lang="en-GB" b="1" dirty="0"/>
            </a:br>
            <a:r>
              <a:rPr lang="en-GB" b="1" dirty="0"/>
              <a:t>Note: </a:t>
            </a:r>
            <a:r>
              <a:rPr lang="en-GB" b="0" dirty="0"/>
              <a:t>an extended time is allocated</a:t>
            </a:r>
            <a:r>
              <a:rPr lang="en-GB" b="0" baseline="0" dirty="0"/>
              <a:t> to </a:t>
            </a:r>
            <a:r>
              <a:rPr lang="en-GB" b="0" baseline="0" dirty="0" err="1"/>
              <a:t>d</a:t>
            </a:r>
            <a:r>
              <a:rPr lang="en-GB" b="0" dirty="0" err="1"/>
              <a:t>ictogloss</a:t>
            </a:r>
            <a:r>
              <a:rPr lang="en-GB" b="0" dirty="0"/>
              <a:t> tasks, to allow for maximum exploitation of the text.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i="0" dirty="0"/>
              <a:t>To provide a </a:t>
            </a:r>
            <a:r>
              <a:rPr lang="en-GB" b="0" i="0" dirty="0" err="1"/>
              <a:t>dictogloss</a:t>
            </a:r>
            <a:r>
              <a:rPr lang="en-GB" b="0" i="0" dirty="0"/>
              <a:t>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 </a:t>
            </a:r>
            <a:r>
              <a:rPr lang="en-GB" b="0" i="0" dirty="0">
                <a:latin typeface="+mn-lt"/>
              </a:rPr>
              <a:t>Students </a:t>
            </a:r>
            <a:r>
              <a:rPr lang="en-GB" sz="1200" b="0" i="0" dirty="0">
                <a:solidFill>
                  <a:schemeClr val="accent5">
                    <a:lumMod val="50000"/>
                  </a:schemeClr>
                </a:solidFill>
                <a:latin typeface="+mn-lt"/>
              </a:rPr>
              <a:t>l</a:t>
            </a:r>
            <a:r>
              <a:rPr lang="en-GB" sz="1200" dirty="0">
                <a:solidFill>
                  <a:schemeClr val="accent5">
                    <a:lumMod val="50000"/>
                  </a:schemeClr>
                </a:solidFill>
                <a:latin typeface="+mn-lt"/>
              </a:rPr>
              <a:t>isten to the text and make notes in German.</a:t>
            </a:r>
            <a:r>
              <a:rPr lang="en-GB" sz="1200" baseline="0" dirty="0">
                <a:solidFill>
                  <a:schemeClr val="accent5">
                    <a:lumMod val="50000"/>
                  </a:schemeClr>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latin typeface="+mn-lt"/>
              </a:rPr>
              <a:t>2. </a:t>
            </a:r>
            <a:r>
              <a:rPr lang="en-GB" sz="1200" dirty="0">
                <a:solidFill>
                  <a:schemeClr val="accent5">
                    <a:lumMod val="50000"/>
                  </a:schemeClr>
                </a:solidFill>
                <a:latin typeface="+mn-lt"/>
              </a:rPr>
              <a:t>They then try to reconstruct it in sentences.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3. The first mouse click displays this simple instruction;</a:t>
            </a:r>
            <a:r>
              <a:rPr lang="en-GB" sz="1200" baseline="0" dirty="0">
                <a:solidFill>
                  <a:schemeClr val="accent5">
                    <a:lumMod val="50000"/>
                  </a:schemeClr>
                </a:solidFill>
                <a:latin typeface="+mn-lt"/>
              </a:rPr>
              <a:t> the second displays the German text, for verification of students’ versions.</a:t>
            </a:r>
            <a:endParaRPr lang="en-GB" b="0" i="0" dirty="0">
              <a:latin typeface="+mn-lt"/>
            </a:endParaRPr>
          </a:p>
          <a:p>
            <a:r>
              <a:rPr lang="en-GB" sz="1200" b="0" i="0" u="none" strike="noStrike" kern="1200" cap="none" dirty="0">
                <a:solidFill>
                  <a:schemeClr val="tx1"/>
                </a:solidFill>
                <a:effectLst/>
                <a:latin typeface="+mn-lt"/>
                <a:cs typeface="Calibri"/>
                <a:sym typeface="Calibri"/>
              </a:rPr>
              <a:t>4.</a:t>
            </a:r>
            <a:r>
              <a:rPr lang="en-GB" sz="1200" b="0" i="0" u="none" strike="noStrike" kern="1200" cap="none" baseline="0" dirty="0">
                <a:solidFill>
                  <a:schemeClr val="tx1"/>
                </a:solidFill>
                <a:effectLst/>
                <a:latin typeface="+mn-lt"/>
                <a:cs typeface="Calibri"/>
                <a:sym typeface="Calibri"/>
              </a:rPr>
              <a:t> </a:t>
            </a:r>
            <a:r>
              <a:rPr lang="en-GB" b="0" i="0" dirty="0">
                <a:latin typeface="+mn-lt"/>
              </a:rPr>
              <a:t>Students can then read</a:t>
            </a:r>
            <a:r>
              <a:rPr lang="en-GB" b="0" i="0" baseline="0" dirty="0">
                <a:latin typeface="+mn-lt"/>
              </a:rPr>
              <a:t> the text whilst listening to the audio recording. This helps to develop their segmentation skills, improving their ability to listen and understand when there is no text to support them</a:t>
            </a:r>
            <a:r>
              <a:rPr lang="en-GB" b="1" i="0" baseline="0" dirty="0">
                <a:latin typeface="+mn-lt"/>
              </a:rPr>
              <a:t>. </a:t>
            </a:r>
            <a:r>
              <a:rPr lang="en-GB" sz="1200" kern="1200" dirty="0">
                <a:solidFill>
                  <a:schemeClr val="tx1"/>
                </a:solidFill>
                <a:effectLst/>
                <a:latin typeface="+mn-lt"/>
                <a:ea typeface="+mn-ea"/>
                <a:cs typeface="+mn-cs"/>
              </a:rPr>
              <a:t>The teacher would use the full audio version for this, pausing it for students to say the next word or the previous word. Teachers could also pause strategically and ask for alternative words from students. </a:t>
            </a:r>
            <a:endParaRPr lang="en-GB" b="1" i="0" baseline="0" dirty="0">
              <a:latin typeface="+mn-lt"/>
            </a:endParaRPr>
          </a:p>
          <a:p>
            <a:r>
              <a:rPr lang="en-GB" b="1" i="0" baseline="0" dirty="0">
                <a:latin typeface="+mn-lt"/>
              </a:rPr>
              <a:t>Note</a:t>
            </a:r>
            <a:r>
              <a:rPr lang="en-GB" b="0" i="0" baseline="0" dirty="0">
                <a:latin typeface="+mn-lt"/>
              </a:rPr>
              <a:t>: To play the whole recording (for segmentation practice), click on the audio player icon (top right of slide). To play the eight sections of the text separately (for the </a:t>
            </a:r>
            <a:r>
              <a:rPr lang="en-GB" b="0" i="0" baseline="0" dirty="0" err="1">
                <a:latin typeface="+mn-lt"/>
              </a:rPr>
              <a:t>dictogloss</a:t>
            </a:r>
            <a:r>
              <a:rPr lang="en-GB" b="0" i="0" baseline="0" dirty="0">
                <a:latin typeface="+mn-lt"/>
              </a:rPr>
              <a:t>), click on the action buttons 1-8 above the text.</a:t>
            </a:r>
            <a:br>
              <a:rPr lang="en-GB" b="0" i="0" baseline="0" dirty="0">
                <a:latin typeface="+mn-lt"/>
              </a:rPr>
            </a:br>
            <a:r>
              <a:rPr lang="en-GB" b="0" i="0" baseline="0" dirty="0">
                <a:latin typeface="+mn-lt"/>
              </a:rPr>
              <a:t>5. Finally, students translate the whole text into English.</a:t>
            </a:r>
            <a:br>
              <a:rPr lang="en-GB" b="0" i="0" baseline="0" dirty="0">
                <a:latin typeface="+mn-lt"/>
              </a:rPr>
            </a:br>
            <a:r>
              <a:rPr lang="en-GB" b="0" i="0" baseline="0" dirty="0">
                <a:latin typeface="+mn-lt"/>
              </a:rPr>
              <a:t/>
            </a:r>
            <a:br>
              <a:rPr lang="en-GB" b="0" i="0" baseline="0" dirty="0">
                <a:latin typeface="+mn-lt"/>
              </a:rPr>
            </a:br>
            <a:r>
              <a:rPr lang="en-GB" b="1" i="0" dirty="0">
                <a:latin typeface="+mn-lt"/>
              </a:rPr>
              <a:t>Transcript:</a:t>
            </a:r>
            <a:endParaRPr lang="en-GB" i="0" dirty="0">
              <a:latin typeface="+mn-lt"/>
            </a:endParaRPr>
          </a:p>
          <a:p>
            <a:r>
              <a:rPr lang="en-GB" sz="1200" dirty="0">
                <a:solidFill>
                  <a:schemeClr val="accent1">
                    <a:lumMod val="50000"/>
                  </a:schemeClr>
                </a:solidFill>
                <a:latin typeface="+mn-lt"/>
              </a:rPr>
              <a:t>Wolfgang und Mia </a:t>
            </a:r>
            <a:r>
              <a:rPr lang="de-DE" sz="1200" dirty="0">
                <a:solidFill>
                  <a:srgbClr val="115076"/>
                </a:solidFill>
                <a:latin typeface="+mn-lt"/>
              </a:rPr>
              <a:t>haben fast zwei Wochen frei und machen zusammen eine Musiktournee. / Wolfgang fährt mit Freunden. Er hat kein Geld. </a:t>
            </a:r>
            <a:r>
              <a:rPr lang="en-US" sz="1200" dirty="0">
                <a:solidFill>
                  <a:srgbClr val="115076"/>
                </a:solidFill>
                <a:latin typeface="+mn-lt"/>
              </a:rPr>
              <a:t>Mia </a:t>
            </a:r>
            <a:r>
              <a:rPr lang="en-US" sz="1200" dirty="0" err="1">
                <a:solidFill>
                  <a:srgbClr val="115076"/>
                </a:solidFill>
                <a:latin typeface="+mn-lt"/>
              </a:rPr>
              <a:t>nimmt</a:t>
            </a:r>
            <a:r>
              <a:rPr lang="en-US" sz="1200" dirty="0">
                <a:solidFill>
                  <a:srgbClr val="115076"/>
                </a:solidFill>
                <a:latin typeface="+mn-lt"/>
              </a:rPr>
              <a:t> </a:t>
            </a:r>
            <a:r>
              <a:rPr lang="en-US" sz="1200" dirty="0" err="1">
                <a:solidFill>
                  <a:srgbClr val="115076"/>
                </a:solidFill>
                <a:latin typeface="+mn-lt"/>
              </a:rPr>
              <a:t>allein</a:t>
            </a:r>
            <a:r>
              <a:rPr lang="en-US" sz="1200" dirty="0">
                <a:solidFill>
                  <a:srgbClr val="115076"/>
                </a:solidFill>
                <a:latin typeface="+mn-lt"/>
              </a:rPr>
              <a:t> den Bus </a:t>
            </a:r>
            <a:r>
              <a:rPr lang="en-GB" sz="1200" dirty="0">
                <a:solidFill>
                  <a:srgbClr val="115076"/>
                </a:solidFill>
                <a:latin typeface="+mn-lt"/>
              </a:rPr>
              <a:t>und </a:t>
            </a:r>
            <a:r>
              <a:rPr lang="en-GB" sz="1200" dirty="0" err="1">
                <a:solidFill>
                  <a:srgbClr val="115076"/>
                </a:solidFill>
                <a:latin typeface="+mn-lt"/>
              </a:rPr>
              <a:t>liest</a:t>
            </a:r>
            <a:r>
              <a:rPr lang="en-GB" sz="1200" dirty="0">
                <a:solidFill>
                  <a:srgbClr val="115076"/>
                </a:solidFill>
                <a:latin typeface="+mn-lt"/>
              </a:rPr>
              <a:t> </a:t>
            </a:r>
            <a:r>
              <a:rPr lang="en-GB" sz="1200" dirty="0" err="1">
                <a:solidFill>
                  <a:srgbClr val="115076"/>
                </a:solidFill>
                <a:latin typeface="+mn-lt"/>
              </a:rPr>
              <a:t>Zeitung</a:t>
            </a:r>
            <a:r>
              <a:rPr lang="en-GB" sz="1200" dirty="0">
                <a:solidFill>
                  <a:srgbClr val="115076"/>
                </a:solidFill>
                <a:latin typeface="+mn-lt"/>
              </a:rPr>
              <a:t>.</a:t>
            </a:r>
          </a:p>
          <a:p>
            <a:endParaRPr lang="en-GB" sz="1200" i="1" dirty="0">
              <a:solidFill>
                <a:srgbClr val="115076"/>
              </a:solidFill>
              <a:latin typeface="+mn-lt"/>
            </a:endParaRPr>
          </a:p>
          <a:p>
            <a:r>
              <a:rPr lang="en-GB" sz="1200" dirty="0">
                <a:solidFill>
                  <a:schemeClr val="accent1">
                    <a:lumMod val="50000"/>
                  </a:schemeClr>
                </a:solidFill>
                <a:latin typeface="+mn-lt"/>
              </a:rPr>
              <a:t>Wolfgang und Mia</a:t>
            </a:r>
            <a:r>
              <a:rPr lang="de-DE" sz="1200" dirty="0">
                <a:solidFill>
                  <a:srgbClr val="115076"/>
                </a:solidFill>
                <a:latin typeface="+mn-lt"/>
              </a:rPr>
              <a:t> spielen beide in einer Band. Wolfgang spielt Gitarre, aber es gibt ein Problem! Wolfgang lässt die Gitarre leider zu Hause. / Deshalb kann er das Konzert nicht spielen! Mia findet das schlecht! / Sie hat Angst! Was können sie jetzt machen</a:t>
            </a:r>
            <a:r>
              <a:rPr lang="en-GB" sz="1200" dirty="0">
                <a:solidFill>
                  <a:srgbClr val="115076"/>
                </a:solidFill>
                <a:latin typeface="+mn-lt"/>
              </a:rPr>
              <a:t>? Sie m</a:t>
            </a:r>
            <a:r>
              <a:rPr lang="de-DE" sz="1200" dirty="0">
                <a:solidFill>
                  <a:srgbClr val="115076"/>
                </a:solidFill>
                <a:latin typeface="+mn-lt"/>
              </a:rPr>
              <a:t>üssen das Konzert geben. Ohne Gitarre! / </a:t>
            </a:r>
            <a:r>
              <a:rPr lang="de-DE" sz="1200" i="1" dirty="0">
                <a:solidFill>
                  <a:srgbClr val="115076"/>
                </a:solidFill>
                <a:latin typeface="+mn-lt"/>
              </a:rPr>
              <a:t>Eins, zwei, drei, vier...! </a:t>
            </a:r>
            <a:r>
              <a:rPr lang="de-DE" sz="1200" dirty="0">
                <a:solidFill>
                  <a:srgbClr val="115076"/>
                </a:solidFill>
                <a:latin typeface="+mn-lt"/>
              </a:rPr>
              <a:t>Es sind viele Leute dort aber sie finden das Konzert nicht gut! /</a:t>
            </a:r>
            <a:br>
              <a:rPr lang="de-DE" sz="1200" dirty="0">
                <a:solidFill>
                  <a:srgbClr val="115076"/>
                </a:solidFill>
                <a:latin typeface="+mn-lt"/>
              </a:rPr>
            </a:br>
            <a:r>
              <a:rPr lang="de-DE" sz="1200" dirty="0">
                <a:solidFill>
                  <a:srgbClr val="115076"/>
                </a:solidFill>
                <a:latin typeface="+mn-lt"/>
              </a:rPr>
              <a:t/>
            </a:r>
            <a:br>
              <a:rPr lang="de-DE" sz="1200" dirty="0">
                <a:solidFill>
                  <a:srgbClr val="115076"/>
                </a:solidFill>
                <a:latin typeface="+mn-lt"/>
              </a:rPr>
            </a:br>
            <a:r>
              <a:rPr lang="de-DE" sz="1200" dirty="0">
                <a:solidFill>
                  <a:srgbClr val="115076"/>
                </a:solidFill>
                <a:latin typeface="+mn-lt"/>
              </a:rPr>
              <a:t>Mia und Wolfgang laufen danach zum Hotel. Mia ist sehr müde und hat dann Kopfschmerzen. Sie schläft. / </a:t>
            </a:r>
          </a:p>
          <a:p>
            <a:r>
              <a:rPr lang="de-DE" sz="1200" dirty="0">
                <a:solidFill>
                  <a:srgbClr val="115076"/>
                </a:solidFill>
                <a:latin typeface="+mn-lt"/>
              </a:rPr>
              <a:t>Sie fahren </a:t>
            </a:r>
            <a:r>
              <a:rPr lang="de-DE" sz="1200" dirty="0">
                <a:solidFill>
                  <a:schemeClr val="accent5">
                    <a:lumMod val="50000"/>
                  </a:schemeClr>
                </a:solidFill>
                <a:latin typeface="+mn-lt"/>
              </a:rPr>
              <a:t>schließlich </a:t>
            </a:r>
            <a:r>
              <a:rPr lang="de-DE" sz="1200" dirty="0">
                <a:solidFill>
                  <a:srgbClr val="115076"/>
                </a:solidFill>
                <a:latin typeface="+mn-lt"/>
              </a:rPr>
              <a:t>beide nach Hause. Der Bus hält </a:t>
            </a:r>
            <a:r>
              <a:rPr lang="de-DE" sz="1200" dirty="0">
                <a:solidFill>
                  <a:schemeClr val="accent5">
                    <a:lumMod val="50000"/>
                  </a:schemeClr>
                </a:solidFill>
                <a:latin typeface="+mn-lt"/>
              </a:rPr>
              <a:t>plötzlich und was sehen sie da?</a:t>
            </a:r>
            <a:r>
              <a:rPr lang="de-DE" sz="1200" dirty="0">
                <a:solidFill>
                  <a:srgbClr val="115076"/>
                </a:solidFill>
                <a:latin typeface="+mn-lt"/>
              </a:rPr>
              <a:t> Ach, die Gitarre!</a:t>
            </a:r>
            <a:endParaRPr lang="en-US" sz="1200" dirty="0">
              <a:solidFill>
                <a:srgbClr val="115076"/>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910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could use this as a scaffold during the listening activity to structure students’ listening.  </a:t>
            </a:r>
            <a:br>
              <a:rPr lang="en-GB" baseline="0" dirty="0"/>
            </a:br>
            <a:r>
              <a:rPr lang="en-GB" baseline="0" dirty="0"/>
              <a:t>Notice that the verbs listed appear in the order they are heard within the audio.</a:t>
            </a:r>
          </a:p>
          <a:p>
            <a:r>
              <a:rPr lang="en-GB" baseline="0" dirty="0"/>
              <a:t>During the listening, students tick whether it is ‘</a:t>
            </a:r>
            <a:r>
              <a:rPr lang="en-GB" i="0" baseline="0" dirty="0"/>
              <a:t>he’ (Wolfgang), ‘she’ (Mia) or ‘they’</a:t>
            </a:r>
            <a:r>
              <a:rPr lang="en-GB" i="1" baseline="0" dirty="0"/>
              <a:t> </a:t>
            </a:r>
            <a:r>
              <a:rPr lang="en-GB" i="0" baseline="0" dirty="0"/>
              <a:t>associated with the activity.</a:t>
            </a:r>
            <a:br>
              <a:rPr lang="en-GB" i="0" baseline="0" dirty="0"/>
            </a:br>
            <a:r>
              <a:rPr lang="en-GB" i="0" baseline="0" dirty="0"/>
              <a:t>If they can, students write any additional information that they hear e.g. alone / at home etc.  </a:t>
            </a:r>
            <a:br>
              <a:rPr lang="en-GB" i="0" baseline="0" dirty="0"/>
            </a:br>
            <a:r>
              <a:rPr lang="en-GB" i="0" baseline="0" dirty="0"/>
              <a:t>This then helps students with the write up, as a record of which person to put the infinitive into.</a:t>
            </a:r>
          </a:p>
          <a:p>
            <a:r>
              <a:rPr lang="en-GB" i="0" baseline="0" dirty="0"/>
              <a:t>Alternatively it could be used as a stand alone vocab list for use during the listening, if the teachers remove the final four columns. </a:t>
            </a:r>
          </a:p>
          <a:p>
            <a:r>
              <a:rPr lang="en-GB" i="0" baseline="0" dirty="0"/>
              <a:t>Teachers could add or remove details as appropriate to the level of the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smtClean="0"/>
              <a:t>Do bear in mind the ways the vocab sheet could be used to support recall as discussed on slide 5 and the importance of providing some attempt to recall, given it is needed to strengthen memory.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99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To </a:t>
            </a:r>
            <a:r>
              <a:rPr lang="en-US" b="0" dirty="0"/>
              <a:t>bring the activity to a </a:t>
            </a:r>
            <a:r>
              <a:rPr lang="en-US" b="0" dirty="0" smtClean="0"/>
              <a:t>close </a:t>
            </a:r>
            <a:r>
              <a:rPr lang="en-US" b="0" dirty="0"/>
              <a:t>and ensure students’ comprehension of the text in</a:t>
            </a:r>
            <a:r>
              <a:rPr lang="en-US" b="0" baseline="0" dirty="0"/>
              <a:t> its entirety</a:t>
            </a:r>
            <a:r>
              <a:rPr lang="en-US" b="0" dirty="0"/>
              <a:t>, written</a:t>
            </a:r>
            <a:r>
              <a:rPr lang="en-US" b="0" baseline="0" dirty="0"/>
              <a:t> sentences can be proposed for translation.  </a:t>
            </a:r>
            <a:br>
              <a:rPr lang="en-US" b="0" baseline="0" dirty="0"/>
            </a:br>
            <a:r>
              <a:rPr lang="en-US" b="0" baseline="0" dirty="0"/>
              <a:t>This step may not be needed if students have managed fairly accurate representations of the text.  </a:t>
            </a:r>
            <a:br>
              <a:rPr lang="en-US" b="0" baseline="0" dirty="0"/>
            </a:br>
            <a:r>
              <a:rPr lang="en-US" b="0" baseline="0" dirty="0" smtClean="0"/>
              <a:t>In that case, teachers </a:t>
            </a:r>
            <a:r>
              <a:rPr lang="en-US" b="0" baseline="0" dirty="0"/>
              <a:t>could simply take some quick feedback then collect the work in for marking for </a:t>
            </a:r>
            <a:r>
              <a:rPr lang="en-US" b="0" baseline="0" dirty="0" err="1" smtClean="0"/>
              <a:t>individualised</a:t>
            </a:r>
            <a:r>
              <a:rPr lang="en-US" b="0" baseline="0" dirty="0" smtClean="0"/>
              <a:t> </a:t>
            </a:r>
            <a:r>
              <a:rPr lang="en-US" b="0" baseline="0" dirty="0"/>
              <a:t>feedback.   </a:t>
            </a:r>
            <a:br>
              <a:rPr lang="en-US" b="0" baseline="0" dirty="0"/>
            </a:br>
            <a:r>
              <a:rPr lang="en-US" b="0" baseline="0" dirty="0" smtClean="0"/>
              <a:t>If students </a:t>
            </a:r>
            <a:r>
              <a:rPr lang="en-US" b="0" baseline="0" dirty="0"/>
              <a:t>have only managed a partial understanding of the text through </a:t>
            </a:r>
            <a:r>
              <a:rPr lang="en-US" b="0" baseline="0" dirty="0" smtClean="0"/>
              <a:t>listening, </a:t>
            </a:r>
            <a:r>
              <a:rPr lang="en-US" b="0" baseline="0" dirty="0"/>
              <a:t>this could be used.  </a:t>
            </a:r>
            <a:br>
              <a:rPr lang="en-US" b="0" baseline="0" dirty="0"/>
            </a:br>
            <a:r>
              <a:rPr lang="en-US" b="0" baseline="0" dirty="0"/>
              <a:t>Here, in order to gain a full understanding of the text, students </a:t>
            </a:r>
            <a:r>
              <a:rPr lang="en-US" b="0" baseline="0" dirty="0" smtClean="0"/>
              <a:t>have </a:t>
            </a:r>
            <a:r>
              <a:rPr lang="en-US" b="0" baseline="0" dirty="0"/>
              <a:t>a go at translating the individual sentences, making use of the vocab sheet if necessary. </a:t>
            </a:r>
            <a:br>
              <a:rPr lang="en-US" b="0" baseline="0" dirty="0"/>
            </a:br>
            <a:r>
              <a:rPr lang="en-US" b="0" baseline="0" dirty="0"/>
              <a:t>Here differentiation would be by outcome.  </a:t>
            </a:r>
            <a:br>
              <a:rPr lang="en-US" b="0" baseline="0" dirty="0"/>
            </a:br>
            <a:r>
              <a:rPr lang="en-US" b="0" baseline="0" dirty="0"/>
              <a:t>Teachers would see successful translations of certainly strong verbs in the ‘s/he’ and ‘they’ form, with the extra detail being successfully translated by some students.  </a:t>
            </a:r>
            <a:br>
              <a:rPr lang="en-US" b="0" baseline="0" dirty="0"/>
            </a:br>
            <a:r>
              <a:rPr lang="en-US" b="0" baseline="0" dirty="0"/>
              <a:t>Conducting whole class feedback once all students had attempted the translations would then bring this activity to its close and ensure understanding for all. </a:t>
            </a: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endParaRPr lang="en-US" sz="1200" dirty="0">
              <a:solidFill>
                <a:srgbClr val="115076"/>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075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115076"/>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690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a:t>
            </a:r>
            <a:r>
              <a:rPr lang="en-GB" baseline="0" dirty="0"/>
              <a:t> suggestion of how the translation task could be adapted to further support lower </a:t>
            </a:r>
            <a:r>
              <a:rPr lang="en-GB" baseline="0" dirty="0" smtClean="0"/>
              <a:t>proficiency learners</a:t>
            </a:r>
            <a:r>
              <a:rPr lang="en-GB" dirty="0"/>
              <a:t>, should teachers wish to</a:t>
            </a:r>
            <a:r>
              <a:rPr lang="en-GB" baseline="0" dirty="0"/>
              <a:t> maintain focus on comprehension of the verbs alone, whilst offering support of the sentence in English, to aid students’ understanding of the whole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could obscure other elements of the text to increase the level of challenge as appropriate.</a:t>
            </a:r>
            <a:endParaRPr lang="en-GB" dirty="0"/>
          </a:p>
          <a:p>
            <a:endParaRPr lang="en-US" sz="1200" dirty="0">
              <a:solidFill>
                <a:srgbClr val="115076"/>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496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115076"/>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953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Here we</a:t>
            </a:r>
            <a:r>
              <a:rPr lang="en-GB" sz="1200" baseline="0" dirty="0"/>
              <a:t> will see how one school who are using the NCELP German SoW with Year 7 have adapted tasks for lower </a:t>
            </a:r>
            <a:r>
              <a:rPr lang="en-GB" sz="1200" baseline="0" dirty="0" smtClean="0"/>
              <a:t>proficiency.  </a:t>
            </a:r>
            <a:r>
              <a:rPr lang="en-GB" sz="1200" baseline="0" dirty="0"/>
              <a:t/>
            </a:r>
            <a:br>
              <a:rPr lang="en-GB" sz="1200" baseline="0" dirty="0"/>
            </a:br>
            <a:r>
              <a:rPr lang="en-GB" sz="1200" baseline="0" dirty="0"/>
              <a:t>Kind thanks to Mel Yates, ST at </a:t>
            </a:r>
            <a:r>
              <a:rPr lang="en-GB" sz="1200" baseline="0" dirty="0" err="1"/>
              <a:t>Presdales</a:t>
            </a:r>
            <a:r>
              <a:rPr lang="en-GB" sz="1200" baseline="0" dirty="0"/>
              <a:t> School for providing these examples.  </a:t>
            </a:r>
            <a:br>
              <a:rPr lang="en-GB" sz="1200" baseline="0" dirty="0"/>
            </a:br>
            <a:r>
              <a:rPr lang="en-GB" sz="1200" baseline="0" dirty="0"/>
              <a:t>Activities are taken from across the suite of three lesson of T2.2 (weeks 3-5).</a:t>
            </a:r>
            <a:endParaRPr lang="en-GB" sz="1200" dirty="0"/>
          </a:p>
          <a:p>
            <a:endParaRPr lang="en-GB" dirty="0"/>
          </a:p>
        </p:txBody>
      </p:sp>
      <p:sp>
        <p:nvSpPr>
          <p:cNvPr id="4" name="Slide Number Placeholder 3"/>
          <p:cNvSpPr>
            <a:spLocks noGrp="1"/>
          </p:cNvSpPr>
          <p:nvPr>
            <p:ph type="sldNum" sz="quarter" idx="10"/>
          </p:nvPr>
        </p:nvSpPr>
        <p:spPr/>
        <p:txBody>
          <a:bodyPr/>
          <a:lstStyle/>
          <a:p>
            <a:fld id="{C77E6F59-999D-4436-8803-B43B530C19ED}" type="slidenum">
              <a:rPr lang="en-GB" smtClean="0"/>
              <a:t>29</a:t>
            </a:fld>
            <a:endParaRPr lang="en-GB"/>
          </a:p>
        </p:txBody>
      </p:sp>
    </p:spTree>
    <p:extLst>
      <p:ext uri="{BB962C8B-B14F-4D97-AF65-F5344CB8AC3E}">
        <p14:creationId xmlns:p14="http://schemas.microsoft.com/office/powerpoint/2010/main" val="370429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a:t>
            </a:r>
            <a:r>
              <a:rPr lang="en-GB" sz="1200" baseline="0" dirty="0"/>
              <a:t> is the excerpt from the Scheme of Work</a:t>
            </a:r>
            <a:r>
              <a:rPr lang="en-GB" sz="120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Week 3 contrasts 1</a:t>
            </a:r>
            <a:r>
              <a:rPr lang="en-GB" sz="1200" baseline="30000" dirty="0" smtClean="0"/>
              <a:t>st</a:t>
            </a:r>
            <a:r>
              <a:rPr lang="en-GB" sz="1200" baseline="0" dirty="0" smtClean="0"/>
              <a:t> and 3</a:t>
            </a:r>
            <a:r>
              <a:rPr lang="en-GB" sz="1200" baseline="30000" dirty="0" smtClean="0"/>
              <a:t>rd</a:t>
            </a:r>
            <a:r>
              <a:rPr lang="en-GB" sz="1200" baseline="0" dirty="0" smtClean="0"/>
              <a:t> person singular forms.</a:t>
            </a:r>
          </a:p>
          <a:p>
            <a:pPr marL="0" lvl="0" indent="0" algn="l" rtl="0">
              <a:lnSpc>
                <a:spcPct val="100000"/>
              </a:lnSpc>
              <a:spcBef>
                <a:spcPts val="0"/>
              </a:spcBef>
              <a:spcAft>
                <a:spcPts val="0"/>
              </a:spcAft>
              <a:buSzPts val="1400"/>
              <a:buFontTx/>
              <a:buNone/>
            </a:pPr>
            <a:endParaRPr lang="en-GB" sz="1200" dirty="0" smtClean="0"/>
          </a:p>
          <a:p>
            <a:pPr marL="0" lvl="0" indent="0" algn="l" rtl="0">
              <a:lnSpc>
                <a:spcPct val="100000"/>
              </a:lnSpc>
              <a:spcBef>
                <a:spcPts val="0"/>
              </a:spcBef>
              <a:spcAft>
                <a:spcPts val="0"/>
              </a:spcAft>
              <a:buSzPts val="1400"/>
              <a:buFontTx/>
              <a:buNone/>
            </a:pPr>
            <a:r>
              <a:rPr lang="en-GB" sz="1200" dirty="0" smtClean="0"/>
              <a:t>Week 4</a:t>
            </a:r>
            <a:r>
              <a:rPr lang="en-GB" sz="1200" baseline="0" dirty="0" smtClean="0"/>
              <a:t> </a:t>
            </a:r>
            <a:r>
              <a:rPr lang="en-GB" sz="1200" dirty="0" smtClean="0"/>
              <a:t>develops knowledge and use of strong verbs, this time contrasting 1st and 2nd person singular forms.  </a:t>
            </a:r>
          </a:p>
          <a:p>
            <a:pPr marL="0" lvl="0" indent="0" algn="l" rtl="0">
              <a:lnSpc>
                <a:spcPct val="100000"/>
              </a:lnSpc>
              <a:spcBef>
                <a:spcPts val="0"/>
              </a:spcBef>
              <a:spcAft>
                <a:spcPts val="0"/>
              </a:spcAft>
              <a:buSzPts val="1400"/>
              <a:buFontTx/>
              <a:buNone/>
            </a:pPr>
            <a:r>
              <a:rPr lang="en-GB" sz="1200" dirty="0" smtClean="0"/>
              <a:t>This focus lends itself to question and answer tasks.</a:t>
            </a:r>
          </a:p>
          <a:p>
            <a:pPr marL="0" lvl="0" indent="0" algn="l" rtl="0">
              <a:lnSpc>
                <a:spcPct val="100000"/>
              </a:lnSpc>
              <a:spcBef>
                <a:spcPts val="0"/>
              </a:spcBef>
              <a:spcAft>
                <a:spcPts val="0"/>
              </a:spcAft>
              <a:buSzPts val="1400"/>
              <a:buFontTx/>
              <a:buNone/>
            </a:pPr>
            <a:r>
              <a:rPr lang="en-GB" sz="1200" dirty="0" smtClean="0"/>
              <a:t>Lesson 2 focusses in particular on practising in oral modality the strong verb forms.   </a:t>
            </a:r>
          </a:p>
          <a:p>
            <a:pPr marL="0" lvl="0" indent="0" algn="l" rtl="0">
              <a:lnSpc>
                <a:spcPct val="100000"/>
              </a:lnSpc>
              <a:spcBef>
                <a:spcPts val="0"/>
              </a:spcBef>
              <a:spcAft>
                <a:spcPts val="0"/>
              </a:spcAft>
              <a:buSzPts val="1400"/>
              <a:buFontTx/>
              <a:buNone/>
            </a:pPr>
            <a:endParaRPr lang="en-GB" sz="1200" dirty="0" smtClean="0"/>
          </a:p>
          <a:p>
            <a:pPr marL="0" lvl="0" indent="0" algn="l" rtl="0">
              <a:lnSpc>
                <a:spcPct val="100000"/>
              </a:lnSpc>
              <a:spcBef>
                <a:spcPts val="0"/>
              </a:spcBef>
              <a:spcAft>
                <a:spcPts val="0"/>
              </a:spcAft>
              <a:buSzPts val="1400"/>
              <a:buFontTx/>
              <a:buNone/>
            </a:pPr>
            <a:r>
              <a:rPr lang="en-GB" sz="1200" dirty="0" smtClean="0"/>
              <a:t>Week 5</a:t>
            </a:r>
            <a:r>
              <a:rPr lang="en-GB" sz="1200" baseline="0" dirty="0" smtClean="0"/>
              <a:t> </a:t>
            </a:r>
            <a:r>
              <a:rPr lang="en-GB" sz="1200" dirty="0" smtClean="0"/>
              <a:t>takes the opportunity to contrast the 3rd person singular of both weak and strong verbs with the 3rd person plural form,</a:t>
            </a:r>
            <a:r>
              <a:rPr lang="en-GB" sz="1200" baseline="0" dirty="0" smtClean="0"/>
              <a:t> given that t</a:t>
            </a:r>
            <a:r>
              <a:rPr lang="en-GB" sz="1200" dirty="0" smtClean="0"/>
              <a:t>he 3rd person plural of all German verbs is the same form as the infinitive.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fld id="{C77E6F59-999D-4436-8803-B43B530C19ED}" type="slidenum">
              <a:rPr lang="en-GB" smtClean="0"/>
              <a:t>3</a:t>
            </a:fld>
            <a:endParaRPr lang="en-GB"/>
          </a:p>
        </p:txBody>
      </p:sp>
    </p:spTree>
    <p:extLst>
      <p:ext uri="{BB962C8B-B14F-4D97-AF65-F5344CB8AC3E}">
        <p14:creationId xmlns:p14="http://schemas.microsoft.com/office/powerpoint/2010/main" val="1906582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From</a:t>
            </a:r>
            <a:r>
              <a:rPr lang="en-GB" sz="1200" b="0" baseline="0" dirty="0"/>
              <a:t> lesson 1 of 2.2 week 5, where students are consolidating their learning on strong verbs, practising using the third person singular in context.</a:t>
            </a:r>
          </a:p>
          <a:p>
            <a:endParaRPr lang="en-GB" sz="1200" b="1" dirty="0"/>
          </a:p>
          <a:p>
            <a:r>
              <a:rPr lang="en-GB" sz="1200" b="1" dirty="0"/>
              <a:t>Original</a:t>
            </a:r>
            <a:r>
              <a:rPr lang="en-GB" sz="1200" b="1" baseline="0" dirty="0"/>
              <a:t> teacher notes</a:t>
            </a:r>
            <a:endParaRPr lang="en-GB" sz="1200" b="1" dirty="0"/>
          </a:p>
          <a:p>
            <a:r>
              <a:rPr lang="en-GB" sz="1200" b="1" dirty="0"/>
              <a:t>Timing: 5 minutes</a:t>
            </a:r>
          </a:p>
          <a:p>
            <a:endParaRPr lang="en-GB" sz="1200" b="0" dirty="0"/>
          </a:p>
          <a:p>
            <a:r>
              <a:rPr lang="en-GB" sz="1200" b="1" dirty="0"/>
              <a:t>Aim: </a:t>
            </a:r>
            <a:r>
              <a:rPr lang="en-GB" sz="1200" b="0" dirty="0"/>
              <a:t>To practise using the third person singular form</a:t>
            </a:r>
            <a:r>
              <a:rPr lang="en-GB" sz="1200" b="0" baseline="0" dirty="0"/>
              <a:t> of verbs in context.</a:t>
            </a:r>
            <a:endParaRPr lang="en-GB" sz="1200" b="0" dirty="0"/>
          </a:p>
          <a:p>
            <a:endParaRPr lang="en-GB" sz="1200" b="0" dirty="0"/>
          </a:p>
          <a:p>
            <a:r>
              <a:rPr lang="en-GB" sz="1200" b="1" dirty="0"/>
              <a:t>Note: </a:t>
            </a:r>
            <a:r>
              <a:rPr lang="en-GB" dirty="0"/>
              <a:t>This gapped reading exercise challenges students to insert the correct form</a:t>
            </a:r>
            <a:r>
              <a:rPr lang="en-GB" baseline="0" dirty="0"/>
              <a:t> of the verb into each gap. It is not an input processing task, as students have, in previous lessons, had practice in differentiating between 1</a:t>
            </a:r>
            <a:r>
              <a:rPr lang="en-GB" baseline="30000" dirty="0"/>
              <a:t>st</a:t>
            </a:r>
            <a:r>
              <a:rPr lang="en-GB" baseline="0" dirty="0"/>
              <a:t> and 3</a:t>
            </a:r>
            <a:r>
              <a:rPr lang="en-GB" baseline="30000" dirty="0"/>
              <a:t>rd</a:t>
            </a:r>
            <a:r>
              <a:rPr lang="en-GB" baseline="0" dirty="0"/>
              <a:t> singular person strong forms, and 1</a:t>
            </a:r>
            <a:r>
              <a:rPr lang="en-GB" baseline="30000" dirty="0"/>
              <a:t>st</a:t>
            </a:r>
            <a:r>
              <a:rPr lang="en-GB" baseline="0" dirty="0"/>
              <a:t> and 2</a:t>
            </a:r>
            <a:r>
              <a:rPr lang="en-GB" baseline="30000" dirty="0"/>
              <a:t>nd</a:t>
            </a:r>
            <a:r>
              <a:rPr lang="en-GB" baseline="0" dirty="0"/>
              <a:t> person singular strong forms. Here, students need to understand the language in the whole sentence, recognise which verb they need, and recall from memory the 3</a:t>
            </a:r>
            <a:r>
              <a:rPr lang="en-GB" baseline="30000" dirty="0"/>
              <a:t>rd</a:t>
            </a:r>
            <a:r>
              <a:rPr lang="en-GB" baseline="0" dirty="0"/>
              <a:t> person singular forms. Verb prompts are given, in a jumbled order, in the infinitive form.</a:t>
            </a:r>
            <a:br>
              <a:rPr lang="en-GB" baseline="0" dirty="0"/>
            </a:br>
            <a:endParaRPr lang="en-GB" baseline="0" dirty="0"/>
          </a:p>
          <a:p>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b="0" baseline="0" dirty="0"/>
              <a:t>1. Students read the sentences, select the appropriate verb to fill each gap, and put it into the correct form.</a:t>
            </a:r>
          </a:p>
          <a:p>
            <a:endParaRPr lang="en-GB" b="0" baseline="0" dirty="0"/>
          </a:p>
          <a:p>
            <a:r>
              <a:rPr lang="en-GB" b="1" i="1" baseline="0" dirty="0"/>
              <a:t>Optional: </a:t>
            </a:r>
            <a:r>
              <a:rPr lang="en-GB" baseline="0" dirty="0"/>
              <a:t>They can hear the text with the gaps bleeped out on this slide; the following slide displays the answers with the complete audio sentences.</a:t>
            </a:r>
            <a:br>
              <a:rPr lang="en-GB" baseline="0" dirty="0"/>
            </a:br>
            <a:endParaRPr lang="en-GB" dirty="0"/>
          </a:p>
          <a:p>
            <a:r>
              <a:rPr lang="en-GB" b="1" dirty="0"/>
              <a:t>Transcript:</a:t>
            </a:r>
            <a:endParaRPr lang="en-GB" dirty="0"/>
          </a:p>
          <a:p>
            <a:r>
              <a:rPr lang="en-GB" dirty="0"/>
              <a:t>1. </a:t>
            </a:r>
            <a:r>
              <a:rPr lang="en-GB" dirty="0" err="1"/>
              <a:t>Sie</a:t>
            </a:r>
            <a:r>
              <a:rPr lang="en-GB" dirty="0"/>
              <a:t> [</a:t>
            </a:r>
            <a:r>
              <a:rPr lang="en-GB" b="1" dirty="0" err="1"/>
              <a:t>fährt</a:t>
            </a:r>
            <a:r>
              <a:rPr lang="en-GB" b="1" dirty="0"/>
              <a:t>]</a:t>
            </a:r>
            <a:r>
              <a:rPr lang="en-GB" dirty="0"/>
              <a:t> in die </a:t>
            </a:r>
            <a:r>
              <a:rPr lang="en-GB" dirty="0" err="1"/>
              <a:t>Schule</a:t>
            </a:r>
            <a:r>
              <a:rPr lang="en-GB" dirty="0"/>
              <a:t>.</a:t>
            </a:r>
          </a:p>
          <a:p>
            <a:r>
              <a:rPr lang="en-GB" dirty="0"/>
              <a:t>2. </a:t>
            </a:r>
            <a:r>
              <a:rPr lang="en-GB" dirty="0" err="1"/>
              <a:t>Sie</a:t>
            </a:r>
            <a:r>
              <a:rPr lang="en-GB" dirty="0"/>
              <a:t> [</a:t>
            </a:r>
            <a:r>
              <a:rPr lang="en-GB" b="1" dirty="0"/>
              <a:t>hat]</a:t>
            </a:r>
            <a:r>
              <a:rPr lang="en-GB" dirty="0"/>
              <a:t> </a:t>
            </a:r>
            <a:r>
              <a:rPr lang="en-GB" dirty="0" err="1"/>
              <a:t>Matheunterricht</a:t>
            </a:r>
            <a:r>
              <a:rPr lang="en-GB" dirty="0"/>
              <a:t> </a:t>
            </a:r>
            <a:r>
              <a:rPr lang="en-GB" dirty="0" err="1"/>
              <a:t>aber</a:t>
            </a:r>
            <a:r>
              <a:rPr lang="en-GB" dirty="0"/>
              <a:t> </a:t>
            </a:r>
            <a:r>
              <a:rPr lang="en-GB" dirty="0" err="1"/>
              <a:t>sie</a:t>
            </a:r>
            <a:r>
              <a:rPr lang="en-GB" dirty="0"/>
              <a:t> [</a:t>
            </a:r>
            <a:r>
              <a:rPr lang="en-GB" b="1" dirty="0" err="1"/>
              <a:t>vergisst</a:t>
            </a:r>
            <a:r>
              <a:rPr lang="en-GB" b="1" dirty="0"/>
              <a:t>]</a:t>
            </a:r>
            <a:r>
              <a:rPr lang="en-GB" dirty="0"/>
              <a:t> die </a:t>
            </a:r>
            <a:r>
              <a:rPr lang="en-GB" dirty="0" err="1"/>
              <a:t>Hausaufgaben</a:t>
            </a:r>
            <a:r>
              <a:rPr lang="en-GB" dirty="0"/>
              <a:t>!</a:t>
            </a:r>
          </a:p>
          <a:p>
            <a:r>
              <a:rPr lang="en-GB" dirty="0"/>
              <a:t>3. </a:t>
            </a:r>
            <a:r>
              <a:rPr lang="en-GB" dirty="0" err="1"/>
              <a:t>Sie</a:t>
            </a:r>
            <a:r>
              <a:rPr lang="en-GB" b="1" dirty="0"/>
              <a:t> [</a:t>
            </a:r>
            <a:r>
              <a:rPr lang="en-GB" b="1" dirty="0" err="1"/>
              <a:t>läuft</a:t>
            </a:r>
            <a:r>
              <a:rPr lang="en-GB" b="1" dirty="0"/>
              <a:t>] </a:t>
            </a:r>
            <a:r>
              <a:rPr lang="en-GB" dirty="0" err="1"/>
              <a:t>nach</a:t>
            </a:r>
            <a:r>
              <a:rPr lang="en-GB" dirty="0"/>
              <a:t> </a:t>
            </a:r>
            <a:r>
              <a:rPr lang="en-GB" dirty="0" err="1"/>
              <a:t>Hause</a:t>
            </a:r>
            <a:r>
              <a:rPr lang="en-GB" dirty="0"/>
              <a:t> und [</a:t>
            </a:r>
            <a:r>
              <a:rPr lang="en-GB" b="1" dirty="0" err="1"/>
              <a:t>macht</a:t>
            </a:r>
            <a:r>
              <a:rPr lang="en-GB" b="1" dirty="0"/>
              <a:t>]</a:t>
            </a:r>
            <a:r>
              <a:rPr lang="en-GB" dirty="0"/>
              <a:t> die </a:t>
            </a:r>
            <a:r>
              <a:rPr lang="en-GB" dirty="0" err="1"/>
              <a:t>Hausaufgaben</a:t>
            </a:r>
            <a:r>
              <a:rPr lang="en-GB" dirty="0"/>
              <a:t>!</a:t>
            </a:r>
          </a:p>
          <a:p>
            <a:r>
              <a:rPr lang="en-GB" dirty="0"/>
              <a:t>4. </a:t>
            </a:r>
            <a:r>
              <a:rPr lang="en-GB" dirty="0" err="1"/>
              <a:t>Sie</a:t>
            </a:r>
            <a:r>
              <a:rPr lang="en-GB" dirty="0"/>
              <a:t> [</a:t>
            </a:r>
            <a:r>
              <a:rPr lang="en-GB" b="1" dirty="0" err="1"/>
              <a:t>geht</a:t>
            </a:r>
            <a:r>
              <a:rPr lang="en-GB" b="1" dirty="0"/>
              <a:t>]</a:t>
            </a:r>
            <a:r>
              <a:rPr lang="en-GB" dirty="0"/>
              <a:t> </a:t>
            </a:r>
            <a:r>
              <a:rPr lang="en-GB" dirty="0" err="1"/>
              <a:t>sp</a:t>
            </a:r>
            <a:r>
              <a:rPr lang="de-DE" dirty="0"/>
              <a:t>ät</a:t>
            </a:r>
            <a:r>
              <a:rPr lang="en-GB" dirty="0"/>
              <a:t> ins </a:t>
            </a:r>
            <a:r>
              <a:rPr lang="en-GB" dirty="0" err="1"/>
              <a:t>Bett</a:t>
            </a:r>
            <a:r>
              <a:rPr lang="en-GB" dirty="0"/>
              <a:t> und [</a:t>
            </a:r>
            <a:r>
              <a:rPr lang="en-GB" b="1" dirty="0" err="1"/>
              <a:t>schläft</a:t>
            </a:r>
            <a:r>
              <a:rPr lang="en-GB" b="1" dirty="0"/>
              <a:t>]</a:t>
            </a:r>
            <a:r>
              <a:rPr lang="en-GB" dirty="0"/>
              <a:t>.</a:t>
            </a:r>
          </a:p>
          <a:p>
            <a:r>
              <a:rPr lang="en-GB" dirty="0"/>
              <a:t>5. </a:t>
            </a:r>
            <a:r>
              <a:rPr lang="en-GB" dirty="0" err="1"/>
              <a:t>Mias</a:t>
            </a:r>
            <a:r>
              <a:rPr lang="en-GB" dirty="0"/>
              <a:t> Hund [</a:t>
            </a:r>
            <a:r>
              <a:rPr lang="en-GB" b="1" dirty="0" err="1"/>
              <a:t>isst</a:t>
            </a:r>
            <a:r>
              <a:rPr lang="en-GB" b="1" dirty="0"/>
              <a:t>]</a:t>
            </a:r>
            <a:r>
              <a:rPr lang="en-GB" dirty="0"/>
              <a:t> die </a:t>
            </a:r>
            <a:r>
              <a:rPr lang="en-GB" dirty="0" err="1"/>
              <a:t>Hausaufgaben</a:t>
            </a:r>
            <a:r>
              <a:rPr lang="en-GB"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838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a:t>
            </a:r>
            <a:r>
              <a:rPr lang="en-GB" sz="1200" b="0" baseline="0" dirty="0"/>
              <a:t> this adapted version of the task, instead of asking students to conjugate the infinitive into 3</a:t>
            </a:r>
            <a:r>
              <a:rPr lang="en-GB" sz="1200" b="0" baseline="30000" dirty="0"/>
              <a:t>rd</a:t>
            </a:r>
            <a:r>
              <a:rPr lang="en-GB" sz="1200" b="0" baseline="0" dirty="0"/>
              <a:t> person singular, the verb form has been supplied.  </a:t>
            </a: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t>Teachers </a:t>
            </a:r>
            <a:r>
              <a:rPr lang="en-GB" sz="1200" b="0" baseline="0" dirty="0"/>
              <a:t>could run this activity in one of two ways: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Reading, followed by listening to check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Listening first to support reading.</a:t>
            </a:r>
            <a:endParaRPr lang="en-GB" sz="1200"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67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Earlier we saw how these two activities offer practice in strong verbs vs. weak verbs, bringing in irregulars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2.2.4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revisit some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We include some verbs that are </a:t>
            </a:r>
            <a:r>
              <a:rPr lang="en-GB" b="0" u="sng" dirty="0"/>
              <a:t>not</a:t>
            </a:r>
            <a:r>
              <a:rPr lang="en-GB" b="0" dirty="0"/>
              <a:t> strong verbs as this is the second week we are doing these.</a:t>
            </a:r>
            <a:br>
              <a:rPr lang="en-GB" b="0" dirty="0"/>
            </a:br>
            <a:r>
              <a:rPr lang="en-GB" b="0" dirty="0"/>
              <a:t>It has been a few lessons since we revisited letters of the alphabet so we use those here</a:t>
            </a:r>
            <a:r>
              <a:rPr lang="en-GB" b="0" baseline="0" dirty="0"/>
              <a:t> to support teacher elicitation of the answers.</a:t>
            </a:r>
            <a:br>
              <a:rPr lang="en-GB" b="0"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Show verbs in third person forms and get students to write down the infinitive / dictionary form. </a:t>
            </a:r>
            <a:br>
              <a:rPr lang="en-GB" b="0" dirty="0"/>
            </a:br>
            <a:r>
              <a:rPr lang="en-GB" b="0" dirty="0"/>
              <a:t>2. Clicking on the letters brings up the infinitive forms to check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a:t>
            </a:r>
            <a:r>
              <a:rPr lang="en-GB" b="0" baseline="0" dirty="0"/>
              <a:t> Students can then be prompted to say both the 3</a:t>
            </a:r>
            <a:r>
              <a:rPr lang="en-GB" b="0" baseline="30000" dirty="0"/>
              <a:t>rd</a:t>
            </a:r>
            <a:r>
              <a:rPr lang="en-GB" b="0" baseline="0" dirty="0"/>
              <a:t> person form and the infinitive.</a:t>
            </a:r>
            <a:br>
              <a:rPr lang="en-GB" b="0" baseline="0" dirty="0"/>
            </a:br>
            <a:r>
              <a:rPr lang="en-GB" b="0" baseline="0" dirty="0"/>
              <a:t>E.g.</a:t>
            </a:r>
            <a:br>
              <a:rPr lang="en-GB" b="0" baseline="0" dirty="0"/>
            </a:br>
            <a:r>
              <a:rPr lang="en-GB" b="0" baseline="0" dirty="0"/>
              <a:t>Teacher - A</a:t>
            </a:r>
            <a:br>
              <a:rPr lang="en-GB" b="0" baseline="0" dirty="0"/>
            </a:br>
            <a:r>
              <a:rPr lang="en-GB" b="0" baseline="0" dirty="0"/>
              <a:t>Student - </a:t>
            </a:r>
            <a:r>
              <a:rPr lang="en-GB" b="0" baseline="0" dirty="0" err="1"/>
              <a:t>läuft</a:t>
            </a:r>
            <a:r>
              <a:rPr lang="en-GB" b="0" baseline="0" dirty="0"/>
              <a:t>, </a:t>
            </a:r>
            <a:r>
              <a:rPr lang="en-GB" b="0" baseline="0" dirty="0" err="1"/>
              <a:t>laufen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287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We have already</a:t>
            </a:r>
            <a:r>
              <a:rPr lang="en-GB" sz="1200" b="0" baseline="0" dirty="0"/>
              <a:t> spoken of the gradual increase in challenge that this sequence of activities provides.</a:t>
            </a:r>
            <a:endParaRPr lang="en-GB" sz="1200" b="0" dirty="0"/>
          </a:p>
          <a:p>
            <a:endParaRPr lang="en-GB" sz="1200" b="0" dirty="0"/>
          </a:p>
          <a:p>
            <a:r>
              <a:rPr lang="en-GB" sz="1200" b="1" dirty="0"/>
              <a:t>2.2.5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r>
              <a:rPr lang="en-GB" sz="1200" b="1" dirty="0"/>
              <a:t>Timing: 5 minutes</a:t>
            </a:r>
          </a:p>
          <a:p>
            <a:endParaRPr lang="en-GB" sz="1200" b="0" dirty="0"/>
          </a:p>
          <a:p>
            <a:r>
              <a:rPr lang="en-GB" sz="1200" b="1" dirty="0"/>
              <a:t>Aim: </a:t>
            </a:r>
            <a:r>
              <a:rPr lang="en-GB" sz="1200" b="0" dirty="0"/>
              <a:t>To practise recall of the third person singular form of verbs.</a:t>
            </a:r>
          </a:p>
          <a:p>
            <a:endParaRPr lang="en-GB" sz="1200" b="0" dirty="0"/>
          </a:p>
          <a:p>
            <a:r>
              <a:rPr lang="en-GB" sz="1200" b="1" dirty="0"/>
              <a:t>Note: </a:t>
            </a:r>
            <a:r>
              <a:rPr lang="en-GB" b="0" dirty="0"/>
              <a:t>This is a reversed version of the verbs task from last week’s sequence, 2.2.4. This time students are presented with infinitives and need</a:t>
            </a:r>
            <a:r>
              <a:rPr lang="en-GB" b="0" baseline="0" dirty="0"/>
              <a:t> to write down the 3</a:t>
            </a:r>
            <a:r>
              <a:rPr lang="en-GB" b="0" baseline="30000" dirty="0"/>
              <a:t>rd</a:t>
            </a:r>
            <a:r>
              <a:rPr lang="en-GB" b="0" baseline="0" dirty="0"/>
              <a:t> person form. We use letters of the alphabet again to support teacher elicitation of the answers, but this week the remaining letters N - Z. </a:t>
            </a:r>
            <a:r>
              <a:rPr lang="en-GB" b="0" dirty="0"/>
              <a:t>We include 10 previously</a:t>
            </a:r>
            <a:r>
              <a:rPr lang="en-GB" b="0" baseline="0" dirty="0"/>
              <a:t> taught strong verbs and three</a:t>
            </a:r>
            <a:r>
              <a:rPr lang="en-GB" b="0" dirty="0"/>
              <a:t> verbs that are </a:t>
            </a:r>
            <a:r>
              <a:rPr lang="en-GB" b="0" u="sng" dirty="0"/>
              <a:t>not</a:t>
            </a:r>
            <a:r>
              <a:rPr lang="en-GB" b="0" dirty="0"/>
              <a:t> strong verbs (two</a:t>
            </a:r>
            <a:r>
              <a:rPr lang="en-GB" b="0" baseline="0" dirty="0"/>
              <a:t> week and one irregular (</a:t>
            </a:r>
            <a:r>
              <a:rPr lang="en-GB" b="0" baseline="0" dirty="0" err="1"/>
              <a:t>haben</a:t>
            </a:r>
            <a:r>
              <a:rPr lang="en-GB" b="0" baseline="0" dirty="0"/>
              <a:t>), </a:t>
            </a:r>
            <a:r>
              <a:rPr lang="en-GB" b="0" dirty="0"/>
              <a:t>as this is the third</a:t>
            </a:r>
            <a:r>
              <a:rPr lang="en-GB" b="0" baseline="0" dirty="0"/>
              <a:t> week of working with strong verbs.</a:t>
            </a:r>
            <a:br>
              <a:rPr lang="en-GB" b="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b="0" baseline="0" dirty="0"/>
              <a:t>1. S</a:t>
            </a:r>
            <a:r>
              <a:rPr lang="en-GB" b="0" dirty="0"/>
              <a:t>tudents are presented with infinitives and need</a:t>
            </a:r>
            <a:r>
              <a:rPr lang="en-GB" b="0" baseline="0" dirty="0"/>
              <a:t> to write down the 3</a:t>
            </a:r>
            <a:r>
              <a:rPr lang="en-GB" b="0" baseline="30000" dirty="0"/>
              <a:t>rd</a:t>
            </a:r>
            <a:r>
              <a:rPr lang="en-GB" b="0" baseline="0" dirty="0"/>
              <a:t> person form. </a:t>
            </a:r>
          </a:p>
          <a:p>
            <a:r>
              <a:rPr lang="en-GB" b="0" baseline="0" dirty="0"/>
              <a:t>2. Students can then be prompted to say both the 3</a:t>
            </a:r>
            <a:r>
              <a:rPr lang="en-GB" b="0" baseline="30000" dirty="0"/>
              <a:t>rd</a:t>
            </a:r>
            <a:r>
              <a:rPr lang="en-GB" b="0" baseline="0" dirty="0"/>
              <a:t> person form and the infinitive.</a:t>
            </a:r>
            <a:br>
              <a:rPr lang="en-GB" b="0" baseline="0" dirty="0"/>
            </a:br>
            <a:r>
              <a:rPr lang="en-GB" b="0" baseline="0" dirty="0"/>
              <a:t>E.g.</a:t>
            </a:r>
            <a:br>
              <a:rPr lang="en-GB" b="0" baseline="0" dirty="0"/>
            </a:br>
            <a:r>
              <a:rPr lang="en-GB" b="0" baseline="0" dirty="0"/>
              <a:t>Teacher - N</a:t>
            </a:r>
            <a:br>
              <a:rPr lang="en-GB" b="0" baseline="0" dirty="0"/>
            </a:br>
            <a:r>
              <a:rPr lang="en-GB" b="0" baseline="0" dirty="0"/>
              <a:t>Student - </a:t>
            </a:r>
            <a:r>
              <a:rPr lang="en-GB" b="0" baseline="0" dirty="0" err="1"/>
              <a:t>läuft</a:t>
            </a:r>
            <a:r>
              <a:rPr lang="en-GB" b="0" baseline="0" dirty="0"/>
              <a:t>, </a:t>
            </a:r>
            <a:r>
              <a:rPr lang="en-GB" b="0" baseline="0" dirty="0" err="1"/>
              <a:t>laufen</a:t>
            </a:r>
            <a:r>
              <a:rPr lang="en-GB" b="0" baseline="0" dirty="0"/>
              <a:t/>
            </a:r>
            <a:br>
              <a:rPr lang="en-GB" b="0" baseline="0" dirty="0"/>
            </a:br>
            <a:r>
              <a:rPr lang="en-GB" b="0" baseline="0" dirty="0"/>
              <a:t>3. Teachers can vary the order of the letters, as the answers are triggered to appear by clicking on each letter.</a:t>
            </a:r>
            <a:br>
              <a:rPr lang="en-GB" b="0" baseline="0" dirty="0"/>
            </a:br>
            <a:r>
              <a:rPr lang="en-GB" b="0" baseline="0" dirty="0"/>
              <a:t>4. Alternatively, students can nominate a letter and give the two verb forms themselves.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799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adapted version of the task,</a:t>
            </a:r>
            <a:r>
              <a:rPr lang="en-GB" baseline="0" dirty="0"/>
              <a:t> teachers have provided a scaffold to help structure students’ thinking and then act as a written record which can then be used as reference in subsequent tasks.  </a:t>
            </a:r>
            <a:endParaRPr lang="en-GB" baseline="0" dirty="0" smtClean="0"/>
          </a:p>
          <a:p>
            <a:r>
              <a:rPr lang="en-GB" baseline="0" dirty="0" smtClean="0"/>
              <a:t>In </a:t>
            </a:r>
            <a:r>
              <a:rPr lang="en-GB" baseline="0" dirty="0"/>
              <a:t>this particular example, students are to concentrate on 2</a:t>
            </a:r>
            <a:r>
              <a:rPr lang="en-GB" baseline="30000" dirty="0"/>
              <a:t>nd</a:t>
            </a:r>
            <a:r>
              <a:rPr lang="en-GB" baseline="0" dirty="0"/>
              <a:t> person singular.  </a:t>
            </a:r>
            <a:endParaRPr lang="en-GB" baseline="0" dirty="0" smtClean="0"/>
          </a:p>
          <a:p>
            <a:r>
              <a:rPr lang="en-GB" baseline="0" dirty="0" smtClean="0"/>
              <a:t>Other </a:t>
            </a:r>
            <a:r>
              <a:rPr lang="en-GB" baseline="0" dirty="0"/>
              <a:t>combinations could be used as required</a:t>
            </a:r>
            <a:r>
              <a:rPr lang="en-GB" baseline="0" dirty="0" smtClean="0"/>
              <a: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31C33BA-1466-47D2-994F-1F8F0474A14A}" type="slidenum">
              <a:rPr lang="en-GB" smtClean="0"/>
              <a:t>34</a:t>
            </a:fld>
            <a:endParaRPr lang="en-GB"/>
          </a:p>
        </p:txBody>
      </p:sp>
    </p:spTree>
    <p:extLst>
      <p:ext uri="{BB962C8B-B14F-4D97-AF65-F5344CB8AC3E}">
        <p14:creationId xmlns:p14="http://schemas.microsoft.com/office/powerpoint/2010/main" val="28798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adapted</a:t>
            </a:r>
            <a:r>
              <a:rPr lang="en-GB" baseline="0" dirty="0"/>
              <a:t> versions of the activities we saw earlier from 2.2 W4 lesson 1.  </a:t>
            </a:r>
            <a:endParaRPr lang="en-GB" baseline="0" dirty="0" smtClean="0"/>
          </a:p>
          <a:p>
            <a:r>
              <a:rPr lang="en-GB" baseline="0" dirty="0" smtClean="0"/>
              <a:t>Here </a:t>
            </a:r>
            <a:r>
              <a:rPr lang="en-GB" baseline="0" dirty="0"/>
              <a:t>teachers have provided the questions in written format, rather than listening.  </a:t>
            </a:r>
            <a:br>
              <a:rPr lang="en-GB" baseline="0" dirty="0"/>
            </a:br>
            <a:r>
              <a:rPr lang="en-GB" baseline="0" dirty="0"/>
              <a:t>This allows students to still engage with the same content but in a way that the teachers feel is more appropriate for their students. </a:t>
            </a:r>
            <a:endParaRPr lang="en-GB" dirty="0"/>
          </a:p>
        </p:txBody>
      </p:sp>
      <p:sp>
        <p:nvSpPr>
          <p:cNvPr id="4" name="Slide Number Placeholder 3"/>
          <p:cNvSpPr>
            <a:spLocks noGrp="1"/>
          </p:cNvSpPr>
          <p:nvPr>
            <p:ph type="sldNum" sz="quarter" idx="10"/>
          </p:nvPr>
        </p:nvSpPr>
        <p:spPr/>
        <p:txBody>
          <a:bodyPr/>
          <a:lstStyle/>
          <a:p>
            <a:fld id="{231C33BA-1466-47D2-994F-1F8F0474A14A}" type="slidenum">
              <a:rPr lang="en-GB" smtClean="0"/>
              <a:t>35</a:t>
            </a:fld>
            <a:endParaRPr lang="en-GB"/>
          </a:p>
        </p:txBody>
      </p:sp>
    </p:spTree>
    <p:extLst>
      <p:ext uri="{BB962C8B-B14F-4D97-AF65-F5344CB8AC3E}">
        <p14:creationId xmlns:p14="http://schemas.microsoft.com/office/powerpoint/2010/main" val="876099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teachers have adapted</a:t>
            </a:r>
            <a:r>
              <a:rPr lang="en-GB" baseline="0" dirty="0"/>
              <a:t> this into a </a:t>
            </a:r>
            <a:r>
              <a:rPr lang="en-GB" b="1" baseline="0" dirty="0"/>
              <a:t>reading and writing </a:t>
            </a:r>
            <a:r>
              <a:rPr lang="en-GB" baseline="0" dirty="0"/>
              <a:t>activity, rather than asking students to write full versions of the accompanying questions.</a:t>
            </a:r>
            <a:br>
              <a:rPr lang="en-GB" baseline="0" dirty="0"/>
            </a:br>
            <a:r>
              <a:rPr lang="en-GB" baseline="0" dirty="0"/>
              <a:t>The productive element focuses entirely on the 2</a:t>
            </a:r>
            <a:r>
              <a:rPr lang="en-GB" baseline="30000" dirty="0"/>
              <a:t>nd</a:t>
            </a:r>
            <a:r>
              <a:rPr lang="en-GB" baseline="0" dirty="0"/>
              <a:t> person singular verb forms. </a:t>
            </a:r>
            <a:endParaRPr lang="en-GB" baseline="0" dirty="0" smtClean="0"/>
          </a:p>
          <a:p>
            <a:r>
              <a:rPr lang="en-GB" baseline="0" dirty="0" smtClean="0"/>
              <a:t>There </a:t>
            </a:r>
            <a:r>
              <a:rPr lang="en-GB" baseline="0" dirty="0"/>
              <a:t>is a mixture of weak, strong and irregular verbs here.</a:t>
            </a:r>
            <a:br>
              <a:rPr lang="en-GB" baseline="0" dirty="0"/>
            </a:br>
            <a:r>
              <a:rPr lang="en-GB" baseline="0" dirty="0"/>
              <a:t>Note that to tweak the comprehension challenge upwards the question order could be mixed.  </a:t>
            </a:r>
            <a:endParaRPr lang="en-GB" baseline="0" dirty="0" smtClean="0"/>
          </a:p>
          <a:p>
            <a:r>
              <a:rPr lang="en-GB" baseline="0" dirty="0" smtClean="0"/>
              <a:t>Here</a:t>
            </a:r>
            <a:r>
              <a:rPr lang="en-GB" baseline="0" dirty="0"/>
              <a:t>, the questions appear in the order of the text.</a:t>
            </a:r>
            <a:endParaRPr lang="en-GB" dirty="0"/>
          </a:p>
        </p:txBody>
      </p:sp>
      <p:sp>
        <p:nvSpPr>
          <p:cNvPr id="4" name="Slide Number Placeholder 3"/>
          <p:cNvSpPr>
            <a:spLocks noGrp="1"/>
          </p:cNvSpPr>
          <p:nvPr>
            <p:ph type="sldNum" sz="quarter" idx="10"/>
          </p:nvPr>
        </p:nvSpPr>
        <p:spPr/>
        <p:txBody>
          <a:bodyPr/>
          <a:lstStyle/>
          <a:p>
            <a:fld id="{231C33BA-1466-47D2-994F-1F8F0474A14A}" type="slidenum">
              <a:rPr lang="en-GB" smtClean="0"/>
              <a:t>36</a:t>
            </a:fld>
            <a:endParaRPr lang="en-GB"/>
          </a:p>
        </p:txBody>
      </p:sp>
    </p:spTree>
    <p:extLst>
      <p:ext uri="{BB962C8B-B14F-4D97-AF65-F5344CB8AC3E}">
        <p14:creationId xmlns:p14="http://schemas.microsoft.com/office/powerpoint/2010/main" val="302378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Now that we have seen</a:t>
            </a:r>
            <a:r>
              <a:rPr lang="en-GB" sz="1300" baseline="0" dirty="0"/>
              <a:t> how progression is built in across a series of weeks, let’s now </a:t>
            </a:r>
            <a:r>
              <a:rPr lang="en-GB" sz="1300" baseline="0" dirty="0" smtClean="0"/>
              <a:t>look </a:t>
            </a:r>
            <a:r>
              <a:rPr lang="en-GB" sz="1300" baseline="0" dirty="0"/>
              <a:t>in closer detail at differentiation to support lower </a:t>
            </a:r>
            <a:r>
              <a:rPr lang="en-GB" sz="1300" baseline="0" dirty="0" smtClean="0"/>
              <a:t>proficiency learners within </a:t>
            </a:r>
            <a:r>
              <a:rPr lang="en-GB" sz="1300" baseline="0" dirty="0"/>
              <a:t>the resources </a:t>
            </a:r>
            <a:r>
              <a:rPr lang="en-GB" sz="1300" baseline="0" dirty="0" smtClean="0"/>
              <a:t>themselves.</a:t>
            </a:r>
            <a:endParaRPr lang="en-GB" sz="1300" dirty="0"/>
          </a:p>
          <a:p>
            <a:r>
              <a:rPr lang="en-GB" sz="1200" baseline="0" dirty="0">
                <a:solidFill>
                  <a:schemeClr val="accent1">
                    <a:lumMod val="50000"/>
                  </a:schemeClr>
                </a:solidFill>
                <a:latin typeface="Century Gothic" panose="020B0502020202020204" pitchFamily="34" charset="0"/>
              </a:rPr>
              <a:t/>
            </a:r>
            <a:br>
              <a:rPr lang="en-GB" sz="1200" baseline="0" dirty="0">
                <a:solidFill>
                  <a:schemeClr val="accent1">
                    <a:lumMod val="50000"/>
                  </a:schemeClr>
                </a:solidFill>
                <a:latin typeface="Century Gothic" panose="020B0502020202020204" pitchFamily="34" charset="0"/>
              </a:rPr>
            </a:br>
            <a:r>
              <a:rPr lang="en-GB" sz="1200" baseline="0" dirty="0">
                <a:solidFill>
                  <a:schemeClr val="accent1">
                    <a:lumMod val="50000"/>
                  </a:schemeClr>
                </a:solidFill>
                <a:latin typeface="Century Gothic" panose="020B0502020202020204" pitchFamily="34" charset="0"/>
              </a:rPr>
              <a:t/>
            </a:r>
            <a:br>
              <a:rPr lang="en-GB" sz="1200" baseline="0" dirty="0">
                <a:solidFill>
                  <a:schemeClr val="accent1">
                    <a:lumMod val="50000"/>
                  </a:schemeClr>
                </a:solidFill>
                <a:latin typeface="Century Gothic" panose="020B0502020202020204" pitchFamily="34" charset="0"/>
              </a:rPr>
            </a:br>
            <a:endParaRPr lang="en-GB" dirty="0"/>
          </a:p>
        </p:txBody>
      </p:sp>
      <p:sp>
        <p:nvSpPr>
          <p:cNvPr id="4" name="Slide Number Placeholder 3"/>
          <p:cNvSpPr>
            <a:spLocks noGrp="1"/>
          </p:cNvSpPr>
          <p:nvPr>
            <p:ph type="sldNum" sz="quarter" idx="10"/>
          </p:nvPr>
        </p:nvSpPr>
        <p:spPr/>
        <p:txBody>
          <a:bodyPr/>
          <a:lstStyle/>
          <a:p>
            <a:fld id="{C77E6F59-999D-4436-8803-B43B530C19ED}" type="slidenum">
              <a:rPr lang="en-GB" smtClean="0"/>
              <a:t>4</a:t>
            </a:fld>
            <a:endParaRPr lang="en-GB"/>
          </a:p>
        </p:txBody>
      </p:sp>
    </p:spTree>
    <p:extLst>
      <p:ext uri="{BB962C8B-B14F-4D97-AF65-F5344CB8AC3E}">
        <p14:creationId xmlns:p14="http://schemas.microsoft.com/office/powerpoint/2010/main" val="3338092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Across the series of lessons on strong verbs, we not only practise the strong verbs from each week’s specific vocab set each time, but also recycle the verbs from the previous lessons as well as gradually bringing in previously learnt weak and irregular verbs.   </a:t>
            </a:r>
            <a:br>
              <a:rPr lang="en-GB" sz="1200" baseline="0" dirty="0" smtClean="0"/>
            </a:br>
            <a:r>
              <a:rPr lang="en-GB" sz="1200" baseline="0" dirty="0" smtClean="0"/>
              <a:t>As we have said, this is to </a:t>
            </a:r>
            <a:r>
              <a:rPr lang="en-GB" sz="1100" dirty="0" smtClean="0">
                <a:solidFill>
                  <a:schemeClr val="accent1">
                    <a:lumMod val="50000"/>
                  </a:schemeClr>
                </a:solidFill>
                <a:latin typeface="Century Gothic" panose="020B0502020202020204" pitchFamily="34" charset="0"/>
              </a:rPr>
              <a:t>ensure that students acquire a good verb lexicon,</a:t>
            </a:r>
            <a:r>
              <a:rPr lang="en-GB" sz="1100" baseline="0" dirty="0" smtClean="0">
                <a:solidFill>
                  <a:schemeClr val="accent1">
                    <a:lumMod val="50000"/>
                  </a:schemeClr>
                </a:solidFill>
                <a:latin typeface="Century Gothic" panose="020B0502020202020204" pitchFamily="34" charset="0"/>
              </a:rPr>
              <a:t> in particular focussing on highly frequent verbs.</a:t>
            </a:r>
            <a:r>
              <a:rPr lang="en-GB" baseline="0" dirty="0"/>
              <a:t/>
            </a:r>
            <a:br>
              <a:rPr lang="en-GB" baseline="0" dirty="0"/>
            </a:br>
            <a:r>
              <a:rPr lang="en-GB" dirty="0"/>
              <a:t>To support students’ understanding</a:t>
            </a:r>
            <a:r>
              <a:rPr lang="en-GB" baseline="0" dirty="0"/>
              <a:t> of the strong verbs used across the activities, where retention is weak, teachers could make use of the Y7 Language Guides in class.  </a:t>
            </a:r>
            <a:br>
              <a:rPr lang="en-GB" baseline="0" dirty="0"/>
            </a:br>
            <a:r>
              <a:rPr lang="en-GB" baseline="0" dirty="0"/>
              <a:t>If students are not able to readily recall the meanings of the verbs used, they can be directed to pages 41-43.  </a:t>
            </a:r>
            <a:br>
              <a:rPr lang="en-GB" baseline="0" dirty="0"/>
            </a:br>
            <a:r>
              <a:rPr lang="en-GB" baseline="0" dirty="0"/>
              <a:t>This supports the reading, listening and production activities across the three weeks.  </a:t>
            </a:r>
            <a:br>
              <a:rPr lang="en-GB" baseline="0" dirty="0"/>
            </a:br>
            <a:r>
              <a:rPr lang="en-GB" baseline="0" dirty="0"/>
              <a:t>Students could be asked to highlight the infinitives in a particular colour.  </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To promote</a:t>
            </a:r>
            <a:r>
              <a:rPr lang="en-GB" b="0" baseline="0" dirty="0" smtClean="0"/>
              <a:t> recall</a:t>
            </a:r>
            <a:r>
              <a:rPr lang="en-GB" b="0" dirty="0" smtClean="0"/>
              <a:t>, rather than having the sheet on the desk for constant referral and in order to maintain a degree of challenge, ask students to have this help sheet face down on their desks and that they try to remember vocab before they check the sheet.  </a:t>
            </a:r>
            <a:br>
              <a:rPr lang="en-GB" b="0" dirty="0" smtClean="0"/>
            </a:br>
            <a:r>
              <a:rPr lang="en-GB" b="0" dirty="0" smtClean="0"/>
              <a:t>Once checked, they should turn the sheet back over.  </a:t>
            </a:r>
            <a:br>
              <a:rPr lang="en-GB" b="0" dirty="0" smtClean="0"/>
            </a:br>
            <a:r>
              <a:rPr lang="en-GB" b="0" dirty="0" smtClean="0"/>
              <a:t>Another way to make use of this sheet would be to ask students to read the sheet for 2 minutes ahead of the activity as a quick refresh, either asking students to make no further reference to it, or limiting the number of times the sheet could be referred to (‘lifeline’ style).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These methods could be particularly useful for mixed ability groups where various levels of challenge are required to meet the span of ability across the group.</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
            </a:r>
            <a:br>
              <a:rPr lang="en-GB" b="0" dirty="0" smtClean="0"/>
            </a:br>
            <a:r>
              <a:rPr lang="en-GB" b="0" dirty="0" smtClean="0"/>
              <a:t>Where students’ retention is very poor, then allowing the sheet to be referred to throughout may be of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Remember though that some ‘attempt to recall’ is needed to strengthen memory, so it may be better to reduce the number of items students are required to produce, and instruct them to repeat the task, with less support each time.  i.e. whilst others produced 5/6 items, they produce 2</a:t>
            </a:r>
            <a:r>
              <a:rPr lang="en-GB" b="1" baseline="0" dirty="0" smtClean="0"/>
              <a:t> or 3</a:t>
            </a:r>
            <a:r>
              <a:rPr lang="en-GB" b="1" dirty="0" smtClean="0"/>
              <a:t>, several times, referring to the sheet initially, then reducing their own reference to it.</a:t>
            </a:r>
            <a:br>
              <a:rPr lang="en-GB" b="1" dirty="0" smtClean="0"/>
            </a:br>
            <a:endParaRPr lang="en-GB" dirty="0"/>
          </a:p>
          <a:p>
            <a:endParaRPr lang="en-GB" dirty="0"/>
          </a:p>
        </p:txBody>
      </p:sp>
      <p:sp>
        <p:nvSpPr>
          <p:cNvPr id="4" name="Slide Number Placeholder 3"/>
          <p:cNvSpPr>
            <a:spLocks noGrp="1"/>
          </p:cNvSpPr>
          <p:nvPr>
            <p:ph type="sldNum" sz="quarter" idx="10"/>
          </p:nvPr>
        </p:nvSpPr>
        <p:spPr/>
        <p:txBody>
          <a:bodyPr/>
          <a:lstStyle/>
          <a:p>
            <a:fld id="{231C33BA-1466-47D2-994F-1F8F0474A14A}" type="slidenum">
              <a:rPr lang="en-GB" smtClean="0"/>
              <a:t>5</a:t>
            </a:fld>
            <a:endParaRPr lang="en-GB"/>
          </a:p>
        </p:txBody>
      </p:sp>
    </p:spTree>
    <p:extLst>
      <p:ext uri="{BB962C8B-B14F-4D97-AF65-F5344CB8AC3E}">
        <p14:creationId xmlns:p14="http://schemas.microsoft.com/office/powerpoint/2010/main" val="41593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 first lesson where students are introduced to strong verbs.  </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Consistent </a:t>
            </a:r>
            <a:r>
              <a:rPr lang="en-GB" b="0" baseline="0" dirty="0"/>
              <a:t>with the principle of avoiding introducing too much too soon, the pair of features focussed on here is first person singular and third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lnSpc>
                <a:spcPct val="100000"/>
              </a:lnSpc>
              <a:spcBef>
                <a:spcPts val="0"/>
              </a:spcBef>
              <a:spcAft>
                <a:spcPts val="0"/>
              </a:spcAft>
              <a:buSzPts val="1400"/>
              <a:buNone/>
            </a:pPr>
            <a:r>
              <a:rPr lang="en-GB" b="1" baseline="0" dirty="0"/>
              <a:t>Aim: </a:t>
            </a:r>
            <a:r>
              <a:rPr lang="en-GB" b="0" dirty="0"/>
              <a:t>To introduce</a:t>
            </a:r>
            <a:r>
              <a:rPr lang="en-GB" b="0" baseline="0" dirty="0"/>
              <a:t> the concept of </a:t>
            </a:r>
            <a:r>
              <a:rPr lang="en-GB" dirty="0"/>
              <a:t>strong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lvl="0" indent="0" algn="l" rtl="0">
              <a:lnSpc>
                <a:spcPct val="100000"/>
              </a:lnSpc>
              <a:spcBef>
                <a:spcPts val="0"/>
              </a:spcBef>
              <a:spcAft>
                <a:spcPts val="0"/>
              </a:spcAft>
              <a:buSzPts val="1400"/>
              <a:buNone/>
            </a:pPr>
            <a:r>
              <a:rPr lang="en-GB" b="0" dirty="0"/>
              <a:t>1.</a:t>
            </a:r>
            <a:r>
              <a:rPr lang="en-GB" b="0" baseline="0" dirty="0"/>
              <a:t> Cycle through the information on the slide using the animation sequence.</a:t>
            </a:r>
          </a:p>
          <a:p>
            <a:pPr marL="0" lvl="0" indent="0" algn="l" rtl="0">
              <a:lnSpc>
                <a:spcPct val="100000"/>
              </a:lnSpc>
              <a:spcBef>
                <a:spcPts val="0"/>
              </a:spcBef>
              <a:spcAft>
                <a:spcPts val="0"/>
              </a:spcAft>
              <a:buSzPts val="1400"/>
              <a:buNone/>
            </a:pPr>
            <a:endParaRPr lang="en-GB" b="0" baseline="0" dirty="0"/>
          </a:p>
          <a:p>
            <a:pPr marL="0" lvl="0" indent="0" algn="l" rtl="0">
              <a:lnSpc>
                <a:spcPct val="100000"/>
              </a:lnSpc>
              <a:spcBef>
                <a:spcPts val="0"/>
              </a:spcBef>
              <a:spcAft>
                <a:spcPts val="0"/>
              </a:spcAft>
              <a:buSzPts val="1400"/>
              <a:buNone/>
            </a:pPr>
            <a:r>
              <a:rPr lang="en-GB" dirty="0"/>
              <a:t>Rule: must have 'a' or 'e' in the stem to be a potential strong verb.</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a </a:t>
            </a:r>
            <a:r>
              <a:rPr lang="en-GB" dirty="0">
                <a:sym typeface="Wingdings" pitchFamily="2" charset="2"/>
              </a:rPr>
              <a:t> ä (includes au  </a:t>
            </a:r>
            <a:r>
              <a:rPr lang="en-GB" dirty="0" err="1">
                <a:sym typeface="Wingdings" pitchFamily="2" charset="2"/>
              </a:rPr>
              <a:t>äu</a:t>
            </a:r>
            <a:r>
              <a:rPr lang="en-GB" dirty="0">
                <a:sym typeface="Wingdings" pitchFamily="2" charset="2"/>
              </a:rPr>
              <a:t>!)</a:t>
            </a:r>
          </a:p>
          <a:p>
            <a:pPr marL="0" lvl="0" indent="0" algn="l" rtl="0">
              <a:lnSpc>
                <a:spcPct val="100000"/>
              </a:lnSpc>
              <a:spcBef>
                <a:spcPts val="0"/>
              </a:spcBef>
              <a:spcAft>
                <a:spcPts val="0"/>
              </a:spcAft>
              <a:buSzPts val="1400"/>
              <a:buNone/>
            </a:pPr>
            <a:r>
              <a:rPr lang="en-GB" dirty="0">
                <a:sym typeface="Wingdings" pitchFamily="2" charset="2"/>
              </a:rPr>
              <a:t>e  </a:t>
            </a:r>
            <a:r>
              <a:rPr lang="en-GB" dirty="0" err="1">
                <a:sym typeface="Wingdings" pitchFamily="2" charset="2"/>
              </a:rPr>
              <a:t>i</a:t>
            </a:r>
            <a:endParaRPr lang="en-GB" dirty="0">
              <a:sym typeface="Wingdings" pitchFamily="2" charset="2"/>
            </a:endParaRPr>
          </a:p>
          <a:p>
            <a:pPr marL="0" lvl="0" indent="0" algn="l" rtl="0">
              <a:lnSpc>
                <a:spcPct val="100000"/>
              </a:lnSpc>
              <a:spcBef>
                <a:spcPts val="0"/>
              </a:spcBef>
              <a:spcAft>
                <a:spcPts val="0"/>
              </a:spcAft>
              <a:buSzPts val="1400"/>
              <a:buNone/>
            </a:pPr>
            <a:r>
              <a:rPr lang="en-GB" dirty="0">
                <a:sym typeface="Wingdings" pitchFamily="2" charset="2"/>
              </a:rPr>
              <a:t>e  </a:t>
            </a:r>
            <a:r>
              <a:rPr lang="en-GB" dirty="0" err="1">
                <a:sym typeface="Wingdings" pitchFamily="2" charset="2"/>
              </a:rPr>
              <a:t>ie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Most verbs do not get a vowel change, but a number of high frequency verbs do!</a:t>
            </a:r>
          </a:p>
          <a:p>
            <a:pPr marL="0" lvl="0" indent="0" algn="l" rtl="0">
              <a:lnSpc>
                <a:spcPct val="100000"/>
              </a:lnSpc>
              <a:spcBef>
                <a:spcPts val="0"/>
              </a:spcBef>
              <a:spcAft>
                <a:spcPts val="0"/>
              </a:spcAft>
              <a:buSzPts val="1400"/>
              <a:buNone/>
            </a:pPr>
            <a:r>
              <a:rPr lang="en-GB" dirty="0"/>
              <a:t>We will expand the paradigm to include the second person in next week’s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7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Before we move on, some teachers within the network report they find it useful when differentiating for lower </a:t>
            </a:r>
            <a:r>
              <a:rPr lang="en-GB" baseline="0" dirty="0" smtClean="0"/>
              <a:t>proficiency learners </a:t>
            </a:r>
            <a:r>
              <a:rPr lang="en-GB" baseline="0" dirty="0"/>
              <a:t>to use an even further simplified grammar explanation slide, to minimise written language.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869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 important support opportunity is given here, to teach students how to use reference material to check if verbs are strong or weak.  </a:t>
            </a:r>
            <a:br>
              <a:rPr lang="en-GB" b="0" baseline="0" dirty="0"/>
            </a:br>
            <a:r>
              <a:rPr lang="en-GB" b="0" baseline="0" dirty="0"/>
              <a:t>This is key in helping students towards independence, as part of their journey to acquiring a good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explain h</a:t>
            </a:r>
            <a:r>
              <a:rPr lang="en-US" b="0" dirty="0"/>
              <a:t>ow to find out about stem changes using</a:t>
            </a:r>
            <a:r>
              <a:rPr lang="en-US" b="0" baseline="0" dirty="0"/>
              <a:t> the dictionary</a:t>
            </a:r>
            <a:r>
              <a:rPr lang="en-US" b="0" dirty="0"/>
              <a:t>.</a:t>
            </a:r>
          </a:p>
          <a:p>
            <a:endParaRPr lang="en-US" b="0" dirty="0"/>
          </a:p>
          <a:p>
            <a:r>
              <a:rPr lang="en-US" b="1" dirty="0"/>
              <a:t>Note: </a:t>
            </a:r>
            <a:r>
              <a:rPr lang="en-US" b="0" dirty="0"/>
              <a:t>This is a brief explanation of how to find out whether a verb has a stem change or not. We will have a more thorough dictionary lesson at another point in the SOW.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lvl="0" indent="0" algn="l" rtl="0">
              <a:lnSpc>
                <a:spcPct val="100000"/>
              </a:lnSpc>
              <a:spcBef>
                <a:spcPts val="0"/>
              </a:spcBef>
              <a:spcAft>
                <a:spcPts val="0"/>
              </a:spcAft>
              <a:buSzPts val="1400"/>
              <a:buNone/>
            </a:pPr>
            <a:r>
              <a:rPr lang="en-GB" b="0" dirty="0"/>
              <a:t>1.</a:t>
            </a:r>
            <a:r>
              <a:rPr lang="en-GB" b="0" baseline="0" dirty="0"/>
              <a:t> Cycle through the information on the slide using the animation sequence.</a:t>
            </a:r>
          </a:p>
          <a:p>
            <a:endParaRPr lang="en-US" b="0" dirty="0"/>
          </a:p>
          <a:p>
            <a:r>
              <a:rPr lang="en-US" b="0" dirty="0"/>
              <a:t>Only verbs with </a:t>
            </a:r>
            <a:r>
              <a:rPr lang="en-US" b="1" dirty="0"/>
              <a:t>a</a:t>
            </a:r>
            <a:r>
              <a:rPr lang="en-US" b="0" dirty="0"/>
              <a:t> or an </a:t>
            </a:r>
            <a:r>
              <a:rPr lang="en-US" b="1" dirty="0"/>
              <a:t>e</a:t>
            </a:r>
            <a:r>
              <a:rPr lang="en-US" b="0" dirty="0"/>
              <a:t> in the stem can change. </a:t>
            </a:r>
            <a:br>
              <a:rPr lang="en-US" b="0" dirty="0"/>
            </a:br>
            <a:endParaRPr lang="en-US" b="0" dirty="0"/>
          </a:p>
          <a:p>
            <a:r>
              <a:rPr lang="en-US" b="0" dirty="0"/>
              <a:t>A dictionary entry for a verb will always tell you whether the verb gets a stem change or not.</a:t>
            </a:r>
          </a:p>
          <a:p>
            <a:endParaRPr lang="en-US" b="0" dirty="0"/>
          </a:p>
          <a:p>
            <a:r>
              <a:rPr lang="en-US" b="0" dirty="0"/>
              <a:t>Similarly, entries for nouns will tell you what the plural form is.</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46318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Let’s take a look at the treatment of the strong vs weak verbs in terms of scaffolding students’ understanding, outside of the input and production activities.  </a:t>
            </a:r>
            <a:br>
              <a:rPr lang="en-GB" b="0" baseline="0" dirty="0"/>
            </a:br>
            <a:r>
              <a:rPr lang="en-GB" b="0" baseline="0" dirty="0"/>
              <a:t>This series of four activities across weeks 3-5 offers gradual build up to support students’ learning of this new grammar feature. </a:t>
            </a:r>
            <a:br>
              <a:rPr lang="en-GB" b="0" baseline="0" dirty="0"/>
            </a:br>
            <a:r>
              <a:rPr lang="en-GB" b="0" baseline="0" dirty="0"/>
              <a:t>Here, students begin working with the infinitive only, to embed the meanings and begin recognising strong (new learning) vs weak (previous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2.2.3 lesson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b="0" dirty="0"/>
              <a:t>revisit some of the verbs that will be used in the reading and listening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The sequence this week will focus on stem changes in the third person singular (contrasted with first person singular). </a:t>
            </a:r>
            <a:br>
              <a:rPr lang="en-GB" b="0" dirty="0"/>
            </a:br>
            <a:r>
              <a:rPr lang="en-GB" b="0" dirty="0"/>
              <a:t>We are using the infinitives here to be able to emphasise the vowel change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a:t>
            </a:r>
            <a:r>
              <a:rPr lang="en-GB" b="0" baseline="0" dirty="0"/>
              <a:t> </a:t>
            </a:r>
            <a:r>
              <a:rPr lang="en-GB" b="0" dirty="0"/>
              <a:t>On a click a word will 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write down the word before it disappears.</a:t>
            </a:r>
            <a:br>
              <a:rPr lang="en-GB" b="0" dirty="0"/>
            </a:br>
            <a:r>
              <a:rPr lang="en-GB" b="0" dirty="0"/>
              <a:t>3. They write the English meaning, too, if remembered.</a:t>
            </a:r>
            <a:br>
              <a:rPr lang="en-GB" b="0" dirty="0"/>
            </a:br>
            <a:r>
              <a:rPr lang="en-GB" b="0" dirty="0"/>
              <a:t>4. Give feedback item by item. Roll back each animation, elicit the German verb, then the English meaning, and finally click again to see the verb again so learners can double-check their spelling.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37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161560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133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568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538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77077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30935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4858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43854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0399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954514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29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3846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512411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086098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0355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65713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96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365471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967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4482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6492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9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12393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99941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2522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12523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1188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7945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02019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050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888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548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2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2409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70459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94810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128625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2"/>
            <a:ext cx="8434647" cy="254044"/>
          </a:xfrm>
          <a:prstGeom prst="rect">
            <a:avLst/>
          </a:prstGeom>
        </p:spPr>
        <p:txBody>
          <a:bodyPr wrap="square">
            <a:spAutoFit/>
          </a:bodyPr>
          <a:lstStyle/>
          <a:p>
            <a:r>
              <a:rPr lang="en-GB" sz="1051" dirty="0">
                <a:solidFill>
                  <a:srgbClr val="002060"/>
                </a:solidFill>
                <a:latin typeface="Century Gothic" panose="020B0502020202020204" pitchFamily="34" charset="0"/>
              </a:rPr>
              <a:t>Rachel Hawkes</a:t>
            </a:r>
            <a:endParaRPr lang="en-GB" sz="105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334863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377"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14.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jp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slideLayout" Target="../slideLayouts/slideLayout18.xml"/><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13.jpg"/><Relationship Id="rId10" Type="http://schemas.openxmlformats.org/officeDocument/2006/relationships/audio" Target="../media/audio5.wav"/><Relationship Id="rId4" Type="http://schemas.openxmlformats.org/officeDocument/2006/relationships/notesSlide" Target="../notesSlides/notesSlide20.xml"/><Relationship Id="rId9" Type="http://schemas.openxmlformats.org/officeDocument/2006/relationships/audio" Target="../media/audio4.wav"/><Relationship Id="rId1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audio" Target="../media/audio4.wav"/><Relationship Id="rId12" Type="http://schemas.openxmlformats.org/officeDocument/2006/relationships/audio" Target="../media/audio13.wav"/><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audio9.wav"/><Relationship Id="rId11" Type="http://schemas.openxmlformats.org/officeDocument/2006/relationships/audio" Target="../media/audio12.wav"/><Relationship Id="rId5" Type="http://schemas.openxmlformats.org/officeDocument/2006/relationships/image" Target="../media/image14.jpg"/><Relationship Id="rId10" Type="http://schemas.openxmlformats.org/officeDocument/2006/relationships/audio" Target="../media/audio11.wav"/><Relationship Id="rId4" Type="http://schemas.openxmlformats.org/officeDocument/2006/relationships/notesSlide" Target="../notesSlides/notesSlide21.xml"/><Relationship Id="rId9" Type="http://schemas.openxmlformats.org/officeDocument/2006/relationships/audio" Target="../media/audio10.wav"/></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audio" Target="../media/audio17.wav"/><Relationship Id="rId3" Type="http://schemas.microsoft.com/office/2007/relationships/media" Target="../media/media24.m4a"/><Relationship Id="rId7" Type="http://schemas.openxmlformats.org/officeDocument/2006/relationships/image" Target="../media/image9.png"/><Relationship Id="rId12" Type="http://schemas.openxmlformats.org/officeDocument/2006/relationships/audio" Target="../media/audio16.wav"/><Relationship Id="rId17" Type="http://schemas.openxmlformats.org/officeDocument/2006/relationships/audio" Target="../media/audio21.wav"/><Relationship Id="rId2" Type="http://schemas.openxmlformats.org/officeDocument/2006/relationships/audio" Target="../media/media23.mp3"/><Relationship Id="rId16" Type="http://schemas.openxmlformats.org/officeDocument/2006/relationships/audio" Target="../media/audio20.wav"/><Relationship Id="rId1" Type="http://schemas.microsoft.com/office/2007/relationships/media" Target="../media/media23.mp3"/><Relationship Id="rId6" Type="http://schemas.openxmlformats.org/officeDocument/2006/relationships/notesSlide" Target="../notesSlides/notesSlide23.xml"/><Relationship Id="rId11" Type="http://schemas.openxmlformats.org/officeDocument/2006/relationships/audio" Target="../media/audio15.wav"/><Relationship Id="rId5" Type="http://schemas.openxmlformats.org/officeDocument/2006/relationships/slideLayout" Target="../slideLayouts/slideLayout26.xml"/><Relationship Id="rId15" Type="http://schemas.openxmlformats.org/officeDocument/2006/relationships/audio" Target="../media/audio19.wav"/><Relationship Id="rId10" Type="http://schemas.openxmlformats.org/officeDocument/2006/relationships/audio" Target="../media/audio14.wav"/><Relationship Id="rId4" Type="http://schemas.openxmlformats.org/officeDocument/2006/relationships/audio" Target="../media/media24.m4a"/><Relationship Id="rId9" Type="http://schemas.openxmlformats.org/officeDocument/2006/relationships/image" Target="../media/image5.png"/><Relationship Id="rId14" Type="http://schemas.openxmlformats.org/officeDocument/2006/relationships/audio" Target="../media/audio18.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gif"/><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15.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5.gif"/><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15.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audio" Target="../media/audio22.wav"/><Relationship Id="rId12" Type="http://schemas.openxmlformats.org/officeDocument/2006/relationships/image" Target="../media/image17.gif"/><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6.gif"/><Relationship Id="rId11" Type="http://schemas.openxmlformats.org/officeDocument/2006/relationships/audio" Target="../media/audio26.wav"/><Relationship Id="rId5" Type="http://schemas.openxmlformats.org/officeDocument/2006/relationships/image" Target="../media/image9.png"/><Relationship Id="rId10" Type="http://schemas.openxmlformats.org/officeDocument/2006/relationships/audio" Target="../media/audio25.wav"/><Relationship Id="rId4" Type="http://schemas.openxmlformats.org/officeDocument/2006/relationships/notesSlide" Target="../notesSlides/notesSlide30.xml"/><Relationship Id="rId9" Type="http://schemas.openxmlformats.org/officeDocument/2006/relationships/audio" Target="../media/audio24.wav"/></Relationships>
</file>

<file path=ppt/slides/_rels/slide31.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audio" Target="../media/audio27.wav"/><Relationship Id="rId12" Type="http://schemas.openxmlformats.org/officeDocument/2006/relationships/image" Target="../media/image17.gif"/><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6.gif"/><Relationship Id="rId11" Type="http://schemas.openxmlformats.org/officeDocument/2006/relationships/audio" Target="../media/audio31.wav"/><Relationship Id="rId5" Type="http://schemas.openxmlformats.org/officeDocument/2006/relationships/image" Target="../media/image9.png"/><Relationship Id="rId10" Type="http://schemas.openxmlformats.org/officeDocument/2006/relationships/audio" Target="../media/audio30.wav"/><Relationship Id="rId4" Type="http://schemas.openxmlformats.org/officeDocument/2006/relationships/notesSlide" Target="../notesSlides/notesSlide31.xml"/><Relationship Id="rId9" Type="http://schemas.openxmlformats.org/officeDocument/2006/relationships/audio" Target="../media/audio29.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19.jp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66775" y="1760660"/>
            <a:ext cx="6452483" cy="1485422"/>
          </a:xfrm>
        </p:spPr>
        <p:txBody>
          <a:bodyPr>
            <a:normAutofit/>
          </a:bodyPr>
          <a:lstStyle/>
          <a:p>
            <a:pPr algn="l"/>
            <a:r>
              <a:rPr lang="en-GB" sz="4000" b="1" dirty="0">
                <a:solidFill>
                  <a:prstClr val="white"/>
                </a:solidFill>
              </a:rPr>
              <a:t>Differentiation within the German </a:t>
            </a:r>
            <a:r>
              <a:rPr lang="en-GB" sz="4000" b="1" dirty="0" err="1">
                <a:solidFill>
                  <a:prstClr val="white"/>
                </a:solidFill>
              </a:rPr>
              <a:t>SoW</a:t>
            </a:r>
            <a:endParaRPr lang="en-US" dirty="0"/>
          </a:p>
        </p:txBody>
      </p:sp>
      <p:sp>
        <p:nvSpPr>
          <p:cNvPr id="16" name="Title 3"/>
          <p:cNvSpPr txBox="1">
            <a:spLocks/>
          </p:cNvSpPr>
          <p:nvPr/>
        </p:nvSpPr>
        <p:spPr>
          <a:xfrm>
            <a:off x="101601" y="3429000"/>
            <a:ext cx="7785800" cy="148433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Supporting lower </a:t>
            </a:r>
            <a:r>
              <a:rPr kumimoji="0" lang="en-GB" sz="2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proficiency</a:t>
            </a:r>
            <a:r>
              <a:rPr kumimoji="0" lang="en-GB" sz="2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a:t>
            </a:r>
            <a:r>
              <a:rPr lang="en-GB" sz="2400" dirty="0" smtClean="0">
                <a:solidFill>
                  <a:prstClr val="white"/>
                </a:solidFill>
                <a:latin typeface="Century Gothic" panose="020B0502020202020204" pitchFamily="34" charset="0"/>
              </a:rPr>
              <a:t>learners</a:t>
            </a:r>
            <a:r>
              <a:rPr kumimoji="0" lang="en-GB" sz="2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a:t>
            </a:r>
            <a:endPar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j-ea"/>
              <a:cs typeface="+mj-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 support</a:t>
            </a:r>
            <a:endParaRPr lang="en-GB" sz="2400" dirty="0">
              <a:solidFill>
                <a:prstClr val="white"/>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a:t>
            </a:r>
            <a:r>
              <a:rPr lang="en-GB" sz="2400" dirty="0">
                <a:solidFill>
                  <a:prstClr val="white"/>
                </a:solidFill>
                <a:latin typeface="Century Gothic" panose="020B0502020202020204" pitchFamily="34" charset="0"/>
              </a:rPr>
              <a:t> task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a:t>
            </a:r>
            <a:r>
              <a:rPr lang="en-GB" sz="2400" dirty="0">
                <a:solidFill>
                  <a:prstClr val="white"/>
                </a:solidFill>
                <a:latin typeface="Century Gothic" panose="020B0502020202020204" pitchFamily="34" charset="0"/>
              </a:rPr>
              <a:t> outcome</a:t>
            </a:r>
            <a:endParaRPr lang="en-GB" sz="2400" baseline="0" dirty="0">
              <a:solidFill>
                <a:prstClr val="white"/>
              </a:solidFill>
              <a:latin typeface="Century Gothic" panose="020B0502020202020204" pitchFamily="34" charset="0"/>
            </a:endParaRPr>
          </a:p>
        </p:txBody>
      </p:sp>
      <p:sp>
        <p:nvSpPr>
          <p:cNvPr id="17" name="Title 3">
            <a:extLst>
              <a:ext uri="{FF2B5EF4-FFF2-40B4-BE49-F238E27FC236}">
                <a16:creationId xmlns:a16="http://schemas.microsoft.com/office/drawing/2014/main" id="{DF0510A6-8CD4-46F4-91DB-53F79A509BCE}"/>
              </a:ext>
            </a:extLst>
          </p:cNvPr>
          <p:cNvSpPr txBox="1">
            <a:spLocks/>
          </p:cNvSpPr>
          <p:nvPr/>
        </p:nvSpPr>
        <p:spPr>
          <a:xfrm>
            <a:off x="101601" y="5289301"/>
            <a:ext cx="5784972" cy="148433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Activity</a:t>
            </a:r>
            <a:r>
              <a:rPr kumimoji="0" lang="en-GB" sz="2200" b="1"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Selection: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Year 7 </a:t>
            </a:r>
            <a:r>
              <a:rPr lang="en-GB" sz="2200" b="1" noProof="0" dirty="0">
                <a:solidFill>
                  <a:prstClr val="white"/>
                </a:solidFill>
                <a:latin typeface="Century Gothic" panose="020B0502020202020204" pitchFamily="34" charset="0"/>
              </a:rPr>
              <a:t>German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noProof="0" dirty="0">
                <a:solidFill>
                  <a:prstClr val="white"/>
                </a:solidFill>
                <a:latin typeface="Century Gothic" panose="020B0502020202020204" pitchFamily="34" charset="0"/>
              </a:rPr>
              <a:t>2</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Weeks </a:t>
            </a:r>
            <a:r>
              <a:rPr lang="en-GB" sz="2200" noProof="0" dirty="0">
                <a:solidFill>
                  <a:prstClr val="white"/>
                </a:solidFill>
                <a:latin typeface="Century Gothic" panose="020B0502020202020204" pitchFamily="34" charset="0"/>
              </a:rPr>
              <a:t>3</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2200" noProof="0" dirty="0">
                <a:solidFill>
                  <a:prstClr val="white"/>
                </a:solidFill>
                <a:latin typeface="Century Gothic" panose="020B0502020202020204" pitchFamily="34" charset="0"/>
              </a:rPr>
              <a:t>5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3</a:t>
            </a:r>
            <a:r>
              <a:rPr lang="en-GB" sz="1600" noProof="0" dirty="0" smtClean="0">
                <a:solidFill>
                  <a:prstClr val="white"/>
                </a:solidFill>
                <a:latin typeface="Century Gothic" panose="020B0502020202020204" pitchFamily="34" charset="0"/>
              </a:rPr>
              <a:t>0</a:t>
            </a:r>
            <a:r>
              <a:rPr kumimoji="0" lang="en-GB" sz="16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/05/21</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2" name="Audio 1" descr="sound button&#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4357165"/>
      </p:ext>
    </p:extLst>
  </p:cSld>
  <p:clrMapOvr>
    <a:masterClrMapping/>
  </p:clrMapOvr>
  <mc:AlternateContent xmlns:mc="http://schemas.openxmlformats.org/markup-compatibility/2006" xmlns:p14="http://schemas.microsoft.com/office/powerpoint/2010/main">
    <mc:Choice Requires="p14">
      <p:transition spd="slow" p14:dur="2000" advTm="21435"/>
    </mc:Choice>
    <mc:Fallback xmlns="">
      <p:transition spd="slow" advTm="2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32" name="Rectangle 31">
            <a:extLst>
              <a:ext uri="{FF2B5EF4-FFF2-40B4-BE49-F238E27FC236}">
                <a16:creationId xmlns:a16="http://schemas.microsoft.com/office/drawing/2014/main" id="{B9396933-B880-854B-9853-3D3E386ECB6E}"/>
              </a:ext>
            </a:extLst>
          </p:cNvPr>
          <p:cNvSpPr/>
          <p:nvPr/>
        </p:nvSpPr>
        <p:spPr>
          <a:xfrm>
            <a:off x="528" y="5362054"/>
            <a:ext cx="5641817" cy="1070993"/>
          </a:xfrm>
          <a:prstGeom prst="rect">
            <a:avLst/>
          </a:prstGeom>
          <a:gradFill flip="none" rotWithShape="1">
            <a:gsLst>
              <a:gs pos="43000">
                <a:srgbClr val="6F784E"/>
              </a:gs>
              <a:gs pos="12000">
                <a:srgbClr val="115076"/>
              </a:gs>
              <a:gs pos="74000">
                <a:srgbClr val="DAA520"/>
              </a:gs>
              <a:gs pos="83000">
                <a:srgbClr val="DAA520"/>
              </a:gs>
              <a:gs pos="100000">
                <a:srgbClr val="DAA52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panose="020F0302020204030204"/>
                <a:ea typeface="+mn-ea"/>
                <a:cs typeface="+mn-cs"/>
              </a:rPr>
              <a:t>STRONG</a:t>
            </a:r>
          </a:p>
        </p:txBody>
      </p:sp>
      <p:sp>
        <p:nvSpPr>
          <p:cNvPr id="33" name="Rectangle 32">
            <a:extLst>
              <a:ext uri="{FF2B5EF4-FFF2-40B4-BE49-F238E27FC236}">
                <a16:creationId xmlns:a16="http://schemas.microsoft.com/office/drawing/2014/main" id="{B6E4D215-ABFC-7649-A9A6-601F49741E68}"/>
              </a:ext>
            </a:extLst>
          </p:cNvPr>
          <p:cNvSpPr/>
          <p:nvPr/>
        </p:nvSpPr>
        <p:spPr>
          <a:xfrm>
            <a:off x="6549656" y="5299948"/>
            <a:ext cx="5642344" cy="1070993"/>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panose="020F0302020204030204"/>
                <a:ea typeface="+mn-ea"/>
                <a:cs typeface="+mn-cs"/>
              </a:rPr>
              <a:t>WEAK</a:t>
            </a:r>
          </a:p>
        </p:txBody>
      </p:sp>
      <p:sp>
        <p:nvSpPr>
          <p:cNvPr id="34" name="Rectangle 33">
            <a:extLst>
              <a:ext uri="{FF2B5EF4-FFF2-40B4-BE49-F238E27FC236}">
                <a16:creationId xmlns:a16="http://schemas.microsoft.com/office/drawing/2014/main" id="{5571E5F7-FA30-874E-8F74-F1FDF11E77A8}"/>
              </a:ext>
            </a:extLst>
          </p:cNvPr>
          <p:cNvSpPr/>
          <p:nvPr/>
        </p:nvSpPr>
        <p:spPr>
          <a:xfrm>
            <a:off x="9178544" y="386135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lesen</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C90BA0B2-B90A-494A-B6EE-4B2DEFAEBE48}"/>
              </a:ext>
            </a:extLst>
          </p:cNvPr>
          <p:cNvSpPr/>
          <p:nvPr/>
        </p:nvSpPr>
        <p:spPr>
          <a:xfrm>
            <a:off x="-213052" y="3096803"/>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sprechen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CC6C6BF5-0143-4B4D-B4D8-674A1FD28B60}"/>
              </a:ext>
            </a:extLst>
          </p:cNvPr>
          <p:cNvSpPr/>
          <p:nvPr/>
        </p:nvSpPr>
        <p:spPr>
          <a:xfrm>
            <a:off x="8824976" y="4484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fahren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C0F684B2-6C4B-F140-8098-1036E08457F2}"/>
              </a:ext>
            </a:extLst>
          </p:cNvPr>
          <p:cNvSpPr/>
          <p:nvPr/>
        </p:nvSpPr>
        <p:spPr>
          <a:xfrm>
            <a:off x="6715762" y="102255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geben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84F74602-73BF-2E42-8A7A-0B8DA18C0CDC}"/>
              </a:ext>
            </a:extLst>
          </p:cNvPr>
          <p:cNvSpPr/>
          <p:nvPr/>
        </p:nvSpPr>
        <p:spPr>
          <a:xfrm>
            <a:off x="9178544" y="841824"/>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helfen</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ACBD5A5-8F8F-374F-ADBA-182477D3D27E}"/>
              </a:ext>
            </a:extLst>
          </p:cNvPr>
          <p:cNvSpPr/>
          <p:nvPr/>
        </p:nvSpPr>
        <p:spPr>
          <a:xfrm>
            <a:off x="7478853" y="2643861"/>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vergessen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01053195-0DF4-3843-9140-BEEACE55E8D2}"/>
              </a:ext>
            </a:extLst>
          </p:cNvPr>
          <p:cNvSpPr/>
          <p:nvPr/>
        </p:nvSpPr>
        <p:spPr>
          <a:xfrm>
            <a:off x="8788400" y="1818749"/>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laufen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63A324F9-D45F-484C-B5E4-DC48919449C3}"/>
              </a:ext>
            </a:extLst>
          </p:cNvPr>
          <p:cNvSpPr/>
          <p:nvPr/>
        </p:nvSpPr>
        <p:spPr>
          <a:xfrm>
            <a:off x="-256351" y="2431299"/>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schlafen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244CB112-E81A-B64B-9411-274E455A271E}"/>
              </a:ext>
            </a:extLst>
          </p:cNvPr>
          <p:cNvSpPr/>
          <p:nvPr/>
        </p:nvSpPr>
        <p:spPr>
          <a:xfrm>
            <a:off x="1551975" y="3546644"/>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glauben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C2CF059F-8B04-D44C-B9B0-AB642ABACD26}"/>
              </a:ext>
            </a:extLst>
          </p:cNvPr>
          <p:cNvSpPr/>
          <p:nvPr/>
        </p:nvSpPr>
        <p:spPr>
          <a:xfrm>
            <a:off x="3898777" y="105641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liegen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3BEF5DE3-9600-9B43-9868-50CCECD92061}"/>
              </a:ext>
            </a:extLst>
          </p:cNvPr>
          <p:cNvSpPr/>
          <p:nvPr/>
        </p:nvSpPr>
        <p:spPr>
          <a:xfrm>
            <a:off x="1799877" y="1727757"/>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bleiben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6E765CEA-07F1-2E4B-A4C3-85BB3433844C}"/>
              </a:ext>
            </a:extLst>
          </p:cNvPr>
          <p:cNvSpPr/>
          <p:nvPr/>
        </p:nvSpPr>
        <p:spPr>
          <a:xfrm>
            <a:off x="6213856" y="387591"/>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leben</a:t>
            </a:r>
          </a:p>
        </p:txBody>
      </p:sp>
      <p:sp>
        <p:nvSpPr>
          <p:cNvPr id="28" name="Rectangle 27">
            <a:extLst>
              <a:ext uri="{FF2B5EF4-FFF2-40B4-BE49-F238E27FC236}">
                <a16:creationId xmlns:a16="http://schemas.microsoft.com/office/drawing/2014/main" id="{77624861-92D4-994C-94F6-20B5E88439DB}"/>
              </a:ext>
            </a:extLst>
          </p:cNvPr>
          <p:cNvSpPr/>
          <p:nvPr/>
        </p:nvSpPr>
        <p:spPr>
          <a:xfrm>
            <a:off x="3403600" y="2774347"/>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brauchen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D5CDD93C-74B6-4A47-9886-6A38E185F7F4}"/>
              </a:ext>
            </a:extLst>
          </p:cNvPr>
          <p:cNvSpPr/>
          <p:nvPr/>
        </p:nvSpPr>
        <p:spPr>
          <a:xfrm>
            <a:off x="51262" y="1016129"/>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verstehen</a:t>
            </a:r>
          </a:p>
        </p:txBody>
      </p:sp>
      <p:sp>
        <p:nvSpPr>
          <p:cNvPr id="30" name="Rectangle 29">
            <a:extLst>
              <a:ext uri="{FF2B5EF4-FFF2-40B4-BE49-F238E27FC236}">
                <a16:creationId xmlns:a16="http://schemas.microsoft.com/office/drawing/2014/main" id="{1B738463-AE43-3742-B42C-C2A8E191CA78}"/>
              </a:ext>
            </a:extLst>
          </p:cNvPr>
          <p:cNvSpPr/>
          <p:nvPr/>
        </p:nvSpPr>
        <p:spPr>
          <a:xfrm>
            <a:off x="4535263" y="192636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reisen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6E801D7E-A82D-D94A-89DD-70410CE47EAD}"/>
              </a:ext>
            </a:extLst>
          </p:cNvPr>
          <p:cNvSpPr/>
          <p:nvPr/>
        </p:nvSpPr>
        <p:spPr>
          <a:xfrm>
            <a:off x="5195826" y="3648561"/>
            <a:ext cx="5136588"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schwimmen</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5881770"/>
      </p:ext>
    </p:extLst>
  </p:cSld>
  <p:clrMapOvr>
    <a:masterClrMapping/>
  </p:clrMapOvr>
  <mc:AlternateContent xmlns:mc="http://schemas.openxmlformats.org/markup-compatibility/2006" xmlns:p14="http://schemas.microsoft.com/office/powerpoint/2010/main">
    <mc:Choice Requires="p14">
      <p:transition spd="slow" p14:dur="2000" advTm="36777"/>
    </mc:Choice>
    <mc:Fallback xmlns="">
      <p:transition spd="slow" advTm="3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1" nodeType="clickEffect">
                                  <p:stCondLst>
                                    <p:cond delay="0"/>
                                  </p:stCondLst>
                                  <p:childTnLst>
                                    <p:animMotion origin="layout" path="M 4.58333E-6 -2.59259E-6 L -0.628 0.77222 " pathEditMode="relative" rAng="0" ptsTypes="AA">
                                      <p:cBhvr>
                                        <p:cTn id="15" dur="2000" fill="hold"/>
                                        <p:tgtEl>
                                          <p:spTgt spid="17"/>
                                        </p:tgtEl>
                                        <p:attrNameLst>
                                          <p:attrName>ppt_x</p:attrName>
                                          <p:attrName>ppt_y</p:attrName>
                                        </p:attrNameLst>
                                      </p:cBhvr>
                                      <p:rCtr x="-31406" y="38611"/>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1.04167E-6 0.00463 L 0.50117 0.26296 " pathEditMode="relative" rAng="0" ptsTypes="AA">
                                      <p:cBhvr>
                                        <p:cTn id="23" dur="2000" fill="hold"/>
                                        <p:tgtEl>
                                          <p:spTgt spid="24"/>
                                        </p:tgtEl>
                                        <p:attrNameLst>
                                          <p:attrName>ppt_x</p:attrName>
                                          <p:attrName>ppt_y</p:attrName>
                                        </p:attrNameLst>
                                      </p:cBhvr>
                                      <p:rCtr x="25052" y="1291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1.45833E-6 4.81481E-6 L -0.46276 0.63541 " pathEditMode="relative" rAng="0" ptsTypes="AA">
                                      <p:cBhvr>
                                        <p:cTn id="32" dur="2000" fill="hold"/>
                                        <p:tgtEl>
                                          <p:spTgt spid="19"/>
                                        </p:tgtEl>
                                        <p:attrNameLst>
                                          <p:attrName>ppt_x</p:attrName>
                                          <p:attrName>ppt_y</p:attrName>
                                        </p:attrNameLst>
                                      </p:cBhvr>
                                      <p:rCtr x="-23138" y="31759"/>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1" nodeType="clickEffect">
                                  <p:stCondLst>
                                    <p:cond delay="0"/>
                                  </p:stCondLst>
                                  <p:childTnLst>
                                    <p:animMotion origin="layout" path="M -1.875E-6 3.7037E-6 L -0.66041 0.66088 " pathEditMode="relative" rAng="0" ptsTypes="AA">
                                      <p:cBhvr>
                                        <p:cTn id="41" dur="2000" fill="hold"/>
                                        <p:tgtEl>
                                          <p:spTgt spid="20"/>
                                        </p:tgtEl>
                                        <p:attrNameLst>
                                          <p:attrName>ppt_x</p:attrName>
                                          <p:attrName>ppt_y</p:attrName>
                                        </p:attrNameLst>
                                      </p:cBhvr>
                                      <p:rCtr x="-33021" y="33032"/>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3.54167E-6 -2.96296E-6 L 0.48724 0.52685 " pathEditMode="relative" rAng="0" ptsTypes="AA">
                                      <p:cBhvr>
                                        <p:cTn id="50" dur="2000" fill="hold"/>
                                        <p:tgtEl>
                                          <p:spTgt spid="26"/>
                                        </p:tgtEl>
                                        <p:attrNameLst>
                                          <p:attrName>ppt_x</p:attrName>
                                          <p:attrName>ppt_y</p:attrName>
                                        </p:attrNameLst>
                                      </p:cBhvr>
                                      <p:rCtr x="24362" y="26343"/>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1" nodeType="clickEffect">
                                  <p:stCondLst>
                                    <p:cond delay="0"/>
                                  </p:stCondLst>
                                  <p:childTnLst>
                                    <p:animMotion origin="layout" path="M -6.25E-7 2.59259E-6 L -0.63711 0.51852 " pathEditMode="relative" rAng="0" ptsTypes="AA">
                                      <p:cBhvr>
                                        <p:cTn id="59" dur="2000" fill="hold"/>
                                        <p:tgtEl>
                                          <p:spTgt spid="22"/>
                                        </p:tgtEl>
                                        <p:attrNameLst>
                                          <p:attrName>ppt_x</p:attrName>
                                          <p:attrName>ppt_y</p:attrName>
                                        </p:attrNameLst>
                                      </p:cBhvr>
                                      <p:rCtr x="-31862" y="25926"/>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1" nodeType="clickEffect">
                                  <p:stCondLst>
                                    <p:cond delay="0"/>
                                  </p:stCondLst>
                                  <p:childTnLst>
                                    <p:animMotion origin="layout" path="M -3.75E-6 7.40741E-7 L 0.09766 0.43009 " pathEditMode="relative" rAng="0" ptsTypes="AA">
                                      <p:cBhvr>
                                        <p:cTn id="68" dur="2000" fill="hold"/>
                                        <p:tgtEl>
                                          <p:spTgt spid="23"/>
                                        </p:tgtEl>
                                        <p:attrNameLst>
                                          <p:attrName>ppt_x</p:attrName>
                                          <p:attrName>ppt_y</p:attrName>
                                        </p:attrNameLst>
                                      </p:cBhvr>
                                      <p:rCtr x="4883" y="21505"/>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0" presetClass="path" presetSubtype="0" accel="50000" decel="50000" fill="hold" grpId="1" nodeType="clickEffect">
                                  <p:stCondLst>
                                    <p:cond delay="0"/>
                                  </p:stCondLst>
                                  <p:childTnLst>
                                    <p:animMotion origin="layout" path="M 1.04167E-6 3.7037E-6 L 0.30703 0.62963 " pathEditMode="relative" rAng="0" ptsTypes="AA">
                                      <p:cBhvr>
                                        <p:cTn id="77" dur="2000" fill="hold"/>
                                        <p:tgtEl>
                                          <p:spTgt spid="25"/>
                                        </p:tgtEl>
                                        <p:attrNameLst>
                                          <p:attrName>ppt_x</p:attrName>
                                          <p:attrName>ppt_y</p:attrName>
                                        </p:attrNameLst>
                                      </p:cBhvr>
                                      <p:rCtr x="15352" y="31481"/>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grpId="1" nodeType="clickEffect">
                                  <p:stCondLst>
                                    <p:cond delay="0"/>
                                  </p:stCondLst>
                                  <p:childTnLst>
                                    <p:animMotion origin="layout" path="M -2.70833E-6 -2.59259E-6 L 0.10703 0.72709 " pathEditMode="relative" rAng="0" ptsTypes="AA">
                                      <p:cBhvr>
                                        <p:cTn id="86" dur="2000" fill="hold"/>
                                        <p:tgtEl>
                                          <p:spTgt spid="27"/>
                                        </p:tgtEl>
                                        <p:attrNameLst>
                                          <p:attrName>ppt_x</p:attrName>
                                          <p:attrName>ppt_y</p:attrName>
                                        </p:attrNameLst>
                                      </p:cBhvr>
                                      <p:rCtr x="5352" y="36343"/>
                                    </p:animMotion>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0" presetClass="path" presetSubtype="0" accel="50000" decel="50000" fill="hold" grpId="1" nodeType="clickEffect">
                                  <p:stCondLst>
                                    <p:cond delay="0"/>
                                  </p:stCondLst>
                                  <p:childTnLst>
                                    <p:animMotion origin="layout" path="M -3.95833E-6 7.40741E-7 L 0.32539 0.37917 " pathEditMode="relative" rAng="0" ptsTypes="AA">
                                      <p:cBhvr>
                                        <p:cTn id="95" dur="2000" fill="hold"/>
                                        <p:tgtEl>
                                          <p:spTgt spid="28"/>
                                        </p:tgtEl>
                                        <p:attrNameLst>
                                          <p:attrName>ppt_x</p:attrName>
                                          <p:attrName>ppt_y</p:attrName>
                                        </p:attrNameLst>
                                      </p:cBhvr>
                                      <p:rCtr x="16263" y="18958"/>
                                    </p:animMotion>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0" presetClass="path" presetSubtype="0" accel="50000" decel="50000" fill="hold" grpId="1" nodeType="clickEffect">
                                  <p:stCondLst>
                                    <p:cond delay="0"/>
                                  </p:stCondLst>
                                  <p:childTnLst>
                                    <p:animMotion origin="layout" path="M -3.95833E-6 7.40741E-7 L 0.62019 0.63634 " pathEditMode="relative" rAng="0" ptsTypes="AA">
                                      <p:cBhvr>
                                        <p:cTn id="104" dur="2000" fill="hold"/>
                                        <p:tgtEl>
                                          <p:spTgt spid="29"/>
                                        </p:tgtEl>
                                        <p:attrNameLst>
                                          <p:attrName>ppt_x</p:attrName>
                                          <p:attrName>ppt_y</p:attrName>
                                        </p:attrNameLst>
                                      </p:cBhvr>
                                      <p:rCtr x="31003" y="31806"/>
                                    </p:animMotion>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grpId="1" nodeType="clickEffect">
                                  <p:stCondLst>
                                    <p:cond delay="0"/>
                                  </p:stCondLst>
                                  <p:childTnLst>
                                    <p:animMotion origin="layout" path="M 1.25E-6 2.22222E-6 L -0.51758 0.39328 " pathEditMode="relative" rAng="0" ptsTypes="AA">
                                      <p:cBhvr>
                                        <p:cTn id="113" dur="2000" fill="hold"/>
                                        <p:tgtEl>
                                          <p:spTgt spid="21"/>
                                        </p:tgtEl>
                                        <p:attrNameLst>
                                          <p:attrName>ppt_x</p:attrName>
                                          <p:attrName>ppt_y</p:attrName>
                                        </p:attrNameLst>
                                      </p:cBhvr>
                                      <p:rCtr x="-25885" y="19653"/>
                                    </p:animMotion>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cTn>
                              </p:par>
                            </p:childTnLst>
                          </p:cTn>
                        </p:par>
                      </p:childTnLst>
                    </p:cTn>
                  </p:par>
                  <p:par>
                    <p:cTn id="119" fill="hold">
                      <p:stCondLst>
                        <p:cond delay="indefinite"/>
                      </p:stCondLst>
                      <p:childTnLst>
                        <p:par>
                          <p:cTn id="120" fill="hold">
                            <p:stCondLst>
                              <p:cond delay="0"/>
                            </p:stCondLst>
                            <p:childTnLst>
                              <p:par>
                                <p:cTn id="121" presetID="0" presetClass="path" presetSubtype="0" accel="50000" decel="50000" fill="hold" grpId="1" nodeType="clickEffect">
                                  <p:stCondLst>
                                    <p:cond delay="0"/>
                                  </p:stCondLst>
                                  <p:childTnLst>
                                    <p:animMotion origin="layout" path="M -2.5E-6 1.85185E-6 L 0.25274 0.50278 " pathEditMode="relative" rAng="0" ptsTypes="AA">
                                      <p:cBhvr>
                                        <p:cTn id="122" dur="2000" fill="hold"/>
                                        <p:tgtEl>
                                          <p:spTgt spid="30"/>
                                        </p:tgtEl>
                                        <p:attrNameLst>
                                          <p:attrName>ppt_x</p:attrName>
                                          <p:attrName>ppt_y</p:attrName>
                                        </p:attrNameLst>
                                      </p:cBhvr>
                                      <p:rCtr x="12630" y="25139"/>
                                    </p:animMotion>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0" presetClass="path" presetSubtype="0" accel="50000" decel="50000" fill="hold" grpId="1" nodeType="clickEffect">
                                  <p:stCondLst>
                                    <p:cond delay="0"/>
                                  </p:stCondLst>
                                  <p:childTnLst>
                                    <p:animMotion origin="layout" path="M 1.04167E-6 4.44444E-6 L 0.13229 0.25162 " pathEditMode="relative" rAng="0" ptsTypes="AA">
                                      <p:cBhvr>
                                        <p:cTn id="131" dur="2000" fill="hold"/>
                                        <p:tgtEl>
                                          <p:spTgt spid="31"/>
                                        </p:tgtEl>
                                        <p:attrNameLst>
                                          <p:attrName>ppt_x</p:attrName>
                                          <p:attrName>ppt_y</p:attrName>
                                        </p:attrNameLst>
                                      </p:cBhvr>
                                      <p:rCtr x="6615" y="12569"/>
                                    </p:animMotion>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fade">
                                      <p:cBhvr>
                                        <p:cTn id="136" dur="500"/>
                                        <p:tgtEl>
                                          <p:spTgt spid="34"/>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path" presetSubtype="0" accel="50000" decel="50000" fill="hold" grpId="1" nodeType="clickEffect">
                                  <p:stCondLst>
                                    <p:cond delay="0"/>
                                  </p:stCondLst>
                                  <p:childTnLst>
                                    <p:animMotion origin="layout" path="M -1.875E-6 -4.07407E-6 L -0.65703 0.22061 " pathEditMode="relative" rAng="0" ptsTypes="AA">
                                      <p:cBhvr>
                                        <p:cTn id="140" dur="2000" fill="hold"/>
                                        <p:tgtEl>
                                          <p:spTgt spid="34"/>
                                        </p:tgtEl>
                                        <p:attrNameLst>
                                          <p:attrName>ppt_x</p:attrName>
                                          <p:attrName>ppt_y</p:attrName>
                                        </p:attrNameLst>
                                      </p:cBhvr>
                                      <p:rCtr x="-32852" y="11019"/>
                                    </p:animMotion>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childTnLst>
                          </p:cTn>
                        </p:par>
                      </p:childTnLst>
                    </p:cTn>
                  </p:par>
                  <p:par>
                    <p:cTn id="146" fill="hold">
                      <p:stCondLst>
                        <p:cond delay="indefinite"/>
                      </p:stCondLst>
                      <p:childTnLst>
                        <p:par>
                          <p:cTn id="147" fill="hold">
                            <p:stCondLst>
                              <p:cond delay="0"/>
                            </p:stCondLst>
                            <p:childTnLst>
                              <p:par>
                                <p:cTn id="148" presetID="42" presetClass="path" presetSubtype="0" accel="50000" decel="50000" fill="hold" grpId="1" nodeType="clickEffect">
                                  <p:stCondLst>
                                    <p:cond delay="0"/>
                                  </p:stCondLst>
                                  <p:childTnLst>
                                    <p:animMotion origin="layout" path="M 0.01302 0.00301 L 0.12956 0.33843 " pathEditMode="relative" rAng="0" ptsTypes="AA">
                                      <p:cBhvr>
                                        <p:cTn id="149" dur="2000" fill="hold"/>
                                        <p:tgtEl>
                                          <p:spTgt spid="35"/>
                                        </p:tgtEl>
                                        <p:attrNameLst>
                                          <p:attrName>ppt_x</p:attrName>
                                          <p:attrName>ppt_y</p:attrName>
                                        </p:attrNameLst>
                                      </p:cBhvr>
                                      <p:rCtr x="5820" y="1675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0" fill="hold" display="0">
                  <p:stCondLst>
                    <p:cond delay="indefinite"/>
                  </p:stCondLst>
                  <p:endCondLst>
                    <p:cond evt="onStopAudio" delay="0">
                      <p:tgtEl>
                        <p:sldTgt/>
                      </p:tgtEl>
                    </p:cond>
                  </p:endCondLst>
                </p:cTn>
                <p:tgtEl>
                  <p:spTgt spid="6"/>
                </p:tgtEl>
              </p:cMediaNode>
            </p:audio>
          </p:childTnLst>
        </p:cTn>
      </p:par>
    </p:tnLst>
    <p:bldLst>
      <p:bldP spid="34" grpId="0"/>
      <p:bldP spid="34" grpId="1"/>
      <p:bldP spid="35" grpId="0"/>
      <p:bldP spid="35" grpId="1"/>
      <p:bldP spid="17" grpId="0"/>
      <p:bldP spid="17"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819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45" name="Rounded Rectangle 11">
            <a:extLst>
              <a:ext uri="{FF2B5EF4-FFF2-40B4-BE49-F238E27FC236}">
                <a16:creationId xmlns:a16="http://schemas.microsoft.com/office/drawing/2014/main" id="{483D7EB9-C2AA-4190-98DE-925F861600E9}"/>
              </a:ext>
            </a:extLst>
          </p:cNvPr>
          <p:cNvSpPr/>
          <p:nvPr/>
        </p:nvSpPr>
        <p:spPr>
          <a:xfrm>
            <a:off x="9546976" y="247046"/>
            <a:ext cx="24103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1131062" y="1373165"/>
            <a:ext cx="69762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A</a:t>
            </a:r>
          </a:p>
        </p:txBody>
      </p:sp>
      <p:sp>
        <p:nvSpPr>
          <p:cNvPr id="2" name="TextBox 1">
            <a:extLst>
              <a:ext uri="{FF2B5EF4-FFF2-40B4-BE49-F238E27FC236}">
                <a16:creationId xmlns:a16="http://schemas.microsoft.com/office/drawing/2014/main" id="{E6D8A6E2-321C-E644-B2B8-72C91C6FDFD1}"/>
              </a:ext>
            </a:extLst>
          </p:cNvPr>
          <p:cNvSpPr txBox="1"/>
          <p:nvPr/>
        </p:nvSpPr>
        <p:spPr>
          <a:xfrm>
            <a:off x="1872544" y="1697390"/>
            <a:ext cx="8435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läuft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AB583966-EAC7-214E-96B4-15CA135638B9}"/>
              </a:ext>
            </a:extLst>
          </p:cNvPr>
          <p:cNvSpPr txBox="1"/>
          <p:nvPr/>
        </p:nvSpPr>
        <p:spPr>
          <a:xfrm>
            <a:off x="2641355" y="1697391"/>
            <a:ext cx="11272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laufen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2" name="Rectangle 31"/>
          <p:cNvSpPr/>
          <p:nvPr/>
        </p:nvSpPr>
        <p:spPr>
          <a:xfrm>
            <a:off x="5518853" y="1429120"/>
            <a:ext cx="587020"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B</a:t>
            </a:r>
          </a:p>
        </p:txBody>
      </p:sp>
      <p:sp>
        <p:nvSpPr>
          <p:cNvPr id="15" name="TextBox 14">
            <a:extLst>
              <a:ext uri="{FF2B5EF4-FFF2-40B4-BE49-F238E27FC236}">
                <a16:creationId xmlns:a16="http://schemas.microsoft.com/office/drawing/2014/main" id="{2650D324-AA25-6B44-9FDD-16D21C998489}"/>
              </a:ext>
            </a:extLst>
          </p:cNvPr>
          <p:cNvSpPr txBox="1"/>
          <p:nvPr/>
        </p:nvSpPr>
        <p:spPr>
          <a:xfrm>
            <a:off x="5983705" y="1668379"/>
            <a:ext cx="16898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schwimmt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BFB6C1D-9493-4D4A-A10D-29B2266EFA38}"/>
              </a:ext>
            </a:extLst>
          </p:cNvPr>
          <p:cNvSpPr txBox="1"/>
          <p:nvPr/>
        </p:nvSpPr>
        <p:spPr>
          <a:xfrm>
            <a:off x="7609036" y="1668378"/>
            <a:ext cx="19736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schwimmen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3" name="Rectangle 32"/>
          <p:cNvSpPr/>
          <p:nvPr/>
        </p:nvSpPr>
        <p:spPr>
          <a:xfrm>
            <a:off x="3413649" y="2239650"/>
            <a:ext cx="724878"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C</a:t>
            </a:r>
          </a:p>
        </p:txBody>
      </p:sp>
      <p:sp>
        <p:nvSpPr>
          <p:cNvPr id="12" name="TextBox 11">
            <a:extLst>
              <a:ext uri="{FF2B5EF4-FFF2-40B4-BE49-F238E27FC236}">
                <a16:creationId xmlns:a16="http://schemas.microsoft.com/office/drawing/2014/main" id="{26AC4B7B-D6A1-E846-A9FB-C24A706094DE}"/>
              </a:ext>
            </a:extLst>
          </p:cNvPr>
          <p:cNvSpPr txBox="1"/>
          <p:nvPr/>
        </p:nvSpPr>
        <p:spPr>
          <a:xfrm>
            <a:off x="4010526" y="2470484"/>
            <a:ext cx="902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trägt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F4BA7C2-820F-CE40-AD85-5396F3B208BF}"/>
              </a:ext>
            </a:extLst>
          </p:cNvPr>
          <p:cNvSpPr txBox="1"/>
          <p:nvPr/>
        </p:nvSpPr>
        <p:spPr>
          <a:xfrm>
            <a:off x="4843081" y="2470483"/>
            <a:ext cx="11865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tragen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4" name="Rectangle 33"/>
          <p:cNvSpPr/>
          <p:nvPr/>
        </p:nvSpPr>
        <p:spPr>
          <a:xfrm>
            <a:off x="7051511" y="2391616"/>
            <a:ext cx="668773"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D</a:t>
            </a:r>
          </a:p>
        </p:txBody>
      </p:sp>
      <p:sp>
        <p:nvSpPr>
          <p:cNvPr id="7" name="TextBox 6">
            <a:extLst>
              <a:ext uri="{FF2B5EF4-FFF2-40B4-BE49-F238E27FC236}">
                <a16:creationId xmlns:a16="http://schemas.microsoft.com/office/drawing/2014/main" id="{6348D8B7-CFA9-2144-AE31-693074680F1C}"/>
              </a:ext>
            </a:extLst>
          </p:cNvPr>
          <p:cNvSpPr txBox="1"/>
          <p:nvPr/>
        </p:nvSpPr>
        <p:spPr>
          <a:xfrm>
            <a:off x="7631158" y="2634026"/>
            <a:ext cx="4700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ist</a:t>
            </a:r>
          </a:p>
        </p:txBody>
      </p:sp>
      <p:sp>
        <p:nvSpPr>
          <p:cNvPr id="23" name="TextBox 22">
            <a:extLst>
              <a:ext uri="{FF2B5EF4-FFF2-40B4-BE49-F238E27FC236}">
                <a16:creationId xmlns:a16="http://schemas.microsoft.com/office/drawing/2014/main" id="{9EE12FF1-ABAE-B34F-9814-4C313491CABA}"/>
              </a:ext>
            </a:extLst>
          </p:cNvPr>
          <p:cNvSpPr txBox="1"/>
          <p:nvPr/>
        </p:nvSpPr>
        <p:spPr>
          <a:xfrm>
            <a:off x="8036713" y="2630904"/>
            <a:ext cx="774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sein</a:t>
            </a:r>
          </a:p>
        </p:txBody>
      </p:sp>
      <p:sp>
        <p:nvSpPr>
          <p:cNvPr id="35" name="Rectangle 34"/>
          <p:cNvSpPr/>
          <p:nvPr/>
        </p:nvSpPr>
        <p:spPr>
          <a:xfrm>
            <a:off x="9546976" y="2408482"/>
            <a:ext cx="545342"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E</a:t>
            </a:r>
          </a:p>
        </p:txBody>
      </p:sp>
      <p:sp>
        <p:nvSpPr>
          <p:cNvPr id="10" name="TextBox 9">
            <a:extLst>
              <a:ext uri="{FF2B5EF4-FFF2-40B4-BE49-F238E27FC236}">
                <a16:creationId xmlns:a16="http://schemas.microsoft.com/office/drawing/2014/main" id="{1A67ACE3-8963-AE4A-A36F-B1A75153ED99}"/>
              </a:ext>
            </a:extLst>
          </p:cNvPr>
          <p:cNvSpPr txBox="1"/>
          <p:nvPr/>
        </p:nvSpPr>
        <p:spPr>
          <a:xfrm>
            <a:off x="10042358" y="261820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hilft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0043ECC-1A94-6742-8E60-AC51E4757197}"/>
              </a:ext>
            </a:extLst>
          </p:cNvPr>
          <p:cNvSpPr txBox="1"/>
          <p:nvPr/>
        </p:nvSpPr>
        <p:spPr>
          <a:xfrm>
            <a:off x="10672995" y="2622448"/>
            <a:ext cx="1117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helfen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6" name="Rectangle 35"/>
          <p:cNvSpPr/>
          <p:nvPr/>
        </p:nvSpPr>
        <p:spPr>
          <a:xfrm>
            <a:off x="2036050" y="3164530"/>
            <a:ext cx="51648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F</a:t>
            </a:r>
          </a:p>
        </p:txBody>
      </p:sp>
      <p:sp>
        <p:nvSpPr>
          <p:cNvPr id="6" name="TextBox 5">
            <a:extLst>
              <a:ext uri="{FF2B5EF4-FFF2-40B4-BE49-F238E27FC236}">
                <a16:creationId xmlns:a16="http://schemas.microsoft.com/office/drawing/2014/main" id="{632FB7AD-4EC4-D94F-8E8A-AEEFEC7CBF44}"/>
              </a:ext>
            </a:extLst>
          </p:cNvPr>
          <p:cNvSpPr txBox="1"/>
          <p:nvPr/>
        </p:nvSpPr>
        <p:spPr>
          <a:xfrm>
            <a:off x="2557569" y="3501429"/>
            <a:ext cx="59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isst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8C6AFF5-551D-764C-B587-37DF7B475FBE}"/>
              </a:ext>
            </a:extLst>
          </p:cNvPr>
          <p:cNvSpPr txBox="1"/>
          <p:nvPr/>
        </p:nvSpPr>
        <p:spPr>
          <a:xfrm>
            <a:off x="3104747" y="3492472"/>
            <a:ext cx="1127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essen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7" name="Rectangle 36"/>
          <p:cNvSpPr/>
          <p:nvPr/>
        </p:nvSpPr>
        <p:spPr>
          <a:xfrm>
            <a:off x="4418951" y="3589871"/>
            <a:ext cx="76655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G</a:t>
            </a:r>
          </a:p>
        </p:txBody>
      </p:sp>
      <p:sp>
        <p:nvSpPr>
          <p:cNvPr id="8" name="TextBox 7">
            <a:extLst>
              <a:ext uri="{FF2B5EF4-FFF2-40B4-BE49-F238E27FC236}">
                <a16:creationId xmlns:a16="http://schemas.microsoft.com/office/drawing/2014/main" id="{ADA65C8F-43B4-4943-88C3-80FB520E98D4}"/>
              </a:ext>
            </a:extLst>
          </p:cNvPr>
          <p:cNvSpPr txBox="1"/>
          <p:nvPr/>
        </p:nvSpPr>
        <p:spPr>
          <a:xfrm>
            <a:off x="5078350" y="3872802"/>
            <a:ext cx="11624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schläft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B34E8FD-99C1-934C-B08D-C262444339F9}"/>
              </a:ext>
            </a:extLst>
          </p:cNvPr>
          <p:cNvSpPr txBox="1"/>
          <p:nvPr/>
        </p:nvSpPr>
        <p:spPr>
          <a:xfrm>
            <a:off x="6173499" y="3870617"/>
            <a:ext cx="1457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schlafen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8" name="Rectangle 37"/>
          <p:cNvSpPr/>
          <p:nvPr/>
        </p:nvSpPr>
        <p:spPr>
          <a:xfrm>
            <a:off x="8340645" y="3501429"/>
            <a:ext cx="655949"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H</a:t>
            </a:r>
          </a:p>
        </p:txBody>
      </p:sp>
      <p:sp>
        <p:nvSpPr>
          <p:cNvPr id="14" name="TextBox 13">
            <a:extLst>
              <a:ext uri="{FF2B5EF4-FFF2-40B4-BE49-F238E27FC236}">
                <a16:creationId xmlns:a16="http://schemas.microsoft.com/office/drawing/2014/main" id="{C5735A75-1457-814E-A580-7879F1093235}"/>
              </a:ext>
            </a:extLst>
          </p:cNvPr>
          <p:cNvSpPr txBox="1"/>
          <p:nvPr/>
        </p:nvSpPr>
        <p:spPr>
          <a:xfrm>
            <a:off x="8942530" y="3765189"/>
            <a:ext cx="8883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trinkt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5A352A-2EB1-A844-A4A7-8060251C01AA}"/>
              </a:ext>
            </a:extLst>
          </p:cNvPr>
          <p:cNvSpPr txBox="1"/>
          <p:nvPr/>
        </p:nvSpPr>
        <p:spPr>
          <a:xfrm>
            <a:off x="9766661" y="3765190"/>
            <a:ext cx="1192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trinken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9" name="Rectangle 38"/>
          <p:cNvSpPr/>
          <p:nvPr/>
        </p:nvSpPr>
        <p:spPr>
          <a:xfrm>
            <a:off x="475069" y="4341166"/>
            <a:ext cx="378630"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09BA34C3-931F-8A43-8BA3-83EAA3FF98EE}"/>
              </a:ext>
            </a:extLst>
          </p:cNvPr>
          <p:cNvSpPr txBox="1"/>
          <p:nvPr/>
        </p:nvSpPr>
        <p:spPr>
          <a:xfrm>
            <a:off x="802105" y="4572000"/>
            <a:ext cx="771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hört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16FA21C-4A33-EE43-B58F-CD478205054E}"/>
              </a:ext>
            </a:extLst>
          </p:cNvPr>
          <p:cNvSpPr txBox="1"/>
          <p:nvPr/>
        </p:nvSpPr>
        <p:spPr>
          <a:xfrm>
            <a:off x="1468540" y="4571999"/>
            <a:ext cx="10550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hören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0" name="Rectangle 39"/>
          <p:cNvSpPr/>
          <p:nvPr/>
        </p:nvSpPr>
        <p:spPr>
          <a:xfrm>
            <a:off x="1856590" y="4938732"/>
            <a:ext cx="51648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J</a:t>
            </a:r>
          </a:p>
        </p:txBody>
      </p:sp>
      <p:sp>
        <p:nvSpPr>
          <p:cNvPr id="16" name="TextBox 15">
            <a:extLst>
              <a:ext uri="{FF2B5EF4-FFF2-40B4-BE49-F238E27FC236}">
                <a16:creationId xmlns:a16="http://schemas.microsoft.com/office/drawing/2014/main" id="{F19A696E-6754-8D48-8ADA-2DA2314C95F8}"/>
              </a:ext>
            </a:extLst>
          </p:cNvPr>
          <p:cNvSpPr txBox="1"/>
          <p:nvPr/>
        </p:nvSpPr>
        <p:spPr>
          <a:xfrm>
            <a:off x="2318095" y="5160608"/>
            <a:ext cx="1426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wünscht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0FA0C7C-A02D-D44A-B8F5-61897C256A2C}"/>
              </a:ext>
            </a:extLst>
          </p:cNvPr>
          <p:cNvSpPr txBox="1"/>
          <p:nvPr/>
        </p:nvSpPr>
        <p:spPr>
          <a:xfrm>
            <a:off x="3652042" y="5169565"/>
            <a:ext cx="1710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wünschen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1" name="Rectangle 40"/>
          <p:cNvSpPr/>
          <p:nvPr/>
        </p:nvSpPr>
        <p:spPr>
          <a:xfrm>
            <a:off x="5089824" y="5549895"/>
            <a:ext cx="614271"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K</a:t>
            </a:r>
          </a:p>
        </p:txBody>
      </p:sp>
      <p:sp>
        <p:nvSpPr>
          <p:cNvPr id="9" name="TextBox 8">
            <a:extLst>
              <a:ext uri="{FF2B5EF4-FFF2-40B4-BE49-F238E27FC236}">
                <a16:creationId xmlns:a16="http://schemas.microsoft.com/office/drawing/2014/main" id="{821C4C95-AC64-A843-AAB5-D96FEBA754D7}"/>
              </a:ext>
            </a:extLst>
          </p:cNvPr>
          <p:cNvSpPr txBox="1"/>
          <p:nvPr/>
        </p:nvSpPr>
        <p:spPr>
          <a:xfrm>
            <a:off x="5600426" y="5771602"/>
            <a:ext cx="766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A018FFA-955D-844C-B817-ADB968DBA181}"/>
              </a:ext>
            </a:extLst>
          </p:cNvPr>
          <p:cNvSpPr txBox="1"/>
          <p:nvPr/>
        </p:nvSpPr>
        <p:spPr>
          <a:xfrm>
            <a:off x="6292033" y="5771601"/>
            <a:ext cx="1189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geben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2" name="Rectangle 41"/>
          <p:cNvSpPr/>
          <p:nvPr/>
        </p:nvSpPr>
        <p:spPr>
          <a:xfrm>
            <a:off x="7221759" y="5031043"/>
            <a:ext cx="489236"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L</a:t>
            </a:r>
          </a:p>
        </p:txBody>
      </p:sp>
      <p:sp>
        <p:nvSpPr>
          <p:cNvPr id="17" name="TextBox 16">
            <a:extLst>
              <a:ext uri="{FF2B5EF4-FFF2-40B4-BE49-F238E27FC236}">
                <a16:creationId xmlns:a16="http://schemas.microsoft.com/office/drawing/2014/main" id="{2729ABC9-28FC-9145-9C37-1A332075968B}"/>
              </a:ext>
            </a:extLst>
          </p:cNvPr>
          <p:cNvSpPr txBox="1"/>
          <p:nvPr/>
        </p:nvSpPr>
        <p:spPr>
          <a:xfrm>
            <a:off x="7748337" y="5309937"/>
            <a:ext cx="7056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sitzt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F6E4479-E1C6-0749-BE51-695490C26333}"/>
              </a:ext>
            </a:extLst>
          </p:cNvPr>
          <p:cNvSpPr txBox="1"/>
          <p:nvPr/>
        </p:nvSpPr>
        <p:spPr>
          <a:xfrm>
            <a:off x="8376855" y="5309936"/>
            <a:ext cx="1008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sitzen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3" name="Rectangle 42"/>
          <p:cNvSpPr/>
          <p:nvPr/>
        </p:nvSpPr>
        <p:spPr>
          <a:xfrm>
            <a:off x="9301964" y="4393223"/>
            <a:ext cx="808235"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M</a:t>
            </a:r>
          </a:p>
        </p:txBody>
      </p:sp>
      <p:sp>
        <p:nvSpPr>
          <p:cNvPr id="11" name="TextBox 10">
            <a:extLst>
              <a:ext uri="{FF2B5EF4-FFF2-40B4-BE49-F238E27FC236}">
                <a16:creationId xmlns:a16="http://schemas.microsoft.com/office/drawing/2014/main" id="{60F4FDC2-B2BC-4048-AAEA-A47F01DA1779}"/>
              </a:ext>
            </a:extLst>
          </p:cNvPr>
          <p:cNvSpPr txBox="1"/>
          <p:nvPr/>
        </p:nvSpPr>
        <p:spPr>
          <a:xfrm>
            <a:off x="9994232" y="4652211"/>
            <a:ext cx="7312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liest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B7BFB7C-BFC9-C04E-9ED5-F41E37B7C76E}"/>
              </a:ext>
            </a:extLst>
          </p:cNvPr>
          <p:cNvSpPr txBox="1"/>
          <p:nvPr/>
        </p:nvSpPr>
        <p:spPr>
          <a:xfrm>
            <a:off x="10635582" y="4652211"/>
            <a:ext cx="9717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lesen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pic>
        <p:nvPicPr>
          <p:cNvPr id="44" name="Audio 43"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3068124"/>
      </p:ext>
    </p:extLst>
  </p:cSld>
  <p:clrMapOvr>
    <a:masterClrMapping/>
  </p:clrMapOvr>
  <mc:AlternateContent xmlns:mc="http://schemas.openxmlformats.org/markup-compatibility/2006" xmlns:p14="http://schemas.microsoft.com/office/powerpoint/2010/main">
    <mc:Choice Requires="p14">
      <p:transition spd="slow" p14:dur="2000" advTm="18911"/>
    </mc:Choice>
    <mc:Fallback xmlns="">
      <p:transition spd="slow" advTm="1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nextCondLst>
                <p:cond evt="onClick" delay="0">
                  <p:tgtEl>
                    <p:spTgt spid="20"/>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2"/>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nextCondLst>
                <p:cond evt="onClick" delay="0">
                  <p:tgtEl>
                    <p:spTgt spid="33"/>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7"/>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childTnLst>
              </p:cTn>
              <p:nextCondLst>
                <p:cond evt="onClick" delay="0">
                  <p:tgtEl>
                    <p:spTgt spid="37"/>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nextCondLst>
                <p:cond evt="onClick" delay="0">
                  <p:tgtEl>
                    <p:spTgt spid="38"/>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nextCondLst>
                <p:cond evt="onClick" delay="0">
                  <p:tgtEl>
                    <p:spTgt spid="40"/>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childTnLst>
              </p:cTn>
              <p:nextCondLst>
                <p:cond evt="onClick" delay="0">
                  <p:tgtEl>
                    <p:spTgt spid="43"/>
                  </p:tgtEl>
                </p:cond>
              </p:nextCondLst>
            </p:seq>
            <p:audio isNarration="1">
              <p:cMediaNode vol="80000" mute="1" showWhenStopped="0">
                <p:cTn id="85" fill="hold" display="0">
                  <p:stCondLst>
                    <p:cond delay="indefinite"/>
                  </p:stCondLst>
                  <p:endCondLst>
                    <p:cond evt="onStopAudio" delay="0">
                      <p:tgtEl>
                        <p:sldTgt/>
                      </p:tgtEl>
                    </p:cond>
                  </p:endCondLst>
                </p:cTn>
                <p:tgtEl>
                  <p:spTgt spid="44"/>
                </p:tgtEl>
              </p:cMediaNode>
            </p:audio>
          </p:childTnLst>
        </p:cTn>
      </p:par>
    </p:tnLst>
    <p:bldLst>
      <p:bldP spid="18" grpId="0"/>
      <p:bldP spid="21" grpId="0"/>
      <p:bldP spid="19" grpId="0"/>
      <p:bldP spid="23" grpId="0"/>
      <p:bldP spid="24" grpId="0"/>
      <p:bldP spid="22" grpId="0"/>
      <p:bldP spid="31" grpId="0"/>
      <p:bldP spid="27" grpId="0"/>
      <p:bldP spid="25" grpId="0"/>
      <p:bldP spid="26" grpId="0"/>
      <p:bldP spid="30" grpId="0"/>
      <p:bldP spid="29"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213684" cy="869950"/>
          </a:xfrm>
          <a:prstGeom prst="rect">
            <a:avLst/>
          </a:prstGeom>
        </p:spPr>
      </p:pic>
      <p:sp>
        <p:nvSpPr>
          <p:cNvPr id="4" name="Title 3"/>
          <p:cNvSpPr>
            <a:spLocks noGrp="1"/>
          </p:cNvSpPr>
          <p:nvPr>
            <p:ph type="title"/>
          </p:nvPr>
        </p:nvSpPr>
        <p:spPr>
          <a:xfrm>
            <a:off x="114301" y="294041"/>
            <a:ext cx="5724935" cy="707849"/>
          </a:xfrm>
        </p:spPr>
        <p:txBody>
          <a:bodyPr>
            <a:normAutofit/>
          </a:bodyPr>
          <a:lstStyle/>
          <a:p>
            <a:r>
              <a:rPr lang="en-GB" sz="3600" b="1" dirty="0" err="1">
                <a:solidFill>
                  <a:schemeClr val="bg1"/>
                </a:solidFill>
              </a:rPr>
              <a:t>Vokabeln</a:t>
            </a:r>
            <a:r>
              <a:rPr lang="en-GB" sz="3600" b="1" dirty="0">
                <a:solidFill>
                  <a:schemeClr val="bg1"/>
                </a:solidFill>
              </a:rPr>
              <a:t> - </a:t>
            </a:r>
            <a:r>
              <a:rPr lang="en-GB" sz="3600" b="1" dirty="0" err="1">
                <a:solidFill>
                  <a:schemeClr val="bg1"/>
                </a:solidFill>
              </a:rPr>
              <a:t>Verben</a:t>
            </a:r>
            <a:endParaRPr lang="en-GB" sz="3600" b="1" dirty="0">
              <a:solidFill>
                <a:schemeClr val="bg1"/>
              </a:solidFill>
            </a:endParaRPr>
          </a:p>
        </p:txBody>
      </p:sp>
      <p:sp>
        <p:nvSpPr>
          <p:cNvPr id="20" name="Rectangle 19"/>
          <p:cNvSpPr/>
          <p:nvPr/>
        </p:nvSpPr>
        <p:spPr>
          <a:xfrm>
            <a:off x="1276478" y="1021921"/>
            <a:ext cx="69762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N</a:t>
            </a:r>
          </a:p>
        </p:txBody>
      </p:sp>
      <p:sp>
        <p:nvSpPr>
          <p:cNvPr id="2" name="TextBox 1">
            <a:extLst>
              <a:ext uri="{FF2B5EF4-FFF2-40B4-BE49-F238E27FC236}">
                <a16:creationId xmlns:a16="http://schemas.microsoft.com/office/drawing/2014/main" id="{E6D8A6E2-321C-E644-B2B8-72C91C6FDFD1}"/>
              </a:ext>
            </a:extLst>
          </p:cNvPr>
          <p:cNvSpPr txBox="1"/>
          <p:nvPr/>
        </p:nvSpPr>
        <p:spPr>
          <a:xfrm>
            <a:off x="2017960" y="1346146"/>
            <a:ext cx="11272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laufen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AB583966-EAC7-214E-96B4-15CA135638B9}"/>
              </a:ext>
            </a:extLst>
          </p:cNvPr>
          <p:cNvSpPr txBox="1"/>
          <p:nvPr/>
        </p:nvSpPr>
        <p:spPr>
          <a:xfrm>
            <a:off x="3095835" y="1346146"/>
            <a:ext cx="8258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läuft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2" name="Rectangle 31"/>
          <p:cNvSpPr/>
          <p:nvPr/>
        </p:nvSpPr>
        <p:spPr>
          <a:xfrm>
            <a:off x="5574501" y="1077876"/>
            <a:ext cx="76655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O</a:t>
            </a:r>
          </a:p>
        </p:txBody>
      </p:sp>
      <p:sp>
        <p:nvSpPr>
          <p:cNvPr id="15" name="TextBox 14">
            <a:extLst>
              <a:ext uri="{FF2B5EF4-FFF2-40B4-BE49-F238E27FC236}">
                <a16:creationId xmlns:a16="http://schemas.microsoft.com/office/drawing/2014/main" id="{2650D324-AA25-6B44-9FDD-16D21C998489}"/>
              </a:ext>
            </a:extLst>
          </p:cNvPr>
          <p:cNvSpPr txBox="1"/>
          <p:nvPr/>
        </p:nvSpPr>
        <p:spPr>
          <a:xfrm>
            <a:off x="6224706" y="1317133"/>
            <a:ext cx="11592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fahren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BFB6C1D-9493-4D4A-A10D-29B2266EFA38}"/>
              </a:ext>
            </a:extLst>
          </p:cNvPr>
          <p:cNvSpPr txBox="1"/>
          <p:nvPr/>
        </p:nvSpPr>
        <p:spPr>
          <a:xfrm>
            <a:off x="7396661" y="1336732"/>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fährt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3" name="Rectangle 32"/>
          <p:cNvSpPr/>
          <p:nvPr/>
        </p:nvSpPr>
        <p:spPr>
          <a:xfrm>
            <a:off x="2091815" y="2204834"/>
            <a:ext cx="572593"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P</a:t>
            </a:r>
          </a:p>
        </p:txBody>
      </p:sp>
      <p:sp>
        <p:nvSpPr>
          <p:cNvPr id="19" name="TextBox 18">
            <a:extLst>
              <a:ext uri="{FF2B5EF4-FFF2-40B4-BE49-F238E27FC236}">
                <a16:creationId xmlns:a16="http://schemas.microsoft.com/office/drawing/2014/main" id="{0F4BA7C2-820F-CE40-AD85-5396F3B208BF}"/>
              </a:ext>
            </a:extLst>
          </p:cNvPr>
          <p:cNvSpPr txBox="1"/>
          <p:nvPr/>
        </p:nvSpPr>
        <p:spPr>
          <a:xfrm>
            <a:off x="4257998" y="2435667"/>
            <a:ext cx="12923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vergisst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6AC4B7B-D6A1-E846-A9FB-C24A706094DE}"/>
              </a:ext>
            </a:extLst>
          </p:cNvPr>
          <p:cNvSpPr txBox="1"/>
          <p:nvPr/>
        </p:nvSpPr>
        <p:spPr>
          <a:xfrm>
            <a:off x="2612550" y="2435668"/>
            <a:ext cx="16834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vergessen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Rectangle 33"/>
          <p:cNvSpPr/>
          <p:nvPr/>
        </p:nvSpPr>
        <p:spPr>
          <a:xfrm>
            <a:off x="6832181" y="1810197"/>
            <a:ext cx="76655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Q</a:t>
            </a:r>
          </a:p>
        </p:txBody>
      </p:sp>
      <p:sp>
        <p:nvSpPr>
          <p:cNvPr id="7" name="TextBox 6">
            <a:extLst>
              <a:ext uri="{FF2B5EF4-FFF2-40B4-BE49-F238E27FC236}">
                <a16:creationId xmlns:a16="http://schemas.microsoft.com/office/drawing/2014/main" id="{6348D8B7-CFA9-2144-AE31-693074680F1C}"/>
              </a:ext>
            </a:extLst>
          </p:cNvPr>
          <p:cNvSpPr txBox="1"/>
          <p:nvPr/>
        </p:nvSpPr>
        <p:spPr>
          <a:xfrm>
            <a:off x="7460720" y="2052607"/>
            <a:ext cx="1436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nehmen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9EE12FF1-ABAE-B34F-9814-4C313491CABA}"/>
              </a:ext>
            </a:extLst>
          </p:cNvPr>
          <p:cNvSpPr txBox="1"/>
          <p:nvPr/>
        </p:nvSpPr>
        <p:spPr>
          <a:xfrm>
            <a:off x="8857150" y="204102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nimmt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5" name="Rectangle 34"/>
          <p:cNvSpPr/>
          <p:nvPr/>
        </p:nvSpPr>
        <p:spPr>
          <a:xfrm>
            <a:off x="9194735" y="2541956"/>
            <a:ext cx="589687" cy="92333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R</a:t>
            </a:r>
          </a:p>
        </p:txBody>
      </p:sp>
      <p:sp>
        <p:nvSpPr>
          <p:cNvPr id="10" name="TextBox 9">
            <a:extLst>
              <a:ext uri="{FF2B5EF4-FFF2-40B4-BE49-F238E27FC236}">
                <a16:creationId xmlns:a16="http://schemas.microsoft.com/office/drawing/2014/main" id="{1A67ACE3-8963-AE4A-A36F-B1A75153ED99}"/>
              </a:ext>
            </a:extLst>
          </p:cNvPr>
          <p:cNvSpPr txBox="1"/>
          <p:nvPr/>
        </p:nvSpPr>
        <p:spPr>
          <a:xfrm>
            <a:off x="9710957" y="2764379"/>
            <a:ext cx="1117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helfen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0043ECC-1A94-6742-8E60-AC51E4757197}"/>
              </a:ext>
            </a:extLst>
          </p:cNvPr>
          <p:cNvSpPr txBox="1"/>
          <p:nvPr/>
        </p:nvSpPr>
        <p:spPr>
          <a:xfrm>
            <a:off x="10826351" y="2761983"/>
            <a:ext cx="6960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hilft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6" name="Rectangle 35"/>
          <p:cNvSpPr/>
          <p:nvPr/>
        </p:nvSpPr>
        <p:spPr>
          <a:xfrm>
            <a:off x="2021623" y="3164530"/>
            <a:ext cx="545342"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S</a:t>
            </a:r>
          </a:p>
        </p:txBody>
      </p:sp>
      <p:sp>
        <p:nvSpPr>
          <p:cNvPr id="6" name="TextBox 5">
            <a:extLst>
              <a:ext uri="{FF2B5EF4-FFF2-40B4-BE49-F238E27FC236}">
                <a16:creationId xmlns:a16="http://schemas.microsoft.com/office/drawing/2014/main" id="{632FB7AD-4EC4-D94F-8E8A-AEEFEC7CBF44}"/>
              </a:ext>
            </a:extLst>
          </p:cNvPr>
          <p:cNvSpPr txBox="1"/>
          <p:nvPr/>
        </p:nvSpPr>
        <p:spPr>
          <a:xfrm>
            <a:off x="2572402" y="3296188"/>
            <a:ext cx="1007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essen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8C6AFF5-551D-764C-B587-37DF7B475FBE}"/>
              </a:ext>
            </a:extLst>
          </p:cNvPr>
          <p:cNvSpPr txBox="1"/>
          <p:nvPr/>
        </p:nvSpPr>
        <p:spPr>
          <a:xfrm>
            <a:off x="3581979" y="3296188"/>
            <a:ext cx="1127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isst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7" name="Rectangle 36"/>
          <p:cNvSpPr/>
          <p:nvPr/>
        </p:nvSpPr>
        <p:spPr>
          <a:xfrm>
            <a:off x="4564825" y="3589871"/>
            <a:ext cx="474809"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T</a:t>
            </a:r>
          </a:p>
        </p:txBody>
      </p:sp>
      <p:sp>
        <p:nvSpPr>
          <p:cNvPr id="8" name="TextBox 7">
            <a:extLst>
              <a:ext uri="{FF2B5EF4-FFF2-40B4-BE49-F238E27FC236}">
                <a16:creationId xmlns:a16="http://schemas.microsoft.com/office/drawing/2014/main" id="{ADA65C8F-43B4-4943-88C3-80FB520E98D4}"/>
              </a:ext>
            </a:extLst>
          </p:cNvPr>
          <p:cNvSpPr txBox="1"/>
          <p:nvPr/>
        </p:nvSpPr>
        <p:spPr>
          <a:xfrm>
            <a:off x="5078350" y="3872802"/>
            <a:ext cx="14462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B34E8FD-99C1-934C-B08D-C262444339F9}"/>
              </a:ext>
            </a:extLst>
          </p:cNvPr>
          <p:cNvSpPr txBox="1"/>
          <p:nvPr/>
        </p:nvSpPr>
        <p:spPr>
          <a:xfrm>
            <a:off x="6425018" y="3879501"/>
            <a:ext cx="1457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schläft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8" name="Rectangle 37"/>
          <p:cNvSpPr/>
          <p:nvPr/>
        </p:nvSpPr>
        <p:spPr>
          <a:xfrm>
            <a:off x="8354270" y="3501429"/>
            <a:ext cx="628698"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U</a:t>
            </a:r>
          </a:p>
        </p:txBody>
      </p:sp>
      <p:sp>
        <p:nvSpPr>
          <p:cNvPr id="14" name="TextBox 13">
            <a:extLst>
              <a:ext uri="{FF2B5EF4-FFF2-40B4-BE49-F238E27FC236}">
                <a16:creationId xmlns:a16="http://schemas.microsoft.com/office/drawing/2014/main" id="{C5735A75-1457-814E-A580-7879F1093235}"/>
              </a:ext>
            </a:extLst>
          </p:cNvPr>
          <p:cNvSpPr txBox="1"/>
          <p:nvPr/>
        </p:nvSpPr>
        <p:spPr>
          <a:xfrm>
            <a:off x="8942530" y="3765189"/>
            <a:ext cx="11352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halten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5A352A-2EB1-A844-A4A7-8060251C01AA}"/>
              </a:ext>
            </a:extLst>
          </p:cNvPr>
          <p:cNvSpPr txBox="1"/>
          <p:nvPr/>
        </p:nvSpPr>
        <p:spPr>
          <a:xfrm>
            <a:off x="10077777" y="3785392"/>
            <a:ext cx="7393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hält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9" name="Rectangle 38"/>
          <p:cNvSpPr/>
          <p:nvPr/>
        </p:nvSpPr>
        <p:spPr>
          <a:xfrm>
            <a:off x="344831" y="4135925"/>
            <a:ext cx="668774"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V</a:t>
            </a:r>
          </a:p>
        </p:txBody>
      </p:sp>
      <p:sp>
        <p:nvSpPr>
          <p:cNvPr id="13" name="TextBox 12">
            <a:extLst>
              <a:ext uri="{FF2B5EF4-FFF2-40B4-BE49-F238E27FC236}">
                <a16:creationId xmlns:a16="http://schemas.microsoft.com/office/drawing/2014/main" id="{09BA34C3-931F-8A43-8BA3-83EAA3FF98EE}"/>
              </a:ext>
            </a:extLst>
          </p:cNvPr>
          <p:cNvSpPr txBox="1"/>
          <p:nvPr/>
        </p:nvSpPr>
        <p:spPr>
          <a:xfrm>
            <a:off x="848251" y="4366759"/>
            <a:ext cx="1083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lassen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16FA21C-4A33-EE43-B58F-CD478205054E}"/>
              </a:ext>
            </a:extLst>
          </p:cNvPr>
          <p:cNvSpPr txBox="1"/>
          <p:nvPr/>
        </p:nvSpPr>
        <p:spPr>
          <a:xfrm>
            <a:off x="1884777" y="4366759"/>
            <a:ext cx="824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lässt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0" name="Rectangle 39"/>
          <p:cNvSpPr/>
          <p:nvPr/>
        </p:nvSpPr>
        <p:spPr>
          <a:xfrm>
            <a:off x="1710716" y="4938732"/>
            <a:ext cx="808235"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W</a:t>
            </a:r>
          </a:p>
        </p:txBody>
      </p:sp>
      <p:sp>
        <p:nvSpPr>
          <p:cNvPr id="16" name="TextBox 15">
            <a:extLst>
              <a:ext uri="{FF2B5EF4-FFF2-40B4-BE49-F238E27FC236}">
                <a16:creationId xmlns:a16="http://schemas.microsoft.com/office/drawing/2014/main" id="{F19A696E-6754-8D48-8ADA-2DA2314C95F8}"/>
              </a:ext>
            </a:extLst>
          </p:cNvPr>
          <p:cNvSpPr txBox="1"/>
          <p:nvPr/>
        </p:nvSpPr>
        <p:spPr>
          <a:xfrm>
            <a:off x="2436160" y="5169564"/>
            <a:ext cx="11673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0FA0C7C-A02D-D44A-B8F5-61897C256A2C}"/>
              </a:ext>
            </a:extLst>
          </p:cNvPr>
          <p:cNvSpPr txBox="1"/>
          <p:nvPr/>
        </p:nvSpPr>
        <p:spPr>
          <a:xfrm>
            <a:off x="3581979" y="5169564"/>
            <a:ext cx="862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geht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1" name="Rectangle 40"/>
          <p:cNvSpPr/>
          <p:nvPr/>
        </p:nvSpPr>
        <p:spPr>
          <a:xfrm>
            <a:off x="5068985" y="5549895"/>
            <a:ext cx="655950"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X</a:t>
            </a:r>
          </a:p>
        </p:txBody>
      </p:sp>
      <p:sp>
        <p:nvSpPr>
          <p:cNvPr id="9" name="TextBox 8">
            <a:extLst>
              <a:ext uri="{FF2B5EF4-FFF2-40B4-BE49-F238E27FC236}">
                <a16:creationId xmlns:a16="http://schemas.microsoft.com/office/drawing/2014/main" id="{821C4C95-AC64-A843-AAB5-D96FEBA754D7}"/>
              </a:ext>
            </a:extLst>
          </p:cNvPr>
          <p:cNvSpPr txBox="1"/>
          <p:nvPr/>
        </p:nvSpPr>
        <p:spPr>
          <a:xfrm>
            <a:off x="5600426" y="5771602"/>
            <a:ext cx="766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A018FFA-955D-844C-B817-ADB968DBA181}"/>
              </a:ext>
            </a:extLst>
          </p:cNvPr>
          <p:cNvSpPr txBox="1"/>
          <p:nvPr/>
        </p:nvSpPr>
        <p:spPr>
          <a:xfrm>
            <a:off x="6366983" y="5771601"/>
            <a:ext cx="1189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geben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2" name="Rectangle 41"/>
          <p:cNvSpPr/>
          <p:nvPr/>
        </p:nvSpPr>
        <p:spPr>
          <a:xfrm>
            <a:off x="7159242" y="5031043"/>
            <a:ext cx="614271"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Y</a:t>
            </a:r>
          </a:p>
        </p:txBody>
      </p:sp>
      <p:sp>
        <p:nvSpPr>
          <p:cNvPr id="17" name="TextBox 16">
            <a:extLst>
              <a:ext uri="{FF2B5EF4-FFF2-40B4-BE49-F238E27FC236}">
                <a16:creationId xmlns:a16="http://schemas.microsoft.com/office/drawing/2014/main" id="{2729ABC9-28FC-9145-9C37-1A332075968B}"/>
              </a:ext>
            </a:extLst>
          </p:cNvPr>
          <p:cNvSpPr txBox="1"/>
          <p:nvPr/>
        </p:nvSpPr>
        <p:spPr>
          <a:xfrm>
            <a:off x="7748337" y="5309937"/>
            <a:ext cx="14574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F6E4479-E1C6-0749-BE51-695490C26333}"/>
              </a:ext>
            </a:extLst>
          </p:cNvPr>
          <p:cNvSpPr txBox="1"/>
          <p:nvPr/>
        </p:nvSpPr>
        <p:spPr>
          <a:xfrm>
            <a:off x="9160419" y="5309936"/>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macht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3" name="Rectangle 42"/>
          <p:cNvSpPr/>
          <p:nvPr/>
        </p:nvSpPr>
        <p:spPr>
          <a:xfrm>
            <a:off x="9440624" y="4393223"/>
            <a:ext cx="530915"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Z</a:t>
            </a:r>
          </a:p>
        </p:txBody>
      </p:sp>
      <p:sp>
        <p:nvSpPr>
          <p:cNvPr id="11" name="TextBox 10">
            <a:extLst>
              <a:ext uri="{FF2B5EF4-FFF2-40B4-BE49-F238E27FC236}">
                <a16:creationId xmlns:a16="http://schemas.microsoft.com/office/drawing/2014/main" id="{60F4FDC2-B2BC-4048-AAEA-A47F01DA1779}"/>
              </a:ext>
            </a:extLst>
          </p:cNvPr>
          <p:cNvSpPr txBox="1"/>
          <p:nvPr/>
        </p:nvSpPr>
        <p:spPr>
          <a:xfrm>
            <a:off x="9994232" y="4652211"/>
            <a:ext cx="11801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B7BFB7C-BFC9-C04E-9ED5-F41E37B7C76E}"/>
              </a:ext>
            </a:extLst>
          </p:cNvPr>
          <p:cNvSpPr txBox="1"/>
          <p:nvPr/>
        </p:nvSpPr>
        <p:spPr>
          <a:xfrm>
            <a:off x="11148127" y="4690314"/>
            <a:ext cx="665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hat</a:t>
            </a:r>
          </a:p>
        </p:txBody>
      </p:sp>
      <p:pic>
        <p:nvPicPr>
          <p:cNvPr id="48" name="Audio 47"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3370754"/>
      </p:ext>
    </p:extLst>
  </p:cSld>
  <p:clrMapOvr>
    <a:masterClrMapping/>
  </p:clrMapOvr>
  <mc:AlternateContent xmlns:mc="http://schemas.openxmlformats.org/markup-compatibility/2006" xmlns:p14="http://schemas.microsoft.com/office/powerpoint/2010/main">
    <mc:Choice Requires="p14">
      <p:transition spd="slow" p14:dur="2000" advTm="29530"/>
    </mc:Choice>
    <mc:Fallback xmlns="">
      <p:transition spd="slow" advTm="2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nextCondLst>
                <p:cond evt="onClick" delay="0">
                  <p:tgtEl>
                    <p:spTgt spid="20"/>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2"/>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nextCondLst>
                <p:cond evt="onClick" delay="0">
                  <p:tgtEl>
                    <p:spTgt spid="33"/>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7"/>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childTnLst>
              </p:cTn>
              <p:nextCondLst>
                <p:cond evt="onClick" delay="0">
                  <p:tgtEl>
                    <p:spTgt spid="37"/>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nextCondLst>
                <p:cond evt="onClick" delay="0">
                  <p:tgtEl>
                    <p:spTgt spid="38"/>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nextCondLst>
                <p:cond evt="onClick" delay="0">
                  <p:tgtEl>
                    <p:spTgt spid="40"/>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childTnLst>
              </p:cTn>
              <p:nextCondLst>
                <p:cond evt="onClick" delay="0">
                  <p:tgtEl>
                    <p:spTgt spid="43"/>
                  </p:tgtEl>
                </p:cond>
              </p:nextCondLst>
            </p:seq>
            <p:audio isNarration="1">
              <p:cMediaNode vol="80000" showWhenStopped="0">
                <p:cTn id="85" fill="hold" display="0">
                  <p:stCondLst>
                    <p:cond delay="indefinite"/>
                  </p:stCondLst>
                  <p:endCondLst>
                    <p:cond evt="onStopAudio" delay="0">
                      <p:tgtEl>
                        <p:sldTgt/>
                      </p:tgtEl>
                    </p:cond>
                  </p:endCondLst>
                </p:cTn>
                <p:tgtEl>
                  <p:spTgt spid="48"/>
                </p:tgtEl>
              </p:cMediaNode>
            </p:audio>
          </p:childTnLst>
        </p:cTn>
      </p:par>
    </p:tnLst>
    <p:bldLst>
      <p:bldP spid="18" grpId="0"/>
      <p:bldP spid="21" grpId="0"/>
      <p:bldP spid="19" grpId="0"/>
      <p:bldP spid="23" grpId="0"/>
      <p:bldP spid="24" grpId="0"/>
      <p:bldP spid="22" grpId="0"/>
      <p:bldP spid="31" grpId="0"/>
      <p:bldP spid="27" grpId="0"/>
      <p:bldP spid="25" grpId="0"/>
      <p:bldP spid="26" grpId="0"/>
      <p:bldP spid="30" grpId="0"/>
      <p:bldP spid="29"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4472C4">
                    <a:lumMod val="75000"/>
                  </a:srgbClr>
                </a:solidFill>
              </a:rPr>
              <a:t>Differentiation by: task type</a:t>
            </a:r>
            <a:endParaRPr lang="en-GB" dirty="0"/>
          </a:p>
        </p:txBody>
      </p:sp>
      <p:sp>
        <p:nvSpPr>
          <p:cNvPr id="3" name="Content Placeholder 2"/>
          <p:cNvSpPr txBox="1">
            <a:spLocks/>
          </p:cNvSpPr>
          <p:nvPr/>
        </p:nvSpPr>
        <p:spPr>
          <a:xfrm>
            <a:off x="565372" y="1588799"/>
            <a:ext cx="107884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2"/>
              </a:buClr>
            </a:pPr>
            <a:r>
              <a:rPr lang="en-GB" dirty="0">
                <a:solidFill>
                  <a:schemeClr val="accent5">
                    <a:lumMod val="75000"/>
                  </a:schemeClr>
                </a:solidFill>
              </a:rPr>
              <a:t>Example </a:t>
            </a:r>
            <a:r>
              <a:rPr lang="en-GB" b="1" dirty="0">
                <a:solidFill>
                  <a:schemeClr val="accent5">
                    <a:lumMod val="75000"/>
                  </a:schemeClr>
                </a:solidFill>
              </a:rPr>
              <a:t>Y7 T2.2 W3 </a:t>
            </a:r>
            <a:r>
              <a:rPr lang="en-GB" dirty="0">
                <a:solidFill>
                  <a:schemeClr val="accent5">
                    <a:lumMod val="75000"/>
                  </a:schemeClr>
                </a:solidFill>
              </a:rPr>
              <a:t>lesson 1</a:t>
            </a:r>
            <a:r>
              <a:rPr lang="en-GB" b="1" dirty="0">
                <a:solidFill>
                  <a:schemeClr val="accent5">
                    <a:lumMod val="75000"/>
                  </a:schemeClr>
                </a:solidFill>
              </a:rPr>
              <a:t> </a:t>
            </a:r>
          </a:p>
          <a:p>
            <a:pPr>
              <a:lnSpc>
                <a:spcPct val="150000"/>
              </a:lnSpc>
              <a:buClr>
                <a:schemeClr val="accent2"/>
              </a:buClr>
            </a:pPr>
            <a:r>
              <a:rPr lang="en-GB" dirty="0">
                <a:solidFill>
                  <a:schemeClr val="accent5">
                    <a:lumMod val="75000"/>
                  </a:schemeClr>
                </a:solidFill>
              </a:rPr>
              <a:t>Receptive and productive modes, written modality: </a:t>
            </a:r>
            <a:br>
              <a:rPr lang="en-GB" dirty="0">
                <a:solidFill>
                  <a:schemeClr val="accent5">
                    <a:lumMod val="75000"/>
                  </a:schemeClr>
                </a:solidFill>
              </a:rPr>
            </a:br>
            <a:r>
              <a:rPr lang="en-GB" b="1" dirty="0">
                <a:solidFill>
                  <a:schemeClr val="accent5">
                    <a:lumMod val="75000"/>
                  </a:schemeClr>
                </a:solidFill>
              </a:rPr>
              <a:t>reading and writing</a:t>
            </a:r>
          </a:p>
          <a:p>
            <a:pPr>
              <a:lnSpc>
                <a:spcPct val="150000"/>
              </a:lnSpc>
              <a:buClr>
                <a:schemeClr val="accent2"/>
              </a:buClr>
            </a:pPr>
            <a:r>
              <a:rPr lang="en-GB" dirty="0">
                <a:solidFill>
                  <a:schemeClr val="accent5">
                    <a:lumMod val="75000"/>
                  </a:schemeClr>
                </a:solidFill>
              </a:rPr>
              <a:t>Grammatical focus: </a:t>
            </a:r>
            <a:br>
              <a:rPr lang="en-GB" dirty="0">
                <a:solidFill>
                  <a:schemeClr val="accent5">
                    <a:lumMod val="75000"/>
                  </a:schemeClr>
                </a:solidFill>
              </a:rPr>
            </a:br>
            <a:r>
              <a:rPr lang="en-GB" b="1" dirty="0">
                <a:solidFill>
                  <a:schemeClr val="accent5">
                    <a:lumMod val="75000"/>
                  </a:schemeClr>
                </a:solidFill>
              </a:rPr>
              <a:t>strong verbs, 3</a:t>
            </a:r>
            <a:r>
              <a:rPr lang="en-GB" b="1" baseline="30000" dirty="0">
                <a:solidFill>
                  <a:schemeClr val="accent5">
                    <a:lumMod val="75000"/>
                  </a:schemeClr>
                </a:solidFill>
              </a:rPr>
              <a:t>rd</a:t>
            </a:r>
            <a:r>
              <a:rPr lang="en-GB" b="1" dirty="0">
                <a:solidFill>
                  <a:schemeClr val="accent5">
                    <a:lumMod val="75000"/>
                  </a:schemeClr>
                </a:solidFill>
              </a:rPr>
              <a:t> person singular</a:t>
            </a:r>
          </a:p>
        </p:txBody>
      </p:sp>
      <p:pic>
        <p:nvPicPr>
          <p:cNvPr id="4" name="Audio 3"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9470500"/>
      </p:ext>
    </p:extLst>
  </p:cSld>
  <p:clrMapOvr>
    <a:masterClrMapping/>
  </p:clrMapOvr>
  <mc:AlternateContent xmlns:mc="http://schemas.openxmlformats.org/markup-compatibility/2006" xmlns:p14="http://schemas.microsoft.com/office/powerpoint/2010/main">
    <mc:Choice Requires="p14">
      <p:transition spd="slow" p14:dur="2000" advTm="16792"/>
    </mc:Choice>
    <mc:Fallback xmlns="">
      <p:transition spd="slow" advTm="1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0" y="268641"/>
            <a:ext cx="7411078" cy="864420"/>
          </a:xfrm>
          <a:prstGeom prst="rect">
            <a:avLst/>
          </a:prstGeom>
        </p:spPr>
      </p:pic>
      <p:sp>
        <p:nvSpPr>
          <p:cNvPr id="4" name="Title 3"/>
          <p:cNvSpPr>
            <a:spLocks noGrp="1"/>
          </p:cNvSpPr>
          <p:nvPr>
            <p:ph type="title"/>
          </p:nvPr>
        </p:nvSpPr>
        <p:spPr>
          <a:xfrm>
            <a:off x="0" y="294041"/>
            <a:ext cx="8527774" cy="707849"/>
          </a:xfrm>
        </p:spPr>
        <p:txBody>
          <a:bodyPr>
            <a:normAutofit/>
          </a:bodyPr>
          <a:lstStyle/>
          <a:p>
            <a:r>
              <a:rPr lang="en-GB" sz="2800">
                <a:solidFill>
                  <a:schemeClr val="bg1"/>
                </a:solidFill>
              </a:rPr>
              <a:t>Tante Laura schreibt an Mias Mutter!</a:t>
            </a:r>
            <a:endParaRPr lang="en-GB" sz="2800"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8598" y="247046"/>
            <a:ext cx="140872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0" name="Picture 69" descr="Tante Laura">
            <a:extLst>
              <a:ext uri="{FF2B5EF4-FFF2-40B4-BE49-F238E27FC236}">
                <a16:creationId xmlns:a16="http://schemas.microsoft.com/office/drawing/2014/main" id="{F0E93663-8267-8E46-8B70-28F56AB87E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18" r="52391"/>
          <a:stretch/>
        </p:blipFill>
        <p:spPr>
          <a:xfrm>
            <a:off x="889000" y="1371428"/>
            <a:ext cx="1514978" cy="2025012"/>
          </a:xfrm>
          <a:prstGeom prst="rect">
            <a:avLst/>
          </a:prstGeom>
        </p:spPr>
      </p:pic>
      <p:sp>
        <p:nvSpPr>
          <p:cNvPr id="71" name="Rectangle 70" descr="decorative">
            <a:extLst>
              <a:ext uri="{FF2B5EF4-FFF2-40B4-BE49-F238E27FC236}">
                <a16:creationId xmlns:a16="http://schemas.microsoft.com/office/drawing/2014/main" id="{5E350886-92D4-A54A-A8DA-539BA80FCCCA}"/>
              </a:ext>
            </a:extLst>
          </p:cNvPr>
          <p:cNvSpPr/>
          <p:nvPr/>
        </p:nvSpPr>
        <p:spPr>
          <a:xfrm flipH="1">
            <a:off x="2114002" y="1295396"/>
            <a:ext cx="289975" cy="575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497920" y="3545176"/>
            <a:ext cx="253835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Copy out the email, putting the words in brackets into German. Pay attention to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order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9" name="Group 18" descr="smart phone">
            <a:extLst>
              <a:ext uri="{FF2B5EF4-FFF2-40B4-BE49-F238E27FC236}">
                <a16:creationId xmlns:a16="http://schemas.microsoft.com/office/drawing/2014/main" id="{B47306C2-E93C-4744-B977-CC831EE8293C}"/>
              </a:ext>
            </a:extLst>
          </p:cNvPr>
          <p:cNvGrpSpPr/>
          <p:nvPr/>
        </p:nvGrpSpPr>
        <p:grpSpPr>
          <a:xfrm rot="16200000">
            <a:off x="4737101" y="-469904"/>
            <a:ext cx="4851403" cy="8382004"/>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3609382" y="1685357"/>
            <a:ext cx="6939215" cy="334384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Hallo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liebe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geht’s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schreibe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paar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Infos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über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Mia.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Moment [</a:t>
            </a:r>
            <a:r>
              <a:rPr lang="en-GB" sz="2400" b="1" dirty="0">
                <a:solidFill>
                  <a:srgbClr val="1F4E79"/>
                </a:solidFill>
                <a:latin typeface="Century Gothic" panose="020F0302020204030204"/>
                <a:ea typeface="Calibri" panose="020F0502020204030204" pitchFamily="34" charset="0"/>
                <a:cs typeface="Times New Roman" panose="02020603050405020304" pitchFamily="18" charset="0"/>
              </a:rPr>
              <a:t>she is reading</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ein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E-Book</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is]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sehr</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gut in der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Schule</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nur</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manchmal</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forgets]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etwas</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a:t>
            </a:r>
            <a:r>
              <a:rPr kumimoji="0" lang="en-GB" sz="2400" b="1"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doesn’t understand that]</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Zu</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often helps]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Garten.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Wann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Bis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bald,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Laura xx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9602660"/>
      </p:ext>
    </p:extLst>
  </p:cSld>
  <p:clrMapOvr>
    <a:masterClrMapping/>
  </p:clrMapOvr>
  <mc:AlternateContent xmlns:mc="http://schemas.openxmlformats.org/markup-compatibility/2006" xmlns:p14="http://schemas.microsoft.com/office/powerpoint/2010/main">
    <mc:Choice Requires="p14">
      <p:transition spd="slow" p14:dur="2000" advTm="17362"/>
    </mc:Choice>
    <mc:Fallback xmlns="">
      <p:transition spd="slow" advTm="1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0" y="268641"/>
            <a:ext cx="7411078" cy="864420"/>
          </a:xfrm>
          <a:prstGeom prst="rect">
            <a:avLst/>
          </a:prstGeom>
        </p:spPr>
      </p:pic>
      <p:sp>
        <p:nvSpPr>
          <p:cNvPr id="4" name="Title 3"/>
          <p:cNvSpPr>
            <a:spLocks noGrp="1"/>
          </p:cNvSpPr>
          <p:nvPr>
            <p:ph type="title"/>
          </p:nvPr>
        </p:nvSpPr>
        <p:spPr>
          <a:xfrm>
            <a:off x="0" y="294041"/>
            <a:ext cx="8527774" cy="707849"/>
          </a:xfrm>
        </p:spPr>
        <p:txBody>
          <a:bodyPr>
            <a:normAutofit/>
          </a:bodyPr>
          <a:lstStyle/>
          <a:p>
            <a:r>
              <a:rPr lang="en-GB" sz="2800" dirty="0" err="1">
                <a:solidFill>
                  <a:schemeClr val="bg1"/>
                </a:solidFill>
              </a:rPr>
              <a:t>Tante</a:t>
            </a:r>
            <a:r>
              <a:rPr lang="en-GB" sz="2800" dirty="0">
                <a:solidFill>
                  <a:schemeClr val="bg1"/>
                </a:solidFill>
              </a:rPr>
              <a:t> Laura </a:t>
            </a:r>
            <a:r>
              <a:rPr lang="en-GB" sz="2800" dirty="0" err="1">
                <a:solidFill>
                  <a:schemeClr val="bg1"/>
                </a:solidFill>
              </a:rPr>
              <a:t>schreibt</a:t>
            </a:r>
            <a:r>
              <a:rPr lang="en-GB" sz="2800" dirty="0">
                <a:solidFill>
                  <a:schemeClr val="bg1"/>
                </a:solidFill>
              </a:rPr>
              <a:t> an </a:t>
            </a:r>
            <a:r>
              <a:rPr lang="en-GB" sz="2800" dirty="0" err="1">
                <a:solidFill>
                  <a:schemeClr val="bg1"/>
                </a:solidFill>
              </a:rPr>
              <a:t>Mias</a:t>
            </a:r>
            <a:r>
              <a:rPr lang="en-GB" sz="2800" dirty="0">
                <a:solidFill>
                  <a:schemeClr val="bg1"/>
                </a:solidFill>
              </a:rPr>
              <a:t> Mutter!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8598" y="247046"/>
            <a:ext cx="140872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2" name="TextBox 71"/>
          <p:cNvSpPr txBox="1"/>
          <p:nvPr/>
        </p:nvSpPr>
        <p:spPr>
          <a:xfrm>
            <a:off x="497920" y="3545176"/>
            <a:ext cx="253835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Copy out the email, putting the words in brackets into German. Pay attention to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order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9" name="Group 68" descr="Tante Laura">
            <a:extLst>
              <a:ext uri="{FF2B5EF4-FFF2-40B4-BE49-F238E27FC236}">
                <a16:creationId xmlns:a16="http://schemas.microsoft.com/office/drawing/2014/main" id="{30630411-1E66-2D49-99BF-6C367780B684}"/>
              </a:ext>
            </a:extLst>
          </p:cNvPr>
          <p:cNvGrpSpPr/>
          <p:nvPr/>
        </p:nvGrpSpPr>
        <p:grpSpPr>
          <a:xfrm flipH="1">
            <a:off x="889000" y="1295396"/>
            <a:ext cx="1514978" cy="2101044"/>
            <a:chOff x="8519170" y="1051851"/>
            <a:chExt cx="3153336" cy="4619360"/>
          </a:xfrm>
        </p:grpSpPr>
        <p:pic>
          <p:nvPicPr>
            <p:cNvPr id="70" name="Picture 69" descr="decorative">
              <a:extLst>
                <a:ext uri="{FF2B5EF4-FFF2-40B4-BE49-F238E27FC236}">
                  <a16:creationId xmlns:a16="http://schemas.microsoft.com/office/drawing/2014/main" id="{F0E93663-8267-8E46-8B70-28F56AB87E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71" name="Rectangle 70">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9" name="Group 18" descr="smart phone">
            <a:extLst>
              <a:ext uri="{FF2B5EF4-FFF2-40B4-BE49-F238E27FC236}">
                <a16:creationId xmlns:a16="http://schemas.microsoft.com/office/drawing/2014/main" id="{B47306C2-E93C-4744-B977-CC831EE8293C}"/>
              </a:ext>
            </a:extLst>
          </p:cNvPr>
          <p:cNvGrpSpPr/>
          <p:nvPr/>
        </p:nvGrpSpPr>
        <p:grpSpPr>
          <a:xfrm rot="16200000">
            <a:off x="4737101" y="-469904"/>
            <a:ext cx="4851403" cy="8382004"/>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3609382" y="1685357"/>
            <a:ext cx="6939215" cy="334384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Hallo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liebe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geht’s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schreibe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paar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Infos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über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Mia.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Moment </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is reading]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E-Book</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is]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sehr</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gut in der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Schule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nur</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manchmal</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forgets]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etwas</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und </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doesn’t understand that]</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Zu</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often helps]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Garten.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Wann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Bis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bald,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Laura xx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Rounded Rectangle 17"/>
          <p:cNvSpPr/>
          <p:nvPr/>
        </p:nvSpPr>
        <p:spPr>
          <a:xfrm>
            <a:off x="150748" y="4591671"/>
            <a:ext cx="4390944" cy="1604029"/>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Students concentrate on the underlined parts of the text only</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pic>
        <p:nvPicPr>
          <p:cNvPr id="9" name="Audio 8"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0096408"/>
      </p:ext>
    </p:extLst>
  </p:cSld>
  <p:clrMapOvr>
    <a:masterClrMapping/>
  </p:clrMapOvr>
  <mc:AlternateContent xmlns:mc="http://schemas.openxmlformats.org/markup-compatibility/2006" xmlns:p14="http://schemas.microsoft.com/office/powerpoint/2010/main">
    <mc:Choice Requires="p14">
      <p:transition spd="slow" p14:dur="2000" advTm="44101"/>
    </mc:Choice>
    <mc:Fallback xmlns="">
      <p:transition spd="slow" advTm="4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641"/>
            <a:ext cx="6807200" cy="869950"/>
          </a:xfrm>
          <a:prstGeom prst="rect">
            <a:avLst/>
          </a:prstGeom>
        </p:spPr>
      </p:pic>
      <p:sp>
        <p:nvSpPr>
          <p:cNvPr id="4" name="Title 3"/>
          <p:cNvSpPr>
            <a:spLocks noGrp="1"/>
          </p:cNvSpPr>
          <p:nvPr>
            <p:ph type="title"/>
          </p:nvPr>
        </p:nvSpPr>
        <p:spPr>
          <a:xfrm>
            <a:off x="0" y="294041"/>
            <a:ext cx="4535424"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8598" y="247046"/>
            <a:ext cx="140872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9" name="Group 68" descr="Tante Laura">
            <a:extLst>
              <a:ext uri="{FF2B5EF4-FFF2-40B4-BE49-F238E27FC236}">
                <a16:creationId xmlns:a16="http://schemas.microsoft.com/office/drawing/2014/main" id="{30630411-1E66-2D49-99BF-6C367780B684}"/>
              </a:ext>
            </a:extLst>
          </p:cNvPr>
          <p:cNvGrpSpPr/>
          <p:nvPr/>
        </p:nvGrpSpPr>
        <p:grpSpPr>
          <a:xfrm flipH="1">
            <a:off x="889000" y="1295396"/>
            <a:ext cx="1514978" cy="2101044"/>
            <a:chOff x="8519170" y="1051851"/>
            <a:chExt cx="3153336" cy="4619360"/>
          </a:xfrm>
        </p:grpSpPr>
        <p:pic>
          <p:nvPicPr>
            <p:cNvPr id="70" name="Picture 69" descr="decorative">
              <a:extLst>
                <a:ext uri="{FF2B5EF4-FFF2-40B4-BE49-F238E27FC236}">
                  <a16:creationId xmlns:a16="http://schemas.microsoft.com/office/drawing/2014/main" id="{F0E93663-8267-8E46-8B70-28F56AB87E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71" name="Rectangle 70">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9" name="Group 18" descr="smart phone">
            <a:extLst>
              <a:ext uri="{FF2B5EF4-FFF2-40B4-BE49-F238E27FC236}">
                <a16:creationId xmlns:a16="http://schemas.microsoft.com/office/drawing/2014/main" id="{B47306C2-E93C-4744-B977-CC831EE8293C}"/>
              </a:ext>
            </a:extLst>
          </p:cNvPr>
          <p:cNvGrpSpPr/>
          <p:nvPr/>
        </p:nvGrpSpPr>
        <p:grpSpPr>
          <a:xfrm rot="16200000">
            <a:off x="4737101" y="-469904"/>
            <a:ext cx="4851403" cy="8382004"/>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3609382" y="1685357"/>
            <a:ext cx="6939215" cy="334384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Hallo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liebe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geht’s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schreibe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paar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Infos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über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Mia.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Moment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liest</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E-Book.</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sehr</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gut in der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Schule</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nur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manchmal</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vergisst</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etwas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versteht</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das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nicht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Zu</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hilft</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a:t>
            </a:r>
            <a:r>
              <a:rPr kumimoji="0" lang="en-GB" sz="2400" b="1"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oft </a:t>
            </a:r>
            <a:r>
              <a:rPr kumimoji="0" lang="en-GB" sz="2400" b="0" i="0" u="sng"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400" b="0" i="0" u="sng"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Garten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Wann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Bis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bald,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Laura xx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16" name="Rounded Rectangle 15"/>
          <p:cNvSpPr/>
          <p:nvPr/>
        </p:nvSpPr>
        <p:spPr>
          <a:xfrm>
            <a:off x="226021" y="1017904"/>
            <a:ext cx="11315266"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8733885"/>
      </p:ext>
    </p:extLst>
  </p:cSld>
  <p:clrMapOvr>
    <a:masterClrMapping/>
  </p:clrMapOvr>
  <mc:AlternateContent xmlns:mc="http://schemas.openxmlformats.org/markup-compatibility/2006" xmlns:p14="http://schemas.microsoft.com/office/powerpoint/2010/main">
    <mc:Choice Requires="p14">
      <p:transition spd="slow" p14:dur="2000" advTm="25756"/>
    </mc:Choice>
    <mc:Fallback xmlns="">
      <p:transition spd="slow" advTm="2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0" y="268641"/>
            <a:ext cx="7411078" cy="864420"/>
          </a:xfrm>
          <a:prstGeom prst="rect">
            <a:avLst/>
          </a:prstGeom>
        </p:spPr>
      </p:pic>
      <p:sp>
        <p:nvSpPr>
          <p:cNvPr id="4" name="Title 3"/>
          <p:cNvSpPr>
            <a:spLocks noGrp="1"/>
          </p:cNvSpPr>
          <p:nvPr>
            <p:ph type="title"/>
          </p:nvPr>
        </p:nvSpPr>
        <p:spPr>
          <a:xfrm>
            <a:off x="0" y="294041"/>
            <a:ext cx="8527774" cy="707849"/>
          </a:xfrm>
        </p:spPr>
        <p:txBody>
          <a:bodyPr>
            <a:normAutofit/>
          </a:bodyPr>
          <a:lstStyle/>
          <a:p>
            <a:r>
              <a:rPr lang="en-GB" sz="2800" dirty="0" err="1">
                <a:solidFill>
                  <a:schemeClr val="bg1"/>
                </a:solidFill>
              </a:rPr>
              <a:t>Tante</a:t>
            </a:r>
            <a:r>
              <a:rPr lang="en-GB" sz="2800" dirty="0">
                <a:solidFill>
                  <a:schemeClr val="bg1"/>
                </a:solidFill>
              </a:rPr>
              <a:t> Laura </a:t>
            </a:r>
            <a:r>
              <a:rPr lang="en-GB" sz="2800" dirty="0" err="1">
                <a:solidFill>
                  <a:schemeClr val="bg1"/>
                </a:solidFill>
              </a:rPr>
              <a:t>schreibt</a:t>
            </a:r>
            <a:r>
              <a:rPr lang="en-GB" sz="2800" dirty="0">
                <a:solidFill>
                  <a:schemeClr val="bg1"/>
                </a:solidFill>
              </a:rPr>
              <a:t> an </a:t>
            </a:r>
            <a:r>
              <a:rPr lang="en-GB" sz="2800" dirty="0" err="1">
                <a:solidFill>
                  <a:schemeClr val="bg1"/>
                </a:solidFill>
              </a:rPr>
              <a:t>Mias</a:t>
            </a:r>
            <a:r>
              <a:rPr lang="en-GB" sz="2800" dirty="0">
                <a:solidFill>
                  <a:schemeClr val="bg1"/>
                </a:solidFill>
              </a:rPr>
              <a:t> Mutter!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8598" y="247046"/>
            <a:ext cx="140872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9" name="Group 68" descr="Tante Laura">
            <a:extLst>
              <a:ext uri="{FF2B5EF4-FFF2-40B4-BE49-F238E27FC236}">
                <a16:creationId xmlns:a16="http://schemas.microsoft.com/office/drawing/2014/main" id="{30630411-1E66-2D49-99BF-6C367780B684}"/>
              </a:ext>
            </a:extLst>
          </p:cNvPr>
          <p:cNvGrpSpPr/>
          <p:nvPr/>
        </p:nvGrpSpPr>
        <p:grpSpPr>
          <a:xfrm flipH="1">
            <a:off x="889000" y="1295396"/>
            <a:ext cx="1514978" cy="2101044"/>
            <a:chOff x="8519170" y="1051851"/>
            <a:chExt cx="3153336" cy="4619360"/>
          </a:xfrm>
        </p:grpSpPr>
        <p:pic>
          <p:nvPicPr>
            <p:cNvPr id="70" name="Picture 69" descr="decorative">
              <a:extLst>
                <a:ext uri="{FF2B5EF4-FFF2-40B4-BE49-F238E27FC236}">
                  <a16:creationId xmlns:a16="http://schemas.microsoft.com/office/drawing/2014/main" id="{F0E93663-8267-8E46-8B70-28F56AB87E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71" name="Rectangle 70">
              <a:extLst>
                <a:ext uri="{FF2B5EF4-FFF2-40B4-BE49-F238E27FC236}">
                  <a16:creationId xmlns:a16="http://schemas.microsoft.com/office/drawing/2014/main" id="{5E350886-92D4-A54A-A8DA-539BA80FCCCA}"/>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72" name="TextBox 71"/>
          <p:cNvSpPr txBox="1"/>
          <p:nvPr/>
        </p:nvSpPr>
        <p:spPr>
          <a:xfrm>
            <a:off x="43270" y="3262147"/>
            <a:ext cx="299300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email. Complete the sentences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by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putting the words in brackets into German.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Pay attention to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order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9" name="Group 18" descr="smart phone">
            <a:extLst>
              <a:ext uri="{FF2B5EF4-FFF2-40B4-BE49-F238E27FC236}">
                <a16:creationId xmlns:a16="http://schemas.microsoft.com/office/drawing/2014/main" id="{B47306C2-E93C-4744-B977-CC831EE8293C}"/>
              </a:ext>
            </a:extLst>
          </p:cNvPr>
          <p:cNvGrpSpPr/>
          <p:nvPr/>
        </p:nvGrpSpPr>
        <p:grpSpPr>
          <a:xfrm rot="16200000">
            <a:off x="4737101" y="-469904"/>
            <a:ext cx="4851403" cy="8382004"/>
            <a:chOff x="-30480" y="22860"/>
            <a:chExt cx="3394710" cy="6004560"/>
          </a:xfrm>
        </p:grpSpPr>
        <p:grpSp>
          <p:nvGrpSpPr>
            <p:cNvPr id="21" name="Group 20">
              <a:extLst>
                <a:ext uri="{FF2B5EF4-FFF2-40B4-BE49-F238E27FC236}">
                  <a16:creationId xmlns:a16="http://schemas.microsoft.com/office/drawing/2014/main" id="{85E0A47F-B92D-784A-8069-5BE88C6C9305}"/>
                </a:ext>
              </a:extLst>
            </p:cNvPr>
            <p:cNvGrpSpPr/>
            <p:nvPr/>
          </p:nvGrpSpPr>
          <p:grpSpPr>
            <a:xfrm>
              <a:off x="-30480" y="22860"/>
              <a:ext cx="3394710" cy="6004560"/>
              <a:chOff x="-30480" y="22860"/>
              <a:chExt cx="3394710" cy="6004560"/>
            </a:xfrm>
          </p:grpSpPr>
          <p:sp>
            <p:nvSpPr>
              <p:cNvPr id="23" name="Rectangle: Rounded Corners 80">
                <a:extLst>
                  <a:ext uri="{FF2B5EF4-FFF2-40B4-BE49-F238E27FC236}">
                    <a16:creationId xmlns:a16="http://schemas.microsoft.com/office/drawing/2014/main" id="{B07D652F-742E-D847-99AC-A10E44CA236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F5BE4E6-DECD-474C-B141-D3230E4F7560}"/>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2" name="Oval 21">
              <a:extLst>
                <a:ext uri="{FF2B5EF4-FFF2-40B4-BE49-F238E27FC236}">
                  <a16:creationId xmlns:a16="http://schemas.microsoft.com/office/drawing/2014/main" id="{6C6DFD5B-6EAD-1B43-B5D1-83628D81B35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3" name="Speech Bubble: Rectangle with Corners Rounded 95">
            <a:extLst>
              <a:ext uri="{FF2B5EF4-FFF2-40B4-BE49-F238E27FC236}">
                <a16:creationId xmlns:a16="http://schemas.microsoft.com/office/drawing/2014/main" id="{A27C521B-EDF5-6642-A7B1-3D3E933865AE}"/>
              </a:ext>
            </a:extLst>
          </p:cNvPr>
          <p:cNvSpPr/>
          <p:nvPr/>
        </p:nvSpPr>
        <p:spPr>
          <a:xfrm>
            <a:off x="3609382" y="1685357"/>
            <a:ext cx="6939215" cy="4200088"/>
          </a:xfrm>
          <a:prstGeom prst="wedgeRoundRectCallout">
            <a:avLst>
              <a:gd name="adj1" fmla="val 45046"/>
              <a:gd name="adj2" fmla="val 531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Hallo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liebe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geht’s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schreibe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paar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Infos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über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Mia. </a:t>
            </a:r>
          </a:p>
          <a:p>
            <a:pPr marL="457200" marR="0" lvl="0" indent="-457200" defTabSz="914400" rtl="0" eaLnBrk="1" fontAlgn="auto" latinLnBrk="0" hangingPunct="1">
              <a:lnSpc>
                <a:spcPct val="107000"/>
              </a:lnSpc>
              <a:spcBef>
                <a:spcPts val="0"/>
              </a:spcBef>
              <a:spcAft>
                <a:spcPts val="800"/>
              </a:spcAft>
              <a:buClrTx/>
              <a:buSzTx/>
              <a:buFontTx/>
              <a:buAutoNum type="arabicParenR"/>
              <a:tabLst/>
              <a:defRPr/>
            </a:pP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Moment </a:t>
            </a:r>
            <a:r>
              <a:rPr kumimoji="0" lang="en-GB" sz="2400" b="1"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is reading]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E-Book.</a:t>
            </a:r>
          </a:p>
          <a:p>
            <a:pPr marR="0" lvl="0" defTabSz="914400" rtl="0" eaLnBrk="1" fontAlgn="auto" latinLnBrk="0" hangingPunct="1">
              <a:lnSpc>
                <a:spcPct val="107000"/>
              </a:lnSpc>
              <a:spcBef>
                <a:spcPts val="0"/>
              </a:spcBef>
              <a:spcAft>
                <a:spcPts val="800"/>
              </a:spcAft>
              <a:buClrTx/>
              <a:buSzTx/>
              <a:tabLst/>
              <a:defRPr/>
            </a:pP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2) </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M</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anchmal</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forgets]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etwas</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p>
          <a:p>
            <a:pPr lvl="0">
              <a:lnSpc>
                <a:spcPct val="107000"/>
              </a:lnSpc>
              <a:spcAft>
                <a:spcPts val="800"/>
              </a:spcAft>
              <a:defRPr/>
            </a:pP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3) </a:t>
            </a:r>
            <a:r>
              <a:rPr lang="en-GB" sz="2400" b="1" dirty="0">
                <a:solidFill>
                  <a:srgbClr val="1F4E79"/>
                </a:solidFill>
                <a:ea typeface="Calibri" panose="020F0502020204030204" pitchFamily="34" charset="0"/>
                <a:cs typeface="Times New Roman" panose="02020603050405020304" pitchFamily="18" charset="0"/>
              </a:rPr>
              <a:t>[She runs] </a:t>
            </a:r>
            <a:r>
              <a:rPr lang="en-GB" sz="2400" dirty="0" err="1">
                <a:solidFill>
                  <a:srgbClr val="1F4E79"/>
                </a:solidFill>
                <a:ea typeface="Calibri" panose="020F0502020204030204" pitchFamily="34" charset="0"/>
                <a:cs typeface="Times New Roman" panose="02020603050405020304" pitchFamily="18" charset="0"/>
              </a:rPr>
              <a:t>zweimal</a:t>
            </a:r>
            <a:r>
              <a:rPr lang="en-GB" sz="2400" dirty="0">
                <a:solidFill>
                  <a:srgbClr val="1F4E79"/>
                </a:solidFill>
                <a:ea typeface="Calibri" panose="020F0502020204030204" pitchFamily="34" charset="0"/>
                <a:cs typeface="Times New Roman" panose="02020603050405020304" pitchFamily="18" charset="0"/>
              </a:rPr>
              <a:t> die </a:t>
            </a:r>
            <a:r>
              <a:rPr lang="en-GB" sz="2400" dirty="0" err="1">
                <a:solidFill>
                  <a:srgbClr val="1F4E79"/>
                </a:solidFill>
                <a:ea typeface="Calibri" panose="020F0502020204030204" pitchFamily="34" charset="0"/>
                <a:cs typeface="Times New Roman" panose="02020603050405020304" pitchFamily="18" charset="0"/>
              </a:rPr>
              <a:t>Woche</a:t>
            </a:r>
            <a:r>
              <a:rPr lang="en-GB" sz="2400" dirty="0">
                <a:solidFill>
                  <a:srgbClr val="1F4E79"/>
                </a:solidFill>
                <a:ea typeface="Calibri" panose="020F0502020204030204" pitchFamily="34" charset="0"/>
                <a:cs typeface="Times New Roman" panose="02020603050405020304" pitchFamily="18" charset="0"/>
              </a:rPr>
              <a:t>.</a:t>
            </a:r>
            <a:endParaRPr kumimoji="0" lang="en-GB" sz="240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endParaRPr>
          </a:p>
          <a:p>
            <a:pPr marR="0" lvl="0" defTabSz="914400" rtl="0" eaLnBrk="1" fontAlgn="auto" latinLnBrk="0" hangingPunct="1">
              <a:lnSpc>
                <a:spcPct val="107000"/>
              </a:lnSpc>
              <a:spcBef>
                <a:spcPts val="0"/>
              </a:spcBef>
              <a:spcAft>
                <a:spcPts val="800"/>
              </a:spcAft>
              <a:buClrTx/>
              <a:buSzTx/>
              <a:tabLst/>
              <a:defRPr/>
            </a:pP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4)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Zu</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1"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[she often helps] </a:t>
            </a:r>
            <a:r>
              <a:rPr kumimoji="0" lang="en-GB" sz="2400" b="0" i="0"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400" b="0" i="0"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Garten. </a:t>
            </a:r>
          </a:p>
          <a:p>
            <a:pPr marR="0" lvl="0" algn="ctr" defTabSz="914400" rtl="0" eaLnBrk="1" fontAlgn="auto" latinLnBrk="0" hangingPunct="1">
              <a:lnSpc>
                <a:spcPct val="107000"/>
              </a:lnSpc>
              <a:spcBef>
                <a:spcPts val="0"/>
              </a:spcBef>
              <a:spcAft>
                <a:spcPts val="800"/>
              </a:spcAft>
              <a:buClrTx/>
              <a:buSzTx/>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Wann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Bis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bald,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Schwester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Laura xx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 name="TextBox 1"/>
          <p:cNvSpPr txBox="1"/>
          <p:nvPr/>
        </p:nvSpPr>
        <p:spPr>
          <a:xfrm>
            <a:off x="6115982" y="2816408"/>
            <a:ext cx="2322624" cy="461665"/>
          </a:xfrm>
          <a:prstGeom prst="rect">
            <a:avLst/>
          </a:prstGeom>
          <a:solidFill>
            <a:schemeClr val="bg1"/>
          </a:solidFill>
        </p:spPr>
        <p:txBody>
          <a:bodyPr wrap="square" rtlCol="0">
            <a:spAutoFit/>
          </a:bodyPr>
          <a:lstStyle/>
          <a:p>
            <a:pPr algn="ctr"/>
            <a:r>
              <a:rPr lang="en-GB" sz="2400" b="1" dirty="0" err="1">
                <a:solidFill>
                  <a:srgbClr val="1F4E79"/>
                </a:solidFill>
                <a:ea typeface="Calibri" panose="020F0502020204030204" pitchFamily="34" charset="0"/>
                <a:cs typeface="Times New Roman" panose="02020603050405020304" pitchFamily="18" charset="0"/>
              </a:rPr>
              <a:t>liest</a:t>
            </a:r>
            <a:r>
              <a:rPr lang="en-GB" sz="2400" b="1" dirty="0">
                <a:solidFill>
                  <a:srgbClr val="1F4E79"/>
                </a:solidFill>
                <a:ea typeface="Calibri" panose="020F0502020204030204" pitchFamily="34" charset="0"/>
                <a:cs typeface="Times New Roman" panose="02020603050405020304" pitchFamily="18" charset="0"/>
              </a:rPr>
              <a:t> </a:t>
            </a:r>
            <a:r>
              <a:rPr lang="en-GB" sz="2400" b="1" dirty="0" err="1">
                <a:solidFill>
                  <a:srgbClr val="1F4E79"/>
                </a:solidFill>
                <a:ea typeface="Calibri" panose="020F0502020204030204" pitchFamily="34" charset="0"/>
                <a:cs typeface="Times New Roman" panose="02020603050405020304" pitchFamily="18" charset="0"/>
              </a:rPr>
              <a:t>sie</a:t>
            </a:r>
            <a:endParaRPr lang="en-GB" sz="2400" dirty="0">
              <a:solidFill>
                <a:schemeClr val="accent5">
                  <a:lumMod val="50000"/>
                </a:schemeClr>
              </a:solidFill>
            </a:endParaRPr>
          </a:p>
        </p:txBody>
      </p:sp>
      <p:sp>
        <p:nvSpPr>
          <p:cNvPr id="20" name="TextBox 19"/>
          <p:cNvSpPr txBox="1"/>
          <p:nvPr/>
        </p:nvSpPr>
        <p:spPr>
          <a:xfrm>
            <a:off x="5970866" y="3293986"/>
            <a:ext cx="1803135" cy="461665"/>
          </a:xfrm>
          <a:prstGeom prst="rect">
            <a:avLst/>
          </a:prstGeom>
          <a:solidFill>
            <a:schemeClr val="bg1"/>
          </a:solidFill>
        </p:spPr>
        <p:txBody>
          <a:bodyPr wrap="square" rtlCol="0">
            <a:spAutoFit/>
          </a:bodyPr>
          <a:lstStyle/>
          <a:p>
            <a:pPr algn="ctr"/>
            <a:r>
              <a:rPr lang="en-GB" sz="2400" b="1" dirty="0" err="1">
                <a:solidFill>
                  <a:srgbClr val="1F4E79"/>
                </a:solidFill>
                <a:ea typeface="Calibri" panose="020F0502020204030204" pitchFamily="34" charset="0"/>
                <a:cs typeface="Times New Roman" panose="02020603050405020304" pitchFamily="18" charset="0"/>
              </a:rPr>
              <a:t>vergisst</a:t>
            </a:r>
            <a:r>
              <a:rPr lang="en-GB" sz="2400" b="1" dirty="0">
                <a:solidFill>
                  <a:srgbClr val="1F4E79"/>
                </a:solidFill>
                <a:ea typeface="Calibri" panose="020F0502020204030204" pitchFamily="34" charset="0"/>
                <a:cs typeface="Times New Roman" panose="02020603050405020304" pitchFamily="18" charset="0"/>
              </a:rPr>
              <a:t> </a:t>
            </a:r>
            <a:r>
              <a:rPr lang="en-GB" sz="2400" b="1" dirty="0" err="1">
                <a:solidFill>
                  <a:srgbClr val="1F4E79"/>
                </a:solidFill>
                <a:ea typeface="Calibri" panose="020F0502020204030204" pitchFamily="34" charset="0"/>
                <a:cs typeface="Times New Roman" panose="02020603050405020304" pitchFamily="18" charset="0"/>
              </a:rPr>
              <a:t>sie</a:t>
            </a:r>
            <a:endParaRPr lang="en-GB" sz="2400" dirty="0">
              <a:solidFill>
                <a:schemeClr val="accent5">
                  <a:lumMod val="50000"/>
                </a:schemeClr>
              </a:solidFill>
            </a:endParaRPr>
          </a:p>
        </p:txBody>
      </p:sp>
      <p:sp>
        <p:nvSpPr>
          <p:cNvPr id="25" name="TextBox 24"/>
          <p:cNvSpPr txBox="1"/>
          <p:nvPr/>
        </p:nvSpPr>
        <p:spPr>
          <a:xfrm>
            <a:off x="4219939" y="3793247"/>
            <a:ext cx="1476318" cy="461665"/>
          </a:xfrm>
          <a:prstGeom prst="rect">
            <a:avLst/>
          </a:prstGeom>
          <a:solidFill>
            <a:schemeClr val="bg1"/>
          </a:solidFill>
        </p:spPr>
        <p:txBody>
          <a:bodyPr wrap="square" rtlCol="0">
            <a:spAutoFit/>
          </a:bodyPr>
          <a:lstStyle/>
          <a:p>
            <a:pPr algn="ctr"/>
            <a:r>
              <a:rPr lang="en-GB" sz="2400" b="1" dirty="0" err="1">
                <a:solidFill>
                  <a:srgbClr val="1F4E79"/>
                </a:solidFill>
                <a:ea typeface="Calibri" panose="020F0502020204030204" pitchFamily="34" charset="0"/>
                <a:cs typeface="Times New Roman" panose="02020603050405020304" pitchFamily="18" charset="0"/>
              </a:rPr>
              <a:t>Sie</a:t>
            </a:r>
            <a:r>
              <a:rPr lang="en-GB" sz="2400" b="1" dirty="0">
                <a:solidFill>
                  <a:srgbClr val="1F4E79"/>
                </a:solidFill>
                <a:ea typeface="Calibri" panose="020F0502020204030204" pitchFamily="34" charset="0"/>
                <a:cs typeface="Times New Roman" panose="02020603050405020304" pitchFamily="18" charset="0"/>
              </a:rPr>
              <a:t> </a:t>
            </a:r>
            <a:r>
              <a:rPr lang="en-GB" sz="2400" b="1" dirty="0" err="1">
                <a:solidFill>
                  <a:srgbClr val="1F4E79"/>
                </a:solidFill>
                <a:ea typeface="Calibri" panose="020F0502020204030204" pitchFamily="34" charset="0"/>
                <a:cs typeface="Times New Roman" panose="02020603050405020304" pitchFamily="18" charset="0"/>
              </a:rPr>
              <a:t>läuft</a:t>
            </a:r>
            <a:endParaRPr lang="en-GB" sz="2400" dirty="0">
              <a:solidFill>
                <a:schemeClr val="accent5">
                  <a:lumMod val="50000"/>
                </a:schemeClr>
              </a:solidFill>
            </a:endParaRPr>
          </a:p>
        </p:txBody>
      </p:sp>
      <p:sp>
        <p:nvSpPr>
          <p:cNvPr id="26" name="TextBox 25"/>
          <p:cNvSpPr txBox="1"/>
          <p:nvPr/>
        </p:nvSpPr>
        <p:spPr>
          <a:xfrm>
            <a:off x="5696257" y="4287004"/>
            <a:ext cx="2394005" cy="487506"/>
          </a:xfrm>
          <a:prstGeom prst="rect">
            <a:avLst/>
          </a:prstGeom>
          <a:solidFill>
            <a:schemeClr val="bg1"/>
          </a:solidFill>
        </p:spPr>
        <p:txBody>
          <a:bodyPr wrap="square" rtlCol="0">
            <a:spAutoFit/>
          </a:bodyPr>
          <a:lstStyle/>
          <a:p>
            <a:pPr lvl="0" algn="ctr">
              <a:lnSpc>
                <a:spcPct val="107000"/>
              </a:lnSpc>
              <a:spcAft>
                <a:spcPts val="800"/>
              </a:spcAft>
              <a:defRPr/>
            </a:pPr>
            <a:r>
              <a:rPr lang="en-GB" sz="2400" b="1">
                <a:solidFill>
                  <a:srgbClr val="1F4E79"/>
                </a:solidFill>
                <a:ea typeface="Calibri" panose="020F0502020204030204" pitchFamily="34" charset="0"/>
                <a:cs typeface="Times New Roman" panose="02020603050405020304" pitchFamily="18" charset="0"/>
              </a:rPr>
              <a:t>hilft sie oft</a:t>
            </a:r>
            <a:endParaRPr lang="en-GB" sz="2400" dirty="0">
              <a:solidFill>
                <a:srgbClr val="1F4E79"/>
              </a:solidFill>
              <a:ea typeface="Calibri" panose="020F0502020204030204" pitchFamily="34" charset="0"/>
              <a:cs typeface="Times New Roman" panose="02020603050405020304" pitchFamily="18" charset="0"/>
            </a:endParaRPr>
          </a:p>
        </p:txBody>
      </p:sp>
      <p:pic>
        <p:nvPicPr>
          <p:cNvPr id="8" name="Audio 7"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17" name="Rounded Rectangle 16"/>
          <p:cNvSpPr/>
          <p:nvPr/>
        </p:nvSpPr>
        <p:spPr>
          <a:xfrm>
            <a:off x="226021" y="1017904"/>
            <a:ext cx="11315266"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9174362"/>
      </p:ext>
    </p:extLst>
  </p:cSld>
  <p:clrMapOvr>
    <a:masterClrMapping/>
  </p:clrMapOvr>
  <mc:AlternateContent xmlns:mc="http://schemas.openxmlformats.org/markup-compatibility/2006" xmlns:p14="http://schemas.microsoft.com/office/powerpoint/2010/main">
    <mc:Choice Requires="p14">
      <p:transition spd="slow" p14:dur="2000" advTm="47469"/>
    </mc:Choice>
    <mc:Fallback xmlns="">
      <p:transition spd="slow" advTm="4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2" grpId="0" animBg="1"/>
      <p:bldP spid="20"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3" y="115410"/>
            <a:ext cx="8014149" cy="1325563"/>
          </a:xfrm>
        </p:spPr>
        <p:txBody>
          <a:bodyPr>
            <a:normAutofit/>
          </a:bodyPr>
          <a:lstStyle/>
          <a:p>
            <a:r>
              <a:rPr lang="en-GB" b="1" dirty="0">
                <a:solidFill>
                  <a:srgbClr val="4472C4">
                    <a:lumMod val="75000"/>
                  </a:srgbClr>
                </a:solidFill>
              </a:rPr>
              <a:t>Differentiation by: outcome</a:t>
            </a:r>
            <a:endParaRPr lang="en-GB" sz="3600" b="1" dirty="0">
              <a:solidFill>
                <a:srgbClr val="FF0000"/>
              </a:solidFill>
            </a:endParaRPr>
          </a:p>
        </p:txBody>
      </p:sp>
      <p:sp>
        <p:nvSpPr>
          <p:cNvPr id="4" name="Content Placeholder 2"/>
          <p:cNvSpPr txBox="1">
            <a:spLocks/>
          </p:cNvSpPr>
          <p:nvPr/>
        </p:nvSpPr>
        <p:spPr>
          <a:xfrm>
            <a:off x="565372" y="1588799"/>
            <a:ext cx="107884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2"/>
              </a:buClr>
            </a:pPr>
            <a:r>
              <a:rPr lang="en-GB" dirty="0">
                <a:solidFill>
                  <a:schemeClr val="accent5">
                    <a:lumMod val="75000"/>
                  </a:schemeClr>
                </a:solidFill>
              </a:rPr>
              <a:t>Example  </a:t>
            </a:r>
            <a:r>
              <a:rPr lang="en-GB" b="1" dirty="0">
                <a:solidFill>
                  <a:schemeClr val="accent5">
                    <a:lumMod val="75000"/>
                  </a:schemeClr>
                </a:solidFill>
              </a:rPr>
              <a:t>Y7 T2.2 W4 (lesson 1) </a:t>
            </a:r>
          </a:p>
          <a:p>
            <a:pPr>
              <a:lnSpc>
                <a:spcPct val="150000"/>
              </a:lnSpc>
              <a:buClr>
                <a:schemeClr val="accent2"/>
              </a:buClr>
            </a:pPr>
            <a:r>
              <a:rPr lang="en-GB" dirty="0">
                <a:solidFill>
                  <a:schemeClr val="accent5">
                    <a:lumMod val="75000"/>
                  </a:schemeClr>
                </a:solidFill>
              </a:rPr>
              <a:t>All modes and modalities:</a:t>
            </a:r>
            <a:br>
              <a:rPr lang="en-GB" dirty="0">
                <a:solidFill>
                  <a:schemeClr val="accent5">
                    <a:lumMod val="75000"/>
                  </a:schemeClr>
                </a:solidFill>
              </a:rPr>
            </a:br>
            <a:r>
              <a:rPr lang="en-GB" b="1" dirty="0">
                <a:solidFill>
                  <a:schemeClr val="accent5">
                    <a:lumMod val="75000"/>
                  </a:schemeClr>
                </a:solidFill>
              </a:rPr>
              <a:t>reading, writing, speaking and listening</a:t>
            </a:r>
          </a:p>
          <a:p>
            <a:pPr>
              <a:lnSpc>
                <a:spcPct val="150000"/>
              </a:lnSpc>
              <a:buClr>
                <a:schemeClr val="accent2"/>
              </a:buClr>
            </a:pPr>
            <a:r>
              <a:rPr lang="en-GB" dirty="0">
                <a:solidFill>
                  <a:schemeClr val="accent5">
                    <a:lumMod val="75000"/>
                  </a:schemeClr>
                </a:solidFill>
              </a:rPr>
              <a:t>Grammatical focus: </a:t>
            </a:r>
            <a:r>
              <a:rPr lang="en-GB" b="1" dirty="0">
                <a:solidFill>
                  <a:schemeClr val="accent5">
                    <a:lumMod val="75000"/>
                  </a:schemeClr>
                </a:solidFill>
              </a:rPr>
              <a:t>extended practice in understanding a range of previously taught strong and weak verbs in </a:t>
            </a:r>
            <a:r>
              <a:rPr lang="en-GB" b="1" dirty="0" smtClean="0">
                <a:solidFill>
                  <a:schemeClr val="accent5">
                    <a:lumMod val="75000"/>
                  </a:schemeClr>
                </a:solidFill>
              </a:rPr>
              <a:t>1</a:t>
            </a:r>
            <a:r>
              <a:rPr lang="en-GB" b="1" baseline="30000" dirty="0" smtClean="0">
                <a:solidFill>
                  <a:schemeClr val="accent5">
                    <a:lumMod val="75000"/>
                  </a:schemeClr>
                </a:solidFill>
              </a:rPr>
              <a:t>st</a:t>
            </a:r>
            <a:r>
              <a:rPr lang="en-GB" b="1" dirty="0" smtClean="0">
                <a:solidFill>
                  <a:schemeClr val="accent5">
                    <a:lumMod val="75000"/>
                  </a:schemeClr>
                </a:solidFill>
              </a:rPr>
              <a:t>, 2</a:t>
            </a:r>
            <a:r>
              <a:rPr lang="en-GB" b="1" baseline="30000" dirty="0" smtClean="0">
                <a:solidFill>
                  <a:schemeClr val="accent5">
                    <a:lumMod val="75000"/>
                  </a:schemeClr>
                </a:solidFill>
              </a:rPr>
              <a:t>nd</a:t>
            </a:r>
            <a:r>
              <a:rPr lang="en-GB" b="1" dirty="0" smtClean="0">
                <a:solidFill>
                  <a:schemeClr val="accent5">
                    <a:lumMod val="75000"/>
                  </a:schemeClr>
                </a:solidFill>
              </a:rPr>
              <a:t>  </a:t>
            </a:r>
            <a:r>
              <a:rPr lang="en-GB" b="1" dirty="0">
                <a:solidFill>
                  <a:schemeClr val="accent5">
                    <a:lumMod val="75000"/>
                  </a:schemeClr>
                </a:solidFill>
              </a:rPr>
              <a:t>and </a:t>
            </a:r>
            <a:r>
              <a:rPr lang="en-GB" b="1" dirty="0" smtClean="0">
                <a:solidFill>
                  <a:schemeClr val="accent5">
                    <a:lumMod val="75000"/>
                  </a:schemeClr>
                </a:solidFill>
              </a:rPr>
              <a:t>3</a:t>
            </a:r>
            <a:r>
              <a:rPr lang="en-GB" b="1" baseline="30000" dirty="0" smtClean="0">
                <a:solidFill>
                  <a:schemeClr val="accent5">
                    <a:lumMod val="75000"/>
                  </a:schemeClr>
                </a:solidFill>
              </a:rPr>
              <a:t>rd</a:t>
            </a:r>
            <a:r>
              <a:rPr lang="en-GB" b="1" dirty="0" smtClean="0">
                <a:solidFill>
                  <a:schemeClr val="accent5">
                    <a:lumMod val="75000"/>
                  </a:schemeClr>
                </a:solidFill>
              </a:rPr>
              <a:t> person </a:t>
            </a:r>
            <a:r>
              <a:rPr lang="en-GB" b="1" dirty="0">
                <a:solidFill>
                  <a:schemeClr val="accent5">
                    <a:lumMod val="75000"/>
                  </a:schemeClr>
                </a:solidFill>
              </a:rPr>
              <a:t>singular forms</a:t>
            </a: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7289437"/>
      </p:ext>
    </p:extLst>
  </p:cSld>
  <p:clrMapOvr>
    <a:masterClrMapping/>
  </p:clrMapOvr>
  <mc:AlternateContent xmlns:mc="http://schemas.openxmlformats.org/markup-compatibility/2006" xmlns:p14="http://schemas.microsoft.com/office/powerpoint/2010/main">
    <mc:Choice Requires="p14">
      <p:transition spd="slow" p14:dur="2000" advTm="7587"/>
    </mc:Choice>
    <mc:Fallback xmlns="">
      <p:transition spd="slow" advTm="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p:cNvSpPr>
            <a:spLocks noGrp="1"/>
          </p:cNvSpPr>
          <p:nvPr>
            <p:ph type="title"/>
          </p:nvPr>
        </p:nvSpPr>
        <p:spPr>
          <a:xfrm>
            <a:off x="0" y="310083"/>
            <a:ext cx="3745089" cy="707849"/>
          </a:xfrm>
        </p:spPr>
        <p:txBody>
          <a:bodyPr>
            <a:normAutofit/>
          </a:bodyPr>
          <a:lstStyle/>
          <a:p>
            <a:r>
              <a:rPr lang="en-GB" sz="3600" b="1" dirty="0" err="1">
                <a:solidFill>
                  <a:schemeClr val="bg1"/>
                </a:solidFill>
              </a:rPr>
              <a:t>Zwei</a:t>
            </a:r>
            <a:r>
              <a:rPr lang="en-GB" sz="3600" b="1" dirty="0">
                <a:solidFill>
                  <a:schemeClr val="bg1"/>
                </a:solidFill>
              </a:rPr>
              <a:t> Deutsche</a:t>
            </a: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110651" y="247046"/>
            <a:ext cx="184667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Namik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5894" y="1354491"/>
            <a:ext cx="3195638" cy="4802188"/>
          </a:xfrm>
          <a:prstGeom prst="rect">
            <a:avLst/>
          </a:prstGeom>
          <a:ln w="28575">
            <a:solidFill>
              <a:srgbClr val="DAA520"/>
            </a:solidFill>
          </a:ln>
          <a:effectLst/>
        </p:spPr>
      </p:pic>
      <p:sp>
        <p:nvSpPr>
          <p:cNvPr id="10" name="Rectangle 9"/>
          <p:cNvSpPr/>
          <p:nvPr/>
        </p:nvSpPr>
        <p:spPr>
          <a:xfrm>
            <a:off x="2188101" y="5231761"/>
            <a:ext cx="28312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cmpd="sng">
                  <a:solidFill>
                    <a:srgbClr val="DAA520"/>
                  </a:solidFill>
                  <a:prstDash val="solid"/>
                </a:ln>
                <a:solidFill>
                  <a:srgbClr val="5B9BD5">
                    <a:lumMod val="50000"/>
                  </a:srgbClr>
                </a:solidFill>
                <a:effectLst/>
                <a:uLnTx/>
                <a:uFillTx/>
                <a:latin typeface="Century Gothic" panose="020F0302020204030204"/>
                <a:ea typeface="+mn-ea"/>
                <a:cs typeface="+mn-cs"/>
              </a:rPr>
              <a:t>Namika</a:t>
            </a:r>
            <a:endParaRPr kumimoji="0" lang="en-US" sz="5400" b="1" i="0" u="none" strike="noStrike" kern="1200" cap="none" spc="0" normalizeH="0" baseline="0" noProof="0" dirty="0">
              <a:ln w="12700" cmpd="sng">
                <a:solidFill>
                  <a:srgbClr val="DAA520"/>
                </a:solidFill>
                <a:prstDash val="solid"/>
              </a:ln>
              <a:solidFill>
                <a:srgbClr val="5B9BD5">
                  <a:lumMod val="50000"/>
                </a:srgbClr>
              </a:solidFill>
              <a:effectLst/>
              <a:uLnTx/>
              <a:uFillTx/>
              <a:latin typeface="Century Gothic" panose="020F0302020204030204"/>
              <a:ea typeface="+mn-ea"/>
              <a:cs typeface="+mn-cs"/>
            </a:endParaRPr>
          </a:p>
        </p:txBody>
      </p:sp>
      <p:pic>
        <p:nvPicPr>
          <p:cNvPr id="5" name="Picture 4" descr="Sebastian Vette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6650" y="1354491"/>
            <a:ext cx="3200400" cy="4800600"/>
          </a:xfrm>
          <a:prstGeom prst="rect">
            <a:avLst/>
          </a:prstGeom>
          <a:ln w="28575">
            <a:solidFill>
              <a:srgbClr val="DAA520"/>
            </a:solidFill>
          </a:ln>
          <a:effectLst/>
        </p:spPr>
      </p:pic>
      <p:sp>
        <p:nvSpPr>
          <p:cNvPr id="11" name="Rectangle 10"/>
          <p:cNvSpPr/>
          <p:nvPr/>
        </p:nvSpPr>
        <p:spPr>
          <a:xfrm>
            <a:off x="7391400" y="4468898"/>
            <a:ext cx="364875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DAA520"/>
                  </a:solidFill>
                  <a:prstDash val="solid"/>
                </a:ln>
                <a:solidFill>
                  <a:srgbClr val="5B9BD5">
                    <a:lumMod val="50000"/>
                  </a:srgbClr>
                </a:solidFill>
                <a:effectLst/>
                <a:uLnTx/>
                <a:uFillTx/>
                <a:latin typeface="Century Gothic" panose="020F0302020204030204"/>
                <a:ea typeface="+mn-ea"/>
                <a:cs typeface="+mn-cs"/>
              </a:rPr>
              <a:t>Sebastian </a:t>
            </a:r>
            <a:br>
              <a:rPr kumimoji="0" lang="en-US" sz="5400" b="1" i="0" u="none" strike="noStrike" kern="1200" cap="none" spc="0" normalizeH="0" baseline="0" noProof="0" dirty="0">
                <a:ln w="12700" cmpd="sng">
                  <a:solidFill>
                    <a:srgbClr val="DAA520"/>
                  </a:solidFill>
                  <a:prstDash val="solid"/>
                </a:ln>
                <a:solidFill>
                  <a:srgbClr val="5B9BD5">
                    <a:lumMod val="50000"/>
                  </a:srgbClr>
                </a:solidFill>
                <a:effectLst/>
                <a:uLnTx/>
                <a:uFillTx/>
                <a:latin typeface="Century Gothic" panose="020F0302020204030204"/>
                <a:ea typeface="+mn-ea"/>
                <a:cs typeface="+mn-cs"/>
              </a:rPr>
            </a:br>
            <a:r>
              <a:rPr kumimoji="0" lang="en-US" sz="5400" b="1" i="0" u="none" strike="noStrike" kern="1200" cap="none" spc="0" normalizeH="0" baseline="0" noProof="0" dirty="0">
                <a:ln w="12700" cmpd="sng">
                  <a:solidFill>
                    <a:srgbClr val="DAA520"/>
                  </a:solidFill>
                  <a:prstDash val="solid"/>
                </a:ln>
                <a:solidFill>
                  <a:srgbClr val="5B9BD5">
                    <a:lumMod val="50000"/>
                  </a:srgbClr>
                </a:solidFill>
                <a:effectLst/>
                <a:uLnTx/>
                <a:uFillTx/>
                <a:latin typeface="Century Gothic" panose="020F0302020204030204"/>
                <a:ea typeface="+mn-ea"/>
                <a:cs typeface="+mn-cs"/>
              </a:rPr>
              <a:t>Vettel</a:t>
            </a: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5412828"/>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0515600" cy="1325563"/>
          </a:xfrm>
        </p:spPr>
        <p:txBody>
          <a:bodyPr/>
          <a:lstStyle/>
          <a:p>
            <a:r>
              <a:rPr lang="en-GB" b="1" dirty="0">
                <a:solidFill>
                  <a:schemeClr val="accent5">
                    <a:lumMod val="75000"/>
                  </a:schemeClr>
                </a:solidFill>
              </a:rPr>
              <a:t>German Y7 Term 2.2 weeks 3-5 </a:t>
            </a:r>
            <a:endParaRPr lang="en-GB" b="1" dirty="0">
              <a:solidFill>
                <a:schemeClr val="accent5">
                  <a:lumMod val="75000"/>
                </a:schemeClr>
              </a:solidFill>
              <a:latin typeface="Century Gothic" panose="020B0502020202020204" pitchFamily="34" charset="0"/>
            </a:endParaRPr>
          </a:p>
        </p:txBody>
      </p:sp>
      <p:sp>
        <p:nvSpPr>
          <p:cNvPr id="3" name="Content Placeholder 2"/>
          <p:cNvSpPr>
            <a:spLocks noGrp="1"/>
          </p:cNvSpPr>
          <p:nvPr>
            <p:ph idx="1"/>
          </p:nvPr>
        </p:nvSpPr>
        <p:spPr>
          <a:xfrm>
            <a:off x="565372" y="1403603"/>
            <a:ext cx="10788428" cy="4881449"/>
          </a:xfrm>
        </p:spPr>
        <p:txBody>
          <a:bodyPr>
            <a:normAutofit/>
          </a:bodyPr>
          <a:lstStyle/>
          <a:p>
            <a:pPr>
              <a:lnSpc>
                <a:spcPct val="150000"/>
              </a:lnSpc>
              <a:buClr>
                <a:schemeClr val="accent2"/>
              </a:buClr>
            </a:pPr>
            <a:r>
              <a:rPr lang="en-GB" dirty="0">
                <a:solidFill>
                  <a:schemeClr val="accent5">
                    <a:lumMod val="75000"/>
                  </a:schemeClr>
                </a:solidFill>
              </a:rPr>
              <a:t>High frequency strong verbs in the present tense</a:t>
            </a:r>
            <a:endParaRPr lang="es-ES" dirty="0">
              <a:solidFill>
                <a:schemeClr val="accent5">
                  <a:lumMod val="75000"/>
                </a:schemeClr>
              </a:solidFill>
            </a:endParaRPr>
          </a:p>
          <a:p>
            <a:pPr>
              <a:lnSpc>
                <a:spcPct val="150000"/>
              </a:lnSpc>
              <a:buClr>
                <a:schemeClr val="accent2"/>
              </a:buClr>
            </a:pPr>
            <a:r>
              <a:rPr lang="es-ES" dirty="0" err="1">
                <a:solidFill>
                  <a:schemeClr val="accent5">
                    <a:lumMod val="75000"/>
                  </a:schemeClr>
                </a:solidFill>
              </a:rPr>
              <a:t>Progression</a:t>
            </a:r>
            <a:r>
              <a:rPr lang="es-ES" dirty="0">
                <a:solidFill>
                  <a:schemeClr val="accent5">
                    <a:lumMod val="75000"/>
                  </a:schemeClr>
                </a:solidFill>
              </a:rPr>
              <a:t>: </a:t>
            </a:r>
          </a:p>
          <a:p>
            <a:pPr marL="0" indent="0">
              <a:lnSpc>
                <a:spcPct val="150000"/>
              </a:lnSpc>
              <a:buClr>
                <a:schemeClr val="accent2"/>
              </a:buClr>
              <a:buNone/>
            </a:pPr>
            <a:r>
              <a:rPr lang="es-ES" dirty="0" err="1">
                <a:solidFill>
                  <a:schemeClr val="accent5">
                    <a:lumMod val="75000"/>
                  </a:schemeClr>
                </a:solidFill>
              </a:rPr>
              <a:t>Week</a:t>
            </a:r>
            <a:r>
              <a:rPr lang="es-ES" dirty="0">
                <a:solidFill>
                  <a:schemeClr val="accent5">
                    <a:lumMod val="75000"/>
                  </a:schemeClr>
                </a:solidFill>
              </a:rPr>
              <a:t> 3 – </a:t>
            </a:r>
            <a:r>
              <a:rPr lang="es-ES" dirty="0" err="1">
                <a:solidFill>
                  <a:schemeClr val="accent5">
                    <a:lumMod val="75000"/>
                  </a:schemeClr>
                </a:solidFill>
              </a:rPr>
              <a:t>lesson</a:t>
            </a:r>
            <a:r>
              <a:rPr lang="es-ES" dirty="0">
                <a:solidFill>
                  <a:schemeClr val="accent5">
                    <a:lumMod val="75000"/>
                  </a:schemeClr>
                </a:solidFill>
              </a:rPr>
              <a:t> 1 ‘</a:t>
            </a:r>
            <a:r>
              <a:rPr lang="es-ES" b="1" dirty="0" err="1">
                <a:solidFill>
                  <a:schemeClr val="accent5">
                    <a:lumMod val="75000"/>
                  </a:schemeClr>
                </a:solidFill>
              </a:rPr>
              <a:t>ich</a:t>
            </a:r>
            <a:r>
              <a:rPr lang="es-ES" dirty="0">
                <a:solidFill>
                  <a:schemeClr val="accent5">
                    <a:lumMod val="75000"/>
                  </a:schemeClr>
                </a:solidFill>
              </a:rPr>
              <a:t>’ &amp; ‘</a:t>
            </a:r>
            <a:r>
              <a:rPr lang="es-ES" b="1" dirty="0" err="1">
                <a:solidFill>
                  <a:schemeClr val="accent5">
                    <a:lumMod val="75000"/>
                  </a:schemeClr>
                </a:solidFill>
              </a:rPr>
              <a:t>er</a:t>
            </a:r>
            <a:r>
              <a:rPr lang="es-ES" b="1" dirty="0">
                <a:solidFill>
                  <a:schemeClr val="accent5">
                    <a:lumMod val="75000"/>
                  </a:schemeClr>
                </a:solidFill>
              </a:rPr>
              <a:t>/</a:t>
            </a:r>
            <a:r>
              <a:rPr lang="es-ES" b="1" dirty="0" err="1">
                <a:solidFill>
                  <a:schemeClr val="accent5">
                    <a:lumMod val="75000"/>
                  </a:schemeClr>
                </a:solidFill>
              </a:rPr>
              <a:t>sie</a:t>
            </a:r>
            <a:r>
              <a:rPr lang="es-ES" dirty="0">
                <a:solidFill>
                  <a:schemeClr val="accent5">
                    <a:lumMod val="75000"/>
                  </a:schemeClr>
                </a:solidFill>
              </a:rPr>
              <a:t>’; </a:t>
            </a:r>
            <a:r>
              <a:rPr lang="es-ES" dirty="0" err="1">
                <a:solidFill>
                  <a:schemeClr val="accent5">
                    <a:lumMod val="75000"/>
                  </a:schemeClr>
                </a:solidFill>
              </a:rPr>
              <a:t>lesson</a:t>
            </a:r>
            <a:r>
              <a:rPr lang="es-ES" dirty="0">
                <a:solidFill>
                  <a:schemeClr val="accent5">
                    <a:lumMod val="75000"/>
                  </a:schemeClr>
                </a:solidFill>
              </a:rPr>
              <a:t> 2 ‘</a:t>
            </a:r>
            <a:r>
              <a:rPr lang="es-ES" b="1" dirty="0" err="1">
                <a:solidFill>
                  <a:schemeClr val="accent5">
                    <a:lumMod val="75000"/>
                  </a:schemeClr>
                </a:solidFill>
              </a:rPr>
              <a:t>ich</a:t>
            </a:r>
            <a:r>
              <a:rPr lang="es-ES" dirty="0">
                <a:solidFill>
                  <a:schemeClr val="accent5">
                    <a:lumMod val="75000"/>
                  </a:schemeClr>
                </a:solidFill>
              </a:rPr>
              <a:t>’ &amp; ‘</a:t>
            </a:r>
            <a:r>
              <a:rPr lang="es-ES" b="1" dirty="0" err="1">
                <a:solidFill>
                  <a:schemeClr val="accent5">
                    <a:lumMod val="75000"/>
                  </a:schemeClr>
                </a:solidFill>
              </a:rPr>
              <a:t>er</a:t>
            </a:r>
            <a:r>
              <a:rPr lang="es-ES" b="1" dirty="0">
                <a:solidFill>
                  <a:schemeClr val="accent5">
                    <a:lumMod val="75000"/>
                  </a:schemeClr>
                </a:solidFill>
              </a:rPr>
              <a:t>/</a:t>
            </a:r>
            <a:r>
              <a:rPr lang="es-ES" b="1" dirty="0" err="1">
                <a:solidFill>
                  <a:schemeClr val="accent5">
                    <a:lumMod val="75000"/>
                  </a:schemeClr>
                </a:solidFill>
              </a:rPr>
              <a:t>sie</a:t>
            </a:r>
            <a:r>
              <a:rPr lang="es-ES" dirty="0">
                <a:solidFill>
                  <a:schemeClr val="accent5">
                    <a:lumMod val="75000"/>
                  </a:schemeClr>
                </a:solidFill>
              </a:rPr>
              <a:t>’</a:t>
            </a:r>
          </a:p>
          <a:p>
            <a:pPr marL="0" indent="0">
              <a:lnSpc>
                <a:spcPct val="150000"/>
              </a:lnSpc>
              <a:buClr>
                <a:schemeClr val="accent2"/>
              </a:buClr>
              <a:buNone/>
            </a:pPr>
            <a:r>
              <a:rPr lang="es-ES" dirty="0" err="1">
                <a:solidFill>
                  <a:schemeClr val="accent5">
                    <a:lumMod val="75000"/>
                  </a:schemeClr>
                </a:solidFill>
              </a:rPr>
              <a:t>Week</a:t>
            </a:r>
            <a:r>
              <a:rPr lang="es-ES" dirty="0">
                <a:solidFill>
                  <a:schemeClr val="accent5">
                    <a:lumMod val="75000"/>
                  </a:schemeClr>
                </a:solidFill>
              </a:rPr>
              <a:t> 4 – </a:t>
            </a:r>
            <a:r>
              <a:rPr lang="es-ES" dirty="0" err="1">
                <a:solidFill>
                  <a:schemeClr val="accent5">
                    <a:lumMod val="75000"/>
                  </a:schemeClr>
                </a:solidFill>
              </a:rPr>
              <a:t>lesson</a:t>
            </a:r>
            <a:r>
              <a:rPr lang="es-ES" dirty="0">
                <a:solidFill>
                  <a:schemeClr val="accent5">
                    <a:lumMod val="75000"/>
                  </a:schemeClr>
                </a:solidFill>
              </a:rPr>
              <a:t> 1 ‘</a:t>
            </a:r>
            <a:r>
              <a:rPr lang="es-ES" dirty="0" err="1">
                <a:solidFill>
                  <a:schemeClr val="accent5">
                    <a:lumMod val="75000"/>
                  </a:schemeClr>
                </a:solidFill>
              </a:rPr>
              <a:t>ich</a:t>
            </a:r>
            <a:r>
              <a:rPr lang="es-ES" dirty="0">
                <a:solidFill>
                  <a:schemeClr val="accent5">
                    <a:lumMod val="75000"/>
                  </a:schemeClr>
                </a:solidFill>
              </a:rPr>
              <a:t>’ &amp; ‘</a:t>
            </a:r>
            <a:r>
              <a:rPr lang="es-ES" b="1" dirty="0">
                <a:solidFill>
                  <a:schemeClr val="accent5">
                    <a:lumMod val="75000"/>
                  </a:schemeClr>
                </a:solidFill>
              </a:rPr>
              <a:t>du</a:t>
            </a:r>
            <a:r>
              <a:rPr lang="es-ES" dirty="0">
                <a:solidFill>
                  <a:schemeClr val="accent5">
                    <a:lumMod val="75000"/>
                  </a:schemeClr>
                </a:solidFill>
              </a:rPr>
              <a:t>’; </a:t>
            </a:r>
            <a:r>
              <a:rPr lang="es-ES" dirty="0" err="1">
                <a:solidFill>
                  <a:schemeClr val="accent5">
                    <a:lumMod val="75000"/>
                  </a:schemeClr>
                </a:solidFill>
              </a:rPr>
              <a:t>lesson</a:t>
            </a:r>
            <a:r>
              <a:rPr lang="es-ES" dirty="0">
                <a:solidFill>
                  <a:schemeClr val="accent5">
                    <a:lumMod val="75000"/>
                  </a:schemeClr>
                </a:solidFill>
              </a:rPr>
              <a:t> 2 ‘</a:t>
            </a:r>
            <a:r>
              <a:rPr lang="es-ES" dirty="0" err="1">
                <a:solidFill>
                  <a:schemeClr val="accent5">
                    <a:lumMod val="75000"/>
                  </a:schemeClr>
                </a:solidFill>
              </a:rPr>
              <a:t>ich</a:t>
            </a:r>
            <a:r>
              <a:rPr lang="es-ES" dirty="0">
                <a:solidFill>
                  <a:schemeClr val="accent5">
                    <a:lumMod val="75000"/>
                  </a:schemeClr>
                </a:solidFill>
              </a:rPr>
              <a:t>’ ‘</a:t>
            </a:r>
            <a:r>
              <a:rPr lang="es-ES" b="1" dirty="0">
                <a:solidFill>
                  <a:schemeClr val="accent5">
                    <a:lumMod val="75000"/>
                  </a:schemeClr>
                </a:solidFill>
              </a:rPr>
              <a:t>du</a:t>
            </a:r>
            <a:r>
              <a:rPr lang="es-ES" dirty="0">
                <a:solidFill>
                  <a:schemeClr val="accent5">
                    <a:lumMod val="75000"/>
                  </a:schemeClr>
                </a:solidFill>
              </a:rPr>
              <a:t>’ </a:t>
            </a:r>
          </a:p>
          <a:p>
            <a:pPr marL="0" indent="0">
              <a:lnSpc>
                <a:spcPct val="150000"/>
              </a:lnSpc>
              <a:buClr>
                <a:schemeClr val="accent2"/>
              </a:buClr>
              <a:buNone/>
            </a:pPr>
            <a:r>
              <a:rPr lang="es-ES" dirty="0" err="1">
                <a:solidFill>
                  <a:schemeClr val="accent5">
                    <a:lumMod val="75000"/>
                  </a:schemeClr>
                </a:solidFill>
              </a:rPr>
              <a:t>Week</a:t>
            </a:r>
            <a:r>
              <a:rPr lang="es-ES" dirty="0">
                <a:solidFill>
                  <a:schemeClr val="accent5">
                    <a:lumMod val="75000"/>
                  </a:schemeClr>
                </a:solidFill>
              </a:rPr>
              <a:t> 5 – </a:t>
            </a:r>
            <a:r>
              <a:rPr lang="es-ES" dirty="0" err="1">
                <a:solidFill>
                  <a:schemeClr val="accent5">
                    <a:lumMod val="75000"/>
                  </a:schemeClr>
                </a:solidFill>
              </a:rPr>
              <a:t>lesson</a:t>
            </a:r>
            <a:r>
              <a:rPr lang="es-ES" dirty="0">
                <a:solidFill>
                  <a:schemeClr val="accent5">
                    <a:lumMod val="75000"/>
                  </a:schemeClr>
                </a:solidFill>
              </a:rPr>
              <a:t> 1 ‘</a:t>
            </a:r>
            <a:r>
              <a:rPr lang="es-ES" dirty="0" err="1">
                <a:solidFill>
                  <a:schemeClr val="accent5">
                    <a:lumMod val="75000"/>
                  </a:schemeClr>
                </a:solidFill>
              </a:rPr>
              <a:t>er</a:t>
            </a:r>
            <a:r>
              <a:rPr lang="es-ES" dirty="0">
                <a:solidFill>
                  <a:schemeClr val="accent5">
                    <a:lumMod val="75000"/>
                  </a:schemeClr>
                </a:solidFill>
              </a:rPr>
              <a:t>/</a:t>
            </a:r>
            <a:r>
              <a:rPr lang="es-ES" dirty="0" err="1">
                <a:solidFill>
                  <a:schemeClr val="accent5">
                    <a:lumMod val="75000"/>
                  </a:schemeClr>
                </a:solidFill>
              </a:rPr>
              <a:t>sie</a:t>
            </a:r>
            <a:r>
              <a:rPr lang="es-ES" dirty="0">
                <a:solidFill>
                  <a:schemeClr val="accent5">
                    <a:lumMod val="75000"/>
                  </a:schemeClr>
                </a:solidFill>
              </a:rPr>
              <a:t>’ &amp; ‘</a:t>
            </a:r>
            <a:r>
              <a:rPr lang="es-ES" b="1" dirty="0" err="1">
                <a:solidFill>
                  <a:schemeClr val="accent5">
                    <a:lumMod val="75000"/>
                  </a:schemeClr>
                </a:solidFill>
              </a:rPr>
              <a:t>sie</a:t>
            </a:r>
            <a:r>
              <a:rPr lang="es-ES" dirty="0">
                <a:solidFill>
                  <a:schemeClr val="accent5">
                    <a:lumMod val="75000"/>
                  </a:schemeClr>
                </a:solidFill>
              </a:rPr>
              <a:t>’; </a:t>
            </a:r>
            <a:r>
              <a:rPr lang="es-ES" dirty="0" err="1">
                <a:solidFill>
                  <a:schemeClr val="accent5">
                    <a:lumMod val="75000"/>
                  </a:schemeClr>
                </a:solidFill>
              </a:rPr>
              <a:t>lesson</a:t>
            </a:r>
            <a:r>
              <a:rPr lang="es-ES" dirty="0">
                <a:solidFill>
                  <a:schemeClr val="accent5">
                    <a:lumMod val="75000"/>
                  </a:schemeClr>
                </a:solidFill>
              </a:rPr>
              <a:t> 2 ‘</a:t>
            </a:r>
            <a:r>
              <a:rPr lang="es-ES" dirty="0" err="1">
                <a:solidFill>
                  <a:schemeClr val="accent5">
                    <a:lumMod val="75000"/>
                  </a:schemeClr>
                </a:solidFill>
              </a:rPr>
              <a:t>er</a:t>
            </a:r>
            <a:r>
              <a:rPr lang="es-ES" dirty="0">
                <a:solidFill>
                  <a:schemeClr val="accent5">
                    <a:lumMod val="75000"/>
                  </a:schemeClr>
                </a:solidFill>
              </a:rPr>
              <a:t>/</a:t>
            </a:r>
            <a:r>
              <a:rPr lang="es-ES" dirty="0" err="1">
                <a:solidFill>
                  <a:schemeClr val="accent5">
                    <a:lumMod val="75000"/>
                  </a:schemeClr>
                </a:solidFill>
              </a:rPr>
              <a:t>sie</a:t>
            </a:r>
            <a:r>
              <a:rPr lang="es-ES" dirty="0">
                <a:solidFill>
                  <a:schemeClr val="accent5">
                    <a:lumMod val="75000"/>
                  </a:schemeClr>
                </a:solidFill>
              </a:rPr>
              <a:t>’ &amp; ‘</a:t>
            </a:r>
            <a:r>
              <a:rPr lang="es-ES" b="1" dirty="0" err="1">
                <a:solidFill>
                  <a:schemeClr val="accent5">
                    <a:lumMod val="75000"/>
                  </a:schemeClr>
                </a:solidFill>
              </a:rPr>
              <a:t>sie</a:t>
            </a:r>
            <a:r>
              <a:rPr lang="es-ES" dirty="0">
                <a:solidFill>
                  <a:schemeClr val="accent5">
                    <a:lumMod val="75000"/>
                  </a:schemeClr>
                </a:solidFill>
              </a:rPr>
              <a:t>’(extended </a:t>
            </a:r>
            <a:r>
              <a:rPr lang="es-ES" dirty="0" err="1">
                <a:solidFill>
                  <a:schemeClr val="accent5">
                    <a:lumMod val="75000"/>
                  </a:schemeClr>
                </a:solidFill>
              </a:rPr>
              <a:t>text</a:t>
            </a:r>
            <a:r>
              <a:rPr lang="es-ES" dirty="0">
                <a:solidFill>
                  <a:schemeClr val="accent5">
                    <a:lumMod val="75000"/>
                  </a:schemeClr>
                </a:solidFill>
              </a:rPr>
              <a:t> </a:t>
            </a:r>
            <a:r>
              <a:rPr lang="es-ES" dirty="0" err="1">
                <a:solidFill>
                  <a:schemeClr val="accent5">
                    <a:lumMod val="75000"/>
                  </a:schemeClr>
                </a:solidFill>
              </a:rPr>
              <a:t>activities</a:t>
            </a:r>
            <a:r>
              <a:rPr lang="es-ES" dirty="0">
                <a:solidFill>
                  <a:schemeClr val="accent5">
                    <a:lumMod val="75000"/>
                  </a:schemeClr>
                </a:solidFill>
              </a:rPr>
              <a:t>)</a:t>
            </a:r>
          </a:p>
        </p:txBody>
      </p:sp>
      <p:pic>
        <p:nvPicPr>
          <p:cNvPr id="7" name="Audio 6" descr="sound butt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30481798"/>
      </p:ext>
    </p:extLst>
  </p:cSld>
  <p:clrMapOvr>
    <a:masterClrMapping/>
  </p:clrMapOvr>
  <mc:AlternateContent xmlns:mc="http://schemas.openxmlformats.org/markup-compatibility/2006" xmlns:p14="http://schemas.microsoft.com/office/powerpoint/2010/main">
    <mc:Choice Requires="p14">
      <p:transition spd="slow" p14:dur="2000" advTm="36139"/>
    </mc:Choice>
    <mc:Fallback xmlns="">
      <p:transition spd="slow" advTm="3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C5BD-CF44-0646-80E8-E9F20F2A4826}"/>
              </a:ext>
            </a:extLst>
          </p:cNvPr>
          <p:cNvSpPr>
            <a:spLocks noGrp="1"/>
          </p:cNvSpPr>
          <p:nvPr>
            <p:ph type="title"/>
          </p:nvPr>
        </p:nvSpPr>
        <p:spPr>
          <a:xfrm>
            <a:off x="2002506" y="1828942"/>
            <a:ext cx="108656" cy="163088"/>
          </a:xfrm>
        </p:spPr>
        <p:txBody>
          <a:bodyPr>
            <a:noAutofit/>
          </a:bodyPr>
          <a:lstStyle/>
          <a:p>
            <a:pPr rtl="0" eaLnBrk="1" latinLnBrk="0" hangingPunct="1"/>
            <a:r>
              <a:rPr lang="en-GB" sz="100" kern="1200" dirty="0" err="1">
                <a:solidFill>
                  <a:schemeClr val="bg1"/>
                </a:solidFill>
                <a:effectLst/>
                <a:ea typeface="+mn-ea"/>
                <a:cs typeface="+mn-cs"/>
              </a:rPr>
              <a:t>Ein</a:t>
            </a:r>
            <a:r>
              <a:rPr lang="en-GB" sz="100" kern="1200" dirty="0">
                <a:solidFill>
                  <a:schemeClr val="bg1"/>
                </a:solidFill>
                <a:effectLst/>
                <a:ea typeface="+mn-ea"/>
                <a:cs typeface="+mn-cs"/>
              </a:rPr>
              <a:t> Interview.</a:t>
            </a:r>
            <a:endParaRPr lang="en-US" sz="100" dirty="0">
              <a:solidFill>
                <a:schemeClr val="bg1"/>
              </a:solidFill>
            </a:endParaRPr>
          </a:p>
        </p:txBody>
      </p:sp>
      <p:pic>
        <p:nvPicPr>
          <p:cNvPr id="5" name="Picture 4" descr="Namik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687" y="896620"/>
            <a:ext cx="3195638" cy="4802188"/>
          </a:xfrm>
          <a:prstGeom prst="rect">
            <a:avLst/>
          </a:prstGeom>
          <a:ln w="28575">
            <a:solidFill>
              <a:srgbClr val="DAA520"/>
            </a:solidFill>
          </a:ln>
          <a:effectLst/>
        </p:spPr>
      </p:pic>
      <p:sp>
        <p:nvSpPr>
          <p:cNvPr id="7" name="Rectangle 6"/>
          <p:cNvSpPr/>
          <p:nvPr/>
        </p:nvSpPr>
        <p:spPr>
          <a:xfrm>
            <a:off x="586894" y="4773890"/>
            <a:ext cx="28312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cmpd="sng">
                  <a:solidFill>
                    <a:srgbClr val="DAA520"/>
                  </a:solidFill>
                  <a:prstDash val="solid"/>
                </a:ln>
                <a:solidFill>
                  <a:srgbClr val="5B9BD5">
                    <a:lumMod val="50000"/>
                  </a:srgbClr>
                </a:solidFill>
                <a:effectLst/>
                <a:uLnTx/>
                <a:uFillTx/>
                <a:latin typeface="Century Gothic" panose="020F0302020204030204"/>
                <a:ea typeface="+mn-ea"/>
                <a:cs typeface="+mn-cs"/>
              </a:rPr>
              <a:t>Namika</a:t>
            </a:r>
            <a:endParaRPr kumimoji="0" lang="en-US" sz="5400" b="1" i="0" u="none" strike="noStrike" kern="1200" cap="none" spc="0" normalizeH="0" baseline="0" noProof="0" dirty="0">
              <a:ln w="12700" cmpd="sng">
                <a:solidFill>
                  <a:srgbClr val="DAA520"/>
                </a:solidFill>
                <a:prstDash val="solid"/>
              </a:ln>
              <a:solidFill>
                <a:srgbClr val="5B9BD5">
                  <a:lumMod val="50000"/>
                </a:srgbClr>
              </a:solidFill>
              <a:effectLst/>
              <a:uLnTx/>
              <a:uFillTx/>
              <a:latin typeface="Century Gothic" panose="020F0302020204030204"/>
              <a:ea typeface="+mn-ea"/>
              <a:cs typeface="+mn-cs"/>
            </a:endParaRPr>
          </a:p>
        </p:txBody>
      </p:sp>
      <p:sp>
        <p:nvSpPr>
          <p:cNvPr id="30" name="TextBox 29"/>
          <p:cNvSpPr txBox="1"/>
          <p:nvPr/>
        </p:nvSpPr>
        <p:spPr>
          <a:xfrm>
            <a:off x="72000" y="19958"/>
            <a:ext cx="7380000" cy="720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Interview.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das auf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Hören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Antworten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 name="Rounded Rectangle 3"/>
          <p:cNvSpPr/>
          <p:nvPr/>
        </p:nvSpPr>
        <p:spPr>
          <a:xfrm>
            <a:off x="5429250" y="364616"/>
            <a:ext cx="6496050" cy="5921884"/>
          </a:xfrm>
          <a:prstGeom prst="roundRect">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Namika</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wohne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in Frankfurt-am-Main.</a:t>
            </a: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bin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Sängerin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Mein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erster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Hit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heißt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Lieblingsmensch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singe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jeden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Tag,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früh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am Morgen und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spät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am Abend!</a:t>
            </a: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Familie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gibt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mir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Songideen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Mein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Opa</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und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Marokkaner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esse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 oft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Salamibrot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Arial" panose="020B0604020202020204" pitchFamily="34" charset="0"/>
              </a:rPr>
              <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sehe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kaum</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Filme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Mein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Lieblingstier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Löwe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fr-FR"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ectangle 7"/>
          <p:cNvSpPr/>
          <p:nvPr/>
        </p:nvSpPr>
        <p:spPr>
          <a:xfrm>
            <a:off x="314956" y="5925214"/>
            <a:ext cx="62063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Marokkaner</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 Moroccans  / *</a:t>
            </a: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der </a:t>
            </a: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Löwe</a:t>
            </a: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lion</a:t>
            </a: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Action Button: Custom 8" descr="number 1">
            <a:hlinkClick r:id="" action="ppaction://noaction" highlightClick="1">
              <a:snd r:embed="rId6" name="Wie_heisst.wav"/>
            </a:hlinkClick>
            <a:extLst>
              <a:ext uri="{FF2B5EF4-FFF2-40B4-BE49-F238E27FC236}">
                <a16:creationId xmlns:a16="http://schemas.microsoft.com/office/drawing/2014/main" id="{1DAC8CF0-F8D9-F64A-AEA4-CC17678B57C7}"/>
              </a:ext>
            </a:extLst>
          </p:cNvPr>
          <p:cNvSpPr/>
          <p:nvPr/>
        </p:nvSpPr>
        <p:spPr>
          <a:xfrm>
            <a:off x="3786081" y="894347"/>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1</a:t>
            </a:r>
          </a:p>
        </p:txBody>
      </p:sp>
      <p:sp>
        <p:nvSpPr>
          <p:cNvPr id="10" name="Action Button: Custom 9" descr="number 2">
            <a:hlinkClick r:id="" action="ppaction://noaction" highlightClick="1">
              <a:snd r:embed="rId7" name="Was_ist_Tier.wav"/>
            </a:hlinkClick>
            <a:extLst>
              <a:ext uri="{FF2B5EF4-FFF2-40B4-BE49-F238E27FC236}">
                <a16:creationId xmlns:a16="http://schemas.microsoft.com/office/drawing/2014/main" id="{711A6A5B-400E-9B4E-9F8E-EA4F8F4269F9}"/>
              </a:ext>
            </a:extLst>
          </p:cNvPr>
          <p:cNvSpPr/>
          <p:nvPr/>
        </p:nvSpPr>
        <p:spPr>
          <a:xfrm>
            <a:off x="3782532" y="149889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2</a:t>
            </a:r>
          </a:p>
        </p:txBody>
      </p:sp>
      <p:sp>
        <p:nvSpPr>
          <p:cNvPr id="11" name="Action Button: Custom 10" descr="number 3">
            <a:hlinkClick r:id="" action="ppaction://noaction" highlightClick="1">
              <a:snd r:embed="rId8" name="Wie_oft_singst.wav"/>
            </a:hlinkClick>
            <a:extLst>
              <a:ext uri="{FF2B5EF4-FFF2-40B4-BE49-F238E27FC236}">
                <a16:creationId xmlns:a16="http://schemas.microsoft.com/office/drawing/2014/main" id="{91CB65C6-A189-D14A-8BB9-62829089F7BB}"/>
              </a:ext>
            </a:extLst>
          </p:cNvPr>
          <p:cNvSpPr/>
          <p:nvPr/>
        </p:nvSpPr>
        <p:spPr>
          <a:xfrm>
            <a:off x="3784106" y="2126390"/>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3</a:t>
            </a:r>
          </a:p>
        </p:txBody>
      </p:sp>
      <p:sp>
        <p:nvSpPr>
          <p:cNvPr id="12" name="Action Button: Custom 11" descr="number 4">
            <a:hlinkClick r:id="" action="ppaction://noaction" highlightClick="1">
              <a:snd r:embed="rId9" name="wo_wohnst.wav"/>
            </a:hlinkClick>
            <a:extLst>
              <a:ext uri="{FF2B5EF4-FFF2-40B4-BE49-F238E27FC236}">
                <a16:creationId xmlns:a16="http://schemas.microsoft.com/office/drawing/2014/main" id="{AFC18C76-8542-4C40-902F-9BFBBC547943}"/>
              </a:ext>
            </a:extLst>
          </p:cNvPr>
          <p:cNvSpPr/>
          <p:nvPr/>
        </p:nvSpPr>
        <p:spPr>
          <a:xfrm>
            <a:off x="3786081" y="276847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4</a:t>
            </a:r>
          </a:p>
        </p:txBody>
      </p:sp>
      <p:sp>
        <p:nvSpPr>
          <p:cNvPr id="13" name="Action Button: Custom 12" descr="number 5">
            <a:hlinkClick r:id="" action="ppaction://noaction" highlightClick="1">
              <a:snd r:embed="rId10" name="woher_bekommst.wav"/>
            </a:hlinkClick>
            <a:extLst>
              <a:ext uri="{FF2B5EF4-FFF2-40B4-BE49-F238E27FC236}">
                <a16:creationId xmlns:a16="http://schemas.microsoft.com/office/drawing/2014/main" id="{054B61BB-32C8-4949-8658-77A440942C88}"/>
              </a:ext>
            </a:extLst>
          </p:cNvPr>
          <p:cNvSpPr/>
          <p:nvPr/>
        </p:nvSpPr>
        <p:spPr>
          <a:xfrm>
            <a:off x="3786081" y="3398841"/>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5</a:t>
            </a:r>
          </a:p>
        </p:txBody>
      </p:sp>
      <p:sp>
        <p:nvSpPr>
          <p:cNvPr id="14" name="Action Button: Custom 13" descr="number 6">
            <a:hlinkClick r:id="" action="ppaction://noaction" highlightClick="1">
              <a:snd r:embed="rId11" name="Wie_oft_Filme.wav"/>
            </a:hlinkClick>
            <a:extLst>
              <a:ext uri="{FF2B5EF4-FFF2-40B4-BE49-F238E27FC236}">
                <a16:creationId xmlns:a16="http://schemas.microsoft.com/office/drawing/2014/main" id="{B573CDB8-A5C0-DB49-8054-44C21C1884E0}"/>
              </a:ext>
            </a:extLst>
          </p:cNvPr>
          <p:cNvSpPr/>
          <p:nvPr/>
        </p:nvSpPr>
        <p:spPr>
          <a:xfrm>
            <a:off x="3786082" y="399618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6</a:t>
            </a:r>
          </a:p>
        </p:txBody>
      </p:sp>
      <p:sp>
        <p:nvSpPr>
          <p:cNvPr id="15" name="Action Button: Custom 14" descr="number 7">
            <a:hlinkClick r:id="" action="ppaction://noaction" highlightClick="1">
              <a:snd r:embed="rId12" name="was_isst.wav"/>
            </a:hlinkClick>
            <a:extLst>
              <a:ext uri="{FF2B5EF4-FFF2-40B4-BE49-F238E27FC236}">
                <a16:creationId xmlns:a16="http://schemas.microsoft.com/office/drawing/2014/main" id="{EFFDB37C-E2FB-2841-8EFA-54F4BE1102BA}"/>
              </a:ext>
            </a:extLst>
          </p:cNvPr>
          <p:cNvSpPr/>
          <p:nvPr/>
        </p:nvSpPr>
        <p:spPr>
          <a:xfrm>
            <a:off x="3786083" y="462766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7</a:t>
            </a:r>
          </a:p>
        </p:txBody>
      </p:sp>
      <p:sp>
        <p:nvSpPr>
          <p:cNvPr id="16" name="Action Button: Custom 15" descr="number 8">
            <a:hlinkClick r:id="" action="ppaction://noaction" highlightClick="1">
              <a:snd r:embed="rId13" name="Was_Job.wav"/>
            </a:hlinkClick>
            <a:extLst>
              <a:ext uri="{FF2B5EF4-FFF2-40B4-BE49-F238E27FC236}">
                <a16:creationId xmlns:a16="http://schemas.microsoft.com/office/drawing/2014/main" id="{9F263FDD-D4D3-CB44-9219-C50E45357608}"/>
              </a:ext>
            </a:extLst>
          </p:cNvPr>
          <p:cNvSpPr/>
          <p:nvPr/>
        </p:nvSpPr>
        <p:spPr>
          <a:xfrm>
            <a:off x="3786084" y="5272984"/>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a:noFill/>
                </a:ln>
                <a:solidFill>
                  <a:prstClr val="white"/>
                </a:solidFill>
                <a:effectLst/>
                <a:uLnTx/>
                <a:uFillTx/>
                <a:latin typeface="Century Gothic" panose="020F0302020204030204"/>
                <a:ea typeface="+mn-ea"/>
                <a:cs typeface="+mn-cs"/>
              </a:rPr>
              <a:t>8</a:t>
            </a:r>
          </a:p>
        </p:txBody>
      </p:sp>
      <p:sp>
        <p:nvSpPr>
          <p:cNvPr id="18" name="Rectangle 17"/>
          <p:cNvSpPr/>
          <p:nvPr/>
        </p:nvSpPr>
        <p:spPr>
          <a:xfrm>
            <a:off x="4390920" y="644800"/>
            <a:ext cx="72487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C</a:t>
            </a:r>
          </a:p>
        </p:txBody>
      </p:sp>
      <p:sp>
        <p:nvSpPr>
          <p:cNvPr id="22" name="Rectangle 21"/>
          <p:cNvSpPr/>
          <p:nvPr/>
        </p:nvSpPr>
        <p:spPr>
          <a:xfrm>
            <a:off x="4425384" y="1249343"/>
            <a:ext cx="655949"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H</a:t>
            </a:r>
          </a:p>
        </p:txBody>
      </p:sp>
      <p:sp>
        <p:nvSpPr>
          <p:cNvPr id="23" name="Rectangle 22"/>
          <p:cNvSpPr/>
          <p:nvPr/>
        </p:nvSpPr>
        <p:spPr>
          <a:xfrm>
            <a:off x="4418972" y="1937414"/>
            <a:ext cx="668773"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D</a:t>
            </a:r>
          </a:p>
        </p:txBody>
      </p:sp>
      <p:sp>
        <p:nvSpPr>
          <p:cNvPr id="24" name="Rectangle 23"/>
          <p:cNvSpPr/>
          <p:nvPr/>
        </p:nvSpPr>
        <p:spPr>
          <a:xfrm>
            <a:off x="4390920" y="2555805"/>
            <a:ext cx="72487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A</a:t>
            </a:r>
          </a:p>
        </p:txBody>
      </p:sp>
      <p:sp>
        <p:nvSpPr>
          <p:cNvPr id="25" name="Rectangle 24"/>
          <p:cNvSpPr/>
          <p:nvPr/>
        </p:nvSpPr>
        <p:spPr>
          <a:xfrm>
            <a:off x="4480687" y="3192711"/>
            <a:ext cx="545342"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E</a:t>
            </a:r>
          </a:p>
        </p:txBody>
      </p:sp>
      <p:sp>
        <p:nvSpPr>
          <p:cNvPr id="26" name="Rectangle 25"/>
          <p:cNvSpPr/>
          <p:nvPr/>
        </p:nvSpPr>
        <p:spPr>
          <a:xfrm>
            <a:off x="4349548" y="3826240"/>
            <a:ext cx="76655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G</a:t>
            </a:r>
          </a:p>
        </p:txBody>
      </p:sp>
      <p:sp>
        <p:nvSpPr>
          <p:cNvPr id="27" name="Rectangle 26"/>
          <p:cNvSpPr/>
          <p:nvPr/>
        </p:nvSpPr>
        <p:spPr>
          <a:xfrm>
            <a:off x="4515560" y="4430783"/>
            <a:ext cx="51648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F</a:t>
            </a:r>
          </a:p>
        </p:txBody>
      </p:sp>
      <p:sp>
        <p:nvSpPr>
          <p:cNvPr id="28" name="Rectangle 27"/>
          <p:cNvSpPr/>
          <p:nvPr/>
        </p:nvSpPr>
        <p:spPr>
          <a:xfrm>
            <a:off x="4480293" y="5064312"/>
            <a:ext cx="587019"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noFill/>
                  <a:prstDash val="solid"/>
                </a:ln>
                <a:solidFill>
                  <a:srgbClr val="DAA520"/>
                </a:solidFill>
                <a:effectLst/>
                <a:uLnTx/>
                <a:uFillTx/>
                <a:latin typeface="Century Gothic" panose="020F0302020204030204"/>
                <a:ea typeface="+mn-ea"/>
                <a:cs typeface="+mn-cs"/>
              </a:rPr>
              <a:t>B</a:t>
            </a:r>
          </a:p>
        </p:txBody>
      </p:sp>
      <p:pic>
        <p:nvPicPr>
          <p:cNvPr id="21" name="Audio 20"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
        <p:nvSpPr>
          <p:cNvPr id="31" name="Rounded Rectangle 11">
            <a:extLst>
              <a:ext uri="{FF2B5EF4-FFF2-40B4-BE49-F238E27FC236}">
                <a16:creationId xmlns:a16="http://schemas.microsoft.com/office/drawing/2014/main" id="{483D7EB9-C2AA-4190-98DE-925F861600E9}"/>
              </a:ext>
            </a:extLst>
          </p:cNvPr>
          <p:cNvSpPr/>
          <p:nvPr/>
        </p:nvSpPr>
        <p:spPr>
          <a:xfrm>
            <a:off x="10110651" y="247046"/>
            <a:ext cx="184667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7028377"/>
      </p:ext>
    </p:extLst>
  </p:cSld>
  <p:clrMapOvr>
    <a:masterClrMapping/>
  </p:clrMapOvr>
  <mc:AlternateContent xmlns:mc="http://schemas.openxmlformats.org/markup-compatibility/2006" xmlns:p14="http://schemas.microsoft.com/office/powerpoint/2010/main">
    <mc:Choice Requires="p14">
      <p:transition spd="slow" p14:dur="2000" advTm="106377"/>
    </mc:Choice>
    <mc:Fallback xmlns="">
      <p:transition spd="slow" advTm="106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1"/>
                </p:tgtEl>
              </p:cMediaNode>
            </p:audio>
          </p:childTnLst>
        </p:cTn>
      </p:par>
    </p:tnLst>
    <p:bldLst>
      <p:bldP spid="18" grpId="0"/>
      <p:bldP spid="22" grpId="0"/>
      <p:bldP spid="23" grpId="0"/>
      <p:bldP spid="24" grpId="0"/>
      <p:bldP spid="25"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1" title="skills description">
            <a:extLst>
              <a:ext uri="{FF2B5EF4-FFF2-40B4-BE49-F238E27FC236}">
                <a16:creationId xmlns:a16="http://schemas.microsoft.com/office/drawing/2014/main" id="{483D7EB9-C2AA-4190-98DE-925F861600E9}"/>
              </a:ext>
            </a:extLst>
          </p:cNvPr>
          <p:cNvSpPr/>
          <p:nvPr/>
        </p:nvSpPr>
        <p:spPr>
          <a:xfrm>
            <a:off x="7219871" y="144210"/>
            <a:ext cx="473356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5" descr="lesen / schreiben / hören / sprechen" title="skills description">
            <a:extLst>
              <a:ext uri="{FF2B5EF4-FFF2-40B4-BE49-F238E27FC236}">
                <a16:creationId xmlns:a16="http://schemas.microsoft.com/office/drawing/2014/main" id="{610996C1-10FD-EA4C-BCFD-5D3AB2ECF218}"/>
              </a:ext>
            </a:extLst>
          </p:cNvPr>
          <p:cNvSpPr>
            <a:spLocks noGrp="1"/>
          </p:cNvSpPr>
          <p:nvPr>
            <p:ph type="title"/>
          </p:nvPr>
        </p:nvSpPr>
        <p:spPr>
          <a:xfrm>
            <a:off x="7219870" y="69095"/>
            <a:ext cx="4733567" cy="537863"/>
          </a:xfrm>
        </p:spPr>
        <p:txBody>
          <a:bodyPr>
            <a:noAutofit/>
          </a:bodyPr>
          <a:lstStyle/>
          <a:p>
            <a:pPr algn="ctr"/>
            <a:r>
              <a:rPr lang="en-GB" sz="2000" b="1" dirty="0" err="1">
                <a:solidFill>
                  <a:prstClr val="white"/>
                </a:solidFill>
              </a:rPr>
              <a:t>lesen</a:t>
            </a:r>
            <a:r>
              <a:rPr lang="en-GB" sz="2000" b="1" dirty="0">
                <a:solidFill>
                  <a:prstClr val="white"/>
                </a:solidFill>
              </a:rPr>
              <a:t> / </a:t>
            </a:r>
            <a:r>
              <a:rPr lang="en-GB" sz="2000" b="1" dirty="0" err="1">
                <a:solidFill>
                  <a:prstClr val="white"/>
                </a:solidFill>
              </a:rPr>
              <a:t>schreiben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sprechen</a:t>
            </a:r>
            <a:endParaRPr lang="en-US" sz="2000" dirty="0"/>
          </a:p>
        </p:txBody>
      </p:sp>
      <p:sp>
        <p:nvSpPr>
          <p:cNvPr id="13" name="TextBox 12"/>
          <p:cNvSpPr txBox="1"/>
          <p:nvPr/>
        </p:nvSpPr>
        <p:spPr>
          <a:xfrm>
            <a:off x="72000" y="36000"/>
            <a:ext cx="7380000" cy="720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Interview.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Hören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Richtig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Bookshelf Symbol 7" panose="05010101010101010101" pitchFamily="2" charset="2"/>
                <a:ea typeface="+mn-ea"/>
                <a:cs typeface="+mn-cs"/>
              </a:rPr>
              <a:t>p</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/X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Antworten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geben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8" name="Picture 7" descr="Sebastian Vette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92" y="1041225"/>
            <a:ext cx="3200400" cy="4800600"/>
          </a:xfrm>
          <a:prstGeom prst="rect">
            <a:avLst/>
          </a:prstGeom>
          <a:ln w="28575">
            <a:solidFill>
              <a:srgbClr val="DAA520"/>
            </a:solidFill>
          </a:ln>
          <a:effectLst/>
        </p:spPr>
      </p:pic>
      <p:sp>
        <p:nvSpPr>
          <p:cNvPr id="10" name="Rectangle 9">
            <a:hlinkClick r:id="" action="ppaction://noaction">
              <a:snd r:embed="rId6" name="Vettel_whole_interview.wav"/>
            </a:hlinkClick>
          </p:cNvPr>
          <p:cNvSpPr/>
          <p:nvPr/>
        </p:nvSpPr>
        <p:spPr>
          <a:xfrm>
            <a:off x="255888" y="4132064"/>
            <a:ext cx="364875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DAA520"/>
                  </a:solidFill>
                  <a:prstDash val="solid"/>
                </a:ln>
                <a:solidFill>
                  <a:srgbClr val="115076"/>
                </a:solidFill>
                <a:effectLst/>
                <a:uLnTx/>
                <a:uFillTx/>
                <a:latin typeface="Century Gothic" panose="020F0302020204030204"/>
                <a:ea typeface="+mn-ea"/>
                <a:cs typeface="+mn-cs"/>
              </a:rPr>
              <a:t>Sebastian </a:t>
            </a:r>
            <a:br>
              <a:rPr kumimoji="0" lang="en-US" sz="5400" b="1" i="0" u="none" strike="noStrike" kern="1200" cap="none" spc="0" normalizeH="0" baseline="0" noProof="0" dirty="0">
                <a:ln w="12700" cmpd="sng">
                  <a:solidFill>
                    <a:srgbClr val="DAA520"/>
                  </a:solidFill>
                  <a:prstDash val="solid"/>
                </a:ln>
                <a:solidFill>
                  <a:srgbClr val="115076"/>
                </a:solidFill>
                <a:effectLst/>
                <a:uLnTx/>
                <a:uFillTx/>
                <a:latin typeface="Century Gothic" panose="020F0302020204030204"/>
                <a:ea typeface="+mn-ea"/>
                <a:cs typeface="+mn-cs"/>
              </a:rPr>
            </a:br>
            <a:r>
              <a:rPr kumimoji="0" lang="en-US" sz="5400" b="1" i="0" u="none" strike="noStrike" kern="1200" cap="none" spc="0" normalizeH="0" baseline="0" noProof="0" dirty="0">
                <a:ln w="12700" cmpd="sng">
                  <a:solidFill>
                    <a:srgbClr val="DAA520"/>
                  </a:solidFill>
                  <a:prstDash val="solid"/>
                </a:ln>
                <a:solidFill>
                  <a:srgbClr val="115076"/>
                </a:solidFill>
                <a:effectLst/>
                <a:uLnTx/>
                <a:uFillTx/>
                <a:latin typeface="Century Gothic" panose="020F0302020204030204"/>
                <a:ea typeface="+mn-ea"/>
                <a:cs typeface="+mn-cs"/>
              </a:rPr>
              <a:t>Vettel</a:t>
            </a:r>
          </a:p>
        </p:txBody>
      </p:sp>
      <p:sp>
        <p:nvSpPr>
          <p:cNvPr id="4" name="Rounded Rectangle 3"/>
          <p:cNvSpPr/>
          <p:nvPr/>
        </p:nvSpPr>
        <p:spPr>
          <a:xfrm>
            <a:off x="5115697" y="717913"/>
            <a:ext cx="6904853" cy="5581650"/>
          </a:xfrm>
          <a:prstGeom prst="roundRect">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sng"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Sebastian Vettel</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wohne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in Thurgau, in der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Schweiz</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b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finde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sehr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schön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dort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Formel-</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spreche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vier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Sprachen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Deutsch,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Englisch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bisschen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Italienisch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und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bisschen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Französisch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einmal</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pro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Jahr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Urlaub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immer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meiner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Familie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zusammen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habe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nie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 Angst!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p:txBody>
      </p:sp>
      <p:sp>
        <p:nvSpPr>
          <p:cNvPr id="2" name="TextBox 1"/>
          <p:cNvSpPr txBox="1"/>
          <p:nvPr/>
        </p:nvSpPr>
        <p:spPr>
          <a:xfrm>
            <a:off x="0" y="5886390"/>
            <a:ext cx="4809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Job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job /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pro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Jahr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per year </a:t>
            </a:r>
          </a:p>
        </p:txBody>
      </p:sp>
      <p:sp>
        <p:nvSpPr>
          <p:cNvPr id="14" name="Action Button: Custom 13" descr="number 1">
            <a:hlinkClick r:id="" action="ppaction://noaction" highlightClick="1">
              <a:snd r:embed="rId7" name="wo_wohnst.wav"/>
            </a:hlinkClick>
            <a:extLst>
              <a:ext uri="{FF2B5EF4-FFF2-40B4-BE49-F238E27FC236}">
                <a16:creationId xmlns:a16="http://schemas.microsoft.com/office/drawing/2014/main" id="{1DAC8CF0-F8D9-F64A-AEA4-CC17678B57C7}"/>
              </a:ext>
            </a:extLst>
          </p:cNvPr>
          <p:cNvSpPr/>
          <p:nvPr/>
        </p:nvSpPr>
        <p:spPr>
          <a:xfrm>
            <a:off x="3915487" y="112924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14" descr="number 2">
            <a:hlinkClick r:id="" action="ppaction://noaction" highlightClick="1">
              <a:snd r:embed="rId8" name="Was_Job.wav"/>
            </a:hlinkClick>
            <a:extLst>
              <a:ext uri="{FF2B5EF4-FFF2-40B4-BE49-F238E27FC236}">
                <a16:creationId xmlns:a16="http://schemas.microsoft.com/office/drawing/2014/main" id="{711A6A5B-400E-9B4E-9F8E-EA4F8F4269F9}"/>
              </a:ext>
            </a:extLst>
          </p:cNvPr>
          <p:cNvSpPr/>
          <p:nvPr/>
        </p:nvSpPr>
        <p:spPr>
          <a:xfrm>
            <a:off x="3911937" y="193049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15" descr="number 3">
            <a:hlinkClick r:id="" action="ppaction://noaction" highlightClick="1">
              <a:snd r:embed="rId9" name="Wie_viele_Sprachen.wav"/>
            </a:hlinkClick>
            <a:extLst>
              <a:ext uri="{FF2B5EF4-FFF2-40B4-BE49-F238E27FC236}">
                <a16:creationId xmlns:a16="http://schemas.microsoft.com/office/drawing/2014/main" id="{91CB65C6-A189-D14A-8BB9-62829089F7BB}"/>
              </a:ext>
            </a:extLst>
          </p:cNvPr>
          <p:cNvSpPr/>
          <p:nvPr/>
        </p:nvSpPr>
        <p:spPr>
          <a:xfrm>
            <a:off x="3914528" y="277356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16" descr="number 4">
            <a:hlinkClick r:id="" action="ppaction://noaction" highlightClick="1">
              <a:snd r:embed="rId10" name="Wie_oft_faehrst.wav"/>
            </a:hlinkClick>
            <a:extLst>
              <a:ext uri="{FF2B5EF4-FFF2-40B4-BE49-F238E27FC236}">
                <a16:creationId xmlns:a16="http://schemas.microsoft.com/office/drawing/2014/main" id="{AFC18C76-8542-4C40-902F-9BFBBC547943}"/>
              </a:ext>
            </a:extLst>
          </p:cNvPr>
          <p:cNvSpPr/>
          <p:nvPr/>
        </p:nvSpPr>
        <p:spPr>
          <a:xfrm>
            <a:off x="3911937" y="363349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17" descr="number 5">
            <a:hlinkClick r:id="" action="ppaction://noaction" highlightClick="1">
              <a:snd r:embed="rId11" name="Mit_wem.wav"/>
            </a:hlinkClick>
            <a:extLst>
              <a:ext uri="{FF2B5EF4-FFF2-40B4-BE49-F238E27FC236}">
                <a16:creationId xmlns:a16="http://schemas.microsoft.com/office/drawing/2014/main" id="{054B61BB-32C8-4949-8658-77A440942C88}"/>
              </a:ext>
            </a:extLst>
          </p:cNvPr>
          <p:cNvSpPr/>
          <p:nvPr/>
        </p:nvSpPr>
        <p:spPr>
          <a:xfrm>
            <a:off x="3911937" y="447115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 name="Action Button: Custom 18" descr="number 6">
            <a:hlinkClick r:id="" action="ppaction://noaction" highlightClick="1">
              <a:snd r:embed="rId12" name="Wie_oft_Angst.wav"/>
            </a:hlinkClick>
            <a:extLst>
              <a:ext uri="{FF2B5EF4-FFF2-40B4-BE49-F238E27FC236}">
                <a16:creationId xmlns:a16="http://schemas.microsoft.com/office/drawing/2014/main" id="{B573CDB8-A5C0-DB49-8054-44C21C1884E0}"/>
              </a:ext>
            </a:extLst>
          </p:cNvPr>
          <p:cNvSpPr/>
          <p:nvPr/>
        </p:nvSpPr>
        <p:spPr>
          <a:xfrm>
            <a:off x="3918169" y="5227786"/>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2981424"/>
      </p:ext>
    </p:extLst>
  </p:cSld>
  <p:clrMapOvr>
    <a:masterClrMapping/>
  </p:clrMapOvr>
  <mc:AlternateContent xmlns:mc="http://schemas.openxmlformats.org/markup-compatibility/2006" xmlns:p14="http://schemas.microsoft.com/office/powerpoint/2010/main">
    <mc:Choice Requires="p14">
      <p:transition spd="slow" p14:dur="2000" advTm="30228"/>
    </mc:Choice>
    <mc:Fallback xmlns="">
      <p:transition spd="slow" advTm="3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1087100" cy="1325563"/>
          </a:xfrm>
        </p:spPr>
        <p:txBody>
          <a:bodyPr/>
          <a:lstStyle/>
          <a:p>
            <a:r>
              <a:rPr lang="en-GB" b="1" dirty="0">
                <a:solidFill>
                  <a:schemeClr val="accent5">
                    <a:lumMod val="75000"/>
                  </a:schemeClr>
                </a:solidFill>
              </a:rPr>
              <a:t>Differentiation by: support, task and outcome</a:t>
            </a:r>
            <a:endParaRPr lang="en-GB" b="1" dirty="0">
              <a:solidFill>
                <a:schemeClr val="accent5">
                  <a:lumMod val="75000"/>
                </a:schemeClr>
              </a:solidFill>
              <a:latin typeface="Century Gothic" panose="020B0502020202020204" pitchFamily="34" charset="0"/>
            </a:endParaRPr>
          </a:p>
        </p:txBody>
      </p:sp>
      <p:sp>
        <p:nvSpPr>
          <p:cNvPr id="3" name="Content Placeholder 2"/>
          <p:cNvSpPr>
            <a:spLocks noGrp="1"/>
          </p:cNvSpPr>
          <p:nvPr>
            <p:ph idx="1"/>
          </p:nvPr>
        </p:nvSpPr>
        <p:spPr>
          <a:xfrm>
            <a:off x="565372" y="1588799"/>
            <a:ext cx="10788428" cy="4351338"/>
          </a:xfrm>
        </p:spPr>
        <p:txBody>
          <a:bodyPr>
            <a:normAutofit fontScale="92500" lnSpcReduction="20000"/>
          </a:bodyPr>
          <a:lstStyle/>
          <a:p>
            <a:pPr>
              <a:lnSpc>
                <a:spcPct val="150000"/>
              </a:lnSpc>
              <a:buClr>
                <a:schemeClr val="accent2"/>
              </a:buClr>
            </a:pPr>
            <a:r>
              <a:rPr lang="en-GB" dirty="0">
                <a:solidFill>
                  <a:schemeClr val="accent5">
                    <a:lumMod val="75000"/>
                  </a:schemeClr>
                </a:solidFill>
              </a:rPr>
              <a:t>Example </a:t>
            </a:r>
            <a:r>
              <a:rPr lang="en-GB" b="1" dirty="0">
                <a:solidFill>
                  <a:schemeClr val="accent5">
                    <a:lumMod val="75000"/>
                  </a:schemeClr>
                </a:solidFill>
              </a:rPr>
              <a:t>Y7 T2.2 W5 (lesson 2)</a:t>
            </a:r>
          </a:p>
          <a:p>
            <a:pPr>
              <a:lnSpc>
                <a:spcPct val="150000"/>
              </a:lnSpc>
              <a:buClr>
                <a:schemeClr val="accent2"/>
              </a:buClr>
            </a:pPr>
            <a:r>
              <a:rPr lang="en-GB" dirty="0">
                <a:solidFill>
                  <a:schemeClr val="accent5">
                    <a:lumMod val="75000"/>
                  </a:schemeClr>
                </a:solidFill>
              </a:rPr>
              <a:t>Receptive mode, oral and written modalities: </a:t>
            </a:r>
            <a:r>
              <a:rPr lang="en-GB" b="1" dirty="0">
                <a:solidFill>
                  <a:schemeClr val="accent5">
                    <a:lumMod val="75000"/>
                  </a:schemeClr>
                </a:solidFill>
              </a:rPr>
              <a:t>listening, reading</a:t>
            </a:r>
          </a:p>
          <a:p>
            <a:pPr>
              <a:lnSpc>
                <a:spcPct val="150000"/>
              </a:lnSpc>
              <a:buClr>
                <a:schemeClr val="accent2"/>
              </a:buClr>
            </a:pPr>
            <a:r>
              <a:rPr lang="en-GB" dirty="0">
                <a:solidFill>
                  <a:schemeClr val="accent5">
                    <a:lumMod val="75000"/>
                  </a:schemeClr>
                </a:solidFill>
              </a:rPr>
              <a:t>Productive mode, written modality: </a:t>
            </a:r>
            <a:r>
              <a:rPr lang="en-GB" b="1" dirty="0">
                <a:solidFill>
                  <a:schemeClr val="accent5">
                    <a:lumMod val="75000"/>
                  </a:schemeClr>
                </a:solidFill>
              </a:rPr>
              <a:t>writing</a:t>
            </a:r>
          </a:p>
          <a:p>
            <a:pPr>
              <a:lnSpc>
                <a:spcPct val="150000"/>
              </a:lnSpc>
              <a:buClr>
                <a:schemeClr val="accent2"/>
              </a:buClr>
            </a:pPr>
            <a:r>
              <a:rPr lang="en-GB" dirty="0">
                <a:solidFill>
                  <a:schemeClr val="accent5">
                    <a:lumMod val="75000"/>
                  </a:schemeClr>
                </a:solidFill>
              </a:rPr>
              <a:t>Grammatical focus: </a:t>
            </a:r>
            <a:br>
              <a:rPr lang="en-GB" dirty="0">
                <a:solidFill>
                  <a:schemeClr val="accent5">
                    <a:lumMod val="75000"/>
                  </a:schemeClr>
                </a:solidFill>
              </a:rPr>
            </a:br>
            <a:r>
              <a:rPr lang="en-GB" b="1" dirty="0">
                <a:solidFill>
                  <a:schemeClr val="accent5">
                    <a:lumMod val="75000"/>
                  </a:schemeClr>
                </a:solidFill>
              </a:rPr>
              <a:t>extended practice in understanding a range of previously taught strong, weak and irregular verbs in </a:t>
            </a:r>
            <a:r>
              <a:rPr lang="en-GB" b="1" dirty="0" smtClean="0">
                <a:solidFill>
                  <a:schemeClr val="accent5">
                    <a:lumMod val="75000"/>
                  </a:schemeClr>
                </a:solidFill>
              </a:rPr>
              <a:t>3</a:t>
            </a:r>
            <a:r>
              <a:rPr lang="en-GB" b="1" baseline="30000" dirty="0" smtClean="0">
                <a:solidFill>
                  <a:schemeClr val="accent5">
                    <a:lumMod val="75000"/>
                  </a:schemeClr>
                </a:solidFill>
              </a:rPr>
              <a:t>rd</a:t>
            </a:r>
            <a:r>
              <a:rPr lang="en-GB" b="1" dirty="0" smtClean="0">
                <a:solidFill>
                  <a:schemeClr val="accent5">
                    <a:lumMod val="75000"/>
                  </a:schemeClr>
                </a:solidFill>
              </a:rPr>
              <a:t> person </a:t>
            </a:r>
            <a:r>
              <a:rPr lang="en-GB" b="1" dirty="0">
                <a:solidFill>
                  <a:schemeClr val="accent5">
                    <a:lumMod val="75000"/>
                  </a:schemeClr>
                </a:solidFill>
              </a:rPr>
              <a:t>singular and 3</a:t>
            </a:r>
            <a:r>
              <a:rPr lang="en-GB" b="1" baseline="30000" dirty="0">
                <a:solidFill>
                  <a:schemeClr val="accent5">
                    <a:lumMod val="75000"/>
                  </a:schemeClr>
                </a:solidFill>
              </a:rPr>
              <a:t>rd</a:t>
            </a:r>
            <a:r>
              <a:rPr lang="en-GB" b="1" dirty="0">
                <a:solidFill>
                  <a:schemeClr val="accent5">
                    <a:lumMod val="75000"/>
                  </a:schemeClr>
                </a:solidFill>
              </a:rPr>
              <a:t> person plural forms.</a:t>
            </a:r>
          </a:p>
        </p:txBody>
      </p:sp>
      <p:pic>
        <p:nvPicPr>
          <p:cNvPr id="4" name="Audio 3" descr="sound butt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08667403"/>
      </p:ext>
    </p:extLst>
  </p:cSld>
  <p:clrMapOvr>
    <a:masterClrMapping/>
  </p:clrMapOvr>
  <mc:AlternateContent xmlns:mc="http://schemas.openxmlformats.org/markup-compatibility/2006" xmlns:p14="http://schemas.microsoft.com/office/powerpoint/2010/main">
    <mc:Choice Requires="p14">
      <p:transition spd="slow" p14:dur="2000" advTm="25444"/>
    </mc:Choice>
    <mc:Fallback xmlns="">
      <p:transition spd="slow" advTm="2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corativ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469"/>
            <a:ext cx="5005137" cy="869951"/>
          </a:xfrm>
          <a:prstGeom prst="rect">
            <a:avLst/>
          </a:prstGeom>
        </p:spPr>
      </p:pic>
      <p:sp>
        <p:nvSpPr>
          <p:cNvPr id="4" name="Title 3"/>
          <p:cNvSpPr>
            <a:spLocks noGrp="1"/>
          </p:cNvSpPr>
          <p:nvPr>
            <p:ph type="title"/>
          </p:nvPr>
        </p:nvSpPr>
        <p:spPr>
          <a:xfrm>
            <a:off x="0" y="247046"/>
            <a:ext cx="4379495" cy="707849"/>
          </a:xfrm>
        </p:spPr>
        <p:txBody>
          <a:bodyPr>
            <a:normAutofit/>
          </a:bodyPr>
          <a:lstStyle/>
          <a:p>
            <a:r>
              <a:rPr lang="de-DE" sz="3600" b="1" dirty="0">
                <a:solidFill>
                  <a:schemeClr val="bg1"/>
                </a:solidFill>
              </a:rPr>
              <a:t>eine Musiktournee</a:t>
            </a:r>
            <a:endParaRPr lang="en-GB" sz="3200" b="1" dirty="0">
              <a:solidFill>
                <a:schemeClr val="bg1"/>
              </a:solidFill>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19957" y="1667849"/>
            <a:ext cx="117373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Listen to the text and make notes in German. Then try to write what you heard in sentences.</a:t>
            </a:r>
          </a:p>
        </p:txBody>
      </p:sp>
      <p:pic>
        <p:nvPicPr>
          <p:cNvPr id="5" name="Picture 4" descr="A picture containing text, vector graphics&#10;&#10;Description automatically generated">
            <a:extLst>
              <a:ext uri="{FF2B5EF4-FFF2-40B4-BE49-F238E27FC236}">
                <a16:creationId xmlns:a16="http://schemas.microsoft.com/office/drawing/2014/main" id="{84B5D02E-7AED-4F5E-A26D-2EDBD5DBCC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5499" y="198059"/>
            <a:ext cx="979070" cy="999273"/>
          </a:xfrm>
          <a:prstGeom prst="rect">
            <a:avLst/>
          </a:prstGeom>
        </p:spPr>
      </p:pic>
      <p:sp>
        <p:nvSpPr>
          <p:cNvPr id="10" name="Speech Bubble: Rectangle with Corners Rounded 9">
            <a:extLst>
              <a:ext uri="{FF2B5EF4-FFF2-40B4-BE49-F238E27FC236}">
                <a16:creationId xmlns:a16="http://schemas.microsoft.com/office/drawing/2014/main" id="{87F4661F-04D4-4BBE-983B-1295B62761FC}"/>
              </a:ext>
            </a:extLst>
          </p:cNvPr>
          <p:cNvSpPr/>
          <p:nvPr/>
        </p:nvSpPr>
        <p:spPr>
          <a:xfrm>
            <a:off x="4892088" y="93057"/>
            <a:ext cx="4340500" cy="952277"/>
          </a:xfrm>
          <a:prstGeom prst="wedgeRoundRectCallout">
            <a:avLst>
              <a:gd name="adj1" fmla="val 54433"/>
              <a:gd name="adj2" fmla="val -4643"/>
              <a:gd name="adj3" fmla="val 16667"/>
            </a:avLst>
          </a:prstGeom>
          <a:solidFill>
            <a:srgbClr val="115076"/>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Musiktournee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concert tour</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alone,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without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plötzlich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suddenly</a:t>
            </a:r>
          </a:p>
        </p:txBody>
      </p:sp>
      <p:pic>
        <p:nvPicPr>
          <p:cNvPr id="7" name="Slide 33 slower new" descr="sound button for the dictogloss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28575" y="854945"/>
            <a:ext cx="609600" cy="609600"/>
          </a:xfrm>
          <a:prstGeom prst="rect">
            <a:avLst/>
          </a:prstGeom>
        </p:spPr>
      </p:pic>
      <p:sp>
        <p:nvSpPr>
          <p:cNvPr id="2" name="TextBox 1">
            <a:extLst>
              <a:ext uri="{FF2B5EF4-FFF2-40B4-BE49-F238E27FC236}">
                <a16:creationId xmlns:a16="http://schemas.microsoft.com/office/drawing/2014/main" id="{A8A2DF58-2B12-45FE-9ED5-BC787C264072}"/>
              </a:ext>
            </a:extLst>
          </p:cNvPr>
          <p:cNvSpPr txBox="1"/>
          <p:nvPr/>
        </p:nvSpPr>
        <p:spPr>
          <a:xfrm>
            <a:off x="219957" y="2271263"/>
            <a:ext cx="11830081"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und Mia </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haben fast zwei Wochen frei und machen zusammen eine Musiktournee. Wolfgang fährt mit Freunden. Er hat kein Geld. </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nimmt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allein</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Bus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Zeitung</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und Mia</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spielen beide in einer Band. Wolfgang spielt Gitarre, aber es gibt ein Problem! Wolfgang lässt die Gitarre leider zu Hause. Deshalb kann er </a:t>
            </a:r>
            <a:r>
              <a:rPr lang="de-DE" sz="2000" dirty="0">
                <a:solidFill>
                  <a:srgbClr val="5B9BD5">
                    <a:lumMod val="50000"/>
                  </a:srgbClr>
                </a:solidFill>
                <a:latin typeface="Century Gothic" panose="020B0502020202020204" pitchFamily="34" charset="0"/>
              </a:rPr>
              <a:t>das </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Konzert nicht spielen! Mia findet das schlecht! Sie hat Angst! Was können sie jetzt machen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Sie m</a:t>
            </a:r>
            <a:r>
              <a:rPr kumimoji="0" lang="de-DE"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üssen</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Konzert geben. Ohne Gitarre! </a:t>
            </a:r>
            <a:r>
              <a:rPr kumimoji="0" lang="de-DE" sz="20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 zwei, drei, vier...! </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 sind viele Leute dort aber sie finden das Konzert nicht gut! </a:t>
            </a:r>
            <a:b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r>
            <a:b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und Wolfgang laufen danach zum Hotel. Mia ist sehr müde und hat dann Kopfschmerzen. Sie schläft.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fahren schließlich beide nach Hause. Der Bus hält plötzlich und was sehen sie da? Ach, die Gitarre!</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Action Button: Custom 10" descr="number 1">
            <a:hlinkClick r:id="" action="ppaction://noaction" highlightClick="1">
              <a:snd r:embed="rId10" name="1.wav"/>
            </a:hlinkClick>
            <a:extLst>
              <a:ext uri="{FF2B5EF4-FFF2-40B4-BE49-F238E27FC236}">
                <a16:creationId xmlns:a16="http://schemas.microsoft.com/office/drawing/2014/main" id="{8DA2BEE1-4D56-5441-A74C-9AFEEA1136B0}"/>
              </a:ext>
            </a:extLst>
          </p:cNvPr>
          <p:cNvSpPr/>
          <p:nvPr/>
        </p:nvSpPr>
        <p:spPr>
          <a:xfrm>
            <a:off x="219957"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rPr>
              <a:t>1</a:t>
            </a:r>
          </a:p>
        </p:txBody>
      </p:sp>
      <p:sp>
        <p:nvSpPr>
          <p:cNvPr id="12" name="Action Button: Custom 11" descr="number 1">
            <a:hlinkClick r:id="" action="ppaction://noaction" highlightClick="1">
              <a:snd r:embed="rId11" name="2.wav"/>
            </a:hlinkClick>
            <a:extLst>
              <a:ext uri="{FF2B5EF4-FFF2-40B4-BE49-F238E27FC236}">
                <a16:creationId xmlns:a16="http://schemas.microsoft.com/office/drawing/2014/main" id="{8DA2BEE1-4D56-5441-A74C-9AFEEA1136B0}"/>
              </a:ext>
            </a:extLst>
          </p:cNvPr>
          <p:cNvSpPr/>
          <p:nvPr/>
        </p:nvSpPr>
        <p:spPr>
          <a:xfrm>
            <a:off x="933679"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w Cen MT" panose="020B0602020104020603"/>
                <a:ea typeface="+mn-ea"/>
                <a:cs typeface="+mn-cs"/>
              </a:rPr>
              <a:t>2</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 name="Action Button: Custom 12" descr="number 1">
            <a:hlinkClick r:id="" action="ppaction://noaction" highlightClick="1">
              <a:snd r:embed="rId12" name="3.wav"/>
            </a:hlinkClick>
            <a:extLst>
              <a:ext uri="{FF2B5EF4-FFF2-40B4-BE49-F238E27FC236}">
                <a16:creationId xmlns:a16="http://schemas.microsoft.com/office/drawing/2014/main" id="{8DA2BEE1-4D56-5441-A74C-9AFEEA1136B0}"/>
              </a:ext>
            </a:extLst>
          </p:cNvPr>
          <p:cNvSpPr/>
          <p:nvPr/>
        </p:nvSpPr>
        <p:spPr>
          <a:xfrm>
            <a:off x="1647401"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w Cen MT" panose="020B0602020104020603"/>
                <a:ea typeface="+mn-ea"/>
                <a:cs typeface="+mn-cs"/>
              </a:rPr>
              <a:t>3</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Action Button: Custom 13" descr="number 1">
            <a:hlinkClick r:id="" action="ppaction://noaction" highlightClick="1">
              <a:snd r:embed="rId13" name="4.wav"/>
            </a:hlinkClick>
            <a:extLst>
              <a:ext uri="{FF2B5EF4-FFF2-40B4-BE49-F238E27FC236}">
                <a16:creationId xmlns:a16="http://schemas.microsoft.com/office/drawing/2014/main" id="{8DA2BEE1-4D56-5441-A74C-9AFEEA1136B0}"/>
              </a:ext>
            </a:extLst>
          </p:cNvPr>
          <p:cNvSpPr/>
          <p:nvPr/>
        </p:nvSpPr>
        <p:spPr>
          <a:xfrm>
            <a:off x="2361123"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w Cen MT" panose="020B0602020104020603"/>
                <a:ea typeface="+mn-ea"/>
                <a:cs typeface="+mn-cs"/>
              </a:rPr>
              <a:t>4</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Action Button: Custom 14" descr="number 1">
            <a:hlinkClick r:id="" action="ppaction://noaction" highlightClick="1">
              <a:snd r:embed="rId14" name="5.wav"/>
            </a:hlinkClick>
            <a:extLst>
              <a:ext uri="{FF2B5EF4-FFF2-40B4-BE49-F238E27FC236}">
                <a16:creationId xmlns:a16="http://schemas.microsoft.com/office/drawing/2014/main" id="{8DA2BEE1-4D56-5441-A74C-9AFEEA1136B0}"/>
              </a:ext>
            </a:extLst>
          </p:cNvPr>
          <p:cNvSpPr/>
          <p:nvPr/>
        </p:nvSpPr>
        <p:spPr>
          <a:xfrm>
            <a:off x="3074845"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w Cen MT" panose="020B0602020104020603"/>
                <a:ea typeface="+mn-ea"/>
                <a:cs typeface="+mn-cs"/>
              </a:rPr>
              <a:t>5</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6" name="Action Button: Custom 15" descr="number 1">
            <a:hlinkClick r:id="" action="ppaction://noaction" highlightClick="1">
              <a:snd r:embed="rId15" name="6.wav"/>
            </a:hlinkClick>
            <a:extLst>
              <a:ext uri="{FF2B5EF4-FFF2-40B4-BE49-F238E27FC236}">
                <a16:creationId xmlns:a16="http://schemas.microsoft.com/office/drawing/2014/main" id="{8DA2BEE1-4D56-5441-A74C-9AFEEA1136B0}"/>
              </a:ext>
            </a:extLst>
          </p:cNvPr>
          <p:cNvSpPr/>
          <p:nvPr/>
        </p:nvSpPr>
        <p:spPr>
          <a:xfrm>
            <a:off x="3788567"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w Cen MT" panose="020B0602020104020603"/>
                <a:ea typeface="+mn-ea"/>
                <a:cs typeface="+mn-cs"/>
              </a:rPr>
              <a:t>6</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Action Button: Custom 16" descr="number 1">
            <a:hlinkClick r:id="" action="ppaction://noaction" highlightClick="1">
              <a:snd r:embed="rId16" name="7.wav"/>
            </a:hlinkClick>
            <a:extLst>
              <a:ext uri="{FF2B5EF4-FFF2-40B4-BE49-F238E27FC236}">
                <a16:creationId xmlns:a16="http://schemas.microsoft.com/office/drawing/2014/main" id="{8DA2BEE1-4D56-5441-A74C-9AFEEA1136B0}"/>
              </a:ext>
            </a:extLst>
          </p:cNvPr>
          <p:cNvSpPr/>
          <p:nvPr/>
        </p:nvSpPr>
        <p:spPr>
          <a:xfrm>
            <a:off x="4502289"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w Cen MT" panose="020B0602020104020603"/>
                <a:ea typeface="+mn-ea"/>
                <a:cs typeface="+mn-cs"/>
              </a:rPr>
              <a:t>7</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8" name="Action Button: Custom 17" descr="number 1">
            <a:hlinkClick r:id="" action="ppaction://noaction" highlightClick="1">
              <a:snd r:embed="rId17" name="8.wav"/>
            </a:hlinkClick>
            <a:extLst>
              <a:ext uri="{FF2B5EF4-FFF2-40B4-BE49-F238E27FC236}">
                <a16:creationId xmlns:a16="http://schemas.microsoft.com/office/drawing/2014/main" id="{8DA2BEE1-4D56-5441-A74C-9AFEEA1136B0}"/>
              </a:ext>
            </a:extLst>
          </p:cNvPr>
          <p:cNvSpPr/>
          <p:nvPr/>
        </p:nvSpPr>
        <p:spPr>
          <a:xfrm>
            <a:off x="5216013"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w Cen MT" panose="020B0602020104020603"/>
                <a:ea typeface="+mn-ea"/>
                <a:cs typeface="+mn-cs"/>
              </a:rPr>
              <a:t>8</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 name="Rounded Rectangle 19"/>
          <p:cNvSpPr/>
          <p:nvPr/>
        </p:nvSpPr>
        <p:spPr>
          <a:xfrm>
            <a:off x="6176550" y="1247406"/>
            <a:ext cx="3958019" cy="2279565"/>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The audio can be played either as eight sections or as a full text.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Additionally, the audio play button allows for pausing. </a:t>
            </a:r>
            <a:endParaRPr kumimoji="0" lang="en-GB" sz="2000" i="0"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19" name="Audio 18" descr="sound butt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8540590"/>
      </p:ext>
    </p:extLst>
  </p:cSld>
  <p:clrMapOvr>
    <a:masterClrMapping/>
  </p:clrMapOvr>
  <mc:AlternateContent xmlns:mc="http://schemas.openxmlformats.org/markup-compatibility/2006" xmlns:p14="http://schemas.microsoft.com/office/powerpoint/2010/main">
    <mc:Choice Requires="p14">
      <p:transition spd="slow" p14:dur="2000" advTm="34196"/>
    </mc:Choice>
    <mc:Fallback xmlns="">
      <p:transition spd="slow" advTm="34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6216"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audio isNarration="1">
              <p:cMediaNode vol="80000" showWhenStopped="0">
                <p:cTn id="29" fill="hold" display="0">
                  <p:stCondLst>
                    <p:cond delay="indefinite"/>
                  </p:stCondLst>
                  <p:endCondLst>
                    <p:cond evt="onStopAudio" delay="0">
                      <p:tgtEl>
                        <p:sldTgt/>
                      </p:tgtEl>
                    </p:cond>
                  </p:endCondLst>
                </p:cTn>
                <p:tgtEl>
                  <p:spTgt spid="19"/>
                </p:tgtEl>
              </p:cMediaNode>
            </p:audio>
          </p:childTnLst>
        </p:cTn>
      </p:par>
    </p:tnLst>
    <p:bldLst>
      <p:bldP spid="6"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ecorativ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8469"/>
            <a:ext cx="5005137" cy="869951"/>
          </a:xfrm>
          <a:prstGeom prst="rect">
            <a:avLst/>
          </a:prstGeom>
        </p:spPr>
      </p:pic>
      <p:sp>
        <p:nvSpPr>
          <p:cNvPr id="11" name="Title 3"/>
          <p:cNvSpPr>
            <a:spLocks noGrp="1"/>
          </p:cNvSpPr>
          <p:nvPr>
            <p:ph type="title"/>
          </p:nvPr>
        </p:nvSpPr>
        <p:spPr>
          <a:xfrm>
            <a:off x="0" y="268288"/>
            <a:ext cx="5915025" cy="708025"/>
          </a:xfrm>
        </p:spPr>
        <p:txBody>
          <a:bodyPr>
            <a:normAutofit/>
          </a:bodyPr>
          <a:lstStyle/>
          <a:p>
            <a:r>
              <a:rPr lang="de-DE" sz="3600" b="1" dirty="0">
                <a:solidFill>
                  <a:schemeClr val="bg1"/>
                </a:solidFill>
              </a:rPr>
              <a:t>eine Musiktournee</a:t>
            </a:r>
            <a:endParaRPr lang="en-GB" sz="3200" b="1" dirty="0">
              <a:solidFill>
                <a:schemeClr val="bg1"/>
              </a:solidFill>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099557" y="66551"/>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graphicFrame>
        <p:nvGraphicFramePr>
          <p:cNvPr id="2" name="Table 1" descr="vocabulary support sheet in a table format"/>
          <p:cNvGraphicFramePr>
            <a:graphicFrameLocks noGrp="1"/>
          </p:cNvGraphicFramePr>
          <p:nvPr>
            <p:extLst>
              <p:ext uri="{D42A27DB-BD31-4B8C-83A1-F6EECF244321}">
                <p14:modId xmlns:p14="http://schemas.microsoft.com/office/powerpoint/2010/main" val="674710329"/>
              </p:ext>
            </p:extLst>
          </p:nvPr>
        </p:nvGraphicFramePr>
        <p:xfrm>
          <a:off x="142508" y="531086"/>
          <a:ext cx="11949876" cy="5760720"/>
        </p:xfrm>
        <a:graphic>
          <a:graphicData uri="http://schemas.openxmlformats.org/drawingml/2006/table">
            <a:tbl>
              <a:tblPr firstRow="1" bandRow="1">
                <a:tableStyleId>{5C22544A-7EE6-4342-B048-85BDC9FD1C3A}</a:tableStyleId>
              </a:tblPr>
              <a:tblGrid>
                <a:gridCol w="3124799">
                  <a:extLst>
                    <a:ext uri="{9D8B030D-6E8A-4147-A177-3AD203B41FA5}">
                      <a16:colId xmlns:a16="http://schemas.microsoft.com/office/drawing/2014/main" val="1014566766"/>
                    </a:ext>
                  </a:extLst>
                </a:gridCol>
                <a:gridCol w="3571966">
                  <a:extLst>
                    <a:ext uri="{9D8B030D-6E8A-4147-A177-3AD203B41FA5}">
                      <a16:colId xmlns:a16="http://schemas.microsoft.com/office/drawing/2014/main" val="1701655362"/>
                    </a:ext>
                  </a:extLst>
                </a:gridCol>
                <a:gridCol w="642734">
                  <a:extLst>
                    <a:ext uri="{9D8B030D-6E8A-4147-A177-3AD203B41FA5}">
                      <a16:colId xmlns:a16="http://schemas.microsoft.com/office/drawing/2014/main" val="2145784961"/>
                    </a:ext>
                  </a:extLst>
                </a:gridCol>
                <a:gridCol w="642734">
                  <a:extLst>
                    <a:ext uri="{9D8B030D-6E8A-4147-A177-3AD203B41FA5}">
                      <a16:colId xmlns:a16="http://schemas.microsoft.com/office/drawing/2014/main" val="1319333889"/>
                    </a:ext>
                  </a:extLst>
                </a:gridCol>
                <a:gridCol w="774863">
                  <a:extLst>
                    <a:ext uri="{9D8B030D-6E8A-4147-A177-3AD203B41FA5}">
                      <a16:colId xmlns:a16="http://schemas.microsoft.com/office/drawing/2014/main" val="4044948863"/>
                    </a:ext>
                  </a:extLst>
                </a:gridCol>
                <a:gridCol w="3192780">
                  <a:extLst>
                    <a:ext uri="{9D8B030D-6E8A-4147-A177-3AD203B41FA5}">
                      <a16:colId xmlns:a16="http://schemas.microsoft.com/office/drawing/2014/main" val="2668078125"/>
                    </a:ext>
                  </a:extLst>
                </a:gridCol>
              </a:tblGrid>
              <a:tr h="370840">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She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They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Additional info</a:t>
                      </a:r>
                    </a:p>
                    <a:p>
                      <a:r>
                        <a:rPr lang="en-GB" sz="2000" b="0" dirty="0">
                          <a:solidFill>
                            <a:schemeClr val="accent5">
                              <a:lumMod val="50000"/>
                            </a:schemeClr>
                          </a:solidFill>
                          <a:latin typeface="Century Gothic" panose="020B0502020202020204" pitchFamily="34" charset="0"/>
                        </a:rPr>
                        <a:t>(in</a:t>
                      </a:r>
                      <a:r>
                        <a:rPr lang="en-GB" sz="2000" b="0" baseline="0" dirty="0">
                          <a:solidFill>
                            <a:schemeClr val="accent5">
                              <a:lumMod val="50000"/>
                            </a:schemeClr>
                          </a:solidFill>
                          <a:latin typeface="Century Gothic" panose="020B0502020202020204" pitchFamily="34" charset="0"/>
                        </a:rPr>
                        <a:t> German or English)</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074239"/>
                  </a:ext>
                </a:extLst>
              </a:tr>
              <a:tr h="370840">
                <a:tc>
                  <a:txBody>
                    <a:bodyPr/>
                    <a:lstStyle/>
                    <a:p>
                      <a:r>
                        <a:rPr lang="en-GB" sz="2000" dirty="0">
                          <a:solidFill>
                            <a:schemeClr val="accent5">
                              <a:lumMod val="50000"/>
                            </a:schemeClr>
                          </a:solidFill>
                          <a:latin typeface="Century Gothic" panose="020B0502020202020204" pitchFamily="34" charset="0"/>
                        </a:rPr>
                        <a:t>to have two weeks</a:t>
                      </a:r>
                      <a:r>
                        <a:rPr lang="en-GB" sz="2000" baseline="0" dirty="0">
                          <a:solidFill>
                            <a:schemeClr val="accent5">
                              <a:lumMod val="50000"/>
                            </a:schemeClr>
                          </a:solidFill>
                          <a:latin typeface="Century Gothic" panose="020B0502020202020204" pitchFamily="34" charset="0"/>
                        </a:rPr>
                        <a:t> free</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zwei Wochen frei haben </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8742309"/>
                  </a:ext>
                </a:extLst>
              </a:tr>
              <a:tr h="370840">
                <a:tc>
                  <a:txBody>
                    <a:bodyPr/>
                    <a:lstStyle/>
                    <a:p>
                      <a:r>
                        <a:rPr lang="en-GB" sz="2000" dirty="0">
                          <a:solidFill>
                            <a:schemeClr val="accent5">
                              <a:lumMod val="50000"/>
                            </a:schemeClr>
                          </a:solidFill>
                          <a:latin typeface="Century Gothic" panose="020B0502020202020204" pitchFamily="34" charset="0"/>
                        </a:rPr>
                        <a:t>to do</a:t>
                      </a:r>
                      <a:r>
                        <a:rPr lang="en-GB" sz="2000" baseline="0" dirty="0">
                          <a:solidFill>
                            <a:schemeClr val="accent5">
                              <a:lumMod val="50000"/>
                            </a:schemeClr>
                          </a:solidFill>
                          <a:latin typeface="Century Gothic" panose="020B0502020202020204" pitchFamily="34" charset="0"/>
                        </a:rPr>
                        <a:t> a concert tour</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eine Musiktournee machen </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911534"/>
                  </a:ext>
                </a:extLst>
              </a:tr>
              <a:tr h="370840">
                <a:tc>
                  <a:txBody>
                    <a:bodyPr/>
                    <a:lstStyle/>
                    <a:p>
                      <a:r>
                        <a:rPr lang="en-GB" sz="2000" dirty="0">
                          <a:solidFill>
                            <a:schemeClr val="accent5">
                              <a:lumMod val="50000"/>
                            </a:schemeClr>
                          </a:solidFill>
                          <a:latin typeface="Century Gothic" panose="020B0502020202020204" pitchFamily="34" charset="0"/>
                        </a:rPr>
                        <a:t>to drive/ride with friends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mit Freunden </a:t>
                      </a:r>
                      <a:r>
                        <a:rPr lang="en-GB" sz="2000" dirty="0" err="1">
                          <a:solidFill>
                            <a:schemeClr val="accent5">
                              <a:lumMod val="50000"/>
                            </a:schemeClr>
                          </a:solidFill>
                          <a:latin typeface="Century Gothic" panose="020B0502020202020204" pitchFamily="34" charset="0"/>
                        </a:rPr>
                        <a:t>fahren</a:t>
                      </a:r>
                      <a:r>
                        <a:rPr lang="en-GB" sz="200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0647534"/>
                  </a:ext>
                </a:extLst>
              </a:tr>
              <a:tr h="370840">
                <a:tc>
                  <a:txBody>
                    <a:bodyPr/>
                    <a:lstStyle/>
                    <a:p>
                      <a:r>
                        <a:rPr lang="en-GB" sz="2000" dirty="0">
                          <a:solidFill>
                            <a:schemeClr val="accent5">
                              <a:lumMod val="50000"/>
                            </a:schemeClr>
                          </a:solidFill>
                          <a:latin typeface="Century Gothic" panose="020B0502020202020204" pitchFamily="34" charset="0"/>
                        </a:rPr>
                        <a:t>to take the bus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en-U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den Bus </a:t>
                      </a:r>
                      <a:r>
                        <a:rPr lang="en-GB" sz="2000" dirty="0" err="1">
                          <a:solidFill>
                            <a:schemeClr val="accent5">
                              <a:lumMod val="50000"/>
                            </a:schemeClr>
                          </a:solidFill>
                          <a:latin typeface="Century Gothic" panose="020B0502020202020204" pitchFamily="34" charset="0"/>
                        </a:rPr>
                        <a:t>nehmen</a:t>
                      </a:r>
                      <a:r>
                        <a:rPr lang="en-GB" sz="200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305553"/>
                  </a:ext>
                </a:extLst>
              </a:tr>
              <a:tr h="370840">
                <a:tc>
                  <a:txBody>
                    <a:bodyPr/>
                    <a:lstStyle/>
                    <a:p>
                      <a:r>
                        <a:rPr lang="en-GB" sz="2000" dirty="0">
                          <a:solidFill>
                            <a:schemeClr val="accent5">
                              <a:lumMod val="50000"/>
                            </a:schemeClr>
                          </a:solidFill>
                          <a:latin typeface="Century Gothic" panose="020B0502020202020204" pitchFamily="34" charset="0"/>
                        </a:rPr>
                        <a:t>to read the newspaper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Zeitung </a:t>
                      </a:r>
                      <a:r>
                        <a:rPr lang="en-GB" sz="2000" dirty="0" err="1">
                          <a:solidFill>
                            <a:schemeClr val="accent5">
                              <a:lumMod val="50000"/>
                            </a:schemeClr>
                          </a:solidFill>
                          <a:latin typeface="Century Gothic" panose="020B0502020202020204" pitchFamily="34" charset="0"/>
                        </a:rPr>
                        <a:t>lesen</a:t>
                      </a:r>
                      <a:r>
                        <a:rPr lang="en-GB" sz="200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795349"/>
                  </a:ext>
                </a:extLst>
              </a:tr>
              <a:tr h="370840">
                <a:tc>
                  <a:txBody>
                    <a:bodyPr/>
                    <a:lstStyle/>
                    <a:p>
                      <a:r>
                        <a:rPr lang="en-GB" sz="2000" dirty="0">
                          <a:solidFill>
                            <a:schemeClr val="accent5">
                              <a:lumMod val="50000"/>
                            </a:schemeClr>
                          </a:solidFill>
                          <a:latin typeface="Century Gothic" panose="020B0502020202020204" pitchFamily="34" charset="0"/>
                        </a:rPr>
                        <a:t>to play in a band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in einer Band spielen </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081100"/>
                  </a:ext>
                </a:extLst>
              </a:tr>
              <a:tr h="370840">
                <a:tc>
                  <a:txBody>
                    <a:bodyPr/>
                    <a:lstStyle/>
                    <a:p>
                      <a:r>
                        <a:rPr lang="en-GB" sz="2000" dirty="0">
                          <a:solidFill>
                            <a:schemeClr val="accent5">
                              <a:lumMod val="50000"/>
                            </a:schemeClr>
                          </a:solidFill>
                          <a:latin typeface="Century Gothic" panose="020B0502020202020204" pitchFamily="34" charset="0"/>
                        </a:rPr>
                        <a:t>to play guitar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Gitarre spielen </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5544630"/>
                  </a:ext>
                </a:extLst>
              </a:tr>
              <a:tr h="370840">
                <a:tc>
                  <a:txBody>
                    <a:bodyPr/>
                    <a:lstStyle/>
                    <a:p>
                      <a:r>
                        <a:rPr lang="en-GB" sz="2000" dirty="0">
                          <a:solidFill>
                            <a:schemeClr val="accent5">
                              <a:lumMod val="50000"/>
                            </a:schemeClr>
                          </a:solidFill>
                          <a:latin typeface="Century Gothic" panose="020B0502020202020204" pitchFamily="34" charset="0"/>
                        </a:rPr>
                        <a:t>to leave the guitar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die Gitarre </a:t>
                      </a:r>
                      <a:r>
                        <a:rPr lang="en-GB" sz="2000" dirty="0" err="1">
                          <a:solidFill>
                            <a:schemeClr val="accent5">
                              <a:lumMod val="50000"/>
                            </a:schemeClr>
                          </a:solidFill>
                          <a:latin typeface="Century Gothic" panose="020B0502020202020204" pitchFamily="34" charset="0"/>
                        </a:rPr>
                        <a:t>lassen</a:t>
                      </a:r>
                      <a:r>
                        <a:rPr lang="en-GB" sz="200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6294231"/>
                  </a:ext>
                </a:extLst>
              </a:tr>
              <a:tr h="370840">
                <a:tc>
                  <a:txBody>
                    <a:bodyPr/>
                    <a:lstStyle/>
                    <a:p>
                      <a:r>
                        <a:rPr lang="en-GB" sz="2000" dirty="0">
                          <a:solidFill>
                            <a:schemeClr val="accent5">
                              <a:lumMod val="50000"/>
                            </a:schemeClr>
                          </a:solidFill>
                          <a:latin typeface="Century Gothic" panose="020B0502020202020204" pitchFamily="34" charset="0"/>
                        </a:rPr>
                        <a:t>to find that bad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das schlecht </a:t>
                      </a:r>
                      <a:r>
                        <a:rPr lang="en-GB" sz="2000" dirty="0" err="1">
                          <a:solidFill>
                            <a:schemeClr val="accent5">
                              <a:lumMod val="50000"/>
                            </a:schemeClr>
                          </a:solidFill>
                          <a:latin typeface="Century Gothic" panose="020B0502020202020204" pitchFamily="34" charset="0"/>
                        </a:rPr>
                        <a:t>finden</a:t>
                      </a:r>
                      <a:r>
                        <a:rPr lang="en-GB" sz="200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4393103"/>
                  </a:ext>
                </a:extLst>
              </a:tr>
              <a:tr h="370840">
                <a:tc>
                  <a:txBody>
                    <a:bodyPr/>
                    <a:lstStyle/>
                    <a:p>
                      <a:r>
                        <a:rPr lang="en-GB" sz="2000" dirty="0">
                          <a:solidFill>
                            <a:schemeClr val="accent5">
                              <a:lumMod val="50000"/>
                            </a:schemeClr>
                          </a:solidFill>
                          <a:latin typeface="Century Gothic" panose="020B0502020202020204" pitchFamily="34" charset="0"/>
                        </a:rPr>
                        <a:t>to run to the hotel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zum Hotel </a:t>
                      </a:r>
                      <a:r>
                        <a:rPr lang="en-GB" sz="2000" dirty="0" err="1">
                          <a:solidFill>
                            <a:schemeClr val="accent5">
                              <a:lumMod val="50000"/>
                            </a:schemeClr>
                          </a:solidFill>
                          <a:latin typeface="Century Gothic" panose="020B0502020202020204" pitchFamily="34" charset="0"/>
                        </a:rPr>
                        <a:t>laufen</a:t>
                      </a:r>
                      <a:r>
                        <a:rPr lang="en-GB" sz="200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3809214"/>
                  </a:ext>
                </a:extLst>
              </a:tr>
              <a:tr h="370840">
                <a:tc>
                  <a:txBody>
                    <a:bodyPr/>
                    <a:lstStyle/>
                    <a:p>
                      <a:r>
                        <a:rPr lang="en-GB" sz="2000" dirty="0">
                          <a:solidFill>
                            <a:schemeClr val="accent5">
                              <a:lumMod val="50000"/>
                            </a:schemeClr>
                          </a:solidFill>
                          <a:latin typeface="Century Gothic" panose="020B0502020202020204" pitchFamily="34" charset="0"/>
                        </a:rPr>
                        <a:t>to sleep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a:solidFill>
                            <a:schemeClr val="accent5">
                              <a:lumMod val="50000"/>
                            </a:schemeClr>
                          </a:solidFill>
                          <a:latin typeface="Century Gothic" panose="020B0502020202020204" pitchFamily="34" charset="0"/>
                        </a:rPr>
                        <a:t>schlafen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3361836"/>
                  </a:ext>
                </a:extLst>
              </a:tr>
              <a:tr h="370840">
                <a:tc>
                  <a:txBody>
                    <a:bodyPr/>
                    <a:lstStyle/>
                    <a:p>
                      <a:r>
                        <a:rPr lang="en-GB" sz="2000" dirty="0">
                          <a:solidFill>
                            <a:schemeClr val="accent5">
                              <a:lumMod val="50000"/>
                            </a:schemeClr>
                          </a:solidFill>
                          <a:latin typeface="Century Gothic" panose="020B0502020202020204" pitchFamily="34" charset="0"/>
                        </a:rPr>
                        <a:t>to ride home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de-DE"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nach Hause </a:t>
                      </a:r>
                      <a:r>
                        <a:rPr lang="en-GB" sz="2000" dirty="0" err="1">
                          <a:solidFill>
                            <a:schemeClr val="accent5">
                              <a:lumMod val="50000"/>
                            </a:schemeClr>
                          </a:solidFill>
                          <a:latin typeface="Century Gothic" panose="020B0502020202020204" pitchFamily="34" charset="0"/>
                        </a:rPr>
                        <a:t>fahren</a:t>
                      </a:r>
                      <a:r>
                        <a:rPr lang="en-GB" sz="200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044959"/>
                  </a:ext>
                </a:extLst>
              </a:tr>
            </a:tbl>
          </a:graphicData>
        </a:graphic>
      </p:graphicFrame>
      <p:sp>
        <p:nvSpPr>
          <p:cNvPr id="7" name="Rounded Rectangle 6"/>
          <p:cNvSpPr/>
          <p:nvPr/>
        </p:nvSpPr>
        <p:spPr>
          <a:xfrm>
            <a:off x="8559527" y="2131782"/>
            <a:ext cx="3389971" cy="2295253"/>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Support grid: for use during the listening or as a standalone vocab sheet.</a:t>
            </a:r>
            <a:endParaRPr kumimoji="0" lang="en-GB" sz="2000" i="0"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41862"/>
      </p:ext>
    </p:extLst>
  </p:cSld>
  <p:clrMapOvr>
    <a:masterClrMapping/>
  </p:clrMapOvr>
  <mc:AlternateContent xmlns:mc="http://schemas.openxmlformats.org/markup-compatibility/2006" xmlns:p14="http://schemas.microsoft.com/office/powerpoint/2010/main">
    <mc:Choice Requires="p14">
      <p:transition spd="slow" p14:dur="2000" advTm="63807"/>
    </mc:Choice>
    <mc:Fallback xmlns="">
      <p:transition spd="slow" advTm="6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corativ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8469"/>
            <a:ext cx="5005137" cy="869951"/>
          </a:xfrm>
          <a:prstGeom prst="rect">
            <a:avLst/>
          </a:prstGeom>
        </p:spPr>
      </p:pic>
      <p:sp>
        <p:nvSpPr>
          <p:cNvPr id="4" name="Title 3"/>
          <p:cNvSpPr>
            <a:spLocks noGrp="1"/>
          </p:cNvSpPr>
          <p:nvPr>
            <p:ph type="title"/>
          </p:nvPr>
        </p:nvSpPr>
        <p:spPr>
          <a:xfrm>
            <a:off x="0" y="247046"/>
            <a:ext cx="4379495" cy="707849"/>
          </a:xfrm>
        </p:spPr>
        <p:txBody>
          <a:bodyPr>
            <a:normAutofit/>
          </a:bodyPr>
          <a:lstStyle/>
          <a:p>
            <a:r>
              <a:rPr lang="de-DE" sz="3600" b="1" dirty="0">
                <a:solidFill>
                  <a:schemeClr val="bg1"/>
                </a:solidFill>
              </a:rPr>
              <a:t>eine Musiktournee</a:t>
            </a:r>
            <a:endParaRPr lang="en-GB" sz="3200" b="1" dirty="0">
              <a:solidFill>
                <a:schemeClr val="bg1"/>
              </a:solidFill>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805532" y="247046"/>
            <a:ext cx="11517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08806" y="1233832"/>
            <a:ext cx="11830081"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und Mia </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haben fast zwei Wochen frei und machen zusammen eine Musiktournee.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fährt mit Freunden.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 hat kein Geld.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nimmt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allein</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Bus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Zeitung</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und Mia</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spielen beide in einer Band.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spielt Gitarre, aber es gibt ein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lässt die Gitarre leider zu Hause.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lvl="0"/>
            <a:r>
              <a:rPr lang="de-DE" sz="2000" dirty="0">
                <a:solidFill>
                  <a:srgbClr val="5B9BD5">
                    <a:lumMod val="50000"/>
                  </a:srgbClr>
                </a:solidFill>
                <a:latin typeface="Century Gothic" panose="020B0502020202020204" pitchFamily="34" charset="0"/>
              </a:rPr>
              <a:t>Deshalb kann er das Konzert nicht spielen!</a:t>
            </a: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5" name="Picture 4" descr="A picture containing text, vector graphics&#10;&#10;Description automatically generated">
            <a:extLst>
              <a:ext uri="{FF2B5EF4-FFF2-40B4-BE49-F238E27FC236}">
                <a16:creationId xmlns:a16="http://schemas.microsoft.com/office/drawing/2014/main" id="{84B5D02E-7AED-4F5E-A26D-2EDBD5DBCC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5499" y="198059"/>
            <a:ext cx="979070" cy="999273"/>
          </a:xfrm>
          <a:prstGeom prst="rect">
            <a:avLst/>
          </a:prstGeom>
        </p:spPr>
      </p:pic>
      <p:sp>
        <p:nvSpPr>
          <p:cNvPr id="10" name="Speech Bubble: Rectangle with Corners Rounded 9">
            <a:extLst>
              <a:ext uri="{FF2B5EF4-FFF2-40B4-BE49-F238E27FC236}">
                <a16:creationId xmlns:a16="http://schemas.microsoft.com/office/drawing/2014/main" id="{87F4661F-04D4-4BBE-983B-1295B62761FC}"/>
              </a:ext>
            </a:extLst>
          </p:cNvPr>
          <p:cNvSpPr/>
          <p:nvPr/>
        </p:nvSpPr>
        <p:spPr>
          <a:xfrm>
            <a:off x="4892088" y="93057"/>
            <a:ext cx="4340500" cy="952277"/>
          </a:xfrm>
          <a:prstGeom prst="wedgeRoundRectCallout">
            <a:avLst>
              <a:gd name="adj1" fmla="val 54433"/>
              <a:gd name="adj2" fmla="val -4643"/>
              <a:gd name="adj3" fmla="val 16667"/>
            </a:avLst>
          </a:prstGeom>
          <a:solidFill>
            <a:srgbClr val="115076"/>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Musiktournee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concert tour</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alone,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without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plötzlich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suddenly</a:t>
            </a:r>
          </a:p>
        </p:txBody>
      </p:sp>
      <p:sp>
        <p:nvSpPr>
          <p:cNvPr id="3" name="TextBox 2"/>
          <p:cNvSpPr txBox="1"/>
          <p:nvPr/>
        </p:nvSpPr>
        <p:spPr>
          <a:xfrm>
            <a:off x="446049" y="1540762"/>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and Mia have almost two weeks free and they do a concert tour together.</a:t>
            </a:r>
          </a:p>
        </p:txBody>
      </p:sp>
      <p:sp>
        <p:nvSpPr>
          <p:cNvPr id="19" name="TextBox 18"/>
          <p:cNvSpPr txBox="1"/>
          <p:nvPr/>
        </p:nvSpPr>
        <p:spPr>
          <a:xfrm>
            <a:off x="446049" y="2129370"/>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drives/rides with friends.</a:t>
            </a:r>
          </a:p>
        </p:txBody>
      </p:sp>
      <p:sp>
        <p:nvSpPr>
          <p:cNvPr id="20" name="TextBox 19"/>
          <p:cNvSpPr txBox="1"/>
          <p:nvPr/>
        </p:nvSpPr>
        <p:spPr>
          <a:xfrm>
            <a:off x="548236" y="2755008"/>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He has no money.</a:t>
            </a:r>
          </a:p>
        </p:txBody>
      </p:sp>
      <p:sp>
        <p:nvSpPr>
          <p:cNvPr id="21" name="TextBox 20"/>
          <p:cNvSpPr txBox="1"/>
          <p:nvPr/>
        </p:nvSpPr>
        <p:spPr>
          <a:xfrm>
            <a:off x="548236" y="3401317"/>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Mia takes the bus alone and reads the newspaper.</a:t>
            </a:r>
          </a:p>
        </p:txBody>
      </p:sp>
      <p:sp>
        <p:nvSpPr>
          <p:cNvPr id="22" name="TextBox 21"/>
          <p:cNvSpPr txBox="1"/>
          <p:nvPr/>
        </p:nvSpPr>
        <p:spPr>
          <a:xfrm>
            <a:off x="548236" y="3979589"/>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and Mia both play in a band.</a:t>
            </a:r>
          </a:p>
        </p:txBody>
      </p:sp>
      <p:sp>
        <p:nvSpPr>
          <p:cNvPr id="23" name="TextBox 22"/>
          <p:cNvSpPr txBox="1"/>
          <p:nvPr/>
        </p:nvSpPr>
        <p:spPr>
          <a:xfrm>
            <a:off x="548236" y="4579031"/>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plays guitar, but there is a problem.</a:t>
            </a:r>
          </a:p>
        </p:txBody>
      </p:sp>
      <p:sp>
        <p:nvSpPr>
          <p:cNvPr id="24" name="TextBox 23"/>
          <p:cNvSpPr txBox="1"/>
          <p:nvPr/>
        </p:nvSpPr>
        <p:spPr>
          <a:xfrm>
            <a:off x="548236" y="5214755"/>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unfortunately leaves the guitar at home.</a:t>
            </a:r>
          </a:p>
        </p:txBody>
      </p:sp>
      <p:sp>
        <p:nvSpPr>
          <p:cNvPr id="25" name="TextBox 24"/>
          <p:cNvSpPr txBox="1"/>
          <p:nvPr/>
        </p:nvSpPr>
        <p:spPr>
          <a:xfrm>
            <a:off x="548236" y="5850480"/>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For that reason he cannot play the concert!</a:t>
            </a:r>
          </a:p>
        </p:txBody>
      </p:sp>
      <p:sp>
        <p:nvSpPr>
          <p:cNvPr id="26" name="Rounded Rectangle 25"/>
          <p:cNvSpPr/>
          <p:nvPr/>
        </p:nvSpPr>
        <p:spPr>
          <a:xfrm>
            <a:off x="208806" y="849289"/>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1" name="Audio 10"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3892235"/>
      </p:ext>
    </p:extLst>
  </p:cSld>
  <p:clrMapOvr>
    <a:masterClrMapping/>
  </p:clrMapOvr>
  <mc:AlternateContent xmlns:mc="http://schemas.openxmlformats.org/markup-compatibility/2006" xmlns:p14="http://schemas.microsoft.com/office/powerpoint/2010/main">
    <mc:Choice Requires="p14">
      <p:transition spd="slow" p14:dur="2000" advTm="64883"/>
    </mc:Choice>
    <mc:Fallback xmlns="">
      <p:transition spd="slow" advTm="6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bldLst>
      <p:bldP spid="3"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corati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469"/>
            <a:ext cx="5005137" cy="869951"/>
          </a:xfrm>
          <a:prstGeom prst="rect">
            <a:avLst/>
          </a:prstGeom>
        </p:spPr>
      </p:pic>
      <p:sp>
        <p:nvSpPr>
          <p:cNvPr id="4" name="Title 3"/>
          <p:cNvSpPr>
            <a:spLocks noGrp="1"/>
          </p:cNvSpPr>
          <p:nvPr>
            <p:ph type="title"/>
          </p:nvPr>
        </p:nvSpPr>
        <p:spPr>
          <a:xfrm>
            <a:off x="0" y="247046"/>
            <a:ext cx="4379495" cy="707849"/>
          </a:xfrm>
        </p:spPr>
        <p:txBody>
          <a:bodyPr>
            <a:normAutofit/>
          </a:bodyPr>
          <a:lstStyle/>
          <a:p>
            <a:r>
              <a:rPr lang="de-DE" sz="3600" b="1" dirty="0">
                <a:solidFill>
                  <a:schemeClr val="bg1"/>
                </a:solidFill>
              </a:rPr>
              <a:t>eine Musiktournee</a:t>
            </a:r>
            <a:endParaRPr lang="en-GB" sz="3200" b="1" dirty="0">
              <a:solidFill>
                <a:schemeClr val="bg1"/>
              </a:solidFill>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805532" y="247046"/>
            <a:ext cx="11517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31108" y="1121149"/>
            <a:ext cx="11830081" cy="5324535"/>
          </a:xfrm>
          <a:prstGeom prst="rect">
            <a:avLst/>
          </a:prstGeom>
          <a:noFill/>
        </p:spPr>
        <p:txBody>
          <a:bodyPr wrap="square" rtlCol="0">
            <a:spAutoFit/>
          </a:bodyPr>
          <a:lstStyle/>
          <a:p>
            <a:pPr lvl="0">
              <a:defRPr/>
            </a:pPr>
            <a:r>
              <a:rPr lang="de-DE" sz="2000" dirty="0">
                <a:solidFill>
                  <a:srgbClr val="5B9BD5">
                    <a:lumMod val="50000"/>
                  </a:srgbClr>
                </a:solidFill>
                <a:latin typeface="Century Gothic" panose="020B0502020202020204" pitchFamily="34" charset="0"/>
              </a:rPr>
              <a:t>Mia findet das schlecht!  Sie hat Angst!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Was können sie jetzt machen</a:t>
            </a:r>
            <a:r>
              <a:rPr lang="en-GB" sz="2000" dirty="0">
                <a:solidFill>
                  <a:srgbClr val="5B9BD5">
                    <a:lumMod val="50000"/>
                  </a:srgbClr>
                </a:solidFill>
                <a:latin typeface="Century Gothic" panose="020B0502020202020204" pitchFamily="34" charset="0"/>
              </a:rPr>
              <a:t>? </a:t>
            </a:r>
          </a:p>
          <a:p>
            <a:pPr lvl="0">
              <a:defRPr/>
            </a:pPr>
            <a:endParaRPr lang="en-GB" sz="2000" dirty="0">
              <a:solidFill>
                <a:srgbClr val="5B9BD5">
                  <a:lumMod val="50000"/>
                </a:srgbClr>
              </a:solidFill>
              <a:latin typeface="Century Gothic" panose="020B0502020202020204" pitchFamily="34" charset="0"/>
            </a:endParaRPr>
          </a:p>
          <a:p>
            <a:pPr lvl="0">
              <a:defRPr/>
            </a:pPr>
            <a:r>
              <a:rPr lang="en-GB" sz="2000" dirty="0" err="1">
                <a:solidFill>
                  <a:srgbClr val="5B9BD5">
                    <a:lumMod val="50000"/>
                  </a:srgbClr>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m</a:t>
            </a:r>
            <a:r>
              <a:rPr lang="de-DE" sz="2000" dirty="0">
                <a:solidFill>
                  <a:srgbClr val="5B9BD5">
                    <a:lumMod val="50000"/>
                  </a:srgbClr>
                </a:solidFill>
                <a:latin typeface="Century Gothic" panose="020B0502020202020204" pitchFamily="34" charset="0"/>
              </a:rPr>
              <a:t>üssen das Konzert geben.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Ohne Gitarre! </a:t>
            </a:r>
            <a:r>
              <a:rPr lang="de-DE" sz="2000" i="1" dirty="0">
                <a:solidFill>
                  <a:srgbClr val="5B9BD5">
                    <a:lumMod val="50000"/>
                  </a:srgbClr>
                </a:solidFill>
                <a:latin typeface="Century Gothic" panose="020B0502020202020204" pitchFamily="34" charset="0"/>
              </a:rPr>
              <a:t>Eins, zwei, drei, vier...!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Es sind viele Leute dort aber sie finden das Konzert nicht gut! </a:t>
            </a:r>
            <a:br>
              <a:rPr lang="de-DE" sz="2000" dirty="0">
                <a:solidFill>
                  <a:srgbClr val="5B9BD5">
                    <a:lumMod val="50000"/>
                  </a:srgbClr>
                </a:solidFill>
                <a:latin typeface="Century Gothic" panose="020B0502020202020204" pitchFamily="34" charset="0"/>
              </a:rPr>
            </a:b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Mia und Wolfgang laufen danach zum Hotel.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Mia ist sehr müde und hat dann Kopfschmerzen. Sie schläft.</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Sie fahren schließlich beide nach Hause. Der Bus hält plötzlich und was sehen sie da? Ach, die Gitarre!</a:t>
            </a:r>
            <a:endParaRPr lang="en-US" sz="20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5" name="Picture 4" descr="A picture containing text, vector graphics&#10;&#10;Description automatically generated">
            <a:extLst>
              <a:ext uri="{FF2B5EF4-FFF2-40B4-BE49-F238E27FC236}">
                <a16:creationId xmlns:a16="http://schemas.microsoft.com/office/drawing/2014/main" id="{84B5D02E-7AED-4F5E-A26D-2EDBD5DBCC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5499" y="198059"/>
            <a:ext cx="979070" cy="999273"/>
          </a:xfrm>
          <a:prstGeom prst="rect">
            <a:avLst/>
          </a:prstGeom>
        </p:spPr>
      </p:pic>
      <p:sp>
        <p:nvSpPr>
          <p:cNvPr id="10" name="Speech Bubble: Rectangle with Corners Rounded 9">
            <a:extLst>
              <a:ext uri="{FF2B5EF4-FFF2-40B4-BE49-F238E27FC236}">
                <a16:creationId xmlns:a16="http://schemas.microsoft.com/office/drawing/2014/main" id="{87F4661F-04D4-4BBE-983B-1295B62761FC}"/>
              </a:ext>
            </a:extLst>
          </p:cNvPr>
          <p:cNvSpPr/>
          <p:nvPr/>
        </p:nvSpPr>
        <p:spPr>
          <a:xfrm>
            <a:off x="4892088" y="93057"/>
            <a:ext cx="4340500" cy="952277"/>
          </a:xfrm>
          <a:prstGeom prst="wedgeRoundRectCallout">
            <a:avLst>
              <a:gd name="adj1" fmla="val 54433"/>
              <a:gd name="adj2" fmla="val -4643"/>
              <a:gd name="adj3" fmla="val 16667"/>
            </a:avLst>
          </a:prstGeom>
          <a:solidFill>
            <a:srgbClr val="115076"/>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Musiktournee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concert tour</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alone,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without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plötzlich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suddenly</a:t>
            </a:r>
          </a:p>
        </p:txBody>
      </p:sp>
      <p:sp>
        <p:nvSpPr>
          <p:cNvPr id="11" name="TextBox 10"/>
          <p:cNvSpPr txBox="1"/>
          <p:nvPr/>
        </p:nvSpPr>
        <p:spPr>
          <a:xfrm>
            <a:off x="250476" y="1428079"/>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Mia finds that bad.  She is worried.</a:t>
            </a:r>
          </a:p>
        </p:txBody>
      </p:sp>
      <p:sp>
        <p:nvSpPr>
          <p:cNvPr id="12" name="TextBox 11"/>
          <p:cNvSpPr txBox="1"/>
          <p:nvPr/>
        </p:nvSpPr>
        <p:spPr>
          <a:xfrm>
            <a:off x="250476" y="2018844"/>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What can they do now?</a:t>
            </a:r>
          </a:p>
        </p:txBody>
      </p:sp>
      <p:sp>
        <p:nvSpPr>
          <p:cNvPr id="13" name="TextBox 12"/>
          <p:cNvSpPr txBox="1"/>
          <p:nvPr/>
        </p:nvSpPr>
        <p:spPr>
          <a:xfrm>
            <a:off x="250476" y="2665911"/>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They must give the concert.</a:t>
            </a:r>
          </a:p>
        </p:txBody>
      </p:sp>
      <p:sp>
        <p:nvSpPr>
          <p:cNvPr id="14" name="TextBox 13"/>
          <p:cNvSpPr txBox="1"/>
          <p:nvPr/>
        </p:nvSpPr>
        <p:spPr>
          <a:xfrm>
            <a:off x="250476" y="3265204"/>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Without </a:t>
            </a:r>
            <a:r>
              <a:rPr lang="en-GB" sz="2000" dirty="0" smtClean="0">
                <a:solidFill>
                  <a:srgbClr val="FF6600"/>
                </a:solidFill>
                <a:latin typeface="Century Gothic" panose="020B0502020202020204" pitchFamily="34" charset="0"/>
              </a:rPr>
              <a:t>guitar!  </a:t>
            </a:r>
            <a:r>
              <a:rPr lang="en-GB" sz="2000" dirty="0">
                <a:solidFill>
                  <a:srgbClr val="FF6600"/>
                </a:solidFill>
                <a:latin typeface="Century Gothic" panose="020B0502020202020204" pitchFamily="34" charset="0"/>
              </a:rPr>
              <a:t>One, two, three, four…!</a:t>
            </a:r>
          </a:p>
        </p:txBody>
      </p:sp>
      <p:sp>
        <p:nvSpPr>
          <p:cNvPr id="15" name="TextBox 14"/>
          <p:cNvSpPr txBox="1"/>
          <p:nvPr/>
        </p:nvSpPr>
        <p:spPr>
          <a:xfrm>
            <a:off x="335969" y="3864497"/>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There are lots of people there but they find the concert not very good.  </a:t>
            </a:r>
          </a:p>
        </p:txBody>
      </p:sp>
      <p:sp>
        <p:nvSpPr>
          <p:cNvPr id="16" name="TextBox 15"/>
          <p:cNvSpPr txBox="1"/>
          <p:nvPr/>
        </p:nvSpPr>
        <p:spPr>
          <a:xfrm>
            <a:off x="368652" y="4496871"/>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Afterwards Mia and Wolfgang run to the hotel.  </a:t>
            </a:r>
          </a:p>
        </p:txBody>
      </p:sp>
      <p:sp>
        <p:nvSpPr>
          <p:cNvPr id="17" name="TextBox 16"/>
          <p:cNvSpPr txBox="1"/>
          <p:nvPr/>
        </p:nvSpPr>
        <p:spPr>
          <a:xfrm>
            <a:off x="335969" y="5083648"/>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Mia is very tired and then has a headache.  She sleeps. </a:t>
            </a:r>
          </a:p>
        </p:txBody>
      </p:sp>
      <p:sp>
        <p:nvSpPr>
          <p:cNvPr id="18" name="TextBox 17"/>
          <p:cNvSpPr txBox="1"/>
          <p:nvPr/>
        </p:nvSpPr>
        <p:spPr>
          <a:xfrm>
            <a:off x="250476" y="5968998"/>
            <a:ext cx="12033668"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Finally they both ride home. The bus stops suddenly and what do they see there? Oh, the guitar! </a:t>
            </a:r>
          </a:p>
        </p:txBody>
      </p:sp>
      <p:sp>
        <p:nvSpPr>
          <p:cNvPr id="19" name="Rounded Rectangle 18"/>
          <p:cNvSpPr/>
          <p:nvPr/>
        </p:nvSpPr>
        <p:spPr>
          <a:xfrm>
            <a:off x="231108" y="775253"/>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975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corativ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8469"/>
            <a:ext cx="5005137" cy="869951"/>
          </a:xfrm>
          <a:prstGeom prst="rect">
            <a:avLst/>
          </a:prstGeom>
        </p:spPr>
      </p:pic>
      <p:sp>
        <p:nvSpPr>
          <p:cNvPr id="4" name="Title 3"/>
          <p:cNvSpPr>
            <a:spLocks noGrp="1"/>
          </p:cNvSpPr>
          <p:nvPr>
            <p:ph type="title"/>
          </p:nvPr>
        </p:nvSpPr>
        <p:spPr>
          <a:xfrm>
            <a:off x="0" y="247046"/>
            <a:ext cx="4379495" cy="707849"/>
          </a:xfrm>
        </p:spPr>
        <p:txBody>
          <a:bodyPr>
            <a:normAutofit/>
          </a:bodyPr>
          <a:lstStyle/>
          <a:p>
            <a:r>
              <a:rPr lang="de-DE" sz="3600" b="1" dirty="0">
                <a:solidFill>
                  <a:schemeClr val="bg1"/>
                </a:solidFill>
              </a:rPr>
              <a:t>eine Musiktournee</a:t>
            </a:r>
            <a:endParaRPr lang="en-GB" sz="3200" b="1" dirty="0">
              <a:solidFill>
                <a:schemeClr val="bg1"/>
              </a:solidFill>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805532" y="247046"/>
            <a:ext cx="11517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08806" y="1404197"/>
            <a:ext cx="11830081"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und Mia </a:t>
            </a:r>
            <a:r>
              <a:rPr kumimoji="0" lang="de-DE"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haben</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fast zwei Wochen frei und </a:t>
            </a:r>
            <a:r>
              <a:rPr kumimoji="0" lang="de-DE"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machen</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zusammen eine Musiktournee.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a:t>
            </a:r>
            <a:r>
              <a:rPr kumimoji="0" lang="de-DE"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fährt</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mit Freunden. </a:t>
            </a:r>
            <a:r>
              <a:rPr lang="de-DE" sz="2000" dirty="0">
                <a:solidFill>
                  <a:srgbClr val="5B9BD5">
                    <a:lumMod val="50000"/>
                  </a:srgbClr>
                </a:solidFill>
                <a:latin typeface="Century Gothic" panose="020B0502020202020204" pitchFamily="34" charset="0"/>
              </a:rPr>
              <a:t>Er hat kein Geld.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a:t>
            </a:r>
            <a:r>
              <a:rPr kumimoji="0" lang="en-US" sz="2000" b="0"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nimmt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allein</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Bus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und </a:t>
            </a:r>
            <a:r>
              <a:rPr kumimoji="0" lang="en-GB" sz="2000" b="0"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Zeitung</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und Mia</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de-DE"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spielen</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beide in einer Band.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a:t>
            </a:r>
            <a:r>
              <a:rPr kumimoji="0" lang="de-DE"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spielt</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Gitarre, aber es gibt ein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a:t>
            </a:r>
            <a:r>
              <a:rPr kumimoji="0" lang="de-DE"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lässt</a:t>
            </a:r>
            <a:r>
              <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Gitarre leider zu Hause.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lvl="0"/>
            <a:r>
              <a:rPr lang="de-DE" sz="2000" dirty="0">
                <a:solidFill>
                  <a:srgbClr val="5B9BD5">
                    <a:lumMod val="50000"/>
                  </a:srgbClr>
                </a:solidFill>
                <a:latin typeface="Century Gothic" panose="020B0502020202020204" pitchFamily="34" charset="0"/>
              </a:rPr>
              <a:t>Deshalb kann er im Konzert nicht spielen!</a:t>
            </a:r>
            <a:endParaRPr kumimoji="0" lang="de-D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5" name="Picture 4" descr="A picture containing text, vector graphics&#10;&#10;Description automatically generated">
            <a:extLst>
              <a:ext uri="{FF2B5EF4-FFF2-40B4-BE49-F238E27FC236}">
                <a16:creationId xmlns:a16="http://schemas.microsoft.com/office/drawing/2014/main" id="{84B5D02E-7AED-4F5E-A26D-2EDBD5DBCC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5499" y="198059"/>
            <a:ext cx="979070" cy="999273"/>
          </a:xfrm>
          <a:prstGeom prst="rect">
            <a:avLst/>
          </a:prstGeom>
        </p:spPr>
      </p:pic>
      <p:sp>
        <p:nvSpPr>
          <p:cNvPr id="10" name="Speech Bubble: Rectangle with Corners Rounded 9">
            <a:extLst>
              <a:ext uri="{FF2B5EF4-FFF2-40B4-BE49-F238E27FC236}">
                <a16:creationId xmlns:a16="http://schemas.microsoft.com/office/drawing/2014/main" id="{87F4661F-04D4-4BBE-983B-1295B62761FC}"/>
              </a:ext>
            </a:extLst>
          </p:cNvPr>
          <p:cNvSpPr/>
          <p:nvPr/>
        </p:nvSpPr>
        <p:spPr>
          <a:xfrm>
            <a:off x="4892088" y="93057"/>
            <a:ext cx="4340500" cy="952277"/>
          </a:xfrm>
          <a:prstGeom prst="wedgeRoundRectCallout">
            <a:avLst>
              <a:gd name="adj1" fmla="val 54433"/>
              <a:gd name="adj2" fmla="val -4643"/>
              <a:gd name="adj3" fmla="val 16667"/>
            </a:avLst>
          </a:prstGeom>
          <a:solidFill>
            <a:srgbClr val="115076"/>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Musiktournee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concert tour</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alone,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without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plötzlich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suddenly</a:t>
            </a:r>
          </a:p>
        </p:txBody>
      </p:sp>
      <p:sp>
        <p:nvSpPr>
          <p:cNvPr id="3" name="TextBox 2"/>
          <p:cNvSpPr txBox="1"/>
          <p:nvPr/>
        </p:nvSpPr>
        <p:spPr>
          <a:xfrm>
            <a:off x="446049" y="1711127"/>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and Mia have almost two weeks free and they do a concert tour together.</a:t>
            </a:r>
          </a:p>
        </p:txBody>
      </p:sp>
      <p:sp>
        <p:nvSpPr>
          <p:cNvPr id="19" name="TextBox 18"/>
          <p:cNvSpPr txBox="1"/>
          <p:nvPr/>
        </p:nvSpPr>
        <p:spPr>
          <a:xfrm>
            <a:off x="446049" y="2326680"/>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drives/rides with friends.  He has no money</a:t>
            </a:r>
          </a:p>
        </p:txBody>
      </p:sp>
      <p:sp>
        <p:nvSpPr>
          <p:cNvPr id="21" name="TextBox 20"/>
          <p:cNvSpPr txBox="1"/>
          <p:nvPr/>
        </p:nvSpPr>
        <p:spPr>
          <a:xfrm>
            <a:off x="548236" y="2907392"/>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Mia takes the bus alone and reads newspapers.</a:t>
            </a:r>
          </a:p>
        </p:txBody>
      </p:sp>
      <p:sp>
        <p:nvSpPr>
          <p:cNvPr id="22" name="TextBox 21"/>
          <p:cNvSpPr txBox="1"/>
          <p:nvPr/>
        </p:nvSpPr>
        <p:spPr>
          <a:xfrm>
            <a:off x="548236" y="3540391"/>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and Mia both play in a band.</a:t>
            </a:r>
          </a:p>
        </p:txBody>
      </p:sp>
      <p:sp>
        <p:nvSpPr>
          <p:cNvPr id="23" name="TextBox 22"/>
          <p:cNvSpPr txBox="1"/>
          <p:nvPr/>
        </p:nvSpPr>
        <p:spPr>
          <a:xfrm>
            <a:off x="548236" y="4155944"/>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plays guitar, but there is a problem.</a:t>
            </a:r>
          </a:p>
        </p:txBody>
      </p:sp>
      <p:sp>
        <p:nvSpPr>
          <p:cNvPr id="24" name="TextBox 23"/>
          <p:cNvSpPr txBox="1"/>
          <p:nvPr/>
        </p:nvSpPr>
        <p:spPr>
          <a:xfrm>
            <a:off x="548236" y="4744552"/>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Wolfgang unfortunately leaves the guitar at home.</a:t>
            </a:r>
          </a:p>
        </p:txBody>
      </p:sp>
      <p:sp>
        <p:nvSpPr>
          <p:cNvPr id="25" name="TextBox 24"/>
          <p:cNvSpPr txBox="1"/>
          <p:nvPr/>
        </p:nvSpPr>
        <p:spPr>
          <a:xfrm>
            <a:off x="548236" y="5405292"/>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For that reason he cannot play in the concert!</a:t>
            </a:r>
          </a:p>
        </p:txBody>
      </p:sp>
      <p:sp>
        <p:nvSpPr>
          <p:cNvPr id="18" name="Rounded Rectangle 11" descr="rectangle to obscure English text">
            <a:extLst>
              <a:ext uri="{FF2B5EF4-FFF2-40B4-BE49-F238E27FC236}">
                <a16:creationId xmlns:a16="http://schemas.microsoft.com/office/drawing/2014/main" id="{483D7EB9-C2AA-4190-98DE-925F861600E9}"/>
              </a:ext>
            </a:extLst>
          </p:cNvPr>
          <p:cNvSpPr/>
          <p:nvPr/>
        </p:nvSpPr>
        <p:spPr>
          <a:xfrm>
            <a:off x="2868633" y="1743199"/>
            <a:ext cx="742785"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1" descr="rectangle to obscure English text">
            <a:extLst>
              <a:ext uri="{FF2B5EF4-FFF2-40B4-BE49-F238E27FC236}">
                <a16:creationId xmlns:a16="http://schemas.microsoft.com/office/drawing/2014/main" id="{483D7EB9-C2AA-4190-98DE-925F861600E9}"/>
              </a:ext>
            </a:extLst>
          </p:cNvPr>
          <p:cNvSpPr/>
          <p:nvPr/>
        </p:nvSpPr>
        <p:spPr>
          <a:xfrm>
            <a:off x="6992669" y="1749655"/>
            <a:ext cx="987549"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descr="rectangle to obscure English text">
            <a:extLst>
              <a:ext uri="{FF2B5EF4-FFF2-40B4-BE49-F238E27FC236}">
                <a16:creationId xmlns:a16="http://schemas.microsoft.com/office/drawing/2014/main" id="{483D7EB9-C2AA-4190-98DE-925F861600E9}"/>
              </a:ext>
            </a:extLst>
          </p:cNvPr>
          <p:cNvSpPr/>
          <p:nvPr/>
        </p:nvSpPr>
        <p:spPr>
          <a:xfrm>
            <a:off x="1818354" y="2341331"/>
            <a:ext cx="1414373"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11" descr="rectangle to obscure English text">
            <a:extLst>
              <a:ext uri="{FF2B5EF4-FFF2-40B4-BE49-F238E27FC236}">
                <a16:creationId xmlns:a16="http://schemas.microsoft.com/office/drawing/2014/main" id="{483D7EB9-C2AA-4190-98DE-925F861600E9}"/>
              </a:ext>
            </a:extLst>
          </p:cNvPr>
          <p:cNvSpPr/>
          <p:nvPr/>
        </p:nvSpPr>
        <p:spPr>
          <a:xfrm>
            <a:off x="1146051" y="2957307"/>
            <a:ext cx="672303"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1" descr="rectangle to obscure English text">
            <a:extLst>
              <a:ext uri="{FF2B5EF4-FFF2-40B4-BE49-F238E27FC236}">
                <a16:creationId xmlns:a16="http://schemas.microsoft.com/office/drawing/2014/main" id="{483D7EB9-C2AA-4190-98DE-925F861600E9}"/>
              </a:ext>
            </a:extLst>
          </p:cNvPr>
          <p:cNvSpPr/>
          <p:nvPr/>
        </p:nvSpPr>
        <p:spPr>
          <a:xfrm>
            <a:off x="4195485" y="2977237"/>
            <a:ext cx="742785"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11" descr="rectangle to obscure English text">
            <a:extLst>
              <a:ext uri="{FF2B5EF4-FFF2-40B4-BE49-F238E27FC236}">
                <a16:creationId xmlns:a16="http://schemas.microsoft.com/office/drawing/2014/main" id="{483D7EB9-C2AA-4190-98DE-925F861600E9}"/>
              </a:ext>
            </a:extLst>
          </p:cNvPr>
          <p:cNvSpPr/>
          <p:nvPr/>
        </p:nvSpPr>
        <p:spPr>
          <a:xfrm>
            <a:off x="3636710" y="3581215"/>
            <a:ext cx="558775"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ounded Rectangle 11" descr="rectangle to obscure English text">
            <a:extLst>
              <a:ext uri="{FF2B5EF4-FFF2-40B4-BE49-F238E27FC236}">
                <a16:creationId xmlns:a16="http://schemas.microsoft.com/office/drawing/2014/main" id="{483D7EB9-C2AA-4190-98DE-925F861600E9}"/>
              </a:ext>
            </a:extLst>
          </p:cNvPr>
          <p:cNvSpPr/>
          <p:nvPr/>
        </p:nvSpPr>
        <p:spPr>
          <a:xfrm>
            <a:off x="1884960" y="4173313"/>
            <a:ext cx="682749"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1" descr="rectangle to obscure English text">
            <a:extLst>
              <a:ext uri="{FF2B5EF4-FFF2-40B4-BE49-F238E27FC236}">
                <a16:creationId xmlns:a16="http://schemas.microsoft.com/office/drawing/2014/main" id="{483D7EB9-C2AA-4190-98DE-925F861600E9}"/>
              </a:ext>
            </a:extLst>
          </p:cNvPr>
          <p:cNvSpPr/>
          <p:nvPr/>
        </p:nvSpPr>
        <p:spPr>
          <a:xfrm>
            <a:off x="3636710" y="4787143"/>
            <a:ext cx="824454"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25"/>
          <p:cNvSpPr/>
          <p:nvPr/>
        </p:nvSpPr>
        <p:spPr>
          <a:xfrm>
            <a:off x="208806" y="849289"/>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2186799"/>
      </p:ext>
    </p:extLst>
  </p:cSld>
  <p:clrMapOvr>
    <a:masterClrMapping/>
  </p:clrMapOvr>
  <mc:AlternateContent xmlns:mc="http://schemas.openxmlformats.org/markup-compatibility/2006" xmlns:p14="http://schemas.microsoft.com/office/powerpoint/2010/main">
    <mc:Choice Requires="p14">
      <p:transition spd="slow" p14:dur="2000" advTm="26515"/>
    </mc:Choice>
    <mc:Fallback xmlns="">
      <p:transition spd="slow" advTm="2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18" grpId="0" animBg="1"/>
      <p:bldP spid="27" grpId="0" animBg="1"/>
      <p:bldP spid="28" grpId="0" animBg="1"/>
      <p:bldP spid="29" grpId="0" animBg="1"/>
      <p:bldP spid="30" grpId="0" animBg="1"/>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corati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469"/>
            <a:ext cx="5005137" cy="869951"/>
          </a:xfrm>
          <a:prstGeom prst="rect">
            <a:avLst/>
          </a:prstGeom>
        </p:spPr>
      </p:pic>
      <p:sp>
        <p:nvSpPr>
          <p:cNvPr id="4" name="Title 3"/>
          <p:cNvSpPr>
            <a:spLocks noGrp="1"/>
          </p:cNvSpPr>
          <p:nvPr>
            <p:ph type="title"/>
          </p:nvPr>
        </p:nvSpPr>
        <p:spPr>
          <a:xfrm>
            <a:off x="0" y="247046"/>
            <a:ext cx="4379495" cy="707849"/>
          </a:xfrm>
        </p:spPr>
        <p:txBody>
          <a:bodyPr>
            <a:normAutofit/>
          </a:bodyPr>
          <a:lstStyle/>
          <a:p>
            <a:r>
              <a:rPr lang="de-DE" sz="3600" b="1" dirty="0">
                <a:solidFill>
                  <a:schemeClr val="bg1"/>
                </a:solidFill>
              </a:rPr>
              <a:t>eine Musiktournee</a:t>
            </a:r>
            <a:endParaRPr lang="en-GB" sz="3200" b="1" dirty="0">
              <a:solidFill>
                <a:schemeClr val="bg1"/>
              </a:solidFill>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805532" y="247046"/>
            <a:ext cx="11517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31108" y="1121149"/>
            <a:ext cx="11830081" cy="5324535"/>
          </a:xfrm>
          <a:prstGeom prst="rect">
            <a:avLst/>
          </a:prstGeom>
          <a:noFill/>
        </p:spPr>
        <p:txBody>
          <a:bodyPr wrap="square" rtlCol="0">
            <a:spAutoFit/>
          </a:bodyPr>
          <a:lstStyle/>
          <a:p>
            <a:pPr lvl="0">
              <a:defRPr/>
            </a:pPr>
            <a:r>
              <a:rPr lang="de-DE" sz="2000" dirty="0">
                <a:solidFill>
                  <a:srgbClr val="5B9BD5">
                    <a:lumMod val="50000"/>
                  </a:srgbClr>
                </a:solidFill>
                <a:latin typeface="Century Gothic" panose="020B0502020202020204" pitchFamily="34" charset="0"/>
              </a:rPr>
              <a:t>Mia </a:t>
            </a:r>
            <a:r>
              <a:rPr lang="de-DE" sz="2000" u="sng" dirty="0">
                <a:solidFill>
                  <a:srgbClr val="5B9BD5">
                    <a:lumMod val="50000"/>
                  </a:srgbClr>
                </a:solidFill>
                <a:latin typeface="Century Gothic" panose="020B0502020202020204" pitchFamily="34" charset="0"/>
              </a:rPr>
              <a:t>findet</a:t>
            </a:r>
            <a:r>
              <a:rPr lang="de-DE" sz="2000" dirty="0">
                <a:solidFill>
                  <a:srgbClr val="5B9BD5">
                    <a:lumMod val="50000"/>
                  </a:srgbClr>
                </a:solidFill>
                <a:latin typeface="Century Gothic" panose="020B0502020202020204" pitchFamily="34" charset="0"/>
              </a:rPr>
              <a:t> das schlecht!  Sie hat Angst!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Was können sie jetzt machen</a:t>
            </a:r>
            <a:r>
              <a:rPr lang="en-GB" sz="2000" dirty="0">
                <a:solidFill>
                  <a:srgbClr val="5B9BD5">
                    <a:lumMod val="50000"/>
                  </a:srgbClr>
                </a:solidFill>
                <a:latin typeface="Century Gothic" panose="020B0502020202020204" pitchFamily="34" charset="0"/>
              </a:rPr>
              <a:t>? </a:t>
            </a:r>
          </a:p>
          <a:p>
            <a:pPr lvl="0">
              <a:defRPr/>
            </a:pPr>
            <a:endParaRPr lang="en-GB" sz="2000" dirty="0">
              <a:solidFill>
                <a:srgbClr val="5B9BD5">
                  <a:lumMod val="50000"/>
                </a:srgbClr>
              </a:solidFill>
              <a:latin typeface="Century Gothic" panose="020B0502020202020204" pitchFamily="34" charset="0"/>
            </a:endParaRPr>
          </a:p>
          <a:p>
            <a:pPr lvl="0">
              <a:defRPr/>
            </a:pPr>
            <a:r>
              <a:rPr lang="en-GB" sz="2000" dirty="0" err="1">
                <a:solidFill>
                  <a:srgbClr val="5B9BD5">
                    <a:lumMod val="50000"/>
                  </a:srgbClr>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m</a:t>
            </a:r>
            <a:r>
              <a:rPr lang="de-DE" sz="2000" dirty="0">
                <a:solidFill>
                  <a:srgbClr val="5B9BD5">
                    <a:lumMod val="50000"/>
                  </a:srgbClr>
                </a:solidFill>
                <a:latin typeface="Century Gothic" panose="020B0502020202020204" pitchFamily="34" charset="0"/>
              </a:rPr>
              <a:t>üssen das Konzert geben.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Ohne Gitarre! </a:t>
            </a:r>
            <a:r>
              <a:rPr lang="de-DE" sz="2000" i="1" dirty="0">
                <a:solidFill>
                  <a:srgbClr val="5B9BD5">
                    <a:lumMod val="50000"/>
                  </a:srgbClr>
                </a:solidFill>
                <a:latin typeface="Century Gothic" panose="020B0502020202020204" pitchFamily="34" charset="0"/>
              </a:rPr>
              <a:t>Eins, zwei, drei, vier...!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Es sind viele Leute dort aber </a:t>
            </a:r>
            <a:r>
              <a:rPr lang="de-DE" sz="2000" u="sng" dirty="0">
                <a:solidFill>
                  <a:srgbClr val="5B9BD5">
                    <a:lumMod val="50000"/>
                  </a:srgbClr>
                </a:solidFill>
                <a:latin typeface="Century Gothic" panose="020B0502020202020204" pitchFamily="34" charset="0"/>
              </a:rPr>
              <a:t>sie finden </a:t>
            </a:r>
            <a:r>
              <a:rPr lang="de-DE" sz="2000" dirty="0">
                <a:solidFill>
                  <a:srgbClr val="5B9BD5">
                    <a:lumMod val="50000"/>
                  </a:srgbClr>
                </a:solidFill>
                <a:latin typeface="Century Gothic" panose="020B0502020202020204" pitchFamily="34" charset="0"/>
              </a:rPr>
              <a:t>das Konzert nicht gut! </a:t>
            </a:r>
            <a:br>
              <a:rPr lang="de-DE" sz="2000" dirty="0">
                <a:solidFill>
                  <a:srgbClr val="5B9BD5">
                    <a:lumMod val="50000"/>
                  </a:srgbClr>
                </a:solidFill>
                <a:latin typeface="Century Gothic" panose="020B0502020202020204" pitchFamily="34" charset="0"/>
              </a:rPr>
            </a:b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Mia und Wolfgang </a:t>
            </a:r>
            <a:r>
              <a:rPr lang="de-DE" sz="2000" u="sng" dirty="0">
                <a:solidFill>
                  <a:srgbClr val="5B9BD5">
                    <a:lumMod val="50000"/>
                  </a:srgbClr>
                </a:solidFill>
                <a:latin typeface="Century Gothic" panose="020B0502020202020204" pitchFamily="34" charset="0"/>
              </a:rPr>
              <a:t>laufen</a:t>
            </a:r>
            <a:r>
              <a:rPr lang="de-DE" sz="2000" dirty="0">
                <a:solidFill>
                  <a:srgbClr val="5B9BD5">
                    <a:lumMod val="50000"/>
                  </a:srgbClr>
                </a:solidFill>
                <a:latin typeface="Century Gothic" panose="020B0502020202020204" pitchFamily="34" charset="0"/>
              </a:rPr>
              <a:t> danach zum Hotel. </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dirty="0">
                <a:solidFill>
                  <a:srgbClr val="5B9BD5">
                    <a:lumMod val="50000"/>
                  </a:srgbClr>
                </a:solidFill>
                <a:latin typeface="Century Gothic" panose="020B0502020202020204" pitchFamily="34" charset="0"/>
              </a:rPr>
              <a:t>Mia ist sehr müde und hat dann Kopfschmerzen. </a:t>
            </a:r>
            <a:r>
              <a:rPr lang="de-DE" sz="2000" u="sng" dirty="0">
                <a:solidFill>
                  <a:srgbClr val="5B9BD5">
                    <a:lumMod val="50000"/>
                  </a:srgbClr>
                </a:solidFill>
                <a:latin typeface="Century Gothic" panose="020B0502020202020204" pitchFamily="34" charset="0"/>
              </a:rPr>
              <a:t>Sie schläft.</a:t>
            </a:r>
          </a:p>
          <a:p>
            <a:pPr lvl="0">
              <a:defRPr/>
            </a:pPr>
            <a:endParaRPr lang="de-DE" sz="2000" dirty="0">
              <a:solidFill>
                <a:srgbClr val="5B9BD5">
                  <a:lumMod val="50000"/>
                </a:srgbClr>
              </a:solidFill>
              <a:latin typeface="Century Gothic" panose="020B0502020202020204" pitchFamily="34" charset="0"/>
            </a:endParaRPr>
          </a:p>
          <a:p>
            <a:pPr lvl="0">
              <a:defRPr/>
            </a:pPr>
            <a:r>
              <a:rPr lang="de-DE" sz="2000" u="sng" dirty="0">
                <a:solidFill>
                  <a:srgbClr val="5B9BD5">
                    <a:lumMod val="50000"/>
                  </a:srgbClr>
                </a:solidFill>
                <a:latin typeface="Century Gothic" panose="020B0502020202020204" pitchFamily="34" charset="0"/>
              </a:rPr>
              <a:t>Sie fahren </a:t>
            </a:r>
            <a:r>
              <a:rPr lang="de-DE" sz="2000" dirty="0">
                <a:solidFill>
                  <a:srgbClr val="5B9BD5">
                    <a:lumMod val="50000"/>
                  </a:srgbClr>
                </a:solidFill>
                <a:latin typeface="Century Gothic" panose="020B0502020202020204" pitchFamily="34" charset="0"/>
              </a:rPr>
              <a:t>schließlich </a:t>
            </a:r>
            <a:r>
              <a:rPr lang="de-DE" sz="2000" u="sng" dirty="0">
                <a:solidFill>
                  <a:srgbClr val="5B9BD5">
                    <a:lumMod val="50000"/>
                  </a:srgbClr>
                </a:solidFill>
                <a:latin typeface="Century Gothic" panose="020B0502020202020204" pitchFamily="34" charset="0"/>
              </a:rPr>
              <a:t>beide</a:t>
            </a:r>
            <a:r>
              <a:rPr lang="de-DE" sz="2000" dirty="0">
                <a:solidFill>
                  <a:srgbClr val="5B9BD5">
                    <a:lumMod val="50000"/>
                  </a:srgbClr>
                </a:solidFill>
                <a:latin typeface="Century Gothic" panose="020B0502020202020204" pitchFamily="34" charset="0"/>
              </a:rPr>
              <a:t> nach Hause. Der Bus hält plötzlich und was sehen sie da? Ach, die Gitarre!</a:t>
            </a:r>
            <a:endParaRPr lang="en-US" sz="20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5" name="Picture 4" descr="A picture containing text, vector graphics&#10;&#10;Description automatically generated">
            <a:extLst>
              <a:ext uri="{FF2B5EF4-FFF2-40B4-BE49-F238E27FC236}">
                <a16:creationId xmlns:a16="http://schemas.microsoft.com/office/drawing/2014/main" id="{84B5D02E-7AED-4F5E-A26D-2EDBD5DBCC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5499" y="198059"/>
            <a:ext cx="979070" cy="999273"/>
          </a:xfrm>
          <a:prstGeom prst="rect">
            <a:avLst/>
          </a:prstGeom>
        </p:spPr>
      </p:pic>
      <p:sp>
        <p:nvSpPr>
          <p:cNvPr id="10" name="Speech Bubble: Rectangle with Corners Rounded 9">
            <a:extLst>
              <a:ext uri="{FF2B5EF4-FFF2-40B4-BE49-F238E27FC236}">
                <a16:creationId xmlns:a16="http://schemas.microsoft.com/office/drawing/2014/main" id="{87F4661F-04D4-4BBE-983B-1295B62761FC}"/>
              </a:ext>
            </a:extLst>
          </p:cNvPr>
          <p:cNvSpPr/>
          <p:nvPr/>
        </p:nvSpPr>
        <p:spPr>
          <a:xfrm>
            <a:off x="4892088" y="93057"/>
            <a:ext cx="4340500" cy="952277"/>
          </a:xfrm>
          <a:prstGeom prst="wedgeRoundRectCallout">
            <a:avLst>
              <a:gd name="adj1" fmla="val 54433"/>
              <a:gd name="adj2" fmla="val -4643"/>
              <a:gd name="adj3" fmla="val 16667"/>
            </a:avLst>
          </a:prstGeom>
          <a:solidFill>
            <a:srgbClr val="115076"/>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Musiktournee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concert tour</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alone,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without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plötzlich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suddenly</a:t>
            </a:r>
          </a:p>
        </p:txBody>
      </p:sp>
      <p:sp>
        <p:nvSpPr>
          <p:cNvPr id="11" name="TextBox 10"/>
          <p:cNvSpPr txBox="1"/>
          <p:nvPr/>
        </p:nvSpPr>
        <p:spPr>
          <a:xfrm>
            <a:off x="250476" y="1428079"/>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Mia finds that bad.  She is worried.</a:t>
            </a:r>
          </a:p>
        </p:txBody>
      </p:sp>
      <p:sp>
        <p:nvSpPr>
          <p:cNvPr id="12" name="TextBox 11"/>
          <p:cNvSpPr txBox="1"/>
          <p:nvPr/>
        </p:nvSpPr>
        <p:spPr>
          <a:xfrm>
            <a:off x="250476" y="2018844"/>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What can they do now?</a:t>
            </a:r>
          </a:p>
        </p:txBody>
      </p:sp>
      <p:sp>
        <p:nvSpPr>
          <p:cNvPr id="13" name="TextBox 12"/>
          <p:cNvSpPr txBox="1"/>
          <p:nvPr/>
        </p:nvSpPr>
        <p:spPr>
          <a:xfrm>
            <a:off x="250476" y="2665911"/>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They must give the concert.</a:t>
            </a:r>
          </a:p>
        </p:txBody>
      </p:sp>
      <p:sp>
        <p:nvSpPr>
          <p:cNvPr id="14" name="TextBox 13"/>
          <p:cNvSpPr txBox="1"/>
          <p:nvPr/>
        </p:nvSpPr>
        <p:spPr>
          <a:xfrm>
            <a:off x="250476" y="3265204"/>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Without guitar.  One, two, three, four…!</a:t>
            </a:r>
          </a:p>
        </p:txBody>
      </p:sp>
      <p:sp>
        <p:nvSpPr>
          <p:cNvPr id="15" name="TextBox 14"/>
          <p:cNvSpPr txBox="1"/>
          <p:nvPr/>
        </p:nvSpPr>
        <p:spPr>
          <a:xfrm>
            <a:off x="335969" y="3864497"/>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There are lots of people there but they find the concert not very good.  </a:t>
            </a:r>
          </a:p>
        </p:txBody>
      </p:sp>
      <p:sp>
        <p:nvSpPr>
          <p:cNvPr id="16" name="TextBox 15"/>
          <p:cNvSpPr txBox="1"/>
          <p:nvPr/>
        </p:nvSpPr>
        <p:spPr>
          <a:xfrm>
            <a:off x="368652" y="4496871"/>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Afterwards Mia and Wolfgang run to the hotel.  </a:t>
            </a:r>
          </a:p>
        </p:txBody>
      </p:sp>
      <p:sp>
        <p:nvSpPr>
          <p:cNvPr id="17" name="TextBox 16"/>
          <p:cNvSpPr txBox="1"/>
          <p:nvPr/>
        </p:nvSpPr>
        <p:spPr>
          <a:xfrm>
            <a:off x="335969" y="5083648"/>
            <a:ext cx="11151220"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Mia is very tired and then has a headache.  She sleeps. </a:t>
            </a:r>
          </a:p>
        </p:txBody>
      </p:sp>
      <p:sp>
        <p:nvSpPr>
          <p:cNvPr id="18" name="TextBox 17"/>
          <p:cNvSpPr txBox="1"/>
          <p:nvPr/>
        </p:nvSpPr>
        <p:spPr>
          <a:xfrm>
            <a:off x="250476" y="5968998"/>
            <a:ext cx="12033668" cy="400110"/>
          </a:xfrm>
          <a:prstGeom prst="rect">
            <a:avLst/>
          </a:prstGeom>
          <a:noFill/>
        </p:spPr>
        <p:txBody>
          <a:bodyPr wrap="square" rtlCol="0">
            <a:spAutoFit/>
          </a:bodyPr>
          <a:lstStyle/>
          <a:p>
            <a:r>
              <a:rPr lang="en-GB" sz="2000" dirty="0">
                <a:solidFill>
                  <a:srgbClr val="FF6600"/>
                </a:solidFill>
                <a:latin typeface="Century Gothic" panose="020B0502020202020204" pitchFamily="34" charset="0"/>
              </a:rPr>
              <a:t>Finally they both ride home. The bus stops suddenly and what do they see there? Oh, the guitar! </a:t>
            </a:r>
          </a:p>
        </p:txBody>
      </p:sp>
      <p:sp>
        <p:nvSpPr>
          <p:cNvPr id="20" name="Rounded Rectangle 11" descr="rectangle to obscure English text">
            <a:extLst>
              <a:ext uri="{FF2B5EF4-FFF2-40B4-BE49-F238E27FC236}">
                <a16:creationId xmlns:a16="http://schemas.microsoft.com/office/drawing/2014/main" id="{483D7EB9-C2AA-4190-98DE-925F861600E9}"/>
              </a:ext>
            </a:extLst>
          </p:cNvPr>
          <p:cNvSpPr/>
          <p:nvPr/>
        </p:nvSpPr>
        <p:spPr>
          <a:xfrm>
            <a:off x="808924" y="1466849"/>
            <a:ext cx="678132"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11" descr="rectangle to obscure English text">
            <a:extLst>
              <a:ext uri="{FF2B5EF4-FFF2-40B4-BE49-F238E27FC236}">
                <a16:creationId xmlns:a16="http://schemas.microsoft.com/office/drawing/2014/main" id="{483D7EB9-C2AA-4190-98DE-925F861600E9}"/>
              </a:ext>
            </a:extLst>
          </p:cNvPr>
          <p:cNvSpPr/>
          <p:nvPr/>
        </p:nvSpPr>
        <p:spPr>
          <a:xfrm>
            <a:off x="4577219" y="3889075"/>
            <a:ext cx="1130853"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ounded Rectangle 11" descr="rectangle to obscure English text">
            <a:extLst>
              <a:ext uri="{FF2B5EF4-FFF2-40B4-BE49-F238E27FC236}">
                <a16:creationId xmlns:a16="http://schemas.microsoft.com/office/drawing/2014/main" id="{483D7EB9-C2AA-4190-98DE-925F861600E9}"/>
              </a:ext>
            </a:extLst>
          </p:cNvPr>
          <p:cNvSpPr/>
          <p:nvPr/>
        </p:nvSpPr>
        <p:spPr>
          <a:xfrm>
            <a:off x="4217143" y="4538708"/>
            <a:ext cx="456457"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1" descr="rectangle to obscure English text">
            <a:extLst>
              <a:ext uri="{FF2B5EF4-FFF2-40B4-BE49-F238E27FC236}">
                <a16:creationId xmlns:a16="http://schemas.microsoft.com/office/drawing/2014/main" id="{483D7EB9-C2AA-4190-98DE-925F861600E9}"/>
              </a:ext>
            </a:extLst>
          </p:cNvPr>
          <p:cNvSpPr/>
          <p:nvPr/>
        </p:nvSpPr>
        <p:spPr>
          <a:xfrm>
            <a:off x="5866410" y="5127669"/>
            <a:ext cx="1365663"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descr="rectangle to obscure English text">
            <a:extLst>
              <a:ext uri="{FF2B5EF4-FFF2-40B4-BE49-F238E27FC236}">
                <a16:creationId xmlns:a16="http://schemas.microsoft.com/office/drawing/2014/main" id="{483D7EB9-C2AA-4190-98DE-925F861600E9}"/>
              </a:ext>
            </a:extLst>
          </p:cNvPr>
          <p:cNvSpPr/>
          <p:nvPr/>
        </p:nvSpPr>
        <p:spPr>
          <a:xfrm>
            <a:off x="1175658" y="6009005"/>
            <a:ext cx="1701470" cy="3287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8"/>
          <p:cNvSpPr/>
          <p:nvPr/>
        </p:nvSpPr>
        <p:spPr>
          <a:xfrm>
            <a:off x="231108" y="775253"/>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4472C4">
                    <a:lumMod val="75000"/>
                  </a:srgbClr>
                </a:solidFill>
              </a:rPr>
              <a:t>Examples from teachers using the NCELP </a:t>
            </a:r>
            <a:r>
              <a:rPr lang="en-GB" b="1" dirty="0" err="1">
                <a:solidFill>
                  <a:srgbClr val="4472C4">
                    <a:lumMod val="75000"/>
                  </a:srgbClr>
                </a:solidFill>
              </a:rPr>
              <a:t>SoW</a:t>
            </a:r>
            <a:endParaRPr lang="en-GB" dirty="0"/>
          </a:p>
        </p:txBody>
      </p:sp>
      <p:sp>
        <p:nvSpPr>
          <p:cNvPr id="4" name="Content Placeholder 2"/>
          <p:cNvSpPr>
            <a:spLocks noGrp="1"/>
          </p:cNvSpPr>
          <p:nvPr>
            <p:ph idx="1"/>
          </p:nvPr>
        </p:nvSpPr>
        <p:spPr>
          <a:xfrm>
            <a:off x="565372" y="1768636"/>
            <a:ext cx="10788428" cy="4351338"/>
          </a:xfrm>
        </p:spPr>
        <p:txBody>
          <a:bodyPr>
            <a:normAutofit/>
          </a:bodyPr>
          <a:lstStyle/>
          <a:p>
            <a:pPr>
              <a:lnSpc>
                <a:spcPct val="150000"/>
              </a:lnSpc>
              <a:buClr>
                <a:schemeClr val="accent2"/>
              </a:buClr>
            </a:pPr>
            <a:r>
              <a:rPr lang="en-GB" dirty="0">
                <a:solidFill>
                  <a:schemeClr val="accent5">
                    <a:lumMod val="75000"/>
                  </a:schemeClr>
                </a:solidFill>
              </a:rPr>
              <a:t>Example </a:t>
            </a:r>
            <a:r>
              <a:rPr lang="en-GB" b="1" dirty="0">
                <a:solidFill>
                  <a:schemeClr val="accent5">
                    <a:lumMod val="75000"/>
                  </a:schemeClr>
                </a:solidFill>
              </a:rPr>
              <a:t>Y7 T2.2 W3-5 </a:t>
            </a:r>
          </a:p>
          <a:p>
            <a:pPr>
              <a:lnSpc>
                <a:spcPct val="150000"/>
              </a:lnSpc>
              <a:buClr>
                <a:schemeClr val="accent2"/>
              </a:buClr>
            </a:pPr>
            <a:r>
              <a:rPr lang="en-GB" dirty="0">
                <a:solidFill>
                  <a:schemeClr val="accent5">
                    <a:lumMod val="75000"/>
                  </a:schemeClr>
                </a:solidFill>
              </a:rPr>
              <a:t>Receptive mode, oral and written modalities: </a:t>
            </a:r>
            <a:r>
              <a:rPr lang="en-GB" b="1" dirty="0">
                <a:solidFill>
                  <a:schemeClr val="accent5">
                    <a:lumMod val="75000"/>
                  </a:schemeClr>
                </a:solidFill>
              </a:rPr>
              <a:t>listening, reading</a:t>
            </a:r>
          </a:p>
          <a:p>
            <a:pPr>
              <a:lnSpc>
                <a:spcPct val="150000"/>
              </a:lnSpc>
              <a:buClr>
                <a:schemeClr val="accent2"/>
              </a:buClr>
            </a:pPr>
            <a:r>
              <a:rPr lang="en-GB" dirty="0">
                <a:solidFill>
                  <a:schemeClr val="accent5">
                    <a:lumMod val="75000"/>
                  </a:schemeClr>
                </a:solidFill>
              </a:rPr>
              <a:t>Productive mode, written modality: </a:t>
            </a:r>
            <a:r>
              <a:rPr lang="en-GB" b="1" dirty="0">
                <a:solidFill>
                  <a:schemeClr val="accent5">
                    <a:lumMod val="75000"/>
                  </a:schemeClr>
                </a:solidFill>
              </a:rPr>
              <a:t>writing</a:t>
            </a:r>
          </a:p>
          <a:p>
            <a:pPr>
              <a:lnSpc>
                <a:spcPct val="150000"/>
              </a:lnSpc>
              <a:buClr>
                <a:schemeClr val="accent2"/>
              </a:buClr>
            </a:pPr>
            <a:r>
              <a:rPr lang="en-GB" dirty="0">
                <a:solidFill>
                  <a:schemeClr val="accent5">
                    <a:lumMod val="75000"/>
                  </a:schemeClr>
                </a:solidFill>
              </a:rPr>
              <a:t>Grammatical focus: </a:t>
            </a:r>
            <a:r>
              <a:rPr lang="en-GB" b="1" dirty="0">
                <a:solidFill>
                  <a:schemeClr val="accent5">
                    <a:lumMod val="75000"/>
                  </a:schemeClr>
                </a:solidFill>
              </a:rPr>
              <a:t>practice using the strong verbs.</a:t>
            </a:r>
          </a:p>
          <a:p>
            <a:pPr>
              <a:lnSpc>
                <a:spcPct val="150000"/>
              </a:lnSpc>
              <a:buClr>
                <a:schemeClr val="accent2"/>
              </a:buClr>
            </a:pPr>
            <a:endParaRPr lang="en-GB" dirty="0">
              <a:solidFill>
                <a:schemeClr val="accent5">
                  <a:lumMod val="75000"/>
                </a:schemeClr>
              </a:solidFill>
            </a:endParaRPr>
          </a:p>
        </p:txBody>
      </p:sp>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8049876"/>
      </p:ext>
    </p:extLst>
  </p:cSld>
  <p:clrMapOvr>
    <a:masterClrMapping/>
  </p:clrMapOvr>
  <mc:AlternateContent xmlns:mc="http://schemas.openxmlformats.org/markup-compatibility/2006" xmlns:p14="http://schemas.microsoft.com/office/powerpoint/2010/main">
    <mc:Choice Requires="p14">
      <p:transition spd="slow" p14:dur="2000" advTm="24430"/>
    </mc:Choice>
    <mc:Fallback xmlns="">
      <p:transition spd="slow" advTm="2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735"/>
            <a:ext cx="10515600" cy="1325563"/>
          </a:xfrm>
        </p:spPr>
        <p:txBody>
          <a:bodyPr/>
          <a:lstStyle/>
          <a:p>
            <a:r>
              <a:rPr lang="en-GB" b="1" dirty="0">
                <a:solidFill>
                  <a:srgbClr val="4472C4">
                    <a:lumMod val="75000"/>
                  </a:srgbClr>
                </a:solidFill>
              </a:rPr>
              <a:t>German Y7 Term 2.2 weeks 3-5</a:t>
            </a:r>
            <a:endParaRPr lang="en-GB" dirty="0"/>
          </a:p>
        </p:txBody>
      </p:sp>
      <p:graphicFrame>
        <p:nvGraphicFramePr>
          <p:cNvPr id="3" name="Table 2" descr="German Scheme of Work weeks 1-5"/>
          <p:cNvGraphicFramePr>
            <a:graphicFrameLocks noGrp="1"/>
          </p:cNvGraphicFramePr>
          <p:nvPr>
            <p:extLst>
              <p:ext uri="{D42A27DB-BD31-4B8C-83A1-F6EECF244321}">
                <p14:modId xmlns:p14="http://schemas.microsoft.com/office/powerpoint/2010/main" val="1305442054"/>
              </p:ext>
            </p:extLst>
          </p:nvPr>
        </p:nvGraphicFramePr>
        <p:xfrm>
          <a:off x="390525" y="986443"/>
          <a:ext cx="11410950" cy="4754880"/>
        </p:xfrm>
        <a:graphic>
          <a:graphicData uri="http://schemas.openxmlformats.org/drawingml/2006/table">
            <a:tbl>
              <a:tblPr/>
              <a:tblGrid>
                <a:gridCol w="692150">
                  <a:extLst>
                    <a:ext uri="{9D8B030D-6E8A-4147-A177-3AD203B41FA5}">
                      <a16:colId xmlns:a16="http://schemas.microsoft.com/office/drawing/2014/main" val="3785586615"/>
                    </a:ext>
                  </a:extLst>
                </a:gridCol>
                <a:gridCol w="888061">
                  <a:extLst>
                    <a:ext uri="{9D8B030D-6E8A-4147-A177-3AD203B41FA5}">
                      <a16:colId xmlns:a16="http://schemas.microsoft.com/office/drawing/2014/main" val="1281193789"/>
                    </a:ext>
                  </a:extLst>
                </a:gridCol>
                <a:gridCol w="9830739">
                  <a:extLst>
                    <a:ext uri="{9D8B030D-6E8A-4147-A177-3AD203B41FA5}">
                      <a16:colId xmlns:a16="http://schemas.microsoft.com/office/drawing/2014/main" val="2193133033"/>
                    </a:ext>
                  </a:extLst>
                </a:gridCol>
              </a:tblGrid>
              <a:tr h="342900">
                <a:tc>
                  <a:txBody>
                    <a:bodyPr/>
                    <a:lstStyle/>
                    <a:p>
                      <a:pPr algn="ctr" fontAlgn="ctr"/>
                      <a:r>
                        <a:rPr lang="en-GB" sz="2000" b="1" i="0" u="none" strike="noStrike" dirty="0" smtClean="0">
                          <a:solidFill>
                            <a:schemeClr val="accent1">
                              <a:lumMod val="50000"/>
                            </a:schemeClr>
                          </a:solidFill>
                          <a:effectLst/>
                          <a:latin typeface="Century Gothic" panose="020B0502020202020204" pitchFamily="34" charset="0"/>
                        </a:rPr>
                        <a:t>Term</a:t>
                      </a:r>
                      <a:endParaRPr lang="en-GB" sz="2000" b="1"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GB" sz="2000" b="1" i="0" u="none" strike="noStrike" dirty="0" smtClean="0">
                          <a:solidFill>
                            <a:schemeClr val="accent1">
                              <a:lumMod val="50000"/>
                            </a:schemeClr>
                          </a:solidFill>
                          <a:effectLst/>
                          <a:latin typeface="Century Gothic" panose="020B0502020202020204" pitchFamily="34" charset="0"/>
                        </a:rPr>
                        <a:t>Week</a:t>
                      </a:r>
                      <a:endParaRPr lang="en-GB" sz="2000" b="1"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fr-FR" sz="2400" b="1" i="0" u="none" strike="noStrike" dirty="0" smtClean="0">
                          <a:solidFill>
                            <a:schemeClr val="accent1">
                              <a:lumMod val="50000"/>
                            </a:schemeClr>
                          </a:solidFill>
                          <a:effectLst/>
                          <a:latin typeface="Century Gothic" panose="020B0502020202020204" pitchFamily="34" charset="0"/>
                        </a:rPr>
                        <a:t> </a:t>
                      </a:r>
                      <a:r>
                        <a:rPr lang="fr-FR" sz="2000" b="1" i="0" u="none" strike="noStrike" dirty="0" err="1" smtClean="0">
                          <a:solidFill>
                            <a:schemeClr val="accent1">
                              <a:lumMod val="50000"/>
                            </a:schemeClr>
                          </a:solidFill>
                          <a:effectLst/>
                          <a:latin typeface="Century Gothic" panose="020B0502020202020204" pitchFamily="34" charset="0"/>
                        </a:rPr>
                        <a:t>Grammar</a:t>
                      </a:r>
                      <a:r>
                        <a:rPr lang="fr-FR" sz="2000" b="1" i="0" u="none" strike="noStrike" baseline="0" dirty="0" smtClean="0">
                          <a:solidFill>
                            <a:schemeClr val="accent1">
                              <a:lumMod val="50000"/>
                            </a:schemeClr>
                          </a:solidFill>
                          <a:effectLst/>
                          <a:latin typeface="Century Gothic" panose="020B0502020202020204" pitchFamily="34" charset="0"/>
                        </a:rPr>
                        <a:t> </a:t>
                      </a:r>
                      <a:r>
                        <a:rPr lang="fr-FR" sz="2000" b="1" i="0" u="none" strike="noStrike" baseline="0" dirty="0" err="1" smtClean="0">
                          <a:solidFill>
                            <a:schemeClr val="accent1">
                              <a:lumMod val="50000"/>
                            </a:schemeClr>
                          </a:solidFill>
                          <a:effectLst/>
                          <a:latin typeface="Century Gothic" panose="020B0502020202020204" pitchFamily="34" charset="0"/>
                        </a:rPr>
                        <a:t>Tracking</a:t>
                      </a:r>
                      <a:r>
                        <a:rPr lang="fr-FR" sz="2000" b="1" i="0" u="none" strike="noStrike" baseline="0" dirty="0" smtClean="0">
                          <a:solidFill>
                            <a:schemeClr val="accent1">
                              <a:lumMod val="50000"/>
                            </a:schemeClr>
                          </a:solidFill>
                          <a:effectLst/>
                          <a:latin typeface="Century Gothic" panose="020B0502020202020204" pitchFamily="34" charset="0"/>
                        </a:rPr>
                        <a:t> </a:t>
                      </a:r>
                      <a:r>
                        <a:rPr lang="fr-FR" sz="2000" b="1" i="0" u="none" strike="noStrike" baseline="0" dirty="0" err="1" smtClean="0">
                          <a:solidFill>
                            <a:schemeClr val="accent1">
                              <a:lumMod val="50000"/>
                            </a:schemeClr>
                          </a:solidFill>
                          <a:effectLst/>
                          <a:latin typeface="Century Gothic" panose="020B0502020202020204" pitchFamily="34" charset="0"/>
                        </a:rPr>
                        <a:t>Overview</a:t>
                      </a:r>
                      <a:endParaRPr lang="fr-FR" sz="2000" b="1"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005626"/>
                  </a:ext>
                </a:extLst>
              </a:tr>
              <a:tr h="3429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400" b="1" i="0" u="none" strike="noStrike" dirty="0" smtClean="0">
                          <a:solidFill>
                            <a:schemeClr val="accent1">
                              <a:lumMod val="50000"/>
                            </a:schemeClr>
                          </a:solidFill>
                          <a:effectLst/>
                          <a:latin typeface="Century Gothic" panose="020B0502020202020204" pitchFamily="34" charset="0"/>
                        </a:rPr>
                        <a:t>2.2</a:t>
                      </a:r>
                    </a:p>
                    <a:p>
                      <a:pPr algn="ctr" fontAlgn="ctr"/>
                      <a:endParaRPr lang="en-GB" sz="2400" b="1"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GB" sz="2400" b="0" i="0" u="none" strike="noStrike" dirty="0" err="1" smtClean="0">
                          <a:solidFill>
                            <a:schemeClr val="accent1">
                              <a:lumMod val="50000"/>
                            </a:schemeClr>
                          </a:solidFill>
                          <a:effectLst/>
                          <a:latin typeface="Century Gothic" panose="020B0502020202020204" pitchFamily="34" charset="0"/>
                        </a:rPr>
                        <a:t>Wk</a:t>
                      </a:r>
                      <a:r>
                        <a:rPr lang="en-GB" sz="2400" b="0" i="0" u="none" strike="noStrike" dirty="0" smtClean="0">
                          <a:solidFill>
                            <a:schemeClr val="accent1">
                              <a:lumMod val="50000"/>
                            </a:schemeClr>
                          </a:solidFill>
                          <a:effectLst/>
                          <a:latin typeface="Century Gothic" panose="020B0502020202020204" pitchFamily="34" charset="0"/>
                        </a:rPr>
                        <a:t> 1</a:t>
                      </a:r>
                      <a:endParaRPr lang="en-GB"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en-GB" sz="2400" b="0" i="0" u="none" strike="noStrike" dirty="0" smtClean="0">
                          <a:solidFill>
                            <a:schemeClr val="accent1">
                              <a:lumMod val="50000"/>
                            </a:schemeClr>
                          </a:solidFill>
                          <a:effectLst/>
                          <a:latin typeface="Century Gothic" panose="020B0502020202020204" pitchFamily="34" charset="0"/>
                        </a:rPr>
                        <a:t>Present tense weak verbs: 1st person singular vs </a:t>
                      </a:r>
                      <a:r>
                        <a:rPr lang="en-GB" sz="2400" b="1" i="0" u="none" strike="noStrike" dirty="0" smtClean="0">
                          <a:solidFill>
                            <a:schemeClr val="accent1">
                              <a:lumMod val="50000"/>
                            </a:schemeClr>
                          </a:solidFill>
                          <a:effectLst/>
                          <a:latin typeface="Century Gothic" panose="020B0502020202020204" pitchFamily="34" charset="0"/>
                        </a:rPr>
                        <a:t>1st person plural </a:t>
                      </a:r>
                    </a:p>
                    <a:p>
                      <a:pPr algn="l" fontAlgn="ctr"/>
                      <a:r>
                        <a:rPr lang="en-GB" sz="2400" b="1" i="0" u="none" strike="noStrike" dirty="0" smtClean="0">
                          <a:solidFill>
                            <a:schemeClr val="accent1">
                              <a:lumMod val="50000"/>
                            </a:schemeClr>
                          </a:solidFill>
                          <a:effectLst/>
                          <a:latin typeface="Century Gothic" panose="020B0502020202020204" pitchFamily="34" charset="0"/>
                        </a:rPr>
                        <a:t>(plus HABEN / SEIN)</a:t>
                      </a:r>
                      <a:endParaRPr lang="fr-FR" sz="2400" b="1"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127698"/>
                  </a:ext>
                </a:extLst>
              </a:tr>
              <a:tr h="342900">
                <a:tc>
                  <a:txBody>
                    <a:bodyPr/>
                    <a:lstStyle/>
                    <a:p>
                      <a:pPr algn="ctr" fontAlgn="ctr"/>
                      <a:endParaRPr lang="en-GB" sz="2400" b="1" i="0" u="none" strike="noStrike" dirty="0" smtClean="0">
                        <a:solidFill>
                          <a:schemeClr val="accent1">
                            <a:lumMod val="50000"/>
                          </a:schemeClr>
                        </a:solidFill>
                        <a:effectLst/>
                        <a:latin typeface="Century Gothic" panose="020B0502020202020204" pitchFamily="34" charset="0"/>
                      </a:endParaRPr>
                    </a:p>
                    <a:p>
                      <a:pPr algn="ctr" fontAlgn="ctr"/>
                      <a:endParaRPr lang="en-GB" sz="2400" b="1"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GB" sz="2400" b="0" i="0" u="none" strike="noStrike" dirty="0" err="1" smtClean="0">
                          <a:solidFill>
                            <a:schemeClr val="accent1">
                              <a:lumMod val="50000"/>
                            </a:schemeClr>
                          </a:solidFill>
                          <a:effectLst/>
                          <a:latin typeface="Century Gothic" panose="020B0502020202020204" pitchFamily="34" charset="0"/>
                        </a:rPr>
                        <a:t>Wk</a:t>
                      </a:r>
                      <a:r>
                        <a:rPr lang="en-GB" sz="2400" b="0" i="0" u="none" strike="noStrike" dirty="0" smtClean="0">
                          <a:solidFill>
                            <a:schemeClr val="accent1">
                              <a:lumMod val="50000"/>
                            </a:schemeClr>
                          </a:solidFill>
                          <a:effectLst/>
                          <a:latin typeface="Century Gothic" panose="020B0502020202020204" pitchFamily="34" charset="0"/>
                        </a:rPr>
                        <a:t> 2</a:t>
                      </a:r>
                      <a:endParaRPr lang="en-GB"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de-DE" sz="2400" b="1" i="0" u="none" strike="noStrike" dirty="0" smtClean="0">
                          <a:solidFill>
                            <a:schemeClr val="accent1">
                              <a:lumMod val="50000"/>
                            </a:schemeClr>
                          </a:solidFill>
                          <a:effectLst/>
                          <a:latin typeface="Century Gothic" panose="020B0502020202020204" pitchFamily="34" charset="0"/>
                        </a:rPr>
                        <a:t>Modal verb können: ich kann, du kannst, er/sie kann</a:t>
                      </a:r>
                    </a:p>
                    <a:p>
                      <a:pPr algn="l" fontAlgn="ctr"/>
                      <a:r>
                        <a:rPr lang="de-DE" sz="2400" b="0" i="0" u="none" strike="noStrike" dirty="0" smtClean="0">
                          <a:solidFill>
                            <a:schemeClr val="accent1">
                              <a:lumMod val="50000"/>
                            </a:schemeClr>
                          </a:solidFill>
                          <a:effectLst/>
                          <a:latin typeface="Century Gothic" panose="020B0502020202020204" pitchFamily="34" charset="0"/>
                        </a:rPr>
                        <a:t>2-verb rule </a:t>
                      </a:r>
                    </a:p>
                    <a:p>
                      <a:pPr algn="l" fontAlgn="ctr"/>
                      <a:r>
                        <a:rPr lang="de-DE" sz="2400" b="0" i="0" u="none" strike="noStrike" dirty="0" smtClean="0">
                          <a:solidFill>
                            <a:schemeClr val="accent1">
                              <a:lumMod val="50000"/>
                            </a:schemeClr>
                          </a:solidFill>
                          <a:effectLst/>
                          <a:latin typeface="Century Gothic" panose="020B0502020202020204" pitchFamily="34" charset="0"/>
                        </a:rPr>
                        <a:t>kein </a:t>
                      </a:r>
                      <a:r>
                        <a:rPr lang="de-DE" sz="2400" b="1" i="0" u="none" strike="noStrike" dirty="0" smtClean="0">
                          <a:solidFill>
                            <a:schemeClr val="accent1">
                              <a:lumMod val="50000"/>
                            </a:schemeClr>
                          </a:solidFill>
                          <a:effectLst/>
                          <a:latin typeface="Century Gothic" panose="020B0502020202020204" pitchFamily="34" charset="0"/>
                        </a:rPr>
                        <a:t>(with plurals) </a:t>
                      </a:r>
                      <a:r>
                        <a:rPr lang="de-DE" sz="2400" b="0" i="0" u="none" strike="noStrike" dirty="0" smtClean="0">
                          <a:solidFill>
                            <a:schemeClr val="accent1">
                              <a:lumMod val="50000"/>
                            </a:schemeClr>
                          </a:solidFill>
                          <a:effectLst/>
                          <a:latin typeface="Century Gothic" panose="020B0502020202020204" pitchFamily="34" charset="0"/>
                        </a:rPr>
                        <a:t>vs nicht</a:t>
                      </a:r>
                      <a:endParaRPr lang="fr-FR"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291037"/>
                  </a:ext>
                </a:extLst>
              </a:tr>
              <a:tr h="342900">
                <a:tc>
                  <a:txBody>
                    <a:bodyPr/>
                    <a:lstStyle/>
                    <a:p>
                      <a:pPr algn="ctr" fontAlgn="ctr"/>
                      <a:endParaRPr lang="en-GB" sz="2400" b="1"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GB" sz="2400" b="0" i="0" u="none" strike="noStrike" dirty="0" err="1">
                          <a:solidFill>
                            <a:schemeClr val="accent1">
                              <a:lumMod val="50000"/>
                            </a:schemeClr>
                          </a:solidFill>
                          <a:effectLst/>
                          <a:latin typeface="Century Gothic" panose="020B0502020202020204" pitchFamily="34" charset="0"/>
                        </a:rPr>
                        <a:t>Wk</a:t>
                      </a:r>
                      <a:r>
                        <a:rPr lang="en-GB" sz="2400" b="0" i="0" u="none" strike="noStrike" dirty="0">
                          <a:solidFill>
                            <a:schemeClr val="accent1">
                              <a:lumMod val="50000"/>
                            </a:schemeClr>
                          </a:solidFill>
                          <a:effectLst/>
                          <a:latin typeface="Century Gothic" panose="020B0502020202020204" pitchFamily="34" charset="0"/>
                        </a:rPr>
                        <a:t>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fr-FR" sz="2400" b="1" i="0" u="none" strike="noStrike" dirty="0" err="1">
                          <a:solidFill>
                            <a:schemeClr val="accent1">
                              <a:lumMod val="50000"/>
                            </a:schemeClr>
                          </a:solidFill>
                          <a:effectLst/>
                          <a:latin typeface="Century Gothic" panose="020B0502020202020204" pitchFamily="34" charset="0"/>
                        </a:rPr>
                        <a:t>Present</a:t>
                      </a:r>
                      <a:r>
                        <a:rPr lang="fr-FR" sz="2400" b="1" i="0" u="none" strike="noStrike" dirty="0">
                          <a:solidFill>
                            <a:schemeClr val="accent1">
                              <a:lumMod val="50000"/>
                            </a:schemeClr>
                          </a:solidFill>
                          <a:effectLst/>
                          <a:latin typeface="Century Gothic" panose="020B0502020202020204" pitchFamily="34" charset="0"/>
                        </a:rPr>
                        <a:t> </a:t>
                      </a:r>
                      <a:r>
                        <a:rPr lang="fr-FR" sz="2400" b="1" i="0" u="none" strike="noStrike" dirty="0" err="1">
                          <a:solidFill>
                            <a:schemeClr val="accent1">
                              <a:lumMod val="50000"/>
                            </a:schemeClr>
                          </a:solidFill>
                          <a:effectLst/>
                          <a:latin typeface="Century Gothic" panose="020B0502020202020204" pitchFamily="34" charset="0"/>
                        </a:rPr>
                        <a:t>tense</a:t>
                      </a:r>
                      <a:r>
                        <a:rPr lang="fr-FR" sz="2400" b="1" i="0" u="none" strike="noStrike" dirty="0">
                          <a:solidFill>
                            <a:schemeClr val="accent1">
                              <a:lumMod val="50000"/>
                            </a:schemeClr>
                          </a:solidFill>
                          <a:effectLst/>
                          <a:latin typeface="Century Gothic" panose="020B0502020202020204" pitchFamily="34" charset="0"/>
                        </a:rPr>
                        <a:t> </a:t>
                      </a:r>
                      <a:r>
                        <a:rPr lang="fr-FR" sz="2400" b="1" i="0" u="none" strike="noStrike" dirty="0" err="1">
                          <a:solidFill>
                            <a:schemeClr val="accent1">
                              <a:lumMod val="50000"/>
                            </a:schemeClr>
                          </a:solidFill>
                          <a:effectLst/>
                          <a:latin typeface="Century Gothic" panose="020B0502020202020204" pitchFamily="34" charset="0"/>
                        </a:rPr>
                        <a:t>strong</a:t>
                      </a:r>
                      <a:r>
                        <a:rPr lang="fr-FR" sz="2400" b="1" i="0" u="none" strike="noStrike" dirty="0">
                          <a:solidFill>
                            <a:schemeClr val="accent1">
                              <a:lumMod val="50000"/>
                            </a:schemeClr>
                          </a:solidFill>
                          <a:effectLst/>
                          <a:latin typeface="Century Gothic" panose="020B0502020202020204" pitchFamily="34" charset="0"/>
                        </a:rPr>
                        <a:t> </a:t>
                      </a:r>
                      <a:r>
                        <a:rPr lang="fr-FR" sz="2400" b="1" i="0" u="none" strike="noStrike" dirty="0" err="1">
                          <a:solidFill>
                            <a:schemeClr val="accent1">
                              <a:lumMod val="50000"/>
                            </a:schemeClr>
                          </a:solidFill>
                          <a:effectLst/>
                          <a:latin typeface="Century Gothic" panose="020B0502020202020204" pitchFamily="34" charset="0"/>
                        </a:rPr>
                        <a:t>verbs</a:t>
                      </a:r>
                      <a:r>
                        <a:rPr lang="fr-FR" sz="2400" b="1" i="0" u="none" strike="noStrike" dirty="0">
                          <a:solidFill>
                            <a:schemeClr val="accent1">
                              <a:lumMod val="50000"/>
                            </a:schemeClr>
                          </a:solidFill>
                          <a:effectLst/>
                          <a:latin typeface="Century Gothic" panose="020B0502020202020204" pitchFamily="34" charset="0"/>
                        </a:rPr>
                        <a:t>: 1st vs 3rd </a:t>
                      </a:r>
                      <a:r>
                        <a:rPr lang="fr-FR" sz="2400" b="1" i="0" u="none" strike="noStrike" dirty="0" err="1">
                          <a:solidFill>
                            <a:schemeClr val="accent1">
                              <a:lumMod val="50000"/>
                            </a:schemeClr>
                          </a:solidFill>
                          <a:effectLst/>
                          <a:latin typeface="Century Gothic" panose="020B0502020202020204" pitchFamily="34" charset="0"/>
                        </a:rPr>
                        <a:t>person</a:t>
                      </a:r>
                      <a:r>
                        <a:rPr lang="fr-FR" sz="2400" b="1" i="0" u="none" strike="noStrike" dirty="0">
                          <a:solidFill>
                            <a:schemeClr val="accent1">
                              <a:lumMod val="50000"/>
                            </a:schemeClr>
                          </a:solidFill>
                          <a:effectLst/>
                          <a:latin typeface="Century Gothic" panose="020B0502020202020204" pitchFamily="34" charset="0"/>
                        </a:rPr>
                        <a:t> </a:t>
                      </a:r>
                      <a:r>
                        <a:rPr lang="fr-FR" sz="2400" b="1" i="0" u="none" strike="noStrike" dirty="0" err="1">
                          <a:solidFill>
                            <a:schemeClr val="accent1">
                              <a:lumMod val="50000"/>
                            </a:schemeClr>
                          </a:solidFill>
                          <a:effectLst/>
                          <a:latin typeface="Century Gothic" panose="020B0502020202020204" pitchFamily="34" charset="0"/>
                        </a:rPr>
                        <a:t>singular</a:t>
                      </a:r>
                      <a:endParaRPr lang="fr-FR" sz="2400" b="1" i="0" u="none" strike="noStrike" dirty="0">
                        <a:solidFill>
                          <a:schemeClr val="accent1">
                            <a:lumMod val="50000"/>
                          </a:schemeClr>
                        </a:solidFill>
                        <a:effectLst/>
                        <a:latin typeface="Century Gothic" panose="020B0502020202020204" pitchFamily="34" charset="0"/>
                      </a:endParaRPr>
                    </a:p>
                    <a:p>
                      <a:pPr algn="l" fontAlgn="ctr"/>
                      <a:endParaRPr lang="fr-FR"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600998"/>
                  </a:ext>
                </a:extLst>
              </a:tr>
              <a:tr h="342900">
                <a:tc>
                  <a:txBody>
                    <a:bodyPr/>
                    <a:lstStyle/>
                    <a:p>
                      <a:pPr algn="ctr" fontAlgn="ctr"/>
                      <a:endParaRPr lang="en-GB"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GB" sz="2400" b="0" i="0" u="none" strike="noStrike" dirty="0" err="1">
                          <a:solidFill>
                            <a:schemeClr val="accent1">
                              <a:lumMod val="50000"/>
                            </a:schemeClr>
                          </a:solidFill>
                          <a:effectLst/>
                          <a:latin typeface="Century Gothic" panose="020B0502020202020204" pitchFamily="34" charset="0"/>
                        </a:rPr>
                        <a:t>Wk</a:t>
                      </a:r>
                      <a:r>
                        <a:rPr lang="en-GB" sz="2400" b="0" i="0" u="none" strike="noStrike" dirty="0">
                          <a:solidFill>
                            <a:schemeClr val="accent1">
                              <a:lumMod val="50000"/>
                            </a:schemeClr>
                          </a:solidFill>
                          <a:effectLst/>
                          <a:latin typeface="Century Gothic" panose="020B0502020202020204" pitchFamily="34" charset="0"/>
                        </a:rPr>
                        <a:t> 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en-GB" sz="2400" b="1" i="0" u="none" strike="noStrike" dirty="0">
                          <a:solidFill>
                            <a:schemeClr val="accent1">
                              <a:lumMod val="50000"/>
                            </a:schemeClr>
                          </a:solidFill>
                          <a:effectLst/>
                          <a:latin typeface="Century Gothic" panose="020B0502020202020204" pitchFamily="34" charset="0"/>
                        </a:rPr>
                        <a:t>Present tense strong verbs: 1st vs 2nd person singular</a:t>
                      </a:r>
                    </a:p>
                    <a:p>
                      <a:pPr algn="l" fontAlgn="ctr"/>
                      <a:endParaRPr lang="en-GB"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637536"/>
                  </a:ext>
                </a:extLst>
              </a:tr>
              <a:tr h="902970">
                <a:tc>
                  <a:txBody>
                    <a:bodyPr/>
                    <a:lstStyle/>
                    <a:p>
                      <a:pPr algn="ctr" fontAlgn="ctr"/>
                      <a:endParaRPr lang="en-GB" sz="2400" b="0" i="0" u="none" strike="noStrike">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GB" sz="2400" b="0" i="0" u="none" strike="noStrike" dirty="0" err="1">
                          <a:solidFill>
                            <a:schemeClr val="accent1">
                              <a:lumMod val="50000"/>
                            </a:schemeClr>
                          </a:solidFill>
                          <a:effectLst/>
                          <a:latin typeface="Century Gothic" panose="020B0502020202020204" pitchFamily="34" charset="0"/>
                        </a:rPr>
                        <a:t>Wk</a:t>
                      </a:r>
                      <a:r>
                        <a:rPr lang="en-GB" sz="2400" b="0" i="0" u="none" strike="noStrike" dirty="0">
                          <a:solidFill>
                            <a:schemeClr val="accent1">
                              <a:lumMod val="50000"/>
                            </a:schemeClr>
                          </a:solidFill>
                          <a:effectLst/>
                          <a:latin typeface="Century Gothic" panose="020B0502020202020204" pitchFamily="34" charset="0"/>
                        </a:rPr>
                        <a:t>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en-GB" sz="2400" b="1" i="0" u="none" strike="noStrike" dirty="0">
                          <a:solidFill>
                            <a:schemeClr val="accent1">
                              <a:lumMod val="50000"/>
                            </a:schemeClr>
                          </a:solidFill>
                          <a:effectLst/>
                          <a:latin typeface="Century Gothic" panose="020B0502020202020204" pitchFamily="34" charset="0"/>
                        </a:rPr>
                        <a:t>Present tense weak and strong verbs: </a:t>
                      </a:r>
                    </a:p>
                    <a:p>
                      <a:pPr algn="l" fontAlgn="ctr"/>
                      <a:r>
                        <a:rPr lang="en-GB" sz="2400" b="0" i="0" u="none" strike="noStrike" dirty="0">
                          <a:solidFill>
                            <a:schemeClr val="accent1">
                              <a:lumMod val="50000"/>
                            </a:schemeClr>
                          </a:solidFill>
                          <a:effectLst/>
                          <a:latin typeface="Century Gothic" panose="020B0502020202020204" pitchFamily="34" charset="0"/>
                        </a:rPr>
                        <a:t>3rd person singular vs </a:t>
                      </a:r>
                      <a:r>
                        <a:rPr lang="en-GB" sz="2400" b="1" i="0" u="none" strike="noStrike" dirty="0">
                          <a:solidFill>
                            <a:schemeClr val="accent1">
                              <a:lumMod val="50000"/>
                            </a:schemeClr>
                          </a:solidFill>
                          <a:effectLst/>
                          <a:latin typeface="Century Gothic" panose="020B0502020202020204" pitchFamily="34" charset="0"/>
                        </a:rPr>
                        <a:t>3rd person plural </a:t>
                      </a:r>
                      <a:r>
                        <a:rPr lang="en-GB" sz="2400" b="0" i="0" u="none" strike="noStrike" dirty="0">
                          <a:solidFill>
                            <a:schemeClr val="accent1">
                              <a:lumMod val="50000"/>
                            </a:schemeClr>
                          </a:solidFill>
                          <a:effectLst/>
                          <a:latin typeface="Century Gothic" panose="020B0502020202020204" pitchFamily="34" charset="0"/>
                        </a:rPr>
                        <a:t>(</a:t>
                      </a:r>
                      <a:r>
                        <a:rPr lang="en-GB" sz="2400" b="0" i="0" u="none" strike="noStrike" dirty="0" err="1">
                          <a:solidFill>
                            <a:schemeClr val="accent1">
                              <a:lumMod val="50000"/>
                            </a:schemeClr>
                          </a:solidFill>
                          <a:effectLst/>
                          <a:latin typeface="Century Gothic" panose="020B0502020202020204" pitchFamily="34" charset="0"/>
                        </a:rPr>
                        <a:t>sie</a:t>
                      </a:r>
                      <a:r>
                        <a:rPr lang="en-GB" sz="2400" b="0" i="0" u="none" strike="noStrike" dirty="0">
                          <a:solidFill>
                            <a:schemeClr val="accent1">
                              <a:lumMod val="50000"/>
                            </a:schemeClr>
                          </a:solidFill>
                          <a:effectLst/>
                          <a:latin typeface="Century Gothic" panose="020B0502020202020204" pitchFamily="34" charset="0"/>
                        </a:rPr>
                        <a:t> = she, </a:t>
                      </a:r>
                      <a:r>
                        <a:rPr lang="en-GB" sz="2400" b="0" i="0" u="none" strike="noStrike" dirty="0" err="1">
                          <a:solidFill>
                            <a:schemeClr val="accent1">
                              <a:lumMod val="50000"/>
                            </a:schemeClr>
                          </a:solidFill>
                          <a:effectLst/>
                          <a:latin typeface="Century Gothic" panose="020B0502020202020204" pitchFamily="34" charset="0"/>
                        </a:rPr>
                        <a:t>sie</a:t>
                      </a:r>
                      <a:r>
                        <a:rPr lang="en-GB" sz="2400" b="0" i="0" u="none" strike="noStrike" dirty="0">
                          <a:solidFill>
                            <a:schemeClr val="accent1">
                              <a:lumMod val="50000"/>
                            </a:schemeClr>
                          </a:solidFill>
                          <a:effectLst/>
                          <a:latin typeface="Century Gothic" panose="020B0502020202020204" pitchFamily="34" charset="0"/>
                        </a:rPr>
                        <a:t> = they)</a:t>
                      </a:r>
                    </a:p>
                    <a:p>
                      <a:pPr algn="l" fontAlgn="ctr"/>
                      <a:r>
                        <a:rPr lang="en-GB" sz="2400" b="0" i="0" u="none" strike="noStrike" dirty="0">
                          <a:solidFill>
                            <a:schemeClr val="accent1">
                              <a:lumMod val="50000"/>
                            </a:schemeClr>
                          </a:solidFill>
                          <a:effectLst/>
                          <a:latin typeface="Century Gothic" panose="020B0502020202020204" pitchFamily="34" charset="0"/>
                        </a:rPr>
                        <a:t>WO2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670226"/>
                  </a:ext>
                </a:extLst>
              </a:tr>
            </a:tbl>
          </a:graphicData>
        </a:graphic>
      </p:graphicFrame>
      <p:sp>
        <p:nvSpPr>
          <p:cNvPr id="4" name="Rounded Rectangular Callout 3"/>
          <p:cNvSpPr/>
          <p:nvPr/>
        </p:nvSpPr>
        <p:spPr>
          <a:xfrm>
            <a:off x="3189448" y="1536527"/>
            <a:ext cx="2307770" cy="1250352"/>
          </a:xfrm>
          <a:prstGeom prst="wedgeRoundRectCallout">
            <a:avLst>
              <a:gd name="adj1" fmla="val 87369"/>
              <a:gd name="adj2" fmla="val 8568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r>
              <a:rPr lang="en-GB" sz="2200" b="1" dirty="0" err="1">
                <a:solidFill>
                  <a:schemeClr val="accent1">
                    <a:lumMod val="50000"/>
                  </a:schemeClr>
                </a:solidFill>
                <a:latin typeface="Century Gothic" panose="020B0502020202020204" pitchFamily="34" charset="0"/>
              </a:rPr>
              <a:t>ich</a:t>
            </a:r>
            <a:r>
              <a:rPr lang="en-GB" sz="2200" b="1" dirty="0">
                <a:solidFill>
                  <a:schemeClr val="accent1">
                    <a:lumMod val="50000"/>
                  </a:schemeClr>
                </a:solidFill>
                <a:latin typeface="Century Gothic" panose="020B0502020202020204" pitchFamily="34" charset="0"/>
              </a:rPr>
              <a:t> &amp; ‘</a:t>
            </a:r>
            <a:r>
              <a:rPr lang="en-GB" sz="2200" b="1" dirty="0" err="1">
                <a:solidFill>
                  <a:schemeClr val="accent1">
                    <a:lumMod val="50000"/>
                  </a:schemeClr>
                </a:solidFill>
                <a:latin typeface="Century Gothic" panose="020B0502020202020204" pitchFamily="34" charset="0"/>
              </a:rPr>
              <a:t>er</a:t>
            </a:r>
            <a:r>
              <a:rPr lang="en-GB" sz="2200" b="1" dirty="0">
                <a:solidFill>
                  <a:schemeClr val="accent1">
                    <a:lumMod val="50000"/>
                  </a:schemeClr>
                </a:solidFill>
                <a:latin typeface="Century Gothic" panose="020B0502020202020204" pitchFamily="34" charset="0"/>
              </a:rPr>
              <a:t>/</a:t>
            </a:r>
            <a:r>
              <a:rPr lang="en-GB" sz="2200" b="1" dirty="0" err="1">
                <a:solidFill>
                  <a:schemeClr val="accent1">
                    <a:lumMod val="50000"/>
                  </a:schemeClr>
                </a:solidFill>
                <a:latin typeface="Century Gothic" panose="020B0502020202020204" pitchFamily="34" charset="0"/>
              </a:rPr>
              <a:t>sie</a:t>
            </a:r>
            <a:r>
              <a:rPr lang="en-GB" b="1" dirty="0">
                <a:solidFill>
                  <a:schemeClr val="accent1">
                    <a:lumMod val="50000"/>
                  </a:schemeClr>
                </a:solidFill>
              </a:rPr>
              <a:t>’  </a:t>
            </a:r>
            <a:r>
              <a:rPr lang="en-GB" dirty="0">
                <a:solidFill>
                  <a:schemeClr val="accent1">
                    <a:lumMod val="50000"/>
                  </a:schemeClr>
                </a:solidFill>
              </a:rPr>
              <a:t>(input activities)</a:t>
            </a:r>
          </a:p>
        </p:txBody>
      </p:sp>
      <p:sp>
        <p:nvSpPr>
          <p:cNvPr id="5" name="Rounded Rectangular Callout 4"/>
          <p:cNvSpPr/>
          <p:nvPr/>
        </p:nvSpPr>
        <p:spPr>
          <a:xfrm>
            <a:off x="5538000" y="1544949"/>
            <a:ext cx="2047189" cy="1193757"/>
          </a:xfrm>
          <a:prstGeom prst="wedgeRoundRectCallout">
            <a:avLst>
              <a:gd name="adj1" fmla="val 1245"/>
              <a:gd name="adj2" fmla="val 8870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2: </a:t>
            </a:r>
          </a:p>
          <a:p>
            <a:pPr lvl="0" algn="ctr"/>
            <a:r>
              <a:rPr lang="en-GB" sz="2200" b="1" dirty="0">
                <a:solidFill>
                  <a:srgbClr val="5B9BD5">
                    <a:lumMod val="50000"/>
                  </a:srgbClr>
                </a:solidFill>
                <a:latin typeface="Century Gothic" panose="020B0502020202020204" pitchFamily="34" charset="0"/>
              </a:rPr>
              <a:t>‘</a:t>
            </a:r>
            <a:r>
              <a:rPr lang="en-GB" sz="2200" b="1" dirty="0" err="1">
                <a:solidFill>
                  <a:srgbClr val="5B9BD5">
                    <a:lumMod val="50000"/>
                  </a:srgbClr>
                </a:solidFill>
                <a:latin typeface="Century Gothic" panose="020B0502020202020204" pitchFamily="34" charset="0"/>
              </a:rPr>
              <a:t>ich</a:t>
            </a:r>
            <a:r>
              <a:rPr lang="en-GB" sz="2200" b="1" dirty="0">
                <a:solidFill>
                  <a:srgbClr val="5B9BD5">
                    <a:lumMod val="50000"/>
                  </a:srgbClr>
                </a:solidFill>
                <a:latin typeface="Century Gothic" panose="020B0502020202020204" pitchFamily="34" charset="0"/>
              </a:rPr>
              <a:t> &amp; ‘</a:t>
            </a:r>
            <a:r>
              <a:rPr lang="en-GB" sz="2200" b="1" dirty="0" err="1">
                <a:solidFill>
                  <a:srgbClr val="5B9BD5">
                    <a:lumMod val="50000"/>
                  </a:srgbClr>
                </a:solidFill>
                <a:latin typeface="Century Gothic" panose="020B0502020202020204" pitchFamily="34" charset="0"/>
              </a:rPr>
              <a:t>er</a:t>
            </a:r>
            <a:r>
              <a:rPr lang="en-GB" sz="2200" b="1" dirty="0">
                <a:solidFill>
                  <a:srgbClr val="5B9BD5">
                    <a:lumMod val="50000"/>
                  </a:srgbClr>
                </a:solidFill>
                <a:latin typeface="Century Gothic" panose="020B0502020202020204" pitchFamily="34" charset="0"/>
              </a:rPr>
              <a:t>/</a:t>
            </a:r>
            <a:r>
              <a:rPr lang="en-GB" sz="2200" b="1" dirty="0" err="1">
                <a:solidFill>
                  <a:srgbClr val="5B9BD5">
                    <a:lumMod val="50000"/>
                  </a:srgbClr>
                </a:solidFill>
                <a:latin typeface="Century Gothic" panose="020B0502020202020204" pitchFamily="34" charset="0"/>
              </a:rPr>
              <a:t>sie</a:t>
            </a:r>
            <a:r>
              <a:rPr lang="en-GB" b="1" dirty="0">
                <a:solidFill>
                  <a:srgbClr val="5B9BD5">
                    <a:lumMod val="50000"/>
                  </a:srgbClr>
                </a:solidFill>
              </a:rPr>
              <a:t>’  </a:t>
            </a:r>
            <a:r>
              <a:rPr lang="en-GB" dirty="0">
                <a:solidFill>
                  <a:srgbClr val="5B9BD5">
                    <a:lumMod val="50000"/>
                  </a:srgbClr>
                </a:solidFill>
              </a:rPr>
              <a:t>(production activities)</a:t>
            </a:r>
          </a:p>
        </p:txBody>
      </p:sp>
      <p:sp>
        <p:nvSpPr>
          <p:cNvPr id="6" name="Rounded Rectangular Callout 5"/>
          <p:cNvSpPr/>
          <p:nvPr/>
        </p:nvSpPr>
        <p:spPr>
          <a:xfrm>
            <a:off x="7656548" y="1574028"/>
            <a:ext cx="1875560" cy="1212851"/>
          </a:xfrm>
          <a:prstGeom prst="wedgeRoundRectCallout">
            <a:avLst>
              <a:gd name="adj1" fmla="val -38674"/>
              <a:gd name="adj2" fmla="val 14851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p>
          <a:p>
            <a:pPr algn="ct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ich</a:t>
            </a:r>
            <a:r>
              <a:rPr lang="en-GB" sz="2200" dirty="0">
                <a:solidFill>
                  <a:schemeClr val="accent1">
                    <a:lumMod val="50000"/>
                  </a:schemeClr>
                </a:solidFill>
                <a:latin typeface="Century Gothic" panose="020B0502020202020204" pitchFamily="34" charset="0"/>
              </a:rPr>
              <a:t>’</a:t>
            </a:r>
            <a:r>
              <a:rPr lang="en-GB" sz="2200" b="1" dirty="0">
                <a:solidFill>
                  <a:schemeClr val="accent1">
                    <a:lumMod val="50000"/>
                  </a:schemeClr>
                </a:solidFill>
                <a:latin typeface="Century Gothic" panose="020B0502020202020204" pitchFamily="34" charset="0"/>
              </a:rPr>
              <a:t> &amp; ‘du’</a:t>
            </a:r>
            <a:r>
              <a:rPr lang="en-GB" dirty="0">
                <a:solidFill>
                  <a:schemeClr val="accent1">
                    <a:lumMod val="50000"/>
                  </a:schemeClr>
                </a:solidFill>
              </a:rPr>
              <a:t> (input activities)</a:t>
            </a:r>
          </a:p>
        </p:txBody>
      </p:sp>
      <p:sp>
        <p:nvSpPr>
          <p:cNvPr id="7" name="Rounded Rectangular Callout 6"/>
          <p:cNvSpPr/>
          <p:nvPr/>
        </p:nvSpPr>
        <p:spPr>
          <a:xfrm>
            <a:off x="9566278" y="1544949"/>
            <a:ext cx="1800222" cy="1293947"/>
          </a:xfrm>
          <a:prstGeom prst="wedgeRoundRectCallout">
            <a:avLst>
              <a:gd name="adj1" fmla="val -138180"/>
              <a:gd name="adj2" fmla="val 13827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2: </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ich</a:t>
            </a:r>
            <a:r>
              <a:rPr lang="en-GB" sz="2200" dirty="0">
                <a:solidFill>
                  <a:schemeClr val="accent1">
                    <a:lumMod val="50000"/>
                  </a:schemeClr>
                </a:solidFill>
                <a:latin typeface="Century Gothic" panose="020B0502020202020204" pitchFamily="34" charset="0"/>
              </a:rPr>
              <a:t>’</a:t>
            </a:r>
            <a:r>
              <a:rPr lang="en-GB" sz="2200" b="1" dirty="0">
                <a:solidFill>
                  <a:schemeClr val="accent1">
                    <a:lumMod val="50000"/>
                  </a:schemeClr>
                </a:solidFill>
                <a:latin typeface="Century Gothic" panose="020B0502020202020204" pitchFamily="34" charset="0"/>
              </a:rPr>
              <a:t> &amp; ‘du’</a:t>
            </a:r>
            <a:r>
              <a:rPr lang="en-GB" dirty="0">
                <a:solidFill>
                  <a:schemeClr val="accent1">
                    <a:lumMod val="50000"/>
                  </a:schemeClr>
                </a:solidFill>
              </a:rPr>
              <a:t> (production activities)</a:t>
            </a:r>
          </a:p>
        </p:txBody>
      </p:sp>
      <p:sp>
        <p:nvSpPr>
          <p:cNvPr id="8" name="Rounded Rectangular Callout 7"/>
          <p:cNvSpPr/>
          <p:nvPr/>
        </p:nvSpPr>
        <p:spPr>
          <a:xfrm>
            <a:off x="5213337" y="5444518"/>
            <a:ext cx="2096879" cy="960911"/>
          </a:xfrm>
          <a:prstGeom prst="wedgeRoundRectCallout">
            <a:avLst>
              <a:gd name="adj1" fmla="val 41262"/>
              <a:gd name="adj2" fmla="val -650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er</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&amp; ‘</a:t>
            </a:r>
            <a:r>
              <a:rPr lang="en-GB" sz="2200" b="1" dirty="0" err="1">
                <a:solidFill>
                  <a:schemeClr val="accent1">
                    <a:lumMod val="50000"/>
                  </a:schemeClr>
                </a:solidFill>
                <a:latin typeface="Century Gothic" panose="020B0502020202020204" pitchFamily="34" charset="0"/>
              </a:rPr>
              <a:t>sie</a:t>
            </a:r>
            <a:r>
              <a:rPr lang="en-GB" sz="2200" b="1" dirty="0">
                <a:solidFill>
                  <a:schemeClr val="accent1">
                    <a:lumMod val="50000"/>
                  </a:schemeClr>
                </a:solidFill>
                <a:latin typeface="Century Gothic" panose="020B0502020202020204" pitchFamily="34" charset="0"/>
              </a:rPr>
              <a:t>’</a:t>
            </a:r>
            <a:endParaRPr lang="en-GB" b="1" dirty="0">
              <a:solidFill>
                <a:schemeClr val="accent1">
                  <a:lumMod val="50000"/>
                </a:schemeClr>
              </a:solidFill>
            </a:endParaRPr>
          </a:p>
        </p:txBody>
      </p:sp>
      <p:sp>
        <p:nvSpPr>
          <p:cNvPr id="9" name="Rounded Rectangular Callout 8"/>
          <p:cNvSpPr/>
          <p:nvPr/>
        </p:nvSpPr>
        <p:spPr>
          <a:xfrm>
            <a:off x="7310216" y="5444518"/>
            <a:ext cx="3412088" cy="960911"/>
          </a:xfrm>
          <a:prstGeom prst="wedgeRoundRectCallout">
            <a:avLst>
              <a:gd name="adj1" fmla="val -50135"/>
              <a:gd name="adj2" fmla="val -7128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rgbClr val="5B9BD5">
                    <a:lumMod val="50000"/>
                  </a:srgbClr>
                </a:solidFill>
                <a:latin typeface="Century Gothic" panose="020B0502020202020204" pitchFamily="34" charset="0"/>
              </a:rPr>
              <a:t>Lesson 2:</a:t>
            </a:r>
          </a:p>
          <a:p>
            <a:pPr lvl="0" algn="ctr"/>
            <a:r>
              <a:rPr lang="en-GB" sz="2200" dirty="0">
                <a:solidFill>
                  <a:srgbClr val="5B9BD5">
                    <a:lumMod val="50000"/>
                  </a:srgbClr>
                </a:solidFill>
                <a:latin typeface="Century Gothic" panose="020B0502020202020204" pitchFamily="34" charset="0"/>
              </a:rPr>
              <a:t>‘</a:t>
            </a:r>
            <a:r>
              <a:rPr lang="en-GB" sz="2200" dirty="0" err="1">
                <a:solidFill>
                  <a:srgbClr val="5B9BD5">
                    <a:lumMod val="50000"/>
                  </a:srgbClr>
                </a:solidFill>
                <a:latin typeface="Century Gothic" panose="020B0502020202020204" pitchFamily="34" charset="0"/>
              </a:rPr>
              <a:t>er</a:t>
            </a:r>
            <a:r>
              <a:rPr lang="en-GB" sz="2200" dirty="0">
                <a:solidFill>
                  <a:srgbClr val="5B9BD5">
                    <a:lumMod val="50000"/>
                  </a:srgbClr>
                </a:solidFill>
                <a:latin typeface="Century Gothic" panose="020B0502020202020204" pitchFamily="34" charset="0"/>
              </a:rPr>
              <a:t>/</a:t>
            </a:r>
            <a:r>
              <a:rPr lang="en-GB" sz="2200" dirty="0" err="1">
                <a:solidFill>
                  <a:srgbClr val="5B9BD5">
                    <a:lumMod val="50000"/>
                  </a:srgbClr>
                </a:solidFill>
                <a:latin typeface="Century Gothic" panose="020B0502020202020204" pitchFamily="34" charset="0"/>
              </a:rPr>
              <a:t>sie</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&amp; ‘</a:t>
            </a:r>
            <a:r>
              <a:rPr lang="en-GB" sz="2200" b="1" dirty="0" err="1">
                <a:solidFill>
                  <a:srgbClr val="5B9BD5">
                    <a:lumMod val="50000"/>
                  </a:srgbClr>
                </a:solidFill>
                <a:latin typeface="Century Gothic" panose="020B0502020202020204" pitchFamily="34" charset="0"/>
              </a:rPr>
              <a:t>sie</a:t>
            </a:r>
            <a:r>
              <a:rPr lang="en-GB" sz="2200" b="1" dirty="0">
                <a:solidFill>
                  <a:srgbClr val="5B9BD5">
                    <a:lumMod val="50000"/>
                  </a:srgbClr>
                </a:solidFill>
                <a:latin typeface="Century Gothic" panose="020B0502020202020204" pitchFamily="34" charset="0"/>
              </a:rPr>
              <a:t>’ </a:t>
            </a:r>
            <a:endParaRPr lang="en-GB" sz="2200" b="1" dirty="0" smtClean="0">
              <a:solidFill>
                <a:srgbClr val="5B9BD5">
                  <a:lumMod val="50000"/>
                </a:srgbClr>
              </a:solidFill>
              <a:latin typeface="Century Gothic" panose="020B0502020202020204" pitchFamily="34" charset="0"/>
            </a:endParaRPr>
          </a:p>
          <a:p>
            <a:pPr lvl="0" algn="ctr"/>
            <a:r>
              <a:rPr lang="en-GB" sz="2000" dirty="0" smtClean="0">
                <a:solidFill>
                  <a:srgbClr val="5B9BD5">
                    <a:lumMod val="50000"/>
                  </a:srgbClr>
                </a:solidFill>
                <a:latin typeface="Century Gothic" panose="020B0502020202020204" pitchFamily="34" charset="0"/>
              </a:rPr>
              <a:t>(</a:t>
            </a:r>
            <a:r>
              <a:rPr lang="en-GB" sz="2000" dirty="0">
                <a:solidFill>
                  <a:srgbClr val="5B9BD5">
                    <a:lumMod val="50000"/>
                  </a:srgbClr>
                </a:solidFill>
                <a:latin typeface="Century Gothic" panose="020B0502020202020204" pitchFamily="34" charset="0"/>
              </a:rPr>
              <a:t>extended text activities)</a:t>
            </a:r>
            <a:endParaRPr lang="en-GB" sz="2000" dirty="0">
              <a:solidFill>
                <a:srgbClr val="5B9BD5">
                  <a:lumMod val="50000"/>
                </a:srgbClr>
              </a:solidFill>
            </a:endParaRPr>
          </a:p>
        </p:txBody>
      </p:sp>
      <p:pic>
        <p:nvPicPr>
          <p:cNvPr id="13" name="Audio 1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5076575"/>
      </p:ext>
    </p:extLst>
  </p:cSld>
  <p:clrMapOvr>
    <a:masterClrMapping/>
  </p:clrMapOvr>
  <mc:AlternateContent xmlns:mc="http://schemas.openxmlformats.org/markup-compatibility/2006" xmlns:p14="http://schemas.microsoft.com/office/powerpoint/2010/main">
    <mc:Choice Requires="p14">
      <p:transition spd="slow" p14:dur="2000" advTm="44924"/>
    </mc:Choice>
    <mc:Fallback xmlns="">
      <p:transition spd="slow" advTm="4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31" fill="hold" display="0">
                  <p:stCondLst>
                    <p:cond delay="indefinite"/>
                  </p:stCondLst>
                  <p:endCondLst>
                    <p:cond evt="onStopAudio" delay="0">
                      <p:tgtEl>
                        <p:sldTgt/>
                      </p:tgtEl>
                    </p:cond>
                  </p:endCondLst>
                </p:cTn>
                <p:tgtEl>
                  <p:spTgt spid="13"/>
                </p:tgtEl>
              </p:cMediaNode>
            </p:audio>
          </p:childTnLst>
        </p:cTn>
      </p:par>
    </p:tnLst>
    <p:bldLst>
      <p:bldP spid="4" grpId="0" animBg="1"/>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491949" cy="869950"/>
          </a:xfrm>
          <a:prstGeom prst="rect">
            <a:avLst/>
          </a:prstGeom>
        </p:spPr>
      </p:pic>
      <p:sp>
        <p:nvSpPr>
          <p:cNvPr id="2" name="Title 1">
            <a:extLst>
              <a:ext uri="{FF2B5EF4-FFF2-40B4-BE49-F238E27FC236}">
                <a16:creationId xmlns:a16="http://schemas.microsoft.com/office/drawing/2014/main" id="{502F0567-19C5-4B30-96BF-491E9203E2D1}"/>
              </a:ext>
            </a:extLst>
          </p:cNvPr>
          <p:cNvSpPr>
            <a:spLocks noGrp="1"/>
          </p:cNvSpPr>
          <p:nvPr>
            <p:ph type="title"/>
          </p:nvPr>
        </p:nvSpPr>
        <p:spPr>
          <a:xfrm>
            <a:off x="0" y="17298"/>
            <a:ext cx="3491949" cy="1325563"/>
          </a:xfrm>
        </p:spPr>
        <p:txBody>
          <a:bodyPr>
            <a:normAutofit/>
          </a:bodyPr>
          <a:lstStyle/>
          <a:p>
            <a:r>
              <a:rPr lang="en-GB" sz="3600" b="1" dirty="0">
                <a:solidFill>
                  <a:schemeClr val="bg1"/>
                </a:solidFill>
              </a:rPr>
              <a:t>Es </a:t>
            </a:r>
            <a:r>
              <a:rPr lang="en-GB" sz="3600" b="1" dirty="0" err="1">
                <a:solidFill>
                  <a:schemeClr val="bg1"/>
                </a:solidFill>
              </a:rPr>
              <a:t>ist</a:t>
            </a:r>
            <a:r>
              <a:rPr lang="en-GB" sz="3600" b="1" dirty="0">
                <a:solidFill>
                  <a:schemeClr val="bg1"/>
                </a:solidFill>
              </a:rPr>
              <a:t> Montag </a:t>
            </a:r>
            <a:endParaRPr lang="en-US" sz="3600" b="1" dirty="0">
              <a:solidFill>
                <a:schemeClr val="bg1"/>
              </a:solidFill>
            </a:endParaRPr>
          </a:p>
        </p:txBody>
      </p:sp>
      <p:sp>
        <p:nvSpPr>
          <p:cNvPr id="15"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p:cNvSpPr/>
          <p:nvPr/>
        </p:nvSpPr>
        <p:spPr>
          <a:xfrm>
            <a:off x="3436568" y="299721"/>
            <a:ext cx="667081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redet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über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Mias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Schultag</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Was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sagt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0107" y="748377"/>
            <a:ext cx="1371112" cy="1319372"/>
          </a:xfrm>
          <a:prstGeom prst="rect">
            <a:avLst/>
          </a:prstGeom>
        </p:spPr>
      </p:pic>
      <p:sp>
        <p:nvSpPr>
          <p:cNvPr id="3" name="Content Placeholder 2">
            <a:extLst>
              <a:ext uri="{FF2B5EF4-FFF2-40B4-BE49-F238E27FC236}">
                <a16:creationId xmlns:a16="http://schemas.microsoft.com/office/drawing/2014/main" id="{D348CF82-9D50-4AE3-B1B3-050C92788745}"/>
              </a:ext>
            </a:extLst>
          </p:cNvPr>
          <p:cNvSpPr>
            <a:spLocks noGrp="1"/>
          </p:cNvSpPr>
          <p:nvPr>
            <p:ph idx="1"/>
          </p:nvPr>
        </p:nvSpPr>
        <p:spPr>
          <a:xfrm>
            <a:off x="977393" y="1325563"/>
            <a:ext cx="10310683" cy="4351338"/>
          </a:xfrm>
        </p:spPr>
        <p:txBody>
          <a:bodyPr>
            <a:normAutofit lnSpcReduction="10000"/>
          </a:bodyPr>
          <a:lstStyle/>
          <a:p>
            <a:pPr marL="0" indent="0">
              <a:lnSpc>
                <a:spcPct val="150000"/>
              </a:lnSpc>
              <a:buNone/>
            </a:pPr>
            <a:r>
              <a:rPr lang="en-GB" dirty="0">
                <a:solidFill>
                  <a:schemeClr val="accent1">
                    <a:lumMod val="50000"/>
                  </a:schemeClr>
                </a:solidFill>
              </a:rPr>
              <a:t>Sie _______ in die </a:t>
            </a:r>
            <a:r>
              <a:rPr lang="en-GB" dirty="0" err="1">
                <a:solidFill>
                  <a:schemeClr val="accent1">
                    <a:lumMod val="50000"/>
                  </a:schemeClr>
                </a:solidFill>
              </a:rPr>
              <a:t>Schule</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Matheunterricht</a:t>
            </a:r>
            <a:r>
              <a:rPr lang="en-GB" dirty="0">
                <a:solidFill>
                  <a:schemeClr val="accent1">
                    <a:lumMod val="50000"/>
                  </a:schemeClr>
                </a:solidFill>
              </a:rPr>
              <a:t> </a:t>
            </a:r>
            <a:r>
              <a:rPr lang="en-GB" dirty="0" err="1">
                <a:solidFill>
                  <a:schemeClr val="accent1">
                    <a:lumMod val="50000"/>
                  </a:schemeClr>
                </a:solidFill>
              </a:rPr>
              <a:t>aber</a:t>
            </a:r>
            <a:r>
              <a:rPr lang="en-GB" dirty="0">
                <a:solidFill>
                  <a:schemeClr val="accent1">
                    <a:lumMod val="50000"/>
                  </a:schemeClr>
                </a:solidFill>
              </a:rPr>
              <a:t> </a:t>
            </a:r>
            <a:r>
              <a:rPr lang="en-GB" dirty="0" err="1">
                <a:solidFill>
                  <a:schemeClr val="accent1">
                    <a:lumMod val="50000"/>
                  </a:schemeClr>
                </a:solidFill>
              </a:rPr>
              <a:t>sie</a:t>
            </a:r>
            <a:r>
              <a:rPr lang="en-GB" dirty="0">
                <a:solidFill>
                  <a:schemeClr val="accent1">
                    <a:lumMod val="50000"/>
                  </a:schemeClr>
                </a:solidFill>
              </a:rPr>
              <a:t> __________ 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nach</a:t>
            </a:r>
            <a:r>
              <a:rPr lang="en-GB" dirty="0">
                <a:solidFill>
                  <a:schemeClr val="accent1">
                    <a:lumMod val="50000"/>
                  </a:schemeClr>
                </a:solidFill>
              </a:rPr>
              <a:t> </a:t>
            </a:r>
            <a:r>
              <a:rPr lang="en-GB" dirty="0" err="1">
                <a:solidFill>
                  <a:schemeClr val="accent1">
                    <a:lumMod val="50000"/>
                  </a:schemeClr>
                </a:solidFill>
              </a:rPr>
              <a:t>Hause</a:t>
            </a:r>
            <a:r>
              <a:rPr lang="en-GB" dirty="0">
                <a:solidFill>
                  <a:schemeClr val="accent1">
                    <a:lumMod val="50000"/>
                  </a:schemeClr>
                </a:solidFill>
              </a:rPr>
              <a:t> und _______ 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sp</a:t>
            </a:r>
            <a:r>
              <a:rPr lang="de-DE" dirty="0" err="1">
                <a:solidFill>
                  <a:schemeClr val="accent1">
                    <a:lumMod val="50000"/>
                  </a:schemeClr>
                </a:solidFill>
              </a:rPr>
              <a:t>ät</a:t>
            </a:r>
            <a:r>
              <a:rPr lang="en-GB" dirty="0">
                <a:solidFill>
                  <a:schemeClr val="accent1">
                    <a:lumMod val="50000"/>
                  </a:schemeClr>
                </a:solidFill>
              </a:rPr>
              <a:t> ins Bett und _______.</a:t>
            </a:r>
          </a:p>
          <a:p>
            <a:pPr marL="0" indent="0">
              <a:lnSpc>
                <a:spcPct val="150000"/>
              </a:lnSpc>
              <a:buNone/>
            </a:pPr>
            <a:r>
              <a:rPr lang="en-GB" dirty="0" err="1">
                <a:solidFill>
                  <a:schemeClr val="accent1">
                    <a:lumMod val="50000"/>
                  </a:schemeClr>
                </a:solidFill>
              </a:rPr>
              <a:t>Mias</a:t>
            </a:r>
            <a:r>
              <a:rPr lang="en-GB" dirty="0">
                <a:solidFill>
                  <a:schemeClr val="accent1">
                    <a:lumMod val="50000"/>
                  </a:schemeClr>
                </a:solidFill>
              </a:rPr>
              <a:t> Hund ______ die </a:t>
            </a:r>
            <a:r>
              <a:rPr lang="en-GB" dirty="0" err="1">
                <a:solidFill>
                  <a:schemeClr val="accent1">
                    <a:lumMod val="50000"/>
                  </a:schemeClr>
                </a:solidFill>
              </a:rPr>
              <a:t>Hausaufgaben</a:t>
            </a:r>
            <a:r>
              <a:rPr lang="en-GB" dirty="0">
                <a:solidFill>
                  <a:schemeClr val="accent1">
                    <a:lumMod val="50000"/>
                  </a:schemeClr>
                </a:solidFill>
              </a:rPr>
              <a:t>!</a:t>
            </a:r>
            <a:endParaRPr lang="en-US" dirty="0">
              <a:solidFill>
                <a:schemeClr val="accent1">
                  <a:lumMod val="50000"/>
                </a:schemeClr>
              </a:solidFill>
            </a:endParaRPr>
          </a:p>
        </p:txBody>
      </p:sp>
      <p:sp>
        <p:nvSpPr>
          <p:cNvPr id="7" name="Action Button: Custom 6" descr="number 1">
            <a:hlinkClick r:id="" action="ppaction://noaction" highlightClick="1">
              <a:snd r:embed="rId7" name="1.wav"/>
            </a:hlinkClick>
            <a:extLst>
              <a:ext uri="{FF2B5EF4-FFF2-40B4-BE49-F238E27FC236}">
                <a16:creationId xmlns:a16="http://schemas.microsoft.com/office/drawing/2014/main" id="{8DA2BEE1-4D56-5441-A74C-9AFEEA1136B0}"/>
              </a:ext>
            </a:extLst>
          </p:cNvPr>
          <p:cNvSpPr/>
          <p:nvPr/>
        </p:nvSpPr>
        <p:spPr>
          <a:xfrm>
            <a:off x="339288" y="142364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5" descr="number 1">
            <a:hlinkClick r:id="" action="ppaction://noaction" highlightClick="1">
              <a:snd r:embed="rId8" name="2.wav"/>
            </a:hlinkClick>
            <a:extLst>
              <a:ext uri="{FF2B5EF4-FFF2-40B4-BE49-F238E27FC236}">
                <a16:creationId xmlns:a16="http://schemas.microsoft.com/office/drawing/2014/main" id="{8DA2BEE1-4D56-5441-A74C-9AFEEA1136B0}"/>
              </a:ext>
            </a:extLst>
          </p:cNvPr>
          <p:cNvSpPr/>
          <p:nvPr/>
        </p:nvSpPr>
        <p:spPr>
          <a:xfrm>
            <a:off x="339287" y="22472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 name="Action Button: Custom 4" descr="number 1">
            <a:hlinkClick r:id="" action="ppaction://noaction" highlightClick="1">
              <a:snd r:embed="rId9" name="3.wav"/>
            </a:hlinkClick>
            <a:extLst>
              <a:ext uri="{FF2B5EF4-FFF2-40B4-BE49-F238E27FC236}">
                <a16:creationId xmlns:a16="http://schemas.microsoft.com/office/drawing/2014/main" id="{8DA2BEE1-4D56-5441-A74C-9AFEEA1136B0}"/>
              </a:ext>
            </a:extLst>
          </p:cNvPr>
          <p:cNvSpPr/>
          <p:nvPr/>
        </p:nvSpPr>
        <p:spPr>
          <a:xfrm>
            <a:off x="342211" y="350123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7" descr="number 1">
            <a:hlinkClick r:id="" action="ppaction://noaction" highlightClick="1">
              <a:snd r:embed="rId10" name="4.wav"/>
            </a:hlinkClick>
            <a:extLst>
              <a:ext uri="{FF2B5EF4-FFF2-40B4-BE49-F238E27FC236}">
                <a16:creationId xmlns:a16="http://schemas.microsoft.com/office/drawing/2014/main" id="{8DA2BEE1-4D56-5441-A74C-9AFEEA1136B0}"/>
              </a:ext>
            </a:extLst>
          </p:cNvPr>
          <p:cNvSpPr/>
          <p:nvPr/>
        </p:nvSpPr>
        <p:spPr>
          <a:xfrm>
            <a:off x="337291" y="423358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8" descr="number 1">
            <a:hlinkClick r:id="" action="ppaction://noaction" highlightClick="1">
              <a:snd r:embed="rId11" name="5.wav"/>
            </a:hlinkClick>
            <a:extLst>
              <a:ext uri="{FF2B5EF4-FFF2-40B4-BE49-F238E27FC236}">
                <a16:creationId xmlns:a16="http://schemas.microsoft.com/office/drawing/2014/main" id="{8DA2BEE1-4D56-5441-A74C-9AFEEA1136B0}"/>
              </a:ext>
            </a:extLst>
          </p:cNvPr>
          <p:cNvSpPr/>
          <p:nvPr/>
        </p:nvSpPr>
        <p:spPr>
          <a:xfrm>
            <a:off x="337291" y="496594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1" name="Table 10" descr="selection of verbs in the infinitive form"/>
          <p:cNvGraphicFramePr>
            <a:graphicFrameLocks noGrp="1"/>
          </p:cNvGraphicFramePr>
          <p:nvPr>
            <p:extLst>
              <p:ext uri="{D42A27DB-BD31-4B8C-83A1-F6EECF244321}">
                <p14:modId xmlns:p14="http://schemas.microsoft.com/office/powerpoint/2010/main" val="1613186664"/>
              </p:ext>
            </p:extLst>
          </p:nvPr>
        </p:nvGraphicFramePr>
        <p:xfrm>
          <a:off x="198883" y="5730297"/>
          <a:ext cx="11739824" cy="396240"/>
        </p:xfrm>
        <a:graphic>
          <a:graphicData uri="http://schemas.openxmlformats.org/drawingml/2006/table">
            <a:tbl>
              <a:tblPr firstRow="1" bandRow="1">
                <a:tableStyleId>{5C22544A-7EE6-4342-B048-85BDC9FD1C3A}</a:tableStyleId>
              </a:tblPr>
              <a:tblGrid>
                <a:gridCol w="1467478">
                  <a:extLst>
                    <a:ext uri="{9D8B030D-6E8A-4147-A177-3AD203B41FA5}">
                      <a16:colId xmlns:a16="http://schemas.microsoft.com/office/drawing/2014/main" val="20000"/>
                    </a:ext>
                  </a:extLst>
                </a:gridCol>
                <a:gridCol w="1467478">
                  <a:extLst>
                    <a:ext uri="{9D8B030D-6E8A-4147-A177-3AD203B41FA5}">
                      <a16:colId xmlns:a16="http://schemas.microsoft.com/office/drawing/2014/main" val="20001"/>
                    </a:ext>
                  </a:extLst>
                </a:gridCol>
                <a:gridCol w="1467478">
                  <a:extLst>
                    <a:ext uri="{9D8B030D-6E8A-4147-A177-3AD203B41FA5}">
                      <a16:colId xmlns:a16="http://schemas.microsoft.com/office/drawing/2014/main" val="20002"/>
                    </a:ext>
                  </a:extLst>
                </a:gridCol>
                <a:gridCol w="1467478">
                  <a:extLst>
                    <a:ext uri="{9D8B030D-6E8A-4147-A177-3AD203B41FA5}">
                      <a16:colId xmlns:a16="http://schemas.microsoft.com/office/drawing/2014/main" val="20003"/>
                    </a:ext>
                  </a:extLst>
                </a:gridCol>
                <a:gridCol w="1467478">
                  <a:extLst>
                    <a:ext uri="{9D8B030D-6E8A-4147-A177-3AD203B41FA5}">
                      <a16:colId xmlns:a16="http://schemas.microsoft.com/office/drawing/2014/main" val="20004"/>
                    </a:ext>
                  </a:extLst>
                </a:gridCol>
                <a:gridCol w="1467478">
                  <a:extLst>
                    <a:ext uri="{9D8B030D-6E8A-4147-A177-3AD203B41FA5}">
                      <a16:colId xmlns:a16="http://schemas.microsoft.com/office/drawing/2014/main" val="20005"/>
                    </a:ext>
                  </a:extLst>
                </a:gridCol>
                <a:gridCol w="1467478">
                  <a:extLst>
                    <a:ext uri="{9D8B030D-6E8A-4147-A177-3AD203B41FA5}">
                      <a16:colId xmlns:a16="http://schemas.microsoft.com/office/drawing/2014/main" val="20006"/>
                    </a:ext>
                  </a:extLst>
                </a:gridCol>
                <a:gridCol w="1467478">
                  <a:extLst>
                    <a:ext uri="{9D8B030D-6E8A-4147-A177-3AD203B41FA5}">
                      <a16:colId xmlns:a16="http://schemas.microsoft.com/office/drawing/2014/main" val="20007"/>
                    </a:ext>
                  </a:extLst>
                </a:gridCol>
              </a:tblGrid>
              <a:tr h="370840">
                <a:tc>
                  <a:txBody>
                    <a:bodyPr/>
                    <a:lstStyle/>
                    <a:p>
                      <a:pPr algn="ctr"/>
                      <a:r>
                        <a:rPr lang="en-GB" sz="2000" b="0" dirty="0" err="1">
                          <a:solidFill>
                            <a:schemeClr val="accent1">
                              <a:lumMod val="50000"/>
                            </a:schemeClr>
                          </a:solidFill>
                          <a:latin typeface="Century Gothic" panose="020B0502020202020204" pitchFamily="34" charset="0"/>
                        </a:rPr>
                        <a:t>essen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schlafen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fahren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haben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laufen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vergessen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machen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latin typeface="Century Gothic" panose="020B0502020202020204" pitchFamily="34" charset="0"/>
                        </a:rPr>
                        <a:t>gehen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extLst>
                  <a:ext uri="{0D108BD9-81ED-4DB2-BD59-A6C34878D82A}">
                    <a16:rowId xmlns:a16="http://schemas.microsoft.com/office/drawing/2014/main" val="10000"/>
                  </a:ext>
                </a:extLst>
              </a:tr>
            </a:tbl>
          </a:graphicData>
        </a:graphic>
      </p:graphicFrame>
      <p:pic>
        <p:nvPicPr>
          <p:cNvPr id="12" name="Picture 11" descr="a dog (decorative)"/>
          <p:cNvPicPr>
            <a:picLocks noChangeAspect="1"/>
          </p:cNvPicPr>
          <p:nvPr/>
        </p:nvPicPr>
        <p:blipFill rotWithShape="1">
          <a:blip r:embed="rId1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5253"/>
          <a:stretch/>
        </p:blipFill>
        <p:spPr>
          <a:xfrm>
            <a:off x="7855262" y="4028705"/>
            <a:ext cx="1122483" cy="1669552"/>
          </a:xfrm>
          <a:prstGeom prst="rect">
            <a:avLst/>
          </a:prstGeom>
        </p:spPr>
      </p:pic>
      <p:pic>
        <p:nvPicPr>
          <p:cNvPr id="4" name="Audio 3"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5206907"/>
      </p:ext>
    </p:extLst>
  </p:cSld>
  <p:clrMapOvr>
    <a:masterClrMapping/>
  </p:clrMapOvr>
  <mc:AlternateContent xmlns:mc="http://schemas.openxmlformats.org/markup-compatibility/2006" xmlns:p14="http://schemas.microsoft.com/office/powerpoint/2010/main">
    <mc:Choice Requires="p14">
      <p:transition spd="slow" p14:dur="2000" advTm="14125"/>
    </mc:Choice>
    <mc:Fallback xmlns="">
      <p:transition spd="slow" advTm="14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491949" cy="869950"/>
          </a:xfrm>
          <a:prstGeom prst="rect">
            <a:avLst/>
          </a:prstGeom>
        </p:spPr>
      </p:pic>
      <p:sp>
        <p:nvSpPr>
          <p:cNvPr id="2" name="Title 1">
            <a:extLst>
              <a:ext uri="{FF2B5EF4-FFF2-40B4-BE49-F238E27FC236}">
                <a16:creationId xmlns:a16="http://schemas.microsoft.com/office/drawing/2014/main" id="{502F0567-19C5-4B30-96BF-491E9203E2D1}"/>
              </a:ext>
            </a:extLst>
          </p:cNvPr>
          <p:cNvSpPr>
            <a:spLocks noGrp="1"/>
          </p:cNvSpPr>
          <p:nvPr>
            <p:ph type="title"/>
          </p:nvPr>
        </p:nvSpPr>
        <p:spPr>
          <a:xfrm>
            <a:off x="0" y="17298"/>
            <a:ext cx="3491949" cy="1325563"/>
          </a:xfrm>
        </p:spPr>
        <p:txBody>
          <a:bodyPr>
            <a:normAutofit/>
          </a:bodyPr>
          <a:lstStyle/>
          <a:p>
            <a:r>
              <a:rPr lang="en-GB" sz="3600" b="1" dirty="0">
                <a:solidFill>
                  <a:schemeClr val="bg1"/>
                </a:solidFill>
              </a:rPr>
              <a:t>Es </a:t>
            </a:r>
            <a:r>
              <a:rPr lang="en-GB" sz="3600" b="1" dirty="0" err="1">
                <a:solidFill>
                  <a:schemeClr val="bg1"/>
                </a:solidFill>
              </a:rPr>
              <a:t>ist</a:t>
            </a:r>
            <a:r>
              <a:rPr lang="en-GB" sz="3600" b="1" dirty="0">
                <a:solidFill>
                  <a:schemeClr val="bg1"/>
                </a:solidFill>
              </a:rPr>
              <a:t> Montag </a:t>
            </a:r>
            <a:endParaRPr lang="en-US" sz="3600" b="1" dirty="0">
              <a:solidFill>
                <a:schemeClr val="bg1"/>
              </a:solidFill>
            </a:endParaRPr>
          </a:p>
        </p:txBody>
      </p:sp>
      <p:sp>
        <p:nvSpPr>
          <p:cNvPr id="15"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p:cNvSpPr/>
          <p:nvPr/>
        </p:nvSpPr>
        <p:spPr>
          <a:xfrm>
            <a:off x="3436568" y="299721"/>
            <a:ext cx="667081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Wolfgang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redet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über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Mias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Schultag</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Was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sagt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2206" y="764282"/>
            <a:ext cx="1371112" cy="1319372"/>
          </a:xfrm>
          <a:prstGeom prst="rect">
            <a:avLst/>
          </a:prstGeom>
        </p:spPr>
      </p:pic>
      <p:sp>
        <p:nvSpPr>
          <p:cNvPr id="3" name="Content Placeholder 2">
            <a:extLst>
              <a:ext uri="{FF2B5EF4-FFF2-40B4-BE49-F238E27FC236}">
                <a16:creationId xmlns:a16="http://schemas.microsoft.com/office/drawing/2014/main" id="{D348CF82-9D50-4AE3-B1B3-050C92788745}"/>
              </a:ext>
            </a:extLst>
          </p:cNvPr>
          <p:cNvSpPr>
            <a:spLocks noGrp="1"/>
          </p:cNvSpPr>
          <p:nvPr>
            <p:ph idx="1"/>
          </p:nvPr>
        </p:nvSpPr>
        <p:spPr>
          <a:xfrm>
            <a:off x="939293" y="1628261"/>
            <a:ext cx="10310683" cy="4351338"/>
          </a:xfrm>
        </p:spPr>
        <p:txBody>
          <a:bodyPr>
            <a:normAutofit lnSpcReduction="10000"/>
          </a:bodyPr>
          <a:lstStyle/>
          <a:p>
            <a:pPr marL="0" indent="0">
              <a:lnSpc>
                <a:spcPct val="150000"/>
              </a:lnSpc>
              <a:buNone/>
            </a:pPr>
            <a:r>
              <a:rPr lang="en-GB" dirty="0">
                <a:solidFill>
                  <a:schemeClr val="accent1">
                    <a:lumMod val="50000"/>
                  </a:schemeClr>
                </a:solidFill>
              </a:rPr>
              <a:t>Sie _______ in die </a:t>
            </a:r>
            <a:r>
              <a:rPr lang="en-GB" dirty="0" err="1">
                <a:solidFill>
                  <a:schemeClr val="accent1">
                    <a:lumMod val="50000"/>
                  </a:schemeClr>
                </a:solidFill>
              </a:rPr>
              <a:t>Schule</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Matheunterricht</a:t>
            </a:r>
            <a:r>
              <a:rPr lang="en-GB" dirty="0">
                <a:solidFill>
                  <a:schemeClr val="accent1">
                    <a:lumMod val="50000"/>
                  </a:schemeClr>
                </a:solidFill>
              </a:rPr>
              <a:t> </a:t>
            </a:r>
            <a:r>
              <a:rPr lang="en-GB" dirty="0" err="1">
                <a:solidFill>
                  <a:schemeClr val="accent1">
                    <a:lumMod val="50000"/>
                  </a:schemeClr>
                </a:solidFill>
              </a:rPr>
              <a:t>aber</a:t>
            </a:r>
            <a:r>
              <a:rPr lang="en-GB" dirty="0">
                <a:solidFill>
                  <a:schemeClr val="accent1">
                    <a:lumMod val="50000"/>
                  </a:schemeClr>
                </a:solidFill>
              </a:rPr>
              <a:t> </a:t>
            </a:r>
            <a:r>
              <a:rPr lang="en-GB" dirty="0" err="1">
                <a:solidFill>
                  <a:schemeClr val="accent1">
                    <a:lumMod val="50000"/>
                  </a:schemeClr>
                </a:solidFill>
              </a:rPr>
              <a:t>sie</a:t>
            </a:r>
            <a:r>
              <a:rPr lang="en-GB" dirty="0">
                <a:solidFill>
                  <a:schemeClr val="accent1">
                    <a:lumMod val="50000"/>
                  </a:schemeClr>
                </a:solidFill>
              </a:rPr>
              <a:t> __________ 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nach</a:t>
            </a:r>
            <a:r>
              <a:rPr lang="en-GB" dirty="0">
                <a:solidFill>
                  <a:schemeClr val="accent1">
                    <a:lumMod val="50000"/>
                  </a:schemeClr>
                </a:solidFill>
              </a:rPr>
              <a:t> </a:t>
            </a:r>
            <a:r>
              <a:rPr lang="en-GB" dirty="0" err="1">
                <a:solidFill>
                  <a:schemeClr val="accent1">
                    <a:lumMod val="50000"/>
                  </a:schemeClr>
                </a:solidFill>
              </a:rPr>
              <a:t>Hause</a:t>
            </a:r>
            <a:r>
              <a:rPr lang="en-GB" dirty="0">
                <a:solidFill>
                  <a:schemeClr val="accent1">
                    <a:lumMod val="50000"/>
                  </a:schemeClr>
                </a:solidFill>
              </a:rPr>
              <a:t> und _______ 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sp</a:t>
            </a:r>
            <a:r>
              <a:rPr lang="de-DE" dirty="0" err="1">
                <a:solidFill>
                  <a:schemeClr val="accent1">
                    <a:lumMod val="50000"/>
                  </a:schemeClr>
                </a:solidFill>
              </a:rPr>
              <a:t>ät</a:t>
            </a:r>
            <a:r>
              <a:rPr lang="en-GB" dirty="0">
                <a:solidFill>
                  <a:schemeClr val="accent1">
                    <a:lumMod val="50000"/>
                  </a:schemeClr>
                </a:solidFill>
              </a:rPr>
              <a:t> ins Bett und _______.</a:t>
            </a:r>
          </a:p>
          <a:p>
            <a:pPr marL="0" indent="0">
              <a:lnSpc>
                <a:spcPct val="150000"/>
              </a:lnSpc>
              <a:buNone/>
            </a:pPr>
            <a:r>
              <a:rPr lang="en-GB" dirty="0" err="1">
                <a:solidFill>
                  <a:schemeClr val="accent1">
                    <a:lumMod val="50000"/>
                  </a:schemeClr>
                </a:solidFill>
              </a:rPr>
              <a:t>Mias</a:t>
            </a:r>
            <a:r>
              <a:rPr lang="en-GB" dirty="0">
                <a:solidFill>
                  <a:schemeClr val="accent1">
                    <a:lumMod val="50000"/>
                  </a:schemeClr>
                </a:solidFill>
              </a:rPr>
              <a:t> Hund ______ die </a:t>
            </a:r>
            <a:r>
              <a:rPr lang="en-GB" dirty="0" err="1">
                <a:solidFill>
                  <a:schemeClr val="accent1">
                    <a:lumMod val="50000"/>
                  </a:schemeClr>
                </a:solidFill>
              </a:rPr>
              <a:t>Hausaufgaben</a:t>
            </a:r>
            <a:r>
              <a:rPr lang="en-GB" dirty="0">
                <a:solidFill>
                  <a:schemeClr val="accent1">
                    <a:lumMod val="50000"/>
                  </a:schemeClr>
                </a:solidFill>
              </a:rPr>
              <a:t>!</a:t>
            </a:r>
            <a:endParaRPr lang="en-US" dirty="0">
              <a:solidFill>
                <a:schemeClr val="accent1">
                  <a:lumMod val="50000"/>
                </a:schemeClr>
              </a:solidFill>
            </a:endParaRPr>
          </a:p>
        </p:txBody>
      </p:sp>
      <p:graphicFrame>
        <p:nvGraphicFramePr>
          <p:cNvPr id="16" name="Google Shape;570;p22" descr="a selection of verbs in the third person singular form"/>
          <p:cNvGraphicFramePr/>
          <p:nvPr>
            <p:extLst>
              <p:ext uri="{D42A27DB-BD31-4B8C-83A1-F6EECF244321}">
                <p14:modId xmlns:p14="http://schemas.microsoft.com/office/powerpoint/2010/main" val="181836838"/>
              </p:ext>
            </p:extLst>
          </p:nvPr>
        </p:nvGraphicFramePr>
        <p:xfrm>
          <a:off x="217527" y="5939695"/>
          <a:ext cx="11739800" cy="396250"/>
        </p:xfrm>
        <a:graphic>
          <a:graphicData uri="http://schemas.openxmlformats.org/drawingml/2006/table">
            <a:tbl>
              <a:tblPr firstRow="1" bandRow="1">
                <a:noFill/>
              </a:tblPr>
              <a:tblGrid>
                <a:gridCol w="1467475">
                  <a:extLst>
                    <a:ext uri="{9D8B030D-6E8A-4147-A177-3AD203B41FA5}">
                      <a16:colId xmlns:a16="http://schemas.microsoft.com/office/drawing/2014/main" val="20000"/>
                    </a:ext>
                  </a:extLst>
                </a:gridCol>
                <a:gridCol w="1467475">
                  <a:extLst>
                    <a:ext uri="{9D8B030D-6E8A-4147-A177-3AD203B41FA5}">
                      <a16:colId xmlns:a16="http://schemas.microsoft.com/office/drawing/2014/main" val="20001"/>
                    </a:ext>
                  </a:extLst>
                </a:gridCol>
                <a:gridCol w="1467475">
                  <a:extLst>
                    <a:ext uri="{9D8B030D-6E8A-4147-A177-3AD203B41FA5}">
                      <a16:colId xmlns:a16="http://schemas.microsoft.com/office/drawing/2014/main" val="20002"/>
                    </a:ext>
                  </a:extLst>
                </a:gridCol>
                <a:gridCol w="1467475">
                  <a:extLst>
                    <a:ext uri="{9D8B030D-6E8A-4147-A177-3AD203B41FA5}">
                      <a16:colId xmlns:a16="http://schemas.microsoft.com/office/drawing/2014/main" val="20003"/>
                    </a:ext>
                  </a:extLst>
                </a:gridCol>
                <a:gridCol w="1467475">
                  <a:extLst>
                    <a:ext uri="{9D8B030D-6E8A-4147-A177-3AD203B41FA5}">
                      <a16:colId xmlns:a16="http://schemas.microsoft.com/office/drawing/2014/main" val="20004"/>
                    </a:ext>
                  </a:extLst>
                </a:gridCol>
                <a:gridCol w="1467475">
                  <a:extLst>
                    <a:ext uri="{9D8B030D-6E8A-4147-A177-3AD203B41FA5}">
                      <a16:colId xmlns:a16="http://schemas.microsoft.com/office/drawing/2014/main" val="20005"/>
                    </a:ext>
                  </a:extLst>
                </a:gridCol>
                <a:gridCol w="1467475">
                  <a:extLst>
                    <a:ext uri="{9D8B030D-6E8A-4147-A177-3AD203B41FA5}">
                      <a16:colId xmlns:a16="http://schemas.microsoft.com/office/drawing/2014/main" val="20006"/>
                    </a:ext>
                  </a:extLst>
                </a:gridCol>
                <a:gridCol w="1467475">
                  <a:extLst>
                    <a:ext uri="{9D8B030D-6E8A-4147-A177-3AD203B41FA5}">
                      <a16:colId xmlns:a16="http://schemas.microsoft.com/office/drawing/2014/main" val="20007"/>
                    </a:ext>
                  </a:extLst>
                </a:gridCol>
              </a:tblGrid>
              <a:tr h="370850">
                <a:tc>
                  <a:txBody>
                    <a:bodyPr/>
                    <a:lstStyle/>
                    <a:p>
                      <a:pPr marL="0" marR="0" lvl="0" indent="0" algn="ctr" rtl="0">
                        <a:spcBef>
                          <a:spcPts val="0"/>
                        </a:spcBef>
                        <a:spcAft>
                          <a:spcPts val="0"/>
                        </a:spcAft>
                        <a:buNone/>
                      </a:pPr>
                      <a:r>
                        <a:rPr lang="en-GB" sz="2000" b="0">
                          <a:solidFill>
                            <a:srgbClr val="1E4E79"/>
                          </a:solidFill>
                          <a:latin typeface="Century Gothic"/>
                          <a:ea typeface="Century Gothic"/>
                          <a:cs typeface="Century Gothic"/>
                          <a:sym typeface="Century Gothic"/>
                        </a:rPr>
                        <a:t>isst</a:t>
                      </a:r>
                      <a:endParaRPr sz="2000" b="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tc>
                  <a:txBody>
                    <a:bodyPr/>
                    <a:lstStyle/>
                    <a:p>
                      <a:pPr marL="0" marR="0" lvl="0" indent="0" algn="ctr" rtl="0">
                        <a:spcBef>
                          <a:spcPts val="0"/>
                        </a:spcBef>
                        <a:spcAft>
                          <a:spcPts val="0"/>
                        </a:spcAft>
                        <a:buNone/>
                      </a:pPr>
                      <a:r>
                        <a:rPr lang="en-GB" sz="2000" b="0" dirty="0" err="1">
                          <a:solidFill>
                            <a:srgbClr val="1E4E79"/>
                          </a:solidFill>
                          <a:latin typeface="Century Gothic"/>
                          <a:ea typeface="Century Gothic"/>
                          <a:cs typeface="Century Gothic"/>
                          <a:sym typeface="Century Gothic"/>
                        </a:rPr>
                        <a:t>schläft</a:t>
                      </a:r>
                      <a:endParaRPr sz="2000" b="0" dirty="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tc>
                  <a:txBody>
                    <a:bodyPr/>
                    <a:lstStyle/>
                    <a:p>
                      <a:pPr marL="0" marR="0" lvl="0" indent="0" algn="ctr" rtl="0">
                        <a:spcBef>
                          <a:spcPts val="0"/>
                        </a:spcBef>
                        <a:spcAft>
                          <a:spcPts val="0"/>
                        </a:spcAft>
                        <a:buNone/>
                      </a:pPr>
                      <a:r>
                        <a:rPr lang="en-GB" sz="2000" b="0">
                          <a:solidFill>
                            <a:srgbClr val="1E4E79"/>
                          </a:solidFill>
                          <a:latin typeface="Century Gothic"/>
                          <a:ea typeface="Century Gothic"/>
                          <a:cs typeface="Century Gothic"/>
                          <a:sym typeface="Century Gothic"/>
                        </a:rPr>
                        <a:t>fährt</a:t>
                      </a:r>
                      <a:endParaRPr sz="2000" b="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tc>
                  <a:txBody>
                    <a:bodyPr/>
                    <a:lstStyle/>
                    <a:p>
                      <a:pPr marL="0" marR="0" lvl="0" indent="0" algn="ctr" rtl="0">
                        <a:spcBef>
                          <a:spcPts val="0"/>
                        </a:spcBef>
                        <a:spcAft>
                          <a:spcPts val="0"/>
                        </a:spcAft>
                        <a:buNone/>
                      </a:pPr>
                      <a:r>
                        <a:rPr lang="en-GB" sz="2000" b="0">
                          <a:solidFill>
                            <a:srgbClr val="1E4E79"/>
                          </a:solidFill>
                          <a:latin typeface="Century Gothic"/>
                          <a:ea typeface="Century Gothic"/>
                          <a:cs typeface="Century Gothic"/>
                          <a:sym typeface="Century Gothic"/>
                        </a:rPr>
                        <a:t>hat</a:t>
                      </a:r>
                      <a:endParaRPr sz="2000" b="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tc>
                  <a:txBody>
                    <a:bodyPr/>
                    <a:lstStyle/>
                    <a:p>
                      <a:pPr marL="0" marR="0" lvl="0" indent="0" algn="ctr" rtl="0">
                        <a:spcBef>
                          <a:spcPts val="0"/>
                        </a:spcBef>
                        <a:spcAft>
                          <a:spcPts val="0"/>
                        </a:spcAft>
                        <a:buNone/>
                      </a:pPr>
                      <a:r>
                        <a:rPr lang="en-GB" sz="2000" b="0">
                          <a:solidFill>
                            <a:srgbClr val="1E4E79"/>
                          </a:solidFill>
                          <a:latin typeface="Century Gothic"/>
                          <a:ea typeface="Century Gothic"/>
                          <a:cs typeface="Century Gothic"/>
                          <a:sym typeface="Century Gothic"/>
                        </a:rPr>
                        <a:t>läuft</a:t>
                      </a:r>
                      <a:endParaRPr sz="2000" b="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tc>
                  <a:txBody>
                    <a:bodyPr/>
                    <a:lstStyle/>
                    <a:p>
                      <a:pPr marL="0" marR="0" lvl="0" indent="0" algn="ctr" rtl="0">
                        <a:spcBef>
                          <a:spcPts val="0"/>
                        </a:spcBef>
                        <a:spcAft>
                          <a:spcPts val="0"/>
                        </a:spcAft>
                        <a:buNone/>
                      </a:pPr>
                      <a:r>
                        <a:rPr lang="en-GB" sz="2000" b="0">
                          <a:solidFill>
                            <a:srgbClr val="1E4E79"/>
                          </a:solidFill>
                          <a:latin typeface="Century Gothic"/>
                          <a:ea typeface="Century Gothic"/>
                          <a:cs typeface="Century Gothic"/>
                          <a:sym typeface="Century Gothic"/>
                        </a:rPr>
                        <a:t>vergisst</a:t>
                      </a:r>
                      <a:endParaRPr sz="2000" b="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tc>
                  <a:txBody>
                    <a:bodyPr/>
                    <a:lstStyle/>
                    <a:p>
                      <a:pPr marL="0" marR="0" lvl="0" indent="0" algn="ctr" rtl="0">
                        <a:spcBef>
                          <a:spcPts val="0"/>
                        </a:spcBef>
                        <a:spcAft>
                          <a:spcPts val="0"/>
                        </a:spcAft>
                        <a:buNone/>
                      </a:pPr>
                      <a:r>
                        <a:rPr lang="en-GB" sz="2000" b="0">
                          <a:solidFill>
                            <a:srgbClr val="1E4E79"/>
                          </a:solidFill>
                          <a:latin typeface="Century Gothic"/>
                          <a:ea typeface="Century Gothic"/>
                          <a:cs typeface="Century Gothic"/>
                          <a:sym typeface="Century Gothic"/>
                        </a:rPr>
                        <a:t>macht</a:t>
                      </a:r>
                      <a:endParaRPr sz="2000" b="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tc>
                  <a:txBody>
                    <a:bodyPr/>
                    <a:lstStyle/>
                    <a:p>
                      <a:pPr marL="0" marR="0" lvl="0" indent="0" algn="ctr" rtl="0">
                        <a:lnSpc>
                          <a:spcPct val="100000"/>
                        </a:lnSpc>
                        <a:spcBef>
                          <a:spcPts val="0"/>
                        </a:spcBef>
                        <a:spcAft>
                          <a:spcPts val="0"/>
                        </a:spcAft>
                        <a:buClr>
                          <a:srgbClr val="1E4E79"/>
                        </a:buClr>
                        <a:buSzPts val="2000"/>
                        <a:buFont typeface="Century Gothic"/>
                        <a:buNone/>
                      </a:pPr>
                      <a:r>
                        <a:rPr lang="en-GB" sz="2000" b="0" dirty="0" err="1">
                          <a:solidFill>
                            <a:srgbClr val="1E4E79"/>
                          </a:solidFill>
                          <a:latin typeface="Century Gothic"/>
                          <a:ea typeface="Century Gothic"/>
                          <a:cs typeface="Century Gothic"/>
                          <a:sym typeface="Century Gothic"/>
                        </a:rPr>
                        <a:t>geht</a:t>
                      </a:r>
                      <a:endParaRPr sz="2000" b="0" dirty="0">
                        <a:solidFill>
                          <a:srgbClr val="1E4E79"/>
                        </a:solidFill>
                        <a:latin typeface="Century Gothic"/>
                        <a:ea typeface="Century Gothic"/>
                        <a:cs typeface="Century Gothic"/>
                        <a:sym typeface="Century Gothic"/>
                      </a:endParaRPr>
                    </a:p>
                  </a:txBody>
                  <a:tcPr marL="91450" marR="91450" marT="45725" marB="45725" anchor="ctr">
                    <a:solidFill>
                      <a:srgbClr val="FBF0D5"/>
                    </a:solidFill>
                  </a:tcPr>
                </a:tc>
                <a:extLst>
                  <a:ext uri="{0D108BD9-81ED-4DB2-BD59-A6C34878D82A}">
                    <a16:rowId xmlns:a16="http://schemas.microsoft.com/office/drawing/2014/main" val="10000"/>
                  </a:ext>
                </a:extLst>
              </a:tr>
            </a:tbl>
          </a:graphicData>
        </a:graphic>
      </p:graphicFrame>
      <p:sp>
        <p:nvSpPr>
          <p:cNvPr id="20" name="Action Button: Custom 19" descr="number 1">
            <a:hlinkClick r:id="" action="ppaction://noaction" highlightClick="1">
              <a:snd r:embed="rId7" name="Full_1.wav"/>
            </a:hlinkClick>
            <a:extLst>
              <a:ext uri="{FF2B5EF4-FFF2-40B4-BE49-F238E27FC236}">
                <a16:creationId xmlns:a16="http://schemas.microsoft.com/office/drawing/2014/main" id="{8DA2BEE1-4D56-5441-A74C-9AFEEA1136B0}"/>
              </a:ext>
            </a:extLst>
          </p:cNvPr>
          <p:cNvSpPr/>
          <p:nvPr/>
        </p:nvSpPr>
        <p:spPr>
          <a:xfrm>
            <a:off x="233939" y="171712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9" name="Action Button: Custom 18" descr="number 1">
            <a:hlinkClick r:id="" action="ppaction://noaction" highlightClick="1">
              <a:snd r:embed="rId8" name="Full_2.wav"/>
            </a:hlinkClick>
            <a:extLst>
              <a:ext uri="{FF2B5EF4-FFF2-40B4-BE49-F238E27FC236}">
                <a16:creationId xmlns:a16="http://schemas.microsoft.com/office/drawing/2014/main" id="{8DA2BEE1-4D56-5441-A74C-9AFEEA1136B0}"/>
              </a:ext>
            </a:extLst>
          </p:cNvPr>
          <p:cNvSpPr/>
          <p:nvPr/>
        </p:nvSpPr>
        <p:spPr>
          <a:xfrm>
            <a:off x="233938" y="2540715"/>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8" name="Action Button: Custom 17" descr="number 1">
            <a:hlinkClick r:id="" action="ppaction://noaction" highlightClick="1">
              <a:snd r:embed="rId9" name="NCELP Rec 2.2.5 Task 1.3 final.wav"/>
            </a:hlinkClick>
            <a:extLst>
              <a:ext uri="{FF2B5EF4-FFF2-40B4-BE49-F238E27FC236}">
                <a16:creationId xmlns:a16="http://schemas.microsoft.com/office/drawing/2014/main" id="{8DA2BEE1-4D56-5441-A74C-9AFEEA1136B0}"/>
              </a:ext>
            </a:extLst>
          </p:cNvPr>
          <p:cNvSpPr/>
          <p:nvPr/>
        </p:nvSpPr>
        <p:spPr>
          <a:xfrm>
            <a:off x="236862" y="379471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1" name="Action Button: Custom 20" descr="number 1">
            <a:hlinkClick r:id="" action="ppaction://noaction" highlightClick="1">
              <a:snd r:embed="rId10" name="Full_4.wav"/>
            </a:hlinkClick>
            <a:extLst>
              <a:ext uri="{FF2B5EF4-FFF2-40B4-BE49-F238E27FC236}">
                <a16:creationId xmlns:a16="http://schemas.microsoft.com/office/drawing/2014/main" id="{8DA2BEE1-4D56-5441-A74C-9AFEEA1136B0}"/>
              </a:ext>
            </a:extLst>
          </p:cNvPr>
          <p:cNvSpPr/>
          <p:nvPr/>
        </p:nvSpPr>
        <p:spPr>
          <a:xfrm>
            <a:off x="231942" y="4527069"/>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2" name="Action Button: Custom 21" descr="number 1">
            <a:hlinkClick r:id="" action="ppaction://noaction" highlightClick="1">
              <a:snd r:embed="rId11" name="Full_5.wav"/>
            </a:hlinkClick>
            <a:extLst>
              <a:ext uri="{FF2B5EF4-FFF2-40B4-BE49-F238E27FC236}">
                <a16:creationId xmlns:a16="http://schemas.microsoft.com/office/drawing/2014/main" id="{8DA2BEE1-4D56-5441-A74C-9AFEEA1136B0}"/>
              </a:ext>
            </a:extLst>
          </p:cNvPr>
          <p:cNvSpPr/>
          <p:nvPr/>
        </p:nvSpPr>
        <p:spPr>
          <a:xfrm>
            <a:off x="231942" y="5259425"/>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pic>
        <p:nvPicPr>
          <p:cNvPr id="12" name="Picture 11" descr="a dog (decorative)"/>
          <p:cNvPicPr>
            <a:picLocks noChangeAspect="1"/>
          </p:cNvPicPr>
          <p:nvPr/>
        </p:nvPicPr>
        <p:blipFill rotWithShape="1">
          <a:blip r:embed="rId1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5253"/>
          <a:stretch/>
        </p:blipFill>
        <p:spPr>
          <a:xfrm>
            <a:off x="7779062" y="4310047"/>
            <a:ext cx="1122483" cy="1669552"/>
          </a:xfrm>
          <a:prstGeom prst="rect">
            <a:avLst/>
          </a:prstGeom>
        </p:spPr>
      </p:pic>
      <p:sp>
        <p:nvSpPr>
          <p:cNvPr id="17" name="Rounded Rectangle 16"/>
          <p:cNvSpPr/>
          <p:nvPr/>
        </p:nvSpPr>
        <p:spPr>
          <a:xfrm>
            <a:off x="217527" y="1250781"/>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Rounded Rectangle 22"/>
          <p:cNvSpPr/>
          <p:nvPr/>
        </p:nvSpPr>
        <p:spPr>
          <a:xfrm>
            <a:off x="7230894" y="1877161"/>
            <a:ext cx="3362067"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task</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4" name="Audio 3"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8724510"/>
      </p:ext>
    </p:extLst>
  </p:cSld>
  <p:clrMapOvr>
    <a:masterClrMapping/>
  </p:clrMapOvr>
  <mc:AlternateContent xmlns:mc="http://schemas.openxmlformats.org/markup-compatibility/2006" xmlns:p14="http://schemas.microsoft.com/office/powerpoint/2010/main">
    <mc:Choice Requires="p14">
      <p:transition spd="slow" p14:dur="2000" advTm="22106"/>
    </mc:Choice>
    <mc:Fallback xmlns="">
      <p:transition spd="slow" advTm="2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819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45" name="Rounded Rectangle 11">
            <a:extLst>
              <a:ext uri="{FF2B5EF4-FFF2-40B4-BE49-F238E27FC236}">
                <a16:creationId xmlns:a16="http://schemas.microsoft.com/office/drawing/2014/main" id="{483D7EB9-C2AA-4190-98DE-925F861600E9}"/>
              </a:ext>
            </a:extLst>
          </p:cNvPr>
          <p:cNvSpPr/>
          <p:nvPr/>
        </p:nvSpPr>
        <p:spPr>
          <a:xfrm>
            <a:off x="9546976" y="247046"/>
            <a:ext cx="24103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1131062" y="1373165"/>
            <a:ext cx="69762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A</a:t>
            </a:r>
          </a:p>
        </p:txBody>
      </p:sp>
      <p:sp>
        <p:nvSpPr>
          <p:cNvPr id="2" name="TextBox 1">
            <a:extLst>
              <a:ext uri="{FF2B5EF4-FFF2-40B4-BE49-F238E27FC236}">
                <a16:creationId xmlns:a16="http://schemas.microsoft.com/office/drawing/2014/main" id="{E6D8A6E2-321C-E644-B2B8-72C91C6FDFD1}"/>
              </a:ext>
            </a:extLst>
          </p:cNvPr>
          <p:cNvSpPr txBox="1"/>
          <p:nvPr/>
        </p:nvSpPr>
        <p:spPr>
          <a:xfrm>
            <a:off x="1872544" y="1684690"/>
            <a:ext cx="8435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läuft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AB583966-EAC7-214E-96B4-15CA135638B9}"/>
              </a:ext>
            </a:extLst>
          </p:cNvPr>
          <p:cNvSpPr txBox="1"/>
          <p:nvPr/>
        </p:nvSpPr>
        <p:spPr>
          <a:xfrm>
            <a:off x="2641355" y="1697391"/>
            <a:ext cx="11272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laufen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2" name="Rectangle 31"/>
          <p:cNvSpPr/>
          <p:nvPr/>
        </p:nvSpPr>
        <p:spPr>
          <a:xfrm>
            <a:off x="5518853" y="1429120"/>
            <a:ext cx="587020"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B</a:t>
            </a:r>
          </a:p>
        </p:txBody>
      </p:sp>
      <p:sp>
        <p:nvSpPr>
          <p:cNvPr id="15" name="TextBox 14">
            <a:extLst>
              <a:ext uri="{FF2B5EF4-FFF2-40B4-BE49-F238E27FC236}">
                <a16:creationId xmlns:a16="http://schemas.microsoft.com/office/drawing/2014/main" id="{2650D324-AA25-6B44-9FDD-16D21C998489}"/>
              </a:ext>
            </a:extLst>
          </p:cNvPr>
          <p:cNvSpPr txBox="1"/>
          <p:nvPr/>
        </p:nvSpPr>
        <p:spPr>
          <a:xfrm>
            <a:off x="5983705" y="1668379"/>
            <a:ext cx="16898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schwimmt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BFB6C1D-9493-4D4A-A10D-29B2266EFA38}"/>
              </a:ext>
            </a:extLst>
          </p:cNvPr>
          <p:cNvSpPr txBox="1"/>
          <p:nvPr/>
        </p:nvSpPr>
        <p:spPr>
          <a:xfrm>
            <a:off x="7609036" y="1668378"/>
            <a:ext cx="19736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schwimmen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3" name="Rectangle 32"/>
          <p:cNvSpPr/>
          <p:nvPr/>
        </p:nvSpPr>
        <p:spPr>
          <a:xfrm>
            <a:off x="3413649" y="2239650"/>
            <a:ext cx="724878"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C</a:t>
            </a:r>
          </a:p>
        </p:txBody>
      </p:sp>
      <p:sp>
        <p:nvSpPr>
          <p:cNvPr id="12" name="TextBox 11">
            <a:extLst>
              <a:ext uri="{FF2B5EF4-FFF2-40B4-BE49-F238E27FC236}">
                <a16:creationId xmlns:a16="http://schemas.microsoft.com/office/drawing/2014/main" id="{26AC4B7B-D6A1-E846-A9FB-C24A706094DE}"/>
              </a:ext>
            </a:extLst>
          </p:cNvPr>
          <p:cNvSpPr txBox="1"/>
          <p:nvPr/>
        </p:nvSpPr>
        <p:spPr>
          <a:xfrm>
            <a:off x="4010526" y="2470484"/>
            <a:ext cx="902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trägt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F4BA7C2-820F-CE40-AD85-5396F3B208BF}"/>
              </a:ext>
            </a:extLst>
          </p:cNvPr>
          <p:cNvSpPr txBox="1"/>
          <p:nvPr/>
        </p:nvSpPr>
        <p:spPr>
          <a:xfrm>
            <a:off x="4843081" y="2470483"/>
            <a:ext cx="11865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tragen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4" name="Rectangle 33"/>
          <p:cNvSpPr/>
          <p:nvPr/>
        </p:nvSpPr>
        <p:spPr>
          <a:xfrm>
            <a:off x="7051511" y="2391616"/>
            <a:ext cx="668773"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D</a:t>
            </a:r>
          </a:p>
        </p:txBody>
      </p:sp>
      <p:sp>
        <p:nvSpPr>
          <p:cNvPr id="7" name="TextBox 6">
            <a:extLst>
              <a:ext uri="{FF2B5EF4-FFF2-40B4-BE49-F238E27FC236}">
                <a16:creationId xmlns:a16="http://schemas.microsoft.com/office/drawing/2014/main" id="{6348D8B7-CFA9-2144-AE31-693074680F1C}"/>
              </a:ext>
            </a:extLst>
          </p:cNvPr>
          <p:cNvSpPr txBox="1"/>
          <p:nvPr/>
        </p:nvSpPr>
        <p:spPr>
          <a:xfrm>
            <a:off x="7631158" y="2634026"/>
            <a:ext cx="4700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ist</a:t>
            </a:r>
          </a:p>
        </p:txBody>
      </p:sp>
      <p:sp>
        <p:nvSpPr>
          <p:cNvPr id="23" name="TextBox 22">
            <a:extLst>
              <a:ext uri="{FF2B5EF4-FFF2-40B4-BE49-F238E27FC236}">
                <a16:creationId xmlns:a16="http://schemas.microsoft.com/office/drawing/2014/main" id="{9EE12FF1-ABAE-B34F-9814-4C313491CABA}"/>
              </a:ext>
            </a:extLst>
          </p:cNvPr>
          <p:cNvSpPr txBox="1"/>
          <p:nvPr/>
        </p:nvSpPr>
        <p:spPr>
          <a:xfrm>
            <a:off x="8036713" y="2630904"/>
            <a:ext cx="774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sein</a:t>
            </a:r>
          </a:p>
        </p:txBody>
      </p:sp>
      <p:sp>
        <p:nvSpPr>
          <p:cNvPr id="10" name="TextBox 9">
            <a:extLst>
              <a:ext uri="{FF2B5EF4-FFF2-40B4-BE49-F238E27FC236}">
                <a16:creationId xmlns:a16="http://schemas.microsoft.com/office/drawing/2014/main" id="{1A67ACE3-8963-AE4A-A36F-B1A75153ED99}"/>
              </a:ext>
            </a:extLst>
          </p:cNvPr>
          <p:cNvSpPr txBox="1"/>
          <p:nvPr/>
        </p:nvSpPr>
        <p:spPr>
          <a:xfrm>
            <a:off x="10042358" y="263090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hilft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Rectangle 34"/>
          <p:cNvSpPr/>
          <p:nvPr/>
        </p:nvSpPr>
        <p:spPr>
          <a:xfrm>
            <a:off x="9546976" y="2408482"/>
            <a:ext cx="545342"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E0043ECC-1A94-6742-8E60-AC51E4757197}"/>
              </a:ext>
            </a:extLst>
          </p:cNvPr>
          <p:cNvSpPr txBox="1"/>
          <p:nvPr/>
        </p:nvSpPr>
        <p:spPr>
          <a:xfrm>
            <a:off x="10672995" y="2622448"/>
            <a:ext cx="1117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helfen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6" name="Rectangle 35"/>
          <p:cNvSpPr/>
          <p:nvPr/>
        </p:nvSpPr>
        <p:spPr>
          <a:xfrm>
            <a:off x="2036050" y="3164530"/>
            <a:ext cx="51648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F</a:t>
            </a:r>
          </a:p>
        </p:txBody>
      </p:sp>
      <p:sp>
        <p:nvSpPr>
          <p:cNvPr id="6" name="TextBox 5">
            <a:extLst>
              <a:ext uri="{FF2B5EF4-FFF2-40B4-BE49-F238E27FC236}">
                <a16:creationId xmlns:a16="http://schemas.microsoft.com/office/drawing/2014/main" id="{632FB7AD-4EC4-D94F-8E8A-AEEFEC7CBF44}"/>
              </a:ext>
            </a:extLst>
          </p:cNvPr>
          <p:cNvSpPr txBox="1"/>
          <p:nvPr/>
        </p:nvSpPr>
        <p:spPr>
          <a:xfrm>
            <a:off x="2557569" y="3501429"/>
            <a:ext cx="59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isst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8C6AFF5-551D-764C-B587-37DF7B475FBE}"/>
              </a:ext>
            </a:extLst>
          </p:cNvPr>
          <p:cNvSpPr txBox="1"/>
          <p:nvPr/>
        </p:nvSpPr>
        <p:spPr>
          <a:xfrm>
            <a:off x="3104747" y="3492472"/>
            <a:ext cx="1127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essen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7" name="Rectangle 36"/>
          <p:cNvSpPr/>
          <p:nvPr/>
        </p:nvSpPr>
        <p:spPr>
          <a:xfrm>
            <a:off x="4418951" y="3589871"/>
            <a:ext cx="76655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G</a:t>
            </a:r>
          </a:p>
        </p:txBody>
      </p:sp>
      <p:sp>
        <p:nvSpPr>
          <p:cNvPr id="8" name="TextBox 7">
            <a:extLst>
              <a:ext uri="{FF2B5EF4-FFF2-40B4-BE49-F238E27FC236}">
                <a16:creationId xmlns:a16="http://schemas.microsoft.com/office/drawing/2014/main" id="{ADA65C8F-43B4-4943-88C3-80FB520E98D4}"/>
              </a:ext>
            </a:extLst>
          </p:cNvPr>
          <p:cNvSpPr txBox="1"/>
          <p:nvPr/>
        </p:nvSpPr>
        <p:spPr>
          <a:xfrm>
            <a:off x="5078350" y="3872802"/>
            <a:ext cx="11624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schläft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B34E8FD-99C1-934C-B08D-C262444339F9}"/>
              </a:ext>
            </a:extLst>
          </p:cNvPr>
          <p:cNvSpPr txBox="1"/>
          <p:nvPr/>
        </p:nvSpPr>
        <p:spPr>
          <a:xfrm>
            <a:off x="6173499" y="3870617"/>
            <a:ext cx="1457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schlafen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8" name="Rectangle 37"/>
          <p:cNvSpPr/>
          <p:nvPr/>
        </p:nvSpPr>
        <p:spPr>
          <a:xfrm>
            <a:off x="8340645" y="3501429"/>
            <a:ext cx="655949"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H</a:t>
            </a:r>
          </a:p>
        </p:txBody>
      </p:sp>
      <p:sp>
        <p:nvSpPr>
          <p:cNvPr id="14" name="TextBox 13">
            <a:extLst>
              <a:ext uri="{FF2B5EF4-FFF2-40B4-BE49-F238E27FC236}">
                <a16:creationId xmlns:a16="http://schemas.microsoft.com/office/drawing/2014/main" id="{C5735A75-1457-814E-A580-7879F1093235}"/>
              </a:ext>
            </a:extLst>
          </p:cNvPr>
          <p:cNvSpPr txBox="1"/>
          <p:nvPr/>
        </p:nvSpPr>
        <p:spPr>
          <a:xfrm>
            <a:off x="8942530" y="3765189"/>
            <a:ext cx="8883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trinkt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5A352A-2EB1-A844-A4A7-8060251C01AA}"/>
              </a:ext>
            </a:extLst>
          </p:cNvPr>
          <p:cNvSpPr txBox="1"/>
          <p:nvPr/>
        </p:nvSpPr>
        <p:spPr>
          <a:xfrm>
            <a:off x="9766661" y="3765190"/>
            <a:ext cx="1192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trinken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9" name="Rectangle 38"/>
          <p:cNvSpPr/>
          <p:nvPr/>
        </p:nvSpPr>
        <p:spPr>
          <a:xfrm>
            <a:off x="475069" y="4341166"/>
            <a:ext cx="378630"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09BA34C3-931F-8A43-8BA3-83EAA3FF98EE}"/>
              </a:ext>
            </a:extLst>
          </p:cNvPr>
          <p:cNvSpPr txBox="1"/>
          <p:nvPr/>
        </p:nvSpPr>
        <p:spPr>
          <a:xfrm>
            <a:off x="802105" y="4572000"/>
            <a:ext cx="771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hört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16FA21C-4A33-EE43-B58F-CD478205054E}"/>
              </a:ext>
            </a:extLst>
          </p:cNvPr>
          <p:cNvSpPr txBox="1"/>
          <p:nvPr/>
        </p:nvSpPr>
        <p:spPr>
          <a:xfrm>
            <a:off x="1468540" y="4571999"/>
            <a:ext cx="10550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hören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0" name="Rectangle 39"/>
          <p:cNvSpPr/>
          <p:nvPr/>
        </p:nvSpPr>
        <p:spPr>
          <a:xfrm>
            <a:off x="1856590" y="4938732"/>
            <a:ext cx="51648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J</a:t>
            </a:r>
          </a:p>
        </p:txBody>
      </p:sp>
      <p:sp>
        <p:nvSpPr>
          <p:cNvPr id="16" name="TextBox 15">
            <a:extLst>
              <a:ext uri="{FF2B5EF4-FFF2-40B4-BE49-F238E27FC236}">
                <a16:creationId xmlns:a16="http://schemas.microsoft.com/office/drawing/2014/main" id="{F19A696E-6754-8D48-8ADA-2DA2314C95F8}"/>
              </a:ext>
            </a:extLst>
          </p:cNvPr>
          <p:cNvSpPr txBox="1"/>
          <p:nvPr/>
        </p:nvSpPr>
        <p:spPr>
          <a:xfrm>
            <a:off x="2318095" y="5160608"/>
            <a:ext cx="1426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wünscht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0FA0C7C-A02D-D44A-B8F5-61897C256A2C}"/>
              </a:ext>
            </a:extLst>
          </p:cNvPr>
          <p:cNvSpPr txBox="1"/>
          <p:nvPr/>
        </p:nvSpPr>
        <p:spPr>
          <a:xfrm>
            <a:off x="3652042" y="5169565"/>
            <a:ext cx="1710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wünschen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1" name="Rectangle 40"/>
          <p:cNvSpPr/>
          <p:nvPr/>
        </p:nvSpPr>
        <p:spPr>
          <a:xfrm>
            <a:off x="5089824" y="5549895"/>
            <a:ext cx="614271"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K</a:t>
            </a:r>
          </a:p>
        </p:txBody>
      </p:sp>
      <p:sp>
        <p:nvSpPr>
          <p:cNvPr id="9" name="TextBox 8">
            <a:extLst>
              <a:ext uri="{FF2B5EF4-FFF2-40B4-BE49-F238E27FC236}">
                <a16:creationId xmlns:a16="http://schemas.microsoft.com/office/drawing/2014/main" id="{821C4C95-AC64-A843-AAB5-D96FEBA754D7}"/>
              </a:ext>
            </a:extLst>
          </p:cNvPr>
          <p:cNvSpPr txBox="1"/>
          <p:nvPr/>
        </p:nvSpPr>
        <p:spPr>
          <a:xfrm>
            <a:off x="5600426" y="5771602"/>
            <a:ext cx="766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A018FFA-955D-844C-B817-ADB968DBA181}"/>
              </a:ext>
            </a:extLst>
          </p:cNvPr>
          <p:cNvSpPr txBox="1"/>
          <p:nvPr/>
        </p:nvSpPr>
        <p:spPr>
          <a:xfrm>
            <a:off x="6292033" y="5771601"/>
            <a:ext cx="1189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geben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2" name="Rectangle 41"/>
          <p:cNvSpPr/>
          <p:nvPr/>
        </p:nvSpPr>
        <p:spPr>
          <a:xfrm>
            <a:off x="7221759" y="5031043"/>
            <a:ext cx="489236"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L</a:t>
            </a:r>
          </a:p>
        </p:txBody>
      </p:sp>
      <p:sp>
        <p:nvSpPr>
          <p:cNvPr id="17" name="TextBox 16">
            <a:extLst>
              <a:ext uri="{FF2B5EF4-FFF2-40B4-BE49-F238E27FC236}">
                <a16:creationId xmlns:a16="http://schemas.microsoft.com/office/drawing/2014/main" id="{2729ABC9-28FC-9145-9C37-1A332075968B}"/>
              </a:ext>
            </a:extLst>
          </p:cNvPr>
          <p:cNvSpPr txBox="1"/>
          <p:nvPr/>
        </p:nvSpPr>
        <p:spPr>
          <a:xfrm>
            <a:off x="7748337" y="5309937"/>
            <a:ext cx="7056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sitzt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F6E4479-E1C6-0749-BE51-695490C26333}"/>
              </a:ext>
            </a:extLst>
          </p:cNvPr>
          <p:cNvSpPr txBox="1"/>
          <p:nvPr/>
        </p:nvSpPr>
        <p:spPr>
          <a:xfrm>
            <a:off x="8376855" y="5309936"/>
            <a:ext cx="1008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sitzen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3" name="Rectangle 42"/>
          <p:cNvSpPr/>
          <p:nvPr/>
        </p:nvSpPr>
        <p:spPr>
          <a:xfrm>
            <a:off x="9301964" y="4393223"/>
            <a:ext cx="808235"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M</a:t>
            </a:r>
          </a:p>
        </p:txBody>
      </p:sp>
      <p:sp>
        <p:nvSpPr>
          <p:cNvPr id="11" name="TextBox 10">
            <a:extLst>
              <a:ext uri="{FF2B5EF4-FFF2-40B4-BE49-F238E27FC236}">
                <a16:creationId xmlns:a16="http://schemas.microsoft.com/office/drawing/2014/main" id="{60F4FDC2-B2BC-4048-AAEA-A47F01DA1779}"/>
              </a:ext>
            </a:extLst>
          </p:cNvPr>
          <p:cNvSpPr txBox="1"/>
          <p:nvPr/>
        </p:nvSpPr>
        <p:spPr>
          <a:xfrm>
            <a:off x="9994232" y="4652211"/>
            <a:ext cx="7312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liest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B7BFB7C-BFC9-C04E-9ED5-F41E37B7C76E}"/>
              </a:ext>
            </a:extLst>
          </p:cNvPr>
          <p:cNvSpPr txBox="1"/>
          <p:nvPr/>
        </p:nvSpPr>
        <p:spPr>
          <a:xfrm>
            <a:off x="10635582" y="4652211"/>
            <a:ext cx="9717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lesen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pic>
        <p:nvPicPr>
          <p:cNvPr id="5" name="Audio 4"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2861513"/>
      </p:ext>
    </p:extLst>
  </p:cSld>
  <p:clrMapOvr>
    <a:masterClrMapping/>
  </p:clrMapOvr>
  <mc:AlternateContent xmlns:mc="http://schemas.openxmlformats.org/markup-compatibility/2006" xmlns:p14="http://schemas.microsoft.com/office/powerpoint/2010/main">
    <mc:Choice Requires="p14">
      <p:transition spd="slow" p14:dur="2000" advTm="13448"/>
    </mc:Choice>
    <mc:Fallback xmlns="">
      <p:transition spd="slow" advTm="1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nextCondLst>
                <p:cond evt="onClick" delay="0">
                  <p:tgtEl>
                    <p:spTgt spid="20"/>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2"/>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nextCondLst>
                <p:cond evt="onClick" delay="0">
                  <p:tgtEl>
                    <p:spTgt spid="33"/>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7"/>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childTnLst>
              </p:cTn>
              <p:nextCondLst>
                <p:cond evt="onClick" delay="0">
                  <p:tgtEl>
                    <p:spTgt spid="37"/>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nextCondLst>
                <p:cond evt="onClick" delay="0">
                  <p:tgtEl>
                    <p:spTgt spid="38"/>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nextCondLst>
                <p:cond evt="onClick" delay="0">
                  <p:tgtEl>
                    <p:spTgt spid="40"/>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childTnLst>
              </p:cTn>
              <p:nextCondLst>
                <p:cond evt="onClick" delay="0">
                  <p:tgtEl>
                    <p:spTgt spid="43"/>
                  </p:tgtEl>
                </p:cond>
              </p:nextCondLst>
            </p:seq>
            <p:audio isNarration="1">
              <p:cMediaNode vol="80000" showWhenStopped="0">
                <p:cTn id="85" fill="hold" display="0">
                  <p:stCondLst>
                    <p:cond delay="indefinite"/>
                  </p:stCondLst>
                  <p:endCondLst>
                    <p:cond evt="onStopAudio" delay="0">
                      <p:tgtEl>
                        <p:sldTgt/>
                      </p:tgtEl>
                    </p:cond>
                  </p:endCondLst>
                </p:cTn>
                <p:tgtEl>
                  <p:spTgt spid="5"/>
                </p:tgtEl>
              </p:cMediaNode>
            </p:audio>
          </p:childTnLst>
        </p:cTn>
      </p:par>
    </p:tnLst>
    <p:bldLst>
      <p:bldP spid="18" grpId="0"/>
      <p:bldP spid="21" grpId="0"/>
      <p:bldP spid="19" grpId="0"/>
      <p:bldP spid="23" grpId="0"/>
      <p:bldP spid="24" grpId="0"/>
      <p:bldP spid="22" grpId="0"/>
      <p:bldP spid="31" grpId="0"/>
      <p:bldP spid="27" grpId="0"/>
      <p:bldP spid="25" grpId="0"/>
      <p:bldP spid="26" grpId="0"/>
      <p:bldP spid="30" grpId="0"/>
      <p:bldP spid="29"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213684" cy="869950"/>
          </a:xfrm>
          <a:prstGeom prst="rect">
            <a:avLst/>
          </a:prstGeom>
        </p:spPr>
      </p:pic>
      <p:sp>
        <p:nvSpPr>
          <p:cNvPr id="4" name="Title 3"/>
          <p:cNvSpPr>
            <a:spLocks noGrp="1"/>
          </p:cNvSpPr>
          <p:nvPr>
            <p:ph type="title"/>
          </p:nvPr>
        </p:nvSpPr>
        <p:spPr>
          <a:xfrm>
            <a:off x="114301" y="294041"/>
            <a:ext cx="5724935" cy="707849"/>
          </a:xfrm>
        </p:spPr>
        <p:txBody>
          <a:bodyPr>
            <a:normAutofit/>
          </a:bodyPr>
          <a:lstStyle/>
          <a:p>
            <a:r>
              <a:rPr lang="en-GB" sz="3600" b="1" dirty="0" err="1">
                <a:solidFill>
                  <a:schemeClr val="bg1"/>
                </a:solidFill>
              </a:rPr>
              <a:t>Vokabeln</a:t>
            </a:r>
            <a:r>
              <a:rPr lang="en-GB" sz="3600" b="1" dirty="0">
                <a:solidFill>
                  <a:schemeClr val="bg1"/>
                </a:solidFill>
              </a:rPr>
              <a:t> - </a:t>
            </a:r>
            <a:r>
              <a:rPr lang="en-GB" sz="3600" b="1" dirty="0" err="1">
                <a:solidFill>
                  <a:schemeClr val="bg1"/>
                </a:solidFill>
              </a:rPr>
              <a:t>Verben</a:t>
            </a:r>
            <a:endParaRPr lang="en-GB" sz="3600" b="1" dirty="0">
              <a:solidFill>
                <a:schemeClr val="bg1"/>
              </a:solidFill>
            </a:endParaRPr>
          </a:p>
        </p:txBody>
      </p:sp>
      <p:sp>
        <p:nvSpPr>
          <p:cNvPr id="20" name="Rectangle 19"/>
          <p:cNvSpPr/>
          <p:nvPr/>
        </p:nvSpPr>
        <p:spPr>
          <a:xfrm>
            <a:off x="1276478" y="1021921"/>
            <a:ext cx="69762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N</a:t>
            </a:r>
          </a:p>
        </p:txBody>
      </p:sp>
      <p:sp>
        <p:nvSpPr>
          <p:cNvPr id="2" name="TextBox 1">
            <a:extLst>
              <a:ext uri="{FF2B5EF4-FFF2-40B4-BE49-F238E27FC236}">
                <a16:creationId xmlns:a16="http://schemas.microsoft.com/office/drawing/2014/main" id="{E6D8A6E2-321C-E644-B2B8-72C91C6FDFD1}"/>
              </a:ext>
            </a:extLst>
          </p:cNvPr>
          <p:cNvSpPr txBox="1"/>
          <p:nvPr/>
        </p:nvSpPr>
        <p:spPr>
          <a:xfrm>
            <a:off x="2017960" y="1346146"/>
            <a:ext cx="11272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laufen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AB583966-EAC7-214E-96B4-15CA135638B9}"/>
              </a:ext>
            </a:extLst>
          </p:cNvPr>
          <p:cNvSpPr txBox="1"/>
          <p:nvPr/>
        </p:nvSpPr>
        <p:spPr>
          <a:xfrm>
            <a:off x="3095835" y="1346146"/>
            <a:ext cx="8258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läuft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2" name="Rectangle 31"/>
          <p:cNvSpPr/>
          <p:nvPr/>
        </p:nvSpPr>
        <p:spPr>
          <a:xfrm>
            <a:off x="5574501" y="1077876"/>
            <a:ext cx="76655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O</a:t>
            </a:r>
          </a:p>
        </p:txBody>
      </p:sp>
      <p:sp>
        <p:nvSpPr>
          <p:cNvPr id="15" name="TextBox 14">
            <a:extLst>
              <a:ext uri="{FF2B5EF4-FFF2-40B4-BE49-F238E27FC236}">
                <a16:creationId xmlns:a16="http://schemas.microsoft.com/office/drawing/2014/main" id="{2650D324-AA25-6B44-9FDD-16D21C998489}"/>
              </a:ext>
            </a:extLst>
          </p:cNvPr>
          <p:cNvSpPr txBox="1"/>
          <p:nvPr/>
        </p:nvSpPr>
        <p:spPr>
          <a:xfrm>
            <a:off x="6224706" y="1317133"/>
            <a:ext cx="11592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fahren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BFB6C1D-9493-4D4A-A10D-29B2266EFA38}"/>
              </a:ext>
            </a:extLst>
          </p:cNvPr>
          <p:cNvSpPr txBox="1"/>
          <p:nvPr/>
        </p:nvSpPr>
        <p:spPr>
          <a:xfrm>
            <a:off x="7396661" y="1336732"/>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fährt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3" name="Rectangle 32"/>
          <p:cNvSpPr/>
          <p:nvPr/>
        </p:nvSpPr>
        <p:spPr>
          <a:xfrm>
            <a:off x="2091815" y="2204834"/>
            <a:ext cx="572593"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P</a:t>
            </a:r>
          </a:p>
        </p:txBody>
      </p:sp>
      <p:sp>
        <p:nvSpPr>
          <p:cNvPr id="12" name="TextBox 11">
            <a:extLst>
              <a:ext uri="{FF2B5EF4-FFF2-40B4-BE49-F238E27FC236}">
                <a16:creationId xmlns:a16="http://schemas.microsoft.com/office/drawing/2014/main" id="{26AC4B7B-D6A1-E846-A9FB-C24A706094DE}"/>
              </a:ext>
            </a:extLst>
          </p:cNvPr>
          <p:cNvSpPr txBox="1"/>
          <p:nvPr/>
        </p:nvSpPr>
        <p:spPr>
          <a:xfrm>
            <a:off x="2612550" y="2435668"/>
            <a:ext cx="16834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vergessen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F4BA7C2-820F-CE40-AD85-5396F3B208BF}"/>
              </a:ext>
            </a:extLst>
          </p:cNvPr>
          <p:cNvSpPr txBox="1"/>
          <p:nvPr/>
        </p:nvSpPr>
        <p:spPr>
          <a:xfrm>
            <a:off x="4257998" y="2435667"/>
            <a:ext cx="12923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vergisst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4" name="Rectangle 33"/>
          <p:cNvSpPr/>
          <p:nvPr/>
        </p:nvSpPr>
        <p:spPr>
          <a:xfrm>
            <a:off x="6832181" y="1810197"/>
            <a:ext cx="766557"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Q</a:t>
            </a:r>
          </a:p>
        </p:txBody>
      </p:sp>
      <p:sp>
        <p:nvSpPr>
          <p:cNvPr id="7" name="TextBox 6">
            <a:extLst>
              <a:ext uri="{FF2B5EF4-FFF2-40B4-BE49-F238E27FC236}">
                <a16:creationId xmlns:a16="http://schemas.microsoft.com/office/drawing/2014/main" id="{6348D8B7-CFA9-2144-AE31-693074680F1C}"/>
              </a:ext>
            </a:extLst>
          </p:cNvPr>
          <p:cNvSpPr txBox="1"/>
          <p:nvPr/>
        </p:nvSpPr>
        <p:spPr>
          <a:xfrm>
            <a:off x="7460720" y="2052607"/>
            <a:ext cx="1436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nehmen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9EE12FF1-ABAE-B34F-9814-4C313491CABA}"/>
              </a:ext>
            </a:extLst>
          </p:cNvPr>
          <p:cNvSpPr txBox="1"/>
          <p:nvPr/>
        </p:nvSpPr>
        <p:spPr>
          <a:xfrm>
            <a:off x="8857150" y="204102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nimmt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5" name="Rectangle 34"/>
          <p:cNvSpPr/>
          <p:nvPr/>
        </p:nvSpPr>
        <p:spPr>
          <a:xfrm>
            <a:off x="9194735" y="2541956"/>
            <a:ext cx="589687" cy="92333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R</a:t>
            </a:r>
          </a:p>
        </p:txBody>
      </p:sp>
      <p:sp>
        <p:nvSpPr>
          <p:cNvPr id="10" name="TextBox 9">
            <a:extLst>
              <a:ext uri="{FF2B5EF4-FFF2-40B4-BE49-F238E27FC236}">
                <a16:creationId xmlns:a16="http://schemas.microsoft.com/office/drawing/2014/main" id="{1A67ACE3-8963-AE4A-A36F-B1A75153ED99}"/>
              </a:ext>
            </a:extLst>
          </p:cNvPr>
          <p:cNvSpPr txBox="1"/>
          <p:nvPr/>
        </p:nvSpPr>
        <p:spPr>
          <a:xfrm>
            <a:off x="9710957" y="2764379"/>
            <a:ext cx="1117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helfen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0043ECC-1A94-6742-8E60-AC51E4757197}"/>
              </a:ext>
            </a:extLst>
          </p:cNvPr>
          <p:cNvSpPr txBox="1"/>
          <p:nvPr/>
        </p:nvSpPr>
        <p:spPr>
          <a:xfrm>
            <a:off x="10826351" y="2761983"/>
            <a:ext cx="6960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hilft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6" name="Rectangle 35"/>
          <p:cNvSpPr/>
          <p:nvPr/>
        </p:nvSpPr>
        <p:spPr>
          <a:xfrm>
            <a:off x="2021623" y="3164530"/>
            <a:ext cx="545342"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S</a:t>
            </a:r>
          </a:p>
        </p:txBody>
      </p:sp>
      <p:sp>
        <p:nvSpPr>
          <p:cNvPr id="6" name="TextBox 5">
            <a:extLst>
              <a:ext uri="{FF2B5EF4-FFF2-40B4-BE49-F238E27FC236}">
                <a16:creationId xmlns:a16="http://schemas.microsoft.com/office/drawing/2014/main" id="{632FB7AD-4EC4-D94F-8E8A-AEEFEC7CBF44}"/>
              </a:ext>
            </a:extLst>
          </p:cNvPr>
          <p:cNvSpPr txBox="1"/>
          <p:nvPr/>
        </p:nvSpPr>
        <p:spPr>
          <a:xfrm>
            <a:off x="2572402" y="3296188"/>
            <a:ext cx="1007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essen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8C6AFF5-551D-764C-B587-37DF7B475FBE}"/>
              </a:ext>
            </a:extLst>
          </p:cNvPr>
          <p:cNvSpPr txBox="1"/>
          <p:nvPr/>
        </p:nvSpPr>
        <p:spPr>
          <a:xfrm>
            <a:off x="3581979" y="3296188"/>
            <a:ext cx="1127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isst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7" name="Rectangle 36"/>
          <p:cNvSpPr/>
          <p:nvPr/>
        </p:nvSpPr>
        <p:spPr>
          <a:xfrm>
            <a:off x="4564825" y="3589871"/>
            <a:ext cx="474809"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T</a:t>
            </a:r>
          </a:p>
        </p:txBody>
      </p:sp>
      <p:sp>
        <p:nvSpPr>
          <p:cNvPr id="8" name="TextBox 7">
            <a:extLst>
              <a:ext uri="{FF2B5EF4-FFF2-40B4-BE49-F238E27FC236}">
                <a16:creationId xmlns:a16="http://schemas.microsoft.com/office/drawing/2014/main" id="{ADA65C8F-43B4-4943-88C3-80FB520E98D4}"/>
              </a:ext>
            </a:extLst>
          </p:cNvPr>
          <p:cNvSpPr txBox="1"/>
          <p:nvPr/>
        </p:nvSpPr>
        <p:spPr>
          <a:xfrm>
            <a:off x="5078350" y="3872802"/>
            <a:ext cx="14462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B34E8FD-99C1-934C-B08D-C262444339F9}"/>
              </a:ext>
            </a:extLst>
          </p:cNvPr>
          <p:cNvSpPr txBox="1"/>
          <p:nvPr/>
        </p:nvSpPr>
        <p:spPr>
          <a:xfrm>
            <a:off x="6425018" y="3879501"/>
            <a:ext cx="1457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schläft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8" name="Rectangle 37"/>
          <p:cNvSpPr/>
          <p:nvPr/>
        </p:nvSpPr>
        <p:spPr>
          <a:xfrm>
            <a:off x="8354270" y="3501429"/>
            <a:ext cx="628698"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U</a:t>
            </a:r>
          </a:p>
        </p:txBody>
      </p:sp>
      <p:sp>
        <p:nvSpPr>
          <p:cNvPr id="14" name="TextBox 13">
            <a:extLst>
              <a:ext uri="{FF2B5EF4-FFF2-40B4-BE49-F238E27FC236}">
                <a16:creationId xmlns:a16="http://schemas.microsoft.com/office/drawing/2014/main" id="{C5735A75-1457-814E-A580-7879F1093235}"/>
              </a:ext>
            </a:extLst>
          </p:cNvPr>
          <p:cNvSpPr txBox="1"/>
          <p:nvPr/>
        </p:nvSpPr>
        <p:spPr>
          <a:xfrm>
            <a:off x="8942530" y="3765189"/>
            <a:ext cx="11352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halten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5A352A-2EB1-A844-A4A7-8060251C01AA}"/>
              </a:ext>
            </a:extLst>
          </p:cNvPr>
          <p:cNvSpPr txBox="1"/>
          <p:nvPr/>
        </p:nvSpPr>
        <p:spPr>
          <a:xfrm>
            <a:off x="10077777" y="3785392"/>
            <a:ext cx="7393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hält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9" name="Rectangle 38"/>
          <p:cNvSpPr/>
          <p:nvPr/>
        </p:nvSpPr>
        <p:spPr>
          <a:xfrm>
            <a:off x="344831" y="4135925"/>
            <a:ext cx="668774"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V</a:t>
            </a:r>
          </a:p>
        </p:txBody>
      </p:sp>
      <p:sp>
        <p:nvSpPr>
          <p:cNvPr id="13" name="TextBox 12">
            <a:extLst>
              <a:ext uri="{FF2B5EF4-FFF2-40B4-BE49-F238E27FC236}">
                <a16:creationId xmlns:a16="http://schemas.microsoft.com/office/drawing/2014/main" id="{09BA34C3-931F-8A43-8BA3-83EAA3FF98EE}"/>
              </a:ext>
            </a:extLst>
          </p:cNvPr>
          <p:cNvSpPr txBox="1"/>
          <p:nvPr/>
        </p:nvSpPr>
        <p:spPr>
          <a:xfrm>
            <a:off x="848251" y="4366759"/>
            <a:ext cx="1083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lassen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16FA21C-4A33-EE43-B58F-CD478205054E}"/>
              </a:ext>
            </a:extLst>
          </p:cNvPr>
          <p:cNvSpPr txBox="1"/>
          <p:nvPr/>
        </p:nvSpPr>
        <p:spPr>
          <a:xfrm>
            <a:off x="1884777" y="4366759"/>
            <a:ext cx="824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lässt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0" name="Rectangle 39"/>
          <p:cNvSpPr/>
          <p:nvPr/>
        </p:nvSpPr>
        <p:spPr>
          <a:xfrm>
            <a:off x="1710716" y="4938732"/>
            <a:ext cx="808235"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W</a:t>
            </a:r>
          </a:p>
        </p:txBody>
      </p:sp>
      <p:sp>
        <p:nvSpPr>
          <p:cNvPr id="16" name="TextBox 15">
            <a:extLst>
              <a:ext uri="{FF2B5EF4-FFF2-40B4-BE49-F238E27FC236}">
                <a16:creationId xmlns:a16="http://schemas.microsoft.com/office/drawing/2014/main" id="{F19A696E-6754-8D48-8ADA-2DA2314C95F8}"/>
              </a:ext>
            </a:extLst>
          </p:cNvPr>
          <p:cNvSpPr txBox="1"/>
          <p:nvPr/>
        </p:nvSpPr>
        <p:spPr>
          <a:xfrm>
            <a:off x="2436160" y="5169564"/>
            <a:ext cx="11673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0FA0C7C-A02D-D44A-B8F5-61897C256A2C}"/>
              </a:ext>
            </a:extLst>
          </p:cNvPr>
          <p:cNvSpPr txBox="1"/>
          <p:nvPr/>
        </p:nvSpPr>
        <p:spPr>
          <a:xfrm>
            <a:off x="3581979" y="5169564"/>
            <a:ext cx="862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geht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1" name="Rectangle 40"/>
          <p:cNvSpPr/>
          <p:nvPr/>
        </p:nvSpPr>
        <p:spPr>
          <a:xfrm>
            <a:off x="5068985" y="5549895"/>
            <a:ext cx="655950"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X</a:t>
            </a:r>
          </a:p>
        </p:txBody>
      </p:sp>
      <p:sp>
        <p:nvSpPr>
          <p:cNvPr id="9" name="TextBox 8">
            <a:extLst>
              <a:ext uri="{FF2B5EF4-FFF2-40B4-BE49-F238E27FC236}">
                <a16:creationId xmlns:a16="http://schemas.microsoft.com/office/drawing/2014/main" id="{821C4C95-AC64-A843-AAB5-D96FEBA754D7}"/>
              </a:ext>
            </a:extLst>
          </p:cNvPr>
          <p:cNvSpPr txBox="1"/>
          <p:nvPr/>
        </p:nvSpPr>
        <p:spPr>
          <a:xfrm>
            <a:off x="5600426" y="5771602"/>
            <a:ext cx="766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A018FFA-955D-844C-B817-ADB968DBA181}"/>
              </a:ext>
            </a:extLst>
          </p:cNvPr>
          <p:cNvSpPr txBox="1"/>
          <p:nvPr/>
        </p:nvSpPr>
        <p:spPr>
          <a:xfrm>
            <a:off x="6366983" y="5771601"/>
            <a:ext cx="1189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geben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2" name="Rectangle 41"/>
          <p:cNvSpPr/>
          <p:nvPr/>
        </p:nvSpPr>
        <p:spPr>
          <a:xfrm>
            <a:off x="7159242" y="5031043"/>
            <a:ext cx="614271"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Y</a:t>
            </a:r>
          </a:p>
        </p:txBody>
      </p:sp>
      <p:sp>
        <p:nvSpPr>
          <p:cNvPr id="17" name="TextBox 16">
            <a:extLst>
              <a:ext uri="{FF2B5EF4-FFF2-40B4-BE49-F238E27FC236}">
                <a16:creationId xmlns:a16="http://schemas.microsoft.com/office/drawing/2014/main" id="{2729ABC9-28FC-9145-9C37-1A332075968B}"/>
              </a:ext>
            </a:extLst>
          </p:cNvPr>
          <p:cNvSpPr txBox="1"/>
          <p:nvPr/>
        </p:nvSpPr>
        <p:spPr>
          <a:xfrm>
            <a:off x="7748337" y="5309937"/>
            <a:ext cx="14574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F6E4479-E1C6-0749-BE51-695490C26333}"/>
              </a:ext>
            </a:extLst>
          </p:cNvPr>
          <p:cNvSpPr txBox="1"/>
          <p:nvPr/>
        </p:nvSpPr>
        <p:spPr>
          <a:xfrm>
            <a:off x="9160419" y="5309936"/>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macht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3" name="Rectangle 42"/>
          <p:cNvSpPr/>
          <p:nvPr/>
        </p:nvSpPr>
        <p:spPr>
          <a:xfrm>
            <a:off x="9440624" y="4393223"/>
            <a:ext cx="530915" cy="923330"/>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noFill/>
                  <a:prstDash val="solid"/>
                </a:ln>
                <a:solidFill>
                  <a:srgbClr val="DAA520"/>
                </a:solidFill>
                <a:effectLst/>
                <a:uLnTx/>
                <a:uFillTx/>
                <a:latin typeface="Century Gothic" panose="020F0302020204030204"/>
                <a:ea typeface="+mn-ea"/>
                <a:cs typeface="+mn-cs"/>
              </a:rPr>
              <a:t>Z</a:t>
            </a:r>
          </a:p>
        </p:txBody>
      </p:sp>
      <p:sp>
        <p:nvSpPr>
          <p:cNvPr id="11" name="TextBox 10">
            <a:extLst>
              <a:ext uri="{FF2B5EF4-FFF2-40B4-BE49-F238E27FC236}">
                <a16:creationId xmlns:a16="http://schemas.microsoft.com/office/drawing/2014/main" id="{60F4FDC2-B2BC-4048-AAEA-A47F01DA1779}"/>
              </a:ext>
            </a:extLst>
          </p:cNvPr>
          <p:cNvSpPr txBox="1"/>
          <p:nvPr/>
        </p:nvSpPr>
        <p:spPr>
          <a:xfrm>
            <a:off x="9994232" y="4652211"/>
            <a:ext cx="11801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haben</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B7BFB7C-BFC9-C04E-9ED5-F41E37B7C76E}"/>
              </a:ext>
            </a:extLst>
          </p:cNvPr>
          <p:cNvSpPr txBox="1"/>
          <p:nvPr/>
        </p:nvSpPr>
        <p:spPr>
          <a:xfrm>
            <a:off x="11148127" y="4690314"/>
            <a:ext cx="665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hat</a:t>
            </a:r>
          </a:p>
        </p:txBody>
      </p:sp>
      <p:pic>
        <p:nvPicPr>
          <p:cNvPr id="5" name="Audio 4"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3915837"/>
      </p:ext>
    </p:extLst>
  </p:cSld>
  <p:clrMapOvr>
    <a:masterClrMapping/>
  </p:clrMapOvr>
  <mc:AlternateContent xmlns:mc="http://schemas.openxmlformats.org/markup-compatibility/2006" xmlns:p14="http://schemas.microsoft.com/office/powerpoint/2010/main">
    <mc:Choice Requires="p14">
      <p:transition spd="slow" p14:dur="2000" advTm="9497"/>
    </mc:Choice>
    <mc:Fallback xmlns="">
      <p:transition spd="slow" advTm="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nextCondLst>
                <p:cond evt="onClick" delay="0">
                  <p:tgtEl>
                    <p:spTgt spid="20"/>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2"/>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nextCondLst>
                <p:cond evt="onClick" delay="0">
                  <p:tgtEl>
                    <p:spTgt spid="33"/>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7"/>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childTnLst>
              </p:cTn>
              <p:nextCondLst>
                <p:cond evt="onClick" delay="0">
                  <p:tgtEl>
                    <p:spTgt spid="37"/>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nextCondLst>
                <p:cond evt="onClick" delay="0">
                  <p:tgtEl>
                    <p:spTgt spid="38"/>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nextCondLst>
                <p:cond evt="onClick" delay="0">
                  <p:tgtEl>
                    <p:spTgt spid="40"/>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childTnLst>
              </p:cTn>
              <p:nextCondLst>
                <p:cond evt="onClick" delay="0">
                  <p:tgtEl>
                    <p:spTgt spid="43"/>
                  </p:tgtEl>
                </p:cond>
              </p:nextCondLst>
            </p:seq>
            <p:audio isNarration="1">
              <p:cMediaNode vol="80000" showWhenStopped="0">
                <p:cTn id="85" fill="hold" display="0">
                  <p:stCondLst>
                    <p:cond delay="indefinite"/>
                  </p:stCondLst>
                  <p:endCondLst>
                    <p:cond evt="onStopAudio" delay="0">
                      <p:tgtEl>
                        <p:sldTgt/>
                      </p:tgtEl>
                    </p:cond>
                  </p:endCondLst>
                </p:cTn>
                <p:tgtEl>
                  <p:spTgt spid="5"/>
                </p:tgtEl>
              </p:cMediaNode>
            </p:audio>
          </p:childTnLst>
        </p:cTn>
      </p:par>
    </p:tnLst>
    <p:bldLst>
      <p:bldP spid="18" grpId="0"/>
      <p:bldP spid="21" grpId="0"/>
      <p:bldP spid="19" grpId="0"/>
      <p:bldP spid="23" grpId="0"/>
      <p:bldP spid="24" grpId="0"/>
      <p:bldP spid="22" grpId="0"/>
      <p:bldP spid="31" grpId="0"/>
      <p:bldP spid="27" grpId="0"/>
      <p:bldP spid="25" grpId="0"/>
      <p:bldP spid="26" grpId="0"/>
      <p:bldP spid="30" grpId="0"/>
      <p:bldP spid="29"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213684" cy="869950"/>
          </a:xfrm>
          <a:prstGeom prst="rect">
            <a:avLst/>
          </a:prstGeom>
        </p:spPr>
      </p:pic>
      <p:sp>
        <p:nvSpPr>
          <p:cNvPr id="2" name="Title 1"/>
          <p:cNvSpPr>
            <a:spLocks noGrp="1"/>
          </p:cNvSpPr>
          <p:nvPr>
            <p:ph type="title"/>
          </p:nvPr>
        </p:nvSpPr>
        <p:spPr>
          <a:xfrm>
            <a:off x="0" y="247046"/>
            <a:ext cx="5321300" cy="903125"/>
          </a:xfrm>
        </p:spPr>
        <p:txBody>
          <a:bodyPr>
            <a:noAutofit/>
          </a:bodyPr>
          <a:lstStyle/>
          <a:p>
            <a:r>
              <a:rPr lang="en-GB" sz="3600" b="1" dirty="0" err="1">
                <a:solidFill>
                  <a:schemeClr val="bg1"/>
                </a:solidFill>
              </a:rPr>
              <a:t>Vokabeln</a:t>
            </a:r>
            <a:r>
              <a:rPr lang="en-GB" sz="3600" b="1" dirty="0">
                <a:solidFill>
                  <a:schemeClr val="bg1"/>
                </a:solidFill>
              </a:rPr>
              <a:t> - </a:t>
            </a:r>
            <a:r>
              <a:rPr lang="en-GB" sz="3600" b="1" dirty="0" err="1">
                <a:solidFill>
                  <a:schemeClr val="bg1"/>
                </a:solidFill>
              </a:rPr>
              <a:t>Verben</a:t>
            </a:r>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9546976" y="247046"/>
            <a:ext cx="24103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descr="to help students with: second person singular forms of key verbs, meanings in English, infinitive forms, whether verbs are weak, strong or irregular.  " title="a support grid"/>
          <p:cNvGraphicFramePr>
            <a:graphicFrameLocks noGrp="1"/>
          </p:cNvGraphicFramePr>
          <p:nvPr>
            <p:extLst>
              <p:ext uri="{D42A27DB-BD31-4B8C-83A1-F6EECF244321}">
                <p14:modId xmlns:p14="http://schemas.microsoft.com/office/powerpoint/2010/main" val="3245784317"/>
              </p:ext>
            </p:extLst>
          </p:nvPr>
        </p:nvGraphicFramePr>
        <p:xfrm>
          <a:off x="571500" y="1425738"/>
          <a:ext cx="11480800" cy="4731512"/>
        </p:xfrm>
        <a:graphic>
          <a:graphicData uri="http://schemas.openxmlformats.org/drawingml/2006/table">
            <a:tbl>
              <a:tblPr firstRow="1" bandRow="1">
                <a:tableStyleId>{5C22544A-7EE6-4342-B048-85BDC9FD1C3A}</a:tableStyleId>
              </a:tblPr>
              <a:tblGrid>
                <a:gridCol w="463980">
                  <a:extLst>
                    <a:ext uri="{9D8B030D-6E8A-4147-A177-3AD203B41FA5}">
                      <a16:colId xmlns:a16="http://schemas.microsoft.com/office/drawing/2014/main" val="3892492555"/>
                    </a:ext>
                  </a:extLst>
                </a:gridCol>
                <a:gridCol w="1888289">
                  <a:extLst>
                    <a:ext uri="{9D8B030D-6E8A-4147-A177-3AD203B41FA5}">
                      <a16:colId xmlns:a16="http://schemas.microsoft.com/office/drawing/2014/main" val="3404921718"/>
                    </a:ext>
                  </a:extLst>
                </a:gridCol>
                <a:gridCol w="2956522">
                  <a:extLst>
                    <a:ext uri="{9D8B030D-6E8A-4147-A177-3AD203B41FA5}">
                      <a16:colId xmlns:a16="http://schemas.microsoft.com/office/drawing/2014/main" val="1428133486"/>
                    </a:ext>
                  </a:extLst>
                </a:gridCol>
                <a:gridCol w="1467471">
                  <a:extLst>
                    <a:ext uri="{9D8B030D-6E8A-4147-A177-3AD203B41FA5}">
                      <a16:colId xmlns:a16="http://schemas.microsoft.com/office/drawing/2014/main" val="809409643"/>
                    </a:ext>
                  </a:extLst>
                </a:gridCol>
                <a:gridCol w="2469338">
                  <a:extLst>
                    <a:ext uri="{9D8B030D-6E8A-4147-A177-3AD203B41FA5}">
                      <a16:colId xmlns:a16="http://schemas.microsoft.com/office/drawing/2014/main" val="1561940286"/>
                    </a:ext>
                  </a:extLst>
                </a:gridCol>
                <a:gridCol w="2235200">
                  <a:extLst>
                    <a:ext uri="{9D8B030D-6E8A-4147-A177-3AD203B41FA5}">
                      <a16:colId xmlns:a16="http://schemas.microsoft.com/office/drawing/2014/main" val="951291137"/>
                    </a:ext>
                  </a:extLst>
                </a:gridCol>
              </a:tblGrid>
              <a:tr h="370840">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Englisch</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Infinitiv</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Weak/strong</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Irregular</a:t>
                      </a:r>
                      <a:r>
                        <a:rPr lang="en-GB" sz="2000" baseline="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797502993"/>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hei</a:t>
                      </a:r>
                      <a:r>
                        <a:rPr lang="el-GR" sz="2000" dirty="0">
                          <a:solidFill>
                            <a:schemeClr val="accent5">
                              <a:lumMod val="50000"/>
                            </a:schemeClr>
                          </a:solidFill>
                          <a:effectLst/>
                          <a:latin typeface="Century Gothic" panose="020B0502020202020204" pitchFamily="34" charset="0"/>
                        </a:rPr>
                        <a:t>β</a:t>
                      </a:r>
                      <a:r>
                        <a:rPr lang="en-GB" sz="2000" dirty="0">
                          <a:solidFill>
                            <a:schemeClr val="accent5">
                              <a:lumMod val="50000"/>
                            </a:schemeClr>
                          </a:solidFill>
                          <a:effectLst/>
                          <a:latin typeface="Century Gothic" panose="020B0502020202020204" pitchFamily="34" charset="0"/>
                        </a:rPr>
                        <a:t>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you are called</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heiβen</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W</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622437786"/>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trägst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you are wearing, wear</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tragen</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S</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4040154287"/>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läufst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4197734106"/>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gehst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102247538"/>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spielst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34601293"/>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isst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859512541"/>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schwimmst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23380773"/>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sprichst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145674390"/>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siehst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a:solidFill>
                            <a:schemeClr val="accent5">
                              <a:lumMod val="50000"/>
                            </a:schemeClr>
                          </a:solidFill>
                          <a:effectLst/>
                          <a:latin typeface="Century Gothic" panose="020B0502020202020204" pitchFamily="34" charset="0"/>
                        </a:rPr>
                        <a:t> </a:t>
                      </a:r>
                      <a:endParaRPr lang="en-GB" sz="20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856945930"/>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j</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0" lvl="0" indent="0">
                        <a:lnSpc>
                          <a:spcPct val="107000"/>
                        </a:lnSpc>
                        <a:spcAft>
                          <a:spcPts val="0"/>
                        </a:spcAft>
                        <a:buFont typeface="+mj-lt"/>
                        <a:buNone/>
                      </a:pPr>
                      <a:r>
                        <a:rPr lang="en-GB" sz="2000" dirty="0">
                          <a:solidFill>
                            <a:schemeClr val="accent5">
                              <a:lumMod val="50000"/>
                            </a:schemeClr>
                          </a:solidFill>
                          <a:effectLst/>
                          <a:latin typeface="Century Gothic" panose="020B0502020202020204" pitchFamily="34" charset="0"/>
                        </a:rPr>
                        <a:t>du </a:t>
                      </a:r>
                      <a:r>
                        <a:rPr lang="en-GB" sz="2000" dirty="0" err="1">
                          <a:solidFill>
                            <a:schemeClr val="accent5">
                              <a:lumMod val="50000"/>
                            </a:schemeClr>
                          </a:solidFill>
                          <a:effectLst/>
                          <a:latin typeface="Century Gothic" panose="020B0502020202020204" pitchFamily="34" charset="0"/>
                        </a:rPr>
                        <a:t>bist</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r>
                        <a:rPr lang="en-GB" sz="2000" dirty="0">
                          <a:solidFill>
                            <a:schemeClr val="accent5">
                              <a:lumMod val="50000"/>
                            </a:schemeClr>
                          </a:solidFill>
                          <a:effectLst/>
                          <a:latin typeface="Century Gothic" panose="020B0502020202020204" pitchFamily="34" charset="0"/>
                        </a:rPr>
                        <a:t> </a:t>
                      </a: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484261429"/>
                  </a:ext>
                </a:extLst>
              </a:tr>
              <a:tr h="370840">
                <a:tc>
                  <a:txBody>
                    <a:bodyPr/>
                    <a:lstStyle/>
                    <a:p>
                      <a:pPr marL="0" lvl="0" indent="0" algn="l">
                        <a:lnSpc>
                          <a:spcPct val="107000"/>
                        </a:lnSpc>
                        <a:spcAft>
                          <a:spcPts val="0"/>
                        </a:spcAft>
                        <a:buFontTx/>
                        <a:buNone/>
                      </a:pPr>
                      <a:r>
                        <a:rPr lang="en-GB" sz="20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k</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342900" lvl="0" indent="-342900">
                        <a:lnSpc>
                          <a:spcPct val="107000"/>
                        </a:lnSpc>
                        <a:spcAft>
                          <a:spcPts val="0"/>
                        </a:spcAft>
                        <a:buFont typeface="+mj-lt"/>
                        <a:buAutoNum type="alphaLcParenR"/>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marL="228600">
                        <a:lnSpc>
                          <a:spcPct val="107000"/>
                        </a:lnSpc>
                        <a:spcAft>
                          <a:spcPts val="0"/>
                        </a:spcAft>
                      </a:pPr>
                      <a:endParaRPr lang="en-GB" sz="20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4282726669"/>
                  </a:ext>
                </a:extLst>
              </a:tr>
            </a:tbl>
          </a:graphicData>
        </a:graphic>
      </p:graphicFrame>
      <p:pic>
        <p:nvPicPr>
          <p:cNvPr id="6" name="Picture 5" descr="a checkmar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5700" y="1425738"/>
            <a:ext cx="368300" cy="341253"/>
          </a:xfrm>
          <a:prstGeom prst="rect">
            <a:avLst/>
          </a:prstGeom>
        </p:spPr>
      </p:pic>
      <p:sp>
        <p:nvSpPr>
          <p:cNvPr id="10" name="Rounded Rectangle 9"/>
          <p:cNvSpPr/>
          <p:nvPr/>
        </p:nvSpPr>
        <p:spPr>
          <a:xfrm>
            <a:off x="763627" y="957838"/>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Rounded Rectangle 10"/>
          <p:cNvSpPr/>
          <p:nvPr/>
        </p:nvSpPr>
        <p:spPr>
          <a:xfrm>
            <a:off x="5477571" y="447505"/>
            <a:ext cx="3842275"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support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2322204"/>
      </p:ext>
    </p:extLst>
  </p:cSld>
  <p:clrMapOvr>
    <a:masterClrMapping/>
  </p:clrMapOvr>
  <mc:AlternateContent xmlns:mc="http://schemas.openxmlformats.org/markup-compatibility/2006" xmlns:p14="http://schemas.microsoft.com/office/powerpoint/2010/main">
    <mc:Choice Requires="p14">
      <p:transition spd="slow" p14:dur="2000" advTm="25830"/>
    </mc:Choice>
    <mc:Fallback xmlns="">
      <p:transition spd="slow" advTm="2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2" y="-93229"/>
            <a:ext cx="10515600" cy="1325563"/>
          </a:xfrm>
        </p:spPr>
        <p:txBody>
          <a:bodyPr/>
          <a:lstStyle/>
          <a:p>
            <a:r>
              <a:rPr lang="en-GB" b="1" u="sng" dirty="0" err="1" smtClean="0"/>
              <a:t>Namika</a:t>
            </a:r>
            <a:endParaRPr lang="en-GB" b="1" u="sng" dirty="0"/>
          </a:p>
        </p:txBody>
      </p:sp>
      <p:pic>
        <p:nvPicPr>
          <p:cNvPr id="9" name="Google Shape;93;p1" descr="Namika"/>
          <p:cNvPicPr preferRelativeResize="0"/>
          <p:nvPr/>
        </p:nvPicPr>
        <p:blipFill rotWithShape="1">
          <a:blip r:embed="rId5">
            <a:alphaModFix/>
          </a:blip>
          <a:srcRect/>
          <a:stretch/>
        </p:blipFill>
        <p:spPr>
          <a:xfrm>
            <a:off x="10454185" y="193708"/>
            <a:ext cx="1471274" cy="2210930"/>
          </a:xfrm>
          <a:prstGeom prst="rect">
            <a:avLst/>
          </a:prstGeom>
          <a:noFill/>
          <a:ln w="28575" cap="flat" cmpd="sng">
            <a:solidFill>
              <a:srgbClr val="DAA520"/>
            </a:solidFill>
            <a:prstDash val="solid"/>
            <a:round/>
            <a:headEnd type="none" w="sm" len="sm"/>
            <a:tailEnd type="none" w="sm" len="sm"/>
          </a:ln>
        </p:spPr>
      </p:pic>
      <p:sp>
        <p:nvSpPr>
          <p:cNvPr id="5" name="Google Shape;89;p1"/>
          <p:cNvSpPr txBox="1">
            <a:spLocks/>
          </p:cNvSpPr>
          <p:nvPr/>
        </p:nvSpPr>
        <p:spPr>
          <a:xfrm>
            <a:off x="606425" y="695359"/>
            <a:ext cx="5157787" cy="823912"/>
          </a:xfrm>
          <a:prstGeom prst="rect">
            <a:avLst/>
          </a:prstGeom>
          <a:noFill/>
          <a:ln>
            <a:noFill/>
          </a:ln>
        </p:spPr>
        <p:txBody>
          <a:bodyPr spcFirstLastPara="1" vert="horz" wrap="square" lIns="91425" tIns="45700" rIns="91425" bIns="45700" rtlCol="0" anchor="b"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400"/>
              <a:buFont typeface="Arial" panose="020B0604020202020204" pitchFamily="34" charset="0"/>
              <a:buNone/>
            </a:pPr>
            <a:r>
              <a:rPr lang="en-GB" b="1" dirty="0" err="1"/>
              <a:t>Fragen</a:t>
            </a:r>
            <a:endParaRPr lang="en-GB" b="1" dirty="0"/>
          </a:p>
        </p:txBody>
      </p:sp>
      <p:sp>
        <p:nvSpPr>
          <p:cNvPr id="6" name="Google Shape;90;p1"/>
          <p:cNvSpPr txBox="1">
            <a:spLocks/>
          </p:cNvSpPr>
          <p:nvPr/>
        </p:nvSpPr>
        <p:spPr>
          <a:xfrm>
            <a:off x="606425" y="1679481"/>
            <a:ext cx="5489575" cy="4435625"/>
          </a:xfrm>
          <a:prstGeom prst="rect">
            <a:avLst/>
          </a:prstGeom>
          <a:noFill/>
          <a:ln>
            <a:noFill/>
          </a:ln>
        </p:spPr>
        <p:txBody>
          <a:bodyPr spcFirstLastPara="1" wrap="square" lIns="91425" tIns="45700" rIns="91425" bIns="45700" anchor="t" anchorCtr="0">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000"/>
              <a:buFont typeface="Arial" panose="020B0604020202020204" pitchFamily="34" charset="0"/>
              <a:buNone/>
            </a:pPr>
            <a:r>
              <a:rPr lang="de-DE" sz="2400" dirty="0">
                <a:latin typeface="Century Gothic"/>
                <a:ea typeface="Century Gothic"/>
                <a:cs typeface="Century Gothic"/>
                <a:sym typeface="Century Gothic"/>
              </a:rPr>
              <a:t>1. Wie heißt dein erster Hit?</a:t>
            </a:r>
            <a:br>
              <a:rPr lang="de-DE" sz="2400" dirty="0">
                <a:latin typeface="Century Gothic"/>
                <a:ea typeface="Century Gothic"/>
                <a:cs typeface="Century Gothic"/>
                <a:sym typeface="Century Gothic"/>
              </a:rPr>
            </a:br>
            <a:r>
              <a:rPr lang="de-DE" sz="2400" dirty="0">
                <a:latin typeface="Century Gothic"/>
                <a:ea typeface="Century Gothic"/>
                <a:cs typeface="Century Gothic"/>
                <a:sym typeface="Century Gothic"/>
              </a:rPr>
              <a:t>2. Was ist dein Lieblingstier?</a:t>
            </a:r>
            <a:br>
              <a:rPr lang="de-DE" sz="2400" dirty="0">
                <a:latin typeface="Century Gothic"/>
                <a:ea typeface="Century Gothic"/>
                <a:cs typeface="Century Gothic"/>
                <a:sym typeface="Century Gothic"/>
              </a:rPr>
            </a:br>
            <a:r>
              <a:rPr lang="de-DE" sz="2400" dirty="0">
                <a:latin typeface="Century Gothic"/>
                <a:ea typeface="Century Gothic"/>
                <a:cs typeface="Century Gothic"/>
                <a:sym typeface="Century Gothic"/>
              </a:rPr>
              <a:t>3. Wie oft singst du?</a:t>
            </a:r>
            <a:br>
              <a:rPr lang="de-DE" sz="2400" dirty="0">
                <a:latin typeface="Century Gothic"/>
                <a:ea typeface="Century Gothic"/>
                <a:cs typeface="Century Gothic"/>
                <a:sym typeface="Century Gothic"/>
              </a:rPr>
            </a:br>
            <a:r>
              <a:rPr lang="de-DE" sz="2400" dirty="0">
                <a:latin typeface="Century Gothic"/>
                <a:ea typeface="Century Gothic"/>
                <a:cs typeface="Century Gothic"/>
                <a:sym typeface="Century Gothic"/>
              </a:rPr>
              <a:t>4. Wo wohnst du?</a:t>
            </a:r>
            <a:br>
              <a:rPr lang="de-DE" sz="2400" dirty="0">
                <a:latin typeface="Century Gothic"/>
                <a:ea typeface="Century Gothic"/>
                <a:cs typeface="Century Gothic"/>
                <a:sym typeface="Century Gothic"/>
              </a:rPr>
            </a:br>
            <a:r>
              <a:rPr lang="de-DE" sz="2400" dirty="0">
                <a:latin typeface="Century Gothic"/>
                <a:ea typeface="Century Gothic"/>
                <a:cs typeface="Century Gothic"/>
                <a:sym typeface="Century Gothic"/>
              </a:rPr>
              <a:t>5. Woher bekommst du deine  Songideen?</a:t>
            </a:r>
            <a:br>
              <a:rPr lang="de-DE" sz="2400" dirty="0">
                <a:latin typeface="Century Gothic"/>
                <a:ea typeface="Century Gothic"/>
                <a:cs typeface="Century Gothic"/>
                <a:sym typeface="Century Gothic"/>
              </a:rPr>
            </a:br>
            <a:r>
              <a:rPr lang="de-DE" sz="2400" dirty="0">
                <a:latin typeface="Century Gothic"/>
                <a:ea typeface="Century Gothic"/>
                <a:cs typeface="Century Gothic"/>
                <a:sym typeface="Century Gothic"/>
              </a:rPr>
              <a:t>6. Wie oft siehst du Filme?</a:t>
            </a:r>
            <a:br>
              <a:rPr lang="de-DE" sz="2400" dirty="0">
                <a:latin typeface="Century Gothic"/>
                <a:ea typeface="Century Gothic"/>
                <a:cs typeface="Century Gothic"/>
                <a:sym typeface="Century Gothic"/>
              </a:rPr>
            </a:br>
            <a:r>
              <a:rPr lang="de-DE" sz="2400" dirty="0">
                <a:latin typeface="Century Gothic"/>
                <a:ea typeface="Century Gothic"/>
                <a:cs typeface="Century Gothic"/>
                <a:sym typeface="Century Gothic"/>
              </a:rPr>
              <a:t>7. Was isst du am Abend?</a:t>
            </a:r>
            <a:br>
              <a:rPr lang="de-DE" sz="2400" dirty="0">
                <a:latin typeface="Century Gothic"/>
                <a:ea typeface="Century Gothic"/>
                <a:cs typeface="Century Gothic"/>
                <a:sym typeface="Century Gothic"/>
              </a:rPr>
            </a:br>
            <a:r>
              <a:rPr lang="de-DE" sz="2400" dirty="0">
                <a:latin typeface="Century Gothic"/>
                <a:ea typeface="Century Gothic"/>
                <a:cs typeface="Century Gothic"/>
                <a:sym typeface="Century Gothic"/>
              </a:rPr>
              <a:t>8. Was ist dein Job?</a:t>
            </a:r>
            <a:endParaRPr lang="de-DE" sz="2400" dirty="0"/>
          </a:p>
          <a:p>
            <a:pPr marL="0" indent="0">
              <a:buClr>
                <a:schemeClr val="dk1"/>
              </a:buClr>
              <a:buSzPts val="2800"/>
              <a:buFont typeface="Arial" panose="020B0604020202020204" pitchFamily="34" charset="0"/>
              <a:buNone/>
            </a:pPr>
            <a:endParaRPr lang="de-DE" dirty="0"/>
          </a:p>
        </p:txBody>
      </p:sp>
      <p:sp>
        <p:nvSpPr>
          <p:cNvPr id="7" name="Google Shape;91;p1"/>
          <p:cNvSpPr txBox="1">
            <a:spLocks/>
          </p:cNvSpPr>
          <p:nvPr/>
        </p:nvSpPr>
        <p:spPr>
          <a:xfrm>
            <a:off x="6006634" y="695359"/>
            <a:ext cx="5183188" cy="823912"/>
          </a:xfrm>
          <a:prstGeom prst="rect">
            <a:avLst/>
          </a:prstGeom>
          <a:noFill/>
          <a:ln>
            <a:noFill/>
          </a:ln>
        </p:spPr>
        <p:txBody>
          <a:bodyPr spcFirstLastPara="1" wrap="square" lIns="91425" tIns="45700" rIns="91425" bIns="45700" anchor="b"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400"/>
              <a:buFont typeface="Arial" panose="020B0604020202020204" pitchFamily="34" charset="0"/>
              <a:buNone/>
            </a:pPr>
            <a:r>
              <a:rPr lang="en-GB" b="1" dirty="0" err="1"/>
              <a:t>Antworten</a:t>
            </a:r>
            <a:endParaRPr lang="en-GB" b="1" dirty="0"/>
          </a:p>
        </p:txBody>
      </p:sp>
      <p:sp>
        <p:nvSpPr>
          <p:cNvPr id="8" name="Google Shape;92;p1"/>
          <p:cNvSpPr txBox="1">
            <a:spLocks/>
          </p:cNvSpPr>
          <p:nvPr/>
        </p:nvSpPr>
        <p:spPr>
          <a:xfrm>
            <a:off x="5995987" y="1638374"/>
            <a:ext cx="5843588" cy="4026195"/>
          </a:xfrm>
          <a:prstGeom prst="rect">
            <a:avLst/>
          </a:prstGeom>
          <a:noFill/>
          <a:ln>
            <a:noFill/>
          </a:ln>
        </p:spPr>
        <p:txBody>
          <a:bodyPr spcFirstLastPara="1" wrap="square" lIns="91425" tIns="45700" rIns="91425" bIns="457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chemeClr val="dk1"/>
              </a:buClr>
              <a:buSzPct val="100000"/>
              <a:buNone/>
            </a:pPr>
            <a:r>
              <a:rPr lang="de-DE" sz="2000" dirty="0">
                <a:latin typeface="Century Gothic"/>
                <a:ea typeface="Century Gothic"/>
                <a:cs typeface="Century Gothic"/>
                <a:sym typeface="Century Gothic"/>
              </a:rPr>
              <a:t>A. Ich wohne in Frankfurt-am-Main.</a:t>
            </a:r>
            <a:endParaRPr lang="de-DE" sz="2000" dirty="0"/>
          </a:p>
          <a:p>
            <a:pPr marL="0" indent="0">
              <a:lnSpc>
                <a:spcPct val="120000"/>
              </a:lnSpc>
              <a:buClr>
                <a:schemeClr val="dk1"/>
              </a:buClr>
              <a:buSzPct val="100000"/>
              <a:buNone/>
            </a:pPr>
            <a:r>
              <a:rPr lang="de-DE" sz="2000" dirty="0">
                <a:latin typeface="Century Gothic"/>
                <a:ea typeface="Century Gothic"/>
                <a:cs typeface="Century Gothic"/>
                <a:sym typeface="Century Gothic"/>
              </a:rPr>
              <a:t>B. Ich bin Sängerin.</a:t>
            </a:r>
            <a:endParaRPr lang="de-DE" sz="2000" dirty="0"/>
          </a:p>
          <a:p>
            <a:pPr marL="0" indent="0">
              <a:lnSpc>
                <a:spcPct val="120000"/>
              </a:lnSpc>
              <a:buClr>
                <a:schemeClr val="dk1"/>
              </a:buClr>
              <a:buSzPct val="100000"/>
              <a:buNone/>
            </a:pPr>
            <a:r>
              <a:rPr lang="de-DE" sz="2000" dirty="0">
                <a:latin typeface="Century Gothic"/>
                <a:ea typeface="Century Gothic"/>
                <a:cs typeface="Century Gothic"/>
                <a:sym typeface="Century Gothic"/>
              </a:rPr>
              <a:t>C. Mein erster Hit heißt ‘Lieblingsmensch’.</a:t>
            </a:r>
            <a:endParaRPr lang="de-DE" sz="2000" dirty="0"/>
          </a:p>
          <a:p>
            <a:pPr marL="0" indent="0">
              <a:lnSpc>
                <a:spcPct val="120000"/>
              </a:lnSpc>
              <a:buClr>
                <a:schemeClr val="dk1"/>
              </a:buClr>
              <a:buSzPct val="100000"/>
              <a:buNone/>
            </a:pPr>
            <a:r>
              <a:rPr lang="de-DE" sz="2000" dirty="0">
                <a:latin typeface="Century Gothic"/>
                <a:ea typeface="Century Gothic"/>
                <a:cs typeface="Century Gothic"/>
                <a:sym typeface="Century Gothic"/>
              </a:rPr>
              <a:t>D. Ich singe jeden Tag, früh am Morgen und spät am Abend!</a:t>
            </a:r>
            <a:endParaRPr lang="de-DE" sz="2000" dirty="0"/>
          </a:p>
          <a:p>
            <a:pPr marL="0" indent="0">
              <a:lnSpc>
                <a:spcPct val="120000"/>
              </a:lnSpc>
              <a:buClr>
                <a:schemeClr val="dk1"/>
              </a:buClr>
              <a:buSzPct val="100000"/>
              <a:buNone/>
            </a:pPr>
            <a:r>
              <a:rPr lang="de-DE" sz="2000" dirty="0">
                <a:latin typeface="Century Gothic"/>
                <a:ea typeface="Century Gothic"/>
                <a:cs typeface="Century Gothic"/>
                <a:sym typeface="Century Gothic"/>
              </a:rPr>
              <a:t>E. Meine Familie gibt mir Songideen.  Mein Opa und meine Oma sind Marokkaner*.</a:t>
            </a:r>
            <a:endParaRPr lang="de-DE" sz="2000" dirty="0"/>
          </a:p>
          <a:p>
            <a:pPr marL="0" indent="0">
              <a:lnSpc>
                <a:spcPct val="120000"/>
              </a:lnSpc>
              <a:buClr>
                <a:schemeClr val="dk1"/>
              </a:buClr>
              <a:buSzPct val="100000"/>
              <a:buNone/>
            </a:pPr>
            <a:r>
              <a:rPr lang="de-DE" sz="2000" dirty="0">
                <a:latin typeface="Century Gothic"/>
                <a:ea typeface="Century Gothic"/>
                <a:cs typeface="Century Gothic"/>
                <a:sym typeface="Century Gothic"/>
              </a:rPr>
              <a:t>F. Ich esse oft ein Salamibrot.</a:t>
            </a:r>
            <a:endParaRPr lang="de-DE" sz="2000" dirty="0">
              <a:sym typeface="Century Gothic"/>
            </a:endParaRPr>
          </a:p>
          <a:p>
            <a:pPr marL="0" indent="0">
              <a:lnSpc>
                <a:spcPct val="120000"/>
              </a:lnSpc>
              <a:buClr>
                <a:schemeClr val="dk1"/>
              </a:buClr>
              <a:buSzPct val="100000"/>
              <a:buNone/>
            </a:pPr>
            <a:r>
              <a:rPr lang="de-DE" sz="2000" dirty="0">
                <a:latin typeface="Century Gothic"/>
                <a:ea typeface="Century Gothic"/>
                <a:cs typeface="Century Gothic"/>
                <a:sym typeface="Century Gothic"/>
              </a:rPr>
              <a:t>H. Ich sehe kaum Filme.</a:t>
            </a:r>
            <a:endParaRPr lang="de-DE" sz="2000" dirty="0"/>
          </a:p>
          <a:p>
            <a:pPr marL="0" indent="0">
              <a:lnSpc>
                <a:spcPct val="120000"/>
              </a:lnSpc>
              <a:buClr>
                <a:schemeClr val="dk1"/>
              </a:buClr>
              <a:buSzPct val="100000"/>
              <a:buNone/>
            </a:pPr>
            <a:r>
              <a:rPr lang="de-DE" sz="2000" dirty="0">
                <a:latin typeface="Century Gothic"/>
                <a:ea typeface="Century Gothic"/>
                <a:cs typeface="Century Gothic"/>
                <a:sym typeface="Century Gothic"/>
              </a:rPr>
              <a:t>I. Mein Lieblingstier ist ein Löwe*.</a:t>
            </a:r>
            <a:endParaRPr lang="de-DE" sz="2000" dirty="0"/>
          </a:p>
        </p:txBody>
      </p:sp>
      <p:sp>
        <p:nvSpPr>
          <p:cNvPr id="11" name="Rectangle 10"/>
          <p:cNvSpPr/>
          <p:nvPr/>
        </p:nvSpPr>
        <p:spPr>
          <a:xfrm>
            <a:off x="248050" y="5971547"/>
            <a:ext cx="62063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Marokkaner</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 Moroccans  / *</a:t>
            </a: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der </a:t>
            </a: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Löwe</a:t>
            </a: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lion</a:t>
            </a: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Rounded Rectangle 9"/>
          <p:cNvSpPr/>
          <p:nvPr/>
        </p:nvSpPr>
        <p:spPr>
          <a:xfrm>
            <a:off x="3708399" y="414934"/>
            <a:ext cx="6250485"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Rounded Rectangle 12"/>
          <p:cNvSpPr/>
          <p:nvPr/>
        </p:nvSpPr>
        <p:spPr>
          <a:xfrm>
            <a:off x="2523356" y="951735"/>
            <a:ext cx="3362067"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task</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2546472"/>
      </p:ext>
    </p:extLst>
  </p:cSld>
  <p:clrMapOvr>
    <a:masterClrMapping/>
  </p:clrMapOvr>
  <mc:AlternateContent xmlns:mc="http://schemas.openxmlformats.org/markup-compatibility/2006" xmlns:p14="http://schemas.microsoft.com/office/powerpoint/2010/main">
    <mc:Choice Requires="p14">
      <p:transition spd="slow" p14:dur="2000" advTm="23713"/>
    </mc:Choice>
    <mc:Fallback xmlns="">
      <p:transition spd="slow" advTm="2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78" y="0"/>
            <a:ext cx="4686300" cy="1325563"/>
          </a:xfrm>
        </p:spPr>
        <p:txBody>
          <a:bodyPr/>
          <a:lstStyle/>
          <a:p>
            <a:r>
              <a:rPr lang="en-GB" b="1" u="sng" dirty="0"/>
              <a:t>Sebastian Vettel</a:t>
            </a:r>
          </a:p>
        </p:txBody>
      </p:sp>
      <p:pic>
        <p:nvPicPr>
          <p:cNvPr id="6" name="Google Shape;103;p2" descr="Sebastian Vettel"/>
          <p:cNvPicPr preferRelativeResize="0"/>
          <p:nvPr/>
        </p:nvPicPr>
        <p:blipFill rotWithShape="1">
          <a:blip r:embed="rId5">
            <a:alphaModFix/>
          </a:blip>
          <a:srcRect/>
          <a:stretch/>
        </p:blipFill>
        <p:spPr>
          <a:xfrm>
            <a:off x="10481480" y="122830"/>
            <a:ext cx="1488037" cy="2232056"/>
          </a:xfrm>
          <a:prstGeom prst="rect">
            <a:avLst/>
          </a:prstGeom>
          <a:noFill/>
          <a:ln w="28575" cap="flat" cmpd="sng">
            <a:solidFill>
              <a:srgbClr val="DAA520"/>
            </a:solidFill>
            <a:prstDash val="solid"/>
            <a:round/>
            <a:headEnd type="none" w="sm" len="sm"/>
            <a:tailEnd type="none" w="sm" len="sm"/>
          </a:ln>
        </p:spPr>
      </p:pic>
      <p:sp>
        <p:nvSpPr>
          <p:cNvPr id="7" name="Google Shape;89;p1"/>
          <p:cNvSpPr txBox="1">
            <a:spLocks/>
          </p:cNvSpPr>
          <p:nvPr/>
        </p:nvSpPr>
        <p:spPr>
          <a:xfrm>
            <a:off x="606425" y="1194113"/>
            <a:ext cx="5157787" cy="823912"/>
          </a:xfrm>
          <a:prstGeom prst="rect">
            <a:avLst/>
          </a:prstGeom>
          <a:noFill/>
          <a:ln>
            <a:noFill/>
          </a:ln>
        </p:spPr>
        <p:txBody>
          <a:bodyPr spcFirstLastPara="1" vert="horz" wrap="square" lIns="91425" tIns="45700" rIns="91425" bIns="45700" rtlCol="0" anchor="b"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400"/>
              <a:buFont typeface="Arial" panose="020B0604020202020204" pitchFamily="34" charset="0"/>
              <a:buNone/>
            </a:pPr>
            <a:r>
              <a:rPr lang="en-GB" b="1" dirty="0" err="1"/>
              <a:t>Fragen</a:t>
            </a:r>
            <a:endParaRPr lang="en-GB" b="1" dirty="0"/>
          </a:p>
        </p:txBody>
      </p:sp>
      <p:sp>
        <p:nvSpPr>
          <p:cNvPr id="4" name="Google Shape;100;p2"/>
          <p:cNvSpPr txBox="1">
            <a:spLocks/>
          </p:cNvSpPr>
          <p:nvPr/>
        </p:nvSpPr>
        <p:spPr>
          <a:xfrm>
            <a:off x="393235" y="2354886"/>
            <a:ext cx="5157787" cy="3684588"/>
          </a:xfrm>
          <a:prstGeom prst="rect">
            <a:avLst/>
          </a:prstGeom>
          <a:noFill/>
          <a:ln>
            <a:noFill/>
          </a:ln>
        </p:spPr>
        <p:txBody>
          <a:bodyPr spcFirstLastPara="1" wrap="square" lIns="91425" tIns="45700" rIns="91425" bIns="45700" anchor="t" anchorCtr="0">
            <a:normAutofit fontScale="850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800"/>
              <a:buFont typeface="Arial" panose="020B0604020202020204" pitchFamily="34" charset="0"/>
              <a:buNone/>
            </a:pPr>
            <a:r>
              <a:rPr lang="de-DE" dirty="0"/>
              <a:t>1. Wo </a:t>
            </a:r>
            <a:r>
              <a:rPr lang="de-DE" b="1" dirty="0"/>
              <a:t>wohnst</a:t>
            </a:r>
            <a:r>
              <a:rPr lang="de-DE" dirty="0"/>
              <a:t> du?</a:t>
            </a:r>
            <a:br>
              <a:rPr lang="de-DE" dirty="0"/>
            </a:br>
            <a:r>
              <a:rPr lang="de-DE" dirty="0"/>
              <a:t>2. Was    </a:t>
            </a:r>
            <a:r>
              <a:rPr lang="de-DE" b="1" dirty="0"/>
              <a:t>ist</a:t>
            </a:r>
            <a:r>
              <a:rPr lang="de-DE" dirty="0"/>
              <a:t>     dein Job?</a:t>
            </a:r>
            <a:br>
              <a:rPr lang="de-DE" dirty="0"/>
            </a:br>
            <a:r>
              <a:rPr lang="de-DE" dirty="0"/>
              <a:t>3. Wieviele Sprachen </a:t>
            </a:r>
            <a:r>
              <a:rPr lang="de-DE" b="1" dirty="0"/>
              <a:t>sprichst </a:t>
            </a:r>
            <a:r>
              <a:rPr lang="de-DE" dirty="0"/>
              <a:t>du?</a:t>
            </a:r>
            <a:br>
              <a:rPr lang="de-DE" dirty="0"/>
            </a:br>
            <a:r>
              <a:rPr lang="de-DE" dirty="0"/>
              <a:t>4. Wie oft   </a:t>
            </a:r>
            <a:r>
              <a:rPr lang="de-DE" b="1" dirty="0"/>
              <a:t>fährst</a:t>
            </a:r>
            <a:r>
              <a:rPr lang="de-DE" dirty="0"/>
              <a:t>   du in Urlaub?</a:t>
            </a:r>
            <a:br>
              <a:rPr lang="de-DE" dirty="0"/>
            </a:br>
            <a:r>
              <a:rPr lang="de-DE" dirty="0"/>
              <a:t>5. Mit wem   </a:t>
            </a:r>
            <a:r>
              <a:rPr lang="de-DE" b="1" dirty="0"/>
              <a:t>fährst</a:t>
            </a:r>
            <a:r>
              <a:rPr lang="de-DE" dirty="0"/>
              <a:t>   du?</a:t>
            </a:r>
            <a:br>
              <a:rPr lang="de-DE" dirty="0"/>
            </a:br>
            <a:r>
              <a:rPr lang="de-DE" dirty="0"/>
              <a:t>6. Wie oft    </a:t>
            </a:r>
            <a:r>
              <a:rPr lang="de-DE" b="1" dirty="0"/>
              <a:t>hast</a:t>
            </a:r>
            <a:r>
              <a:rPr lang="de-DE" dirty="0"/>
              <a:t>    du Angst?</a:t>
            </a:r>
          </a:p>
          <a:p>
            <a:pPr marL="0" indent="0">
              <a:buClr>
                <a:schemeClr val="dk1"/>
              </a:buClr>
              <a:buSzPts val="2800"/>
              <a:buFont typeface="Arial" panose="020B0604020202020204" pitchFamily="34" charset="0"/>
              <a:buNone/>
            </a:pPr>
            <a:endParaRPr lang="de-DE" dirty="0"/>
          </a:p>
        </p:txBody>
      </p:sp>
      <p:sp>
        <p:nvSpPr>
          <p:cNvPr id="8" name="Google Shape;91;p1"/>
          <p:cNvSpPr txBox="1">
            <a:spLocks/>
          </p:cNvSpPr>
          <p:nvPr/>
        </p:nvSpPr>
        <p:spPr>
          <a:xfrm>
            <a:off x="6006634" y="1194113"/>
            <a:ext cx="5183188" cy="823912"/>
          </a:xfrm>
          <a:prstGeom prst="rect">
            <a:avLst/>
          </a:prstGeom>
          <a:noFill/>
          <a:ln>
            <a:noFill/>
          </a:ln>
        </p:spPr>
        <p:txBody>
          <a:bodyPr spcFirstLastPara="1" wrap="square" lIns="91425" tIns="45700" rIns="91425" bIns="45700" anchor="b"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400"/>
              <a:buFont typeface="Arial" panose="020B0604020202020204" pitchFamily="34" charset="0"/>
              <a:buNone/>
            </a:pPr>
            <a:r>
              <a:rPr lang="en-GB" b="1" dirty="0" err="1"/>
              <a:t>Antworten</a:t>
            </a:r>
            <a:endParaRPr lang="en-GB" b="1" dirty="0"/>
          </a:p>
        </p:txBody>
      </p:sp>
      <p:sp>
        <p:nvSpPr>
          <p:cNvPr id="5" name="Google Shape;102;p2"/>
          <p:cNvSpPr txBox="1">
            <a:spLocks/>
          </p:cNvSpPr>
          <p:nvPr/>
        </p:nvSpPr>
        <p:spPr>
          <a:xfrm>
            <a:off x="6006634" y="2354886"/>
            <a:ext cx="5183188" cy="3908425"/>
          </a:xfrm>
          <a:prstGeom prst="rect">
            <a:avLst/>
          </a:prstGeom>
          <a:noFill/>
          <a:ln>
            <a:noFill/>
          </a:ln>
        </p:spPr>
        <p:txBody>
          <a:bodyPr spcFirstLastPara="1" wrap="square" lIns="91425" tIns="45700" rIns="91425" bIns="45700" anchor="t" anchorCtr="0">
            <a:normAutofit fontScale="6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chemeClr val="dk1"/>
              </a:buClr>
              <a:buSzPct val="100000"/>
              <a:buNone/>
            </a:pPr>
            <a:r>
              <a:rPr lang="de-DE" sz="3200" dirty="0"/>
              <a:t>A. Ich wohne in Thurgau, in der Schweiz. </a:t>
            </a:r>
            <a:br>
              <a:rPr lang="de-DE" sz="3200" dirty="0"/>
            </a:br>
            <a:r>
              <a:rPr lang="de-DE" sz="3200" dirty="0"/>
              <a:t>Ich finde es sehr schön dort.</a:t>
            </a:r>
          </a:p>
          <a:p>
            <a:pPr marL="0" indent="0">
              <a:lnSpc>
                <a:spcPct val="120000"/>
              </a:lnSpc>
              <a:buClr>
                <a:schemeClr val="dk1"/>
              </a:buClr>
              <a:buSzPct val="100000"/>
              <a:buNone/>
            </a:pPr>
            <a:r>
              <a:rPr lang="de-DE" sz="3200" dirty="0"/>
              <a:t>B. Ich fahre Formel-Eins.</a:t>
            </a:r>
          </a:p>
          <a:p>
            <a:pPr marL="0" indent="0">
              <a:lnSpc>
                <a:spcPct val="120000"/>
              </a:lnSpc>
              <a:buClr>
                <a:schemeClr val="dk1"/>
              </a:buClr>
              <a:buSzPct val="100000"/>
              <a:buNone/>
            </a:pPr>
            <a:r>
              <a:rPr lang="de-DE" sz="3200" dirty="0"/>
              <a:t>C. Ich spreche vier Sprachen: Deutsch, Englisch, ein bisschen Italienisch und ein bisschen Französisch.</a:t>
            </a:r>
          </a:p>
          <a:p>
            <a:pPr marL="0" indent="0">
              <a:lnSpc>
                <a:spcPct val="120000"/>
              </a:lnSpc>
              <a:buClr>
                <a:schemeClr val="dk1"/>
              </a:buClr>
              <a:buSzPct val="100000"/>
              <a:buNone/>
            </a:pPr>
            <a:r>
              <a:rPr lang="de-DE" sz="3200" dirty="0"/>
              <a:t>D.Ich fahre einmal pro Jahr in Urlaub.</a:t>
            </a:r>
          </a:p>
          <a:p>
            <a:pPr marL="0" indent="0">
              <a:lnSpc>
                <a:spcPct val="120000"/>
              </a:lnSpc>
              <a:buClr>
                <a:schemeClr val="dk1"/>
              </a:buClr>
              <a:buSzPct val="100000"/>
              <a:buNone/>
            </a:pPr>
            <a:r>
              <a:rPr lang="de-DE" sz="3200" dirty="0"/>
              <a:t>E. Ich fahre immer mit meiner Familie zusammen.</a:t>
            </a:r>
          </a:p>
          <a:p>
            <a:pPr marL="0" indent="0">
              <a:lnSpc>
                <a:spcPct val="120000"/>
              </a:lnSpc>
              <a:buClr>
                <a:schemeClr val="dk1"/>
              </a:buClr>
              <a:buSzPct val="100000"/>
              <a:buNone/>
            </a:pPr>
            <a:r>
              <a:rPr lang="de-DE" sz="3200" dirty="0"/>
              <a:t>F. Ich habe nie Angst!</a:t>
            </a:r>
          </a:p>
          <a:p>
            <a:pPr marL="0" indent="0">
              <a:buClr>
                <a:schemeClr val="dk1"/>
              </a:buClr>
              <a:buSzPct val="100000"/>
              <a:buFont typeface="Arial" panose="020B0604020202020204" pitchFamily="34" charset="0"/>
              <a:buNone/>
            </a:pPr>
            <a:endParaRPr lang="de-DE" dirty="0"/>
          </a:p>
        </p:txBody>
      </p:sp>
      <p:sp>
        <p:nvSpPr>
          <p:cNvPr id="9" name="Rounded Rectangle 8"/>
          <p:cNvSpPr/>
          <p:nvPr/>
        </p:nvSpPr>
        <p:spPr>
          <a:xfrm>
            <a:off x="3767298" y="1046525"/>
            <a:ext cx="6250485"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kumimoji="0" lang="en-GB" sz="2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Rounded Rectangle 9"/>
          <p:cNvSpPr/>
          <p:nvPr/>
        </p:nvSpPr>
        <p:spPr>
          <a:xfrm>
            <a:off x="2644567" y="1568300"/>
            <a:ext cx="3362067"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task</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8A3E1E43-D4B9-4C92-A931-6BB77E18E7AB}"/>
              </a:ext>
            </a:extLst>
          </p:cNvPr>
          <p:cNvSpPr/>
          <p:nvPr/>
        </p:nvSpPr>
        <p:spPr>
          <a:xfrm>
            <a:off x="1312433" y="2485016"/>
            <a:ext cx="1215614"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F4E79"/>
                </a:solidFill>
                <a:latin typeface="Century Gothic" panose="020B0502020202020204" pitchFamily="34" charset="0"/>
              </a:rPr>
              <a:t>[ ______ ]</a:t>
            </a:r>
          </a:p>
        </p:txBody>
      </p:sp>
      <p:sp>
        <p:nvSpPr>
          <p:cNvPr id="11" name="Rectangle: Rounded Corners 10">
            <a:extLst>
              <a:ext uri="{FF2B5EF4-FFF2-40B4-BE49-F238E27FC236}">
                <a16:creationId xmlns:a16="http://schemas.microsoft.com/office/drawing/2014/main" id="{02280765-C640-4219-9C07-8820F682B28B}"/>
              </a:ext>
            </a:extLst>
          </p:cNvPr>
          <p:cNvSpPr/>
          <p:nvPr/>
        </p:nvSpPr>
        <p:spPr>
          <a:xfrm>
            <a:off x="1414630" y="2992701"/>
            <a:ext cx="1011219"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F4E79"/>
                </a:solidFill>
                <a:latin typeface="Century Gothic" panose="020B0502020202020204" pitchFamily="34" charset="0"/>
              </a:rPr>
              <a:t>[ ____ ]</a:t>
            </a:r>
          </a:p>
        </p:txBody>
      </p:sp>
      <p:sp>
        <p:nvSpPr>
          <p:cNvPr id="12" name="Rectangle: Rounded Corners 11">
            <a:extLst>
              <a:ext uri="{FF2B5EF4-FFF2-40B4-BE49-F238E27FC236}">
                <a16:creationId xmlns:a16="http://schemas.microsoft.com/office/drawing/2014/main" id="{DA637057-8891-4456-A7C4-75ADFD42BB84}"/>
              </a:ext>
            </a:extLst>
          </p:cNvPr>
          <p:cNvSpPr/>
          <p:nvPr/>
        </p:nvSpPr>
        <p:spPr>
          <a:xfrm>
            <a:off x="3584090" y="3551816"/>
            <a:ext cx="1215614"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F4E79"/>
                </a:solidFill>
                <a:latin typeface="Century Gothic" panose="020B0502020202020204" pitchFamily="34" charset="0"/>
              </a:rPr>
              <a:t>[ ______ ]</a:t>
            </a:r>
          </a:p>
        </p:txBody>
      </p:sp>
      <p:sp>
        <p:nvSpPr>
          <p:cNvPr id="13" name="Rectangle: Rounded Corners 12">
            <a:extLst>
              <a:ext uri="{FF2B5EF4-FFF2-40B4-BE49-F238E27FC236}">
                <a16:creationId xmlns:a16="http://schemas.microsoft.com/office/drawing/2014/main" id="{EF5B1C71-F630-43A2-85F9-CFE56A48213F}"/>
              </a:ext>
            </a:extLst>
          </p:cNvPr>
          <p:cNvSpPr/>
          <p:nvPr/>
        </p:nvSpPr>
        <p:spPr>
          <a:xfrm>
            <a:off x="1898724" y="4007225"/>
            <a:ext cx="1215614"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F4E79"/>
                </a:solidFill>
                <a:latin typeface="Century Gothic" panose="020B0502020202020204" pitchFamily="34" charset="0"/>
              </a:rPr>
              <a:t>[ ______ ]</a:t>
            </a:r>
          </a:p>
        </p:txBody>
      </p:sp>
      <p:sp>
        <p:nvSpPr>
          <p:cNvPr id="14" name="Rectangle: Rounded Corners 13">
            <a:extLst>
              <a:ext uri="{FF2B5EF4-FFF2-40B4-BE49-F238E27FC236}">
                <a16:creationId xmlns:a16="http://schemas.microsoft.com/office/drawing/2014/main" id="{99F7F9FB-464D-4B6B-B085-52831CF166A4}"/>
              </a:ext>
            </a:extLst>
          </p:cNvPr>
          <p:cNvSpPr/>
          <p:nvPr/>
        </p:nvSpPr>
        <p:spPr>
          <a:xfrm>
            <a:off x="2121049" y="4526966"/>
            <a:ext cx="1215614"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F4E79"/>
                </a:solidFill>
                <a:latin typeface="Century Gothic" panose="020B0502020202020204" pitchFamily="34" charset="0"/>
              </a:rPr>
              <a:t>[ ______ ]</a:t>
            </a:r>
          </a:p>
        </p:txBody>
      </p:sp>
      <p:sp>
        <p:nvSpPr>
          <p:cNvPr id="15" name="Rectangle: Rounded Corners 14">
            <a:extLst>
              <a:ext uri="{FF2B5EF4-FFF2-40B4-BE49-F238E27FC236}">
                <a16:creationId xmlns:a16="http://schemas.microsoft.com/office/drawing/2014/main" id="{0F166BFF-317A-4A33-8091-FA6B32000407}"/>
              </a:ext>
            </a:extLst>
          </p:cNvPr>
          <p:cNvSpPr/>
          <p:nvPr/>
        </p:nvSpPr>
        <p:spPr>
          <a:xfrm>
            <a:off x="1893344" y="5046707"/>
            <a:ext cx="1215614"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F4E79"/>
                </a:solidFill>
                <a:latin typeface="Century Gothic" panose="020B0502020202020204" pitchFamily="34" charset="0"/>
              </a:rPr>
              <a:t>[ ______ ]</a:t>
            </a:r>
          </a:p>
        </p:txBody>
      </p:sp>
      <p:pic>
        <p:nvPicPr>
          <p:cNvPr id="16" name="Audio 1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395138"/>
      </p:ext>
    </p:extLst>
  </p:cSld>
  <p:clrMapOvr>
    <a:masterClrMapping/>
  </p:clrMapOvr>
  <mc:AlternateContent xmlns:mc="http://schemas.openxmlformats.org/markup-compatibility/2006" xmlns:p14="http://schemas.microsoft.com/office/powerpoint/2010/main">
    <mc:Choice Requires="p14">
      <p:transition spd="slow" p14:dur="2000" advTm="31559"/>
    </mc:Choice>
    <mc:Fallback xmlns="">
      <p:transition spd="slow" advTm="31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3"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4472C4">
                    <a:lumMod val="75000"/>
                  </a:srgbClr>
                </a:solidFill>
              </a:rPr>
              <a:t>Differentiation by: support</a:t>
            </a:r>
            <a:endParaRPr lang="en-GB" dirty="0"/>
          </a:p>
        </p:txBody>
      </p:sp>
      <p:sp>
        <p:nvSpPr>
          <p:cNvPr id="3" name="Content Placeholder 2"/>
          <p:cNvSpPr txBox="1">
            <a:spLocks/>
          </p:cNvSpPr>
          <p:nvPr/>
        </p:nvSpPr>
        <p:spPr>
          <a:xfrm>
            <a:off x="565372" y="1588799"/>
            <a:ext cx="107884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2"/>
              </a:buClr>
            </a:pPr>
            <a:r>
              <a:rPr lang="en-GB" dirty="0">
                <a:solidFill>
                  <a:schemeClr val="accent5">
                    <a:lumMod val="75000"/>
                  </a:schemeClr>
                </a:solidFill>
              </a:rPr>
              <a:t>Example  </a:t>
            </a:r>
            <a:r>
              <a:rPr lang="en-GB" b="1" dirty="0">
                <a:solidFill>
                  <a:schemeClr val="accent5">
                    <a:lumMod val="75000"/>
                  </a:schemeClr>
                </a:solidFill>
              </a:rPr>
              <a:t>Y7 T2.2 </a:t>
            </a:r>
            <a:r>
              <a:rPr lang="en-GB" b="1" dirty="0" smtClean="0">
                <a:solidFill>
                  <a:schemeClr val="accent5">
                    <a:lumMod val="75000"/>
                  </a:schemeClr>
                </a:solidFill>
              </a:rPr>
              <a:t>W3-5</a:t>
            </a:r>
            <a:endParaRPr lang="en-GB" b="1" dirty="0">
              <a:solidFill>
                <a:schemeClr val="accent5">
                  <a:lumMod val="75000"/>
                </a:schemeClr>
              </a:solidFill>
            </a:endParaRPr>
          </a:p>
          <a:p>
            <a:pPr>
              <a:lnSpc>
                <a:spcPct val="150000"/>
              </a:lnSpc>
              <a:buClr>
                <a:schemeClr val="accent2"/>
              </a:buClr>
            </a:pPr>
            <a:r>
              <a:rPr lang="en-GB" dirty="0">
                <a:solidFill>
                  <a:schemeClr val="accent5">
                    <a:lumMod val="75000"/>
                  </a:schemeClr>
                </a:solidFill>
              </a:rPr>
              <a:t>All modes and modalities: </a:t>
            </a:r>
            <a:br>
              <a:rPr lang="en-GB" dirty="0">
                <a:solidFill>
                  <a:schemeClr val="accent5">
                    <a:lumMod val="75000"/>
                  </a:schemeClr>
                </a:solidFill>
              </a:rPr>
            </a:br>
            <a:r>
              <a:rPr lang="en-GB" b="1" dirty="0">
                <a:solidFill>
                  <a:schemeClr val="accent5">
                    <a:lumMod val="75000"/>
                  </a:schemeClr>
                </a:solidFill>
              </a:rPr>
              <a:t>reading, listening, speaking and writing</a:t>
            </a:r>
          </a:p>
          <a:p>
            <a:pPr>
              <a:lnSpc>
                <a:spcPct val="150000"/>
              </a:lnSpc>
              <a:buClr>
                <a:schemeClr val="accent2"/>
              </a:buClr>
            </a:pPr>
            <a:r>
              <a:rPr lang="en-GB" dirty="0">
                <a:solidFill>
                  <a:schemeClr val="accent5">
                    <a:lumMod val="75000"/>
                  </a:schemeClr>
                </a:solidFill>
              </a:rPr>
              <a:t>Grammatical focus: </a:t>
            </a:r>
            <a:br>
              <a:rPr lang="en-GB" dirty="0">
                <a:solidFill>
                  <a:schemeClr val="accent5">
                    <a:lumMod val="75000"/>
                  </a:schemeClr>
                </a:solidFill>
              </a:rPr>
            </a:br>
            <a:r>
              <a:rPr lang="en-GB" b="1" dirty="0">
                <a:solidFill>
                  <a:schemeClr val="accent5">
                    <a:lumMod val="75000"/>
                  </a:schemeClr>
                </a:solidFill>
              </a:rPr>
              <a:t>present tense strong verbs: </a:t>
            </a:r>
            <a:r>
              <a:rPr lang="en-GB" b="1" dirty="0" smtClean="0">
                <a:solidFill>
                  <a:schemeClr val="accent5">
                    <a:lumMod val="75000"/>
                  </a:schemeClr>
                </a:solidFill>
              </a:rPr>
              <a:t>1</a:t>
            </a:r>
            <a:r>
              <a:rPr lang="en-GB" b="1" baseline="30000" dirty="0" smtClean="0">
                <a:solidFill>
                  <a:schemeClr val="accent5">
                    <a:lumMod val="75000"/>
                  </a:schemeClr>
                </a:solidFill>
              </a:rPr>
              <a:t>st</a:t>
            </a:r>
            <a:r>
              <a:rPr lang="en-GB" b="1" dirty="0" smtClean="0">
                <a:solidFill>
                  <a:schemeClr val="accent5">
                    <a:lumMod val="75000"/>
                  </a:schemeClr>
                </a:solidFill>
              </a:rPr>
              <a:t> vs 3</a:t>
            </a:r>
            <a:r>
              <a:rPr lang="en-GB" b="1" baseline="30000" dirty="0" smtClean="0">
                <a:solidFill>
                  <a:schemeClr val="accent5">
                    <a:lumMod val="75000"/>
                  </a:schemeClr>
                </a:solidFill>
              </a:rPr>
              <a:t>rd</a:t>
            </a:r>
            <a:r>
              <a:rPr lang="en-GB" b="1" dirty="0" smtClean="0">
                <a:solidFill>
                  <a:schemeClr val="accent5">
                    <a:lumMod val="75000"/>
                  </a:schemeClr>
                </a:solidFill>
              </a:rPr>
              <a:t> person </a:t>
            </a:r>
            <a:r>
              <a:rPr lang="en-GB" b="1" dirty="0">
                <a:solidFill>
                  <a:schemeClr val="accent5">
                    <a:lumMod val="75000"/>
                  </a:schemeClr>
                </a:solidFill>
              </a:rPr>
              <a:t>singular</a:t>
            </a:r>
          </a:p>
        </p:txBody>
      </p:sp>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45200"/>
            <a:ext cx="609600" cy="609600"/>
          </a:xfrm>
          <a:prstGeom prst="rect">
            <a:avLst/>
          </a:prstGeom>
        </p:spPr>
      </p:pic>
    </p:spTree>
    <p:extLst>
      <p:ext uri="{BB962C8B-B14F-4D97-AF65-F5344CB8AC3E}">
        <p14:creationId xmlns:p14="http://schemas.microsoft.com/office/powerpoint/2010/main" val="994499001"/>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spd="slow" advTm="1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descr="supporting lower proficiency learners"/>
          <p:cNvSpPr/>
          <p:nvPr/>
        </p:nvSpPr>
        <p:spPr>
          <a:xfrm>
            <a:off x="338430" y="374351"/>
            <a:ext cx="11315266"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4127750" y="273913"/>
            <a:ext cx="5561373" cy="594463"/>
          </a:xfrm>
        </p:spPr>
        <p:txBody>
          <a:bodyPr>
            <a:noAutofit/>
          </a:bodyPr>
          <a:lstStyle/>
          <a:p>
            <a:r>
              <a:rPr lang="en-GB" sz="2000" b="1" dirty="0"/>
              <a:t>Supporting lower </a:t>
            </a:r>
            <a:r>
              <a:rPr lang="en-GB" sz="2000" b="1" dirty="0" smtClean="0"/>
              <a:t>proficiency learners</a:t>
            </a:r>
            <a:endParaRPr lang="en-GB" sz="2000" b="1" dirty="0"/>
          </a:p>
        </p:txBody>
      </p:sp>
      <p:sp>
        <p:nvSpPr>
          <p:cNvPr id="8" name="TextBox 7" descr="vocabulary from Term 2.2 Week 3 "/>
          <p:cNvSpPr txBox="1"/>
          <p:nvPr/>
        </p:nvSpPr>
        <p:spPr>
          <a:xfrm>
            <a:off x="115028" y="1417328"/>
            <a:ext cx="3675647" cy="400110"/>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Term 2.2 Week 3 (p.41)</a:t>
            </a:r>
          </a:p>
        </p:txBody>
      </p:sp>
      <p:grpSp>
        <p:nvGrpSpPr>
          <p:cNvPr id="20" name="Group 19" descr="vocabulary to describe comparing lifestyles"/>
          <p:cNvGrpSpPr/>
          <p:nvPr/>
        </p:nvGrpSpPr>
        <p:grpSpPr>
          <a:xfrm>
            <a:off x="0" y="1721518"/>
            <a:ext cx="4196999" cy="4196614"/>
            <a:chOff x="0" y="1721518"/>
            <a:chExt cx="4196999" cy="4196614"/>
          </a:xfrm>
        </p:grpSpPr>
        <p:pic>
          <p:nvPicPr>
            <p:cNvPr id="4" name="Picture 3" descr="geben to give, giving, &#10;fahren to drive, ride&#10;helfen to help, helping&#10;laufen to run, running&#10;schlafen to sleep, sleeping&#10;vergesses to forget, forgetting" title="strong verbs"/>
            <p:cNvPicPr/>
            <p:nvPr/>
          </p:nvPicPr>
          <p:blipFill rotWithShape="1">
            <a:blip r:embed="rId5"/>
            <a:srcRect l="34159" t="28550" r="30484" b="15416"/>
            <a:stretch/>
          </p:blipFill>
          <p:spPr bwMode="auto">
            <a:xfrm>
              <a:off x="0" y="1721518"/>
              <a:ext cx="4196999" cy="4196614"/>
            </a:xfrm>
            <a:prstGeom prst="rect">
              <a:avLst/>
            </a:prstGeom>
            <a:ln>
              <a:noFill/>
            </a:ln>
            <a:extLst>
              <a:ext uri="{53640926-AAD7-44D8-BBD7-CCE9431645EC}">
                <a14:shadowObscured xmlns:a14="http://schemas.microsoft.com/office/drawing/2010/main"/>
              </a:ext>
            </a:extLst>
          </p:spPr>
        </p:pic>
        <p:sp>
          <p:nvSpPr>
            <p:cNvPr id="11" name="Parallelogram 10"/>
            <p:cNvSpPr/>
            <p:nvPr/>
          </p:nvSpPr>
          <p:spPr>
            <a:xfrm>
              <a:off x="518257" y="3991909"/>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Parallelogram 11"/>
            <p:cNvSpPr/>
            <p:nvPr/>
          </p:nvSpPr>
          <p:spPr>
            <a:xfrm>
              <a:off x="518257" y="2764694"/>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Parallelogram 12"/>
            <p:cNvSpPr/>
            <p:nvPr/>
          </p:nvSpPr>
          <p:spPr>
            <a:xfrm>
              <a:off x="518257" y="3068883"/>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Parallelogram 13"/>
            <p:cNvSpPr/>
            <p:nvPr/>
          </p:nvSpPr>
          <p:spPr>
            <a:xfrm>
              <a:off x="518257" y="3384514"/>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Parallelogram 14"/>
            <p:cNvSpPr/>
            <p:nvPr/>
          </p:nvSpPr>
          <p:spPr>
            <a:xfrm>
              <a:off x="518257" y="3681338"/>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Parallelogram 15"/>
            <p:cNvSpPr/>
            <p:nvPr/>
          </p:nvSpPr>
          <p:spPr>
            <a:xfrm>
              <a:off x="518257" y="2454123"/>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9" name="TextBox 8" descr="vocabulary from Term 2.2 Week 4"/>
          <p:cNvSpPr txBox="1"/>
          <p:nvPr/>
        </p:nvSpPr>
        <p:spPr>
          <a:xfrm>
            <a:off x="3973155" y="1410947"/>
            <a:ext cx="3675647" cy="400110"/>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Term 2.2 Week 4 (p.42)</a:t>
            </a:r>
          </a:p>
        </p:txBody>
      </p:sp>
      <p:pic>
        <p:nvPicPr>
          <p:cNvPr id="5" name="Picture 4" descr="vocabulary to talk about out of school activities"/>
          <p:cNvPicPr/>
          <p:nvPr/>
        </p:nvPicPr>
        <p:blipFill rotWithShape="1">
          <a:blip r:embed="rId6"/>
          <a:srcRect l="33485" t="30722" r="30703" b="18902"/>
          <a:stretch/>
        </p:blipFill>
        <p:spPr bwMode="auto">
          <a:xfrm>
            <a:off x="3790675" y="1870839"/>
            <a:ext cx="4187374" cy="3872080"/>
          </a:xfrm>
          <a:prstGeom prst="rect">
            <a:avLst/>
          </a:prstGeom>
          <a:ln>
            <a:noFill/>
          </a:ln>
          <a:extLst>
            <a:ext uri="{53640926-AAD7-44D8-BBD7-CCE9431645EC}">
              <a14:shadowObscured xmlns:a14="http://schemas.microsoft.com/office/drawing/2010/main"/>
            </a:ext>
          </a:extLst>
        </p:spPr>
      </p:pic>
      <p:sp>
        <p:nvSpPr>
          <p:cNvPr id="10" name="TextBox 9" descr="vocabulary from Term 2.2 Week 5"/>
          <p:cNvSpPr txBox="1"/>
          <p:nvPr/>
        </p:nvSpPr>
        <p:spPr>
          <a:xfrm>
            <a:off x="7978049" y="1395702"/>
            <a:ext cx="3675647" cy="400110"/>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Term 2.2 Week </a:t>
            </a:r>
            <a:r>
              <a:rPr lang="en-GB" sz="2000" b="1" dirty="0">
                <a:solidFill>
                  <a:prstClr val="black"/>
                </a:solidFill>
                <a:latin typeface="Century Gothic" panose="020B0502020202020204" pitchFamily="34" charset="0"/>
              </a:rPr>
              <a:t>5</a:t>
            </a: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(p.43)</a:t>
            </a:r>
          </a:p>
        </p:txBody>
      </p:sp>
      <p:grpSp>
        <p:nvGrpSpPr>
          <p:cNvPr id="21" name="Group 20" descr="vocabulary to narrate what others do&#10;"/>
          <p:cNvGrpSpPr/>
          <p:nvPr/>
        </p:nvGrpSpPr>
        <p:grpSpPr>
          <a:xfrm>
            <a:off x="7978049" y="1767042"/>
            <a:ext cx="4164529" cy="3716712"/>
            <a:chOff x="7978049" y="1835971"/>
            <a:chExt cx="4164529" cy="3716712"/>
          </a:xfrm>
        </p:grpSpPr>
        <p:pic>
          <p:nvPicPr>
            <p:cNvPr id="6" name="Picture 5" descr="halten to stop, stopping&#10;lassen to leave, leaving (something)&#10;nehmen to take, taking&#10;" title="strong verbs"/>
            <p:cNvPicPr/>
            <p:nvPr/>
          </p:nvPicPr>
          <p:blipFill rotWithShape="1">
            <a:blip r:embed="rId7"/>
            <a:srcRect l="34567" t="24364" r="30604" b="28657"/>
            <a:stretch/>
          </p:blipFill>
          <p:spPr bwMode="auto">
            <a:xfrm>
              <a:off x="7978049" y="1835971"/>
              <a:ext cx="4164529" cy="3716712"/>
            </a:xfrm>
            <a:prstGeom prst="rect">
              <a:avLst/>
            </a:prstGeom>
            <a:ln>
              <a:noFill/>
            </a:ln>
            <a:extLst>
              <a:ext uri="{53640926-AAD7-44D8-BBD7-CCE9431645EC}">
                <a14:shadowObscured xmlns:a14="http://schemas.microsoft.com/office/drawing/2010/main"/>
              </a:ext>
            </a:extLst>
          </p:spPr>
        </p:pic>
        <p:sp>
          <p:nvSpPr>
            <p:cNvPr id="17" name="Parallelogram 16"/>
            <p:cNvSpPr/>
            <p:nvPr/>
          </p:nvSpPr>
          <p:spPr>
            <a:xfrm>
              <a:off x="8248947" y="2536654"/>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Parallelogram 17"/>
            <p:cNvSpPr/>
            <p:nvPr/>
          </p:nvSpPr>
          <p:spPr>
            <a:xfrm>
              <a:off x="8248947" y="2851381"/>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Parallelogram 18"/>
            <p:cNvSpPr/>
            <p:nvPr/>
          </p:nvSpPr>
          <p:spPr>
            <a:xfrm>
              <a:off x="8248947" y="3194425"/>
              <a:ext cx="1308100" cy="251083"/>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23" name="Audio 2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7731506"/>
      </p:ext>
    </p:extLst>
  </p:cSld>
  <p:clrMapOvr>
    <a:masterClrMapping/>
  </p:clrMapOvr>
  <mc:AlternateContent xmlns:mc="http://schemas.openxmlformats.org/markup-compatibility/2006" xmlns:p14="http://schemas.microsoft.com/office/powerpoint/2010/main">
    <mc:Choice Requires="p14">
      <p:transition spd="slow" p14:dur="2000" advTm="137338"/>
    </mc:Choice>
    <mc:Fallback xmlns="">
      <p:transition spd="slow" advTm="13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81075" cy="707849"/>
          </a:xfrm>
        </p:spPr>
        <p:txBody>
          <a:bodyPr>
            <a:normAutofit/>
          </a:bodyPr>
          <a:lstStyle/>
          <a:p>
            <a:r>
              <a:rPr lang="en-GB" sz="3600" b="1" dirty="0">
                <a:solidFill>
                  <a:schemeClr val="bg1"/>
                </a:solidFill>
              </a:rPr>
              <a:t>Grammatik – strong verbs</a:t>
            </a:r>
          </a:p>
        </p:txBody>
      </p:sp>
      <p:sp>
        <p:nvSpPr>
          <p:cNvPr id="6" name="TextBox 5">
            <a:extLst>
              <a:ext uri="{FF2B5EF4-FFF2-40B4-BE49-F238E27FC236}">
                <a16:creationId xmlns:a16="http://schemas.microsoft.com/office/drawing/2014/main" id="{F9707CBE-6DAC-4E44-B141-6C35FBC860CF}"/>
              </a:ext>
            </a:extLst>
          </p:cNvPr>
          <p:cNvSpPr txBox="1"/>
          <p:nvPr/>
        </p:nvSpPr>
        <p:spPr>
          <a:xfrm>
            <a:off x="445477" y="1468835"/>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Some German verbs change the vowel in the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-form.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107D2A2-9A51-0E40-A3DE-1758EBEA78C1}"/>
              </a:ext>
            </a:extLst>
          </p:cNvPr>
          <p:cNvSpPr txBox="1"/>
          <p:nvPr/>
        </p:nvSpPr>
        <p:spPr>
          <a:xfrm>
            <a:off x="445477" y="219014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spr</a:t>
            </a:r>
            <a:r>
              <a:rPr kumimoji="0" lang="en-GB" sz="2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5C7FDA3-0398-7948-8395-4F0A854147DD}"/>
              </a:ext>
            </a:extLst>
          </p:cNvPr>
          <p:cNvSpPr txBox="1"/>
          <p:nvPr/>
        </p:nvSpPr>
        <p:spPr>
          <a:xfrm>
            <a:off x="4712677" y="219014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spr</a:t>
            </a:r>
            <a:r>
              <a:rPr kumimoji="0" lang="en-GB" sz="2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 name="Google Shape;653;p27">
            <a:extLst>
              <a:ext uri="{FF2B5EF4-FFF2-40B4-BE49-F238E27FC236}">
                <a16:creationId xmlns:a16="http://schemas.microsoft.com/office/drawing/2014/main" id="{8B45BE73-5516-2749-9E1D-79F26274A30C}"/>
              </a:ext>
            </a:extLst>
          </p:cNvPr>
          <p:cNvSpPr/>
          <p:nvPr/>
        </p:nvSpPr>
        <p:spPr>
          <a:xfrm>
            <a:off x="7449310" y="1975751"/>
            <a:ext cx="2986571" cy="869950"/>
          </a:xfrm>
          <a:prstGeom prst="wedgeRoundRectCallout">
            <a:avLst>
              <a:gd name="adj1" fmla="val -61516"/>
              <a:gd name="adj2" fmla="val -27871"/>
              <a:gd name="adj3" fmla="val 16667"/>
            </a:avLst>
          </a:prstGeom>
          <a:solidFill>
            <a:schemeClr val="accent1">
              <a:lumMod val="50000"/>
            </a:schemeClr>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We call these </a:t>
            </a:r>
            <a:r>
              <a:rPr kumimoji="0" lang="en-GB" sz="2400" b="1" i="0" u="none" strike="noStrike" kern="1200" cap="none" spc="0" normalizeH="0" baseline="0" noProof="0" dirty="0">
                <a:ln>
                  <a:noFill/>
                </a:ln>
                <a:solidFill>
                  <a:srgbClr val="DAA520"/>
                </a:solidFill>
                <a:effectLst/>
                <a:uLnTx/>
                <a:uFillTx/>
                <a:latin typeface="Century Gothic"/>
                <a:ea typeface="Century Gothic"/>
                <a:cs typeface="Century Gothic"/>
                <a:sym typeface="Century Gothic"/>
              </a:rPr>
              <a:t>strong</a:t>
            </a: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verbs.</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6E27A06F-9F02-8343-8E34-E39065D8366E}"/>
              </a:ext>
            </a:extLst>
          </p:cNvPr>
          <p:cNvSpPr txBox="1"/>
          <p:nvPr/>
        </p:nvSpPr>
        <p:spPr>
          <a:xfrm>
            <a:off x="445476" y="2998113"/>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have to learn which verbs are strong, but there are some rules!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4BE432B2-9CBA-A341-AC03-DE5492369147}"/>
              </a:ext>
            </a:extLst>
          </p:cNvPr>
          <p:cNvSpPr txBox="1"/>
          <p:nvPr/>
        </p:nvSpPr>
        <p:spPr>
          <a:xfrm>
            <a:off x="445476" y="3590638"/>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Only</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verbs with an </a:t>
            </a:r>
            <a:r>
              <a:rPr kumimoji="0" lang="en-GB" sz="2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or an </a:t>
            </a:r>
            <a:r>
              <a:rPr kumimoji="0" lang="en-GB" sz="2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their stem can be strong.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63EFC88-71CC-E344-9CCF-C8988CF71C4E}"/>
              </a:ext>
            </a:extLst>
          </p:cNvPr>
          <p:cNvSpPr txBox="1"/>
          <p:nvPr/>
        </p:nvSpPr>
        <p:spPr>
          <a:xfrm>
            <a:off x="445476" y="4152638"/>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Stems with an </a:t>
            </a:r>
            <a:r>
              <a:rPr kumimoji="0" lang="en-GB" sz="2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change to</a:t>
            </a:r>
            <a:r>
              <a:rPr kumimoji="0" lang="en-GB" sz="2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i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or </a:t>
            </a:r>
            <a:r>
              <a:rPr kumimoji="0" lang="en-GB" sz="2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C0D99ED-F08F-C042-A716-CA28E95C59F8}"/>
              </a:ext>
            </a:extLst>
          </p:cNvPr>
          <p:cNvSpPr txBox="1"/>
          <p:nvPr/>
        </p:nvSpPr>
        <p:spPr>
          <a:xfrm>
            <a:off x="5499061" y="414702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23F1B2CF-FCFF-0145-B6A0-4E3C88C402DB}"/>
              </a:ext>
            </a:extLst>
          </p:cNvPr>
          <p:cNvSpPr txBox="1"/>
          <p:nvPr/>
        </p:nvSpPr>
        <p:spPr>
          <a:xfrm>
            <a:off x="7974037" y="415825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a:t>
            </a:r>
            <a:r>
              <a:rPr kumimoji="0" lang="en-GB" sz="2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61C792B-1138-C647-A558-77AE8FF28E8C}"/>
              </a:ext>
            </a:extLst>
          </p:cNvPr>
          <p:cNvSpPr txBox="1"/>
          <p:nvPr/>
        </p:nvSpPr>
        <p:spPr>
          <a:xfrm>
            <a:off x="5499060" y="4616791"/>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l</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764FEB9-ED40-0149-A114-084025C8138A}"/>
              </a:ext>
            </a:extLst>
          </p:cNvPr>
          <p:cNvSpPr txBox="1"/>
          <p:nvPr/>
        </p:nvSpPr>
        <p:spPr>
          <a:xfrm>
            <a:off x="7974037" y="4622407"/>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t>
            </a:r>
            <a:r>
              <a:rPr kumimoji="0" lang="en-GB" sz="2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5319C49-E9F0-1B41-98D9-CC7754813B8B}"/>
              </a:ext>
            </a:extLst>
          </p:cNvPr>
          <p:cNvSpPr txBox="1"/>
          <p:nvPr/>
        </p:nvSpPr>
        <p:spPr>
          <a:xfrm>
            <a:off x="445475" y="5196299"/>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Stems with an </a:t>
            </a:r>
            <a:r>
              <a:rPr kumimoji="0" lang="en-GB" sz="2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change to</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ä</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7EF2591-715D-4C47-BCE9-285E12E91242}"/>
              </a:ext>
            </a:extLst>
          </p:cNvPr>
          <p:cNvSpPr txBox="1"/>
          <p:nvPr/>
        </p:nvSpPr>
        <p:spPr>
          <a:xfrm>
            <a:off x="5499059" y="5209316"/>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hre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0DFDB005-B5E6-8344-A302-2865B39C9964}"/>
              </a:ext>
            </a:extLst>
          </p:cNvPr>
          <p:cNvSpPr txBox="1"/>
          <p:nvPr/>
        </p:nvSpPr>
        <p:spPr>
          <a:xfrm>
            <a:off x="7974037" y="5178791"/>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t>
            </a:r>
            <a:r>
              <a:rPr kumimoji="0" lang="en-GB" sz="2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ä</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877DBE5C-1467-BF47-AE8E-551A6D2310B3}"/>
              </a:ext>
            </a:extLst>
          </p:cNvPr>
          <p:cNvSpPr txBox="1"/>
          <p:nvPr/>
        </p:nvSpPr>
        <p:spPr>
          <a:xfrm>
            <a:off x="5499059" y="5604061"/>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au</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2B0538E-F8C2-D141-B74F-DD0912840E2F}"/>
              </a:ext>
            </a:extLst>
          </p:cNvPr>
          <p:cNvSpPr txBox="1"/>
          <p:nvPr/>
        </p:nvSpPr>
        <p:spPr>
          <a:xfrm>
            <a:off x="7974036" y="560406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t>
            </a:r>
            <a:r>
              <a:rPr kumimoji="0" lang="en-GB" sz="2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äu</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3" name="Google Shape;653;p27">
            <a:extLst>
              <a:ext uri="{FF2B5EF4-FFF2-40B4-BE49-F238E27FC236}">
                <a16:creationId xmlns:a16="http://schemas.microsoft.com/office/drawing/2014/main" id="{6FEED54F-CDA7-DF4A-8455-42AFFDBE0FDF}"/>
              </a:ext>
            </a:extLst>
          </p:cNvPr>
          <p:cNvSpPr/>
          <p:nvPr/>
        </p:nvSpPr>
        <p:spPr>
          <a:xfrm>
            <a:off x="2767816" y="5640203"/>
            <a:ext cx="2468880" cy="869950"/>
          </a:xfrm>
          <a:prstGeom prst="wedgeRoundRectCallout">
            <a:avLst>
              <a:gd name="adj1" fmla="val 63781"/>
              <a:gd name="adj2" fmla="val -29732"/>
              <a:gd name="adj3" fmla="val 16667"/>
            </a:avLst>
          </a:prstGeom>
          <a:solidFill>
            <a:schemeClr val="accent1">
              <a:lumMod val="50000"/>
            </a:schemeClr>
          </a:solidFill>
          <a:ln w="12700" cap="flat" cmpd="sng">
            <a:solidFill>
              <a:srgbClr val="DAA52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This includes the </a:t>
            </a:r>
            <a:r>
              <a:rPr kumimoji="0" lang="en-GB" sz="2400" b="1" i="0" u="none" strike="noStrike" kern="1200" cap="none" spc="0" normalizeH="0" baseline="0" noProof="0" dirty="0">
                <a:ln>
                  <a:noFill/>
                </a:ln>
                <a:solidFill>
                  <a:srgbClr val="DAA520"/>
                </a:solidFill>
                <a:effectLst/>
                <a:uLnTx/>
                <a:uFillTx/>
                <a:latin typeface="Century Gothic"/>
                <a:ea typeface="Century Gothic"/>
                <a:cs typeface="Century Gothic"/>
                <a:sym typeface="Century Gothic"/>
              </a:rPr>
              <a:t>a</a:t>
            </a: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in </a:t>
            </a:r>
            <a:r>
              <a:rPr kumimoji="0" lang="en-GB" sz="2400" b="1" i="0" u="none" strike="noStrike" kern="1200" cap="none" spc="0" normalizeH="0" baseline="0" noProof="0" dirty="0">
                <a:ln>
                  <a:noFill/>
                </a:ln>
                <a:solidFill>
                  <a:srgbClr val="DAA520"/>
                </a:solidFill>
                <a:effectLst/>
                <a:uLnTx/>
                <a:uFillTx/>
                <a:latin typeface="Century Gothic"/>
                <a:ea typeface="Century Gothic"/>
                <a:cs typeface="Century Gothic"/>
                <a:sym typeface="Century Gothic"/>
              </a:rPr>
              <a:t>au</a:t>
            </a:r>
            <a:r>
              <a:rPr kumimoji="0" lang="en-GB" sz="24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0660303"/>
      </p:ext>
    </p:extLst>
  </p:cSld>
  <p:clrMapOvr>
    <a:masterClrMapping/>
  </p:clrMapOvr>
  <mc:AlternateContent xmlns:mc="http://schemas.openxmlformats.org/markup-compatibility/2006" xmlns:p14="http://schemas.microsoft.com/office/powerpoint/2010/main">
    <mc:Choice Requires="p14">
      <p:transition spd="slow" p14:dur="2000" advTm="19271"/>
    </mc:Choice>
    <mc:Fallback xmlns="">
      <p:transition spd="slow" advTm="1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
                </p:tgtEl>
              </p:cMediaNode>
            </p:audio>
          </p:childTnLst>
        </p:cTn>
      </p:par>
    </p:tnLst>
    <p:bldLst>
      <p:bldP spid="6" grpId="0"/>
      <p:bldP spid="7" grpId="0"/>
      <p:bldP spid="9" grpId="0"/>
      <p:bldP spid="12" grpId="0" animBg="1"/>
      <p:bldP spid="10" grpId="0"/>
      <p:bldP spid="11" grpId="0"/>
      <p:bldP spid="13" grpId="0"/>
      <p:bldP spid="15" grpId="0"/>
      <p:bldP spid="16" grpId="0"/>
      <p:bldP spid="17" grpId="0"/>
      <p:bldP spid="18" grpId="0"/>
      <p:bldP spid="14" grpId="0"/>
      <p:bldP spid="19" grpId="0"/>
      <p:bldP spid="21" grpId="0"/>
      <p:bldP spid="20" grpId="0"/>
      <p:bldP spid="22"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11">
            <a:extLst>
              <a:ext uri="{FF2B5EF4-FFF2-40B4-BE49-F238E27FC236}">
                <a16:creationId xmlns:a16="http://schemas.microsoft.com/office/drawing/2014/main" id="{483D7EB9-C2AA-4190-98DE-925F861600E9}"/>
              </a:ext>
            </a:extLst>
          </p:cNvPr>
          <p:cNvSpPr/>
          <p:nvPr/>
        </p:nvSpPr>
        <p:spPr>
          <a:xfrm>
            <a:off x="10310192" y="2216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81075" cy="707849"/>
          </a:xfrm>
        </p:spPr>
        <p:txBody>
          <a:bodyPr>
            <a:normAutofit/>
          </a:bodyPr>
          <a:lstStyle/>
          <a:p>
            <a:r>
              <a:rPr lang="en-GB" sz="3600" b="1" dirty="0">
                <a:solidFill>
                  <a:schemeClr val="bg1"/>
                </a:solidFill>
              </a:rPr>
              <a:t>Grammatik – strong verbs</a:t>
            </a:r>
          </a:p>
        </p:txBody>
      </p:sp>
      <p:sp>
        <p:nvSpPr>
          <p:cNvPr id="32" name="Rounded Rectangle 31" descr="supporting lower proficiency learners"/>
          <p:cNvSpPr/>
          <p:nvPr/>
        </p:nvSpPr>
        <p:spPr>
          <a:xfrm>
            <a:off x="323442" y="1014669"/>
            <a:ext cx="11315266"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107D2A2-9A51-0E40-A3DE-1758EBEA78C1}"/>
              </a:ext>
            </a:extLst>
          </p:cNvPr>
          <p:cNvSpPr txBox="1"/>
          <p:nvPr/>
        </p:nvSpPr>
        <p:spPr>
          <a:xfrm>
            <a:off x="445477" y="1401616"/>
            <a:ext cx="2533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1F4E79"/>
                </a:solidFill>
                <a:latin typeface="Century Gothic" panose="020B0502020202020204" pitchFamily="34" charset="0"/>
              </a:rPr>
              <a:t>S</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rPr>
              <a:t>pr</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rPr>
              <a:t>e</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rPr>
              <a:t>chen</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p>
        </p:txBody>
      </p:sp>
      <p:sp>
        <p:nvSpPr>
          <p:cNvPr id="26" name="TextBox 25">
            <a:extLst>
              <a:ext uri="{FF2B5EF4-FFF2-40B4-BE49-F238E27FC236}">
                <a16:creationId xmlns:a16="http://schemas.microsoft.com/office/drawing/2014/main" id="{E107D2A2-9A51-0E40-A3DE-1758EBEA78C1}"/>
              </a:ext>
            </a:extLst>
          </p:cNvPr>
          <p:cNvSpPr txBox="1"/>
          <p:nvPr/>
        </p:nvSpPr>
        <p:spPr>
          <a:xfrm>
            <a:off x="3178845" y="1393604"/>
            <a:ext cx="19502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1F4E79"/>
                </a:solidFill>
                <a:latin typeface="Century Gothic" panose="020B0502020202020204" pitchFamily="34" charset="0"/>
              </a:rPr>
              <a:t>to speak</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p>
        </p:txBody>
      </p:sp>
      <p:sp>
        <p:nvSpPr>
          <p:cNvPr id="7" name="TextBox 6">
            <a:extLst>
              <a:ext uri="{FF2B5EF4-FFF2-40B4-BE49-F238E27FC236}">
                <a16:creationId xmlns:a16="http://schemas.microsoft.com/office/drawing/2014/main" id="{E107D2A2-9A51-0E40-A3DE-1758EBEA78C1}"/>
              </a:ext>
            </a:extLst>
          </p:cNvPr>
          <p:cNvSpPr txBox="1"/>
          <p:nvPr/>
        </p:nvSpPr>
        <p:spPr>
          <a:xfrm>
            <a:off x="445477" y="1997478"/>
            <a:ext cx="27333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spr</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27" name="TextBox 26">
            <a:extLst>
              <a:ext uri="{FF2B5EF4-FFF2-40B4-BE49-F238E27FC236}">
                <a16:creationId xmlns:a16="http://schemas.microsoft.com/office/drawing/2014/main" id="{E107D2A2-9A51-0E40-A3DE-1758EBEA78C1}"/>
              </a:ext>
            </a:extLst>
          </p:cNvPr>
          <p:cNvSpPr txBox="1"/>
          <p:nvPr/>
        </p:nvSpPr>
        <p:spPr>
          <a:xfrm>
            <a:off x="812175" y="2446396"/>
            <a:ext cx="19502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1F4E79"/>
                </a:solidFill>
                <a:latin typeface="Century Gothic" panose="020B0502020202020204" pitchFamily="34" charset="0"/>
              </a:rPr>
              <a:t>I speak</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85C7FDA3-0398-7948-8395-4F0A854147DD}"/>
              </a:ext>
            </a:extLst>
          </p:cNvPr>
          <p:cNvSpPr txBox="1"/>
          <p:nvPr/>
        </p:nvSpPr>
        <p:spPr>
          <a:xfrm>
            <a:off x="4712677" y="1997478"/>
            <a:ext cx="27366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spr</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cht</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28" name="TextBox 27">
            <a:extLst>
              <a:ext uri="{FF2B5EF4-FFF2-40B4-BE49-F238E27FC236}">
                <a16:creationId xmlns:a16="http://schemas.microsoft.com/office/drawing/2014/main" id="{E107D2A2-9A51-0E40-A3DE-1758EBEA78C1}"/>
              </a:ext>
            </a:extLst>
          </p:cNvPr>
          <p:cNvSpPr txBox="1"/>
          <p:nvPr/>
        </p:nvSpPr>
        <p:spPr>
          <a:xfrm>
            <a:off x="5005754" y="2441065"/>
            <a:ext cx="22433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1F4E79"/>
                </a:solidFill>
                <a:latin typeface="Century Gothic" panose="020B0502020202020204" pitchFamily="34" charset="0"/>
              </a:rPr>
              <a:t>he speaks</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p>
        </p:txBody>
      </p:sp>
      <p:sp>
        <p:nvSpPr>
          <p:cNvPr id="29" name="TextBox 28" descr="oval to hihglight the letter i">
            <a:extLst>
              <a:ext uri="{FF2B5EF4-FFF2-40B4-BE49-F238E27FC236}">
                <a16:creationId xmlns:a16="http://schemas.microsoft.com/office/drawing/2014/main" id="{85C7FDA3-0398-7948-8395-4F0A854147DD}"/>
              </a:ext>
            </a:extLst>
          </p:cNvPr>
          <p:cNvSpPr txBox="1"/>
          <p:nvPr/>
        </p:nvSpPr>
        <p:spPr>
          <a:xfrm>
            <a:off x="7249082" y="1987040"/>
            <a:ext cx="32222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1F4E79"/>
                </a:solidFill>
                <a:latin typeface="Century Gothic" panose="020B0502020202020204" pitchFamily="34" charset="0"/>
              </a:rPr>
              <a:t>sie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rPr>
              <a:t>spr</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rPr>
              <a:t>cht</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p>
        </p:txBody>
      </p:sp>
      <p:sp>
        <p:nvSpPr>
          <p:cNvPr id="30" name="TextBox 29">
            <a:extLst>
              <a:ext uri="{FF2B5EF4-FFF2-40B4-BE49-F238E27FC236}">
                <a16:creationId xmlns:a16="http://schemas.microsoft.com/office/drawing/2014/main" id="{E107D2A2-9A51-0E40-A3DE-1758EBEA78C1}"/>
              </a:ext>
            </a:extLst>
          </p:cNvPr>
          <p:cNvSpPr txBox="1"/>
          <p:nvPr/>
        </p:nvSpPr>
        <p:spPr>
          <a:xfrm>
            <a:off x="7492427" y="2441064"/>
            <a:ext cx="2474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1F4E79"/>
                </a:solidFill>
                <a:latin typeface="Century Gothic" panose="020B0502020202020204" pitchFamily="34" charset="0"/>
              </a:rPr>
              <a:t>she speaks</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p>
        </p:txBody>
      </p:sp>
      <p:sp>
        <p:nvSpPr>
          <p:cNvPr id="11" name="TextBox 10">
            <a:extLst>
              <a:ext uri="{FF2B5EF4-FFF2-40B4-BE49-F238E27FC236}">
                <a16:creationId xmlns:a16="http://schemas.microsoft.com/office/drawing/2014/main" id="{4BE432B2-9CBA-A341-AC03-DE5492369147}"/>
              </a:ext>
            </a:extLst>
          </p:cNvPr>
          <p:cNvSpPr txBox="1"/>
          <p:nvPr/>
        </p:nvSpPr>
        <p:spPr>
          <a:xfrm>
            <a:off x="445476" y="3175754"/>
            <a:ext cx="114464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Only</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verbs with an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or an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r>
              <a:rPr kumimoji="0" lang="en-GB" sz="3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a:t>
            </a:r>
            <a:r>
              <a:rPr kumimoji="0" lang="en-GB" sz="3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their stem can be strong. </a:t>
            </a:r>
          </a:p>
        </p:txBody>
      </p:sp>
      <p:sp>
        <p:nvSpPr>
          <p:cNvPr id="13" name="TextBox 12">
            <a:extLst>
              <a:ext uri="{FF2B5EF4-FFF2-40B4-BE49-F238E27FC236}">
                <a16:creationId xmlns:a16="http://schemas.microsoft.com/office/drawing/2014/main" id="{C63EFC88-71CC-E344-9CCF-C8988CF71C4E}"/>
              </a:ext>
            </a:extLst>
          </p:cNvPr>
          <p:cNvSpPr txBox="1"/>
          <p:nvPr/>
        </p:nvSpPr>
        <p:spPr>
          <a:xfrm>
            <a:off x="445476" y="3998337"/>
            <a:ext cx="50535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r>
              <a:rPr kumimoji="0" lang="en-GB" sz="4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4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r>
              <a:rPr kumimoji="0" lang="en-GB" sz="4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i </a:t>
            </a:r>
            <a:r>
              <a:rPr kumimoji="0" lang="en-GB" sz="4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or </a:t>
            </a:r>
            <a:r>
              <a:rPr kumimoji="0" lang="en-GB" sz="4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GB" sz="4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5" name="TextBox 14">
            <a:extLst>
              <a:ext uri="{FF2B5EF4-FFF2-40B4-BE49-F238E27FC236}">
                <a16:creationId xmlns:a16="http://schemas.microsoft.com/office/drawing/2014/main" id="{BC0D99ED-F08F-C042-A716-CA28E95C59F8}"/>
              </a:ext>
            </a:extLst>
          </p:cNvPr>
          <p:cNvSpPr txBox="1"/>
          <p:nvPr/>
        </p:nvSpPr>
        <p:spPr>
          <a:xfrm>
            <a:off x="4919135" y="4147022"/>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6" name="TextBox 15" descr="oval to hihglight the letter i">
            <a:extLst>
              <a:ext uri="{FF2B5EF4-FFF2-40B4-BE49-F238E27FC236}">
                <a16:creationId xmlns:a16="http://schemas.microsoft.com/office/drawing/2014/main" id="{23F1B2CF-FCFF-0145-B6A0-4E3C88C402DB}"/>
              </a:ext>
            </a:extLst>
          </p:cNvPr>
          <p:cNvSpPr txBox="1"/>
          <p:nvPr/>
        </p:nvSpPr>
        <p:spPr>
          <a:xfrm>
            <a:off x="7394111" y="4158254"/>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bt</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361C792B-1138-C647-A558-77AE8FF28E8C}"/>
              </a:ext>
            </a:extLst>
          </p:cNvPr>
          <p:cNvSpPr txBox="1"/>
          <p:nvPr/>
        </p:nvSpPr>
        <p:spPr>
          <a:xfrm>
            <a:off x="4919134" y="4616791"/>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l</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 </a:t>
            </a:r>
          </a:p>
        </p:txBody>
      </p:sp>
      <p:sp>
        <p:nvSpPr>
          <p:cNvPr id="18" name="TextBox 17">
            <a:extLst>
              <a:ext uri="{FF2B5EF4-FFF2-40B4-BE49-F238E27FC236}">
                <a16:creationId xmlns:a16="http://schemas.microsoft.com/office/drawing/2014/main" id="{2764FEB9-ED40-0149-A114-084025C8138A}"/>
              </a:ext>
            </a:extLst>
          </p:cNvPr>
          <p:cNvSpPr txBox="1"/>
          <p:nvPr/>
        </p:nvSpPr>
        <p:spPr>
          <a:xfrm>
            <a:off x="7394111" y="4622407"/>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65319C49-E9F0-1B41-98D9-CC7754813B8B}"/>
              </a:ext>
            </a:extLst>
          </p:cNvPr>
          <p:cNvSpPr txBox="1"/>
          <p:nvPr/>
        </p:nvSpPr>
        <p:spPr>
          <a:xfrm>
            <a:off x="456837" y="4863838"/>
            <a:ext cx="25336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r>
              <a:rPr kumimoji="0" lang="en-GB" sz="4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4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r>
              <a:rPr kumimoji="0" lang="en-GB"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ä </a:t>
            </a:r>
            <a:r>
              <a:rPr kumimoji="0" lang="en-GB" sz="4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9" name="TextBox 18">
            <a:extLst>
              <a:ext uri="{FF2B5EF4-FFF2-40B4-BE49-F238E27FC236}">
                <a16:creationId xmlns:a16="http://schemas.microsoft.com/office/drawing/2014/main" id="{B7EF2591-715D-4C47-BCE9-285E12E91242}"/>
              </a:ext>
            </a:extLst>
          </p:cNvPr>
          <p:cNvSpPr txBox="1"/>
          <p:nvPr/>
        </p:nvSpPr>
        <p:spPr>
          <a:xfrm>
            <a:off x="4919133" y="5209316"/>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hre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21" name="TextBox 20">
            <a:extLst>
              <a:ext uri="{FF2B5EF4-FFF2-40B4-BE49-F238E27FC236}">
                <a16:creationId xmlns:a16="http://schemas.microsoft.com/office/drawing/2014/main" id="{0DFDB005-B5E6-8344-A302-2865B39C9964}"/>
              </a:ext>
            </a:extLst>
          </p:cNvPr>
          <p:cNvSpPr txBox="1"/>
          <p:nvPr/>
        </p:nvSpPr>
        <p:spPr>
          <a:xfrm>
            <a:off x="7394111" y="5178791"/>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ä</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hrt</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20" name="TextBox 19">
            <a:extLst>
              <a:ext uri="{FF2B5EF4-FFF2-40B4-BE49-F238E27FC236}">
                <a16:creationId xmlns:a16="http://schemas.microsoft.com/office/drawing/2014/main" id="{877DBE5C-1467-BF47-AE8E-551A6D2310B3}"/>
              </a:ext>
            </a:extLst>
          </p:cNvPr>
          <p:cNvSpPr txBox="1"/>
          <p:nvPr/>
        </p:nvSpPr>
        <p:spPr>
          <a:xfrm>
            <a:off x="4919133" y="5604061"/>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22" name="TextBox 21">
            <a:extLst>
              <a:ext uri="{FF2B5EF4-FFF2-40B4-BE49-F238E27FC236}">
                <a16:creationId xmlns:a16="http://schemas.microsoft.com/office/drawing/2014/main" id="{92B0538E-F8C2-D141-B74F-DD0912840E2F}"/>
              </a:ext>
            </a:extLst>
          </p:cNvPr>
          <p:cNvSpPr txBox="1"/>
          <p:nvPr/>
        </p:nvSpPr>
        <p:spPr>
          <a:xfrm>
            <a:off x="7394110" y="5604062"/>
            <a:ext cx="2530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äu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ft</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5" name="Oval 4" descr="oval to hihglight the letter i"/>
          <p:cNvSpPr/>
          <p:nvPr/>
        </p:nvSpPr>
        <p:spPr>
          <a:xfrm>
            <a:off x="5749562" y="2043340"/>
            <a:ext cx="516193" cy="58477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descr="oval to highlight the letter i"/>
          <p:cNvSpPr/>
          <p:nvPr/>
        </p:nvSpPr>
        <p:spPr>
          <a:xfrm>
            <a:off x="8389769" y="2020306"/>
            <a:ext cx="516193" cy="58477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descr="oval to hihglight the letters ie"/>
          <p:cNvSpPr/>
          <p:nvPr/>
        </p:nvSpPr>
        <p:spPr>
          <a:xfrm>
            <a:off x="8122716" y="4659795"/>
            <a:ext cx="516193" cy="58477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descr="oval to highlight the letter i"/>
          <p:cNvSpPr/>
          <p:nvPr/>
        </p:nvSpPr>
        <p:spPr>
          <a:xfrm>
            <a:off x="8139266" y="4154772"/>
            <a:ext cx="516193" cy="58477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descr="oval to highlight the letters äu"/>
          <p:cNvSpPr/>
          <p:nvPr/>
        </p:nvSpPr>
        <p:spPr>
          <a:xfrm>
            <a:off x="8177916" y="5671335"/>
            <a:ext cx="516193" cy="58477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descr="oval to highlight the letter ä"/>
          <p:cNvSpPr/>
          <p:nvPr/>
        </p:nvSpPr>
        <p:spPr>
          <a:xfrm>
            <a:off x="8194466" y="5166312"/>
            <a:ext cx="516193" cy="58477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
          <p:cNvSpPr txBox="1">
            <a:spLocks/>
          </p:cNvSpPr>
          <p:nvPr/>
        </p:nvSpPr>
        <p:spPr>
          <a:xfrm>
            <a:off x="4112762" y="914231"/>
            <a:ext cx="5561373" cy="594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smtClean="0"/>
              <a:t>Supporting lower proficiency learners</a:t>
            </a:r>
            <a:endParaRPr lang="en-GB" sz="2000" b="1" dirty="0"/>
          </a:p>
        </p:txBody>
      </p:sp>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8345110"/>
      </p:ext>
    </p:extLst>
  </p:cSld>
  <p:clrMapOvr>
    <a:masterClrMapping/>
  </p:clrMapOvr>
  <mc:AlternateContent xmlns:mc="http://schemas.openxmlformats.org/markup-compatibility/2006" xmlns:p14="http://schemas.microsoft.com/office/powerpoint/2010/main">
    <mc:Choice Requires="p14">
      <p:transition spd="slow" p14:dur="2000" advTm="20693"/>
    </mc:Choice>
    <mc:Fallback xmlns="">
      <p:transition spd="slow" advTm="2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7" presetClass="emph" presetSubtype="0" fill="remove" grpId="0" nodeType="clickEffect">
                                  <p:stCondLst>
                                    <p:cond delay="0"/>
                                  </p:stCondLst>
                                  <p:childTnLst>
                                    <p:animClr clrSpc="rgb" dir="cw">
                                      <p:cBhvr override="childStyle">
                                        <p:cTn id="48" dur="250" autoRev="1" fill="remove"/>
                                        <p:tgtEl>
                                          <p:spTgt spid="31"/>
                                        </p:tgtEl>
                                        <p:attrNameLst>
                                          <p:attrName>style.color</p:attrName>
                                        </p:attrNameLst>
                                      </p:cBhvr>
                                      <p:to>
                                        <a:schemeClr val="bg1"/>
                                      </p:to>
                                    </p:animClr>
                                    <p:animClr clrSpc="rgb" dir="cw">
                                      <p:cBhvr>
                                        <p:cTn id="49" dur="250" autoRev="1" fill="remove"/>
                                        <p:tgtEl>
                                          <p:spTgt spid="31"/>
                                        </p:tgtEl>
                                        <p:attrNameLst>
                                          <p:attrName>fillcolor</p:attrName>
                                        </p:attrNameLst>
                                      </p:cBhvr>
                                      <p:to>
                                        <a:schemeClr val="bg1"/>
                                      </p:to>
                                    </p:animClr>
                                    <p:set>
                                      <p:cBhvr>
                                        <p:cTn id="50" dur="250" autoRev="1" fill="remove"/>
                                        <p:tgtEl>
                                          <p:spTgt spid="31"/>
                                        </p:tgtEl>
                                        <p:attrNameLst>
                                          <p:attrName>fill.type</p:attrName>
                                        </p:attrNameLst>
                                      </p:cBhvr>
                                      <p:to>
                                        <p:strVal val="solid"/>
                                      </p:to>
                                    </p:set>
                                    <p:set>
                                      <p:cBhvr>
                                        <p:cTn id="51" dur="250" autoRev="1" fill="remove"/>
                                        <p:tgtEl>
                                          <p:spTgt spid="31"/>
                                        </p:tgtEl>
                                        <p:attrNameLst>
                                          <p:attrName>fill.on</p:attrName>
                                        </p:attrNameLst>
                                      </p:cBhvr>
                                      <p:to>
                                        <p:strVal val="true"/>
                                      </p:to>
                                    </p:set>
                                  </p:childTnLst>
                                </p:cTn>
                              </p:par>
                              <p:par>
                                <p:cTn id="52" presetID="27" presetClass="emph" presetSubtype="0" fill="remove" grpId="0" nodeType="withEffect">
                                  <p:stCondLst>
                                    <p:cond delay="0"/>
                                  </p:stCondLst>
                                  <p:childTnLst>
                                    <p:animClr clrSpc="rgb" dir="cw">
                                      <p:cBhvr override="childStyle">
                                        <p:cTn id="53" dur="250" autoRev="1" fill="remove"/>
                                        <p:tgtEl>
                                          <p:spTgt spid="5"/>
                                        </p:tgtEl>
                                        <p:attrNameLst>
                                          <p:attrName>style.color</p:attrName>
                                        </p:attrNameLst>
                                      </p:cBhvr>
                                      <p:to>
                                        <a:schemeClr val="bg1"/>
                                      </p:to>
                                    </p:animClr>
                                    <p:animClr clrSpc="rgb" dir="cw">
                                      <p:cBhvr>
                                        <p:cTn id="54" dur="250" autoRev="1" fill="remove"/>
                                        <p:tgtEl>
                                          <p:spTgt spid="5"/>
                                        </p:tgtEl>
                                        <p:attrNameLst>
                                          <p:attrName>fillcolor</p:attrName>
                                        </p:attrNameLst>
                                      </p:cBhvr>
                                      <p:to>
                                        <a:schemeClr val="bg1"/>
                                      </p:to>
                                    </p:animClr>
                                    <p:set>
                                      <p:cBhvr>
                                        <p:cTn id="55" dur="250" autoRev="1" fill="remove"/>
                                        <p:tgtEl>
                                          <p:spTgt spid="5"/>
                                        </p:tgtEl>
                                        <p:attrNameLst>
                                          <p:attrName>fill.type</p:attrName>
                                        </p:attrNameLst>
                                      </p:cBhvr>
                                      <p:to>
                                        <p:strVal val="solid"/>
                                      </p:to>
                                    </p:set>
                                    <p:set>
                                      <p:cBhvr>
                                        <p:cTn id="56" dur="250" autoRev="1" fill="remove"/>
                                        <p:tgtEl>
                                          <p:spTgt spid="5"/>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7" presetClass="emph" presetSubtype="0" fill="remove" grpId="0" nodeType="clickEffect">
                                  <p:stCondLst>
                                    <p:cond delay="0"/>
                                  </p:stCondLst>
                                  <p:childTnLst>
                                    <p:animClr clrSpc="rgb" dir="cw">
                                      <p:cBhvr override="childStyle">
                                        <p:cTn id="90" dur="250" autoRev="1" fill="remove"/>
                                        <p:tgtEl>
                                          <p:spTgt spid="36"/>
                                        </p:tgtEl>
                                        <p:attrNameLst>
                                          <p:attrName>style.color</p:attrName>
                                        </p:attrNameLst>
                                      </p:cBhvr>
                                      <p:to>
                                        <a:schemeClr val="bg1"/>
                                      </p:to>
                                    </p:animClr>
                                    <p:animClr clrSpc="rgb" dir="cw">
                                      <p:cBhvr>
                                        <p:cTn id="91" dur="250" autoRev="1" fill="remove"/>
                                        <p:tgtEl>
                                          <p:spTgt spid="36"/>
                                        </p:tgtEl>
                                        <p:attrNameLst>
                                          <p:attrName>fillcolor</p:attrName>
                                        </p:attrNameLst>
                                      </p:cBhvr>
                                      <p:to>
                                        <a:schemeClr val="bg1"/>
                                      </p:to>
                                    </p:animClr>
                                    <p:set>
                                      <p:cBhvr>
                                        <p:cTn id="92" dur="250" autoRev="1" fill="remove"/>
                                        <p:tgtEl>
                                          <p:spTgt spid="36"/>
                                        </p:tgtEl>
                                        <p:attrNameLst>
                                          <p:attrName>fill.type</p:attrName>
                                        </p:attrNameLst>
                                      </p:cBhvr>
                                      <p:to>
                                        <p:strVal val="solid"/>
                                      </p:to>
                                    </p:set>
                                    <p:set>
                                      <p:cBhvr>
                                        <p:cTn id="93" dur="250" autoRev="1" fill="remove"/>
                                        <p:tgtEl>
                                          <p:spTgt spid="36"/>
                                        </p:tgtEl>
                                        <p:attrNameLst>
                                          <p:attrName>fill.on</p:attrName>
                                        </p:attrNameLst>
                                      </p:cBhvr>
                                      <p:to>
                                        <p:strVal val="true"/>
                                      </p:to>
                                    </p:set>
                                  </p:childTnLst>
                                </p:cTn>
                              </p:par>
                              <p:par>
                                <p:cTn id="94" presetID="27" presetClass="emph" presetSubtype="0" fill="remove" grpId="0" nodeType="withEffect">
                                  <p:stCondLst>
                                    <p:cond delay="0"/>
                                  </p:stCondLst>
                                  <p:childTnLst>
                                    <p:animClr clrSpc="rgb" dir="cw">
                                      <p:cBhvr override="childStyle">
                                        <p:cTn id="95" dur="250" autoRev="1" fill="remove"/>
                                        <p:tgtEl>
                                          <p:spTgt spid="35"/>
                                        </p:tgtEl>
                                        <p:attrNameLst>
                                          <p:attrName>style.color</p:attrName>
                                        </p:attrNameLst>
                                      </p:cBhvr>
                                      <p:to>
                                        <a:schemeClr val="bg1"/>
                                      </p:to>
                                    </p:animClr>
                                    <p:animClr clrSpc="rgb" dir="cw">
                                      <p:cBhvr>
                                        <p:cTn id="96" dur="250" autoRev="1" fill="remove"/>
                                        <p:tgtEl>
                                          <p:spTgt spid="35"/>
                                        </p:tgtEl>
                                        <p:attrNameLst>
                                          <p:attrName>fillcolor</p:attrName>
                                        </p:attrNameLst>
                                      </p:cBhvr>
                                      <p:to>
                                        <a:schemeClr val="bg1"/>
                                      </p:to>
                                    </p:animClr>
                                    <p:set>
                                      <p:cBhvr>
                                        <p:cTn id="97" dur="250" autoRev="1" fill="remove"/>
                                        <p:tgtEl>
                                          <p:spTgt spid="35"/>
                                        </p:tgtEl>
                                        <p:attrNameLst>
                                          <p:attrName>fill.type</p:attrName>
                                        </p:attrNameLst>
                                      </p:cBhvr>
                                      <p:to>
                                        <p:strVal val="solid"/>
                                      </p:to>
                                    </p:set>
                                    <p:set>
                                      <p:cBhvr>
                                        <p:cTn id="98" dur="250" autoRev="1" fill="remove"/>
                                        <p:tgtEl>
                                          <p:spTgt spid="35"/>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38"/>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7" presetClass="emph" presetSubtype="0" fill="remove" grpId="0" nodeType="clickEffect">
                                  <p:stCondLst>
                                    <p:cond delay="0"/>
                                  </p:stCondLst>
                                  <p:childTnLst>
                                    <p:animClr clrSpc="rgb" dir="cw">
                                      <p:cBhvr override="childStyle">
                                        <p:cTn id="128" dur="250" autoRev="1" fill="remove"/>
                                        <p:tgtEl>
                                          <p:spTgt spid="38"/>
                                        </p:tgtEl>
                                        <p:attrNameLst>
                                          <p:attrName>style.color</p:attrName>
                                        </p:attrNameLst>
                                      </p:cBhvr>
                                      <p:to>
                                        <a:schemeClr val="bg1"/>
                                      </p:to>
                                    </p:animClr>
                                    <p:animClr clrSpc="rgb" dir="cw">
                                      <p:cBhvr>
                                        <p:cTn id="129" dur="250" autoRev="1" fill="remove"/>
                                        <p:tgtEl>
                                          <p:spTgt spid="38"/>
                                        </p:tgtEl>
                                        <p:attrNameLst>
                                          <p:attrName>fillcolor</p:attrName>
                                        </p:attrNameLst>
                                      </p:cBhvr>
                                      <p:to>
                                        <a:schemeClr val="bg1"/>
                                      </p:to>
                                    </p:animClr>
                                    <p:set>
                                      <p:cBhvr>
                                        <p:cTn id="130" dur="250" autoRev="1" fill="remove"/>
                                        <p:tgtEl>
                                          <p:spTgt spid="38"/>
                                        </p:tgtEl>
                                        <p:attrNameLst>
                                          <p:attrName>fill.type</p:attrName>
                                        </p:attrNameLst>
                                      </p:cBhvr>
                                      <p:to>
                                        <p:strVal val="solid"/>
                                      </p:to>
                                    </p:set>
                                    <p:set>
                                      <p:cBhvr>
                                        <p:cTn id="131" dur="250" autoRev="1" fill="remove"/>
                                        <p:tgtEl>
                                          <p:spTgt spid="38"/>
                                        </p:tgtEl>
                                        <p:attrNameLst>
                                          <p:attrName>fill.on</p:attrName>
                                        </p:attrNameLst>
                                      </p:cBhvr>
                                      <p:to>
                                        <p:strVal val="true"/>
                                      </p:to>
                                    </p:set>
                                  </p:childTnLst>
                                </p:cTn>
                              </p:par>
                              <p:par>
                                <p:cTn id="132" presetID="27" presetClass="emph" presetSubtype="0" fill="remove" grpId="0" nodeType="withEffect">
                                  <p:stCondLst>
                                    <p:cond delay="0"/>
                                  </p:stCondLst>
                                  <p:childTnLst>
                                    <p:animClr clrSpc="rgb" dir="cw">
                                      <p:cBhvr override="childStyle">
                                        <p:cTn id="133" dur="250" autoRev="1" fill="remove"/>
                                        <p:tgtEl>
                                          <p:spTgt spid="37"/>
                                        </p:tgtEl>
                                        <p:attrNameLst>
                                          <p:attrName>style.color</p:attrName>
                                        </p:attrNameLst>
                                      </p:cBhvr>
                                      <p:to>
                                        <a:schemeClr val="bg1"/>
                                      </p:to>
                                    </p:animClr>
                                    <p:animClr clrSpc="rgb" dir="cw">
                                      <p:cBhvr>
                                        <p:cTn id="134" dur="250" autoRev="1" fill="remove"/>
                                        <p:tgtEl>
                                          <p:spTgt spid="37"/>
                                        </p:tgtEl>
                                        <p:attrNameLst>
                                          <p:attrName>fillcolor</p:attrName>
                                        </p:attrNameLst>
                                      </p:cBhvr>
                                      <p:to>
                                        <a:schemeClr val="bg1"/>
                                      </p:to>
                                    </p:animClr>
                                    <p:set>
                                      <p:cBhvr>
                                        <p:cTn id="135" dur="250" autoRev="1" fill="remove"/>
                                        <p:tgtEl>
                                          <p:spTgt spid="37"/>
                                        </p:tgtEl>
                                        <p:attrNameLst>
                                          <p:attrName>fill.type</p:attrName>
                                        </p:attrNameLst>
                                      </p:cBhvr>
                                      <p:to>
                                        <p:strVal val="solid"/>
                                      </p:to>
                                    </p:set>
                                    <p:set>
                                      <p:cBhvr>
                                        <p:cTn id="136" dur="250" autoRev="1" fill="remove"/>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7" fill="hold" display="0">
                  <p:stCondLst>
                    <p:cond delay="indefinite"/>
                  </p:stCondLst>
                  <p:endCondLst>
                    <p:cond evt="onStopAudio" delay="0">
                      <p:tgtEl>
                        <p:sldTgt/>
                      </p:tgtEl>
                    </p:cond>
                  </p:endCondLst>
                </p:cTn>
                <p:tgtEl>
                  <p:spTgt spid="6"/>
                </p:tgtEl>
              </p:cMediaNode>
            </p:audio>
          </p:childTnLst>
        </p:cTn>
      </p:par>
    </p:tnLst>
    <p:bldLst>
      <p:bldP spid="24" grpId="0"/>
      <p:bldP spid="26" grpId="0"/>
      <p:bldP spid="7" grpId="0"/>
      <p:bldP spid="27" grpId="0"/>
      <p:bldP spid="9" grpId="0"/>
      <p:bldP spid="28" grpId="0"/>
      <p:bldP spid="29" grpId="0"/>
      <p:bldP spid="30" grpId="0"/>
      <p:bldP spid="11" grpId="0"/>
      <p:bldP spid="13" grpId="0"/>
      <p:bldP spid="15" grpId="0"/>
      <p:bldP spid="16" grpId="0"/>
      <p:bldP spid="17" grpId="0"/>
      <p:bldP spid="18" grpId="0"/>
      <p:bldP spid="14" grpId="0"/>
      <p:bldP spid="19" grpId="0"/>
      <p:bldP spid="21" grpId="0"/>
      <p:bldP spid="20" grpId="0"/>
      <p:bldP spid="22" grpId="0"/>
      <p:bldP spid="5" grpId="0" animBg="1"/>
      <p:bldP spid="5" grpId="1" animBg="1"/>
      <p:bldP spid="31" grpId="0" animBg="1"/>
      <p:bldP spid="31"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50000"/>
                  </a:schemeClr>
                </a:solidFill>
              </a:rPr>
              <a:t>Wie </a:t>
            </a:r>
            <a:r>
              <a:rPr lang="en-GB" dirty="0" err="1">
                <a:solidFill>
                  <a:schemeClr val="accent1">
                    <a:lumMod val="50000"/>
                  </a:schemeClr>
                </a:solidFill>
              </a:rPr>
              <a:t>finde</a:t>
            </a:r>
            <a:r>
              <a:rPr lang="en-GB" dirty="0">
                <a:solidFill>
                  <a:schemeClr val="accent1">
                    <a:lumMod val="50000"/>
                  </a:schemeClr>
                </a:solidFill>
              </a:rPr>
              <a:t> ich das?</a:t>
            </a:r>
          </a:p>
        </p:txBody>
      </p:sp>
      <p:pic>
        <p:nvPicPr>
          <p:cNvPr id="5" name="Content Placeholder 4" descr="A screenshot of a cell phone&#10;&#10;Description automatically generated">
            <a:extLst>
              <a:ext uri="{FF2B5EF4-FFF2-40B4-BE49-F238E27FC236}">
                <a16:creationId xmlns:a16="http://schemas.microsoft.com/office/drawing/2014/main" id="{91BE2ECF-5006-044A-A4BA-98FBEC559726}"/>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7134"/>
          <a:stretch/>
        </p:blipFill>
        <p:spPr>
          <a:xfrm>
            <a:off x="5911358" y="0"/>
            <a:ext cx="6264600" cy="6368716"/>
          </a:xfrm>
        </p:spPr>
      </p:pic>
      <p:sp>
        <p:nvSpPr>
          <p:cNvPr id="8" name="TextBox 7">
            <a:extLst>
              <a:ext uri="{FF2B5EF4-FFF2-40B4-BE49-F238E27FC236}">
                <a16:creationId xmlns:a16="http://schemas.microsoft.com/office/drawing/2014/main" id="{2A82BF0D-EE12-1247-BB36-939ACB8CF4E7}"/>
              </a:ext>
            </a:extLst>
          </p:cNvPr>
          <p:cNvSpPr txBox="1"/>
          <p:nvPr/>
        </p:nvSpPr>
        <p:spPr>
          <a:xfrm>
            <a:off x="1531087" y="1768636"/>
            <a:ext cx="1024639" cy="461665"/>
          </a:xfrm>
          <a:prstGeom prst="rect">
            <a:avLst/>
          </a:prstGeom>
          <a:noFill/>
        </p:spPr>
        <p:txBody>
          <a:bodyPr wrap="none" rtlCol="0">
            <a:spAutoFit/>
          </a:bodyPr>
          <a:lstStyle/>
          <a:p>
            <a:r>
              <a:rPr lang="en-US" sz="2400" dirty="0">
                <a:solidFill>
                  <a:schemeClr val="accent1">
                    <a:lumMod val="50000"/>
                  </a:schemeClr>
                </a:solidFill>
              </a:rPr>
              <a:t>Verbs</a:t>
            </a:r>
          </a:p>
        </p:txBody>
      </p:sp>
      <p:sp>
        <p:nvSpPr>
          <p:cNvPr id="7" name="TextBox 6">
            <a:extLst>
              <a:ext uri="{FF2B5EF4-FFF2-40B4-BE49-F238E27FC236}">
                <a16:creationId xmlns:a16="http://schemas.microsoft.com/office/drawing/2014/main" id="{CADFC7F1-77E0-284A-BDC0-FBA1BFC98103}"/>
              </a:ext>
            </a:extLst>
          </p:cNvPr>
          <p:cNvSpPr txBox="1"/>
          <p:nvPr/>
        </p:nvSpPr>
        <p:spPr>
          <a:xfrm>
            <a:off x="1531088" y="2254102"/>
            <a:ext cx="2167581" cy="400110"/>
          </a:xfrm>
          <a:prstGeom prst="rect">
            <a:avLst/>
          </a:prstGeom>
          <a:noFill/>
        </p:spPr>
        <p:txBody>
          <a:bodyPr wrap="none" rtlCol="0">
            <a:spAutoFit/>
          </a:bodyPr>
          <a:lstStyle/>
          <a:p>
            <a:r>
              <a:rPr lang="en-US" sz="2000" dirty="0">
                <a:solidFill>
                  <a:schemeClr val="accent1">
                    <a:lumMod val="50000"/>
                  </a:schemeClr>
                </a:solidFill>
              </a:rPr>
              <a:t>strong or weak?</a:t>
            </a:r>
          </a:p>
        </p:txBody>
      </p:sp>
      <p:cxnSp>
        <p:nvCxnSpPr>
          <p:cNvPr id="10" name="Straight Connector 9" descr="connector to the word fähren">
            <a:extLst>
              <a:ext uri="{FF2B5EF4-FFF2-40B4-BE49-F238E27FC236}">
                <a16:creationId xmlns:a16="http://schemas.microsoft.com/office/drawing/2014/main" id="{3770C7BC-A285-1243-8101-31914532012F}"/>
              </a:ext>
            </a:extLst>
          </p:cNvPr>
          <p:cNvCxnSpPr>
            <a:cxnSpLocks/>
            <a:stCxn id="7" idx="3"/>
            <a:endCxn id="6" idx="1"/>
          </p:cNvCxnSpPr>
          <p:nvPr/>
        </p:nvCxnSpPr>
        <p:spPr>
          <a:xfrm>
            <a:off x="3698669" y="2454157"/>
            <a:ext cx="6687586" cy="137477"/>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6" name="Rectangle 5" descr="box to highlight the verb fähren">
            <a:extLst>
              <a:ext uri="{FF2B5EF4-FFF2-40B4-BE49-F238E27FC236}">
                <a16:creationId xmlns:a16="http://schemas.microsoft.com/office/drawing/2014/main" id="{7D09BCAF-5849-6242-BAF8-7DFCEE14BB67}"/>
              </a:ext>
            </a:extLst>
          </p:cNvPr>
          <p:cNvSpPr/>
          <p:nvPr/>
        </p:nvSpPr>
        <p:spPr>
          <a:xfrm>
            <a:off x="10386255" y="2421513"/>
            <a:ext cx="1063256" cy="34024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descr="A screenshot of a cell phone&#10;&#10;Description automatically generated">
            <a:extLst>
              <a:ext uri="{FF2B5EF4-FFF2-40B4-BE49-F238E27FC236}">
                <a16:creationId xmlns:a16="http://schemas.microsoft.com/office/drawing/2014/main" id="{7D33AB45-3A5E-4345-A549-CD85F36BD100}"/>
              </a:ext>
            </a:extLst>
          </p:cNvPr>
          <p:cNvPicPr>
            <a:picLocks noChangeAspect="1"/>
          </p:cNvPicPr>
          <p:nvPr/>
        </p:nvPicPr>
        <p:blipFill rotWithShape="1">
          <a:blip r:embed="rId6">
            <a:extLst>
              <a:ext uri="{28A0092B-C50C-407E-A947-70E740481C1C}">
                <a14:useLocalDpi xmlns:a14="http://schemas.microsoft.com/office/drawing/2010/main" val="0"/>
              </a:ext>
            </a:extLst>
          </a:blip>
          <a:srcRect b="7134"/>
          <a:stretch/>
        </p:blipFill>
        <p:spPr>
          <a:xfrm>
            <a:off x="5927399" y="0"/>
            <a:ext cx="6264601" cy="6368716"/>
          </a:xfrm>
          <a:prstGeom prst="rect">
            <a:avLst/>
          </a:prstGeom>
        </p:spPr>
      </p:pic>
      <p:sp>
        <p:nvSpPr>
          <p:cNvPr id="13" name="TextBox 12">
            <a:extLst>
              <a:ext uri="{FF2B5EF4-FFF2-40B4-BE49-F238E27FC236}">
                <a16:creationId xmlns:a16="http://schemas.microsoft.com/office/drawing/2014/main" id="{8C4B6175-B3B1-F542-86A6-70E42B123F98}"/>
              </a:ext>
            </a:extLst>
          </p:cNvPr>
          <p:cNvSpPr txBox="1"/>
          <p:nvPr/>
        </p:nvSpPr>
        <p:spPr>
          <a:xfrm>
            <a:off x="1531087" y="3380837"/>
            <a:ext cx="1109599" cy="461665"/>
          </a:xfrm>
          <a:prstGeom prst="rect">
            <a:avLst/>
          </a:prstGeom>
          <a:noFill/>
        </p:spPr>
        <p:txBody>
          <a:bodyPr wrap="none" rtlCol="0">
            <a:spAutoFit/>
          </a:bodyPr>
          <a:lstStyle/>
          <a:p>
            <a:r>
              <a:rPr lang="en-US" sz="2400" dirty="0">
                <a:solidFill>
                  <a:schemeClr val="accent1">
                    <a:lumMod val="50000"/>
                  </a:schemeClr>
                </a:solidFill>
              </a:rPr>
              <a:t>Nouns</a:t>
            </a:r>
          </a:p>
        </p:txBody>
      </p:sp>
      <p:sp>
        <p:nvSpPr>
          <p:cNvPr id="14" name="TextBox 13">
            <a:extLst>
              <a:ext uri="{FF2B5EF4-FFF2-40B4-BE49-F238E27FC236}">
                <a16:creationId xmlns:a16="http://schemas.microsoft.com/office/drawing/2014/main" id="{A7DB0EA1-B45A-A94F-8325-ACC01DEF7831}"/>
              </a:ext>
            </a:extLst>
          </p:cNvPr>
          <p:cNvSpPr txBox="1"/>
          <p:nvPr/>
        </p:nvSpPr>
        <p:spPr>
          <a:xfrm>
            <a:off x="1534293" y="3804748"/>
            <a:ext cx="1021433" cy="400110"/>
          </a:xfrm>
          <a:prstGeom prst="rect">
            <a:avLst/>
          </a:prstGeom>
          <a:noFill/>
        </p:spPr>
        <p:txBody>
          <a:bodyPr wrap="none" rtlCol="0">
            <a:spAutoFit/>
          </a:bodyPr>
          <a:lstStyle/>
          <a:p>
            <a:r>
              <a:rPr lang="en-US" sz="2000" dirty="0">
                <a:solidFill>
                  <a:schemeClr val="accent1">
                    <a:lumMod val="50000"/>
                  </a:schemeClr>
                </a:solidFill>
              </a:rPr>
              <a:t>plural?</a:t>
            </a:r>
          </a:p>
        </p:txBody>
      </p:sp>
      <p:cxnSp>
        <p:nvCxnSpPr>
          <p:cNvPr id="19" name="Straight Connector 18" descr="connector to the word die Häuser">
            <a:extLst>
              <a:ext uri="{FF2B5EF4-FFF2-40B4-BE49-F238E27FC236}">
                <a16:creationId xmlns:a16="http://schemas.microsoft.com/office/drawing/2014/main" id="{EC14BA83-CD98-1942-95A3-AD71956F5493}"/>
              </a:ext>
            </a:extLst>
          </p:cNvPr>
          <p:cNvCxnSpPr/>
          <p:nvPr/>
        </p:nvCxnSpPr>
        <p:spPr>
          <a:xfrm flipV="1">
            <a:off x="2849526" y="2381830"/>
            <a:ext cx="6953693" cy="1660727"/>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17" name="Rectangle 16" descr="box to highlight the word die Häuser">
            <a:extLst>
              <a:ext uri="{FF2B5EF4-FFF2-40B4-BE49-F238E27FC236}">
                <a16:creationId xmlns:a16="http://schemas.microsoft.com/office/drawing/2014/main" id="{8B0D9F48-F912-624D-BC24-7A9B8CA3E9D9}"/>
              </a:ext>
            </a:extLst>
          </p:cNvPr>
          <p:cNvSpPr/>
          <p:nvPr/>
        </p:nvSpPr>
        <p:spPr>
          <a:xfrm>
            <a:off x="9803219" y="2211709"/>
            <a:ext cx="770114" cy="340242"/>
          </a:xfrm>
          <a:prstGeom prst="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5471192"/>
      </p:ext>
    </p:extLst>
  </p:cSld>
  <p:clrMapOvr>
    <a:masterClrMapping/>
  </p:clrMapOvr>
  <mc:AlternateContent xmlns:mc="http://schemas.openxmlformats.org/markup-compatibility/2006" xmlns:p14="http://schemas.microsoft.com/office/powerpoint/2010/main">
    <mc:Choice Requires="p14">
      <p:transition spd="slow" p14:dur="2000" advTm="20105"/>
    </mc:Choice>
    <mc:Fallback xmlns="">
      <p:transition spd="slow" advTm="2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8" grpId="0"/>
      <p:bldP spid="7" grpId="0"/>
      <p:bldP spid="6" grpId="0" animBg="1"/>
      <p:bldP spid="6" grpId="1" animBg="1"/>
      <p:bldP spid="13" grpId="0"/>
      <p:bldP spid="14"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8204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17" name="Rounded Rectangle 11">
            <a:extLst>
              <a:ext uri="{FF2B5EF4-FFF2-40B4-BE49-F238E27FC236}">
                <a16:creationId xmlns:a16="http://schemas.microsoft.com/office/drawing/2014/main" id="{43F751EC-C2EC-4B98-81DC-C84981A6B4B0}"/>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le 1">
            <a:extLst>
              <a:ext uri="{FF2B5EF4-FFF2-40B4-BE49-F238E27FC236}">
                <a16:creationId xmlns:a16="http://schemas.microsoft.com/office/drawing/2014/main" id="{61E30514-8C23-4945-93E9-6F58ADD84AB5}"/>
              </a:ext>
            </a:extLst>
          </p:cNvPr>
          <p:cNvSpPr/>
          <p:nvPr/>
        </p:nvSpPr>
        <p:spPr>
          <a:xfrm>
            <a:off x="1705920" y="2761169"/>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fahren</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ounded Rectangle 5">
            <a:extLst>
              <a:ext uri="{FF2B5EF4-FFF2-40B4-BE49-F238E27FC236}">
                <a16:creationId xmlns:a16="http://schemas.microsoft.com/office/drawing/2014/main" id="{E37DD41E-3302-CC45-91E1-317A4EEE70E8}"/>
              </a:ext>
            </a:extLst>
          </p:cNvPr>
          <p:cNvSpPr/>
          <p:nvPr/>
        </p:nvSpPr>
        <p:spPr>
          <a:xfrm>
            <a:off x="5546344" y="3182835"/>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geben</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Rounded Rectangle 6">
            <a:extLst>
              <a:ext uri="{FF2B5EF4-FFF2-40B4-BE49-F238E27FC236}">
                <a16:creationId xmlns:a16="http://schemas.microsoft.com/office/drawing/2014/main" id="{B5680366-9951-4346-9A95-3AD6352073ED}"/>
              </a:ext>
            </a:extLst>
          </p:cNvPr>
          <p:cNvSpPr/>
          <p:nvPr/>
        </p:nvSpPr>
        <p:spPr>
          <a:xfrm>
            <a:off x="4702104" y="1645045"/>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helfen</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Rounded Rectangle 7">
            <a:extLst>
              <a:ext uri="{FF2B5EF4-FFF2-40B4-BE49-F238E27FC236}">
                <a16:creationId xmlns:a16="http://schemas.microsoft.com/office/drawing/2014/main" id="{2398041A-42F7-4446-A1B3-D016BADD9031}"/>
              </a:ext>
            </a:extLst>
          </p:cNvPr>
          <p:cNvSpPr/>
          <p:nvPr/>
        </p:nvSpPr>
        <p:spPr>
          <a:xfrm>
            <a:off x="425817" y="5160954"/>
            <a:ext cx="2556142"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vergessen</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ounded Rectangle 8">
            <a:extLst>
              <a:ext uri="{FF2B5EF4-FFF2-40B4-BE49-F238E27FC236}">
                <a16:creationId xmlns:a16="http://schemas.microsoft.com/office/drawing/2014/main" id="{64FDC454-5422-784B-AE8D-2C2FC85D6146}"/>
              </a:ext>
            </a:extLst>
          </p:cNvPr>
          <p:cNvSpPr/>
          <p:nvPr/>
        </p:nvSpPr>
        <p:spPr>
          <a:xfrm>
            <a:off x="7869936" y="619181"/>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laufen</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9">
            <a:extLst>
              <a:ext uri="{FF2B5EF4-FFF2-40B4-BE49-F238E27FC236}">
                <a16:creationId xmlns:a16="http://schemas.microsoft.com/office/drawing/2014/main" id="{75D6F568-4E98-F546-A1DE-76FBE8666BFF}"/>
              </a:ext>
            </a:extLst>
          </p:cNvPr>
          <p:cNvSpPr/>
          <p:nvPr/>
        </p:nvSpPr>
        <p:spPr>
          <a:xfrm>
            <a:off x="8976360" y="4727753"/>
            <a:ext cx="2212848" cy="603504"/>
          </a:xfrm>
          <a:prstGeom prst="round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schlafen</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a:extLst>
              <a:ext uri="{FF2B5EF4-FFF2-40B4-BE49-F238E27FC236}">
                <a16:creationId xmlns:a16="http://schemas.microsoft.com/office/drawing/2014/main" id="{8505A29A-94A3-644E-9337-F0273198A9B8}"/>
              </a:ext>
            </a:extLst>
          </p:cNvPr>
          <p:cNvSpPr/>
          <p:nvPr/>
        </p:nvSpPr>
        <p:spPr>
          <a:xfrm>
            <a:off x="6338711" y="5594375"/>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glauben</a:t>
            </a:r>
            <a:endParaRPr kumimoji="0" lang="en-US" sz="3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Rounded Rectangle 12">
            <a:extLst>
              <a:ext uri="{FF2B5EF4-FFF2-40B4-BE49-F238E27FC236}">
                <a16:creationId xmlns:a16="http://schemas.microsoft.com/office/drawing/2014/main" id="{504C9102-4A5A-D042-B453-E4E92E794AAB}"/>
              </a:ext>
            </a:extLst>
          </p:cNvPr>
          <p:cNvSpPr/>
          <p:nvPr/>
        </p:nvSpPr>
        <p:spPr>
          <a:xfrm>
            <a:off x="1190752" y="4124249"/>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bleiben</a:t>
            </a:r>
            <a:endParaRPr kumimoji="0" lang="en-US" sz="3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Rounded Rectangle 13">
            <a:extLst>
              <a:ext uri="{FF2B5EF4-FFF2-40B4-BE49-F238E27FC236}">
                <a16:creationId xmlns:a16="http://schemas.microsoft.com/office/drawing/2014/main" id="{648D5B3A-4144-3648-9B74-369FF61E3B3C}"/>
              </a:ext>
            </a:extLst>
          </p:cNvPr>
          <p:cNvSpPr/>
          <p:nvPr/>
        </p:nvSpPr>
        <p:spPr>
          <a:xfrm>
            <a:off x="89521" y="1398090"/>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leben</a:t>
            </a:r>
          </a:p>
        </p:txBody>
      </p:sp>
      <p:sp>
        <p:nvSpPr>
          <p:cNvPr id="15" name="Rounded Rectangle 14">
            <a:extLst>
              <a:ext uri="{FF2B5EF4-FFF2-40B4-BE49-F238E27FC236}">
                <a16:creationId xmlns:a16="http://schemas.microsoft.com/office/drawing/2014/main" id="{C9524E27-1524-AF43-992B-5EE0A200F237}"/>
              </a:ext>
            </a:extLst>
          </p:cNvPr>
          <p:cNvSpPr/>
          <p:nvPr/>
        </p:nvSpPr>
        <p:spPr>
          <a:xfrm>
            <a:off x="4439920" y="4539481"/>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brauchen</a:t>
            </a:r>
            <a:endParaRPr kumimoji="0" lang="en-US" sz="3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Rounded Rectangle 15">
            <a:extLst>
              <a:ext uri="{FF2B5EF4-FFF2-40B4-BE49-F238E27FC236}">
                <a16:creationId xmlns:a16="http://schemas.microsoft.com/office/drawing/2014/main" id="{5F6992C8-398F-3647-9870-13FD21B9A322}"/>
              </a:ext>
            </a:extLst>
          </p:cNvPr>
          <p:cNvSpPr/>
          <p:nvPr/>
        </p:nvSpPr>
        <p:spPr>
          <a:xfrm>
            <a:off x="9314688" y="1785246"/>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verstehen</a:t>
            </a:r>
          </a:p>
        </p:txBody>
      </p:sp>
      <p:sp>
        <p:nvSpPr>
          <p:cNvPr id="18" name="Rounded Rectangle 17">
            <a:extLst>
              <a:ext uri="{FF2B5EF4-FFF2-40B4-BE49-F238E27FC236}">
                <a16:creationId xmlns:a16="http://schemas.microsoft.com/office/drawing/2014/main" id="{B7A25EFA-1E47-4945-847A-A8D75E2B7CB8}"/>
              </a:ext>
            </a:extLst>
          </p:cNvPr>
          <p:cNvSpPr/>
          <p:nvPr/>
        </p:nvSpPr>
        <p:spPr>
          <a:xfrm>
            <a:off x="8551559" y="3182835"/>
            <a:ext cx="2212848" cy="603504"/>
          </a:xfrm>
          <a:prstGeom prst="roundRect">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reisen</a:t>
            </a:r>
            <a:endParaRPr kumimoji="0" lang="en-US" sz="3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Audio 10"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54682"/>
      </p:ext>
    </p:extLst>
  </p:cSld>
  <p:clrMapOvr>
    <a:masterClrMapping/>
  </p:clrMapOvr>
  <mc:AlternateContent xmlns:mc="http://schemas.openxmlformats.org/markup-compatibility/2006" xmlns:p14="http://schemas.microsoft.com/office/powerpoint/2010/main">
    <mc:Choice Requires="p14">
      <p:transition spd="slow" p14:dur="2000" advTm="34148"/>
    </mc:Choice>
    <mc:Fallback xmlns="">
      <p:transition spd="slow" advTm="3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22" presetClass="exit" presetSubtype="8" fill="hold" grpId="1" nodeType="afterEffect">
                                  <p:stCondLst>
                                    <p:cond delay="0"/>
                                  </p:stCondLst>
                                  <p:childTnLst>
                                    <p:animEffect transition="out" filter="wipe(left)">
                                      <p:cBhvr>
                                        <p:cTn id="13" dur="4000"/>
                                        <p:tgtEl>
                                          <p:spTgt spid="16"/>
                                        </p:tgtEl>
                                      </p:cBhvr>
                                    </p:animEffect>
                                    <p:set>
                                      <p:cBhvr>
                                        <p:cTn id="14" dur="1" fill="hold">
                                          <p:stCondLst>
                                            <p:cond delay="39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22" presetClass="exit" presetSubtype="8" fill="hold" grpId="1" nodeType="afterEffect">
                                  <p:stCondLst>
                                    <p:cond delay="0"/>
                                  </p:stCondLst>
                                  <p:childTnLst>
                                    <p:animEffect transition="out" filter="wipe(left)">
                                      <p:cBhvr>
                                        <p:cTn id="21" dur="4000"/>
                                        <p:tgtEl>
                                          <p:spTgt spid="2"/>
                                        </p:tgtEl>
                                      </p:cBhvr>
                                    </p:animEffect>
                                    <p:set>
                                      <p:cBhvr>
                                        <p:cTn id="22" dur="1" fill="hold">
                                          <p:stCondLst>
                                            <p:cond delay="3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0"/>
                            </p:stCondLst>
                            <p:childTnLst>
                              <p:par>
                                <p:cTn id="28" presetID="22" presetClass="exit" presetSubtype="8" fill="hold" grpId="1" nodeType="afterEffect">
                                  <p:stCondLst>
                                    <p:cond delay="0"/>
                                  </p:stCondLst>
                                  <p:childTnLst>
                                    <p:animEffect transition="out" filter="wipe(left)">
                                      <p:cBhvr>
                                        <p:cTn id="29" dur="4000"/>
                                        <p:tgtEl>
                                          <p:spTgt spid="15"/>
                                        </p:tgtEl>
                                      </p:cBhvr>
                                    </p:animEffect>
                                    <p:set>
                                      <p:cBhvr>
                                        <p:cTn id="30" dur="1" fill="hold">
                                          <p:stCondLst>
                                            <p:cond delay="39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0"/>
                            </p:stCondLst>
                            <p:childTnLst>
                              <p:par>
                                <p:cTn id="36" presetID="22" presetClass="exit" presetSubtype="8" fill="hold" grpId="1" nodeType="afterEffect">
                                  <p:stCondLst>
                                    <p:cond delay="0"/>
                                  </p:stCondLst>
                                  <p:childTnLst>
                                    <p:animEffect transition="out" filter="wipe(left)">
                                      <p:cBhvr>
                                        <p:cTn id="37" dur="4000"/>
                                        <p:tgtEl>
                                          <p:spTgt spid="13"/>
                                        </p:tgtEl>
                                      </p:cBhvr>
                                    </p:animEffect>
                                    <p:set>
                                      <p:cBhvr>
                                        <p:cTn id="38" dur="1" fill="hold">
                                          <p:stCondLst>
                                            <p:cond delay="39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par>
                          <p:cTn id="43" fill="hold">
                            <p:stCondLst>
                              <p:cond delay="0"/>
                            </p:stCondLst>
                            <p:childTnLst>
                              <p:par>
                                <p:cTn id="44" presetID="22" presetClass="exit" presetSubtype="8" fill="hold" grpId="1" nodeType="afterEffect">
                                  <p:stCondLst>
                                    <p:cond delay="0"/>
                                  </p:stCondLst>
                                  <p:childTnLst>
                                    <p:animEffect transition="out" filter="wipe(left)">
                                      <p:cBhvr>
                                        <p:cTn id="45" dur="4000"/>
                                        <p:tgtEl>
                                          <p:spTgt spid="7"/>
                                        </p:tgtEl>
                                      </p:cBhvr>
                                    </p:animEffect>
                                    <p:set>
                                      <p:cBhvr>
                                        <p:cTn id="46" dur="1" fill="hold">
                                          <p:stCondLst>
                                            <p:cond delay="39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par>
                          <p:cTn id="51" fill="hold">
                            <p:stCondLst>
                              <p:cond delay="0"/>
                            </p:stCondLst>
                            <p:childTnLst>
                              <p:par>
                                <p:cTn id="52" presetID="22" presetClass="exit" presetSubtype="8" fill="hold" grpId="1" nodeType="afterEffect">
                                  <p:stCondLst>
                                    <p:cond delay="0"/>
                                  </p:stCondLst>
                                  <p:childTnLst>
                                    <p:animEffect transition="out" filter="wipe(left)">
                                      <p:cBhvr>
                                        <p:cTn id="53" dur="4000"/>
                                        <p:tgtEl>
                                          <p:spTgt spid="12"/>
                                        </p:tgtEl>
                                      </p:cBhvr>
                                    </p:animEffect>
                                    <p:set>
                                      <p:cBhvr>
                                        <p:cTn id="54" dur="1" fill="hold">
                                          <p:stCondLst>
                                            <p:cond delay="39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par>
                          <p:cTn id="59" fill="hold">
                            <p:stCondLst>
                              <p:cond delay="0"/>
                            </p:stCondLst>
                            <p:childTnLst>
                              <p:par>
                                <p:cTn id="60" presetID="22" presetClass="exit" presetSubtype="8" fill="hold" grpId="1" nodeType="afterEffect">
                                  <p:stCondLst>
                                    <p:cond delay="0"/>
                                  </p:stCondLst>
                                  <p:childTnLst>
                                    <p:animEffect transition="out" filter="wipe(left)">
                                      <p:cBhvr>
                                        <p:cTn id="61" dur="4000"/>
                                        <p:tgtEl>
                                          <p:spTgt spid="6"/>
                                        </p:tgtEl>
                                      </p:cBhvr>
                                    </p:animEffect>
                                    <p:set>
                                      <p:cBhvr>
                                        <p:cTn id="62" dur="1" fill="hold">
                                          <p:stCondLst>
                                            <p:cond delay="39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par>
                          <p:cTn id="67" fill="hold">
                            <p:stCondLst>
                              <p:cond delay="0"/>
                            </p:stCondLst>
                            <p:childTnLst>
                              <p:par>
                                <p:cTn id="68" presetID="22" presetClass="exit" presetSubtype="8" fill="hold" grpId="1" nodeType="afterEffect">
                                  <p:stCondLst>
                                    <p:cond delay="0"/>
                                  </p:stCondLst>
                                  <p:childTnLst>
                                    <p:animEffect transition="out" filter="wipe(left)">
                                      <p:cBhvr>
                                        <p:cTn id="69" dur="4000"/>
                                        <p:tgtEl>
                                          <p:spTgt spid="8"/>
                                        </p:tgtEl>
                                      </p:cBhvr>
                                    </p:animEffect>
                                    <p:set>
                                      <p:cBhvr>
                                        <p:cTn id="70" dur="1" fill="hold">
                                          <p:stCondLst>
                                            <p:cond delay="3999"/>
                                          </p:stCondLst>
                                        </p:cTn>
                                        <p:tgtEl>
                                          <p:spTgt spid="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par>
                          <p:cTn id="75" fill="hold">
                            <p:stCondLst>
                              <p:cond delay="0"/>
                            </p:stCondLst>
                            <p:childTnLst>
                              <p:par>
                                <p:cTn id="76" presetID="22" presetClass="exit" presetSubtype="8" fill="hold" grpId="1" nodeType="afterEffect">
                                  <p:stCondLst>
                                    <p:cond delay="0"/>
                                  </p:stCondLst>
                                  <p:childTnLst>
                                    <p:animEffect transition="out" filter="wipe(left)">
                                      <p:cBhvr>
                                        <p:cTn id="77" dur="4000"/>
                                        <p:tgtEl>
                                          <p:spTgt spid="18"/>
                                        </p:tgtEl>
                                      </p:cBhvr>
                                    </p:animEffect>
                                    <p:set>
                                      <p:cBhvr>
                                        <p:cTn id="78" dur="1" fill="hold">
                                          <p:stCondLst>
                                            <p:cond delay="3999"/>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childTnLst>
                          </p:cTn>
                        </p:par>
                        <p:par>
                          <p:cTn id="83" fill="hold">
                            <p:stCondLst>
                              <p:cond delay="0"/>
                            </p:stCondLst>
                            <p:childTnLst>
                              <p:par>
                                <p:cTn id="84" presetID="22" presetClass="exit" presetSubtype="8" fill="hold" grpId="1" nodeType="afterEffect">
                                  <p:stCondLst>
                                    <p:cond delay="0"/>
                                  </p:stCondLst>
                                  <p:childTnLst>
                                    <p:animEffect transition="out" filter="wipe(left)">
                                      <p:cBhvr>
                                        <p:cTn id="85" dur="4000"/>
                                        <p:tgtEl>
                                          <p:spTgt spid="14"/>
                                        </p:tgtEl>
                                      </p:cBhvr>
                                    </p:animEffect>
                                    <p:set>
                                      <p:cBhvr>
                                        <p:cTn id="86" dur="1" fill="hold">
                                          <p:stCondLst>
                                            <p:cond delay="39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par>
                          <p:cTn id="91" fill="hold">
                            <p:stCondLst>
                              <p:cond delay="0"/>
                            </p:stCondLst>
                            <p:childTnLst>
                              <p:par>
                                <p:cTn id="92" presetID="22" presetClass="exit" presetSubtype="8" fill="hold" grpId="1" nodeType="afterEffect">
                                  <p:stCondLst>
                                    <p:cond delay="0"/>
                                  </p:stCondLst>
                                  <p:childTnLst>
                                    <p:animEffect transition="out" filter="wipe(left)">
                                      <p:cBhvr>
                                        <p:cTn id="93" dur="4000"/>
                                        <p:tgtEl>
                                          <p:spTgt spid="10"/>
                                        </p:tgtEl>
                                      </p:cBhvr>
                                    </p:animEffect>
                                    <p:set>
                                      <p:cBhvr>
                                        <p:cTn id="94" dur="1" fill="hold">
                                          <p:stCondLst>
                                            <p:cond delay="3999"/>
                                          </p:stCondLst>
                                        </p:cTn>
                                        <p:tgtEl>
                                          <p:spTgt spid="1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par>
                          <p:cTn id="99" fill="hold">
                            <p:stCondLst>
                              <p:cond delay="0"/>
                            </p:stCondLst>
                            <p:childTnLst>
                              <p:par>
                                <p:cTn id="100" presetID="22" presetClass="exit" presetSubtype="8" fill="hold" grpId="1" nodeType="afterEffect">
                                  <p:stCondLst>
                                    <p:cond delay="0"/>
                                  </p:stCondLst>
                                  <p:childTnLst>
                                    <p:animEffect transition="out" filter="wipe(left)">
                                      <p:cBhvr>
                                        <p:cTn id="101" dur="4000"/>
                                        <p:tgtEl>
                                          <p:spTgt spid="9"/>
                                        </p:tgtEl>
                                      </p:cBhvr>
                                    </p:animEffect>
                                    <p:set>
                                      <p:cBhvr>
                                        <p:cTn id="102" dur="1" fill="hold">
                                          <p:stCondLst>
                                            <p:cond delay="3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11"/>
                </p:tgtEl>
              </p:cMediaNode>
            </p:audio>
          </p:childTnLst>
        </p:cTn>
      </p:par>
    </p:tnLst>
    <p:bldLst>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14.3|12.2|12.1|20.4"/>
</p:tagLst>
</file>

<file path=ppt/tags/tag2.xml><?xml version="1.0" encoding="utf-8"?>
<p:tagLst xmlns:a="http://schemas.openxmlformats.org/drawingml/2006/main" xmlns:r="http://schemas.openxmlformats.org/officeDocument/2006/relationships" xmlns:p="http://schemas.openxmlformats.org/presentationml/2006/main">
  <p:tag name="TIMING" val="|3.4|14.3|12.2|12.1|20.4"/>
</p:tagLst>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1821</TotalTime>
  <Words>8590</Words>
  <Application>Microsoft Office PowerPoint</Application>
  <PresentationFormat>Widescreen</PresentationFormat>
  <Paragraphs>979</Paragraphs>
  <Slides>36</Slides>
  <Notes>36</Notes>
  <HiddenSlides>0</HiddenSlides>
  <MMClips>35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SimSun</vt:lpstr>
      <vt:lpstr>Arial</vt:lpstr>
      <vt:lpstr>Bookshelf Symbol 7</vt:lpstr>
      <vt:lpstr>Calibri</vt:lpstr>
      <vt:lpstr>Century Gothic</vt:lpstr>
      <vt:lpstr>Symbol</vt:lpstr>
      <vt:lpstr>Times New Roman</vt:lpstr>
      <vt:lpstr>Tw Cen MT</vt:lpstr>
      <vt:lpstr>Wingdings</vt:lpstr>
      <vt:lpstr>3_Office Theme</vt:lpstr>
      <vt:lpstr>1_Office Theme</vt:lpstr>
      <vt:lpstr>2_Office Theme</vt:lpstr>
      <vt:lpstr>Differentiation within the German SoW</vt:lpstr>
      <vt:lpstr>German Y7 Term 2.2 weeks 3-5 </vt:lpstr>
      <vt:lpstr>German Y7 Term 2.2 weeks 3-5</vt:lpstr>
      <vt:lpstr>Differentiation by: support</vt:lpstr>
      <vt:lpstr>Supporting lower proficiency learners</vt:lpstr>
      <vt:lpstr>Grammatik – strong verbs</vt:lpstr>
      <vt:lpstr>Grammatik – strong verbs</vt:lpstr>
      <vt:lpstr>Wie finde ich das?</vt:lpstr>
      <vt:lpstr>Vokabeln</vt:lpstr>
      <vt:lpstr>Vokabeln</vt:lpstr>
      <vt:lpstr>Vokabeln</vt:lpstr>
      <vt:lpstr>Vokabeln - Verben</vt:lpstr>
      <vt:lpstr>Differentiation by: task type</vt:lpstr>
      <vt:lpstr>Tante Laura schreibt an Mias Mutter!</vt:lpstr>
      <vt:lpstr>Tante Laura schreibt an Mias Mutter!</vt:lpstr>
      <vt:lpstr>Antworten</vt:lpstr>
      <vt:lpstr>Tante Laura schreibt an Mias Mutter!</vt:lpstr>
      <vt:lpstr>Differentiation by: outcome</vt:lpstr>
      <vt:lpstr>Zwei Deutsche</vt:lpstr>
      <vt:lpstr>Ein Interview.</vt:lpstr>
      <vt:lpstr>lesen / schreiben / hören / sprechen</vt:lpstr>
      <vt:lpstr>Differentiation by: support, task and outcome</vt:lpstr>
      <vt:lpstr>eine Musiktournee</vt:lpstr>
      <vt:lpstr>eine Musiktournee</vt:lpstr>
      <vt:lpstr>eine Musiktournee</vt:lpstr>
      <vt:lpstr>eine Musiktournee</vt:lpstr>
      <vt:lpstr>eine Musiktournee</vt:lpstr>
      <vt:lpstr>eine Musiktournee</vt:lpstr>
      <vt:lpstr>Examples from teachers using the NCELP SoW</vt:lpstr>
      <vt:lpstr>Es ist Montag </vt:lpstr>
      <vt:lpstr>Es ist Montag </vt:lpstr>
      <vt:lpstr>Vokabeln</vt:lpstr>
      <vt:lpstr>Vokabeln - Verben</vt:lpstr>
      <vt:lpstr>Vokabeln - Verben</vt:lpstr>
      <vt:lpstr>Namika</vt:lpstr>
      <vt:lpstr>Sebastian Vettel</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Differentiation within the German SoW</dc:title>
  <dc:creator>Victoria Hobson</dc:creator>
  <cp:lastModifiedBy>Victoria Hobson</cp:lastModifiedBy>
  <cp:revision>232</cp:revision>
  <dcterms:created xsi:type="dcterms:W3CDTF">2021-04-22T14:26:43Z</dcterms:created>
  <dcterms:modified xsi:type="dcterms:W3CDTF">2021-06-02T11:30:02Z</dcterms:modified>
</cp:coreProperties>
</file>