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1.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2.xml" ContentType="application/vnd.openxmlformats-officedocument.presentationml.tags+xml"/>
  <Override PartName="/ppt/notesSlides/notesSlide31.xml" ContentType="application/vnd.openxmlformats-officedocument.presentationml.notesSlide+xml"/>
  <Override PartName="/ppt/tags/tag3.xml" ContentType="application/vnd.openxmlformats-officedocument.presentationml.tags+xml"/>
  <Override PartName="/ppt/notesSlides/notesSlide32.xml" ContentType="application/vnd.openxmlformats-officedocument.presentationml.notesSlide+xml"/>
  <Override PartName="/ppt/tags/tag4.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6" r:id="rId3"/>
  </p:sldMasterIdLst>
  <p:notesMasterIdLst>
    <p:notesMasterId r:id="rId38"/>
  </p:notesMasterIdLst>
  <p:sldIdLst>
    <p:sldId id="308" r:id="rId4"/>
    <p:sldId id="309" r:id="rId5"/>
    <p:sldId id="310" r:id="rId6"/>
    <p:sldId id="317" r:id="rId7"/>
    <p:sldId id="285" r:id="rId8"/>
    <p:sldId id="302" r:id="rId9"/>
    <p:sldId id="322" r:id="rId10"/>
    <p:sldId id="304" r:id="rId11"/>
    <p:sldId id="323" r:id="rId12"/>
    <p:sldId id="315" r:id="rId13"/>
    <p:sldId id="324" r:id="rId14"/>
    <p:sldId id="316" r:id="rId15"/>
    <p:sldId id="318" r:id="rId16"/>
    <p:sldId id="261" r:id="rId17"/>
    <p:sldId id="262" r:id="rId18"/>
    <p:sldId id="263" r:id="rId19"/>
    <p:sldId id="264" r:id="rId20"/>
    <p:sldId id="319" r:id="rId21"/>
    <p:sldId id="286" r:id="rId22"/>
    <p:sldId id="287" r:id="rId23"/>
    <p:sldId id="320" r:id="rId24"/>
    <p:sldId id="288" r:id="rId25"/>
    <p:sldId id="289" r:id="rId26"/>
    <p:sldId id="290" r:id="rId27"/>
    <p:sldId id="291" r:id="rId28"/>
    <p:sldId id="293" r:id="rId29"/>
    <p:sldId id="321" r:id="rId30"/>
    <p:sldId id="294" r:id="rId31"/>
    <p:sldId id="295" r:id="rId32"/>
    <p:sldId id="296" r:id="rId33"/>
    <p:sldId id="297" r:id="rId34"/>
    <p:sldId id="298" r:id="rId35"/>
    <p:sldId id="299" r:id="rId36"/>
    <p:sldId id="300"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130" autoAdjust="0"/>
    <p:restoredTop sz="69186" autoAdjust="0"/>
  </p:normalViewPr>
  <p:slideViewPr>
    <p:cSldViewPr snapToGrid="0">
      <p:cViewPr varScale="1">
        <p:scale>
          <a:sx n="79" d="100"/>
          <a:sy n="79" d="100"/>
        </p:scale>
        <p:origin x="1638" y="96"/>
      </p:cViewPr>
      <p:guideLst/>
    </p:cSldViewPr>
  </p:slideViewPr>
  <p:outlineViewPr>
    <p:cViewPr>
      <p:scale>
        <a:sx n="33" d="100"/>
        <a:sy n="33" d="100"/>
      </p:scale>
      <p:origin x="0" y="-612"/>
    </p:cViewPr>
  </p:outlineViewPr>
  <p:notesTextViewPr>
    <p:cViewPr>
      <p:scale>
        <a:sx n="150" d="100"/>
        <a:sy n="15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177FFC-FBD7-4CD9-8A5C-4FF801BBCC1C}" type="datetimeFigureOut">
              <a:rPr lang="en-GB" smtClean="0"/>
              <a:t>02/06/2021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7E6F59-999D-4436-8803-B43B530C19ED}" type="slidenum">
              <a:rPr lang="en-GB" smtClean="0"/>
              <a:t>‹#›</a:t>
            </a:fld>
            <a:endParaRPr lang="en-GB"/>
          </a:p>
        </p:txBody>
      </p:sp>
    </p:spTree>
    <p:extLst>
      <p:ext uri="{BB962C8B-B14F-4D97-AF65-F5344CB8AC3E}">
        <p14:creationId xmlns:p14="http://schemas.microsoft.com/office/powerpoint/2010/main" val="24749285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Welcome</a:t>
            </a:r>
            <a:r>
              <a:rPr lang="en-GB" b="0" baseline="0" dirty="0"/>
              <a:t> to this showcase of differentiation with the French </a:t>
            </a:r>
            <a:r>
              <a:rPr lang="en-GB" b="0" baseline="0" dirty="0" err="1"/>
              <a:t>SoW.</a:t>
            </a:r>
            <a:r>
              <a:rPr lang="en-GB" b="0" baseline="0" dirty="0"/>
              <a:t>  </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baseline="0" dirty="0"/>
              <a:t>We will explore teaching activities from Y7 French Term 1.2 weeks 3-7, looking at supporting lower proficiency </a:t>
            </a:r>
            <a:r>
              <a:rPr lang="en-GB" b="0" baseline="0" dirty="0" smtClean="0"/>
              <a:t>learners </a:t>
            </a:r>
            <a:r>
              <a:rPr lang="en-GB" b="0" baseline="0" dirty="0"/>
              <a:t>through differentiation by support, task and outcome.</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83109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If teachers feel that</a:t>
            </a:r>
            <a:r>
              <a:rPr lang="en-GB" b="0" baseline="0" dirty="0"/>
              <a:t> transcribing the whole verb presents a barrier, </a:t>
            </a:r>
            <a:r>
              <a:rPr lang="en-GB" b="0" baseline="0" dirty="0" smtClean="0"/>
              <a:t>ask students to </a:t>
            </a:r>
            <a:r>
              <a:rPr lang="en-GB" b="0" baseline="0" dirty="0"/>
              <a:t>produce the verb ending, offering the stem as visual support as an in between step. </a:t>
            </a:r>
            <a:endParaRPr lang="en-GB" b="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smtClean="0"/>
              <a:t>Students </a:t>
            </a:r>
            <a:r>
              <a:rPr lang="en-GB" b="0" baseline="0" dirty="0"/>
              <a:t>could have a go at transcribing the verb</a:t>
            </a:r>
            <a:r>
              <a:rPr lang="en-GB" b="0" baseline="0" dirty="0" smtClean="0"/>
              <a:t>, but if </a:t>
            </a:r>
            <a:r>
              <a:rPr lang="en-GB" b="0" baseline="0" dirty="0"/>
              <a:t>not sure and do not have immediate recourse to </a:t>
            </a:r>
            <a:r>
              <a:rPr lang="en-GB" b="0" baseline="0" dirty="0" smtClean="0"/>
              <a:t>the </a:t>
            </a:r>
            <a:r>
              <a:rPr lang="en-GB" b="0" baseline="0" dirty="0"/>
              <a:t>Language Guide, wait for the clue of the stem</a:t>
            </a:r>
            <a:r>
              <a:rPr lang="en-GB" b="0" baseline="0"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smtClean="0"/>
              <a:t>Again, click to bring up the steps.</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6290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51613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Before we move on, some teachers within the network report they find it useful when differentiating for lower proficiency learners to use an even further simplified grammar explanation </a:t>
            </a:r>
            <a:r>
              <a:rPr lang="en-GB" baseline="0" dirty="0" smtClean="0"/>
              <a:t>slide such as this, </a:t>
            </a:r>
            <a:r>
              <a:rPr lang="en-GB" baseline="0" dirty="0"/>
              <a:t>to minimise written language.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95840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 name="Google Shape;221;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Now that we have seen ways</a:t>
            </a:r>
            <a:r>
              <a:rPr lang="en-GB" sz="1600" baseline="0" dirty="0"/>
              <a:t> of </a:t>
            </a:r>
            <a:r>
              <a:rPr lang="en-GB" sz="1600" baseline="0" dirty="0" smtClean="0"/>
              <a:t>differentiating </a:t>
            </a:r>
            <a:r>
              <a:rPr lang="en-GB" sz="1600" baseline="0" dirty="0"/>
              <a:t>by support, let’s now look at differentiation by task type to support lower proficiency learners. </a:t>
            </a:r>
            <a:endParaRPr lang="en-GB" sz="1600" dirty="0"/>
          </a:p>
          <a:p>
            <a:endParaRPr lang="en-GB" sz="1600" dirty="0"/>
          </a:p>
          <a:p>
            <a:r>
              <a:rPr lang="en-GB" sz="1600" dirty="0"/>
              <a:t>This is specifically</a:t>
            </a:r>
            <a:r>
              <a:rPr lang="en-GB" sz="1600" baseline="0" dirty="0"/>
              <a:t> lesson 2 of Y7 Term 1.2 week 6.</a:t>
            </a:r>
            <a:endParaRPr lang="en-GB" sz="1600" dirty="0"/>
          </a:p>
          <a:p>
            <a:endParaRPr lang="en-GB" sz="1600" dirty="0"/>
          </a:p>
        </p:txBody>
      </p:sp>
      <p:sp>
        <p:nvSpPr>
          <p:cNvPr id="222" name="Google Shape;222;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13</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404182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Now the progression to the listening </a:t>
            </a:r>
            <a:r>
              <a:rPr lang="en-US" b="0" baseline="0" dirty="0"/>
              <a:t>activity in lesson 2.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Before we look at differentiation here, </a:t>
            </a:r>
            <a:r>
              <a:rPr lang="en-GB" b="0" baseline="0" dirty="0"/>
              <a:t>if you are not already familiar with this activity, spend a minute looking at how it works.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The original teacher notes are included for reference.</a:t>
            </a:r>
          </a:p>
          <a:p>
            <a:endParaRPr lang="en-US" b="1" dirty="0"/>
          </a:p>
          <a:p>
            <a:r>
              <a:rPr lang="en-US" b="1" dirty="0"/>
              <a:t>Original teacher notes</a:t>
            </a:r>
          </a:p>
          <a:p>
            <a:r>
              <a:rPr lang="en-US" b="1" dirty="0"/>
              <a:t>Timing: </a:t>
            </a:r>
            <a:r>
              <a:rPr lang="en-US" b="0" dirty="0"/>
              <a:t>8 minutes (for this and the next</a:t>
            </a:r>
            <a:r>
              <a:rPr lang="en-US" b="0" baseline="0" dirty="0"/>
              <a:t> two slides)</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baseline="0" dirty="0"/>
              <a:t>to focus on verb form by having to choose between 3</a:t>
            </a:r>
            <a:r>
              <a:rPr lang="en-GB" baseline="30000" dirty="0"/>
              <a:t>rd</a:t>
            </a:r>
            <a:r>
              <a:rPr lang="en-GB" baseline="0" dirty="0"/>
              <a:t> person singular or plural, depending on the subject of the verb by using full nouns when listening. </a:t>
            </a:r>
            <a:endParaRPr lang="en-US" b="1" dirty="0"/>
          </a:p>
          <a:p>
            <a:endParaRPr lang="en-US" b="1" dirty="0"/>
          </a:p>
          <a:p>
            <a:r>
              <a:rPr lang="en-US" b="1" dirty="0"/>
              <a:t>Procedure:</a:t>
            </a:r>
          </a:p>
          <a:p>
            <a:r>
              <a:rPr lang="en-US" b="0" dirty="0"/>
              <a:t>1. </a:t>
            </a:r>
            <a:r>
              <a:rPr lang="en-GB" dirty="0"/>
              <a:t>Use this slide to model the requirements</a:t>
            </a:r>
            <a:r>
              <a:rPr lang="en-GB" baseline="0" dirty="0"/>
              <a:t> of the task.  Really emphasise the importance of listening carefully to the subject of the verb – is it singular or plural?  Elicit from students what will be heard when the subject is singular and what is heard when it is plural – </a:t>
            </a:r>
            <a:r>
              <a:rPr lang="en-GB" b="1" baseline="0" dirty="0"/>
              <a:t>the subtle difference between ’le’ and ‘les’ (or ‘la’ and ‘les’) really makes a difference to meaning. </a:t>
            </a:r>
            <a:r>
              <a:rPr lang="en-GB" baseline="0" dirty="0"/>
              <a:t> This is key to students succeeding in the task</a:t>
            </a:r>
            <a:endParaRPr lang="en-US" b="0" dirty="0"/>
          </a:p>
          <a:p>
            <a:r>
              <a:rPr lang="en-US" b="0" dirty="0"/>
              <a:t>2. Click the E.G. trigger</a:t>
            </a:r>
            <a:r>
              <a:rPr lang="en-US" b="0" baseline="0" dirty="0"/>
              <a:t> to play the audio.</a:t>
            </a:r>
            <a:endParaRPr lang="en-US" b="0" dirty="0"/>
          </a:p>
          <a:p>
            <a:r>
              <a:rPr lang="en-US" b="0" dirty="0"/>
              <a:t>3. Students tick the subject of the verb</a:t>
            </a:r>
            <a:r>
              <a:rPr lang="en-US" b="0" baseline="0" dirty="0"/>
              <a:t> then</a:t>
            </a:r>
            <a:r>
              <a:rPr lang="en-US" b="0" dirty="0"/>
              <a:t> use this to help write the correct verb ending (3</a:t>
            </a:r>
            <a:r>
              <a:rPr lang="en-US" b="0" baseline="30000" dirty="0"/>
              <a:t>rd</a:t>
            </a:r>
            <a:r>
              <a:rPr lang="en-US" b="0" dirty="0"/>
              <a:t> person singular</a:t>
            </a:r>
            <a:r>
              <a:rPr lang="en-US" b="0" baseline="0" dirty="0"/>
              <a:t> or third person plural)</a:t>
            </a:r>
            <a:r>
              <a:rPr lang="en-US" b="0" dirty="0"/>
              <a:t>.</a:t>
            </a:r>
          </a:p>
          <a:p>
            <a:r>
              <a:rPr lang="en-US" b="0" dirty="0"/>
              <a:t>4.</a:t>
            </a:r>
            <a:r>
              <a:rPr lang="en-US" b="0" baseline="0" dirty="0"/>
              <a:t> Students continue to transcribe the verb from the second part of the sentence, focusing on the achieving the correct subject pronoun and verb form.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5.</a:t>
            </a:r>
            <a:r>
              <a:rPr lang="en-GB" b="0" dirty="0"/>
              <a:t> On completion of the task, t</a:t>
            </a:r>
            <a:r>
              <a:rPr lang="en-GB" dirty="0"/>
              <a:t>eachers could take the opportunity to do some</a:t>
            </a:r>
            <a:r>
              <a:rPr lang="en-GB" baseline="0" dirty="0"/>
              <a:t> further sentence level comprehension by asking students to give the meanings in English of the complete sentences.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Transcript:</a:t>
            </a:r>
          </a:p>
          <a:p>
            <a:r>
              <a:rPr lang="en-GB" dirty="0"/>
              <a:t>E.G </a:t>
            </a:r>
          </a:p>
          <a:p>
            <a:r>
              <a:rPr lang="en-GB" dirty="0"/>
              <a:t>Le </a:t>
            </a:r>
            <a:r>
              <a:rPr lang="en-GB" dirty="0" err="1"/>
              <a:t>garçon</a:t>
            </a:r>
            <a:r>
              <a:rPr lang="en-GB" dirty="0"/>
              <a:t> </a:t>
            </a:r>
            <a:r>
              <a:rPr lang="en-GB" dirty="0" err="1"/>
              <a:t>aime</a:t>
            </a:r>
            <a:r>
              <a:rPr lang="en-GB" baseline="0" dirty="0"/>
              <a:t> le sport; </a:t>
            </a:r>
            <a:r>
              <a:rPr lang="en-GB" baseline="0" dirty="0" err="1"/>
              <a:t>il</a:t>
            </a:r>
            <a:r>
              <a:rPr lang="en-GB" baseline="0" dirty="0"/>
              <a:t> </a:t>
            </a:r>
            <a:r>
              <a:rPr lang="en-GB" baseline="0" dirty="0" err="1"/>
              <a:t>joue</a:t>
            </a:r>
            <a:r>
              <a:rPr lang="en-GB" baseline="0" dirty="0"/>
              <a:t> au foot.</a:t>
            </a:r>
          </a:p>
          <a:p>
            <a:endParaRPr lang="en-GB" baseline="0" dirty="0"/>
          </a:p>
          <a:p>
            <a:r>
              <a:rPr lang="en-GB" baseline="0" dirty="0"/>
              <a:t>E.G</a:t>
            </a:r>
          </a:p>
          <a:p>
            <a:r>
              <a:rPr lang="en-GB" baseline="0" dirty="0"/>
              <a:t>Les </a:t>
            </a:r>
            <a:r>
              <a:rPr lang="en-GB" baseline="0" dirty="0" err="1"/>
              <a:t>filles</a:t>
            </a:r>
            <a:r>
              <a:rPr lang="en-GB" baseline="0" dirty="0"/>
              <a:t> </a:t>
            </a:r>
            <a:r>
              <a:rPr lang="en-GB" baseline="0" dirty="0" err="1"/>
              <a:t>restent</a:t>
            </a:r>
            <a:r>
              <a:rPr lang="en-GB" baseline="0" dirty="0"/>
              <a:t> à la </a:t>
            </a:r>
            <a:r>
              <a:rPr lang="en-GB" baseline="0" dirty="0" err="1"/>
              <a:t>maison</a:t>
            </a:r>
            <a:r>
              <a:rPr lang="en-GB" baseline="0" dirty="0"/>
              <a:t>; </a:t>
            </a:r>
            <a:r>
              <a:rPr lang="en-GB" baseline="0" dirty="0" err="1"/>
              <a:t>elles</a:t>
            </a:r>
            <a:r>
              <a:rPr lang="en-GB" baseline="0" dirty="0"/>
              <a:t> </a:t>
            </a:r>
            <a:r>
              <a:rPr lang="en-GB" baseline="0" dirty="0" err="1"/>
              <a:t>regardent</a:t>
            </a:r>
            <a:r>
              <a:rPr lang="en-GB" baseline="0" dirty="0"/>
              <a:t> la </a:t>
            </a:r>
            <a:r>
              <a:rPr lang="en-GB" baseline="0" dirty="0" err="1"/>
              <a:t>télé</a:t>
            </a:r>
            <a:r>
              <a:rPr lang="en-GB" baseline="0" dirty="0"/>
              <a:t>.</a:t>
            </a:r>
            <a:endParaRPr lang="en-GB" dirty="0"/>
          </a:p>
          <a:p>
            <a:endParaRPr lang="en-GB" dirty="0"/>
          </a:p>
          <a:p>
            <a:r>
              <a:rPr lang="en-GB" b="1" baseline="0" dirty="0"/>
              <a:t>Note: </a:t>
            </a:r>
            <a:r>
              <a:rPr lang="en-GB" baseline="0" dirty="0"/>
              <a:t>The two part nature of the task sets up differentiation.  All students should be able to complete the first part of the sentence at least – hearing the difference between ‘le’ and ‘les’; and the difference between ‘la’ and ‘les’ and then writing the verb ending accordingly: ‘e’ or ‘</a:t>
            </a:r>
            <a:r>
              <a:rPr lang="en-GB" baseline="0" dirty="0" err="1"/>
              <a:t>ent</a:t>
            </a:r>
            <a:r>
              <a:rPr lang="en-GB" baseline="0" dirty="0"/>
              <a:t>’.  </a:t>
            </a:r>
          </a:p>
          <a:p>
            <a:r>
              <a:rPr lang="en-GB" baseline="0" dirty="0"/>
              <a:t>The second part offers a greater level of challenge.  Teachers could consider asking students to mark their work in two sets, to allow students to feel successful and give the teacher an indication of how students did with the two aspects of the task.</a:t>
            </a: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65357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Here is</a:t>
            </a:r>
            <a:r>
              <a:rPr lang="en-GB" b="0" baseline="0" dirty="0"/>
              <a:t> the activity in full.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Students could be asked to complete the first part only- write the correct ending.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With a mixed ability class, keep the slide as is, to include both support and challenge options.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With a </a:t>
            </a:r>
            <a:r>
              <a:rPr lang="en-US" b="0" baseline="0" dirty="0" err="1"/>
              <a:t>setted</a:t>
            </a:r>
            <a:r>
              <a:rPr lang="en-US" b="0" baseline="0" dirty="0"/>
              <a:t> group, simplify the slide if you feel this would help.  </a:t>
            </a:r>
            <a:endParaRPr lang="en-US" b="0" dirty="0"/>
          </a:p>
          <a:p>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Gauge with your groups how to explain the different levels of challenge within the activity.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Some students feel reassured by having a simplified option, others enjoy giving the challenge a go.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You will know how best to set this up.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A suggestion in the original teacher notes is that t</a:t>
            </a:r>
            <a:r>
              <a:rPr lang="en-GB" baseline="0" dirty="0"/>
              <a:t>eachers could consider asking students to mark their work in two sets, to allow students to feel successful and give the teacher an indication of how students did with the two aspects of the task.  </a:t>
            </a:r>
            <a:endParaRPr lang="en-GB" dirty="0"/>
          </a:p>
          <a:p>
            <a:endParaRPr lang="en-GB"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29755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Here</a:t>
            </a:r>
            <a:r>
              <a:rPr lang="en-GB" b="0" baseline="0" dirty="0"/>
              <a:t> is one example of what a simplified version might look like.  </a:t>
            </a:r>
          </a:p>
          <a:p>
            <a:r>
              <a:rPr lang="en-GB" b="0" baseline="0" dirty="0"/>
              <a:t>We are not losing the focus on the learning points -but in a more supported way that will allow lower proficiency learners a greater chance of success with these quite tricky learning points.  </a:t>
            </a:r>
          </a:p>
          <a:p>
            <a:r>
              <a:rPr lang="en-GB" b="0" baseline="0" dirty="0"/>
              <a:t>To facilitate the students not having to listen to the second part of the recording, I would simply press escape after the first part of the sentence and click back into slide show using the shortcut key at the bottom of the screen for the next sentence.  </a:t>
            </a:r>
          </a:p>
          <a:p>
            <a:r>
              <a:rPr lang="en-GB" b="0" baseline="0" dirty="0"/>
              <a:t>Again, although we have altered the task, the learning point still offers progression from lesson 1 to 2. </a:t>
            </a:r>
          </a:p>
          <a:p>
            <a:r>
              <a:rPr lang="en-GB" b="0" baseline="0" dirty="0"/>
              <a:t>In lesson one, students wrote the correct verb with corresponding subject pronoun only.  </a:t>
            </a:r>
          </a:p>
          <a:p>
            <a:r>
              <a:rPr lang="en-GB" b="0" baseline="0" dirty="0"/>
              <a:t>The added element here is that students work at sentence level, writing the correct verb ending, informed this time by their hearing of ‘le or les’ or ‘la or les’ and then translate the whole sentence. </a:t>
            </a:r>
            <a:endParaRPr lang="en-GB" b="0" dirty="0"/>
          </a:p>
          <a:p>
            <a:endParaRPr lang="en-GB"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89132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Here is</a:t>
            </a:r>
            <a:r>
              <a:rPr lang="en-GB" b="0" baseline="0" dirty="0"/>
              <a:t> alternate way that this activity could be altered, </a:t>
            </a:r>
            <a:r>
              <a:rPr lang="en-GB" b="0" baseline="0" dirty="0" smtClean="0"/>
              <a:t>should you wish to </a:t>
            </a:r>
            <a:r>
              <a:rPr lang="en-GB" b="0" baseline="0" dirty="0"/>
              <a:t>make use of both parts of the audio per </a:t>
            </a:r>
            <a:r>
              <a:rPr lang="en-GB" b="0" baseline="0" dirty="0" smtClean="0"/>
              <a:t>sentence, naturally, eliciting translations into English as part of the feedback.</a:t>
            </a:r>
            <a:endParaRPr lang="en-GB" b="0" dirty="0"/>
          </a:p>
          <a:p>
            <a:endParaRPr lang="en-GB" b="1" dirty="0"/>
          </a:p>
          <a:p>
            <a:r>
              <a:rPr lang="en-GB" b="1" dirty="0"/>
              <a:t>Transcript</a:t>
            </a:r>
          </a:p>
          <a:p>
            <a:r>
              <a:rPr lang="en-GB" dirty="0"/>
              <a:t>1) Le </a:t>
            </a:r>
            <a:r>
              <a:rPr lang="en-GB" dirty="0" err="1"/>
              <a:t>garçon</a:t>
            </a:r>
            <a:r>
              <a:rPr lang="en-GB" dirty="0"/>
              <a:t> </a:t>
            </a:r>
            <a:r>
              <a:rPr lang="en-GB" dirty="0" err="1"/>
              <a:t>aime</a:t>
            </a:r>
            <a:r>
              <a:rPr lang="en-GB" dirty="0"/>
              <a:t> la </a:t>
            </a:r>
            <a:r>
              <a:rPr lang="en-GB" dirty="0" err="1"/>
              <a:t>t</a:t>
            </a:r>
            <a:r>
              <a:rPr lang="en-GB" sz="1200" baseline="0" dirty="0" err="1">
                <a:solidFill>
                  <a:schemeClr val="accent5">
                    <a:lumMod val="50000"/>
                  </a:schemeClr>
                </a:solidFill>
                <a:latin typeface="Century Gothic" panose="020B0502020202020204" pitchFamily="34" charset="0"/>
              </a:rPr>
              <a:t>élé</a:t>
            </a:r>
            <a:r>
              <a:rPr lang="en-GB" sz="1200" baseline="0" dirty="0">
                <a:solidFill>
                  <a:schemeClr val="accent5">
                    <a:lumMod val="50000"/>
                  </a:schemeClr>
                </a:solidFill>
                <a:latin typeface="Century Gothic" panose="020B0502020202020204" pitchFamily="34" charset="0"/>
              </a:rPr>
              <a:t>;</a:t>
            </a:r>
            <a:r>
              <a:rPr lang="en-GB" dirty="0"/>
              <a:t> il </a:t>
            </a:r>
            <a:r>
              <a:rPr lang="en-GB" dirty="0" err="1"/>
              <a:t>regarde</a:t>
            </a:r>
            <a:r>
              <a:rPr lang="en-GB" dirty="0"/>
              <a:t> des films.</a:t>
            </a:r>
          </a:p>
          <a:p>
            <a:r>
              <a:rPr lang="en-GB" dirty="0"/>
              <a:t>2) Les </a:t>
            </a:r>
            <a:r>
              <a:rPr lang="en-GB" dirty="0" err="1"/>
              <a:t>filles</a:t>
            </a:r>
            <a:r>
              <a:rPr lang="en-GB" dirty="0"/>
              <a:t> </a:t>
            </a:r>
            <a:r>
              <a:rPr lang="en-GB" dirty="0" err="1"/>
              <a:t>aiment</a:t>
            </a:r>
            <a:r>
              <a:rPr lang="en-GB" dirty="0"/>
              <a:t> la </a:t>
            </a:r>
            <a:r>
              <a:rPr lang="en-GB" dirty="0" err="1"/>
              <a:t>musique</a:t>
            </a:r>
            <a:r>
              <a:rPr lang="en-GB" dirty="0"/>
              <a:t>; </a:t>
            </a:r>
            <a:r>
              <a:rPr lang="en-GB" dirty="0" err="1"/>
              <a:t>elles</a:t>
            </a:r>
            <a:r>
              <a:rPr lang="en-GB" baseline="0" dirty="0"/>
              <a:t> </a:t>
            </a:r>
            <a:r>
              <a:rPr lang="en-GB" baseline="0" dirty="0" err="1"/>
              <a:t>chantent</a:t>
            </a:r>
            <a:r>
              <a:rPr lang="en-GB" baseline="0" dirty="0"/>
              <a:t> avec la radio.</a:t>
            </a:r>
          </a:p>
          <a:p>
            <a:r>
              <a:rPr lang="en-GB" dirty="0"/>
              <a:t>3) Les</a:t>
            </a:r>
            <a:r>
              <a:rPr lang="en-GB" baseline="0" dirty="0"/>
              <a:t> </a:t>
            </a:r>
            <a:r>
              <a:rPr lang="en-GB" baseline="0" dirty="0" err="1"/>
              <a:t>médecin</a:t>
            </a:r>
            <a:r>
              <a:rPr lang="en-GB" dirty="0" err="1"/>
              <a:t>s</a:t>
            </a:r>
            <a:r>
              <a:rPr lang="en-GB" baseline="0" dirty="0"/>
              <a:t> </a:t>
            </a:r>
            <a:r>
              <a:rPr lang="en-GB" baseline="0" dirty="0" err="1"/>
              <a:t>travaillent</a:t>
            </a:r>
            <a:r>
              <a:rPr lang="en-GB" baseline="0" dirty="0"/>
              <a:t> </a:t>
            </a:r>
            <a:r>
              <a:rPr lang="en-GB" baseline="0" dirty="0" err="1"/>
              <a:t>en</a:t>
            </a:r>
            <a:r>
              <a:rPr lang="en-GB" baseline="0" dirty="0"/>
              <a:t> </a:t>
            </a:r>
            <a:r>
              <a:rPr lang="en-GB" baseline="0" dirty="0" err="1"/>
              <a:t>Angleterre</a:t>
            </a:r>
            <a:r>
              <a:rPr lang="en-GB" baseline="0" dirty="0"/>
              <a:t>; </a:t>
            </a:r>
            <a:r>
              <a:rPr lang="en-GB" baseline="0" dirty="0" err="1"/>
              <a:t>ils</a:t>
            </a:r>
            <a:r>
              <a:rPr lang="en-GB" baseline="0" dirty="0"/>
              <a:t> </a:t>
            </a:r>
            <a:r>
              <a:rPr lang="en-GB" baseline="0" dirty="0" err="1"/>
              <a:t>parlent</a:t>
            </a:r>
            <a:r>
              <a:rPr lang="en-GB" baseline="0" dirty="0"/>
              <a:t> </a:t>
            </a:r>
            <a:r>
              <a:rPr lang="en-GB" baseline="0" dirty="0" err="1"/>
              <a:t>anglais</a:t>
            </a:r>
            <a:r>
              <a:rPr lang="en-GB" baseline="0" dirty="0"/>
              <a:t>.</a:t>
            </a:r>
            <a:endParaRPr lang="en-GB" dirty="0"/>
          </a:p>
          <a:p>
            <a:r>
              <a:rPr lang="en-GB" dirty="0"/>
              <a:t>4) Le chanteur </a:t>
            </a:r>
            <a:r>
              <a:rPr lang="en-GB" dirty="0" err="1"/>
              <a:t>aime</a:t>
            </a:r>
            <a:r>
              <a:rPr lang="en-GB" dirty="0"/>
              <a:t> la </a:t>
            </a:r>
            <a:r>
              <a:rPr lang="en-GB" dirty="0" err="1"/>
              <a:t>musique</a:t>
            </a:r>
            <a:r>
              <a:rPr lang="en-GB" dirty="0"/>
              <a:t>;</a:t>
            </a:r>
            <a:r>
              <a:rPr lang="en-GB" baseline="0" dirty="0"/>
              <a:t> il </a:t>
            </a:r>
            <a:r>
              <a:rPr lang="en-GB" baseline="0" dirty="0" err="1"/>
              <a:t>écoute</a:t>
            </a:r>
            <a:r>
              <a:rPr lang="en-GB" baseline="0" dirty="0"/>
              <a:t> la radio.</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12564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 name="Google Shape;221;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Now onto differentiation by</a:t>
            </a:r>
            <a:r>
              <a:rPr lang="en-GB" sz="1600" baseline="0" dirty="0"/>
              <a:t> </a:t>
            </a:r>
            <a:r>
              <a:rPr lang="en-GB" sz="1600" baseline="0" dirty="0" smtClean="0"/>
              <a:t>outcome, looking at an activity from T1.2 week 4.</a:t>
            </a:r>
            <a:endParaRPr lang="en-GB" sz="1600" dirty="0"/>
          </a:p>
          <a:p>
            <a:pPr marL="0" lvl="0" indent="0" algn="l" rtl="0">
              <a:spcBef>
                <a:spcPts val="0"/>
              </a:spcBef>
              <a:spcAft>
                <a:spcPts val="0"/>
              </a:spcAft>
              <a:buNone/>
            </a:pPr>
            <a:endParaRPr sz="1300" dirty="0"/>
          </a:p>
          <a:p>
            <a:pPr marL="0" lvl="0" indent="0" algn="l" rtl="0">
              <a:spcBef>
                <a:spcPts val="0"/>
              </a:spcBef>
              <a:spcAft>
                <a:spcPts val="0"/>
              </a:spcAft>
              <a:buNone/>
            </a:pPr>
            <a:endParaRPr dirty="0"/>
          </a:p>
        </p:txBody>
      </p:sp>
      <p:sp>
        <p:nvSpPr>
          <p:cNvPr id="222" name="Google Shape;222;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18</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472305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baseline="0" dirty="0"/>
              <a:t>Here students have the opportunity to come up with their own sentences, based on prompts in French.  </a:t>
            </a:r>
          </a:p>
          <a:p>
            <a:r>
              <a:rPr lang="en-GB" b="0" i="0" baseline="0" dirty="0"/>
              <a:t>The primary focus is the correct subject pronoun with corresponding verb ending whilst also offering practice with the  a secondary learning point of correct use of the preposition ‘à’.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Teachers could set differentiated expectations for task completion. </a:t>
            </a:r>
            <a:br>
              <a:rPr lang="en-GB" b="0" baseline="0" dirty="0"/>
            </a:br>
            <a:r>
              <a:rPr lang="en-GB" b="0" baseline="0" dirty="0"/>
              <a:t>For example, all students attempt 2 in the ‘je’ form and 2 in the ‘</a:t>
            </a:r>
            <a:r>
              <a:rPr lang="en-GB" b="0" baseline="0" dirty="0" err="1"/>
              <a:t>tu</a:t>
            </a:r>
            <a:r>
              <a:rPr lang="en-GB" b="0" baseline="0" dirty="0"/>
              <a:t>’ form (for example), most attempt 3 of each and some attempt all 4 of each.  </a:t>
            </a:r>
            <a:br>
              <a:rPr lang="en-GB" b="0" baseline="0" dirty="0"/>
            </a:br>
            <a:endParaRPr lang="en-GB" b="0" i="0" baseline="0" dirty="0"/>
          </a:p>
          <a:p>
            <a:endParaRPr lang="en-GB" b="1" i="0" baseline="0" dirty="0"/>
          </a:p>
          <a:p>
            <a:r>
              <a:rPr lang="en-GB" b="1" i="0" baseline="0" dirty="0"/>
              <a:t>Original teacher notes</a:t>
            </a:r>
          </a:p>
          <a:p>
            <a:r>
              <a:rPr lang="en-GB" b="1" i="0" baseline="0" dirty="0"/>
              <a:t>Timing: 8 minutes</a:t>
            </a:r>
          </a:p>
          <a:p>
            <a:endParaRPr lang="en-GB" i="0" baseline="0" dirty="0"/>
          </a:p>
          <a:p>
            <a:r>
              <a:rPr lang="en-GB" b="1" i="0" baseline="0" dirty="0"/>
              <a:t>Aim: </a:t>
            </a:r>
            <a:r>
              <a:rPr lang="en-GB" i="0" baseline="0" dirty="0"/>
              <a:t>This writing activity requires learners to write sentences in French using the first and second person singular form of the verb with or without a preposition as appropriate.</a:t>
            </a:r>
          </a:p>
          <a:p>
            <a:endParaRPr lang="en-GB"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baseline="0" dirty="0"/>
              <a:t>1. </a:t>
            </a:r>
            <a:r>
              <a:rPr lang="en-GB" i="0" baseline="0" dirty="0"/>
              <a:t>Students write a-h and a short sentence, thinking carefully about whether they need to use the article only, or article plus a preposition. They may need some guidance with this.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baseline="0" dirty="0"/>
              <a:t>2. Suggested answers appear on the next slide.</a:t>
            </a:r>
          </a:p>
          <a:p>
            <a:endParaRPr lang="en-GB" i="0" baseline="0" dirty="0"/>
          </a:p>
          <a:p>
            <a:r>
              <a:rPr lang="en-GB" i="0" baseline="0" dirty="0"/>
              <a:t>All vocabulary has been taken from this week’s lists (new and re-visited).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64E2A9-A970-48BE-B31A-B4EAD540047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33809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accent1">
                    <a:lumMod val="50000"/>
                  </a:schemeClr>
                </a:solidFill>
                <a:latin typeface="Century Gothic" panose="020B0502020202020204" pitchFamily="34" charset="0"/>
              </a:rPr>
              <a:t>The main aim of weeks 3-7 of</a:t>
            </a:r>
            <a:r>
              <a:rPr lang="en-GB" sz="1200" baseline="0" dirty="0">
                <a:solidFill>
                  <a:schemeClr val="accent1">
                    <a:lumMod val="50000"/>
                  </a:schemeClr>
                </a:solidFill>
                <a:latin typeface="Century Gothic" panose="020B0502020202020204" pitchFamily="34" charset="0"/>
              </a:rPr>
              <a:t> the second half of the first term in Year 7</a:t>
            </a:r>
            <a:r>
              <a:rPr lang="en-GB" sz="1200" dirty="0">
                <a:solidFill>
                  <a:schemeClr val="accent1">
                    <a:lumMod val="50000"/>
                  </a:schemeClr>
                </a:solidFill>
                <a:latin typeface="Century Gothic" panose="020B0502020202020204" pitchFamily="34" charset="0"/>
              </a:rPr>
              <a:t> is to ensure that students acquire a good verb lexicon.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accent1">
                    <a:lumMod val="50000"/>
                  </a:schemeClr>
                </a:solidFill>
                <a:latin typeface="Century Gothic" panose="020B0502020202020204" pitchFamily="34" charset="0"/>
              </a:rPr>
              <a:t>This is essential so that they can understand and create interesting sentences and so that they have a solid bank of verbs which can be manipulated, over the coming months and years, for different persons, numbers, tenses, moods, and aspects. </a:t>
            </a:r>
          </a:p>
          <a:p>
            <a:endParaRPr lang="en-GB" sz="1200" dirty="0">
              <a:solidFill>
                <a:schemeClr val="accent1">
                  <a:lumMod val="50000"/>
                </a:schemeClr>
              </a:solidFill>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C77E6F59-999D-4436-8803-B43B530C19ED}" type="slidenum">
              <a:rPr lang="en-GB" smtClean="0"/>
              <a:t>2</a:t>
            </a:fld>
            <a:endParaRPr lang="en-GB"/>
          </a:p>
        </p:txBody>
      </p:sp>
    </p:spTree>
    <p:extLst>
      <p:ext uri="{BB962C8B-B14F-4D97-AF65-F5344CB8AC3E}">
        <p14:creationId xmlns:p14="http://schemas.microsoft.com/office/powerpoint/2010/main" val="24748548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0" baseline="0" dirty="0" smtClean="0"/>
              <a:t>This is the answer slide.</a:t>
            </a:r>
          </a:p>
          <a:p>
            <a:r>
              <a:rPr lang="en-GB" i="0" baseline="0" dirty="0" smtClean="0"/>
              <a:t>To </a:t>
            </a:r>
            <a:r>
              <a:rPr lang="en-GB" i="0" baseline="0" dirty="0"/>
              <a:t>enable students to experience success, consider correct use of the preposition as bonus points, so that students who succeed with the primary aim of the verb ending, but not the preposition, are recognised for this.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64E2A9-A970-48BE-B31A-B4EAD540047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94623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 name="Google Shape;221;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sz="1600" dirty="0"/>
              <a:t>One particular</a:t>
            </a:r>
            <a:r>
              <a:rPr lang="en-GB" sz="1600" baseline="0" dirty="0"/>
              <a:t> activity in this sequence of learning taken from Term 1.2, from week 5 offers an extended text to consolidate a range of high frequency verbs learnt across the first three weeks of this sequence.  </a:t>
            </a:r>
          </a:p>
          <a:p>
            <a:r>
              <a:rPr lang="en-GB" sz="1600" baseline="0" dirty="0"/>
              <a:t>In order to support lower proficiency learners, differentiation here is offered by support, task and outcome.</a:t>
            </a:r>
            <a:endParaRPr lang="en-GB" sz="1600" dirty="0"/>
          </a:p>
        </p:txBody>
      </p:sp>
      <p:sp>
        <p:nvSpPr>
          <p:cNvPr id="222" name="Google Shape;222;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522214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a:t>
            </a:r>
            <a:r>
              <a:rPr lang="en-US" b="0" dirty="0" err="1"/>
              <a:t>dictogloss</a:t>
            </a:r>
            <a:r>
              <a:rPr lang="en-US" b="0" dirty="0"/>
              <a:t> activity combines receptive</a:t>
            </a:r>
            <a:r>
              <a:rPr lang="en-US" b="0" baseline="0" dirty="0"/>
              <a:t> and productive modes in both oral and written modalities</a:t>
            </a:r>
            <a:r>
              <a:rPr lang="en-US" b="0" dirty="0"/>
              <a:t>, to consolidate</a:t>
            </a:r>
            <a:r>
              <a:rPr lang="en-US" b="0" baseline="0" dirty="0"/>
              <a:t> students’ knowledge of this suite of high frequency –</a:t>
            </a:r>
            <a:r>
              <a:rPr lang="en-US" b="0" baseline="0" dirty="0" err="1"/>
              <a:t>er</a:t>
            </a:r>
            <a:r>
              <a:rPr lang="en-US" b="0" baseline="0" dirty="0"/>
              <a:t> verbs.  </a:t>
            </a:r>
          </a:p>
          <a:p>
            <a:r>
              <a:rPr lang="en-US" b="0" baseline="0" dirty="0"/>
              <a:t>The speed of the audio is quite slow, to </a:t>
            </a:r>
            <a:r>
              <a:rPr lang="en-US" b="0" baseline="0" dirty="0" smtClean="0"/>
              <a:t>maximize </a:t>
            </a:r>
            <a:r>
              <a:rPr lang="en-US" b="0" baseline="0" dirty="0"/>
              <a:t>students’ understanding, given that comes in the first term of Year 7.  </a:t>
            </a:r>
          </a:p>
          <a:p>
            <a:r>
              <a:rPr lang="en-US" b="0" baseline="0" dirty="0"/>
              <a:t>The audio can also be paused to give students additional thinking time and the time to make any necessary notes.</a:t>
            </a:r>
            <a:endParaRPr lang="en-US" b="0" dirty="0"/>
          </a:p>
          <a:p>
            <a:endParaRPr lang="en-US" b="1" dirty="0"/>
          </a:p>
          <a:p>
            <a:r>
              <a:rPr lang="en-US" b="1" dirty="0"/>
              <a:t>Original</a:t>
            </a:r>
            <a:r>
              <a:rPr lang="en-US" b="1" baseline="0" dirty="0"/>
              <a:t> teacher notes</a:t>
            </a:r>
            <a:endParaRPr lang="en-US" b="1" dirty="0"/>
          </a:p>
          <a:p>
            <a:r>
              <a:rPr lang="en-US" b="1" dirty="0"/>
              <a:t>Timing: 5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Reformulate auditory information into a text. </a:t>
            </a:r>
            <a:r>
              <a:rPr lang="en-GB" dirty="0"/>
              <a:t>The focus is regular</a:t>
            </a:r>
            <a:r>
              <a:rPr lang="en-GB" baseline="0" dirty="0"/>
              <a:t> verbs in 1</a:t>
            </a:r>
            <a:r>
              <a:rPr lang="en-GB" baseline="30000" dirty="0"/>
              <a:t>st</a:t>
            </a:r>
            <a:r>
              <a:rPr lang="en-GB" baseline="0" dirty="0"/>
              <a:t> person singular and plural.  All verbs and associated items of vocab are taken from the SoW and as such, should be known by the students.  This activity does, however, represent a greater level of challenge and teachers may wish to scaffold this with the help tool (provided on the next slide). This then doubles as a scaffold for the write-up.</a:t>
            </a:r>
            <a:endParaRPr lang="en-US" b="0" dirty="0"/>
          </a:p>
          <a:p>
            <a:endParaRPr lang="en-US" b="1" dirty="0"/>
          </a:p>
          <a:p>
            <a:r>
              <a:rPr lang="en-US" b="1" dirty="0"/>
              <a:t>Procedure:</a:t>
            </a:r>
          </a:p>
          <a:p>
            <a:pPr marL="0" indent="0">
              <a:buNone/>
            </a:pPr>
            <a:r>
              <a:rPr lang="en-US" b="0" dirty="0"/>
              <a:t>1. Click audio button to play passage. </a:t>
            </a:r>
          </a:p>
          <a:p>
            <a:pPr marL="0" indent="0">
              <a:buNone/>
            </a:pPr>
            <a:r>
              <a:rPr lang="en-US" b="0" dirty="0"/>
              <a:t>2. Students listen to the passage and write notes in French/English. </a:t>
            </a:r>
          </a:p>
          <a:p>
            <a:pPr marL="0" indent="0">
              <a:buNone/>
            </a:pPr>
            <a:r>
              <a:rPr lang="en-US" b="0" dirty="0"/>
              <a:t>3. They should then pair up to write a text that matches the information they heard.</a:t>
            </a:r>
          </a:p>
          <a:p>
            <a:pPr marL="0" indent="0">
              <a:buNone/>
            </a:pPr>
            <a:endParaRPr lang="en-US" b="0" dirty="0"/>
          </a:p>
          <a:p>
            <a:r>
              <a:rPr lang="en-US" b="1" dirty="0"/>
              <a:t>Transcript:</a:t>
            </a:r>
          </a:p>
          <a:p>
            <a:r>
              <a:rPr lang="en-GB" sz="1200" dirty="0">
                <a:solidFill>
                  <a:schemeClr val="accent5">
                    <a:lumMod val="50000"/>
                  </a:schemeClr>
                </a:solidFill>
                <a:latin typeface="Century Gothic" panose="020B0502020202020204" pitchFamily="34" charset="0"/>
              </a:rPr>
              <a:t>Je passe </a:t>
            </a:r>
            <a:r>
              <a:rPr lang="en-GB" sz="1200" dirty="0" err="1">
                <a:solidFill>
                  <a:schemeClr val="accent5">
                    <a:lumMod val="50000"/>
                  </a:schemeClr>
                </a:solidFill>
                <a:latin typeface="Century Gothic" panose="020B0502020202020204" pitchFamily="34" charset="0"/>
              </a:rPr>
              <a:t>une</a:t>
            </a:r>
            <a:r>
              <a:rPr lang="en-GB" sz="1200" dirty="0">
                <a:solidFill>
                  <a:schemeClr val="accent5">
                    <a:lumMod val="50000"/>
                  </a:schemeClr>
                </a:solidFill>
                <a:latin typeface="Century Gothic" panose="020B0502020202020204" pitchFamily="34" charset="0"/>
              </a:rPr>
              <a:t> </a:t>
            </a:r>
            <a:r>
              <a:rPr lang="en-GB" sz="1200" dirty="0" err="1">
                <a:solidFill>
                  <a:schemeClr val="accent5">
                    <a:lumMod val="50000"/>
                  </a:schemeClr>
                </a:solidFill>
                <a:latin typeface="Century Gothic" panose="020B0502020202020204" pitchFamily="34" charset="0"/>
              </a:rPr>
              <a:t>semaine</a:t>
            </a:r>
            <a:r>
              <a:rPr lang="en-GB" sz="1200" dirty="0">
                <a:solidFill>
                  <a:schemeClr val="accent5">
                    <a:lumMod val="50000"/>
                  </a:schemeClr>
                </a:solidFill>
                <a:latin typeface="Century Gothic" panose="020B0502020202020204" pitchFamily="34" charset="0"/>
              </a:rPr>
              <a:t> à </a:t>
            </a:r>
            <a:r>
              <a:rPr lang="en-GB" sz="1200" dirty="0" err="1">
                <a:solidFill>
                  <a:schemeClr val="accent5">
                    <a:lumMod val="50000"/>
                  </a:schemeClr>
                </a:solidFill>
                <a:latin typeface="Century Gothic" panose="020B0502020202020204" pitchFamily="34" charset="0"/>
              </a:rPr>
              <a:t>Londres</a:t>
            </a:r>
            <a:r>
              <a:rPr lang="en-GB" sz="1200" dirty="0">
                <a:solidFill>
                  <a:schemeClr val="accent5">
                    <a:lumMod val="50000"/>
                  </a:schemeClr>
                </a:solidFill>
                <a:latin typeface="Century Gothic" panose="020B0502020202020204" pitchFamily="34" charset="0"/>
              </a:rPr>
              <a:t>. Je </a:t>
            </a:r>
            <a:r>
              <a:rPr lang="en-GB" sz="1200" dirty="0" err="1">
                <a:solidFill>
                  <a:schemeClr val="accent5">
                    <a:lumMod val="50000"/>
                  </a:schemeClr>
                </a:solidFill>
                <a:latin typeface="Century Gothic" panose="020B0502020202020204" pitchFamily="34" charset="0"/>
              </a:rPr>
              <a:t>reste</a:t>
            </a:r>
            <a:r>
              <a:rPr lang="en-GB" sz="1200" dirty="0">
                <a:solidFill>
                  <a:schemeClr val="accent5">
                    <a:lumMod val="50000"/>
                  </a:schemeClr>
                </a:solidFill>
                <a:latin typeface="Century Gothic" panose="020B0502020202020204" pitchFamily="34" charset="0"/>
              </a:rPr>
              <a:t> avec un </a:t>
            </a:r>
            <a:r>
              <a:rPr lang="en-GB" sz="1200" dirty="0" err="1">
                <a:solidFill>
                  <a:schemeClr val="accent5">
                    <a:lumMod val="50000"/>
                  </a:schemeClr>
                </a:solidFill>
                <a:latin typeface="Century Gothic" panose="020B0502020202020204" pitchFamily="34" charset="0"/>
              </a:rPr>
              <a:t>ami</a:t>
            </a:r>
            <a:r>
              <a:rPr lang="en-GB" sz="1200" dirty="0">
                <a:solidFill>
                  <a:schemeClr val="accent5">
                    <a:lumMod val="50000"/>
                  </a:schemeClr>
                </a:solidFill>
                <a:latin typeface="Century Gothic" panose="020B0502020202020204" pitchFamily="34" charset="0"/>
              </a:rPr>
              <a:t>, Peter. À la </a:t>
            </a:r>
            <a:r>
              <a:rPr lang="en-GB" sz="1200" dirty="0" err="1">
                <a:solidFill>
                  <a:schemeClr val="accent5">
                    <a:lumMod val="50000"/>
                  </a:schemeClr>
                </a:solidFill>
                <a:latin typeface="Century Gothic" panose="020B0502020202020204" pitchFamily="34" charset="0"/>
              </a:rPr>
              <a:t>maison</a:t>
            </a:r>
            <a:r>
              <a:rPr lang="en-GB" sz="1200" dirty="0">
                <a:solidFill>
                  <a:schemeClr val="accent5">
                    <a:lumMod val="50000"/>
                  </a:schemeClr>
                </a:solidFill>
                <a:latin typeface="Century Gothic" panose="020B0502020202020204" pitchFamily="34" charset="0"/>
              </a:rPr>
              <a:t> nous </a:t>
            </a:r>
            <a:r>
              <a:rPr lang="en-GB" sz="1200" dirty="0" err="1">
                <a:solidFill>
                  <a:schemeClr val="accent5">
                    <a:lumMod val="50000"/>
                  </a:schemeClr>
                </a:solidFill>
                <a:latin typeface="Century Gothic" panose="020B0502020202020204" pitchFamily="34" charset="0"/>
              </a:rPr>
              <a:t>parlons</a:t>
            </a:r>
            <a:r>
              <a:rPr lang="en-GB" sz="1200" dirty="0">
                <a:solidFill>
                  <a:schemeClr val="accent5">
                    <a:lumMod val="50000"/>
                  </a:schemeClr>
                </a:solidFill>
                <a:latin typeface="Century Gothic" panose="020B0502020202020204" pitchFamily="34" charset="0"/>
              </a:rPr>
              <a:t> </a:t>
            </a:r>
            <a:r>
              <a:rPr lang="en-GB" sz="1200" dirty="0" err="1">
                <a:solidFill>
                  <a:schemeClr val="accent5">
                    <a:lumMod val="50000"/>
                  </a:schemeClr>
                </a:solidFill>
                <a:latin typeface="Century Gothic" panose="020B0502020202020204" pitchFamily="34" charset="0"/>
              </a:rPr>
              <a:t>français</a:t>
            </a:r>
            <a:r>
              <a:rPr lang="en-GB" sz="1200" dirty="0">
                <a:solidFill>
                  <a:schemeClr val="accent5">
                    <a:lumMod val="50000"/>
                  </a:schemeClr>
                </a:solidFill>
                <a:latin typeface="Century Gothic" panose="020B0502020202020204" pitchFamily="34" charset="0"/>
              </a:rPr>
              <a:t>. </a:t>
            </a:r>
            <a:r>
              <a:rPr lang="en-GB" sz="1200" dirty="0" err="1">
                <a:solidFill>
                  <a:schemeClr val="accent5">
                    <a:lumMod val="50000"/>
                  </a:schemeClr>
                </a:solidFill>
                <a:latin typeface="Century Gothic" panose="020B0502020202020204" pitchFamily="34" charset="0"/>
              </a:rPr>
              <a:t>C’est</a:t>
            </a:r>
            <a:r>
              <a:rPr lang="en-GB" sz="1200" dirty="0">
                <a:solidFill>
                  <a:schemeClr val="accent5">
                    <a:lumMod val="50000"/>
                  </a:schemeClr>
                </a:solidFill>
                <a:latin typeface="Century Gothic" panose="020B0502020202020204" pitchFamily="34" charset="0"/>
              </a:rPr>
              <a:t> </a:t>
            </a:r>
            <a:r>
              <a:rPr lang="en-GB" sz="1200" dirty="0" err="1">
                <a:solidFill>
                  <a:schemeClr val="accent5">
                    <a:lumMod val="50000"/>
                  </a:schemeClr>
                </a:solidFill>
                <a:latin typeface="Century Gothic" panose="020B0502020202020204" pitchFamily="34" charset="0"/>
              </a:rPr>
              <a:t>intéressant</a:t>
            </a:r>
            <a:r>
              <a:rPr lang="en-GB" sz="1200" dirty="0">
                <a:solidFill>
                  <a:schemeClr val="accent5">
                    <a:lumMod val="50000"/>
                  </a:schemeClr>
                </a:solidFill>
                <a:latin typeface="Century Gothic" panose="020B0502020202020204" pitchFamily="34" charset="0"/>
              </a:rPr>
              <a:t> ! Nous </a:t>
            </a:r>
            <a:r>
              <a:rPr lang="en-GB" sz="1200" dirty="0" err="1">
                <a:solidFill>
                  <a:schemeClr val="accent5">
                    <a:lumMod val="50000"/>
                  </a:schemeClr>
                </a:solidFill>
                <a:latin typeface="Century Gothic" panose="020B0502020202020204" pitchFamily="34" charset="0"/>
              </a:rPr>
              <a:t>regardons</a:t>
            </a:r>
            <a:r>
              <a:rPr lang="en-GB" sz="1200" dirty="0">
                <a:solidFill>
                  <a:schemeClr val="accent5">
                    <a:lumMod val="50000"/>
                  </a:schemeClr>
                </a:solidFill>
                <a:latin typeface="Century Gothic" panose="020B0502020202020204" pitchFamily="34" charset="0"/>
              </a:rPr>
              <a:t> la </a:t>
            </a:r>
            <a:r>
              <a:rPr lang="en-GB" sz="1200" dirty="0" err="1">
                <a:solidFill>
                  <a:schemeClr val="accent5">
                    <a:lumMod val="50000"/>
                  </a:schemeClr>
                </a:solidFill>
                <a:latin typeface="Century Gothic" panose="020B0502020202020204" pitchFamily="34" charset="0"/>
              </a:rPr>
              <a:t>télé</a:t>
            </a:r>
            <a:r>
              <a:rPr lang="en-GB" sz="1200" dirty="0">
                <a:solidFill>
                  <a:schemeClr val="accent5">
                    <a:lumMod val="50000"/>
                  </a:schemeClr>
                </a:solidFill>
                <a:latin typeface="Century Gothic" panose="020B0502020202020204" pitchFamily="34" charset="0"/>
              </a:rPr>
              <a:t>, nous </a:t>
            </a:r>
            <a:r>
              <a:rPr lang="en-GB" sz="1200" dirty="0" err="1">
                <a:solidFill>
                  <a:schemeClr val="accent5">
                    <a:lumMod val="50000"/>
                  </a:schemeClr>
                </a:solidFill>
                <a:latin typeface="Century Gothic" panose="020B0502020202020204" pitchFamily="34" charset="0"/>
              </a:rPr>
              <a:t>aimons</a:t>
            </a:r>
            <a:r>
              <a:rPr lang="en-GB" sz="1200" dirty="0">
                <a:solidFill>
                  <a:schemeClr val="accent5">
                    <a:lumMod val="50000"/>
                  </a:schemeClr>
                </a:solidFill>
                <a:latin typeface="Century Gothic" panose="020B0502020202020204" pitchFamily="34" charset="0"/>
              </a:rPr>
              <a:t> les films. À </a:t>
            </a:r>
            <a:r>
              <a:rPr lang="en-GB" sz="1200" dirty="0" err="1">
                <a:solidFill>
                  <a:schemeClr val="accent5">
                    <a:lumMod val="50000"/>
                  </a:schemeClr>
                </a:solidFill>
                <a:latin typeface="Century Gothic" panose="020B0502020202020204" pitchFamily="34" charset="0"/>
              </a:rPr>
              <a:t>l’école</a:t>
            </a:r>
            <a:r>
              <a:rPr lang="en-GB" sz="1200" dirty="0">
                <a:solidFill>
                  <a:schemeClr val="accent5">
                    <a:lumMod val="50000"/>
                  </a:schemeClr>
                </a:solidFill>
                <a:latin typeface="Century Gothic" panose="020B0502020202020204" pitchFamily="34" charset="0"/>
              </a:rPr>
              <a:t>, je parle </a:t>
            </a:r>
            <a:r>
              <a:rPr lang="en-GB" sz="1200" dirty="0" err="1">
                <a:solidFill>
                  <a:schemeClr val="accent5">
                    <a:lumMod val="50000"/>
                  </a:schemeClr>
                </a:solidFill>
                <a:latin typeface="Century Gothic" panose="020B0502020202020204" pitchFamily="34" charset="0"/>
              </a:rPr>
              <a:t>anglais</a:t>
            </a:r>
            <a:r>
              <a:rPr lang="en-GB" sz="1200" dirty="0">
                <a:solidFill>
                  <a:schemeClr val="accent5">
                    <a:lumMod val="50000"/>
                  </a:schemeClr>
                </a:solidFill>
                <a:latin typeface="Century Gothic" panose="020B0502020202020204" pitchFamily="34" charset="0"/>
              </a:rPr>
              <a:t>. Nous </a:t>
            </a:r>
            <a:r>
              <a:rPr lang="en-GB" sz="1200" dirty="0" err="1">
                <a:solidFill>
                  <a:schemeClr val="accent5">
                    <a:lumMod val="50000"/>
                  </a:schemeClr>
                </a:solidFill>
                <a:latin typeface="Century Gothic" panose="020B0502020202020204" pitchFamily="34" charset="0"/>
              </a:rPr>
              <a:t>portons</a:t>
            </a:r>
            <a:r>
              <a:rPr lang="en-GB" sz="1200" dirty="0">
                <a:solidFill>
                  <a:schemeClr val="accent5">
                    <a:lumMod val="50000"/>
                  </a:schemeClr>
                </a:solidFill>
                <a:latin typeface="Century Gothic" panose="020B0502020202020204" pitchFamily="34" charset="0"/>
              </a:rPr>
              <a:t> un </a:t>
            </a:r>
            <a:r>
              <a:rPr lang="en-GB" sz="1200" dirty="0" err="1">
                <a:solidFill>
                  <a:schemeClr val="accent5">
                    <a:lumMod val="50000"/>
                  </a:schemeClr>
                </a:solidFill>
                <a:latin typeface="Century Gothic" panose="020B0502020202020204" pitchFamily="34" charset="0"/>
              </a:rPr>
              <a:t>uniforme</a:t>
            </a:r>
            <a:r>
              <a:rPr lang="en-GB" sz="1200" dirty="0">
                <a:solidFill>
                  <a:schemeClr val="accent5">
                    <a:lumMod val="50000"/>
                  </a:schemeClr>
                </a:solidFill>
                <a:latin typeface="Century Gothic" panose="020B0502020202020204" pitchFamily="34" charset="0"/>
              </a:rPr>
              <a:t>. </a:t>
            </a:r>
            <a:r>
              <a:rPr lang="en-GB" sz="1200" dirty="0" err="1">
                <a:solidFill>
                  <a:schemeClr val="accent5">
                    <a:lumMod val="50000"/>
                  </a:schemeClr>
                </a:solidFill>
                <a:latin typeface="Century Gothic" panose="020B0502020202020204" pitchFamily="34" charset="0"/>
              </a:rPr>
              <a:t>C’est</a:t>
            </a:r>
            <a:r>
              <a:rPr lang="en-GB" sz="1200" dirty="0">
                <a:solidFill>
                  <a:schemeClr val="accent5">
                    <a:lumMod val="50000"/>
                  </a:schemeClr>
                </a:solidFill>
                <a:latin typeface="Century Gothic" panose="020B0502020202020204" pitchFamily="34" charset="0"/>
              </a:rPr>
              <a:t> </a:t>
            </a:r>
            <a:r>
              <a:rPr lang="en-GB" sz="1200" dirty="0" err="1">
                <a:solidFill>
                  <a:schemeClr val="accent5">
                    <a:lumMod val="50000"/>
                  </a:schemeClr>
                </a:solidFill>
                <a:latin typeface="Century Gothic" panose="020B0502020202020204" pitchFamily="34" charset="0"/>
              </a:rPr>
              <a:t>drôle</a:t>
            </a:r>
            <a:r>
              <a:rPr lang="en-GB" sz="1200" dirty="0">
                <a:solidFill>
                  <a:schemeClr val="accent5">
                    <a:lumMod val="50000"/>
                  </a:schemeClr>
                </a:solidFill>
                <a:latin typeface="Century Gothic" panose="020B0502020202020204" pitchFamily="34" charset="0"/>
              </a:rPr>
              <a:t> ! </a:t>
            </a:r>
            <a:r>
              <a:rPr lang="en-GB" sz="1200" dirty="0" err="1">
                <a:solidFill>
                  <a:schemeClr val="accent5">
                    <a:lumMod val="50000"/>
                  </a:schemeClr>
                </a:solidFill>
                <a:latin typeface="Century Gothic" panose="020B0502020202020204" pitchFamily="34" charset="0"/>
              </a:rPr>
              <a:t>Aujourd’hui</a:t>
            </a:r>
            <a:r>
              <a:rPr lang="en-GB" sz="1200" dirty="0">
                <a:solidFill>
                  <a:schemeClr val="accent5">
                    <a:lumMod val="50000"/>
                  </a:schemeClr>
                </a:solidFill>
                <a:latin typeface="Century Gothic" panose="020B0502020202020204" pitchFamily="34" charset="0"/>
              </a:rPr>
              <a:t>, je </a:t>
            </a:r>
            <a:r>
              <a:rPr lang="en-GB" sz="1200" dirty="0" err="1">
                <a:solidFill>
                  <a:schemeClr val="accent5">
                    <a:lumMod val="50000"/>
                  </a:schemeClr>
                </a:solidFill>
                <a:latin typeface="Century Gothic" panose="020B0502020202020204" pitchFamily="34" charset="0"/>
              </a:rPr>
              <a:t>prépare</a:t>
            </a:r>
            <a:r>
              <a:rPr lang="en-GB" sz="1200" dirty="0">
                <a:solidFill>
                  <a:schemeClr val="accent5">
                    <a:lumMod val="50000"/>
                  </a:schemeClr>
                </a:solidFill>
                <a:latin typeface="Century Gothic" panose="020B0502020202020204" pitchFamily="34" charset="0"/>
              </a:rPr>
              <a:t> le déjeuner. </a:t>
            </a:r>
            <a:r>
              <a:rPr lang="en-GB" sz="1200" kern="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Il fait beau et je </a:t>
            </a:r>
            <a:r>
              <a:rPr lang="en-GB" sz="1200" kern="12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fais</a:t>
            </a:r>
            <a:r>
              <a:rPr lang="en-GB" sz="1200" kern="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 </a:t>
            </a:r>
            <a:r>
              <a:rPr lang="en-GB" sz="1200" kern="1200" dirty="0" err="1">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une</a:t>
            </a:r>
            <a:r>
              <a:rPr lang="en-GB" sz="1200" kern="1200" dirty="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 promenade dehors.</a:t>
            </a:r>
            <a:r>
              <a:rPr lang="en-GB" sz="1200" dirty="0">
                <a:solidFill>
                  <a:schemeClr val="accent5">
                    <a:lumMod val="50000"/>
                  </a:schemeClr>
                </a:solidFill>
                <a:latin typeface="Century Gothic" panose="020B0502020202020204" pitchFamily="34" charset="0"/>
              </a:rPr>
              <a:t>  Je </a:t>
            </a:r>
            <a:r>
              <a:rPr lang="en-GB" sz="1200" dirty="0" err="1">
                <a:solidFill>
                  <a:schemeClr val="accent5">
                    <a:lumMod val="50000"/>
                  </a:schemeClr>
                </a:solidFill>
                <a:latin typeface="Century Gothic" panose="020B0502020202020204" pitchFamily="34" charset="0"/>
              </a:rPr>
              <a:t>donne</a:t>
            </a:r>
            <a:r>
              <a:rPr lang="en-GB" sz="1200" dirty="0">
                <a:solidFill>
                  <a:schemeClr val="accent5">
                    <a:lumMod val="50000"/>
                  </a:schemeClr>
                </a:solidFill>
                <a:latin typeface="Century Gothic" panose="020B0502020202020204" pitchFamily="34" charset="0"/>
              </a:rPr>
              <a:t> un </a:t>
            </a:r>
            <a:r>
              <a:rPr lang="en-GB" sz="1200" dirty="0" err="1">
                <a:solidFill>
                  <a:schemeClr val="accent5">
                    <a:lumMod val="50000"/>
                  </a:schemeClr>
                </a:solidFill>
                <a:latin typeface="Century Gothic" panose="020B0502020202020204" pitchFamily="34" charset="0"/>
              </a:rPr>
              <a:t>cadeau</a:t>
            </a:r>
            <a:r>
              <a:rPr lang="en-GB" sz="1200" dirty="0">
                <a:solidFill>
                  <a:schemeClr val="accent5">
                    <a:lumMod val="50000"/>
                  </a:schemeClr>
                </a:solidFill>
                <a:latin typeface="Century Gothic" panose="020B0502020202020204" pitchFamily="34" charset="0"/>
              </a:rPr>
              <a:t> à Peter.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45761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Teachers could use this as a scaffold during the listening activity to structure students’ listening.  </a:t>
            </a:r>
          </a:p>
          <a:p>
            <a:r>
              <a:rPr lang="en-GB" baseline="0" dirty="0"/>
              <a:t>Notice that the verbs listed appear in the order they are heard within the audio.</a:t>
            </a:r>
          </a:p>
          <a:p>
            <a:r>
              <a:rPr lang="en-GB" baseline="0" dirty="0"/>
              <a:t>During the listening, students tick whether it is </a:t>
            </a:r>
            <a:r>
              <a:rPr lang="en-GB" i="1" baseline="0" dirty="0"/>
              <a:t>je</a:t>
            </a:r>
            <a:r>
              <a:rPr lang="en-GB" baseline="0" dirty="0"/>
              <a:t> or </a:t>
            </a:r>
            <a:r>
              <a:rPr lang="en-GB" i="1" baseline="0" dirty="0"/>
              <a:t>nous </a:t>
            </a:r>
            <a:r>
              <a:rPr lang="en-GB" i="0" baseline="0" dirty="0"/>
              <a:t>they hear associated with the activity, plus, if they can, write any additional information that they hear such as ‘in the house’ or ‘at school’.  </a:t>
            </a:r>
          </a:p>
          <a:p>
            <a:r>
              <a:rPr lang="en-GB" i="0" baseline="0" dirty="0"/>
              <a:t>This then helps students with the write up, as a record of which person to put the infinitive into.</a:t>
            </a:r>
          </a:p>
          <a:p>
            <a:endParaRPr lang="en-GB" i="0" baseline="0" dirty="0"/>
          </a:p>
          <a:p>
            <a:r>
              <a:rPr lang="en-GB" i="0" baseline="0" dirty="0"/>
              <a:t>Alternatively it could be used as a stand alone vocab list during the listening if teachers remove the final three columns.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baseline="0" dirty="0"/>
              <a:t>Do bear in mind the ways the vocab sheet could be used to support recall as discussed on slide 5 and the importance of providing some attempt to recall, given it is needed to strengthen memory.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
            </a:r>
            <a:br>
              <a:rPr lang="en-GB" b="1" dirty="0"/>
            </a:br>
            <a:endParaRPr lang="en-GB" baseline="0" dirty="0"/>
          </a:p>
          <a:p>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62495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a:t>
            </a:r>
            <a:r>
              <a:rPr lang="en-GB" baseline="0" dirty="0"/>
              <a:t> is the transcript.  </a:t>
            </a:r>
          </a:p>
          <a:p>
            <a:r>
              <a:rPr lang="en-GB" baseline="0" dirty="0"/>
              <a:t>Teachers could display this text after pairs have had a go at piecing together their version in French as a comparison to the original.</a:t>
            </a:r>
          </a:p>
          <a:p>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0668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In order to bring the activity to a close and ensure students’ comprehension of the text in</a:t>
            </a:r>
            <a:r>
              <a:rPr lang="en-US" b="0" baseline="0" dirty="0"/>
              <a:t> its entirety</a:t>
            </a:r>
            <a:r>
              <a:rPr lang="en-US" b="0" dirty="0"/>
              <a:t>, written</a:t>
            </a:r>
            <a:r>
              <a:rPr lang="en-US" b="0" baseline="0" dirty="0"/>
              <a:t> sentences are proposed for translation.  </a:t>
            </a:r>
          </a:p>
          <a:p>
            <a:r>
              <a:rPr lang="en-US" b="0" baseline="0" dirty="0"/>
              <a:t>This step may not be needed if the pairs have managed fairly accurate representations of the text.  </a:t>
            </a:r>
          </a:p>
          <a:p>
            <a:r>
              <a:rPr lang="en-US" b="0" baseline="0" dirty="0"/>
              <a:t>Teachers could simply take some quick feedback then collect the work in for marking for </a:t>
            </a:r>
            <a:r>
              <a:rPr lang="en-US" b="0" baseline="0" dirty="0" err="1"/>
              <a:t>individualised</a:t>
            </a:r>
            <a:r>
              <a:rPr lang="en-US" b="0" baseline="0" dirty="0"/>
              <a:t> feedback.   </a:t>
            </a:r>
          </a:p>
          <a:p>
            <a:r>
              <a:rPr lang="en-US" b="0" baseline="0" dirty="0"/>
              <a:t>If, however, students have only managed a partial understanding of the text through listening, and teachers wish to ensure learning is fully exploited, this could be used. </a:t>
            </a:r>
          </a:p>
          <a:p>
            <a:r>
              <a:rPr lang="en-US" b="0" baseline="0" dirty="0"/>
              <a:t>Here, in order to gain a full understanding of the text, students have a go at translating the individual sentences, making use of the vocab sheet if necessary. </a:t>
            </a:r>
          </a:p>
          <a:p>
            <a:r>
              <a:rPr lang="en-US" b="0" baseline="0" dirty="0"/>
              <a:t>Here differentiation would be by outcome.  </a:t>
            </a:r>
          </a:p>
          <a:p>
            <a:r>
              <a:rPr lang="en-US" b="0" baseline="0" dirty="0"/>
              <a:t>Teachers would see successful translations of certainly the regular high frequency -</a:t>
            </a:r>
            <a:r>
              <a:rPr lang="en-US" b="0" baseline="0" dirty="0" err="1"/>
              <a:t>er</a:t>
            </a:r>
            <a:r>
              <a:rPr lang="en-US" b="0" baseline="0" dirty="0"/>
              <a:t> verbs in the ‘je’ or ‘nous’ form, with the extra detail being successfully translated by some students. </a:t>
            </a:r>
          </a:p>
          <a:p>
            <a:r>
              <a:rPr lang="en-US" b="0" baseline="0" dirty="0"/>
              <a:t>Conducting whole class feedback once all students had attempted the translations would then bring this activity to its close and ensure understanding for all.  </a:t>
            </a:r>
            <a:endParaRPr lang="en-US" b="0" dirty="0"/>
          </a:p>
          <a:p>
            <a:endParaRPr lang="en-US" b="1" dirty="0"/>
          </a:p>
          <a:p>
            <a:r>
              <a:rPr lang="en-US" b="1" dirty="0"/>
              <a:t>Original activity</a:t>
            </a:r>
            <a:r>
              <a:rPr lang="en-US" b="1" baseline="0" dirty="0"/>
              <a:t> notes</a:t>
            </a:r>
            <a:endParaRPr lang="en-US" b="1" dirty="0"/>
          </a:p>
          <a:p>
            <a:r>
              <a:rPr lang="en-US" b="1" dirty="0"/>
              <a:t>Timing:</a:t>
            </a:r>
            <a:r>
              <a:rPr lang="en-US" b="0" dirty="0"/>
              <a:t> </a:t>
            </a:r>
            <a:r>
              <a:rPr lang="en-US" b="1" dirty="0"/>
              <a:t>8 minutes</a:t>
            </a:r>
          </a:p>
          <a:p>
            <a:endParaRPr lang="en-US" b="1" dirty="0"/>
          </a:p>
          <a:p>
            <a:r>
              <a:rPr lang="en-US" b="1" dirty="0"/>
              <a:t>Aim: </a:t>
            </a:r>
            <a:r>
              <a:rPr lang="en-GB" dirty="0"/>
              <a:t>L2 – L1 translation activity</a:t>
            </a:r>
            <a:r>
              <a:rPr lang="en-GB" baseline="0" dirty="0"/>
              <a:t> that allows teachers to check students’ understanding of the whole text.</a:t>
            </a:r>
            <a:endParaRPr lang="en-US" b="1"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a:t>
            </a:r>
            <a:r>
              <a:rPr lang="en-GB" baseline="0" dirty="0"/>
              <a:t>Students could attempt this is pairs or groups of four. Remind students of the two English present tenses and encourage them to think about which they are using in their translations and why.</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a:t>
            </a:r>
            <a:r>
              <a:rPr lang="en-GB" baseline="0" dirty="0"/>
              <a:t>Suggested translations are provided, but appropriate alternatives should be encouraged and praised (e.g. </a:t>
            </a:r>
            <a:r>
              <a:rPr lang="en-GB" i="1" baseline="0" dirty="0"/>
              <a:t>at home </a:t>
            </a:r>
            <a:r>
              <a:rPr lang="en-GB" i="0" baseline="0" dirty="0"/>
              <a:t>rather than </a:t>
            </a:r>
            <a:r>
              <a:rPr lang="en-GB" i="1" baseline="0" dirty="0"/>
              <a:t>in the house, </a:t>
            </a:r>
            <a:r>
              <a:rPr lang="en-GB" i="0" baseline="0" dirty="0"/>
              <a:t>translations in the present simple rather than continuous, etc)</a:t>
            </a:r>
            <a:endParaRPr lang="en-US"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36703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a</a:t>
            </a:r>
            <a:r>
              <a:rPr lang="en-GB" baseline="0" dirty="0"/>
              <a:t> suggestion of how the translation task could be adapted to further support lower proficiency learners</a:t>
            </a:r>
            <a:r>
              <a:rPr lang="en-GB" dirty="0"/>
              <a:t>, should teachers wish to</a:t>
            </a:r>
            <a:r>
              <a:rPr lang="en-GB" baseline="0" dirty="0"/>
              <a:t> maintain focus on comprehension of the verbs alone, whilst offering support of the sentence in English, to aid students’ understanding of the whole text.</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74605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 name="Google Shape;221;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Here we</a:t>
            </a:r>
            <a:r>
              <a:rPr lang="en-GB" sz="1600" baseline="0" dirty="0"/>
              <a:t> will see how one school who are using the NCELP French </a:t>
            </a:r>
            <a:r>
              <a:rPr lang="en-GB" sz="1600" baseline="0" dirty="0" err="1"/>
              <a:t>SoW</a:t>
            </a:r>
            <a:r>
              <a:rPr lang="en-GB" sz="1600" baseline="0" dirty="0"/>
              <a:t> with Year 7 have adapted the production tasks for lower proficiency learners.  </a:t>
            </a:r>
            <a:endParaRPr lang="en-GB" sz="1600" dirty="0"/>
          </a:p>
          <a:p>
            <a:endParaRPr lang="en-GB" sz="1600" dirty="0"/>
          </a:p>
        </p:txBody>
      </p:sp>
      <p:sp>
        <p:nvSpPr>
          <p:cNvPr id="222" name="Google Shape;222;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27</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099432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is the activity</a:t>
            </a:r>
            <a:r>
              <a:rPr lang="en-US" b="0" baseline="0" dirty="0"/>
              <a:t> as it stands – for reference.  The school use this with their higher </a:t>
            </a:r>
            <a:r>
              <a:rPr lang="en-US" b="0" baseline="0" dirty="0" smtClean="0"/>
              <a:t>proficiency </a:t>
            </a:r>
            <a:r>
              <a:rPr lang="en-US" b="0" baseline="0" dirty="0"/>
              <a:t>learners.</a:t>
            </a:r>
            <a:endParaRPr lang="en-US" b="0" dirty="0"/>
          </a:p>
          <a:p>
            <a:endParaRPr lang="en-US" b="1" dirty="0"/>
          </a:p>
          <a:p>
            <a:r>
              <a:rPr lang="en-US" b="1" dirty="0"/>
              <a:t>Original</a:t>
            </a:r>
            <a:r>
              <a:rPr lang="en-US" b="1" baseline="0" dirty="0"/>
              <a:t> teacher notes </a:t>
            </a:r>
            <a:endParaRPr lang="en-US" b="1" dirty="0"/>
          </a:p>
          <a:p>
            <a:r>
              <a:rPr lang="en-US" b="1" dirty="0"/>
              <a:t>Timing: </a:t>
            </a:r>
            <a:r>
              <a:rPr lang="en-US" b="0" dirty="0"/>
              <a:t>2 minutes</a:t>
            </a:r>
          </a:p>
          <a:p>
            <a:endParaRPr lang="en-US" b="1" dirty="0"/>
          </a:p>
          <a:p>
            <a:r>
              <a:rPr lang="en-US" b="1" dirty="0"/>
              <a:t>Aim: </a:t>
            </a:r>
            <a:r>
              <a:rPr lang="en-US" b="0" dirty="0"/>
              <a:t>to recap first person</a:t>
            </a:r>
            <a:r>
              <a:rPr lang="en-US" b="0" baseline="0" dirty="0"/>
              <a:t> singular and first person plural forms of regular –ER verbs, ahead of the final written production activity.</a:t>
            </a:r>
            <a:endParaRPr lang="en-US" b="0" dirty="0"/>
          </a:p>
          <a:p>
            <a:endParaRPr lang="en-US" b="1" dirty="0"/>
          </a:p>
          <a:p>
            <a:r>
              <a:rPr lang="en-US" b="1" dirty="0"/>
              <a:t>Procedure:</a:t>
            </a:r>
          </a:p>
          <a:p>
            <a:r>
              <a:rPr lang="en-US" b="0" dirty="0"/>
              <a:t>1. Click to bring up the first question (in</a:t>
            </a:r>
            <a:r>
              <a:rPr lang="en-US" b="0" baseline="0" dirty="0"/>
              <a:t> second person singular).</a:t>
            </a:r>
            <a:endParaRPr lang="en-US" b="0" dirty="0"/>
          </a:p>
          <a:p>
            <a:r>
              <a:rPr lang="en-US" b="0" dirty="0"/>
              <a:t>2. Click to bring up the first model answer.</a:t>
            </a:r>
            <a:r>
              <a:rPr lang="en-US" b="0" baseline="0" dirty="0"/>
              <a:t>  Elicit responses from students (subject of the verb with correct ending).</a:t>
            </a:r>
          </a:p>
          <a:p>
            <a:r>
              <a:rPr lang="en-US" b="0" baseline="0" dirty="0"/>
              <a:t>3. Click to reveal the answers.</a:t>
            </a:r>
            <a:endParaRPr lang="en-US" b="0" dirty="0"/>
          </a:p>
          <a:p>
            <a:r>
              <a:rPr lang="en-US" b="0" dirty="0"/>
              <a:t>4. Click to bring up a second</a:t>
            </a:r>
            <a:r>
              <a:rPr lang="en-US" b="0" baseline="0" dirty="0"/>
              <a:t> model answer, again eliciting responses from students to highlight correct subject and verb form.  This examples models a negative response to the question, without the need to use </a:t>
            </a:r>
            <a:r>
              <a:rPr lang="en-US" b="0" i="1" baseline="0" dirty="0"/>
              <a:t>ne…pas</a:t>
            </a:r>
            <a:r>
              <a:rPr lang="en-US" b="0" baseline="0" dirty="0"/>
              <a:t>, which students are yet to learn.</a:t>
            </a:r>
            <a:endParaRPr lang="en-US" b="0" dirty="0"/>
          </a:p>
          <a:p>
            <a:r>
              <a:rPr lang="en-US" b="0" dirty="0"/>
              <a:t>5. Repeat as</a:t>
            </a:r>
            <a:r>
              <a:rPr lang="en-US" b="0" baseline="0" dirty="0"/>
              <a:t> above to model questions and answers using ‘</a:t>
            </a:r>
            <a:r>
              <a:rPr lang="en-US" b="0" baseline="0" dirty="0" err="1"/>
              <a:t>vous</a:t>
            </a:r>
            <a:r>
              <a:rPr lang="en-US" b="0" baseline="0" dirty="0"/>
              <a:t>’ and ‘nous’.</a:t>
            </a:r>
            <a:endParaRPr lang="en-US" b="0" dirty="0"/>
          </a:p>
          <a:p>
            <a:endParaRPr lang="en-US" b="0" dirty="0"/>
          </a:p>
          <a:p>
            <a:endParaRPr lang="en-US" b="0"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03843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In the </a:t>
            </a:r>
            <a:r>
              <a:rPr lang="en-GB" b="0" baseline="0" dirty="0" err="1"/>
              <a:t>SoW</a:t>
            </a:r>
            <a:r>
              <a:rPr lang="en-GB" b="0" baseline="0" dirty="0"/>
              <a:t> this is originally proposed as an open-ended task.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Here the school have adapted this to by giving prompts in English to guide student responses.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Original teacher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5 minutes</a:t>
            </a:r>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a:t>
            </a:r>
            <a:r>
              <a:rPr lang="en-US" b="0" dirty="0" err="1"/>
              <a:t>practise</a:t>
            </a:r>
            <a:r>
              <a:rPr lang="en-US" b="0" dirty="0"/>
              <a:t> choosing</a:t>
            </a:r>
            <a:r>
              <a:rPr lang="en-US" b="0" baseline="0" dirty="0"/>
              <a:t> the correct verb form in response to questions asked in second person singular and second person plural, thereby combining learning from 7.1.2.5 (‘je’/’nous’ forms of –ER verbs in the present tense).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Students write an answer to each question.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Students’ creativity can be encouraged here by advising them to review previously learnt vocabulary from across the series of lessons with –ER verbs and, if appropriate, to consult a dictionary to search for any new vocabulary items needed.</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7662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This</a:t>
            </a:r>
            <a:r>
              <a:rPr lang="en-GB" sz="1200" baseline="0" dirty="0"/>
              <a:t> is the excerpt from the Scheme of Work.</a:t>
            </a:r>
            <a:endParaRPr lang="en-GB" sz="1200" dirty="0"/>
          </a:p>
          <a:p>
            <a:endParaRPr lang="en-GB" dirty="0"/>
          </a:p>
          <a:p>
            <a:r>
              <a:rPr lang="en-GB" sz="1200" dirty="0">
                <a:solidFill>
                  <a:schemeClr val="accent1">
                    <a:lumMod val="50000"/>
                  </a:schemeClr>
                </a:solidFill>
                <a:latin typeface="Century Gothic" panose="020B0502020202020204" pitchFamily="34" charset="0"/>
              </a:rPr>
              <a:t>Initially, we list three subparts (je, </a:t>
            </a:r>
            <a:r>
              <a:rPr lang="en-GB" sz="1200" dirty="0" err="1">
                <a:solidFill>
                  <a:schemeClr val="accent1">
                    <a:lumMod val="50000"/>
                  </a:schemeClr>
                </a:solidFill>
                <a:latin typeface="Century Gothic" panose="020B0502020202020204" pitchFamily="34" charset="0"/>
              </a:rPr>
              <a:t>tu</a:t>
            </a:r>
            <a:r>
              <a:rPr lang="en-GB" sz="1200" dirty="0">
                <a:solidFill>
                  <a:schemeClr val="accent1">
                    <a:lumMod val="50000"/>
                  </a:schemeClr>
                </a:solidFill>
                <a:latin typeface="Century Gothic" panose="020B0502020202020204" pitchFamily="34" charset="0"/>
              </a:rPr>
              <a:t>, </a:t>
            </a:r>
            <a:r>
              <a:rPr lang="en-GB" sz="1200" dirty="0" err="1">
                <a:solidFill>
                  <a:schemeClr val="accent1">
                    <a:lumMod val="50000"/>
                  </a:schemeClr>
                </a:solidFill>
                <a:latin typeface="Century Gothic" panose="020B0502020202020204" pitchFamily="34" charset="0"/>
              </a:rPr>
              <a:t>il</a:t>
            </a:r>
            <a:r>
              <a:rPr lang="en-GB" sz="1200" dirty="0">
                <a:solidFill>
                  <a:schemeClr val="accent1">
                    <a:lumMod val="50000"/>
                  </a:schemeClr>
                </a:solidFill>
                <a:latin typeface="Century Gothic" panose="020B0502020202020204" pitchFamily="34" charset="0"/>
              </a:rPr>
              <a:t>/</a:t>
            </a:r>
            <a:r>
              <a:rPr lang="en-GB" sz="1200" dirty="0" err="1">
                <a:solidFill>
                  <a:schemeClr val="accent1">
                    <a:lumMod val="50000"/>
                  </a:schemeClr>
                </a:solidFill>
                <a:latin typeface="Century Gothic" panose="020B0502020202020204" pitchFamily="34" charset="0"/>
              </a:rPr>
              <a:t>elle</a:t>
            </a:r>
            <a:r>
              <a:rPr lang="en-GB" sz="1200" dirty="0">
                <a:solidFill>
                  <a:schemeClr val="accent1">
                    <a:lumMod val="50000"/>
                  </a:schemeClr>
                </a:solidFill>
                <a:latin typeface="Century Gothic" panose="020B0502020202020204" pitchFamily="34" charset="0"/>
              </a:rPr>
              <a:t>) because resources and activities will use these three over the course of these lessons. </a:t>
            </a:r>
          </a:p>
          <a:p>
            <a:endParaRPr lang="en-GB" sz="1200" dirty="0">
              <a:solidFill>
                <a:schemeClr val="accent1">
                  <a:lumMod val="50000"/>
                </a:schemeClr>
              </a:solidFill>
              <a:latin typeface="Century Gothic" panose="020B0502020202020204" pitchFamily="34" charset="0"/>
            </a:endParaRPr>
          </a:p>
          <a:p>
            <a:r>
              <a:rPr lang="en-GB" sz="1200" dirty="0">
                <a:solidFill>
                  <a:schemeClr val="accent1">
                    <a:lumMod val="50000"/>
                  </a:schemeClr>
                </a:solidFill>
                <a:latin typeface="Century Gothic" panose="020B0502020202020204" pitchFamily="34" charset="0"/>
              </a:rPr>
              <a:t>Note also that je and </a:t>
            </a:r>
            <a:r>
              <a:rPr lang="en-GB" sz="1200" dirty="0" err="1">
                <a:solidFill>
                  <a:schemeClr val="accent1">
                    <a:lumMod val="50000"/>
                  </a:schemeClr>
                </a:solidFill>
                <a:latin typeface="Century Gothic" panose="020B0502020202020204" pitchFamily="34" charset="0"/>
              </a:rPr>
              <a:t>il</a:t>
            </a:r>
            <a:r>
              <a:rPr lang="en-GB" sz="1200" dirty="0">
                <a:solidFill>
                  <a:schemeClr val="accent1">
                    <a:lumMod val="50000"/>
                  </a:schemeClr>
                </a:solidFill>
                <a:latin typeface="Century Gothic" panose="020B0502020202020204" pitchFamily="34" charset="0"/>
              </a:rPr>
              <a:t>/</a:t>
            </a:r>
            <a:r>
              <a:rPr lang="en-GB" sz="1200" dirty="0" err="1">
                <a:solidFill>
                  <a:schemeClr val="accent1">
                    <a:lumMod val="50000"/>
                  </a:schemeClr>
                </a:solidFill>
                <a:latin typeface="Century Gothic" panose="020B0502020202020204" pitchFamily="34" charset="0"/>
              </a:rPr>
              <a:t>elle</a:t>
            </a:r>
            <a:r>
              <a:rPr lang="en-GB" sz="1200" dirty="0">
                <a:solidFill>
                  <a:schemeClr val="accent1">
                    <a:lumMod val="50000"/>
                  </a:schemeClr>
                </a:solidFill>
                <a:latin typeface="Century Gothic" panose="020B0502020202020204" pitchFamily="34" charset="0"/>
              </a:rPr>
              <a:t> use the same verb form, i.e., the 'short' form given on NCELP verb slides, and all three subparts sound the same (the oral forms are indistinguishable). So, written comprehension and written production will contrast, in pairs, 'je' with '</a:t>
            </a:r>
            <a:r>
              <a:rPr lang="en-GB" sz="1200" dirty="0" err="1">
                <a:solidFill>
                  <a:schemeClr val="accent1">
                    <a:lumMod val="50000"/>
                  </a:schemeClr>
                </a:solidFill>
                <a:latin typeface="Century Gothic" panose="020B0502020202020204" pitchFamily="34" charset="0"/>
              </a:rPr>
              <a:t>tu</a:t>
            </a:r>
            <a:r>
              <a:rPr lang="en-GB" sz="1200" dirty="0">
                <a:solidFill>
                  <a:schemeClr val="accent1">
                    <a:lumMod val="50000"/>
                  </a:schemeClr>
                </a:solidFill>
                <a:latin typeface="Century Gothic" panose="020B0502020202020204" pitchFamily="34" charset="0"/>
              </a:rPr>
              <a:t>' and '</a:t>
            </a:r>
            <a:r>
              <a:rPr lang="en-GB" sz="1200" dirty="0" err="1">
                <a:solidFill>
                  <a:schemeClr val="accent1">
                    <a:lumMod val="50000"/>
                  </a:schemeClr>
                </a:solidFill>
                <a:latin typeface="Century Gothic" panose="020B0502020202020204" pitchFamily="34" charset="0"/>
              </a:rPr>
              <a:t>il</a:t>
            </a:r>
            <a:r>
              <a:rPr lang="en-GB" sz="1200" dirty="0">
                <a:solidFill>
                  <a:schemeClr val="accent1">
                    <a:lumMod val="50000"/>
                  </a:schemeClr>
                </a:solidFill>
                <a:latin typeface="Century Gothic" panose="020B0502020202020204" pitchFamily="34" charset="0"/>
              </a:rPr>
              <a:t> / </a:t>
            </a:r>
            <a:r>
              <a:rPr lang="en-GB" sz="1200" dirty="0" err="1">
                <a:solidFill>
                  <a:schemeClr val="accent1">
                    <a:lumMod val="50000"/>
                  </a:schemeClr>
                </a:solidFill>
                <a:latin typeface="Century Gothic" panose="020B0502020202020204" pitchFamily="34" charset="0"/>
              </a:rPr>
              <a:t>elle</a:t>
            </a:r>
            <a:r>
              <a:rPr lang="en-GB" sz="1200" dirty="0">
                <a:solidFill>
                  <a:schemeClr val="accent1">
                    <a:lumMod val="50000"/>
                  </a:schemeClr>
                </a:solidFill>
                <a:latin typeface="Century Gothic" panose="020B0502020202020204" pitchFamily="34" charset="0"/>
              </a:rPr>
              <a:t>' with '</a:t>
            </a:r>
            <a:r>
              <a:rPr lang="en-GB" sz="1200" dirty="0" err="1">
                <a:solidFill>
                  <a:schemeClr val="accent1">
                    <a:lumMod val="50000"/>
                  </a:schemeClr>
                </a:solidFill>
                <a:latin typeface="Century Gothic" panose="020B0502020202020204" pitchFamily="34" charset="0"/>
              </a:rPr>
              <a:t>tu</a:t>
            </a:r>
            <a:r>
              <a:rPr lang="en-GB" sz="1200" dirty="0">
                <a:solidFill>
                  <a:schemeClr val="accent1">
                    <a:lumMod val="50000"/>
                  </a:schemeClr>
                </a:solidFill>
                <a:latin typeface="Century Gothic" panose="020B0502020202020204" pitchFamily="34" charset="0"/>
              </a:rPr>
              <a:t>', to provide ample practice in the 's' agreement for 2nd person singular (</a:t>
            </a:r>
            <a:r>
              <a:rPr lang="en-GB" sz="1200" dirty="0" err="1">
                <a:solidFill>
                  <a:schemeClr val="accent1">
                    <a:lumMod val="50000"/>
                  </a:schemeClr>
                </a:solidFill>
                <a:latin typeface="Century Gothic" panose="020B0502020202020204" pitchFamily="34" charset="0"/>
              </a:rPr>
              <a:t>tu</a:t>
            </a:r>
            <a:r>
              <a:rPr lang="en-GB" sz="1200" dirty="0">
                <a:solidFill>
                  <a:schemeClr val="accent1">
                    <a:lumMod val="50000"/>
                  </a:schemeClr>
                </a:solidFill>
                <a:latin typeface="Century Gothic" panose="020B0502020202020204" pitchFamily="34" charset="0"/>
              </a:rPr>
              <a:t>).</a:t>
            </a:r>
          </a:p>
          <a:p>
            <a:endParaRPr lang="en-GB" sz="1200" dirty="0">
              <a:solidFill>
                <a:schemeClr val="accent1">
                  <a:lumMod val="50000"/>
                </a:schemeClr>
              </a:solidFill>
              <a:latin typeface="Century Gothic" panose="020B0502020202020204" pitchFamily="34" charset="0"/>
            </a:endParaRPr>
          </a:p>
          <a:p>
            <a:r>
              <a:rPr lang="en-GB" sz="1200" dirty="0">
                <a:solidFill>
                  <a:schemeClr val="accent1">
                    <a:lumMod val="50000"/>
                  </a:schemeClr>
                </a:solidFill>
                <a:latin typeface="Century Gothic" panose="020B0502020202020204" pitchFamily="34" charset="0"/>
              </a:rPr>
              <a:t>Re-visiting intonation questions allows various combinations of practice in interactions, with both 2nd and 3rd person singular forms. </a:t>
            </a:r>
          </a:p>
          <a:p>
            <a:r>
              <a:rPr lang="en-GB" sz="1200" dirty="0"/>
              <a:t>From</a:t>
            </a:r>
            <a:r>
              <a:rPr lang="en-GB" sz="1200" baseline="0" dirty="0"/>
              <a:t> week 5</a:t>
            </a:r>
            <a:r>
              <a:rPr lang="en-GB" sz="1200" dirty="0"/>
              <a:t> we move on</a:t>
            </a:r>
            <a:r>
              <a:rPr lang="en-GB" sz="1200" baseline="0" dirty="0"/>
              <a:t> to plural persons, pairing these with the more familiar singular forms in each case, all the while using the high frequency regular –</a:t>
            </a:r>
            <a:r>
              <a:rPr lang="en-GB" sz="1200" baseline="0" dirty="0" err="1"/>
              <a:t>er</a:t>
            </a:r>
            <a:r>
              <a:rPr lang="en-GB" sz="1200" baseline="0" dirty="0"/>
              <a:t> verbs. </a:t>
            </a:r>
            <a:endParaRPr lang="en-GB" sz="1200" dirty="0"/>
          </a:p>
          <a:p>
            <a:endParaRPr lang="en-GB" dirty="0"/>
          </a:p>
        </p:txBody>
      </p:sp>
      <p:sp>
        <p:nvSpPr>
          <p:cNvPr id="4" name="Slide Number Placeholder 3"/>
          <p:cNvSpPr>
            <a:spLocks noGrp="1"/>
          </p:cNvSpPr>
          <p:nvPr>
            <p:ph type="sldNum" sz="quarter" idx="10"/>
          </p:nvPr>
        </p:nvSpPr>
        <p:spPr/>
        <p:txBody>
          <a:bodyPr/>
          <a:lstStyle/>
          <a:p>
            <a:fld id="{C77E6F59-999D-4436-8803-B43B530C19ED}" type="slidenum">
              <a:rPr lang="en-GB" smtClean="0"/>
              <a:t>3</a:t>
            </a:fld>
            <a:endParaRPr lang="en-GB"/>
          </a:p>
        </p:txBody>
      </p:sp>
    </p:spTree>
    <p:extLst>
      <p:ext uri="{BB962C8B-B14F-4D97-AF65-F5344CB8AC3E}">
        <p14:creationId xmlns:p14="http://schemas.microsoft.com/office/powerpoint/2010/main" val="29790118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This is the answer slide to allow the teacher to conduct whole class feedback.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Original teacher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5 minutes</a:t>
            </a:r>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a:t>
            </a:r>
            <a:r>
              <a:rPr lang="en-US" b="0" dirty="0" err="1"/>
              <a:t>practise</a:t>
            </a:r>
            <a:r>
              <a:rPr lang="en-US" b="0" dirty="0"/>
              <a:t> choosing</a:t>
            </a:r>
            <a:r>
              <a:rPr lang="en-US" b="0" baseline="0" dirty="0"/>
              <a:t> the correct verb form in response to questions asked in second person singular and second person plural, thereby combining learning from 7.1.2.5 (‘je’/’nous’ forms of –ER verbs in the present tense).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Students write an answer to each question.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Students’ creativity can be encouraged here by advising them to review previously learnt vocabulary from across the series of lessons with –ER verbs and, if appropriate, to consult a dictionary to search for any new vocabulary items needed.</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56335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We can see here how the school have adapted this task to support lower proficiency learners.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They have taken the models for singular and plural over two slides.  Firstly here with the singular.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Original teacher notes</a:t>
            </a:r>
            <a:endParaRPr lang="en-US" b="1" dirty="0"/>
          </a:p>
          <a:p>
            <a:r>
              <a:rPr lang="en-US" b="1" dirty="0"/>
              <a:t>Timing: </a:t>
            </a:r>
            <a:r>
              <a:rPr lang="en-US" b="0" dirty="0"/>
              <a:t>2 minutes</a:t>
            </a:r>
          </a:p>
          <a:p>
            <a:endParaRPr lang="en-US" b="1" dirty="0"/>
          </a:p>
          <a:p>
            <a:r>
              <a:rPr lang="en-US" b="1" dirty="0"/>
              <a:t>Aim: </a:t>
            </a:r>
            <a:r>
              <a:rPr lang="en-US" b="0" dirty="0"/>
              <a:t>to recap first person</a:t>
            </a:r>
            <a:r>
              <a:rPr lang="en-US" b="0" baseline="0" dirty="0"/>
              <a:t> singular and first person plural forms of regular –ER verbs, ahead of the final written production activity.</a:t>
            </a:r>
            <a:endParaRPr lang="en-US" b="0" dirty="0"/>
          </a:p>
          <a:p>
            <a:endParaRPr lang="en-US" b="1" dirty="0"/>
          </a:p>
          <a:p>
            <a:r>
              <a:rPr lang="en-US" b="1" dirty="0"/>
              <a:t>Procedure:</a:t>
            </a:r>
          </a:p>
          <a:p>
            <a:r>
              <a:rPr lang="en-US" b="0" dirty="0"/>
              <a:t>1. Click to bring up the first question (in</a:t>
            </a:r>
            <a:r>
              <a:rPr lang="en-US" b="0" baseline="0" dirty="0"/>
              <a:t> second person singular).</a:t>
            </a:r>
            <a:endParaRPr lang="en-US" b="0" dirty="0"/>
          </a:p>
          <a:p>
            <a:r>
              <a:rPr lang="en-US" b="0" dirty="0"/>
              <a:t>2. Click to bring up the first model answer.</a:t>
            </a:r>
            <a:r>
              <a:rPr lang="en-US" b="0" baseline="0" dirty="0"/>
              <a:t>  Elicit responses from students (subject of the verb with correct ending).</a:t>
            </a:r>
          </a:p>
          <a:p>
            <a:r>
              <a:rPr lang="en-US" b="0" baseline="0" dirty="0"/>
              <a:t>3. Click to reveal the answers.</a:t>
            </a:r>
            <a:endParaRPr lang="en-US" b="0" dirty="0"/>
          </a:p>
          <a:p>
            <a:r>
              <a:rPr lang="en-US" b="0" dirty="0"/>
              <a:t>4. Click to bring up a second</a:t>
            </a:r>
            <a:r>
              <a:rPr lang="en-US" b="0" baseline="0" dirty="0"/>
              <a:t> model answer, again eliciting responses from students to highlight correct subject and verb form.  This examples models a negative response to the question, without the need to use </a:t>
            </a:r>
            <a:r>
              <a:rPr lang="en-US" b="0" i="1" baseline="0" dirty="0"/>
              <a:t>ne…pas</a:t>
            </a:r>
            <a:r>
              <a:rPr lang="en-US" b="0" baseline="0" dirty="0"/>
              <a:t>, which students are yet to learn.</a:t>
            </a:r>
            <a:endParaRPr lang="en-US" b="0" dirty="0"/>
          </a:p>
          <a:p>
            <a:r>
              <a:rPr lang="en-US" b="0" dirty="0"/>
              <a:t>5. Repeat as</a:t>
            </a:r>
            <a:r>
              <a:rPr lang="en-US" b="0" baseline="0" dirty="0"/>
              <a:t> above to model questions and answers using ‘</a:t>
            </a:r>
            <a:r>
              <a:rPr lang="en-US" b="0" baseline="0" dirty="0" err="1"/>
              <a:t>vous</a:t>
            </a:r>
            <a:r>
              <a:rPr lang="en-US" b="0" baseline="0" dirty="0"/>
              <a:t>’ and ‘nous’.</a:t>
            </a:r>
            <a:endParaRPr lang="en-US" b="0" dirty="0"/>
          </a:p>
          <a:p>
            <a:endParaRPr lang="en-US" b="0" dirty="0"/>
          </a:p>
          <a:p>
            <a:endParaRPr lang="en-US" b="0"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21356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And now in the plural plus provided the English translations in case to offer for visual support.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Also in this adapted version of the task, answers are only required in the affirmative.</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Original teacher notes</a:t>
            </a:r>
          </a:p>
          <a:p>
            <a:r>
              <a:rPr lang="en-US" b="1" dirty="0"/>
              <a:t>Timing: </a:t>
            </a:r>
            <a:r>
              <a:rPr lang="en-US" b="0" dirty="0"/>
              <a:t>2 minutes</a:t>
            </a:r>
          </a:p>
          <a:p>
            <a:endParaRPr lang="en-US" b="1" dirty="0"/>
          </a:p>
          <a:p>
            <a:r>
              <a:rPr lang="en-US" b="1" dirty="0"/>
              <a:t>Aim: </a:t>
            </a:r>
            <a:r>
              <a:rPr lang="en-US" b="0" dirty="0"/>
              <a:t>to recap first person</a:t>
            </a:r>
            <a:r>
              <a:rPr lang="en-US" b="0" baseline="0" dirty="0"/>
              <a:t> singular and first person plural forms of regular –ER verbs, ahead of the final written production activity.</a:t>
            </a:r>
            <a:endParaRPr lang="en-US" b="0" dirty="0"/>
          </a:p>
          <a:p>
            <a:endParaRPr lang="en-US" b="1" dirty="0"/>
          </a:p>
          <a:p>
            <a:r>
              <a:rPr lang="en-US" b="1" dirty="0"/>
              <a:t>Procedure:</a:t>
            </a:r>
          </a:p>
          <a:p>
            <a:r>
              <a:rPr lang="en-US" b="0" dirty="0"/>
              <a:t>1. Click to bring up the first question (in</a:t>
            </a:r>
            <a:r>
              <a:rPr lang="en-US" b="0" baseline="0" dirty="0"/>
              <a:t> second person singular).</a:t>
            </a:r>
            <a:endParaRPr lang="en-US" b="0" dirty="0"/>
          </a:p>
          <a:p>
            <a:r>
              <a:rPr lang="en-US" b="0" dirty="0"/>
              <a:t>2. Click to bring up the first model answer.</a:t>
            </a:r>
            <a:r>
              <a:rPr lang="en-US" b="0" baseline="0" dirty="0"/>
              <a:t>  Elicit responses from students (subject of the verb with correct ending).</a:t>
            </a:r>
          </a:p>
          <a:p>
            <a:r>
              <a:rPr lang="en-US" b="0" baseline="0" dirty="0"/>
              <a:t>3. Click to reveal the answers.</a:t>
            </a:r>
            <a:endParaRPr lang="en-US" b="0" dirty="0"/>
          </a:p>
          <a:p>
            <a:r>
              <a:rPr lang="en-US" b="0" dirty="0"/>
              <a:t>4. Click to bring up a second</a:t>
            </a:r>
            <a:r>
              <a:rPr lang="en-US" b="0" baseline="0" dirty="0"/>
              <a:t> model answer, again eliciting responses from students to highlight correct subject and verb form.  This examples models a negative response to the question, without the need to use </a:t>
            </a:r>
            <a:r>
              <a:rPr lang="en-US" b="0" i="1" baseline="0" dirty="0"/>
              <a:t>ne…pas</a:t>
            </a:r>
            <a:r>
              <a:rPr lang="en-US" b="0" baseline="0" dirty="0"/>
              <a:t>, which students are yet to learn.</a:t>
            </a:r>
            <a:endParaRPr lang="en-US" b="0" dirty="0"/>
          </a:p>
          <a:p>
            <a:r>
              <a:rPr lang="en-US" b="0" dirty="0"/>
              <a:t>5. Repeat as</a:t>
            </a:r>
            <a:r>
              <a:rPr lang="en-US" b="0" baseline="0" dirty="0"/>
              <a:t> above to model questions and answers using ‘</a:t>
            </a:r>
            <a:r>
              <a:rPr lang="en-US" b="0" baseline="0" dirty="0" err="1"/>
              <a:t>vous</a:t>
            </a:r>
            <a:r>
              <a:rPr lang="en-US" b="0" baseline="0" dirty="0"/>
              <a:t>’ and ‘nous’.</a:t>
            </a:r>
            <a:endParaRPr lang="en-US" b="0" dirty="0"/>
          </a:p>
          <a:p>
            <a:endParaRPr lang="en-US" b="0" dirty="0"/>
          </a:p>
          <a:p>
            <a:endParaRPr lang="en-US" b="0"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68916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For the written production element of the task here, students are asked to concentrate on </a:t>
            </a:r>
            <a:r>
              <a:rPr lang="en-GB" b="0" baseline="0" dirty="0" smtClean="0"/>
              <a:t>producing </a:t>
            </a:r>
            <a:r>
              <a:rPr lang="en-GB" b="0" baseline="0" dirty="0"/>
              <a:t>the verb ending only, with the subject </a:t>
            </a:r>
            <a:r>
              <a:rPr lang="en-GB" b="0" baseline="0" dirty="0" smtClean="0"/>
              <a:t>pronoun and stem </a:t>
            </a:r>
            <a:r>
              <a:rPr lang="en-GB" b="0" baseline="0" dirty="0"/>
              <a:t>being provided.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This maintains the focus on the learning point of first person singular and plural of regular –</a:t>
            </a:r>
            <a:r>
              <a:rPr lang="en-GB" b="0" baseline="0" dirty="0" err="1"/>
              <a:t>er</a:t>
            </a:r>
            <a:r>
              <a:rPr lang="en-GB" b="0" baseline="0" dirty="0"/>
              <a:t> verbs, but removes, for example, literacy barriers.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16601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Thanks to Specialist Teachers at Cardinal Hume Catholic School for kindly sharing these examples.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0610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 name="Google Shape;221;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t>Now that we have seen</a:t>
            </a:r>
            <a:r>
              <a:rPr lang="en-GB" sz="1600" baseline="0" dirty="0"/>
              <a:t> how progression is built in across a series of weeks, let’s now </a:t>
            </a:r>
            <a:r>
              <a:rPr lang="en-GB" sz="1600" baseline="0" dirty="0" smtClean="0"/>
              <a:t>look </a:t>
            </a:r>
            <a:r>
              <a:rPr lang="en-GB" sz="1600" baseline="0" dirty="0"/>
              <a:t>in </a:t>
            </a:r>
            <a:r>
              <a:rPr lang="en-GB" sz="1600" baseline="0" dirty="0" smtClean="0"/>
              <a:t>detail </a:t>
            </a:r>
            <a:r>
              <a:rPr lang="en-GB" sz="1600" baseline="0" dirty="0"/>
              <a:t>at differentiation to support lower proficiency learners within the resources themselves, in particular starting with week 6 of T1.2</a:t>
            </a:r>
          </a:p>
          <a:p>
            <a:endParaRPr lang="en-GB" sz="1600" dirty="0"/>
          </a:p>
          <a:p>
            <a:r>
              <a:rPr lang="en-GB" sz="1600" baseline="0" dirty="0"/>
              <a:t>Across the series of lessons on –</a:t>
            </a:r>
            <a:r>
              <a:rPr lang="en-GB" sz="1600" baseline="0" dirty="0" err="1"/>
              <a:t>er</a:t>
            </a:r>
            <a:r>
              <a:rPr lang="en-GB" sz="1600" baseline="0" dirty="0"/>
              <a:t> verbs, we not only practise each time the –</a:t>
            </a:r>
            <a:r>
              <a:rPr lang="en-GB" sz="1600" baseline="0" dirty="0" err="1"/>
              <a:t>er</a:t>
            </a:r>
            <a:r>
              <a:rPr lang="en-GB" sz="1600" baseline="0" dirty="0"/>
              <a:t> verbs from each week’s specific vocab set, but also recycle the verbs from the previous lessons.   </a:t>
            </a:r>
          </a:p>
          <a:p>
            <a:r>
              <a:rPr lang="en-GB" sz="1600" baseline="0" dirty="0"/>
              <a:t>As we have said, this is to </a:t>
            </a:r>
            <a:r>
              <a:rPr lang="en-GB" sz="1400" dirty="0">
                <a:solidFill>
                  <a:schemeClr val="accent1">
                    <a:lumMod val="50000"/>
                  </a:schemeClr>
                </a:solidFill>
                <a:latin typeface="Century Gothic" panose="020B0502020202020204" pitchFamily="34" charset="0"/>
              </a:rPr>
              <a:t>ensure that students acquire a good verb lexicon,</a:t>
            </a:r>
            <a:r>
              <a:rPr lang="en-GB" sz="1400" baseline="0" dirty="0">
                <a:solidFill>
                  <a:schemeClr val="accent1">
                    <a:lumMod val="50000"/>
                  </a:schemeClr>
                </a:solidFill>
                <a:latin typeface="Century Gothic" panose="020B0502020202020204" pitchFamily="34" charset="0"/>
              </a:rPr>
              <a:t> in particular focussing on highly frequent verbs.</a:t>
            </a:r>
            <a:r>
              <a:rPr lang="en-GB" sz="1400" dirty="0">
                <a:solidFill>
                  <a:schemeClr val="accent1">
                    <a:lumMod val="50000"/>
                  </a:schemeClr>
                </a:solidFill>
                <a:latin typeface="Century Gothic" panose="020B0502020202020204" pitchFamily="34" charset="0"/>
              </a:rPr>
              <a:t> </a:t>
            </a:r>
          </a:p>
          <a:p>
            <a:r>
              <a:rPr lang="en-GB" sz="1400" baseline="0" dirty="0">
                <a:solidFill>
                  <a:schemeClr val="accent1">
                    <a:lumMod val="50000"/>
                  </a:schemeClr>
                </a:solidFill>
                <a:latin typeface="Century Gothic" panose="020B0502020202020204" pitchFamily="34" charset="0"/>
              </a:rPr>
              <a:t>Where students’ retention of these verbs is poor from week to week, providing visual support can be valuable to allow students to access the tasks, without comprehension of the key verbs becoming a barrier.  </a:t>
            </a:r>
          </a:p>
          <a:p>
            <a:r>
              <a:rPr lang="en-GB" sz="1400" baseline="0" dirty="0">
                <a:solidFill>
                  <a:schemeClr val="accent1">
                    <a:lumMod val="50000"/>
                  </a:schemeClr>
                </a:solidFill>
                <a:latin typeface="Century Gothic" panose="020B0502020202020204" pitchFamily="34" charset="0"/>
              </a:rPr>
              <a:t>This allows focus to be maintained on the learning points, in this case, understanding and producing third person singular and plural verb endings.  </a:t>
            </a:r>
          </a:p>
          <a:p>
            <a:r>
              <a:rPr lang="en-GB" sz="1400" baseline="0" dirty="0">
                <a:solidFill>
                  <a:schemeClr val="accent1">
                    <a:lumMod val="50000"/>
                  </a:schemeClr>
                </a:solidFill>
                <a:latin typeface="Century Gothic" panose="020B0502020202020204" pitchFamily="34" charset="0"/>
              </a:rPr>
              <a:t>Let’s look at one way to do that.</a:t>
            </a:r>
            <a:endParaRPr lang="en-GB" sz="1600" dirty="0"/>
          </a:p>
          <a:p>
            <a:pPr marL="0" lvl="0" indent="0" algn="l" rtl="0">
              <a:spcBef>
                <a:spcPts val="0"/>
              </a:spcBef>
              <a:spcAft>
                <a:spcPts val="0"/>
              </a:spcAft>
              <a:buNone/>
            </a:pPr>
            <a:endParaRPr sz="1300" dirty="0"/>
          </a:p>
          <a:p>
            <a:pPr marL="0" lvl="0" indent="0" algn="l" rtl="0">
              <a:spcBef>
                <a:spcPts val="0"/>
              </a:spcBef>
              <a:spcAft>
                <a:spcPts val="0"/>
              </a:spcAft>
              <a:buNone/>
            </a:pPr>
            <a:endParaRPr dirty="0"/>
          </a:p>
        </p:txBody>
      </p:sp>
      <p:sp>
        <p:nvSpPr>
          <p:cNvPr id="222" name="Google Shape;222;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4</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460267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pair</a:t>
            </a:r>
            <a:r>
              <a:rPr lang="en-GB" baseline="0" dirty="0"/>
              <a:t> of lessons we will look at in detail is pair 4 out of 5, where the focus is regular –</a:t>
            </a:r>
            <a:r>
              <a:rPr lang="en-GB" baseline="0" dirty="0" err="1"/>
              <a:t>er</a:t>
            </a:r>
            <a:r>
              <a:rPr lang="en-GB" baseline="0" dirty="0"/>
              <a:t> verbs and features use of additional infinitives, other than the three which are newly introduced this week. </a:t>
            </a:r>
          </a:p>
          <a:p>
            <a:r>
              <a:rPr lang="en-GB" dirty="0"/>
              <a:t>To further support students’ understanding</a:t>
            </a:r>
            <a:r>
              <a:rPr lang="en-GB" baseline="0" dirty="0"/>
              <a:t> of the –</a:t>
            </a:r>
            <a:r>
              <a:rPr lang="en-GB" baseline="0" dirty="0" err="1"/>
              <a:t>er</a:t>
            </a:r>
            <a:r>
              <a:rPr lang="en-GB" baseline="0" dirty="0"/>
              <a:t> verbs used in this activity, where retention is weak, teachers could make use of the Y7 Language Guides in class.  </a:t>
            </a:r>
          </a:p>
          <a:p>
            <a:r>
              <a:rPr lang="en-GB" baseline="0" dirty="0"/>
              <a:t>If students are not able to readily recall the meanings of the verbs used, they can be directed to pages 22-24.  </a:t>
            </a:r>
          </a:p>
          <a:p>
            <a:r>
              <a:rPr lang="en-GB" baseline="0" dirty="0"/>
              <a:t>This supports the reading, listening and production activities across the two lessons.  </a:t>
            </a:r>
          </a:p>
          <a:p>
            <a:r>
              <a:rPr lang="en-GB" baseline="0" dirty="0"/>
              <a:t>Students could be asked to highlight the infinitives in a particular colour.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To promote recall, rather than having the sheet on the desk for constant referral and in order to maintain a degree of challenge, ask students to have this help sheet face down on their desks and that they try to remember vocab items and grammar rules before they check the sheet.  </a:t>
            </a:r>
            <a:br>
              <a:rPr lang="en-GB" b="0" dirty="0"/>
            </a:br>
            <a:r>
              <a:rPr lang="en-GB" b="0" dirty="0"/>
              <a:t>Once checked, they should turn the sheet back over.  </a:t>
            </a:r>
            <a:br>
              <a:rPr lang="en-GB" b="0" dirty="0"/>
            </a:br>
            <a:r>
              <a:rPr lang="en-GB" b="0" dirty="0"/>
              <a:t>Another way to make use of this sheet would be to ask students to read the sheet for 2 minutes ahead of the activity as a quick refresh, either asking students to make no further reference to it, or limiting the number of times the sheet could be referred to (‘lifeline’ style).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These methods could be particularly useful for mixed ability groups where various levels of challenge are required to meet the span of ability across the group.</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Where students’ retention is very poor, then allowing the sheet to be referred to throughout may be of benefit. </a:t>
            </a:r>
            <a:br>
              <a:rPr lang="en-GB" b="0" dirty="0"/>
            </a:br>
            <a:r>
              <a:rPr lang="en-GB" b="1" dirty="0"/>
              <a:t>Remember though that some ‘attempt to recall’ is needed to strengthen memory, so it may be better to reduce the number of items students are required to produce, and instruct them to repeat tasks, with less support each time.  i.e. whilst others produce 5/6</a:t>
            </a:r>
            <a:r>
              <a:rPr lang="en-GB" b="1" baseline="0" dirty="0"/>
              <a:t> items</a:t>
            </a:r>
            <a:r>
              <a:rPr lang="en-GB" b="1" dirty="0"/>
              <a:t>, they produce 2 or 3, several times, referring to the sheet initially, then reducing their own reference to it.</a:t>
            </a:r>
            <a:br>
              <a:rPr lang="en-GB" b="1"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19206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Now a support</a:t>
            </a:r>
            <a:r>
              <a:rPr lang="en-US" b="0" baseline="0" dirty="0"/>
              <a:t> activity intended as</a:t>
            </a:r>
            <a:r>
              <a:rPr lang="en-US" b="0" dirty="0"/>
              <a:t> </a:t>
            </a:r>
            <a:r>
              <a:rPr lang="en-US" b="0" dirty="0" smtClean="0"/>
              <a:t>a </a:t>
            </a:r>
            <a:r>
              <a:rPr lang="en-US" b="0" dirty="0"/>
              <a:t>pre-task scaffold activity.  </a:t>
            </a:r>
          </a:p>
          <a:p>
            <a:r>
              <a:rPr lang="en-US" b="0" dirty="0"/>
              <a:t>After the reading activity, the</a:t>
            </a:r>
            <a:r>
              <a:rPr lang="en-US" b="0" baseline="0" dirty="0"/>
              <a:t> grammar slide is repeated with an additional note to draw students’ attention to pronunciation.  </a:t>
            </a:r>
          </a:p>
          <a:p>
            <a:r>
              <a:rPr lang="en-US" b="0" baseline="0" dirty="0"/>
              <a:t>This then sets up discreet practice of this specific point ahead of the listening activity itself.   </a:t>
            </a:r>
          </a:p>
          <a:p>
            <a:r>
              <a:rPr lang="en-US" b="0" baseline="0" dirty="0"/>
              <a:t>This would be of particular value for use with lower proficiency learners to enable them the greatest chance of success with this tricky grammar point.</a:t>
            </a:r>
            <a:endParaRPr lang="en-US" b="0" dirty="0"/>
          </a:p>
          <a:p>
            <a:endParaRPr lang="en-US" b="1" dirty="0"/>
          </a:p>
          <a:p>
            <a:r>
              <a:rPr lang="en-US" b="1" dirty="0"/>
              <a:t>Original teacher</a:t>
            </a:r>
            <a:r>
              <a:rPr lang="en-US" b="1" baseline="0" dirty="0"/>
              <a:t> notes</a:t>
            </a:r>
            <a:endParaRPr lang="en-US" b="1" dirty="0"/>
          </a:p>
          <a:p>
            <a:r>
              <a:rPr lang="en-US" b="1" dirty="0"/>
              <a:t>Timing: </a:t>
            </a:r>
            <a:r>
              <a:rPr lang="en-US" b="0" dirty="0"/>
              <a:t>1 minute</a:t>
            </a:r>
          </a:p>
          <a:p>
            <a:endParaRPr lang="en-US" b="1" dirty="0"/>
          </a:p>
          <a:p>
            <a:r>
              <a:rPr lang="en-US" b="1" dirty="0"/>
              <a:t>Aim: </a:t>
            </a:r>
            <a:r>
              <a:rPr lang="en-GB" baseline="0" dirty="0"/>
              <a:t>to reinforce that 3</a:t>
            </a:r>
            <a:r>
              <a:rPr lang="en-GB" baseline="30000" dirty="0"/>
              <a:t>rd</a:t>
            </a:r>
            <a:r>
              <a:rPr lang="en-GB" baseline="0" dirty="0"/>
              <a:t> person singular and plural both sound the same, and likewise for the subject pronoun, ahead of the listening activity to follow.  </a:t>
            </a:r>
            <a:endParaRPr lang="en-US" b="1" dirty="0"/>
          </a:p>
          <a:p>
            <a:endParaRPr lang="en-US" b="1" dirty="0"/>
          </a:p>
          <a:p>
            <a:r>
              <a:rPr lang="en-US" b="1" dirty="0"/>
              <a:t>Procedure:</a:t>
            </a:r>
          </a:p>
          <a:p>
            <a:r>
              <a:rPr lang="en-US" b="0" dirty="0"/>
              <a:t>1. Click to reinforce</a:t>
            </a:r>
            <a:r>
              <a:rPr lang="en-US" b="0" baseline="0" dirty="0"/>
              <a:t> the teaching point that these endings all sound the same.</a:t>
            </a:r>
            <a:endParaRPr lang="en-US"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79050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smtClean="0"/>
              <a:t>This is the pre-task scaffold activity.  Here,</a:t>
            </a:r>
            <a:r>
              <a:rPr lang="en-US" b="0" baseline="0" dirty="0" smtClean="0"/>
              <a:t> </a:t>
            </a:r>
            <a:r>
              <a:rPr kumimoji="0" lang="en-GB" sz="1200" b="0" i="0" u="none" strike="noStrike" kern="1200" cap="none" spc="0" normalizeH="0" baseline="0" noProof="0" dirty="0" smtClean="0">
                <a:ln>
                  <a:noFill/>
                </a:ln>
                <a:solidFill>
                  <a:srgbClr val="5B9BD5">
                    <a:lumMod val="50000"/>
                  </a:srgbClr>
                </a:solidFill>
                <a:effectLst/>
                <a:uLnTx/>
                <a:uFillTx/>
                <a:latin typeface="Century Gothic" panose="020B0502020202020204" pitchFamily="34" charset="0"/>
                <a:ea typeface="+mn-ea"/>
                <a:cs typeface="+mn-cs"/>
              </a:rPr>
              <a:t>students experience the pronunciation of third person plural through modelling from the teacher and repetition, firstly with </a:t>
            </a:r>
            <a:r>
              <a:rPr kumimoji="0" lang="en-GB" sz="1200" b="0" i="0" u="none" strike="noStrike" kern="1200" cap="none" spc="0" normalizeH="0" baseline="0" noProof="0" dirty="0" err="1" smtClean="0">
                <a:ln>
                  <a:noFill/>
                </a:ln>
                <a:solidFill>
                  <a:srgbClr val="5B9BD5">
                    <a:lumMod val="50000"/>
                  </a:srgbClr>
                </a:solidFill>
                <a:effectLst/>
                <a:uLnTx/>
                <a:uFillTx/>
                <a:latin typeface="Century Gothic" panose="020B0502020202020204" pitchFamily="34" charset="0"/>
                <a:ea typeface="+mn-ea"/>
                <a:cs typeface="+mn-cs"/>
              </a:rPr>
              <a:t>ils</a:t>
            </a:r>
            <a:r>
              <a:rPr kumimoji="0" lang="en-GB" sz="1200" b="0" i="0" u="none" strike="noStrike" kern="1200" cap="none" spc="0" normalizeH="0" baseline="0" noProof="0" dirty="0" smtClean="0">
                <a:ln>
                  <a:noFill/>
                </a:ln>
                <a:solidFill>
                  <a:srgbClr val="5B9BD5">
                    <a:lumMod val="50000"/>
                  </a:srgbClr>
                </a:solidFill>
                <a:effectLst/>
                <a:uLnTx/>
                <a:uFillTx/>
                <a:latin typeface="Century Gothic" panose="020B0502020202020204" pitchFamily="34" charset="0"/>
                <a:ea typeface="+mn-ea"/>
                <a:cs typeface="+mn-cs"/>
              </a:rPr>
              <a:t>+ verb, then with </a:t>
            </a:r>
            <a:r>
              <a:rPr kumimoji="0" lang="en-GB" sz="1200" b="0" i="0" u="none" strike="noStrike" kern="1200" cap="none" spc="0" normalizeH="0" baseline="0" noProof="0" dirty="0" err="1" smtClean="0">
                <a:ln>
                  <a:noFill/>
                </a:ln>
                <a:solidFill>
                  <a:srgbClr val="5B9BD5">
                    <a:lumMod val="50000"/>
                  </a:srgbClr>
                </a:solidFill>
                <a:effectLst/>
                <a:uLnTx/>
                <a:uFillTx/>
                <a:latin typeface="Century Gothic" panose="020B0502020202020204" pitchFamily="34" charset="0"/>
                <a:ea typeface="+mn-ea"/>
                <a:cs typeface="+mn-cs"/>
              </a:rPr>
              <a:t>elles+verb</a:t>
            </a:r>
            <a:r>
              <a:rPr kumimoji="0" lang="en-GB" sz="1200" b="0" i="0" u="none" strike="noStrike" kern="1200" cap="none" spc="0" normalizeH="0" baseline="0" noProof="0" dirty="0" smtClean="0">
                <a:ln>
                  <a:noFill/>
                </a:ln>
                <a:solidFill>
                  <a:srgbClr val="5B9BD5">
                    <a:lumMod val="50000"/>
                  </a:srgbClr>
                </a:solidFill>
                <a:effectLst/>
                <a:uLnTx/>
                <a:uFillTx/>
                <a:latin typeface="Century Gothic" panose="020B0502020202020204" pitchFamily="34" charset="0"/>
                <a:ea typeface="+mn-ea"/>
                <a:cs typeface="+mn-cs"/>
              </a:rPr>
              <a:t>, using various combinations of custom animation.</a:t>
            </a:r>
            <a:endParaRPr lang="en-US" b="0" dirty="0" smtClean="0"/>
          </a:p>
          <a:p>
            <a:r>
              <a:rPr lang="en-US" b="0" dirty="0" smtClean="0"/>
              <a:t>The</a:t>
            </a:r>
            <a:r>
              <a:rPr lang="en-US" b="0" baseline="0" dirty="0" smtClean="0"/>
              <a:t> original teacher notes are included in the notes field for your reference.</a:t>
            </a:r>
            <a:endParaRPr lang="en-US" b="0" dirty="0" smtClean="0"/>
          </a:p>
          <a:p>
            <a:endParaRPr lang="en-US" b="1" dirty="0" smtClean="0"/>
          </a:p>
          <a:p>
            <a:r>
              <a:rPr lang="en-US" b="1" dirty="0" smtClean="0"/>
              <a:t>Original teacher</a:t>
            </a:r>
            <a:r>
              <a:rPr lang="en-US" b="1" baseline="0" dirty="0" smtClean="0"/>
              <a:t> notes</a:t>
            </a:r>
            <a:endParaRPr lang="en-US" b="1" dirty="0" smtClean="0"/>
          </a:p>
          <a:p>
            <a:r>
              <a:rPr lang="en-US" b="1" dirty="0" smtClean="0"/>
              <a:t>Timing</a:t>
            </a:r>
            <a:r>
              <a:rPr lang="en-US" b="1" dirty="0"/>
              <a:t>: </a:t>
            </a:r>
            <a:r>
              <a:rPr lang="en-US" b="0" dirty="0"/>
              <a:t>2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baseline="0" dirty="0"/>
              <a:t>to reinforce the specific pronunciation of third person plural, along with the subject pronouns </a:t>
            </a:r>
            <a:r>
              <a:rPr lang="en-GB" i="1" baseline="0" dirty="0" err="1"/>
              <a:t>ils</a:t>
            </a:r>
            <a:r>
              <a:rPr lang="en-GB" baseline="0" dirty="0"/>
              <a:t> and </a:t>
            </a:r>
            <a:r>
              <a:rPr lang="en-GB" i="1" baseline="0" dirty="0" err="1"/>
              <a:t>elles</a:t>
            </a:r>
            <a:r>
              <a:rPr lang="en-GB" baseline="0" dirty="0"/>
              <a:t>. </a:t>
            </a:r>
            <a:endParaRPr lang="en-US" b="1" dirty="0"/>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Click to bring up the verb form,</a:t>
            </a:r>
            <a:r>
              <a:rPr lang="en-US" b="0" baseline="0" dirty="0"/>
              <a:t> model its pronunciation and elicit the pronunciation from students.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Elicit choral responses from students of the third person plural from by clicking to disappear the five verbs at random.</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Repeat but this time have students practise with </a:t>
            </a:r>
            <a:r>
              <a:rPr lang="en-GB" i="0" baseline="0" dirty="0"/>
              <a:t>‘</a:t>
            </a:r>
            <a:r>
              <a:rPr lang="en-GB" i="0" baseline="0" dirty="0" err="1"/>
              <a:t>ils</a:t>
            </a:r>
            <a:r>
              <a:rPr lang="en-GB" i="0" baseline="0" dirty="0"/>
              <a:t>’ </a:t>
            </a:r>
            <a:r>
              <a:rPr lang="en-GB" i="1" baseline="0" dirty="0"/>
              <a:t>+</a:t>
            </a:r>
            <a:r>
              <a:rPr lang="en-GB" baseline="0" dirty="0"/>
              <a:t> verb</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smtClean="0"/>
              <a:t>Repeat </a:t>
            </a:r>
            <a:r>
              <a:rPr lang="en-GB" baseline="0" dirty="0"/>
              <a:t>to practise with </a:t>
            </a:r>
            <a:r>
              <a:rPr lang="en-GB" i="0" baseline="0" dirty="0"/>
              <a:t>‘</a:t>
            </a:r>
            <a:r>
              <a:rPr lang="en-GB" i="0" baseline="0" dirty="0" err="1"/>
              <a:t>elles</a:t>
            </a:r>
            <a:r>
              <a:rPr lang="en-GB" i="0" baseline="0" dirty="0"/>
              <a:t>’ </a:t>
            </a:r>
            <a:r>
              <a:rPr lang="en-GB" i="1" baseline="0" dirty="0"/>
              <a:t>+</a:t>
            </a:r>
            <a:r>
              <a:rPr lang="en-GB" baseline="0" dirty="0"/>
              <a:t> verb</a:t>
            </a:r>
          </a:p>
          <a:p>
            <a:r>
              <a:rPr lang="en-GB" baseline="0" dirty="0"/>
              <a:t>NB – liaison between the ‘s’ on the end of ’</a:t>
            </a:r>
            <a:r>
              <a:rPr lang="en-GB" baseline="0" dirty="0" err="1"/>
              <a:t>ils</a:t>
            </a:r>
            <a:r>
              <a:rPr lang="en-GB" baseline="0" dirty="0"/>
              <a:t>/</a:t>
            </a:r>
            <a:r>
              <a:rPr lang="en-GB" baseline="0" dirty="0" err="1"/>
              <a:t>elles</a:t>
            </a:r>
            <a:r>
              <a:rPr lang="en-GB" baseline="0" dirty="0"/>
              <a:t>’ and the initial vowel of the next word is not addressed here. Therefore students are not asked to produces </a:t>
            </a:r>
            <a:r>
              <a:rPr lang="en-GB" baseline="0" dirty="0" err="1"/>
              <a:t>ils</a:t>
            </a:r>
            <a:r>
              <a:rPr lang="en-GB" baseline="0" dirty="0"/>
              <a:t> + </a:t>
            </a:r>
            <a:r>
              <a:rPr lang="en-GB" baseline="0" dirty="0" err="1"/>
              <a:t>étudient</a:t>
            </a:r>
            <a:r>
              <a:rPr lang="en-GB" baseline="0" dirty="0"/>
              <a:t> / </a:t>
            </a:r>
            <a:r>
              <a:rPr lang="en-GB" baseline="0" dirty="0" err="1"/>
              <a:t>écoutent</a:t>
            </a:r>
            <a:r>
              <a:rPr lang="en-GB" baseline="0" dirty="0"/>
              <a:t> and </a:t>
            </a:r>
            <a:r>
              <a:rPr lang="en-GB" baseline="0" dirty="0" err="1"/>
              <a:t>elles</a:t>
            </a:r>
            <a:r>
              <a:rPr lang="en-GB" baseline="0" dirty="0"/>
              <a:t> + </a:t>
            </a:r>
            <a:r>
              <a:rPr lang="en-GB" baseline="0" dirty="0" err="1"/>
              <a:t>étudient</a:t>
            </a:r>
            <a:r>
              <a:rPr lang="en-GB" baseline="0" dirty="0"/>
              <a:t> / </a:t>
            </a:r>
            <a:r>
              <a:rPr lang="en-GB" baseline="0" dirty="0" err="1"/>
              <a:t>écoutent</a:t>
            </a:r>
            <a:r>
              <a:rPr lang="en-GB" baseline="0" dirty="0"/>
              <a:t> in this round of practice.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4430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Here is the </a:t>
            </a:r>
            <a:r>
              <a:rPr lang="en-US" b="0" dirty="0" smtClean="0"/>
              <a:t>listening</a:t>
            </a:r>
            <a:r>
              <a:rPr lang="en-US" b="0" baseline="0" dirty="0" smtClean="0"/>
              <a:t> </a:t>
            </a:r>
            <a:r>
              <a:rPr lang="en-US" b="0" baseline="0" dirty="0"/>
              <a:t>activity from lesson 1 so you can see the activity itself</a:t>
            </a:r>
            <a:r>
              <a:rPr lang="en-US" b="0" baseline="0" dirty="0" smtClean="0"/>
              <a:t>.    </a:t>
            </a: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It is also included for reference so you can see how the listening </a:t>
            </a:r>
            <a:r>
              <a:rPr lang="en-US" b="0" baseline="0" dirty="0" smtClean="0"/>
              <a:t>tasks </a:t>
            </a:r>
            <a:r>
              <a:rPr lang="en-US" b="0" baseline="0" dirty="0"/>
              <a:t>gradually </a:t>
            </a:r>
            <a:r>
              <a:rPr lang="en-US" b="0" baseline="0" dirty="0" smtClean="0"/>
              <a:t>progress </a:t>
            </a:r>
            <a:r>
              <a:rPr lang="en-US" b="0" baseline="0" dirty="0"/>
              <a:t>in difficulty from lesson 1 to </a:t>
            </a:r>
            <a:r>
              <a:rPr lang="en-US" b="0" baseline="0" dirty="0" smtClean="0"/>
              <a:t>2 of this sequence.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smtClean="0"/>
              <a:t>The original teacher notes are again included for reference here.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This is an example of a bimodal task which connects the spoken form with the written form simultaneously, as in this case listening alone does not indicate singular or plural.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smtClean="0"/>
              <a:t>Read these if you wish to find out more on bimodal tasks and see the task procedure in full.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smtClean="0"/>
              <a:t>Now click to bring up the example.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Original</a:t>
            </a:r>
            <a:r>
              <a:rPr lang="en-US" b="1" baseline="0" dirty="0"/>
              <a:t> teacher notes</a:t>
            </a:r>
            <a:endParaRPr lang="en-US" b="1" dirty="0"/>
          </a:p>
          <a:p>
            <a:r>
              <a:rPr lang="en-US" b="1" dirty="0"/>
              <a:t>Timing: </a:t>
            </a:r>
            <a:r>
              <a:rPr lang="en-US" b="0" dirty="0"/>
              <a:t>5 minutes for the next six slides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baseline="0" dirty="0"/>
              <a:t>This is an example of a bimodal task which connects the spoken form with the written form simultaneously, as in this case listening alone does not indicate singular or plural. It is useful to practise bimodal tasks in this case because students practise the idea that you can only tell which verb ending to use in writing when you know whether the person is singular or plural – so, here the students get a visual cue (the picture) and this tells them what the written verb ending would be (the oral verb ending doesn’t help!).  </a:t>
            </a:r>
            <a:r>
              <a:rPr lang="en-GB" dirty="0"/>
              <a:t>This teaches</a:t>
            </a:r>
            <a:r>
              <a:rPr lang="en-GB" baseline="0" dirty="0"/>
              <a:t> students about ‘</a:t>
            </a:r>
            <a:r>
              <a:rPr lang="en-GB" dirty="0"/>
              <a:t>ambiguity’ in language, and how sentences fit together. In this case, to know ‘who did the verb’</a:t>
            </a:r>
            <a:r>
              <a:rPr lang="en-GB" baseline="0" dirty="0"/>
              <a:t> for 3</a:t>
            </a:r>
            <a:r>
              <a:rPr lang="en-GB" baseline="30000" dirty="0"/>
              <a:t>rd</a:t>
            </a:r>
            <a:r>
              <a:rPr lang="en-GB" baseline="0" dirty="0"/>
              <a:t> person verbs (</a:t>
            </a:r>
            <a:r>
              <a:rPr lang="en-GB" baseline="0" dirty="0" err="1"/>
              <a:t>il</a:t>
            </a:r>
            <a:r>
              <a:rPr lang="en-GB" baseline="0" dirty="0"/>
              <a:t> and </a:t>
            </a:r>
            <a:r>
              <a:rPr lang="en-GB" baseline="0" dirty="0" err="1"/>
              <a:t>ils</a:t>
            </a:r>
            <a:r>
              <a:rPr lang="en-GB" baseline="0" dirty="0"/>
              <a:t>), you usually </a:t>
            </a:r>
            <a:r>
              <a:rPr lang="en-GB" dirty="0"/>
              <a:t>need other prompts to know whether singular or plural is being referred to.</a:t>
            </a:r>
            <a:endParaRPr lang="en-US" b="1" dirty="0"/>
          </a:p>
          <a:p>
            <a:endParaRPr lang="en-US" b="1" dirty="0"/>
          </a:p>
          <a:p>
            <a:r>
              <a:rPr lang="en-US" b="1" dirty="0"/>
              <a:t>Procedure:</a:t>
            </a:r>
          </a:p>
          <a:p>
            <a:r>
              <a:rPr lang="en-US" b="0" dirty="0"/>
              <a:t>1. Use this slide to model the task instructions.</a:t>
            </a:r>
          </a:p>
          <a:p>
            <a:r>
              <a:rPr lang="en-US" b="0" dirty="0"/>
              <a:t>2. Click to bring up the image and again for the audio.  </a:t>
            </a:r>
            <a:r>
              <a:rPr lang="en-GB" baseline="0" dirty="0"/>
              <a:t>Students will hear a verb (e.g., </a:t>
            </a:r>
            <a:r>
              <a:rPr lang="en-GB" i="1" baseline="0" dirty="0" err="1"/>
              <a:t>ils</a:t>
            </a:r>
            <a:r>
              <a:rPr lang="en-GB" i="1" baseline="0" dirty="0"/>
              <a:t> </a:t>
            </a:r>
            <a:r>
              <a:rPr lang="en-GB" i="1" baseline="0" dirty="0" err="1"/>
              <a:t>regardent</a:t>
            </a:r>
            <a:r>
              <a:rPr lang="en-GB" baseline="0" dirty="0"/>
              <a:t>).  At the same time a circle will appear around the picture to indicate whether it is 3</a:t>
            </a:r>
            <a:r>
              <a:rPr lang="en-GB" baseline="30000" dirty="0"/>
              <a:t>rd</a:t>
            </a:r>
            <a:r>
              <a:rPr lang="en-GB" baseline="0" dirty="0"/>
              <a:t> person singular or 3</a:t>
            </a:r>
            <a:r>
              <a:rPr lang="en-GB" baseline="30000" dirty="0"/>
              <a:t>rd</a:t>
            </a:r>
            <a:r>
              <a:rPr lang="en-GB" baseline="0" dirty="0"/>
              <a:t> person plural.</a:t>
            </a:r>
            <a:endParaRPr lang="en-US" b="0" dirty="0"/>
          </a:p>
          <a:p>
            <a:r>
              <a:rPr lang="en-US" b="0" dirty="0"/>
              <a:t>3. </a:t>
            </a:r>
            <a:r>
              <a:rPr lang="en-GB" baseline="0" dirty="0"/>
              <a:t>Once they have heard the audio and seen whether it is singular or plural, students write the correct form.</a:t>
            </a:r>
            <a:endParaRPr lang="en-US" b="0" dirty="0"/>
          </a:p>
          <a:p>
            <a:r>
              <a:rPr lang="en-US" b="0" dirty="0"/>
              <a:t>4. Click to reveal the </a:t>
            </a:r>
            <a:r>
              <a:rPr lang="en-GB" baseline="0" dirty="0"/>
              <a:t>correct written form.</a:t>
            </a:r>
            <a:endParaRPr lang="en-US" b="0" dirty="0"/>
          </a:p>
          <a:p>
            <a:endParaRPr lang="en-US" b="0" dirty="0"/>
          </a:p>
          <a:p>
            <a:r>
              <a:rPr lang="en-US" b="1" dirty="0"/>
              <a:t>Transcript:</a:t>
            </a:r>
          </a:p>
          <a:p>
            <a:r>
              <a:rPr lang="en-GB" dirty="0" err="1"/>
              <a:t>ils</a:t>
            </a:r>
            <a:r>
              <a:rPr lang="en-GB" dirty="0"/>
              <a:t> </a:t>
            </a:r>
            <a:r>
              <a:rPr lang="en-GB" dirty="0" err="1"/>
              <a:t>regardent</a:t>
            </a:r>
            <a:endParaRPr lang="en-GB" dirty="0"/>
          </a:p>
          <a:p>
            <a:endParaRPr lang="en-GB" dirty="0"/>
          </a:p>
          <a:p>
            <a:r>
              <a:rPr lang="en-GB" b="1" dirty="0"/>
              <a:t>Note:</a:t>
            </a:r>
            <a:r>
              <a:rPr lang="en-GB" b="1" baseline="0" dirty="0"/>
              <a:t> </a:t>
            </a:r>
            <a:r>
              <a:rPr lang="en-GB" b="0" dirty="0"/>
              <a:t>Teachers</a:t>
            </a:r>
            <a:r>
              <a:rPr lang="en-GB" b="0" baseline="0" dirty="0"/>
              <a:t> need to mouse click on the ‘</a:t>
            </a:r>
            <a:r>
              <a:rPr lang="en-GB" b="0" baseline="0" dirty="0" err="1"/>
              <a:t>Exemple</a:t>
            </a:r>
            <a:r>
              <a:rPr lang="en-GB" b="0" baseline="0" dirty="0"/>
              <a:t>’ box, which triggers the audio to play the word ‘</a:t>
            </a:r>
            <a:r>
              <a:rPr lang="en-GB" b="0" baseline="0" dirty="0" err="1"/>
              <a:t>exemple</a:t>
            </a:r>
            <a:r>
              <a:rPr lang="en-GB" b="0" baseline="0" dirty="0"/>
              <a:t>’</a:t>
            </a:r>
          </a:p>
          <a:p>
            <a:r>
              <a:rPr lang="en-GB" b="0" baseline="0" dirty="0"/>
              <a:t>If this step is missed, the first verb may not play in full.</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51317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85044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8501406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02/06/2021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2935795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02/06/2021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084741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2542162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87538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2892177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395363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051227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4333668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49481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1756268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78186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7795460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967452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364741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021BB-1ACC-6947-9E1B-A405647FA5E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C4472BA-FDBE-744F-80FE-04F8BAEC0B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8A06EA-0BF8-664F-990C-B20A55CAFFFC}"/>
              </a:ext>
            </a:extLst>
          </p:cNvPr>
          <p:cNvSpPr>
            <a:spLocks noGrp="1"/>
          </p:cNvSpPr>
          <p:nvPr>
            <p:ph type="dt" sz="half" idx="10"/>
          </p:nvPr>
        </p:nvSpPr>
        <p:spPr/>
        <p:txBody>
          <a:bodyPr/>
          <a:lstStyle/>
          <a:p>
            <a:fld id="{4447C708-6F11-B442-8A0C-109B253498E9}" type="datetimeFigureOut">
              <a:rPr lang="en-US" smtClean="0"/>
              <a:t>6/2/2021</a:t>
            </a:fld>
            <a:endParaRPr lang="en-US"/>
          </a:p>
        </p:txBody>
      </p:sp>
      <p:sp>
        <p:nvSpPr>
          <p:cNvPr id="5" name="Footer Placeholder 4">
            <a:extLst>
              <a:ext uri="{FF2B5EF4-FFF2-40B4-BE49-F238E27FC236}">
                <a16:creationId xmlns:a16="http://schemas.microsoft.com/office/drawing/2014/main" id="{7DEC82BA-42CD-D846-AAA6-5D1182DEBE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4992B2-4AFA-3349-81ED-9BB58685D46C}"/>
              </a:ext>
            </a:extLst>
          </p:cNvPr>
          <p:cNvSpPr>
            <a:spLocks noGrp="1"/>
          </p:cNvSpPr>
          <p:nvPr>
            <p:ph type="sldNum" sz="quarter" idx="12"/>
          </p:nvPr>
        </p:nvSpPr>
        <p:spPr/>
        <p:txBody>
          <a:bodyPr/>
          <a:lstStyle/>
          <a:p>
            <a:fld id="{813072C5-94C3-2242-AC6E-8138AF0ADC7B}" type="slidenum">
              <a:rPr lang="en-US" smtClean="0"/>
              <a:t>‹#›</a:t>
            </a:fld>
            <a:endParaRPr lang="en-US"/>
          </a:p>
        </p:txBody>
      </p:sp>
    </p:spTree>
    <p:extLst>
      <p:ext uri="{BB962C8B-B14F-4D97-AF65-F5344CB8AC3E}">
        <p14:creationId xmlns:p14="http://schemas.microsoft.com/office/powerpoint/2010/main" val="27578209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40A07-3A34-544C-84B4-84D927ECBE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3A2E29-DF6E-3A4E-AC63-98330EC57F4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5A71AB-B7F6-1F4E-B629-9287B56333DC}"/>
              </a:ext>
            </a:extLst>
          </p:cNvPr>
          <p:cNvSpPr>
            <a:spLocks noGrp="1"/>
          </p:cNvSpPr>
          <p:nvPr>
            <p:ph type="dt" sz="half" idx="10"/>
          </p:nvPr>
        </p:nvSpPr>
        <p:spPr/>
        <p:txBody>
          <a:bodyPr/>
          <a:lstStyle/>
          <a:p>
            <a:fld id="{4447C708-6F11-B442-8A0C-109B253498E9}" type="datetimeFigureOut">
              <a:rPr lang="en-US" smtClean="0"/>
              <a:t>6/2/2021</a:t>
            </a:fld>
            <a:endParaRPr lang="en-US"/>
          </a:p>
        </p:txBody>
      </p:sp>
      <p:sp>
        <p:nvSpPr>
          <p:cNvPr id="5" name="Footer Placeholder 4">
            <a:extLst>
              <a:ext uri="{FF2B5EF4-FFF2-40B4-BE49-F238E27FC236}">
                <a16:creationId xmlns:a16="http://schemas.microsoft.com/office/drawing/2014/main" id="{973C6009-6B8D-7C4C-9936-A6A5D6009F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D84948-69CA-6F47-B0C6-BA1FB8ADBAE2}"/>
              </a:ext>
            </a:extLst>
          </p:cNvPr>
          <p:cNvSpPr>
            <a:spLocks noGrp="1"/>
          </p:cNvSpPr>
          <p:nvPr>
            <p:ph type="sldNum" sz="quarter" idx="12"/>
          </p:nvPr>
        </p:nvSpPr>
        <p:spPr/>
        <p:txBody>
          <a:bodyPr/>
          <a:lstStyle/>
          <a:p>
            <a:fld id="{813072C5-94C3-2242-AC6E-8138AF0ADC7B}" type="slidenum">
              <a:rPr lang="en-US" smtClean="0"/>
              <a:t>‹#›</a:t>
            </a:fld>
            <a:endParaRPr lang="en-US"/>
          </a:p>
        </p:txBody>
      </p:sp>
    </p:spTree>
    <p:extLst>
      <p:ext uri="{BB962C8B-B14F-4D97-AF65-F5344CB8AC3E}">
        <p14:creationId xmlns:p14="http://schemas.microsoft.com/office/powerpoint/2010/main" val="41668517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40C2D-54C4-7243-9ED7-07F48B6391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4916C77-8004-4249-A335-517DB84F83D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CA2364E-A712-404D-99EF-C76844885AC9}"/>
              </a:ext>
            </a:extLst>
          </p:cNvPr>
          <p:cNvSpPr>
            <a:spLocks noGrp="1"/>
          </p:cNvSpPr>
          <p:nvPr>
            <p:ph type="dt" sz="half" idx="10"/>
          </p:nvPr>
        </p:nvSpPr>
        <p:spPr/>
        <p:txBody>
          <a:bodyPr/>
          <a:lstStyle/>
          <a:p>
            <a:fld id="{4447C708-6F11-B442-8A0C-109B253498E9}" type="datetimeFigureOut">
              <a:rPr lang="en-US" smtClean="0"/>
              <a:t>6/2/2021</a:t>
            </a:fld>
            <a:endParaRPr lang="en-US"/>
          </a:p>
        </p:txBody>
      </p:sp>
      <p:sp>
        <p:nvSpPr>
          <p:cNvPr id="5" name="Footer Placeholder 4">
            <a:extLst>
              <a:ext uri="{FF2B5EF4-FFF2-40B4-BE49-F238E27FC236}">
                <a16:creationId xmlns:a16="http://schemas.microsoft.com/office/drawing/2014/main" id="{1A06E678-3795-3D42-B4DF-0471A45673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9008D9-0ECE-DC47-8E36-28E63487A473}"/>
              </a:ext>
            </a:extLst>
          </p:cNvPr>
          <p:cNvSpPr>
            <a:spLocks noGrp="1"/>
          </p:cNvSpPr>
          <p:nvPr>
            <p:ph type="sldNum" sz="quarter" idx="12"/>
          </p:nvPr>
        </p:nvSpPr>
        <p:spPr/>
        <p:txBody>
          <a:bodyPr/>
          <a:lstStyle/>
          <a:p>
            <a:fld id="{813072C5-94C3-2242-AC6E-8138AF0ADC7B}" type="slidenum">
              <a:rPr lang="en-US" smtClean="0"/>
              <a:t>‹#›</a:t>
            </a:fld>
            <a:endParaRPr lang="en-US"/>
          </a:p>
        </p:txBody>
      </p:sp>
    </p:spTree>
    <p:extLst>
      <p:ext uri="{BB962C8B-B14F-4D97-AF65-F5344CB8AC3E}">
        <p14:creationId xmlns:p14="http://schemas.microsoft.com/office/powerpoint/2010/main" val="41719451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1560A-D07F-D244-981C-A6A6F72B51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56162A-8755-5046-AA8F-C26AA32AC98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572C685-0B6C-4E43-8071-C6DD3015180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A06F46-1134-F94C-B08F-4296561F6B1A}"/>
              </a:ext>
            </a:extLst>
          </p:cNvPr>
          <p:cNvSpPr>
            <a:spLocks noGrp="1"/>
          </p:cNvSpPr>
          <p:nvPr>
            <p:ph type="dt" sz="half" idx="10"/>
          </p:nvPr>
        </p:nvSpPr>
        <p:spPr/>
        <p:txBody>
          <a:bodyPr/>
          <a:lstStyle/>
          <a:p>
            <a:fld id="{4447C708-6F11-B442-8A0C-109B253498E9}" type="datetimeFigureOut">
              <a:rPr lang="en-US" smtClean="0"/>
              <a:t>6/2/2021</a:t>
            </a:fld>
            <a:endParaRPr lang="en-US"/>
          </a:p>
        </p:txBody>
      </p:sp>
      <p:sp>
        <p:nvSpPr>
          <p:cNvPr id="6" name="Footer Placeholder 5">
            <a:extLst>
              <a:ext uri="{FF2B5EF4-FFF2-40B4-BE49-F238E27FC236}">
                <a16:creationId xmlns:a16="http://schemas.microsoft.com/office/drawing/2014/main" id="{255CEBB6-78D4-0244-8CEF-6A799F5149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6503A3-6385-7C4C-AA56-90FBB2753AC7}"/>
              </a:ext>
            </a:extLst>
          </p:cNvPr>
          <p:cNvSpPr>
            <a:spLocks noGrp="1"/>
          </p:cNvSpPr>
          <p:nvPr>
            <p:ph type="sldNum" sz="quarter" idx="12"/>
          </p:nvPr>
        </p:nvSpPr>
        <p:spPr/>
        <p:txBody>
          <a:bodyPr/>
          <a:lstStyle/>
          <a:p>
            <a:fld id="{813072C5-94C3-2242-AC6E-8138AF0ADC7B}" type="slidenum">
              <a:rPr lang="en-US" smtClean="0"/>
              <a:t>‹#›</a:t>
            </a:fld>
            <a:endParaRPr lang="en-US"/>
          </a:p>
        </p:txBody>
      </p:sp>
    </p:spTree>
    <p:extLst>
      <p:ext uri="{BB962C8B-B14F-4D97-AF65-F5344CB8AC3E}">
        <p14:creationId xmlns:p14="http://schemas.microsoft.com/office/powerpoint/2010/main" val="12123681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F65DE-D903-F849-9E8B-101D5DDA7B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BA23491-9A22-294F-8A9D-4759FA18F1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D3879EE-E3A7-0649-8FAC-2EF6A296CE5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54C47DC-9F0B-C046-B450-B5FD3C5953D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8021F61-13EB-A04E-BEC7-8BB2425124E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CA2B03D-693C-FE43-95D8-3A0DF1A721EC}"/>
              </a:ext>
            </a:extLst>
          </p:cNvPr>
          <p:cNvSpPr>
            <a:spLocks noGrp="1"/>
          </p:cNvSpPr>
          <p:nvPr>
            <p:ph type="dt" sz="half" idx="10"/>
          </p:nvPr>
        </p:nvSpPr>
        <p:spPr/>
        <p:txBody>
          <a:bodyPr/>
          <a:lstStyle/>
          <a:p>
            <a:fld id="{4447C708-6F11-B442-8A0C-109B253498E9}" type="datetimeFigureOut">
              <a:rPr lang="en-US" smtClean="0"/>
              <a:t>6/2/2021</a:t>
            </a:fld>
            <a:endParaRPr lang="en-US"/>
          </a:p>
        </p:txBody>
      </p:sp>
      <p:sp>
        <p:nvSpPr>
          <p:cNvPr id="8" name="Footer Placeholder 7">
            <a:extLst>
              <a:ext uri="{FF2B5EF4-FFF2-40B4-BE49-F238E27FC236}">
                <a16:creationId xmlns:a16="http://schemas.microsoft.com/office/drawing/2014/main" id="{20AE65D4-4432-5E4D-8F8E-F4557C7F298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BBD8B71-63AE-4047-9453-1DB745DF4CC2}"/>
              </a:ext>
            </a:extLst>
          </p:cNvPr>
          <p:cNvSpPr>
            <a:spLocks noGrp="1"/>
          </p:cNvSpPr>
          <p:nvPr>
            <p:ph type="sldNum" sz="quarter" idx="12"/>
          </p:nvPr>
        </p:nvSpPr>
        <p:spPr/>
        <p:txBody>
          <a:bodyPr/>
          <a:lstStyle/>
          <a:p>
            <a:fld id="{813072C5-94C3-2242-AC6E-8138AF0ADC7B}" type="slidenum">
              <a:rPr lang="en-US" smtClean="0"/>
              <a:t>‹#›</a:t>
            </a:fld>
            <a:endParaRPr lang="en-US"/>
          </a:p>
        </p:txBody>
      </p:sp>
    </p:spTree>
    <p:extLst>
      <p:ext uri="{BB962C8B-B14F-4D97-AF65-F5344CB8AC3E}">
        <p14:creationId xmlns:p14="http://schemas.microsoft.com/office/powerpoint/2010/main" val="5996228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BAB55-A41B-F74C-9855-A5E03B5A37B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EE99C95-2497-304D-9384-AC1101F8DBE8}"/>
              </a:ext>
            </a:extLst>
          </p:cNvPr>
          <p:cNvSpPr>
            <a:spLocks noGrp="1"/>
          </p:cNvSpPr>
          <p:nvPr>
            <p:ph type="dt" sz="half" idx="10"/>
          </p:nvPr>
        </p:nvSpPr>
        <p:spPr/>
        <p:txBody>
          <a:bodyPr/>
          <a:lstStyle/>
          <a:p>
            <a:fld id="{4447C708-6F11-B442-8A0C-109B253498E9}" type="datetimeFigureOut">
              <a:rPr lang="en-US" smtClean="0"/>
              <a:t>6/2/2021</a:t>
            </a:fld>
            <a:endParaRPr lang="en-US"/>
          </a:p>
        </p:txBody>
      </p:sp>
      <p:sp>
        <p:nvSpPr>
          <p:cNvPr id="4" name="Footer Placeholder 3">
            <a:extLst>
              <a:ext uri="{FF2B5EF4-FFF2-40B4-BE49-F238E27FC236}">
                <a16:creationId xmlns:a16="http://schemas.microsoft.com/office/drawing/2014/main" id="{3193A8B1-7AF9-5245-AECE-ED8FFCF52A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CE9BBE8-7E76-6D47-BF54-31AD50D956AD}"/>
              </a:ext>
            </a:extLst>
          </p:cNvPr>
          <p:cNvSpPr>
            <a:spLocks noGrp="1"/>
          </p:cNvSpPr>
          <p:nvPr>
            <p:ph type="sldNum" sz="quarter" idx="12"/>
          </p:nvPr>
        </p:nvSpPr>
        <p:spPr/>
        <p:txBody>
          <a:bodyPr/>
          <a:lstStyle/>
          <a:p>
            <a:fld id="{813072C5-94C3-2242-AC6E-8138AF0ADC7B}" type="slidenum">
              <a:rPr lang="en-US" smtClean="0"/>
              <a:t>‹#›</a:t>
            </a:fld>
            <a:endParaRPr lang="en-US"/>
          </a:p>
        </p:txBody>
      </p:sp>
    </p:spTree>
    <p:extLst>
      <p:ext uri="{BB962C8B-B14F-4D97-AF65-F5344CB8AC3E}">
        <p14:creationId xmlns:p14="http://schemas.microsoft.com/office/powerpoint/2010/main" val="33253537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03562CD-CDA3-374E-B6A8-B8332F766759}"/>
              </a:ext>
            </a:extLst>
          </p:cNvPr>
          <p:cNvSpPr>
            <a:spLocks noGrp="1"/>
          </p:cNvSpPr>
          <p:nvPr>
            <p:ph type="dt" sz="half" idx="10"/>
          </p:nvPr>
        </p:nvSpPr>
        <p:spPr/>
        <p:txBody>
          <a:bodyPr/>
          <a:lstStyle/>
          <a:p>
            <a:fld id="{4447C708-6F11-B442-8A0C-109B253498E9}" type="datetimeFigureOut">
              <a:rPr lang="en-US" smtClean="0"/>
              <a:t>6/2/2021</a:t>
            </a:fld>
            <a:endParaRPr lang="en-US"/>
          </a:p>
        </p:txBody>
      </p:sp>
      <p:sp>
        <p:nvSpPr>
          <p:cNvPr id="3" name="Footer Placeholder 2">
            <a:extLst>
              <a:ext uri="{FF2B5EF4-FFF2-40B4-BE49-F238E27FC236}">
                <a16:creationId xmlns:a16="http://schemas.microsoft.com/office/drawing/2014/main" id="{E7E2136B-F4E6-9846-8846-D78EB3D1636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5E160A4-346C-BF47-BF12-10D1413E243E}"/>
              </a:ext>
            </a:extLst>
          </p:cNvPr>
          <p:cNvSpPr>
            <a:spLocks noGrp="1"/>
          </p:cNvSpPr>
          <p:nvPr>
            <p:ph type="sldNum" sz="quarter" idx="12"/>
          </p:nvPr>
        </p:nvSpPr>
        <p:spPr/>
        <p:txBody>
          <a:bodyPr/>
          <a:lstStyle/>
          <a:p>
            <a:fld id="{813072C5-94C3-2242-AC6E-8138AF0ADC7B}" type="slidenum">
              <a:rPr lang="en-US" smtClean="0"/>
              <a:t>‹#›</a:t>
            </a:fld>
            <a:endParaRPr lang="en-US"/>
          </a:p>
        </p:txBody>
      </p:sp>
    </p:spTree>
    <p:extLst>
      <p:ext uri="{BB962C8B-B14F-4D97-AF65-F5344CB8AC3E}">
        <p14:creationId xmlns:p14="http://schemas.microsoft.com/office/powerpoint/2010/main" val="33756148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9502223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878F1-1444-6341-B6DF-A8DBC81725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DB2A317-036C-6844-943C-B06719310C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496A333-E2A6-8E42-9C23-F5071A7941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54BE2DD-471C-BD4B-847B-16F1A93E2C87}"/>
              </a:ext>
            </a:extLst>
          </p:cNvPr>
          <p:cNvSpPr>
            <a:spLocks noGrp="1"/>
          </p:cNvSpPr>
          <p:nvPr>
            <p:ph type="dt" sz="half" idx="10"/>
          </p:nvPr>
        </p:nvSpPr>
        <p:spPr/>
        <p:txBody>
          <a:bodyPr/>
          <a:lstStyle/>
          <a:p>
            <a:fld id="{4447C708-6F11-B442-8A0C-109B253498E9}" type="datetimeFigureOut">
              <a:rPr lang="en-US" smtClean="0"/>
              <a:t>6/2/2021</a:t>
            </a:fld>
            <a:endParaRPr lang="en-US"/>
          </a:p>
        </p:txBody>
      </p:sp>
      <p:sp>
        <p:nvSpPr>
          <p:cNvPr id="6" name="Footer Placeholder 5">
            <a:extLst>
              <a:ext uri="{FF2B5EF4-FFF2-40B4-BE49-F238E27FC236}">
                <a16:creationId xmlns:a16="http://schemas.microsoft.com/office/drawing/2014/main" id="{5A7080B0-12BE-9844-8461-ED509E8659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2B6939-BE99-7B4D-A468-A16E2399B32C}"/>
              </a:ext>
            </a:extLst>
          </p:cNvPr>
          <p:cNvSpPr>
            <a:spLocks noGrp="1"/>
          </p:cNvSpPr>
          <p:nvPr>
            <p:ph type="sldNum" sz="quarter" idx="12"/>
          </p:nvPr>
        </p:nvSpPr>
        <p:spPr/>
        <p:txBody>
          <a:bodyPr/>
          <a:lstStyle/>
          <a:p>
            <a:fld id="{813072C5-94C3-2242-AC6E-8138AF0ADC7B}" type="slidenum">
              <a:rPr lang="en-US" smtClean="0"/>
              <a:t>‹#›</a:t>
            </a:fld>
            <a:endParaRPr lang="en-US"/>
          </a:p>
        </p:txBody>
      </p:sp>
    </p:spTree>
    <p:extLst>
      <p:ext uri="{BB962C8B-B14F-4D97-AF65-F5344CB8AC3E}">
        <p14:creationId xmlns:p14="http://schemas.microsoft.com/office/powerpoint/2010/main" val="7347426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20F02-FBB3-2049-961D-02194008A0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C4BBDE7-FA6D-4B4E-9B0E-F1E3DD4D33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787ECE0-37D0-0748-BF3C-7CA6623041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78B6D70-C3C4-6142-BB0C-4A9D48F2B760}"/>
              </a:ext>
            </a:extLst>
          </p:cNvPr>
          <p:cNvSpPr>
            <a:spLocks noGrp="1"/>
          </p:cNvSpPr>
          <p:nvPr>
            <p:ph type="dt" sz="half" idx="10"/>
          </p:nvPr>
        </p:nvSpPr>
        <p:spPr/>
        <p:txBody>
          <a:bodyPr/>
          <a:lstStyle/>
          <a:p>
            <a:fld id="{4447C708-6F11-B442-8A0C-109B253498E9}" type="datetimeFigureOut">
              <a:rPr lang="en-US" smtClean="0"/>
              <a:t>6/2/2021</a:t>
            </a:fld>
            <a:endParaRPr lang="en-US"/>
          </a:p>
        </p:txBody>
      </p:sp>
      <p:sp>
        <p:nvSpPr>
          <p:cNvPr id="6" name="Footer Placeholder 5">
            <a:extLst>
              <a:ext uri="{FF2B5EF4-FFF2-40B4-BE49-F238E27FC236}">
                <a16:creationId xmlns:a16="http://schemas.microsoft.com/office/drawing/2014/main" id="{06B83BAF-358B-F24A-A11C-B09FE03847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675040-4347-DB4E-BE01-23F6D2A1E144}"/>
              </a:ext>
            </a:extLst>
          </p:cNvPr>
          <p:cNvSpPr>
            <a:spLocks noGrp="1"/>
          </p:cNvSpPr>
          <p:nvPr>
            <p:ph type="sldNum" sz="quarter" idx="12"/>
          </p:nvPr>
        </p:nvSpPr>
        <p:spPr/>
        <p:txBody>
          <a:bodyPr/>
          <a:lstStyle/>
          <a:p>
            <a:fld id="{813072C5-94C3-2242-AC6E-8138AF0ADC7B}" type="slidenum">
              <a:rPr lang="en-US" smtClean="0"/>
              <a:t>‹#›</a:t>
            </a:fld>
            <a:endParaRPr lang="en-US"/>
          </a:p>
        </p:txBody>
      </p:sp>
    </p:spTree>
    <p:extLst>
      <p:ext uri="{BB962C8B-B14F-4D97-AF65-F5344CB8AC3E}">
        <p14:creationId xmlns:p14="http://schemas.microsoft.com/office/powerpoint/2010/main" val="35583188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00758-7E7F-B649-83E6-C73782AECD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8159AC4-92F2-1F45-AEC4-E3D809C4EE8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098014-ACB9-7C41-AF72-7260286E90CE}"/>
              </a:ext>
            </a:extLst>
          </p:cNvPr>
          <p:cNvSpPr>
            <a:spLocks noGrp="1"/>
          </p:cNvSpPr>
          <p:nvPr>
            <p:ph type="dt" sz="half" idx="10"/>
          </p:nvPr>
        </p:nvSpPr>
        <p:spPr/>
        <p:txBody>
          <a:bodyPr/>
          <a:lstStyle/>
          <a:p>
            <a:fld id="{4447C708-6F11-B442-8A0C-109B253498E9}" type="datetimeFigureOut">
              <a:rPr lang="en-US" smtClean="0"/>
              <a:t>6/2/2021</a:t>
            </a:fld>
            <a:endParaRPr lang="en-US"/>
          </a:p>
        </p:txBody>
      </p:sp>
      <p:sp>
        <p:nvSpPr>
          <p:cNvPr id="5" name="Footer Placeholder 4">
            <a:extLst>
              <a:ext uri="{FF2B5EF4-FFF2-40B4-BE49-F238E27FC236}">
                <a16:creationId xmlns:a16="http://schemas.microsoft.com/office/drawing/2014/main" id="{3238A4B8-FAF3-2C47-9AAB-3650FF32D5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8910E5-C81E-7E4B-993B-80526A508855}"/>
              </a:ext>
            </a:extLst>
          </p:cNvPr>
          <p:cNvSpPr>
            <a:spLocks noGrp="1"/>
          </p:cNvSpPr>
          <p:nvPr>
            <p:ph type="sldNum" sz="quarter" idx="12"/>
          </p:nvPr>
        </p:nvSpPr>
        <p:spPr/>
        <p:txBody>
          <a:bodyPr/>
          <a:lstStyle/>
          <a:p>
            <a:fld id="{813072C5-94C3-2242-AC6E-8138AF0ADC7B}" type="slidenum">
              <a:rPr lang="en-US" smtClean="0"/>
              <a:t>‹#›</a:t>
            </a:fld>
            <a:endParaRPr lang="en-US"/>
          </a:p>
        </p:txBody>
      </p:sp>
    </p:spTree>
    <p:extLst>
      <p:ext uri="{BB962C8B-B14F-4D97-AF65-F5344CB8AC3E}">
        <p14:creationId xmlns:p14="http://schemas.microsoft.com/office/powerpoint/2010/main" val="14308233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F49DBA-0B8A-8F4B-B4B4-2C5E30E50A1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58777B-8942-1742-95E5-377056F8522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CC54F5-E75C-974E-957E-33499D8FC5F3}"/>
              </a:ext>
            </a:extLst>
          </p:cNvPr>
          <p:cNvSpPr>
            <a:spLocks noGrp="1"/>
          </p:cNvSpPr>
          <p:nvPr>
            <p:ph type="dt" sz="half" idx="10"/>
          </p:nvPr>
        </p:nvSpPr>
        <p:spPr/>
        <p:txBody>
          <a:bodyPr/>
          <a:lstStyle/>
          <a:p>
            <a:fld id="{4447C708-6F11-B442-8A0C-109B253498E9}" type="datetimeFigureOut">
              <a:rPr lang="en-US" smtClean="0"/>
              <a:t>6/2/2021</a:t>
            </a:fld>
            <a:endParaRPr lang="en-US"/>
          </a:p>
        </p:txBody>
      </p:sp>
      <p:sp>
        <p:nvSpPr>
          <p:cNvPr id="5" name="Footer Placeholder 4">
            <a:extLst>
              <a:ext uri="{FF2B5EF4-FFF2-40B4-BE49-F238E27FC236}">
                <a16:creationId xmlns:a16="http://schemas.microsoft.com/office/drawing/2014/main" id="{E031109F-BEAC-EE49-B1DB-E41F9F448D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CE22CD-FDCB-D74A-8D38-E249E8D069DC}"/>
              </a:ext>
            </a:extLst>
          </p:cNvPr>
          <p:cNvSpPr>
            <a:spLocks noGrp="1"/>
          </p:cNvSpPr>
          <p:nvPr>
            <p:ph type="sldNum" sz="quarter" idx="12"/>
          </p:nvPr>
        </p:nvSpPr>
        <p:spPr/>
        <p:txBody>
          <a:bodyPr/>
          <a:lstStyle/>
          <a:p>
            <a:fld id="{813072C5-94C3-2242-AC6E-8138AF0ADC7B}" type="slidenum">
              <a:rPr lang="en-US" smtClean="0"/>
              <a:t>‹#›</a:t>
            </a:fld>
            <a:endParaRPr lang="en-US"/>
          </a:p>
        </p:txBody>
      </p:sp>
    </p:spTree>
    <p:extLst>
      <p:ext uri="{BB962C8B-B14F-4D97-AF65-F5344CB8AC3E}">
        <p14:creationId xmlns:p14="http://schemas.microsoft.com/office/powerpoint/2010/main" val="21121013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402378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601921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241677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02/06/2021</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768275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02/06/2021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651703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02/06/2021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3661278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r>
              <a:rPr lang="en-GB" sz="1100" dirty="0">
                <a:solidFill>
                  <a:prstClr val="black"/>
                </a:solidFill>
                <a:latin typeface="Century Gothic" panose="020B0502020202020204" pitchFamily="34" charset="0"/>
              </a:rPr>
              <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299004736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9908318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9BB58C-D2CF-FD49-B345-B921E24D07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022085A-43F9-1841-8B13-9DF03A5571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5FFDD1-5935-6245-A58D-207ABA6199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47C708-6F11-B442-8A0C-109B253498E9}" type="datetimeFigureOut">
              <a:rPr lang="en-US" smtClean="0"/>
              <a:t>6/2/2021</a:t>
            </a:fld>
            <a:endParaRPr lang="en-US"/>
          </a:p>
        </p:txBody>
      </p:sp>
      <p:sp>
        <p:nvSpPr>
          <p:cNvPr id="5" name="Footer Placeholder 4">
            <a:extLst>
              <a:ext uri="{FF2B5EF4-FFF2-40B4-BE49-F238E27FC236}">
                <a16:creationId xmlns:a16="http://schemas.microsoft.com/office/drawing/2014/main" id="{23EB7EC0-5A44-D544-858F-8F6F7FC958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A4E5F97-7BAA-B043-A460-391E6C8D7B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3072C5-94C3-2242-AC6E-8138AF0ADC7B}" type="slidenum">
              <a:rPr lang="en-US" smtClean="0"/>
              <a:t>‹#›</a:t>
            </a:fld>
            <a:endParaRPr lang="en-US"/>
          </a:p>
        </p:txBody>
      </p:sp>
    </p:spTree>
    <p:extLst>
      <p:ext uri="{BB962C8B-B14F-4D97-AF65-F5344CB8AC3E}">
        <p14:creationId xmlns:p14="http://schemas.microsoft.com/office/powerpoint/2010/main" val="371724742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6.xml"/><Relationship Id="rId7" Type="http://schemas.openxmlformats.org/officeDocument/2006/relationships/image" Target="../media/image15.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audio" Target="../media/audio1.wav"/><Relationship Id="rId5" Type="http://schemas.openxmlformats.org/officeDocument/2006/relationships/image" Target="../media/image9.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audio" Target="../media/audio1.wav"/><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6.png"/><Relationship Id="rId5" Type="http://schemas.openxmlformats.org/officeDocument/2006/relationships/image" Target="../media/image9.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5.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audio" Target="../media/audio4.wav"/><Relationship Id="rId3" Type="http://schemas.openxmlformats.org/officeDocument/2006/relationships/slideLayout" Target="../slideLayouts/slideLayout13.xml"/><Relationship Id="rId7" Type="http://schemas.openxmlformats.org/officeDocument/2006/relationships/image" Target="../media/image17.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audio" Target="../media/audio3.wav"/><Relationship Id="rId5" Type="http://schemas.openxmlformats.org/officeDocument/2006/relationships/image" Target="../media/image9.png"/><Relationship Id="rId4" Type="http://schemas.openxmlformats.org/officeDocument/2006/relationships/notesSlide" Target="../notesSlides/notesSlide14.xml"/><Relationship Id="rId9" Type="http://schemas.openxmlformats.org/officeDocument/2006/relationships/image" Target="../media/image5.png"/></Relationships>
</file>

<file path=ppt/slides/_rels/slide15.xml.rels><?xml version="1.0" encoding="UTF-8" standalone="yes"?>
<Relationships xmlns="http://schemas.openxmlformats.org/package/2006/relationships"><Relationship Id="rId8" Type="http://schemas.openxmlformats.org/officeDocument/2006/relationships/audio" Target="../media/audio7.wav"/><Relationship Id="rId3" Type="http://schemas.openxmlformats.org/officeDocument/2006/relationships/slideLayout" Target="../slideLayouts/slideLayout6.xml"/><Relationship Id="rId7" Type="http://schemas.openxmlformats.org/officeDocument/2006/relationships/audio" Target="../media/audio6.wav"/><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audio" Target="../media/audio5.wav"/><Relationship Id="rId11" Type="http://schemas.openxmlformats.org/officeDocument/2006/relationships/image" Target="../media/image5.png"/><Relationship Id="rId5" Type="http://schemas.openxmlformats.org/officeDocument/2006/relationships/image" Target="../media/image9.png"/><Relationship Id="rId10" Type="http://schemas.openxmlformats.org/officeDocument/2006/relationships/image" Target="../media/image17.png"/><Relationship Id="rId4" Type="http://schemas.openxmlformats.org/officeDocument/2006/relationships/notesSlide" Target="../notesSlides/notesSlide15.xml"/><Relationship Id="rId9" Type="http://schemas.openxmlformats.org/officeDocument/2006/relationships/audio" Target="../media/audio8.wav"/></Relationships>
</file>

<file path=ppt/slides/_rels/slide16.xml.rels><?xml version="1.0" encoding="UTF-8" standalone="yes"?>
<Relationships xmlns="http://schemas.openxmlformats.org/package/2006/relationships"><Relationship Id="rId8" Type="http://schemas.openxmlformats.org/officeDocument/2006/relationships/audio" Target="../media/audio7.wav"/><Relationship Id="rId3" Type="http://schemas.openxmlformats.org/officeDocument/2006/relationships/slideLayout" Target="../slideLayouts/slideLayout6.xml"/><Relationship Id="rId7" Type="http://schemas.openxmlformats.org/officeDocument/2006/relationships/audio" Target="../media/audio6.wav"/><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audio" Target="../media/audio5.wav"/><Relationship Id="rId11" Type="http://schemas.openxmlformats.org/officeDocument/2006/relationships/image" Target="../media/image5.png"/><Relationship Id="rId5" Type="http://schemas.openxmlformats.org/officeDocument/2006/relationships/image" Target="../media/image9.png"/><Relationship Id="rId10" Type="http://schemas.openxmlformats.org/officeDocument/2006/relationships/image" Target="../media/image17.png"/><Relationship Id="rId4" Type="http://schemas.openxmlformats.org/officeDocument/2006/relationships/notesSlide" Target="../notesSlides/notesSlide16.xml"/><Relationship Id="rId9" Type="http://schemas.openxmlformats.org/officeDocument/2006/relationships/audio" Target="../media/audio8.wav"/></Relationships>
</file>

<file path=ppt/slides/_rels/slide17.xml.rels><?xml version="1.0" encoding="UTF-8" standalone="yes"?>
<Relationships xmlns="http://schemas.openxmlformats.org/package/2006/relationships"><Relationship Id="rId8" Type="http://schemas.openxmlformats.org/officeDocument/2006/relationships/audio" Target="../media/audio7.wav"/><Relationship Id="rId3" Type="http://schemas.openxmlformats.org/officeDocument/2006/relationships/slideLayout" Target="../slideLayouts/slideLayout6.xml"/><Relationship Id="rId7" Type="http://schemas.openxmlformats.org/officeDocument/2006/relationships/audio" Target="../media/audio6.wav"/><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audio" Target="../media/audio5.wav"/><Relationship Id="rId11" Type="http://schemas.openxmlformats.org/officeDocument/2006/relationships/image" Target="../media/image5.png"/><Relationship Id="rId5" Type="http://schemas.openxmlformats.org/officeDocument/2006/relationships/image" Target="../media/image9.png"/><Relationship Id="rId10" Type="http://schemas.openxmlformats.org/officeDocument/2006/relationships/image" Target="../media/image17.png"/><Relationship Id="rId4" Type="http://schemas.openxmlformats.org/officeDocument/2006/relationships/notesSlide" Target="../notesSlides/notesSlide17.xml"/><Relationship Id="rId9" Type="http://schemas.openxmlformats.org/officeDocument/2006/relationships/audio" Target="../media/audio8.wav"/></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5.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2.xml"/><Relationship Id="rId7" Type="http://schemas.openxmlformats.org/officeDocument/2006/relationships/image" Target="../media/image19.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8.png"/><Relationship Id="rId5" Type="http://schemas.openxmlformats.org/officeDocument/2006/relationships/image" Target="../media/image9.png"/><Relationship Id="rId10" Type="http://schemas.openxmlformats.org/officeDocument/2006/relationships/image" Target="../media/image5.png"/><Relationship Id="rId4" Type="http://schemas.openxmlformats.org/officeDocument/2006/relationships/notesSlide" Target="../notesSlides/notesSlide19.xml"/><Relationship Id="rId9"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2.xml"/><Relationship Id="rId7" Type="http://schemas.openxmlformats.org/officeDocument/2006/relationships/image" Target="../media/image18.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9.png"/><Relationship Id="rId5" Type="http://schemas.openxmlformats.org/officeDocument/2006/relationships/image" Target="../media/image9.png"/><Relationship Id="rId10" Type="http://schemas.openxmlformats.org/officeDocument/2006/relationships/image" Target="../media/image5.png"/><Relationship Id="rId4" Type="http://schemas.openxmlformats.org/officeDocument/2006/relationships/notesSlide" Target="../notesSlides/notesSlide20.xml"/><Relationship Id="rId9"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5.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21.m4a"/><Relationship Id="rId7" Type="http://schemas.openxmlformats.org/officeDocument/2006/relationships/image" Target="../media/image9.png"/><Relationship Id="rId2" Type="http://schemas.openxmlformats.org/officeDocument/2006/relationships/audio" Target="../media/media20.wav"/><Relationship Id="rId1" Type="http://schemas.microsoft.com/office/2007/relationships/media" Target="../media/media20.wav"/><Relationship Id="rId6" Type="http://schemas.openxmlformats.org/officeDocument/2006/relationships/notesSlide" Target="../notesSlides/notesSlide22.xml"/><Relationship Id="rId5" Type="http://schemas.openxmlformats.org/officeDocument/2006/relationships/slideLayout" Target="../slideLayouts/slideLayout2.xml"/><Relationship Id="rId4" Type="http://schemas.openxmlformats.org/officeDocument/2006/relationships/audio" Target="../media/media21.m4a"/></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23.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2.png"/><Relationship Id="rId5" Type="http://schemas.openxmlformats.org/officeDocument/2006/relationships/image" Target="../media/image9.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5.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audio" Target="../media/media27.m4a"/><Relationship Id="rId7" Type="http://schemas.openxmlformats.org/officeDocument/2006/relationships/image" Target="../media/image5.png"/><Relationship Id="rId2" Type="http://schemas.microsoft.com/office/2007/relationships/media" Target="../media/media27.m4a"/><Relationship Id="rId1" Type="http://schemas.openxmlformats.org/officeDocument/2006/relationships/tags" Target="../tags/tag1.xml"/><Relationship Id="rId6" Type="http://schemas.openxmlformats.org/officeDocument/2006/relationships/image" Target="../media/image9.png"/><Relationship Id="rId5" Type="http://schemas.openxmlformats.org/officeDocument/2006/relationships/notesSlide" Target="../notesSlides/notesSlide28.xml"/><Relationship Id="rId4"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audio" Target="../media/media30.m4a"/><Relationship Id="rId7" Type="http://schemas.openxmlformats.org/officeDocument/2006/relationships/image" Target="../media/image5.png"/><Relationship Id="rId2" Type="http://schemas.microsoft.com/office/2007/relationships/media" Target="../media/media30.m4a"/><Relationship Id="rId1" Type="http://schemas.openxmlformats.org/officeDocument/2006/relationships/tags" Target="../tags/tag2.xml"/><Relationship Id="rId6" Type="http://schemas.openxmlformats.org/officeDocument/2006/relationships/image" Target="../media/image9.png"/><Relationship Id="rId5" Type="http://schemas.openxmlformats.org/officeDocument/2006/relationships/notesSlide" Target="../notesSlides/notesSlide31.xml"/><Relationship Id="rId4"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3" Type="http://schemas.openxmlformats.org/officeDocument/2006/relationships/audio" Target="../media/media31.m4a"/><Relationship Id="rId7" Type="http://schemas.openxmlformats.org/officeDocument/2006/relationships/image" Target="../media/image5.png"/><Relationship Id="rId2" Type="http://schemas.microsoft.com/office/2007/relationships/media" Target="../media/media31.m4a"/><Relationship Id="rId1" Type="http://schemas.openxmlformats.org/officeDocument/2006/relationships/tags" Target="../tags/tag3.xml"/><Relationship Id="rId6" Type="http://schemas.openxmlformats.org/officeDocument/2006/relationships/image" Target="../media/image9.png"/><Relationship Id="rId5" Type="http://schemas.openxmlformats.org/officeDocument/2006/relationships/notesSlide" Target="../notesSlides/notesSlide32.xml"/><Relationship Id="rId4"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audio" Target="../media/media32.m4a"/><Relationship Id="rId7" Type="http://schemas.openxmlformats.org/officeDocument/2006/relationships/image" Target="../media/image5.png"/><Relationship Id="rId2" Type="http://schemas.microsoft.com/office/2007/relationships/media" Target="../media/media32.m4a"/><Relationship Id="rId1" Type="http://schemas.openxmlformats.org/officeDocument/2006/relationships/tags" Target="../tags/tag4.xml"/><Relationship Id="rId6" Type="http://schemas.openxmlformats.org/officeDocument/2006/relationships/image" Target="../media/image9.png"/><Relationship Id="rId5" Type="http://schemas.openxmlformats.org/officeDocument/2006/relationships/notesSlide" Target="../notesSlides/notesSlide33.xml"/><Relationship Id="rId4"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notesSlide" Target="../notesSlides/notesSlide3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6.xml"/><Relationship Id="rId7" Type="http://schemas.openxmlformats.org/officeDocument/2006/relationships/image" Target="../media/image8.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0.png"/><Relationship Id="rId11" Type="http://schemas.openxmlformats.org/officeDocument/2006/relationships/image" Target="../media/image5.png"/><Relationship Id="rId5" Type="http://schemas.openxmlformats.org/officeDocument/2006/relationships/image" Target="../media/image9.png"/><Relationship Id="rId10" Type="http://schemas.openxmlformats.org/officeDocument/2006/relationships/image" Target="../media/image14.jpeg"/><Relationship Id="rId4" Type="http://schemas.openxmlformats.org/officeDocument/2006/relationships/notesSlide" Target="../notesSlides/notesSlide7.xml"/><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6.xml"/><Relationship Id="rId7" Type="http://schemas.openxmlformats.org/officeDocument/2006/relationships/image" Target="../media/image15.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audio" Target="../media/audio1.wav"/><Relationship Id="rId5" Type="http://schemas.openxmlformats.org/officeDocument/2006/relationships/image" Target="../media/image9.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audio" Target="../media/audio1.wav"/><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decoration"/>
          <p:cNvGrpSpPr/>
          <p:nvPr/>
        </p:nvGrpSpPr>
        <p:grpSpPr>
          <a:xfrm>
            <a:off x="-132059"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E3EAFD"/>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4" name="Isosceles Triangle 3"/>
            <p:cNvSpPr/>
            <p:nvPr/>
          </p:nvSpPr>
          <p:spPr>
            <a:xfrm rot="5400000">
              <a:off x="4636029" y="-341488"/>
              <a:ext cx="6857998"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 name="Rectangle 4"/>
            <p:cNvSpPr/>
            <p:nvPr/>
          </p:nvSpPr>
          <p:spPr>
            <a:xfrm>
              <a:off x="-56445" y="0"/>
              <a:ext cx="4350984" cy="6858000"/>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11" name="Title 10">
            <a:extLst>
              <a:ext uri="{FF2B5EF4-FFF2-40B4-BE49-F238E27FC236}">
                <a16:creationId xmlns:a16="http://schemas.microsoft.com/office/drawing/2014/main" id="{7B84D5E5-7E7A-47B6-A8E1-4F6AA7A0F943}"/>
              </a:ext>
            </a:extLst>
          </p:cNvPr>
          <p:cNvSpPr>
            <a:spLocks noGrp="1"/>
          </p:cNvSpPr>
          <p:nvPr>
            <p:ph type="title"/>
          </p:nvPr>
        </p:nvSpPr>
        <p:spPr>
          <a:xfrm>
            <a:off x="185383" y="1772864"/>
            <a:ext cx="8383579" cy="1245691"/>
          </a:xfrm>
        </p:spPr>
        <p:txBody>
          <a:bodyPr>
            <a:noAutofit/>
          </a:bodyPr>
          <a:lstStyle/>
          <a:p>
            <a:pPr lvl="0">
              <a:defRPr/>
            </a:pPr>
            <a:r>
              <a:rPr lang="en-GB" sz="4000" b="1" dirty="0">
                <a:solidFill>
                  <a:schemeClr val="bg1"/>
                </a:solidFill>
                <a:ea typeface="+mn-ea"/>
                <a:cs typeface="+mn-cs"/>
              </a:rPr>
              <a:t>Differentiation within the French </a:t>
            </a:r>
            <a:r>
              <a:rPr lang="en-GB" sz="4000" b="1" dirty="0" err="1" smtClean="0">
                <a:solidFill>
                  <a:schemeClr val="bg1"/>
                </a:solidFill>
                <a:ea typeface="+mn-ea"/>
                <a:cs typeface="+mn-cs"/>
              </a:rPr>
              <a:t>SoW</a:t>
            </a:r>
            <a:endParaRPr lang="en-US" sz="4000" dirty="0">
              <a:solidFill>
                <a:schemeClr val="bg1"/>
              </a:solidFill>
              <a:ea typeface="+mn-ea"/>
              <a:cs typeface="+mn-cs"/>
            </a:endParaRPr>
          </a:p>
        </p:txBody>
      </p:sp>
      <p:sp>
        <p:nvSpPr>
          <p:cNvPr id="16" name="Title 5">
            <a:extLst>
              <a:ext uri="{FF2B5EF4-FFF2-40B4-BE49-F238E27FC236}">
                <a16:creationId xmlns:a16="http://schemas.microsoft.com/office/drawing/2014/main" id="{D843E9A4-AB11-4FCC-90B2-B866D14DE848}"/>
              </a:ext>
            </a:extLst>
          </p:cNvPr>
          <p:cNvSpPr txBox="1">
            <a:spLocks/>
          </p:cNvSpPr>
          <p:nvPr/>
        </p:nvSpPr>
        <p:spPr>
          <a:xfrm>
            <a:off x="185383" y="1839751"/>
            <a:ext cx="894909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19" name="Title 3"/>
          <p:cNvSpPr txBox="1">
            <a:spLocks/>
          </p:cNvSpPr>
          <p:nvPr/>
        </p:nvSpPr>
        <p:spPr>
          <a:xfrm>
            <a:off x="185383" y="3185947"/>
            <a:ext cx="7785800" cy="148433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Supporting lower proficiency</a:t>
            </a:r>
            <a:r>
              <a:rPr kumimoji="0" lang="en-GB" sz="2400" b="0" i="0" u="none" strike="noStrike" kern="1200" cap="none" spc="0" normalizeH="0" noProof="0" dirty="0">
                <a:ln>
                  <a:noFill/>
                </a:ln>
                <a:solidFill>
                  <a:prstClr val="white"/>
                </a:solidFill>
                <a:effectLst/>
                <a:uLnTx/>
                <a:uFillTx/>
                <a:latin typeface="Century Gothic" panose="020B0502020202020204" pitchFamily="34" charset="0"/>
                <a:ea typeface="+mj-ea"/>
                <a:cs typeface="+mj-cs"/>
              </a:rPr>
              <a:t> </a:t>
            </a:r>
            <a:r>
              <a:rPr lang="en-GB" sz="2400" dirty="0" smtClean="0">
                <a:solidFill>
                  <a:prstClr val="white"/>
                </a:solidFill>
                <a:latin typeface="Century Gothic" panose="020B0502020202020204" pitchFamily="34" charset="0"/>
              </a:rPr>
              <a:t>learner</a:t>
            </a:r>
            <a:r>
              <a:rPr kumimoji="0" lang="en-GB" sz="2400" b="0" i="0" u="none" strike="noStrike" kern="1200" cap="none" spc="0" normalizeH="0" noProof="0" dirty="0" smtClean="0">
                <a:ln>
                  <a:noFill/>
                </a:ln>
                <a:solidFill>
                  <a:prstClr val="white"/>
                </a:solidFill>
                <a:effectLst/>
                <a:uLnTx/>
                <a:uFillTx/>
                <a:latin typeface="Century Gothic" panose="020B0502020202020204" pitchFamily="34" charset="0"/>
                <a:ea typeface="+mj-ea"/>
                <a:cs typeface="+mj-cs"/>
              </a:rPr>
              <a:t>s</a:t>
            </a:r>
            <a:r>
              <a:rPr kumimoji="0" lang="en-GB" sz="2400" b="0" i="0" u="none" strike="noStrike" kern="1200" cap="none" spc="0" normalizeH="0" noProof="0" dirty="0">
                <a:ln>
                  <a:noFill/>
                </a:ln>
                <a:solidFill>
                  <a:prstClr val="white"/>
                </a:solidFill>
                <a:effectLst/>
                <a:uLnTx/>
                <a:uFillTx/>
                <a:latin typeface="Century Gothic" panose="020B0502020202020204" pitchFamily="34" charset="0"/>
                <a:ea typeface="+mj-ea"/>
                <a:cs typeface="+mj-cs"/>
              </a:rPr>
              <a: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400" baseline="0" dirty="0">
                <a:solidFill>
                  <a:prstClr val="white"/>
                </a:solidFill>
                <a:latin typeface="Century Gothic" panose="020B0502020202020204" pitchFamily="34" charset="0"/>
              </a:rPr>
              <a:t>by support</a:t>
            </a:r>
            <a:endParaRPr lang="en-GB" sz="2400" dirty="0">
              <a:solidFill>
                <a:prstClr val="white"/>
              </a:solidFill>
              <a:latin typeface="Century Gothic" panose="020B0502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400" baseline="0" dirty="0">
                <a:solidFill>
                  <a:prstClr val="white"/>
                </a:solidFill>
                <a:latin typeface="Century Gothic" panose="020B0502020202020204" pitchFamily="34" charset="0"/>
              </a:rPr>
              <a:t>by</a:t>
            </a:r>
            <a:r>
              <a:rPr lang="en-GB" sz="2400" dirty="0">
                <a:solidFill>
                  <a:prstClr val="white"/>
                </a:solidFill>
                <a:latin typeface="Century Gothic" panose="020B0502020202020204" pitchFamily="34" charset="0"/>
              </a:rPr>
              <a:t> task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400" baseline="0" dirty="0">
                <a:solidFill>
                  <a:prstClr val="white"/>
                </a:solidFill>
                <a:latin typeface="Century Gothic" panose="020B0502020202020204" pitchFamily="34" charset="0"/>
              </a:rPr>
              <a:t>by</a:t>
            </a:r>
            <a:r>
              <a:rPr lang="en-GB" sz="2400" dirty="0">
                <a:solidFill>
                  <a:prstClr val="white"/>
                </a:solidFill>
                <a:latin typeface="Century Gothic" panose="020B0502020202020204" pitchFamily="34" charset="0"/>
              </a:rPr>
              <a:t> outcome</a:t>
            </a:r>
            <a:endParaRPr lang="en-GB" sz="2400" baseline="0" dirty="0">
              <a:solidFill>
                <a:prstClr val="white"/>
              </a:solidFill>
              <a:latin typeface="Century Gothic" panose="020B0502020202020204" pitchFamily="34" charset="0"/>
            </a:endParaRPr>
          </a:p>
        </p:txBody>
      </p:sp>
      <p:sp>
        <p:nvSpPr>
          <p:cNvPr id="6" name="Title 3">
            <a:extLst>
              <a:ext uri="{FF2B5EF4-FFF2-40B4-BE49-F238E27FC236}">
                <a16:creationId xmlns:a16="http://schemas.microsoft.com/office/drawing/2014/main" id="{DF0510A6-8CD4-46F4-91DB-53F79A509BCE}"/>
              </a:ext>
            </a:extLst>
          </p:cNvPr>
          <p:cNvSpPr txBox="1">
            <a:spLocks/>
          </p:cNvSpPr>
          <p:nvPr/>
        </p:nvSpPr>
        <p:spPr>
          <a:xfrm>
            <a:off x="175341" y="5005063"/>
            <a:ext cx="5784972" cy="1484332"/>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Activity</a:t>
            </a:r>
            <a:r>
              <a:rPr kumimoji="0" lang="en-GB" sz="2200" b="1" i="0" u="none" strike="noStrike" kern="1200" cap="none" spc="0" normalizeH="0" noProof="0" dirty="0">
                <a:ln>
                  <a:noFill/>
                </a:ln>
                <a:solidFill>
                  <a:prstClr val="white"/>
                </a:solidFill>
                <a:effectLst/>
                <a:uLnTx/>
                <a:uFillTx/>
                <a:latin typeface="Century Gothic" panose="020B0502020202020204" pitchFamily="34" charset="0"/>
                <a:ea typeface="+mj-ea"/>
                <a:cs typeface="+mj-cs"/>
              </a:rPr>
              <a:t> Selection:</a:t>
            </a:r>
            <a:endPar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Year 7 French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1.2 - Weeks 3 - </a:t>
            </a:r>
            <a:r>
              <a:rPr lang="en-GB" sz="2200" dirty="0">
                <a:solidFill>
                  <a:prstClr val="white"/>
                </a:solidFill>
                <a:latin typeface="Century Gothic" panose="020B0502020202020204" pitchFamily="34" charset="0"/>
              </a:rPr>
              <a:t>7</a:t>
            </a:r>
            <a:endPar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7" name="Title 3">
            <a:extLst>
              <a:ext uri="{FF2B5EF4-FFF2-40B4-BE49-F238E27FC236}">
                <a16:creationId xmlns:a16="http://schemas.microsoft.com/office/drawing/2014/main" id="{180EA832-A9CE-4BB7-BA0E-FD91B42481D5}"/>
              </a:ext>
            </a:extLst>
          </p:cNvPr>
          <p:cNvSpPr txBox="1">
            <a:spLocks/>
          </p:cNvSpPr>
          <p:nvPr/>
        </p:nvSpPr>
        <p:spPr>
          <a:xfrm>
            <a:off x="168926" y="5626892"/>
            <a:ext cx="6405917" cy="126206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lang="en-GB" sz="1600" dirty="0">
              <a:solidFill>
                <a:prstClr val="white"/>
              </a:solidFill>
              <a:latin typeface="Century Gothic" panose="020B0502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lang="en-GB" sz="1600" dirty="0">
              <a:solidFill>
                <a:prstClr val="white"/>
              </a:solidFill>
              <a:latin typeface="Century Gothic" panose="020B0502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lang="en-GB" sz="1600" dirty="0">
              <a:solidFill>
                <a:prstClr val="white"/>
              </a:solidFill>
              <a:latin typeface="Century Gothic" panose="020B0502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600" dirty="0">
                <a:solidFill>
                  <a:prstClr val="white"/>
                </a:solidFill>
                <a:latin typeface="Century Gothic" panose="020B0502020202020204" pitchFamily="34" charset="0"/>
              </a:rPr>
              <a:t>3</a:t>
            </a:r>
            <a:r>
              <a:rPr lang="en-GB" sz="1600" dirty="0" smtClean="0">
                <a:solidFill>
                  <a:prstClr val="white"/>
                </a:solidFill>
                <a:latin typeface="Century Gothic" panose="020B0502020202020204" pitchFamily="34" charset="0"/>
              </a:rPr>
              <a:t>0/05/21</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pic>
        <p:nvPicPr>
          <p:cNvPr id="3" name="Audio 2" descr="sound button&#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70980281"/>
      </p:ext>
    </p:extLst>
  </p:cSld>
  <p:clrMapOvr>
    <a:masterClrMapping/>
  </p:clrMapOvr>
  <mc:AlternateContent xmlns:mc="http://schemas.openxmlformats.org/markup-compatibility/2006" xmlns:p14="http://schemas.microsoft.com/office/powerpoint/2010/main">
    <mc:Choice Requires="p14">
      <p:transition spd="slow" p14:dur="2000" advTm="21719"/>
    </mc:Choice>
    <mc:Fallback xmlns="">
      <p:transition spd="slow" advTm="217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background rectangle">
            <a:extLst>
              <a:ext uri="{C183D7F6-B498-43B3-948B-1728B52AA6E4}">
                <adec:decorative xmlns:adec="http://schemas.microsoft.com/office/drawing/2017/decorative" xmlns=""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1" name="Title 3"/>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C’est qui ?  </a:t>
            </a:r>
          </a:p>
        </p:txBody>
      </p:sp>
      <p:sp>
        <p:nvSpPr>
          <p:cNvPr id="12"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20F6B42D-407C-D042-9147-4D3901C76A90}"/>
              </a:ext>
            </a:extLst>
          </p:cNvPr>
          <p:cNvSpPr>
            <a:spLocks noGrp="1"/>
          </p:cNvSpPr>
          <p:nvPr>
            <p:ph type="title"/>
          </p:nvPr>
        </p:nvSpPr>
        <p:spPr>
          <a:xfrm>
            <a:off x="9384556" y="221005"/>
            <a:ext cx="2655511" cy="428464"/>
          </a:xfrm>
        </p:spPr>
        <p:txBody>
          <a:bodyPr>
            <a:noAutofit/>
          </a:bodyPr>
          <a:lstStyle/>
          <a:p>
            <a:pPr algn="ctr"/>
            <a:r>
              <a:rPr lang="en-GB" sz="2000" b="1" dirty="0" err="1">
                <a:solidFill>
                  <a:prstClr val="white"/>
                </a:solidFill>
              </a:rPr>
              <a:t>écouter</a:t>
            </a:r>
            <a:r>
              <a:rPr lang="en-GB" sz="2000" b="1" dirty="0">
                <a:solidFill>
                  <a:prstClr val="white"/>
                </a:solidFill>
              </a:rPr>
              <a:t> / </a:t>
            </a:r>
            <a:r>
              <a:rPr lang="en-GB" sz="2000" b="1" dirty="0" err="1">
                <a:solidFill>
                  <a:prstClr val="white"/>
                </a:solidFill>
              </a:rPr>
              <a:t>écrire</a:t>
            </a:r>
            <a:endParaRPr lang="en-US" sz="2000" dirty="0"/>
          </a:p>
        </p:txBody>
      </p:sp>
      <p:sp>
        <p:nvSpPr>
          <p:cNvPr id="9" name="TextBox 8"/>
          <p:cNvSpPr txBox="1"/>
          <p:nvPr/>
        </p:nvSpPr>
        <p:spPr>
          <a:xfrm>
            <a:off x="806115" y="1273744"/>
            <a:ext cx="10515600" cy="1512209"/>
          </a:xfrm>
          <a:prstGeom prst="rect">
            <a:avLst/>
          </a:prstGeom>
          <a:noFill/>
          <a:ln w="76200">
            <a:solidFill>
              <a:srgbClr val="115076"/>
            </a:solidFill>
          </a:ln>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il</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ou</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ils</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elle</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ou</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elles</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Écoute</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regarde</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et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écris</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en</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français</a:t>
            </a: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16" name="TextBox 15">
            <a:hlinkClick r:id="" action="ppaction://noaction">
              <a:snd r:embed="rId6" name="exemple.wav"/>
            </a:hlinkClick>
          </p:cNvPr>
          <p:cNvSpPr txBox="1"/>
          <p:nvPr/>
        </p:nvSpPr>
        <p:spPr>
          <a:xfrm>
            <a:off x="806115" y="2935028"/>
            <a:ext cx="10515600" cy="584775"/>
          </a:xfrm>
          <a:prstGeom prst="rect">
            <a:avLst/>
          </a:prstGeom>
          <a:solidFill>
            <a:srgbClr val="115076"/>
          </a:solid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Exemple</a:t>
            </a:r>
            <a:endPar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4" name="Picture 3" descr="two people watching tv"/>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17561" y="3647349"/>
            <a:ext cx="1975981" cy="1852482"/>
          </a:xfrm>
          <a:prstGeom prst="rect">
            <a:avLst/>
          </a:prstGeom>
        </p:spPr>
      </p:pic>
      <p:pic>
        <p:nvPicPr>
          <p:cNvPr id="15" name="Picture 14" descr="one person watching tv"/>
          <p:cNvPicPr>
            <a:picLocks noChangeAspect="1"/>
          </p:cNvPicPr>
          <p:nvPr/>
        </p:nvPicPr>
        <p:blipFill rotWithShape="1">
          <a:blip r:embed="rId7" cstate="print">
            <a:extLst>
              <a:ext uri="{28A0092B-C50C-407E-A947-70E740481C1C}">
                <a14:useLocalDpi xmlns:a14="http://schemas.microsoft.com/office/drawing/2010/main" val="0"/>
              </a:ext>
            </a:extLst>
          </a:blip>
          <a:srcRect r="32165"/>
          <a:stretch/>
        </p:blipFill>
        <p:spPr>
          <a:xfrm>
            <a:off x="3536383" y="3618163"/>
            <a:ext cx="1340417" cy="1852482"/>
          </a:xfrm>
          <a:prstGeom prst="rect">
            <a:avLst/>
          </a:prstGeom>
        </p:spPr>
      </p:pic>
      <p:sp>
        <p:nvSpPr>
          <p:cNvPr id="13" name="Rounded Rectangle 12"/>
          <p:cNvSpPr/>
          <p:nvPr/>
        </p:nvSpPr>
        <p:spPr>
          <a:xfrm>
            <a:off x="4713668" y="725183"/>
            <a:ext cx="5164600" cy="443885"/>
          </a:xfrm>
          <a:prstGeom prst="roundRect">
            <a:avLst/>
          </a:prstGeom>
          <a:solidFill>
            <a:srgbClr val="FFFFCC"/>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Supporting lower proficiency learners</a:t>
            </a:r>
          </a:p>
        </p:txBody>
      </p:sp>
      <p:pic>
        <p:nvPicPr>
          <p:cNvPr id="8" name="Audio 7" descr="sound butt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75104244"/>
      </p:ext>
    </p:extLst>
  </p:cSld>
  <p:clrMapOvr>
    <a:masterClrMapping/>
  </p:clrMapOvr>
  <mc:AlternateContent xmlns:mc="http://schemas.openxmlformats.org/markup-compatibility/2006" xmlns:p14="http://schemas.microsoft.com/office/powerpoint/2010/main">
    <mc:Choice Requires="p14">
      <p:transition spd="slow" p14:dur="2000" advTm="31026"/>
    </mc:Choice>
    <mc:Fallback xmlns="">
      <p:transition spd="slow" advTm="310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1" name="Title 3"/>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C’est qui ?  </a:t>
            </a:r>
          </a:p>
        </p:txBody>
      </p:sp>
      <p:sp>
        <p:nvSpPr>
          <p:cNvPr id="12"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20F6B42D-407C-D042-9147-4D3901C76A90}"/>
              </a:ext>
            </a:extLst>
          </p:cNvPr>
          <p:cNvSpPr>
            <a:spLocks noGrp="1"/>
          </p:cNvSpPr>
          <p:nvPr>
            <p:ph type="title"/>
          </p:nvPr>
        </p:nvSpPr>
        <p:spPr>
          <a:xfrm>
            <a:off x="9406670" y="249869"/>
            <a:ext cx="2611283" cy="428464"/>
          </a:xfrm>
        </p:spPr>
        <p:txBody>
          <a:bodyPr>
            <a:noAutofit/>
          </a:bodyPr>
          <a:lstStyle/>
          <a:p>
            <a:pPr algn="ctr"/>
            <a:r>
              <a:rPr lang="en-GB" sz="2000" b="1" dirty="0" err="1">
                <a:solidFill>
                  <a:prstClr val="white"/>
                </a:solidFill>
              </a:rPr>
              <a:t>écouter</a:t>
            </a:r>
            <a:r>
              <a:rPr lang="en-GB" sz="2000" b="1" dirty="0">
                <a:solidFill>
                  <a:prstClr val="white"/>
                </a:solidFill>
              </a:rPr>
              <a:t> / </a:t>
            </a:r>
            <a:r>
              <a:rPr lang="en-GB" sz="2000" b="1" dirty="0" err="1">
                <a:solidFill>
                  <a:prstClr val="white"/>
                </a:solidFill>
              </a:rPr>
              <a:t>écrire</a:t>
            </a:r>
            <a:endParaRPr lang="en-US" sz="2000" dirty="0"/>
          </a:p>
        </p:txBody>
      </p:sp>
      <p:sp>
        <p:nvSpPr>
          <p:cNvPr id="9" name="TextBox 8"/>
          <p:cNvSpPr txBox="1"/>
          <p:nvPr/>
        </p:nvSpPr>
        <p:spPr>
          <a:xfrm>
            <a:off x="806115" y="1273744"/>
            <a:ext cx="10515600" cy="1512209"/>
          </a:xfrm>
          <a:prstGeom prst="rect">
            <a:avLst/>
          </a:prstGeom>
          <a:noFill/>
          <a:ln w="76200">
            <a:solidFill>
              <a:srgbClr val="115076"/>
            </a:solidFill>
          </a:ln>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il</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ou</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ils</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elle</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ou</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elles</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Écoute</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regarde</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et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écris</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en</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français</a:t>
            </a: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16" name="TextBox 15">
            <a:hlinkClick r:id="" action="ppaction://noaction">
              <a:snd r:embed="rId5" name="exemple.wav"/>
            </a:hlinkClick>
          </p:cNvPr>
          <p:cNvSpPr txBox="1"/>
          <p:nvPr/>
        </p:nvSpPr>
        <p:spPr>
          <a:xfrm>
            <a:off x="806115" y="2935028"/>
            <a:ext cx="10515600" cy="584775"/>
          </a:xfrm>
          <a:prstGeom prst="rect">
            <a:avLst/>
          </a:prstGeom>
          <a:solidFill>
            <a:srgbClr val="115076"/>
          </a:solid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Exemple</a:t>
            </a:r>
            <a:endPar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4" name="Picture 3" descr=" two people watching tv"/>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17561" y="3647349"/>
            <a:ext cx="1975981" cy="1852482"/>
          </a:xfrm>
          <a:prstGeom prst="rect">
            <a:avLst/>
          </a:prstGeom>
        </p:spPr>
      </p:pic>
      <p:pic>
        <p:nvPicPr>
          <p:cNvPr id="15" name="Picture 14" descr="one person watching tv"/>
          <p:cNvPicPr>
            <a:picLocks noChangeAspect="1"/>
          </p:cNvPicPr>
          <p:nvPr/>
        </p:nvPicPr>
        <p:blipFill rotWithShape="1">
          <a:blip r:embed="rId6" cstate="print">
            <a:extLst>
              <a:ext uri="{28A0092B-C50C-407E-A947-70E740481C1C}">
                <a14:useLocalDpi xmlns:a14="http://schemas.microsoft.com/office/drawing/2010/main" val="0"/>
              </a:ext>
            </a:extLst>
          </a:blip>
          <a:srcRect r="32165"/>
          <a:stretch/>
        </p:blipFill>
        <p:spPr>
          <a:xfrm>
            <a:off x="3536383" y="3618163"/>
            <a:ext cx="1340417" cy="1852482"/>
          </a:xfrm>
          <a:prstGeom prst="rect">
            <a:avLst/>
          </a:prstGeom>
        </p:spPr>
      </p:pic>
      <p:sp>
        <p:nvSpPr>
          <p:cNvPr id="23" name="Oval 22" descr="oval shape to highlight two people watching tv">
            <a:hlinkClick r:id="" action="ppaction://noaction">
              <a:snd r:embed="rId3" name="ils regardent.wav"/>
            </a:hlinkClick>
          </p:cNvPr>
          <p:cNvSpPr/>
          <p:nvPr/>
        </p:nvSpPr>
        <p:spPr>
          <a:xfrm>
            <a:off x="7295968" y="3363354"/>
            <a:ext cx="2930190" cy="2413471"/>
          </a:xfrm>
          <a:prstGeom prst="ellipse">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0" name="TextBox 29"/>
          <p:cNvSpPr txBox="1"/>
          <p:nvPr/>
        </p:nvSpPr>
        <p:spPr>
          <a:xfrm>
            <a:off x="958515" y="5658857"/>
            <a:ext cx="10515600" cy="584775"/>
          </a:xfrm>
          <a:prstGeom prst="rect">
            <a:avLst/>
          </a:prstGeom>
          <a:solidFill>
            <a:srgbClr val="115076"/>
          </a:solid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noProof="0" dirty="0">
                <a:solidFill>
                  <a:prstClr val="white"/>
                </a:solidFill>
                <a:latin typeface="Century Gothic" panose="020B0502020202020204" pitchFamily="34" charset="0"/>
              </a:rPr>
              <a:t>___</a:t>
            </a: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regard____</a:t>
            </a:r>
          </a:p>
        </p:txBody>
      </p:sp>
      <p:sp>
        <p:nvSpPr>
          <p:cNvPr id="17" name="TextBox 16"/>
          <p:cNvSpPr txBox="1"/>
          <p:nvPr/>
        </p:nvSpPr>
        <p:spPr>
          <a:xfrm>
            <a:off x="153324" y="5711178"/>
            <a:ext cx="1794210" cy="480131"/>
          </a:xfrm>
          <a:prstGeom prst="rect">
            <a:avLst/>
          </a:prstGeom>
          <a:solidFill>
            <a:schemeClr val="bg1"/>
          </a:solidFill>
          <a:ln w="76200">
            <a:solidFill>
              <a:srgbClr val="115076"/>
            </a:solidFill>
          </a:ln>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il</a:t>
            </a:r>
            <a:r>
              <a:rPr lang="en-GB" sz="2800" dirty="0">
                <a:solidFill>
                  <a:srgbClr val="4472C4">
                    <a:lumMod val="50000"/>
                  </a:srgbClr>
                </a:solidFill>
                <a:latin typeface="Century Gothic" panose="020B0502020202020204" pitchFamily="34" charset="0"/>
              </a:rPr>
              <a:t> /</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ils</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p>
        </p:txBody>
      </p:sp>
      <p:sp>
        <p:nvSpPr>
          <p:cNvPr id="18" name="TextBox 17"/>
          <p:cNvSpPr txBox="1"/>
          <p:nvPr/>
        </p:nvSpPr>
        <p:spPr>
          <a:xfrm>
            <a:off x="10063327" y="5711178"/>
            <a:ext cx="2061997" cy="480131"/>
          </a:xfrm>
          <a:prstGeom prst="rect">
            <a:avLst/>
          </a:prstGeom>
          <a:solidFill>
            <a:schemeClr val="bg1"/>
          </a:solidFill>
          <a:ln w="76200">
            <a:solidFill>
              <a:srgbClr val="115076"/>
            </a:solidFill>
          </a:ln>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GB" sz="2800" dirty="0">
                <a:solidFill>
                  <a:srgbClr val="4472C4">
                    <a:lumMod val="50000"/>
                  </a:srgbClr>
                </a:solidFill>
                <a:latin typeface="Century Gothic" panose="020B0502020202020204" pitchFamily="34" charset="0"/>
              </a:rPr>
              <a:t>-e</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 </a:t>
            </a:r>
            <a:r>
              <a:rPr lang="en-GB" sz="2800" dirty="0">
                <a:solidFill>
                  <a:srgbClr val="4472C4">
                    <a:lumMod val="50000"/>
                  </a:srgbClr>
                </a:solidFill>
                <a:latin typeface="Century Gothic" panose="020B0502020202020204" pitchFamily="34" charset="0"/>
              </a:rPr>
              <a:t>-</a:t>
            </a:r>
            <a:r>
              <a:rPr lang="en-GB" sz="2800" dirty="0" err="1">
                <a:solidFill>
                  <a:srgbClr val="4472C4">
                    <a:lumMod val="50000"/>
                  </a:srgbClr>
                </a:solidFill>
                <a:latin typeface="Century Gothic" panose="020B0502020202020204" pitchFamily="34" charset="0"/>
              </a:rPr>
              <a:t>ent</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p>
        </p:txBody>
      </p:sp>
      <p:sp>
        <p:nvSpPr>
          <p:cNvPr id="14" name="TextBox 13"/>
          <p:cNvSpPr txBox="1"/>
          <p:nvPr/>
        </p:nvSpPr>
        <p:spPr>
          <a:xfrm>
            <a:off x="961548" y="5658855"/>
            <a:ext cx="10515600" cy="584775"/>
          </a:xfrm>
          <a:prstGeom prst="rect">
            <a:avLst/>
          </a:prstGeom>
          <a:solidFill>
            <a:srgbClr val="115076"/>
          </a:solid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sng"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ils</a:t>
            </a: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regard</a:t>
            </a:r>
            <a:r>
              <a:rPr kumimoji="0" lang="en-GB" sz="3200" b="1" i="0" u="sng"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ent</a:t>
            </a:r>
            <a:endParaRPr kumimoji="0" lang="en-GB" sz="3200" b="1" i="0" u="sng"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Rounded Rectangle 12"/>
          <p:cNvSpPr/>
          <p:nvPr/>
        </p:nvSpPr>
        <p:spPr>
          <a:xfrm>
            <a:off x="4713668" y="725183"/>
            <a:ext cx="5164600" cy="443885"/>
          </a:xfrm>
          <a:prstGeom prst="roundRect">
            <a:avLst/>
          </a:prstGeom>
          <a:solidFill>
            <a:srgbClr val="FFFFCC"/>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Supporting lower proficiency learners</a:t>
            </a:r>
          </a:p>
        </p:txBody>
      </p:sp>
    </p:spTree>
    <p:extLst>
      <p:ext uri="{BB962C8B-B14F-4D97-AF65-F5344CB8AC3E}">
        <p14:creationId xmlns:p14="http://schemas.microsoft.com/office/powerpoint/2010/main" val="4275360503"/>
      </p:ext>
    </p:extLst>
  </p:cSld>
  <p:clrMapOvr>
    <a:masterClrMapping/>
  </p:clrMapOvr>
  <mc:AlternateContent xmlns:mc="http://schemas.openxmlformats.org/markup-compatibility/2006" xmlns:p14="http://schemas.microsoft.com/office/powerpoint/2010/main">
    <mc:Choice Requires="p14">
      <p:transition spd="slow" p14:dur="2000" advTm="31026"/>
    </mc:Choice>
    <mc:Fallback xmlns="">
      <p:transition spd="slow" advTm="3102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ils regardent.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3" name="ils regardent.wav"/>
                                        </p:tgtEl>
                                      </p:cMediaNode>
                                    </p:audio>
                                  </p:sub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ils regardent.wav"/>
                                        </p:tgtEl>
                                      </p:cMediaNode>
                                    </p:audio>
                                  </p:subTnLst>
                                </p:cTn>
                              </p:par>
                              <p:par>
                                <p:cTn id="19" presetID="1" presetClass="exit" presetSubtype="0" fill="hold" grpId="1" nodeType="withEffect">
                                  <p:stCondLst>
                                    <p:cond delay="0"/>
                                  </p:stCondLst>
                                  <p:childTnLst>
                                    <p:set>
                                      <p:cBhvr>
                                        <p:cTn id="20" dur="1" fill="hold">
                                          <p:stCondLst>
                                            <p:cond delay="0"/>
                                          </p:stCondLst>
                                        </p:cTn>
                                        <p:tgtEl>
                                          <p:spTgt spid="18"/>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0" grpId="0" animBg="1"/>
      <p:bldP spid="17" grpId="0" animBg="1"/>
      <p:bldP spid="17" grpId="1" animBg="1"/>
      <p:bldP spid="18" grpId="0" animBg="1"/>
      <p:bldP spid="18" grpId="1"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background rectangle">
            <a:extLst>
              <a:ext uri="{C183D7F6-B498-43B3-948B-1728B52AA6E4}">
                <adec:decorative xmlns:adec="http://schemas.microsoft.com/office/drawing/2017/decorative" xmlns=""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6" name="Title 1"/>
          <p:cNvSpPr>
            <a:spLocks noGrp="1"/>
          </p:cNvSpPr>
          <p:nvPr>
            <p:ph type="title"/>
          </p:nvPr>
        </p:nvSpPr>
        <p:spPr>
          <a:xfrm>
            <a:off x="0" y="5993"/>
            <a:ext cx="10515600" cy="1325563"/>
          </a:xfrm>
        </p:spPr>
        <p:txBody>
          <a:bodyPr>
            <a:normAutofit/>
          </a:bodyPr>
          <a:lstStyle/>
          <a:p>
            <a:r>
              <a:rPr lang="en-GB" sz="3600" b="1" dirty="0">
                <a:solidFill>
                  <a:schemeClr val="bg1"/>
                </a:solidFill>
              </a:rPr>
              <a:t>Regular –ER verbs</a:t>
            </a:r>
          </a:p>
        </p:txBody>
      </p:sp>
      <p:sp>
        <p:nvSpPr>
          <p:cNvPr id="28" name="TextBox 27"/>
          <p:cNvSpPr txBox="1"/>
          <p:nvPr/>
        </p:nvSpPr>
        <p:spPr>
          <a:xfrm>
            <a:off x="3240215" y="1331556"/>
            <a:ext cx="22727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err="1">
                <a:solidFill>
                  <a:srgbClr val="002060"/>
                </a:solidFill>
                <a:latin typeface="Century Gothic" panose="020B0502020202020204" pitchFamily="34" charset="0"/>
              </a:rPr>
              <a:t>Jou</a:t>
            </a:r>
            <a:r>
              <a:rPr lang="en-GB" sz="2800" b="1" dirty="0" err="1">
                <a:solidFill>
                  <a:srgbClr val="002060"/>
                </a:solidFill>
                <a:latin typeface="Century Gothic" panose="020B0502020202020204" pitchFamily="34" charset="0"/>
              </a:rPr>
              <a:t>er</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29" name="TextBox 28"/>
          <p:cNvSpPr txBox="1"/>
          <p:nvPr/>
        </p:nvSpPr>
        <p:spPr>
          <a:xfrm>
            <a:off x="5677708" y="1339315"/>
            <a:ext cx="368254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To play, playing</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12" name="TextBox 11"/>
          <p:cNvSpPr txBox="1"/>
          <p:nvPr/>
        </p:nvSpPr>
        <p:spPr>
          <a:xfrm>
            <a:off x="3264098" y="2193886"/>
            <a:ext cx="22727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jou</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13" name="TextBox 12"/>
          <p:cNvSpPr txBox="1"/>
          <p:nvPr/>
        </p:nvSpPr>
        <p:spPr>
          <a:xfrm>
            <a:off x="5677708" y="2239511"/>
            <a:ext cx="282313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 plays. </a:t>
            </a:r>
          </a:p>
        </p:txBody>
      </p:sp>
      <p:sp>
        <p:nvSpPr>
          <p:cNvPr id="14" name="TextBox 13"/>
          <p:cNvSpPr txBox="1"/>
          <p:nvPr/>
        </p:nvSpPr>
        <p:spPr>
          <a:xfrm>
            <a:off x="3240215" y="3071682"/>
            <a:ext cx="262289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Elle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jou</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15" name="TextBox 14"/>
          <p:cNvSpPr txBox="1"/>
          <p:nvPr/>
        </p:nvSpPr>
        <p:spPr>
          <a:xfrm>
            <a:off x="5677708" y="3077000"/>
            <a:ext cx="22727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 plays. </a:t>
            </a:r>
          </a:p>
        </p:txBody>
      </p:sp>
      <p:sp>
        <p:nvSpPr>
          <p:cNvPr id="17" name="TextBox 16"/>
          <p:cNvSpPr txBox="1"/>
          <p:nvPr/>
        </p:nvSpPr>
        <p:spPr>
          <a:xfrm>
            <a:off x="3310817" y="4225040"/>
            <a:ext cx="309263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Ils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jou</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pic>
        <p:nvPicPr>
          <p:cNvPr id="6" name="Picture 5" descr="a girl and a boy"/>
          <p:cNvPicPr>
            <a:picLocks noChangeAspect="1"/>
          </p:cNvPicPr>
          <p:nvPr/>
        </p:nvPicPr>
        <p:blipFill rotWithShape="1">
          <a:blip r:embed="rId6">
            <a:extLst>
              <a:ext uri="{28A0092B-C50C-407E-A947-70E740481C1C}">
                <a14:useLocalDpi xmlns:a14="http://schemas.microsoft.com/office/drawing/2010/main" val="0"/>
              </a:ext>
            </a:extLst>
          </a:blip>
          <a:srcRect t="16164" b="13425"/>
          <a:stretch/>
        </p:blipFill>
        <p:spPr>
          <a:xfrm>
            <a:off x="1778529" y="4119854"/>
            <a:ext cx="1389031" cy="652020"/>
          </a:xfrm>
          <a:prstGeom prst="rect">
            <a:avLst/>
          </a:prstGeom>
        </p:spPr>
      </p:pic>
      <p:grpSp>
        <p:nvGrpSpPr>
          <p:cNvPr id="7" name="Group 6" descr="two boys&#10;"/>
          <p:cNvGrpSpPr/>
          <p:nvPr/>
        </p:nvGrpSpPr>
        <p:grpSpPr>
          <a:xfrm>
            <a:off x="386367" y="4136573"/>
            <a:ext cx="1179212" cy="698974"/>
            <a:chOff x="386367" y="4136573"/>
            <a:chExt cx="1179212" cy="698974"/>
          </a:xfrm>
        </p:grpSpPr>
        <p:pic>
          <p:nvPicPr>
            <p:cNvPr id="32" name="Picture 31" descr="two boys"/>
            <p:cNvPicPr>
              <a:picLocks noChangeAspect="1"/>
            </p:cNvPicPr>
            <p:nvPr/>
          </p:nvPicPr>
          <p:blipFill rotWithShape="1">
            <a:blip r:embed="rId6">
              <a:extLst>
                <a:ext uri="{28A0092B-C50C-407E-A947-70E740481C1C}">
                  <a14:useLocalDpi xmlns:a14="http://schemas.microsoft.com/office/drawing/2010/main" val="0"/>
                </a:ext>
              </a:extLst>
            </a:blip>
            <a:srcRect l="46841" t="16163" b="8483"/>
            <a:stretch/>
          </p:blipFill>
          <p:spPr>
            <a:xfrm>
              <a:off x="386367" y="4137752"/>
              <a:ext cx="738389" cy="697795"/>
            </a:xfrm>
            <a:prstGeom prst="rect">
              <a:avLst/>
            </a:prstGeom>
          </p:spPr>
        </p:pic>
        <p:pic>
          <p:nvPicPr>
            <p:cNvPr id="36" name="Picture 35" descr="two boys"/>
            <p:cNvPicPr>
              <a:picLocks noChangeAspect="1"/>
            </p:cNvPicPr>
            <p:nvPr/>
          </p:nvPicPr>
          <p:blipFill rotWithShape="1">
            <a:blip r:embed="rId6">
              <a:extLst>
                <a:ext uri="{28A0092B-C50C-407E-A947-70E740481C1C}">
                  <a14:useLocalDpi xmlns:a14="http://schemas.microsoft.com/office/drawing/2010/main" val="0"/>
                </a:ext>
              </a:extLst>
            </a:blip>
            <a:srcRect l="46841" t="16163" b="8483"/>
            <a:stretch/>
          </p:blipFill>
          <p:spPr>
            <a:xfrm>
              <a:off x="827190" y="4136573"/>
              <a:ext cx="738389" cy="697795"/>
            </a:xfrm>
            <a:prstGeom prst="rect">
              <a:avLst/>
            </a:prstGeom>
          </p:spPr>
        </p:pic>
      </p:grpSp>
      <p:sp>
        <p:nvSpPr>
          <p:cNvPr id="18" name="TextBox 17"/>
          <p:cNvSpPr txBox="1"/>
          <p:nvPr/>
        </p:nvSpPr>
        <p:spPr>
          <a:xfrm>
            <a:off x="5714244" y="4248654"/>
            <a:ext cx="22727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They play. </a:t>
            </a:r>
          </a:p>
        </p:txBody>
      </p:sp>
      <p:sp>
        <p:nvSpPr>
          <p:cNvPr id="19" name="TextBox 18"/>
          <p:cNvSpPr txBox="1"/>
          <p:nvPr/>
        </p:nvSpPr>
        <p:spPr>
          <a:xfrm>
            <a:off x="3264098" y="5206121"/>
            <a:ext cx="309263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Elles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jou</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grpSp>
        <p:nvGrpSpPr>
          <p:cNvPr id="2" name="Group 1" descr="two girls"/>
          <p:cNvGrpSpPr/>
          <p:nvPr/>
        </p:nvGrpSpPr>
        <p:grpSpPr>
          <a:xfrm>
            <a:off x="1809213" y="5164389"/>
            <a:ext cx="1247889" cy="606684"/>
            <a:chOff x="1809213" y="5164389"/>
            <a:chExt cx="1247889" cy="606684"/>
          </a:xfrm>
        </p:grpSpPr>
        <p:pic>
          <p:nvPicPr>
            <p:cNvPr id="33" name="Picture 32" descr="two girls"/>
            <p:cNvPicPr>
              <a:picLocks noChangeAspect="1"/>
            </p:cNvPicPr>
            <p:nvPr/>
          </p:nvPicPr>
          <p:blipFill rotWithShape="1">
            <a:blip r:embed="rId6">
              <a:extLst>
                <a:ext uri="{28A0092B-C50C-407E-A947-70E740481C1C}">
                  <a14:useLocalDpi xmlns:a14="http://schemas.microsoft.com/office/drawing/2010/main" val="0"/>
                </a:ext>
              </a:extLst>
            </a:blip>
            <a:srcRect t="16164" r="45259" b="18321"/>
            <a:stretch/>
          </p:blipFill>
          <p:spPr>
            <a:xfrm>
              <a:off x="1809213" y="5164389"/>
              <a:ext cx="760369" cy="606684"/>
            </a:xfrm>
            <a:prstGeom prst="rect">
              <a:avLst/>
            </a:prstGeom>
          </p:spPr>
        </p:pic>
        <p:pic>
          <p:nvPicPr>
            <p:cNvPr id="35" name="Picture 34" descr="two girls"/>
            <p:cNvPicPr>
              <a:picLocks noChangeAspect="1"/>
            </p:cNvPicPr>
            <p:nvPr/>
          </p:nvPicPr>
          <p:blipFill rotWithShape="1">
            <a:blip r:embed="rId6">
              <a:extLst>
                <a:ext uri="{28A0092B-C50C-407E-A947-70E740481C1C}">
                  <a14:useLocalDpi xmlns:a14="http://schemas.microsoft.com/office/drawing/2010/main" val="0"/>
                </a:ext>
              </a:extLst>
            </a:blip>
            <a:srcRect t="16164" r="45259" b="18321"/>
            <a:stretch/>
          </p:blipFill>
          <p:spPr>
            <a:xfrm>
              <a:off x="2296733" y="5164389"/>
              <a:ext cx="760369" cy="606684"/>
            </a:xfrm>
            <a:prstGeom prst="rect">
              <a:avLst/>
            </a:prstGeom>
          </p:spPr>
        </p:pic>
      </p:grpSp>
      <p:sp>
        <p:nvSpPr>
          <p:cNvPr id="20" name="TextBox 19"/>
          <p:cNvSpPr txBox="1"/>
          <p:nvPr/>
        </p:nvSpPr>
        <p:spPr>
          <a:xfrm>
            <a:off x="5714243" y="5206121"/>
            <a:ext cx="22727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They play. </a:t>
            </a:r>
          </a:p>
        </p:txBody>
      </p:sp>
      <p:pic>
        <p:nvPicPr>
          <p:cNvPr id="4" name="Audio 3" descr="sound butt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17206524"/>
      </p:ext>
    </p:extLst>
  </p:cSld>
  <p:clrMapOvr>
    <a:masterClrMapping/>
  </p:clrMapOvr>
  <mc:AlternateContent xmlns:mc="http://schemas.openxmlformats.org/markup-compatibility/2006" xmlns:p14="http://schemas.microsoft.com/office/powerpoint/2010/main">
    <mc:Choice Requires="p14">
      <p:transition spd="slow" p14:dur="2000" advTm="18244"/>
    </mc:Choice>
    <mc:Fallback xmlns="">
      <p:transition spd="slow" advTm="182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4"/>
          <p:cNvSpPr txBox="1">
            <a:spLocks noGrp="1"/>
          </p:cNvSpPr>
          <p:nvPr>
            <p:ph type="title"/>
          </p:nvPr>
        </p:nvSpPr>
        <p:spPr>
          <a:xfrm>
            <a:off x="659333" y="115410"/>
            <a:ext cx="8014149"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F5496"/>
              </a:buClr>
              <a:buSzPts val="4400"/>
              <a:buFont typeface="Century Gothic"/>
              <a:buNone/>
            </a:pPr>
            <a:r>
              <a:rPr lang="en-GB" b="1" dirty="0">
                <a:solidFill>
                  <a:srgbClr val="2F5496"/>
                </a:solidFill>
              </a:rPr>
              <a:t>Differentiation by: task type</a:t>
            </a:r>
            <a:endParaRPr sz="3600" b="1" dirty="0">
              <a:solidFill>
                <a:srgbClr val="FF0000"/>
              </a:solidFill>
            </a:endParaRPr>
          </a:p>
        </p:txBody>
      </p:sp>
      <p:sp>
        <p:nvSpPr>
          <p:cNvPr id="225" name="Google Shape;225;p4"/>
          <p:cNvSpPr txBox="1"/>
          <p:nvPr/>
        </p:nvSpPr>
        <p:spPr>
          <a:xfrm>
            <a:off x="565372" y="1588799"/>
            <a:ext cx="10788428" cy="4351338"/>
          </a:xfrm>
          <a:prstGeom prst="rect">
            <a:avLst/>
          </a:prstGeom>
          <a:noFill/>
          <a:ln>
            <a:noFill/>
          </a:ln>
        </p:spPr>
        <p:txBody>
          <a:bodyPr spcFirstLastPara="1" wrap="square" lIns="91425" tIns="45700" rIns="91425" bIns="45700" anchor="t" anchorCtr="0">
            <a:normAutofit/>
          </a:bodyPr>
          <a:lstStyle/>
          <a:p>
            <a:pPr marL="228600" marR="0" lvl="0" indent="-228600" algn="l" defTabSz="914400" rtl="0" eaLnBrk="1" fontAlgn="auto" latinLnBrk="0" hangingPunct="1">
              <a:lnSpc>
                <a:spcPct val="150000"/>
              </a:lnSpc>
              <a:spcBef>
                <a:spcPts val="0"/>
              </a:spcBef>
              <a:spcAft>
                <a:spcPts val="0"/>
              </a:spcAft>
              <a:buClr>
                <a:srgbClr val="ED7D31"/>
              </a:buClr>
              <a:buSzPts val="2800"/>
              <a:buFont typeface="Arial"/>
              <a:buChar char="•"/>
              <a:tabLst/>
              <a:defRPr/>
            </a:pPr>
            <a:r>
              <a:rPr kumimoji="0" lang="en-GB" sz="2800" b="0" i="0" u="none" strike="noStrike" kern="0" cap="none" spc="0" normalizeH="0" baseline="0" noProof="0" dirty="0">
                <a:ln>
                  <a:noFill/>
                </a:ln>
                <a:solidFill>
                  <a:srgbClr val="2F5496"/>
                </a:solidFill>
                <a:effectLst/>
                <a:uLnTx/>
                <a:uFillTx/>
                <a:latin typeface="Century Gothic"/>
                <a:ea typeface="Century Gothic"/>
                <a:cs typeface="Century Gothic"/>
                <a:sym typeface="Century Gothic"/>
              </a:rPr>
              <a:t>Example </a:t>
            </a:r>
            <a:r>
              <a:rPr kumimoji="0" lang="en-GB" sz="2800" b="1" i="0" u="none" strike="noStrike" kern="0" cap="none" spc="0" normalizeH="0" baseline="0" noProof="0" dirty="0">
                <a:ln>
                  <a:noFill/>
                </a:ln>
                <a:solidFill>
                  <a:srgbClr val="2F5496"/>
                </a:solidFill>
                <a:effectLst/>
                <a:uLnTx/>
                <a:uFillTx/>
                <a:latin typeface="Century Gothic"/>
                <a:ea typeface="Century Gothic"/>
                <a:cs typeface="Century Gothic"/>
                <a:sym typeface="Century Gothic"/>
              </a:rPr>
              <a:t>Y7 T1.2 W6 (lesson 2) </a:t>
            </a:r>
          </a:p>
          <a:p>
            <a:pPr marL="228600" marR="0" lvl="0" indent="-228600" algn="l" defTabSz="914400" rtl="0" eaLnBrk="1" fontAlgn="auto" latinLnBrk="0" hangingPunct="1">
              <a:lnSpc>
                <a:spcPct val="150000"/>
              </a:lnSpc>
              <a:spcBef>
                <a:spcPts val="0"/>
              </a:spcBef>
              <a:spcAft>
                <a:spcPts val="0"/>
              </a:spcAft>
              <a:buClr>
                <a:srgbClr val="ED7D31"/>
              </a:buClr>
              <a:buSzPts val="2800"/>
              <a:buFont typeface="Arial"/>
              <a:buChar char="•"/>
              <a:tabLst/>
              <a:defRPr/>
            </a:pPr>
            <a:r>
              <a:rPr kumimoji="0" lang="en-GB" sz="2800" b="0" i="0" u="none" strike="noStrike" kern="0" cap="none" spc="0" normalizeH="0" baseline="0" noProof="0" dirty="0">
                <a:ln>
                  <a:noFill/>
                </a:ln>
                <a:solidFill>
                  <a:srgbClr val="2F5496"/>
                </a:solidFill>
                <a:effectLst/>
                <a:uLnTx/>
                <a:uFillTx/>
                <a:latin typeface="Century Gothic"/>
                <a:ea typeface="Century Gothic"/>
                <a:cs typeface="Century Gothic"/>
                <a:sym typeface="Century Gothic"/>
              </a:rPr>
              <a:t>Receptive modes/ written and oral modalities: </a:t>
            </a:r>
            <a:br>
              <a:rPr kumimoji="0" lang="en-GB" sz="2800" b="0" i="0" u="none" strike="noStrike" kern="0" cap="none" spc="0" normalizeH="0" baseline="0" noProof="0" dirty="0">
                <a:ln>
                  <a:noFill/>
                </a:ln>
                <a:solidFill>
                  <a:srgbClr val="2F5496"/>
                </a:solidFill>
                <a:effectLst/>
                <a:uLnTx/>
                <a:uFillTx/>
                <a:latin typeface="Century Gothic"/>
                <a:ea typeface="Century Gothic"/>
                <a:cs typeface="Century Gothic"/>
                <a:sym typeface="Century Gothic"/>
              </a:rPr>
            </a:br>
            <a:r>
              <a:rPr kumimoji="0" lang="en-GB" sz="2800" b="1" i="0" u="none" strike="noStrike" kern="0" cap="none" spc="0" normalizeH="0" baseline="0" noProof="0" dirty="0">
                <a:ln>
                  <a:noFill/>
                </a:ln>
                <a:solidFill>
                  <a:srgbClr val="2F5496"/>
                </a:solidFill>
                <a:effectLst/>
                <a:uLnTx/>
                <a:uFillTx/>
                <a:latin typeface="Century Gothic"/>
                <a:ea typeface="Century Gothic"/>
                <a:cs typeface="Century Gothic"/>
                <a:sym typeface="Century Gothic"/>
              </a:rPr>
              <a:t>reading and </a:t>
            </a:r>
            <a:r>
              <a:rPr lang="en-GB" sz="2800" b="1" kern="0" dirty="0">
                <a:solidFill>
                  <a:srgbClr val="2F5496"/>
                </a:solidFill>
                <a:latin typeface="Century Gothic"/>
                <a:ea typeface="Century Gothic"/>
                <a:cs typeface="Century Gothic"/>
                <a:sym typeface="Century Gothic"/>
              </a:rPr>
              <a:t>listen</a:t>
            </a:r>
            <a:r>
              <a:rPr kumimoji="0" lang="en-GB" sz="2800" b="1" i="0" u="none" strike="noStrike" kern="0" cap="none" spc="0" normalizeH="0" baseline="0" noProof="0" dirty="0" err="1">
                <a:ln>
                  <a:noFill/>
                </a:ln>
                <a:solidFill>
                  <a:srgbClr val="2F5496"/>
                </a:solidFill>
                <a:effectLst/>
                <a:uLnTx/>
                <a:uFillTx/>
                <a:latin typeface="Century Gothic"/>
                <a:ea typeface="Century Gothic"/>
                <a:cs typeface="Century Gothic"/>
                <a:sym typeface="Century Gothic"/>
              </a:rPr>
              <a:t>ing</a:t>
            </a:r>
            <a:r>
              <a:rPr kumimoji="0" lang="en-GB" sz="2800" b="1" i="0" u="none" strike="noStrike" kern="0" cap="none" spc="0" normalizeH="0" baseline="0" noProof="0" dirty="0">
                <a:ln>
                  <a:noFill/>
                </a:ln>
                <a:solidFill>
                  <a:srgbClr val="2F5496"/>
                </a:solidFill>
                <a:effectLst/>
                <a:uLnTx/>
                <a:uFillTx/>
                <a:latin typeface="Century Gothic"/>
                <a:ea typeface="Century Gothic"/>
                <a:cs typeface="Century Gothic"/>
                <a:sym typeface="Century Gothic"/>
              </a:rPr>
              <a:t> </a:t>
            </a:r>
            <a:endParaRPr kumimoji="0" sz="1400" b="1" i="0" u="none" strike="noStrike" kern="0" cap="none" spc="0" normalizeH="0" baseline="0" noProof="0" dirty="0">
              <a:ln>
                <a:noFill/>
              </a:ln>
              <a:solidFill>
                <a:srgbClr val="000000"/>
              </a:solidFill>
              <a:effectLst/>
              <a:uLnTx/>
              <a:uFillTx/>
              <a:latin typeface="Arial"/>
              <a:ea typeface="+mn-ea"/>
              <a:cs typeface="Arial"/>
              <a:sym typeface="Arial"/>
            </a:endParaRPr>
          </a:p>
          <a:p>
            <a:pPr marL="228600" marR="0" lvl="0" indent="-228600" algn="l" defTabSz="914400" rtl="0" eaLnBrk="1" fontAlgn="auto" latinLnBrk="0" hangingPunct="1">
              <a:lnSpc>
                <a:spcPct val="150000"/>
              </a:lnSpc>
              <a:spcBef>
                <a:spcPts val="1000"/>
              </a:spcBef>
              <a:spcAft>
                <a:spcPts val="0"/>
              </a:spcAft>
              <a:buClr>
                <a:srgbClr val="ED7D31"/>
              </a:buClr>
              <a:buSzPts val="2800"/>
              <a:buFont typeface="Arial"/>
              <a:buChar char="•"/>
              <a:tabLst/>
              <a:defRPr/>
            </a:pPr>
            <a:r>
              <a:rPr kumimoji="0" lang="en-GB" sz="2800" b="0" i="0" u="none" strike="noStrike" kern="0" cap="none" spc="0" normalizeH="0" baseline="0" noProof="0" dirty="0">
                <a:ln>
                  <a:noFill/>
                </a:ln>
                <a:solidFill>
                  <a:srgbClr val="2F5496"/>
                </a:solidFill>
                <a:effectLst/>
                <a:uLnTx/>
                <a:uFillTx/>
                <a:latin typeface="Century Gothic"/>
                <a:ea typeface="Century Gothic"/>
                <a:cs typeface="Century Gothic"/>
                <a:sym typeface="Century Gothic"/>
              </a:rPr>
              <a:t>Grammatical focus: </a:t>
            </a:r>
            <a:br>
              <a:rPr kumimoji="0" lang="en-GB" sz="2800" b="0" i="0" u="none" strike="noStrike" kern="0" cap="none" spc="0" normalizeH="0" baseline="0" noProof="0" dirty="0">
                <a:ln>
                  <a:noFill/>
                </a:ln>
                <a:solidFill>
                  <a:srgbClr val="2F5496"/>
                </a:solidFill>
                <a:effectLst/>
                <a:uLnTx/>
                <a:uFillTx/>
                <a:latin typeface="Century Gothic"/>
                <a:ea typeface="Century Gothic"/>
                <a:cs typeface="Century Gothic"/>
                <a:sym typeface="Century Gothic"/>
              </a:rPr>
            </a:br>
            <a:r>
              <a:rPr kumimoji="0" lang="en-GB" sz="2800" b="1" i="0" u="none" strike="noStrike" kern="0" cap="none" spc="0" normalizeH="0" baseline="0" noProof="0" dirty="0">
                <a:ln>
                  <a:noFill/>
                </a:ln>
                <a:solidFill>
                  <a:srgbClr val="2F5496"/>
                </a:solidFill>
                <a:effectLst/>
                <a:uLnTx/>
                <a:uFillTx/>
                <a:latin typeface="Century Gothic"/>
                <a:ea typeface="Century Gothic"/>
                <a:cs typeface="Century Gothic"/>
                <a:sym typeface="Century Gothic"/>
              </a:rPr>
              <a:t>3</a:t>
            </a:r>
            <a:r>
              <a:rPr kumimoji="0" lang="en-GB" sz="2800" b="1" i="0" u="none" strike="noStrike" kern="0" cap="none" spc="0" normalizeH="0" baseline="30000" noProof="0" dirty="0">
                <a:ln>
                  <a:noFill/>
                </a:ln>
                <a:solidFill>
                  <a:srgbClr val="2F5496"/>
                </a:solidFill>
                <a:effectLst/>
                <a:uLnTx/>
                <a:uFillTx/>
                <a:latin typeface="Century Gothic"/>
                <a:ea typeface="Century Gothic"/>
                <a:cs typeface="Century Gothic"/>
                <a:sym typeface="Century Gothic"/>
              </a:rPr>
              <a:t>rd</a:t>
            </a:r>
            <a:r>
              <a:rPr kumimoji="0" lang="en-GB" sz="2800" b="1" i="0" u="none" strike="noStrike" kern="0" cap="none" spc="0" normalizeH="0" baseline="0" noProof="0" dirty="0">
                <a:ln>
                  <a:noFill/>
                </a:ln>
                <a:solidFill>
                  <a:srgbClr val="2F5496"/>
                </a:solidFill>
                <a:effectLst/>
                <a:uLnTx/>
                <a:uFillTx/>
                <a:latin typeface="Century Gothic"/>
                <a:ea typeface="Century Gothic"/>
                <a:cs typeface="Century Gothic"/>
                <a:sym typeface="Century Gothic"/>
              </a:rPr>
              <a:t> person singular &amp; 3</a:t>
            </a:r>
            <a:r>
              <a:rPr kumimoji="0" lang="en-GB" sz="2800" b="1" i="0" u="none" strike="noStrike" kern="0" cap="none" spc="0" normalizeH="0" baseline="30000" noProof="0" dirty="0">
                <a:ln>
                  <a:noFill/>
                </a:ln>
                <a:solidFill>
                  <a:srgbClr val="2F5496"/>
                </a:solidFill>
                <a:effectLst/>
                <a:uLnTx/>
                <a:uFillTx/>
                <a:latin typeface="Century Gothic"/>
                <a:ea typeface="Century Gothic"/>
                <a:cs typeface="Century Gothic"/>
                <a:sym typeface="Century Gothic"/>
              </a:rPr>
              <a:t>rd</a:t>
            </a:r>
            <a:r>
              <a:rPr kumimoji="0" lang="en-GB" sz="2800" b="1" i="0" u="none" strike="noStrike" kern="0" cap="none" spc="0" normalizeH="0" baseline="0" noProof="0" dirty="0">
                <a:ln>
                  <a:noFill/>
                </a:ln>
                <a:solidFill>
                  <a:srgbClr val="2F5496"/>
                </a:solidFill>
                <a:effectLst/>
                <a:uLnTx/>
                <a:uFillTx/>
                <a:latin typeface="Century Gothic"/>
                <a:ea typeface="Century Gothic"/>
                <a:cs typeface="Century Gothic"/>
                <a:sym typeface="Century Gothic"/>
              </a:rPr>
              <a:t> person plural of regular –</a:t>
            </a:r>
            <a:r>
              <a:rPr kumimoji="0" lang="en-GB" sz="2800" b="1" i="0" u="none" strike="noStrike" kern="0" cap="none" spc="0" normalizeH="0" baseline="0" noProof="0" dirty="0" err="1">
                <a:ln>
                  <a:noFill/>
                </a:ln>
                <a:solidFill>
                  <a:srgbClr val="2F5496"/>
                </a:solidFill>
                <a:effectLst/>
                <a:uLnTx/>
                <a:uFillTx/>
                <a:latin typeface="Century Gothic"/>
                <a:ea typeface="Century Gothic"/>
                <a:cs typeface="Century Gothic"/>
                <a:sym typeface="Century Gothic"/>
              </a:rPr>
              <a:t>er</a:t>
            </a:r>
            <a:r>
              <a:rPr kumimoji="0" lang="en-GB" sz="2800" b="1" i="0" u="none" strike="noStrike" kern="0" cap="none" spc="0" normalizeH="0" baseline="0" noProof="0" dirty="0">
                <a:ln>
                  <a:noFill/>
                </a:ln>
                <a:solidFill>
                  <a:srgbClr val="2F5496"/>
                </a:solidFill>
                <a:effectLst/>
                <a:uLnTx/>
                <a:uFillTx/>
                <a:latin typeface="Century Gothic"/>
                <a:ea typeface="Century Gothic"/>
                <a:cs typeface="Century Gothic"/>
                <a:sym typeface="Century Gothic"/>
              </a:rPr>
              <a:t> verbs</a:t>
            </a:r>
            <a:endParaRPr kumimoji="0" sz="1400" b="1"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3" name="Audio 2" descr="sound butt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6331086"/>
      </p:ext>
    </p:extLst>
  </p:cSld>
  <p:clrMapOvr>
    <a:masterClrMapping/>
  </p:clrMapOvr>
  <mc:AlternateContent xmlns:mc="http://schemas.openxmlformats.org/markup-compatibility/2006" xmlns:p14="http://schemas.microsoft.com/office/powerpoint/2010/main">
    <mc:Choice Requires="p14">
      <p:transition spd="slow" p14:dur="2000" advTm="19366"/>
    </mc:Choice>
    <mc:Fallback xmlns="">
      <p:transition spd="slow" advTm="193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xmlns=""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Exemple</a:t>
            </a:r>
            <a:r>
              <a:rPr lang="en-GB" sz="3600" b="1" dirty="0">
                <a:solidFill>
                  <a:schemeClr val="bg1"/>
                </a:solidFill>
              </a:rPr>
              <a:t>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p:cNvSpPr txBox="1"/>
          <p:nvPr/>
        </p:nvSpPr>
        <p:spPr>
          <a:xfrm>
            <a:off x="6502101" y="264262"/>
            <a:ext cx="5470825" cy="1569660"/>
          </a:xfrm>
          <a:prstGeom prst="rect">
            <a:avLst/>
          </a:prstGeom>
          <a:solidFill>
            <a:srgbClr val="115076"/>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Listen to the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sentence.  Use the start of the sentence to work out how to complete the end of the sentence. </a:t>
            </a:r>
          </a:p>
        </p:txBody>
      </p:sp>
      <p:sp>
        <p:nvSpPr>
          <p:cNvPr id="10" name="Rectangle 9" descr="listening and writing" title="Skills description"/>
          <p:cNvSpPr/>
          <p:nvPr/>
        </p:nvSpPr>
        <p:spPr>
          <a:xfrm>
            <a:off x="8479808" y="205234"/>
            <a:ext cx="3796133" cy="5251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aphicFrame>
        <p:nvGraphicFramePr>
          <p:cNvPr id="11" name="Table 10" descr="table for exercises showing the correct noun for the verb"/>
          <p:cNvGraphicFramePr>
            <a:graphicFrameLocks noGrp="1"/>
          </p:cNvGraphicFramePr>
          <p:nvPr/>
        </p:nvGraphicFramePr>
        <p:xfrm>
          <a:off x="322378" y="3117419"/>
          <a:ext cx="11650548" cy="1310640"/>
        </p:xfrm>
        <a:graphic>
          <a:graphicData uri="http://schemas.openxmlformats.org/drawingml/2006/table">
            <a:tbl>
              <a:tblPr firstRow="1" bandRow="1">
                <a:tableStyleId>{5C22544A-7EE6-4342-B048-85BDC9FD1C3A}</a:tableStyleId>
              </a:tblPr>
              <a:tblGrid>
                <a:gridCol w="353722">
                  <a:extLst>
                    <a:ext uri="{9D8B030D-6E8A-4147-A177-3AD203B41FA5}">
                      <a16:colId xmlns:a16="http://schemas.microsoft.com/office/drawing/2014/main" val="1796324250"/>
                    </a:ext>
                  </a:extLst>
                </a:gridCol>
                <a:gridCol w="2364699">
                  <a:extLst>
                    <a:ext uri="{9D8B030D-6E8A-4147-A177-3AD203B41FA5}">
                      <a16:colId xmlns:a16="http://schemas.microsoft.com/office/drawing/2014/main" val="2437592827"/>
                    </a:ext>
                  </a:extLst>
                </a:gridCol>
                <a:gridCol w="1817649">
                  <a:extLst>
                    <a:ext uri="{9D8B030D-6E8A-4147-A177-3AD203B41FA5}">
                      <a16:colId xmlns:a16="http://schemas.microsoft.com/office/drawing/2014/main" val="3279107896"/>
                    </a:ext>
                  </a:extLst>
                </a:gridCol>
                <a:gridCol w="1750741">
                  <a:extLst>
                    <a:ext uri="{9D8B030D-6E8A-4147-A177-3AD203B41FA5}">
                      <a16:colId xmlns:a16="http://schemas.microsoft.com/office/drawing/2014/main" val="3713328060"/>
                    </a:ext>
                  </a:extLst>
                </a:gridCol>
                <a:gridCol w="1085573">
                  <a:extLst>
                    <a:ext uri="{9D8B030D-6E8A-4147-A177-3AD203B41FA5}">
                      <a16:colId xmlns:a16="http://schemas.microsoft.com/office/drawing/2014/main" val="2738569837"/>
                    </a:ext>
                  </a:extLst>
                </a:gridCol>
                <a:gridCol w="2467155">
                  <a:extLst>
                    <a:ext uri="{9D8B030D-6E8A-4147-A177-3AD203B41FA5}">
                      <a16:colId xmlns:a16="http://schemas.microsoft.com/office/drawing/2014/main" val="842636569"/>
                    </a:ext>
                  </a:extLst>
                </a:gridCol>
                <a:gridCol w="1811009">
                  <a:extLst>
                    <a:ext uri="{9D8B030D-6E8A-4147-A177-3AD203B41FA5}">
                      <a16:colId xmlns:a16="http://schemas.microsoft.com/office/drawing/2014/main" val="2407261797"/>
                    </a:ext>
                  </a:extLst>
                </a:gridCol>
              </a:tblGrid>
              <a:tr h="370840">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tc>
                  <a:txBody>
                    <a:bodyPr/>
                    <a:lstStyle/>
                    <a:p>
                      <a:endParaRPr lang="en-GB"/>
                    </a:p>
                  </a:txBody>
                  <a:tcPr/>
                </a:tc>
                <a:tc>
                  <a:txBody>
                    <a:bodyPr/>
                    <a:lstStyle/>
                    <a:p>
                      <a:endParaRPr lang="en-GB" dirty="0"/>
                    </a:p>
                  </a:txBody>
                  <a:tcPr/>
                </a:tc>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extLst>
                  <a:ext uri="{0D108BD9-81ED-4DB2-BD59-A6C34878D82A}">
                    <a16:rowId xmlns:a16="http://schemas.microsoft.com/office/drawing/2014/main" val="710983266"/>
                  </a:ext>
                </a:extLst>
              </a:tr>
              <a:tr h="198120">
                <a:tc rowSpan="2">
                  <a:txBody>
                    <a:bodyPr/>
                    <a:lstStyle/>
                    <a:p>
                      <a:endParaRPr lang="en-GB" sz="2000">
                        <a:latin typeface="Century Gothic" panose="020B0502020202020204" pitchFamily="34" charset="0"/>
                      </a:endParaRPr>
                    </a:p>
                  </a:txBody>
                  <a:tcPr/>
                </a:tc>
                <a:tc>
                  <a:txBody>
                    <a:bodyPr/>
                    <a:lstStyle/>
                    <a:p>
                      <a:r>
                        <a:rPr lang="en-GB" sz="2400" dirty="0">
                          <a:solidFill>
                            <a:schemeClr val="accent5">
                              <a:lumMod val="50000"/>
                            </a:schemeClr>
                          </a:solidFill>
                          <a:latin typeface="Century Gothic" panose="020B0502020202020204" pitchFamily="34" charset="0"/>
                        </a:rPr>
                        <a:t>Le</a:t>
                      </a:r>
                      <a:r>
                        <a:rPr lang="en-GB" sz="2400" baseline="0" dirty="0">
                          <a:solidFill>
                            <a:schemeClr val="accent5">
                              <a:lumMod val="50000"/>
                            </a:schemeClr>
                          </a:solidFill>
                          <a:latin typeface="Century Gothic" panose="020B0502020202020204" pitchFamily="34" charset="0"/>
                        </a:rPr>
                        <a:t> </a:t>
                      </a:r>
                      <a:r>
                        <a:rPr lang="en-GB" sz="2400" baseline="0" dirty="0" err="1">
                          <a:solidFill>
                            <a:schemeClr val="accent5">
                              <a:lumMod val="50000"/>
                            </a:schemeClr>
                          </a:solidFill>
                          <a:latin typeface="Century Gothic" panose="020B0502020202020204" pitchFamily="34" charset="0"/>
                        </a:rPr>
                        <a:t>garçon</a:t>
                      </a:r>
                      <a:endParaRPr lang="en-GB" sz="2400" dirty="0">
                        <a:solidFill>
                          <a:schemeClr val="accent5">
                            <a:lumMod val="50000"/>
                          </a:schemeClr>
                        </a:solidFill>
                        <a:latin typeface="Century Gothic" panose="020B0502020202020204" pitchFamily="34" charset="0"/>
                      </a:endParaRPr>
                    </a:p>
                  </a:txBody>
                  <a:tcPr/>
                </a:tc>
                <a:tc rowSpan="2">
                  <a:txBody>
                    <a:bodyPr/>
                    <a:lstStyle/>
                    <a:p>
                      <a:r>
                        <a:rPr lang="en-GB" sz="2400" dirty="0">
                          <a:solidFill>
                            <a:schemeClr val="accent5">
                              <a:lumMod val="50000"/>
                            </a:schemeClr>
                          </a:solidFill>
                          <a:latin typeface="Century Gothic" panose="020B0502020202020204" pitchFamily="34" charset="0"/>
                        </a:rPr>
                        <a:t>aim_____</a:t>
                      </a:r>
                    </a:p>
                  </a:txBody>
                  <a:tcPr/>
                </a:tc>
                <a:tc rowSpan="2">
                  <a:txBody>
                    <a:bodyPr/>
                    <a:lstStyle/>
                    <a:p>
                      <a:r>
                        <a:rPr lang="en-GB" sz="2400" dirty="0">
                          <a:solidFill>
                            <a:schemeClr val="accent5">
                              <a:lumMod val="50000"/>
                            </a:schemeClr>
                          </a:solidFill>
                          <a:latin typeface="Century Gothic" panose="020B0502020202020204" pitchFamily="34" charset="0"/>
                        </a:rPr>
                        <a:t>le</a:t>
                      </a:r>
                      <a:r>
                        <a:rPr lang="en-GB" sz="2400" baseline="0" dirty="0">
                          <a:solidFill>
                            <a:schemeClr val="accent5">
                              <a:lumMod val="50000"/>
                            </a:schemeClr>
                          </a:solidFill>
                          <a:latin typeface="Century Gothic" panose="020B0502020202020204" pitchFamily="34" charset="0"/>
                        </a:rPr>
                        <a:t> sport;</a:t>
                      </a:r>
                      <a:endParaRPr lang="en-GB" sz="2400" dirty="0">
                        <a:solidFill>
                          <a:schemeClr val="accent5">
                            <a:lumMod val="50000"/>
                          </a:schemeClr>
                        </a:solidFill>
                        <a:latin typeface="Century Gothic" panose="020B0502020202020204" pitchFamily="34" charset="0"/>
                      </a:endParaRPr>
                    </a:p>
                  </a:txBody>
                  <a:tcPr/>
                </a:tc>
                <a:tc rowSpan="2">
                  <a:txBody>
                    <a:bodyPr/>
                    <a:lstStyle/>
                    <a:p>
                      <a:endParaRPr lang="en-GB" sz="2400" dirty="0">
                        <a:solidFill>
                          <a:schemeClr val="accent5">
                            <a:lumMod val="50000"/>
                          </a:schemeClr>
                        </a:solidFill>
                        <a:latin typeface="Century Gothic" panose="020B0502020202020204" pitchFamily="34" charset="0"/>
                      </a:endParaRPr>
                    </a:p>
                  </a:txBody>
                  <a:tcPr/>
                </a:tc>
                <a:tc rowSpan="2">
                  <a:txBody>
                    <a:bodyPr/>
                    <a:lstStyle/>
                    <a:p>
                      <a:endParaRPr lang="en-GB" sz="2400" dirty="0">
                        <a:solidFill>
                          <a:schemeClr val="accent5">
                            <a:lumMod val="50000"/>
                          </a:schemeClr>
                        </a:solidFill>
                        <a:latin typeface="Century Gothic" panose="020B0502020202020204" pitchFamily="34" charset="0"/>
                      </a:endParaRPr>
                    </a:p>
                  </a:txBody>
                  <a:tcPr/>
                </a:tc>
                <a:tc rowSpan="2">
                  <a:txBody>
                    <a:bodyPr/>
                    <a:lstStyle/>
                    <a:p>
                      <a:r>
                        <a:rPr lang="en-GB" sz="2400" dirty="0">
                          <a:solidFill>
                            <a:schemeClr val="accent5">
                              <a:lumMod val="50000"/>
                            </a:schemeClr>
                          </a:solidFill>
                          <a:latin typeface="Century Gothic" panose="020B0502020202020204" pitchFamily="34" charset="0"/>
                        </a:rPr>
                        <a:t>au</a:t>
                      </a:r>
                      <a:r>
                        <a:rPr lang="en-GB" sz="2400" baseline="0" dirty="0">
                          <a:solidFill>
                            <a:schemeClr val="accent5">
                              <a:lumMod val="50000"/>
                            </a:schemeClr>
                          </a:solidFill>
                          <a:latin typeface="Century Gothic" panose="020B0502020202020204" pitchFamily="34" charset="0"/>
                        </a:rPr>
                        <a:t> foot</a:t>
                      </a:r>
                      <a:r>
                        <a:rPr lang="en-GB" sz="2400" dirty="0">
                          <a:solidFill>
                            <a:schemeClr val="accent5">
                              <a:lumMod val="50000"/>
                            </a:schemeClr>
                          </a:solidFill>
                          <a:latin typeface="Century Gothic" panose="020B0502020202020204" pitchFamily="34" charset="0"/>
                        </a:rPr>
                        <a:t>.</a:t>
                      </a:r>
                    </a:p>
                  </a:txBody>
                  <a:tcPr/>
                </a:tc>
                <a:extLst>
                  <a:ext uri="{0D108BD9-81ED-4DB2-BD59-A6C34878D82A}">
                    <a16:rowId xmlns:a16="http://schemas.microsoft.com/office/drawing/2014/main" val="3112632103"/>
                  </a:ext>
                </a:extLst>
              </a:tr>
              <a:tr h="198120">
                <a:tc vMerge="1">
                  <a:txBody>
                    <a:bodyPr/>
                    <a:lstStyle/>
                    <a:p>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accent5">
                              <a:lumMod val="50000"/>
                            </a:schemeClr>
                          </a:solidFill>
                          <a:latin typeface="Century Gothic" panose="020B0502020202020204" pitchFamily="34" charset="0"/>
                        </a:rPr>
                        <a:t>Les </a:t>
                      </a:r>
                      <a:r>
                        <a:rPr lang="en-GB" sz="2400" baseline="0" dirty="0" err="1">
                          <a:solidFill>
                            <a:schemeClr val="accent5">
                              <a:lumMod val="50000"/>
                            </a:schemeClr>
                          </a:solidFill>
                          <a:latin typeface="Century Gothic" panose="020B0502020202020204" pitchFamily="34" charset="0"/>
                        </a:rPr>
                        <a:t>garçons</a:t>
                      </a:r>
                      <a:endParaRPr lang="en-GB" sz="2400" dirty="0">
                        <a:solidFill>
                          <a:schemeClr val="accent5">
                            <a:lumMod val="50000"/>
                          </a:schemeClr>
                        </a:solidFill>
                        <a:latin typeface="Century Gothic" panose="020B0502020202020204" pitchFamily="34" charset="0"/>
                      </a:endParaRPr>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703790675"/>
                  </a:ext>
                </a:extLst>
              </a:tr>
            </a:tbl>
          </a:graphicData>
        </a:graphic>
      </p:graphicFrame>
      <p:sp>
        <p:nvSpPr>
          <p:cNvPr id="12" name="Down Arrow Callout 11"/>
          <p:cNvSpPr/>
          <p:nvPr/>
        </p:nvSpPr>
        <p:spPr>
          <a:xfrm>
            <a:off x="396317" y="1874356"/>
            <a:ext cx="2374251" cy="1655004"/>
          </a:xfrm>
          <a:prstGeom prst="downArrowCallou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Tick the correct one </a:t>
            </a:r>
          </a:p>
        </p:txBody>
      </p:sp>
      <p:sp>
        <p:nvSpPr>
          <p:cNvPr id="13" name="Down Arrow Callout 12"/>
          <p:cNvSpPr/>
          <p:nvPr/>
        </p:nvSpPr>
        <p:spPr>
          <a:xfrm>
            <a:off x="2961684" y="1843185"/>
            <a:ext cx="1960070" cy="1667655"/>
          </a:xfrm>
          <a:prstGeom prst="downArrowCallou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Write the correct ending </a:t>
            </a:r>
          </a:p>
        </p:txBody>
      </p:sp>
      <p:sp>
        <p:nvSpPr>
          <p:cNvPr id="14" name="Down Arrow Callout 13"/>
          <p:cNvSpPr/>
          <p:nvPr/>
        </p:nvSpPr>
        <p:spPr>
          <a:xfrm>
            <a:off x="5797616" y="1803330"/>
            <a:ext cx="2649724" cy="1667656"/>
          </a:xfrm>
          <a:prstGeom prst="downArrowCallou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Write the correct subject pronoun</a:t>
            </a:r>
          </a:p>
        </p:txBody>
      </p:sp>
      <p:sp>
        <p:nvSpPr>
          <p:cNvPr id="15" name="Down Arrow Callout 14"/>
          <p:cNvSpPr/>
          <p:nvPr/>
        </p:nvSpPr>
        <p:spPr>
          <a:xfrm>
            <a:off x="8458334" y="1804098"/>
            <a:ext cx="2112737" cy="1667656"/>
          </a:xfrm>
          <a:prstGeom prst="downArrowCallou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Write the correct verb</a:t>
            </a:r>
          </a:p>
        </p:txBody>
      </p:sp>
      <p:sp>
        <p:nvSpPr>
          <p:cNvPr id="16" name="Action Button: Custom 15">
            <a:hlinkClick r:id="" action="ppaction://noaction" highlightClick="1">
              <a:snd r:embed="rId6" name="Exemple. Le garcon aime le sport. Il joue au foot.wav"/>
            </a:hlinkClick>
          </p:cNvPr>
          <p:cNvSpPr/>
          <p:nvPr/>
        </p:nvSpPr>
        <p:spPr>
          <a:xfrm>
            <a:off x="178182" y="3117419"/>
            <a:ext cx="869795" cy="325174"/>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E.G.</a:t>
            </a:r>
          </a:p>
        </p:txBody>
      </p:sp>
      <p:pic>
        <p:nvPicPr>
          <p:cNvPr id="17" name="Picture 16" descr="green checkmark"/>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42198" y="3517042"/>
            <a:ext cx="370098" cy="385518"/>
          </a:xfrm>
          <a:prstGeom prst="rect">
            <a:avLst/>
          </a:prstGeom>
        </p:spPr>
      </p:pic>
      <p:sp>
        <p:nvSpPr>
          <p:cNvPr id="18" name="TextBox 17"/>
          <p:cNvSpPr txBox="1"/>
          <p:nvPr/>
        </p:nvSpPr>
        <p:spPr>
          <a:xfrm>
            <a:off x="3601607" y="3517044"/>
            <a:ext cx="6802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a:t>
            </a:r>
          </a:p>
        </p:txBody>
      </p:sp>
      <p:sp>
        <p:nvSpPr>
          <p:cNvPr id="19" name="TextBox 18"/>
          <p:cNvSpPr txBox="1"/>
          <p:nvPr/>
        </p:nvSpPr>
        <p:spPr>
          <a:xfrm>
            <a:off x="6880836" y="3529360"/>
            <a:ext cx="6802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il</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0" name="TextBox 19"/>
          <p:cNvSpPr txBox="1"/>
          <p:nvPr/>
        </p:nvSpPr>
        <p:spPr>
          <a:xfrm>
            <a:off x="8479808" y="3517043"/>
            <a:ext cx="9566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joue</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graphicFrame>
        <p:nvGraphicFramePr>
          <p:cNvPr id="21" name="Table 20" descr="table for exercises showing the correct noun for the verb"/>
          <p:cNvGraphicFramePr>
            <a:graphicFrameLocks noGrp="1"/>
          </p:cNvGraphicFramePr>
          <p:nvPr/>
        </p:nvGraphicFramePr>
        <p:xfrm>
          <a:off x="277773" y="4686853"/>
          <a:ext cx="11650548" cy="1310640"/>
        </p:xfrm>
        <a:graphic>
          <a:graphicData uri="http://schemas.openxmlformats.org/drawingml/2006/table">
            <a:tbl>
              <a:tblPr firstRow="1" bandRow="1">
                <a:tableStyleId>{5C22544A-7EE6-4342-B048-85BDC9FD1C3A}</a:tableStyleId>
              </a:tblPr>
              <a:tblGrid>
                <a:gridCol w="353722">
                  <a:extLst>
                    <a:ext uri="{9D8B030D-6E8A-4147-A177-3AD203B41FA5}">
                      <a16:colId xmlns:a16="http://schemas.microsoft.com/office/drawing/2014/main" val="1796324250"/>
                    </a:ext>
                  </a:extLst>
                </a:gridCol>
                <a:gridCol w="2364699">
                  <a:extLst>
                    <a:ext uri="{9D8B030D-6E8A-4147-A177-3AD203B41FA5}">
                      <a16:colId xmlns:a16="http://schemas.microsoft.com/office/drawing/2014/main" val="2437592827"/>
                    </a:ext>
                  </a:extLst>
                </a:gridCol>
                <a:gridCol w="1817649">
                  <a:extLst>
                    <a:ext uri="{9D8B030D-6E8A-4147-A177-3AD203B41FA5}">
                      <a16:colId xmlns:a16="http://schemas.microsoft.com/office/drawing/2014/main" val="3279107896"/>
                    </a:ext>
                  </a:extLst>
                </a:gridCol>
                <a:gridCol w="1750741">
                  <a:extLst>
                    <a:ext uri="{9D8B030D-6E8A-4147-A177-3AD203B41FA5}">
                      <a16:colId xmlns:a16="http://schemas.microsoft.com/office/drawing/2014/main" val="3713328060"/>
                    </a:ext>
                  </a:extLst>
                </a:gridCol>
                <a:gridCol w="1130178">
                  <a:extLst>
                    <a:ext uri="{9D8B030D-6E8A-4147-A177-3AD203B41FA5}">
                      <a16:colId xmlns:a16="http://schemas.microsoft.com/office/drawing/2014/main" val="2738569837"/>
                    </a:ext>
                  </a:extLst>
                </a:gridCol>
                <a:gridCol w="2467155">
                  <a:extLst>
                    <a:ext uri="{9D8B030D-6E8A-4147-A177-3AD203B41FA5}">
                      <a16:colId xmlns:a16="http://schemas.microsoft.com/office/drawing/2014/main" val="842636569"/>
                    </a:ext>
                  </a:extLst>
                </a:gridCol>
                <a:gridCol w="1766404">
                  <a:extLst>
                    <a:ext uri="{9D8B030D-6E8A-4147-A177-3AD203B41FA5}">
                      <a16:colId xmlns:a16="http://schemas.microsoft.com/office/drawing/2014/main" val="2407261797"/>
                    </a:ext>
                  </a:extLst>
                </a:gridCol>
              </a:tblGrid>
              <a:tr h="370840">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tc>
                  <a:txBody>
                    <a:bodyPr/>
                    <a:lstStyle/>
                    <a:p>
                      <a:endParaRPr lang="en-GB" dirty="0"/>
                    </a:p>
                  </a:txBody>
                  <a:tcPr/>
                </a:tc>
                <a:tc>
                  <a:txBody>
                    <a:bodyPr/>
                    <a:lstStyle/>
                    <a:p>
                      <a:endParaRPr lang="en-GB" dirty="0"/>
                    </a:p>
                  </a:txBody>
                  <a:tcPr/>
                </a:tc>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extLst>
                  <a:ext uri="{0D108BD9-81ED-4DB2-BD59-A6C34878D82A}">
                    <a16:rowId xmlns:a16="http://schemas.microsoft.com/office/drawing/2014/main" val="710983266"/>
                  </a:ext>
                </a:extLst>
              </a:tr>
              <a:tr h="198120">
                <a:tc rowSpan="2">
                  <a:txBody>
                    <a:bodyPr/>
                    <a:lstStyle/>
                    <a:p>
                      <a:endParaRPr lang="en-GB" sz="2000">
                        <a:latin typeface="Century Gothic" panose="020B0502020202020204" pitchFamily="34" charset="0"/>
                      </a:endParaRPr>
                    </a:p>
                  </a:txBody>
                  <a:tcPr/>
                </a:tc>
                <a:tc>
                  <a:txBody>
                    <a:bodyPr/>
                    <a:lstStyle/>
                    <a:p>
                      <a:r>
                        <a:rPr lang="en-GB" sz="2400" dirty="0">
                          <a:solidFill>
                            <a:schemeClr val="accent5">
                              <a:lumMod val="50000"/>
                            </a:schemeClr>
                          </a:solidFill>
                          <a:latin typeface="Century Gothic" panose="020B0502020202020204" pitchFamily="34" charset="0"/>
                        </a:rPr>
                        <a:t>La</a:t>
                      </a:r>
                      <a:r>
                        <a:rPr lang="en-GB" sz="2400" baseline="0" dirty="0">
                          <a:solidFill>
                            <a:schemeClr val="accent5">
                              <a:lumMod val="50000"/>
                            </a:schemeClr>
                          </a:solidFill>
                          <a:latin typeface="Century Gothic" panose="020B0502020202020204" pitchFamily="34" charset="0"/>
                        </a:rPr>
                        <a:t> </a:t>
                      </a:r>
                      <a:r>
                        <a:rPr lang="en-GB" sz="2400" baseline="0" dirty="0" err="1">
                          <a:solidFill>
                            <a:schemeClr val="accent5">
                              <a:lumMod val="50000"/>
                            </a:schemeClr>
                          </a:solidFill>
                          <a:latin typeface="Century Gothic" panose="020B0502020202020204" pitchFamily="34" charset="0"/>
                        </a:rPr>
                        <a:t>fille</a:t>
                      </a:r>
                      <a:endParaRPr lang="en-GB" sz="2400" dirty="0">
                        <a:solidFill>
                          <a:schemeClr val="accent5">
                            <a:lumMod val="50000"/>
                          </a:schemeClr>
                        </a:solidFill>
                        <a:latin typeface="Century Gothic" panose="020B0502020202020204" pitchFamily="34" charset="0"/>
                      </a:endParaRPr>
                    </a:p>
                  </a:txBody>
                  <a:tcPr/>
                </a:tc>
                <a:tc rowSpan="2">
                  <a:txBody>
                    <a:bodyPr/>
                    <a:lstStyle/>
                    <a:p>
                      <a:r>
                        <a:rPr lang="en-GB" sz="2400" dirty="0">
                          <a:solidFill>
                            <a:schemeClr val="accent5">
                              <a:lumMod val="50000"/>
                            </a:schemeClr>
                          </a:solidFill>
                          <a:latin typeface="Century Gothic" panose="020B0502020202020204" pitchFamily="34" charset="0"/>
                        </a:rPr>
                        <a:t>rest_____</a:t>
                      </a:r>
                    </a:p>
                  </a:txBody>
                  <a:tcPr/>
                </a:tc>
                <a:tc rowSpan="2">
                  <a:txBody>
                    <a:bodyPr/>
                    <a:lstStyle/>
                    <a:p>
                      <a:r>
                        <a:rPr lang="en-GB" sz="2400" dirty="0">
                          <a:solidFill>
                            <a:schemeClr val="accent5">
                              <a:lumMod val="50000"/>
                            </a:schemeClr>
                          </a:solidFill>
                          <a:latin typeface="Century Gothic" panose="020B0502020202020204" pitchFamily="34" charset="0"/>
                        </a:rPr>
                        <a:t>à la </a:t>
                      </a:r>
                      <a:r>
                        <a:rPr lang="en-GB" sz="2400" dirty="0" err="1">
                          <a:solidFill>
                            <a:schemeClr val="accent5">
                              <a:lumMod val="50000"/>
                            </a:schemeClr>
                          </a:solidFill>
                          <a:latin typeface="Century Gothic" panose="020B0502020202020204" pitchFamily="34" charset="0"/>
                        </a:rPr>
                        <a:t>maison</a:t>
                      </a:r>
                      <a:r>
                        <a:rPr lang="en-GB" sz="2400" dirty="0">
                          <a:solidFill>
                            <a:schemeClr val="accent5">
                              <a:lumMod val="50000"/>
                            </a:schemeClr>
                          </a:solidFill>
                          <a:latin typeface="Century Gothic" panose="020B0502020202020204" pitchFamily="34" charset="0"/>
                        </a:rPr>
                        <a:t>;</a:t>
                      </a:r>
                    </a:p>
                  </a:txBody>
                  <a:tcPr/>
                </a:tc>
                <a:tc rowSpan="2">
                  <a:txBody>
                    <a:bodyPr/>
                    <a:lstStyle/>
                    <a:p>
                      <a:endParaRPr lang="en-GB" sz="2400" dirty="0">
                        <a:solidFill>
                          <a:schemeClr val="accent5">
                            <a:lumMod val="50000"/>
                          </a:schemeClr>
                        </a:solidFill>
                        <a:latin typeface="Century Gothic" panose="020B0502020202020204" pitchFamily="34" charset="0"/>
                      </a:endParaRPr>
                    </a:p>
                  </a:txBody>
                  <a:tcPr/>
                </a:tc>
                <a:tc rowSpan="2">
                  <a:txBody>
                    <a:bodyPr/>
                    <a:lstStyle/>
                    <a:p>
                      <a:endParaRPr lang="en-GB" sz="2400" dirty="0">
                        <a:solidFill>
                          <a:schemeClr val="accent5">
                            <a:lumMod val="50000"/>
                          </a:schemeClr>
                        </a:solidFill>
                        <a:latin typeface="Century Gothic" panose="020B0502020202020204" pitchFamily="34" charset="0"/>
                      </a:endParaRPr>
                    </a:p>
                  </a:txBody>
                  <a:tcPr/>
                </a:tc>
                <a:tc rowSpan="2">
                  <a:txBody>
                    <a:bodyPr/>
                    <a:lstStyle/>
                    <a:p>
                      <a:r>
                        <a:rPr lang="en-GB" sz="2400" dirty="0">
                          <a:solidFill>
                            <a:schemeClr val="accent5">
                              <a:lumMod val="50000"/>
                            </a:schemeClr>
                          </a:solidFill>
                          <a:latin typeface="Century Gothic" panose="020B0502020202020204" pitchFamily="34" charset="0"/>
                        </a:rPr>
                        <a:t>la</a:t>
                      </a:r>
                      <a:r>
                        <a:rPr lang="en-GB" sz="2400" baseline="0" dirty="0">
                          <a:solidFill>
                            <a:schemeClr val="accent5">
                              <a:lumMod val="50000"/>
                            </a:schemeClr>
                          </a:solidFill>
                          <a:latin typeface="Century Gothic" panose="020B0502020202020204" pitchFamily="34" charset="0"/>
                        </a:rPr>
                        <a:t> </a:t>
                      </a:r>
                      <a:r>
                        <a:rPr lang="en-GB" sz="2400" baseline="0" dirty="0" err="1">
                          <a:solidFill>
                            <a:schemeClr val="accent5">
                              <a:lumMod val="50000"/>
                            </a:schemeClr>
                          </a:solidFill>
                          <a:latin typeface="Century Gothic" panose="020B0502020202020204" pitchFamily="34" charset="0"/>
                        </a:rPr>
                        <a:t>télé</a:t>
                      </a:r>
                      <a:r>
                        <a:rPr lang="en-GB" sz="2400" dirty="0">
                          <a:solidFill>
                            <a:schemeClr val="accent5">
                              <a:lumMod val="50000"/>
                            </a:schemeClr>
                          </a:solidFill>
                          <a:latin typeface="Century Gothic" panose="020B0502020202020204" pitchFamily="34" charset="0"/>
                        </a:rPr>
                        <a:t>.</a:t>
                      </a:r>
                    </a:p>
                  </a:txBody>
                  <a:tcPr/>
                </a:tc>
                <a:extLst>
                  <a:ext uri="{0D108BD9-81ED-4DB2-BD59-A6C34878D82A}">
                    <a16:rowId xmlns:a16="http://schemas.microsoft.com/office/drawing/2014/main" val="3112632103"/>
                  </a:ext>
                </a:extLst>
              </a:tr>
              <a:tr h="198120">
                <a:tc vMerge="1">
                  <a:txBody>
                    <a:bodyPr/>
                    <a:lstStyle/>
                    <a:p>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accent5">
                              <a:lumMod val="50000"/>
                            </a:schemeClr>
                          </a:solidFill>
                          <a:latin typeface="Century Gothic" panose="020B0502020202020204" pitchFamily="34" charset="0"/>
                        </a:rPr>
                        <a:t>Les </a:t>
                      </a:r>
                      <a:r>
                        <a:rPr lang="en-GB" sz="2400" baseline="0" dirty="0" err="1">
                          <a:solidFill>
                            <a:schemeClr val="accent5">
                              <a:lumMod val="50000"/>
                            </a:schemeClr>
                          </a:solidFill>
                          <a:latin typeface="Century Gothic" panose="020B0502020202020204" pitchFamily="34" charset="0"/>
                        </a:rPr>
                        <a:t>filles</a:t>
                      </a:r>
                      <a:endParaRPr lang="en-GB" sz="2400" dirty="0">
                        <a:solidFill>
                          <a:schemeClr val="accent5">
                            <a:lumMod val="50000"/>
                          </a:schemeClr>
                        </a:solidFill>
                        <a:latin typeface="Century Gothic" panose="020B0502020202020204" pitchFamily="34" charset="0"/>
                      </a:endParaRPr>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703790675"/>
                  </a:ext>
                </a:extLst>
              </a:tr>
            </a:tbl>
          </a:graphicData>
        </a:graphic>
      </p:graphicFrame>
      <p:sp>
        <p:nvSpPr>
          <p:cNvPr id="22" name="Action Button: Custom 21">
            <a:hlinkClick r:id="" action="ppaction://noaction" highlightClick="1">
              <a:snd r:embed="rId8" name="Exemple. Les filles restent a la maison. Elles regardent la tele (1).wav"/>
            </a:hlinkClick>
          </p:cNvPr>
          <p:cNvSpPr/>
          <p:nvPr/>
        </p:nvSpPr>
        <p:spPr>
          <a:xfrm>
            <a:off x="133577" y="4686853"/>
            <a:ext cx="869795" cy="325174"/>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E.G.</a:t>
            </a:r>
          </a:p>
        </p:txBody>
      </p:sp>
      <p:pic>
        <p:nvPicPr>
          <p:cNvPr id="23" name="Picture 22" descr="green checkmark"/>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49271" y="5611975"/>
            <a:ext cx="370098" cy="385518"/>
          </a:xfrm>
          <a:prstGeom prst="rect">
            <a:avLst/>
          </a:prstGeom>
        </p:spPr>
      </p:pic>
      <p:sp>
        <p:nvSpPr>
          <p:cNvPr id="24" name="TextBox 23"/>
          <p:cNvSpPr txBox="1"/>
          <p:nvPr/>
        </p:nvSpPr>
        <p:spPr>
          <a:xfrm>
            <a:off x="3506585" y="5073825"/>
            <a:ext cx="6802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ent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5" name="TextBox 24"/>
          <p:cNvSpPr txBox="1"/>
          <p:nvPr/>
        </p:nvSpPr>
        <p:spPr>
          <a:xfrm>
            <a:off x="6548983" y="5073824"/>
            <a:ext cx="88890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elles</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6" name="TextBox 25"/>
          <p:cNvSpPr txBox="1"/>
          <p:nvPr/>
        </p:nvSpPr>
        <p:spPr>
          <a:xfrm>
            <a:off x="7999605" y="5073824"/>
            <a:ext cx="16835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regardent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7"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 name="Audio 1" descr="sound butt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06265649"/>
      </p:ext>
    </p:extLst>
  </p:cSld>
  <p:clrMapOvr>
    <a:masterClrMapping/>
  </p:clrMapOvr>
  <mc:AlternateContent xmlns:mc="http://schemas.openxmlformats.org/markup-compatibility/2006" xmlns:p14="http://schemas.microsoft.com/office/powerpoint/2010/main">
    <mc:Choice Requires="p14">
      <p:transition spd="slow" p14:dur="2000" advTm="22425"/>
    </mc:Choice>
    <mc:Fallback xmlns="">
      <p:transition spd="slow" advTm="224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descr="background rectangle">
            <a:extLst>
              <a:ext uri="{C183D7F6-B498-43B3-948B-1728B52AA6E4}">
                <adec:decorative xmlns:adec="http://schemas.microsoft.com/office/drawing/2017/decorative" xmlns=""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Grammaire</a:t>
            </a:r>
            <a:endParaRPr lang="en-GB" sz="3600" b="1" dirty="0">
              <a:solidFill>
                <a:schemeClr val="bg1"/>
              </a:solidFill>
            </a:endParaRPr>
          </a:p>
        </p:txBody>
      </p:sp>
      <p:sp>
        <p:nvSpPr>
          <p:cNvPr id="34"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6" name="Table 5" descr="table for exercises showing the correct noun for the verb"/>
          <p:cNvGraphicFramePr>
            <a:graphicFrameLocks noGrp="1"/>
          </p:cNvGraphicFramePr>
          <p:nvPr>
            <p:extLst>
              <p:ext uri="{D42A27DB-BD31-4B8C-83A1-F6EECF244321}">
                <p14:modId xmlns:p14="http://schemas.microsoft.com/office/powerpoint/2010/main" val="2309693766"/>
              </p:ext>
            </p:extLst>
          </p:nvPr>
        </p:nvGraphicFramePr>
        <p:xfrm>
          <a:off x="111967" y="2280620"/>
          <a:ext cx="11797954" cy="4053840"/>
        </p:xfrm>
        <a:graphic>
          <a:graphicData uri="http://schemas.openxmlformats.org/drawingml/2006/table">
            <a:tbl>
              <a:tblPr firstRow="1" bandRow="1">
                <a:tableStyleId>{5C22544A-7EE6-4342-B048-85BDC9FD1C3A}</a:tableStyleId>
              </a:tblPr>
              <a:tblGrid>
                <a:gridCol w="653142">
                  <a:extLst>
                    <a:ext uri="{9D8B030D-6E8A-4147-A177-3AD203B41FA5}">
                      <a16:colId xmlns:a16="http://schemas.microsoft.com/office/drawing/2014/main" val="1796324250"/>
                    </a:ext>
                  </a:extLst>
                </a:gridCol>
                <a:gridCol w="2212685">
                  <a:extLst>
                    <a:ext uri="{9D8B030D-6E8A-4147-A177-3AD203B41FA5}">
                      <a16:colId xmlns:a16="http://schemas.microsoft.com/office/drawing/2014/main" val="2437592827"/>
                    </a:ext>
                  </a:extLst>
                </a:gridCol>
                <a:gridCol w="1817649">
                  <a:extLst>
                    <a:ext uri="{9D8B030D-6E8A-4147-A177-3AD203B41FA5}">
                      <a16:colId xmlns:a16="http://schemas.microsoft.com/office/drawing/2014/main" val="3279107896"/>
                    </a:ext>
                  </a:extLst>
                </a:gridCol>
                <a:gridCol w="1889491">
                  <a:extLst>
                    <a:ext uri="{9D8B030D-6E8A-4147-A177-3AD203B41FA5}">
                      <a16:colId xmlns:a16="http://schemas.microsoft.com/office/drawing/2014/main" val="3713328060"/>
                    </a:ext>
                  </a:extLst>
                </a:gridCol>
                <a:gridCol w="686440">
                  <a:extLst>
                    <a:ext uri="{9D8B030D-6E8A-4147-A177-3AD203B41FA5}">
                      <a16:colId xmlns:a16="http://schemas.microsoft.com/office/drawing/2014/main" val="2738569837"/>
                    </a:ext>
                  </a:extLst>
                </a:gridCol>
                <a:gridCol w="2363419">
                  <a:extLst>
                    <a:ext uri="{9D8B030D-6E8A-4147-A177-3AD203B41FA5}">
                      <a16:colId xmlns:a16="http://schemas.microsoft.com/office/drawing/2014/main" val="842636569"/>
                    </a:ext>
                  </a:extLst>
                </a:gridCol>
                <a:gridCol w="2175128">
                  <a:extLst>
                    <a:ext uri="{9D8B030D-6E8A-4147-A177-3AD203B41FA5}">
                      <a16:colId xmlns:a16="http://schemas.microsoft.com/office/drawing/2014/main" val="2407261797"/>
                    </a:ext>
                  </a:extLst>
                </a:gridCol>
              </a:tblGrid>
              <a:tr h="370840">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tc>
                  <a:txBody>
                    <a:bodyPr/>
                    <a:lstStyle/>
                    <a:p>
                      <a:endParaRPr lang="en-GB"/>
                    </a:p>
                  </a:txBody>
                  <a:tcPr/>
                </a:tc>
                <a:tc>
                  <a:txBody>
                    <a:bodyPr/>
                    <a:lstStyle/>
                    <a:p>
                      <a:endParaRPr lang="en-GB" dirty="0"/>
                    </a:p>
                  </a:txBody>
                  <a:tcPr/>
                </a:tc>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extLst>
                  <a:ext uri="{0D108BD9-81ED-4DB2-BD59-A6C34878D82A}">
                    <a16:rowId xmlns:a16="http://schemas.microsoft.com/office/drawing/2014/main" val="710983266"/>
                  </a:ext>
                </a:extLst>
              </a:tr>
              <a:tr h="198120">
                <a:tc rowSpan="2">
                  <a:txBody>
                    <a:bodyPr/>
                    <a:lstStyle/>
                    <a:p>
                      <a:endParaRPr lang="en-GB" sz="2000" b="1" dirty="0">
                        <a:solidFill>
                          <a:schemeClr val="accent5">
                            <a:lumMod val="50000"/>
                          </a:schemeClr>
                        </a:solidFill>
                        <a:latin typeface="Century Gothic" panose="020B0502020202020204" pitchFamily="34" charset="0"/>
                      </a:endParaRPr>
                    </a:p>
                  </a:txBody>
                  <a:tcPr/>
                </a:tc>
                <a:tc>
                  <a:txBody>
                    <a:bodyPr/>
                    <a:lstStyle/>
                    <a:p>
                      <a:r>
                        <a:rPr lang="en-GB" sz="2400" dirty="0">
                          <a:solidFill>
                            <a:schemeClr val="accent5">
                              <a:lumMod val="50000"/>
                            </a:schemeClr>
                          </a:solidFill>
                          <a:latin typeface="Century Gothic" panose="020B0502020202020204" pitchFamily="34" charset="0"/>
                        </a:rPr>
                        <a:t>Le</a:t>
                      </a:r>
                      <a:r>
                        <a:rPr lang="en-GB" sz="2400" baseline="0" dirty="0">
                          <a:solidFill>
                            <a:schemeClr val="accent5">
                              <a:lumMod val="50000"/>
                            </a:schemeClr>
                          </a:solidFill>
                          <a:latin typeface="Century Gothic" panose="020B0502020202020204" pitchFamily="34" charset="0"/>
                        </a:rPr>
                        <a:t> </a:t>
                      </a:r>
                      <a:r>
                        <a:rPr lang="en-GB" sz="2400" baseline="0" dirty="0" err="1">
                          <a:solidFill>
                            <a:schemeClr val="accent5">
                              <a:lumMod val="50000"/>
                            </a:schemeClr>
                          </a:solidFill>
                          <a:latin typeface="Century Gothic" panose="020B0502020202020204" pitchFamily="34" charset="0"/>
                        </a:rPr>
                        <a:t>garçon</a:t>
                      </a:r>
                      <a:endParaRPr lang="en-GB" sz="2400" dirty="0">
                        <a:solidFill>
                          <a:schemeClr val="accent5">
                            <a:lumMod val="50000"/>
                          </a:schemeClr>
                        </a:solidFill>
                        <a:latin typeface="Century Gothic" panose="020B0502020202020204" pitchFamily="34" charset="0"/>
                      </a:endParaRPr>
                    </a:p>
                  </a:txBody>
                  <a:tcPr/>
                </a:tc>
                <a:tc rowSpan="2">
                  <a:txBody>
                    <a:bodyPr/>
                    <a:lstStyle/>
                    <a:p>
                      <a:r>
                        <a:rPr lang="en-GB" sz="2400" dirty="0">
                          <a:solidFill>
                            <a:schemeClr val="accent5">
                              <a:lumMod val="50000"/>
                            </a:schemeClr>
                          </a:solidFill>
                          <a:latin typeface="Century Gothic" panose="020B0502020202020204" pitchFamily="34" charset="0"/>
                        </a:rPr>
                        <a:t>aim_____</a:t>
                      </a:r>
                    </a:p>
                  </a:txBody>
                  <a:tcPr/>
                </a:tc>
                <a:tc rowSpan="2">
                  <a:txBody>
                    <a:bodyPr/>
                    <a:lstStyle/>
                    <a:p>
                      <a:r>
                        <a:rPr lang="en-GB" sz="2400" dirty="0">
                          <a:solidFill>
                            <a:schemeClr val="accent5">
                              <a:lumMod val="50000"/>
                            </a:schemeClr>
                          </a:solidFill>
                          <a:latin typeface="Century Gothic" panose="020B0502020202020204" pitchFamily="34" charset="0"/>
                        </a:rPr>
                        <a:t>la </a:t>
                      </a:r>
                      <a:r>
                        <a:rPr lang="en-GB" sz="2400" baseline="0" dirty="0" err="1">
                          <a:solidFill>
                            <a:schemeClr val="accent5">
                              <a:lumMod val="50000"/>
                            </a:schemeClr>
                          </a:solidFill>
                          <a:latin typeface="Century Gothic" panose="020B0502020202020204" pitchFamily="34" charset="0"/>
                        </a:rPr>
                        <a:t>télé</a:t>
                      </a:r>
                      <a:r>
                        <a:rPr lang="en-GB" sz="2400" baseline="0" dirty="0">
                          <a:solidFill>
                            <a:schemeClr val="accent5">
                              <a:lumMod val="50000"/>
                            </a:schemeClr>
                          </a:solidFill>
                          <a:latin typeface="Century Gothic" panose="020B0502020202020204" pitchFamily="34" charset="0"/>
                        </a:rPr>
                        <a:t>;</a:t>
                      </a:r>
                      <a:endParaRPr lang="en-GB" sz="2400" dirty="0">
                        <a:solidFill>
                          <a:schemeClr val="accent5">
                            <a:lumMod val="50000"/>
                          </a:schemeClr>
                        </a:solidFill>
                        <a:latin typeface="Century Gothic" panose="020B0502020202020204" pitchFamily="34" charset="0"/>
                      </a:endParaRPr>
                    </a:p>
                  </a:txBody>
                  <a:tcPr/>
                </a:tc>
                <a:tc rowSpan="2">
                  <a:txBody>
                    <a:bodyPr/>
                    <a:lstStyle/>
                    <a:p>
                      <a:endParaRPr lang="en-GB" sz="2400" dirty="0">
                        <a:solidFill>
                          <a:schemeClr val="accent5">
                            <a:lumMod val="50000"/>
                          </a:schemeClr>
                        </a:solidFill>
                        <a:latin typeface="Century Gothic" panose="020B0502020202020204" pitchFamily="34" charset="0"/>
                      </a:endParaRPr>
                    </a:p>
                  </a:txBody>
                  <a:tcPr/>
                </a:tc>
                <a:tc rowSpan="2">
                  <a:txBody>
                    <a:bodyPr/>
                    <a:lstStyle/>
                    <a:p>
                      <a:endParaRPr lang="en-GB" sz="2400" dirty="0">
                        <a:solidFill>
                          <a:schemeClr val="accent5">
                            <a:lumMod val="50000"/>
                          </a:schemeClr>
                        </a:solidFill>
                        <a:latin typeface="Century Gothic" panose="020B0502020202020204" pitchFamily="34" charset="0"/>
                      </a:endParaRPr>
                    </a:p>
                  </a:txBody>
                  <a:tcPr/>
                </a:tc>
                <a:tc rowSpan="2">
                  <a:txBody>
                    <a:bodyPr/>
                    <a:lstStyle/>
                    <a:p>
                      <a:r>
                        <a:rPr lang="en-GB" sz="2400" dirty="0">
                          <a:solidFill>
                            <a:schemeClr val="accent5">
                              <a:lumMod val="50000"/>
                            </a:schemeClr>
                          </a:solidFill>
                          <a:latin typeface="Century Gothic" panose="020B0502020202020204" pitchFamily="34" charset="0"/>
                        </a:rPr>
                        <a:t>des films.</a:t>
                      </a:r>
                    </a:p>
                  </a:txBody>
                  <a:tcPr/>
                </a:tc>
                <a:extLst>
                  <a:ext uri="{0D108BD9-81ED-4DB2-BD59-A6C34878D82A}">
                    <a16:rowId xmlns:a16="http://schemas.microsoft.com/office/drawing/2014/main" val="3112632103"/>
                  </a:ext>
                </a:extLst>
              </a:tr>
              <a:tr h="198120">
                <a:tc vMerge="1">
                  <a:txBody>
                    <a:bodyPr/>
                    <a:lstStyle/>
                    <a:p>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accent5">
                              <a:lumMod val="50000"/>
                            </a:schemeClr>
                          </a:solidFill>
                          <a:latin typeface="Century Gothic" panose="020B0502020202020204" pitchFamily="34" charset="0"/>
                        </a:rPr>
                        <a:t>Les </a:t>
                      </a:r>
                      <a:r>
                        <a:rPr lang="en-GB" sz="2400" baseline="0" dirty="0" err="1">
                          <a:solidFill>
                            <a:schemeClr val="accent5">
                              <a:lumMod val="50000"/>
                            </a:schemeClr>
                          </a:solidFill>
                          <a:latin typeface="Century Gothic" panose="020B0502020202020204" pitchFamily="34" charset="0"/>
                        </a:rPr>
                        <a:t>garçons</a:t>
                      </a:r>
                      <a:endParaRPr lang="en-GB" sz="2400" dirty="0">
                        <a:solidFill>
                          <a:schemeClr val="accent5">
                            <a:lumMod val="50000"/>
                          </a:schemeClr>
                        </a:solidFill>
                        <a:latin typeface="Century Gothic" panose="020B0502020202020204" pitchFamily="34" charset="0"/>
                      </a:endParaRPr>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703790675"/>
                  </a:ext>
                </a:extLst>
              </a:tr>
              <a:tr h="198120">
                <a:tc rowSpan="2">
                  <a:txBody>
                    <a:bodyPr/>
                    <a:lstStyle/>
                    <a:p>
                      <a:endParaRPr lang="en-GB" sz="2000" b="1" dirty="0">
                        <a:solidFill>
                          <a:schemeClr val="accent5">
                            <a:lumMod val="50000"/>
                          </a:schemeClr>
                        </a:solidFill>
                        <a:latin typeface="Century Gothic" panose="020B0502020202020204" pitchFamily="34" charset="0"/>
                      </a:endParaRPr>
                    </a:p>
                  </a:txBody>
                  <a:tcPr/>
                </a:tc>
                <a:tc>
                  <a:txBody>
                    <a:bodyPr/>
                    <a:lstStyle/>
                    <a:p>
                      <a:r>
                        <a:rPr lang="en-GB" sz="2400" dirty="0">
                          <a:solidFill>
                            <a:schemeClr val="accent5">
                              <a:lumMod val="50000"/>
                            </a:schemeClr>
                          </a:solidFill>
                          <a:latin typeface="Century Gothic" panose="020B0502020202020204" pitchFamily="34" charset="0"/>
                        </a:rPr>
                        <a:t>La</a:t>
                      </a:r>
                      <a:r>
                        <a:rPr lang="en-GB" sz="2400" baseline="0" dirty="0">
                          <a:solidFill>
                            <a:schemeClr val="accent5">
                              <a:lumMod val="50000"/>
                            </a:schemeClr>
                          </a:solidFill>
                          <a:latin typeface="Century Gothic" panose="020B0502020202020204" pitchFamily="34" charset="0"/>
                        </a:rPr>
                        <a:t> </a:t>
                      </a:r>
                      <a:r>
                        <a:rPr lang="en-GB" sz="2400" baseline="0" dirty="0" err="1">
                          <a:solidFill>
                            <a:schemeClr val="accent5">
                              <a:lumMod val="50000"/>
                            </a:schemeClr>
                          </a:solidFill>
                          <a:latin typeface="Century Gothic" panose="020B0502020202020204" pitchFamily="34" charset="0"/>
                        </a:rPr>
                        <a:t>fille</a:t>
                      </a:r>
                      <a:endParaRPr lang="en-GB" sz="2400" dirty="0">
                        <a:solidFill>
                          <a:schemeClr val="accent5">
                            <a:lumMod val="50000"/>
                          </a:schemeClr>
                        </a:solidFill>
                        <a:latin typeface="Century Gothic" panose="020B0502020202020204" pitchFamily="34" charset="0"/>
                      </a:endParaRPr>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accent5">
                              <a:lumMod val="50000"/>
                            </a:schemeClr>
                          </a:solidFill>
                          <a:latin typeface="Century Gothic" panose="020B0502020202020204" pitchFamily="34" charset="0"/>
                        </a:rPr>
                        <a:t>aim_____</a:t>
                      </a:r>
                    </a:p>
                    <a:p>
                      <a:endParaRPr lang="en-GB" sz="2400" dirty="0">
                        <a:solidFill>
                          <a:schemeClr val="accent5">
                            <a:lumMod val="50000"/>
                          </a:schemeClr>
                        </a:solidFill>
                        <a:latin typeface="Century Gothic" panose="020B0502020202020204" pitchFamily="34" charset="0"/>
                      </a:endParaRPr>
                    </a:p>
                  </a:txBody>
                  <a:tcPr/>
                </a:tc>
                <a:tc rowSpan="2">
                  <a:txBody>
                    <a:bodyPr/>
                    <a:lstStyle/>
                    <a:p>
                      <a:r>
                        <a:rPr lang="en-GB" sz="2400" dirty="0">
                          <a:solidFill>
                            <a:schemeClr val="accent5">
                              <a:lumMod val="50000"/>
                            </a:schemeClr>
                          </a:solidFill>
                          <a:latin typeface="Century Gothic" panose="020B0502020202020204" pitchFamily="34" charset="0"/>
                        </a:rPr>
                        <a:t>la </a:t>
                      </a:r>
                      <a:r>
                        <a:rPr lang="en-GB" sz="2400" dirty="0" err="1">
                          <a:solidFill>
                            <a:schemeClr val="accent5">
                              <a:lumMod val="50000"/>
                            </a:schemeClr>
                          </a:solidFill>
                          <a:latin typeface="Century Gothic" panose="020B0502020202020204" pitchFamily="34" charset="0"/>
                        </a:rPr>
                        <a:t>musique</a:t>
                      </a:r>
                      <a:r>
                        <a:rPr lang="en-GB" sz="2400" dirty="0">
                          <a:solidFill>
                            <a:schemeClr val="accent5">
                              <a:lumMod val="50000"/>
                            </a:schemeClr>
                          </a:solidFill>
                          <a:latin typeface="Century Gothic" panose="020B0502020202020204" pitchFamily="34" charset="0"/>
                        </a:rPr>
                        <a:t>;</a:t>
                      </a:r>
                    </a:p>
                  </a:txBody>
                  <a:tcPr/>
                </a:tc>
                <a:tc rowSpan="2">
                  <a:txBody>
                    <a:bodyPr/>
                    <a:lstStyle/>
                    <a:p>
                      <a:endParaRPr lang="en-GB" sz="2400">
                        <a:solidFill>
                          <a:schemeClr val="accent5">
                            <a:lumMod val="50000"/>
                          </a:schemeClr>
                        </a:solidFill>
                        <a:latin typeface="Century Gothic" panose="020B0502020202020204" pitchFamily="34" charset="0"/>
                      </a:endParaRPr>
                    </a:p>
                  </a:txBody>
                  <a:tcPr/>
                </a:tc>
                <a:tc rowSpan="2">
                  <a:txBody>
                    <a:bodyPr/>
                    <a:lstStyle/>
                    <a:p>
                      <a:endParaRPr lang="en-GB" sz="2400" dirty="0">
                        <a:solidFill>
                          <a:schemeClr val="accent5">
                            <a:lumMod val="50000"/>
                          </a:schemeClr>
                        </a:solidFill>
                        <a:latin typeface="Century Gothic" panose="020B0502020202020204" pitchFamily="34" charset="0"/>
                      </a:endParaRPr>
                    </a:p>
                  </a:txBody>
                  <a:tcPr/>
                </a:tc>
                <a:tc rowSpan="2">
                  <a:txBody>
                    <a:bodyPr/>
                    <a:lstStyle/>
                    <a:p>
                      <a:r>
                        <a:rPr lang="en-GB" sz="2400" dirty="0">
                          <a:solidFill>
                            <a:schemeClr val="accent5">
                              <a:lumMod val="50000"/>
                            </a:schemeClr>
                          </a:solidFill>
                          <a:latin typeface="Century Gothic" panose="020B0502020202020204" pitchFamily="34" charset="0"/>
                        </a:rPr>
                        <a:t>avec la radio.</a:t>
                      </a:r>
                    </a:p>
                  </a:txBody>
                  <a:tcPr/>
                </a:tc>
                <a:extLst>
                  <a:ext uri="{0D108BD9-81ED-4DB2-BD59-A6C34878D82A}">
                    <a16:rowId xmlns:a16="http://schemas.microsoft.com/office/drawing/2014/main" val="2783070313"/>
                  </a:ext>
                </a:extLst>
              </a:tr>
              <a:tr h="198120">
                <a:tc vMerge="1">
                  <a:txBody>
                    <a:bodyPr/>
                    <a:lstStyle/>
                    <a:p>
                      <a:endParaRPr lang="en-GB"/>
                    </a:p>
                  </a:txBody>
                  <a:tcPr/>
                </a:tc>
                <a:tc>
                  <a:txBody>
                    <a:bodyPr/>
                    <a:lstStyle/>
                    <a:p>
                      <a:r>
                        <a:rPr lang="en-GB" sz="2400" dirty="0">
                          <a:solidFill>
                            <a:schemeClr val="accent5">
                              <a:lumMod val="50000"/>
                            </a:schemeClr>
                          </a:solidFill>
                          <a:latin typeface="Century Gothic" panose="020B0502020202020204" pitchFamily="34" charset="0"/>
                        </a:rPr>
                        <a:t>Les</a:t>
                      </a:r>
                      <a:r>
                        <a:rPr lang="en-GB" sz="2400" baseline="0" dirty="0">
                          <a:solidFill>
                            <a:schemeClr val="accent5">
                              <a:lumMod val="50000"/>
                            </a:schemeClr>
                          </a:solidFill>
                          <a:latin typeface="Century Gothic" panose="020B0502020202020204" pitchFamily="34" charset="0"/>
                        </a:rPr>
                        <a:t> </a:t>
                      </a:r>
                      <a:r>
                        <a:rPr lang="en-GB" sz="2400" baseline="0" dirty="0" err="1">
                          <a:solidFill>
                            <a:schemeClr val="accent5">
                              <a:lumMod val="50000"/>
                            </a:schemeClr>
                          </a:solidFill>
                          <a:latin typeface="Century Gothic" panose="020B0502020202020204" pitchFamily="34" charset="0"/>
                        </a:rPr>
                        <a:t>filles</a:t>
                      </a:r>
                      <a:endParaRPr lang="en-GB" sz="2400" dirty="0">
                        <a:solidFill>
                          <a:schemeClr val="accent5">
                            <a:lumMod val="50000"/>
                          </a:schemeClr>
                        </a:solidFill>
                        <a:latin typeface="Century Gothic" panose="020B0502020202020204" pitchFamily="34" charset="0"/>
                      </a:endParaRPr>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127803369"/>
                  </a:ext>
                </a:extLst>
              </a:tr>
              <a:tr h="198120">
                <a:tc rowSpan="2">
                  <a:txBody>
                    <a:bodyPr/>
                    <a:lstStyle/>
                    <a:p>
                      <a:endParaRPr lang="en-GB" sz="2000" b="1" dirty="0">
                        <a:solidFill>
                          <a:schemeClr val="accent5">
                            <a:lumMod val="50000"/>
                          </a:schemeClr>
                        </a:solidFill>
                        <a:latin typeface="Century Gothic" panose="020B0502020202020204" pitchFamily="34" charset="0"/>
                      </a:endParaRPr>
                    </a:p>
                  </a:txBody>
                  <a:tcPr/>
                </a:tc>
                <a:tc>
                  <a:txBody>
                    <a:bodyPr/>
                    <a:lstStyle/>
                    <a:p>
                      <a:r>
                        <a:rPr lang="en-GB" sz="2400" dirty="0">
                          <a:solidFill>
                            <a:schemeClr val="accent5">
                              <a:lumMod val="50000"/>
                            </a:schemeClr>
                          </a:solidFill>
                          <a:latin typeface="Century Gothic" panose="020B0502020202020204" pitchFamily="34" charset="0"/>
                        </a:rPr>
                        <a:t>Les </a:t>
                      </a:r>
                      <a:r>
                        <a:rPr lang="en-GB" sz="2400" dirty="0" err="1">
                          <a:solidFill>
                            <a:schemeClr val="accent5">
                              <a:lumMod val="50000"/>
                            </a:schemeClr>
                          </a:solidFill>
                          <a:latin typeface="Century Gothic" panose="020B0502020202020204" pitchFamily="34" charset="0"/>
                        </a:rPr>
                        <a:t>médecins</a:t>
                      </a:r>
                      <a:endParaRPr lang="en-GB" sz="2400" dirty="0">
                        <a:solidFill>
                          <a:schemeClr val="accent5">
                            <a:lumMod val="50000"/>
                          </a:schemeClr>
                        </a:solidFill>
                        <a:latin typeface="Century Gothic" panose="020B0502020202020204" pitchFamily="34" charset="0"/>
                      </a:endParaRPr>
                    </a:p>
                  </a:txBody>
                  <a:tcPr/>
                </a:tc>
                <a:tc rowSpan="2">
                  <a:txBody>
                    <a:bodyPr/>
                    <a:lstStyle/>
                    <a:p>
                      <a:r>
                        <a:rPr lang="en-GB" sz="2400" dirty="0" err="1">
                          <a:solidFill>
                            <a:schemeClr val="accent5">
                              <a:lumMod val="50000"/>
                            </a:schemeClr>
                          </a:solidFill>
                          <a:latin typeface="Century Gothic" panose="020B0502020202020204" pitchFamily="34" charset="0"/>
                        </a:rPr>
                        <a:t>travaill</a:t>
                      </a:r>
                      <a:r>
                        <a:rPr lang="en-GB" sz="2400" dirty="0">
                          <a:solidFill>
                            <a:schemeClr val="accent5">
                              <a:lumMod val="50000"/>
                            </a:schemeClr>
                          </a:solidFill>
                          <a:latin typeface="Century Gothic" panose="020B0502020202020204" pitchFamily="34" charset="0"/>
                        </a:rPr>
                        <a:t>____</a:t>
                      </a:r>
                    </a:p>
                  </a:txBody>
                  <a:tcPr/>
                </a:tc>
                <a:tc rowSpan="2">
                  <a:txBody>
                    <a:bodyPr/>
                    <a:lstStyle/>
                    <a:p>
                      <a:r>
                        <a:rPr lang="en-GB" sz="2400" dirty="0" err="1">
                          <a:solidFill>
                            <a:schemeClr val="accent5">
                              <a:lumMod val="50000"/>
                            </a:schemeClr>
                          </a:solidFill>
                          <a:latin typeface="Century Gothic" panose="020B0502020202020204" pitchFamily="34" charset="0"/>
                        </a:rPr>
                        <a:t>en</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Angleterre</a:t>
                      </a:r>
                      <a:r>
                        <a:rPr lang="en-GB" sz="2400" dirty="0">
                          <a:solidFill>
                            <a:schemeClr val="accent5">
                              <a:lumMod val="50000"/>
                            </a:schemeClr>
                          </a:solidFill>
                          <a:latin typeface="Century Gothic" panose="020B0502020202020204" pitchFamily="34" charset="0"/>
                        </a:rPr>
                        <a:t>;</a:t>
                      </a:r>
                    </a:p>
                  </a:txBody>
                  <a:tcPr/>
                </a:tc>
                <a:tc rowSpan="2">
                  <a:txBody>
                    <a:bodyPr/>
                    <a:lstStyle/>
                    <a:p>
                      <a:endParaRPr lang="en-GB" sz="2400">
                        <a:solidFill>
                          <a:schemeClr val="accent5">
                            <a:lumMod val="50000"/>
                          </a:schemeClr>
                        </a:solidFill>
                        <a:latin typeface="Century Gothic" panose="020B0502020202020204" pitchFamily="34" charset="0"/>
                      </a:endParaRPr>
                    </a:p>
                  </a:txBody>
                  <a:tcPr/>
                </a:tc>
                <a:tc rowSpan="2">
                  <a:txBody>
                    <a:bodyPr/>
                    <a:lstStyle/>
                    <a:p>
                      <a:endParaRPr lang="en-GB" sz="2400" dirty="0">
                        <a:solidFill>
                          <a:schemeClr val="accent5">
                            <a:lumMod val="50000"/>
                          </a:schemeClr>
                        </a:solidFill>
                        <a:latin typeface="Century Gothic" panose="020B0502020202020204" pitchFamily="34" charset="0"/>
                      </a:endParaRPr>
                    </a:p>
                  </a:txBody>
                  <a:tcPr/>
                </a:tc>
                <a:tc rowSpan="2">
                  <a:txBody>
                    <a:bodyPr/>
                    <a:lstStyle/>
                    <a:p>
                      <a:r>
                        <a:rPr lang="en-GB" sz="2400" dirty="0" err="1">
                          <a:solidFill>
                            <a:schemeClr val="accent5">
                              <a:lumMod val="50000"/>
                            </a:schemeClr>
                          </a:solidFill>
                          <a:latin typeface="Century Gothic" panose="020B0502020202020204" pitchFamily="34" charset="0"/>
                        </a:rPr>
                        <a:t>anglais</a:t>
                      </a:r>
                      <a:r>
                        <a:rPr lang="en-GB" sz="2400" dirty="0">
                          <a:solidFill>
                            <a:schemeClr val="accent5">
                              <a:lumMod val="50000"/>
                            </a:schemeClr>
                          </a:solidFill>
                          <a:latin typeface="Century Gothic" panose="020B0502020202020204" pitchFamily="34" charset="0"/>
                        </a:rPr>
                        <a:t>.</a:t>
                      </a:r>
                    </a:p>
                  </a:txBody>
                  <a:tcPr/>
                </a:tc>
                <a:extLst>
                  <a:ext uri="{0D108BD9-81ED-4DB2-BD59-A6C34878D82A}">
                    <a16:rowId xmlns:a16="http://schemas.microsoft.com/office/drawing/2014/main" val="3622154878"/>
                  </a:ext>
                </a:extLst>
              </a:tr>
              <a:tr h="198120">
                <a:tc vMerge="1">
                  <a:txBody>
                    <a:bodyPr/>
                    <a:lstStyle/>
                    <a:p>
                      <a:endParaRPr lang="en-GB"/>
                    </a:p>
                  </a:txBody>
                  <a:tcPr/>
                </a:tc>
                <a:tc>
                  <a:txBody>
                    <a:bodyPr/>
                    <a:lstStyle/>
                    <a:p>
                      <a:r>
                        <a:rPr lang="en-GB" sz="2400" dirty="0">
                          <a:solidFill>
                            <a:schemeClr val="accent5">
                              <a:lumMod val="50000"/>
                            </a:schemeClr>
                          </a:solidFill>
                          <a:latin typeface="Century Gothic" panose="020B0502020202020204" pitchFamily="34" charset="0"/>
                        </a:rPr>
                        <a:t>Le</a:t>
                      </a:r>
                      <a:r>
                        <a:rPr lang="en-GB" sz="2400" baseline="0" dirty="0">
                          <a:solidFill>
                            <a:schemeClr val="accent5">
                              <a:lumMod val="50000"/>
                            </a:schemeClr>
                          </a:solidFill>
                          <a:latin typeface="Century Gothic" panose="020B0502020202020204" pitchFamily="34" charset="0"/>
                        </a:rPr>
                        <a:t> </a:t>
                      </a:r>
                      <a:r>
                        <a:rPr lang="en-GB" sz="2400" baseline="0" dirty="0" err="1">
                          <a:solidFill>
                            <a:schemeClr val="accent5">
                              <a:lumMod val="50000"/>
                            </a:schemeClr>
                          </a:solidFill>
                          <a:latin typeface="Century Gothic" panose="020B0502020202020204" pitchFamily="34" charset="0"/>
                        </a:rPr>
                        <a:t>médecin</a:t>
                      </a:r>
                      <a:endParaRPr lang="en-GB" sz="2400" dirty="0">
                        <a:solidFill>
                          <a:schemeClr val="accent5">
                            <a:lumMod val="50000"/>
                          </a:schemeClr>
                        </a:solidFill>
                        <a:latin typeface="Century Gothic" panose="020B0502020202020204" pitchFamily="34" charset="0"/>
                      </a:endParaRPr>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274614371"/>
                  </a:ext>
                </a:extLst>
              </a:tr>
              <a:tr h="198120">
                <a:tc rowSpan="2">
                  <a:txBody>
                    <a:bodyPr/>
                    <a:lstStyle/>
                    <a:p>
                      <a:endParaRPr lang="en-GB" sz="2000" b="1" dirty="0">
                        <a:solidFill>
                          <a:schemeClr val="accent5">
                            <a:lumMod val="50000"/>
                          </a:schemeClr>
                        </a:solidFill>
                        <a:latin typeface="Century Gothic" panose="020B0502020202020204" pitchFamily="34" charset="0"/>
                      </a:endParaRPr>
                    </a:p>
                  </a:txBody>
                  <a:tcPr/>
                </a:tc>
                <a:tc>
                  <a:txBody>
                    <a:bodyPr/>
                    <a:lstStyle/>
                    <a:p>
                      <a:r>
                        <a:rPr lang="en-GB" sz="2400" dirty="0">
                          <a:solidFill>
                            <a:schemeClr val="accent5">
                              <a:lumMod val="50000"/>
                            </a:schemeClr>
                          </a:solidFill>
                          <a:latin typeface="Century Gothic" panose="020B0502020202020204" pitchFamily="34" charset="0"/>
                        </a:rPr>
                        <a:t>Le </a:t>
                      </a:r>
                      <a:r>
                        <a:rPr lang="en-GB" sz="2400" dirty="0" err="1">
                          <a:solidFill>
                            <a:schemeClr val="accent5">
                              <a:lumMod val="50000"/>
                            </a:schemeClr>
                          </a:solidFill>
                          <a:latin typeface="Century Gothic" panose="020B0502020202020204" pitchFamily="34" charset="0"/>
                        </a:rPr>
                        <a:t>chanteur</a:t>
                      </a:r>
                      <a:endParaRPr lang="en-GB" sz="2400" dirty="0">
                        <a:solidFill>
                          <a:schemeClr val="accent5">
                            <a:lumMod val="50000"/>
                          </a:schemeClr>
                        </a:solidFill>
                        <a:latin typeface="Century Gothic" panose="020B0502020202020204" pitchFamily="34" charset="0"/>
                      </a:endParaRPr>
                    </a:p>
                  </a:txBody>
                  <a:tcPr/>
                </a:tc>
                <a:tc rowSpan="2">
                  <a:txBody>
                    <a:bodyPr/>
                    <a:lstStyle/>
                    <a:p>
                      <a:r>
                        <a:rPr lang="en-GB" sz="2400" dirty="0">
                          <a:solidFill>
                            <a:schemeClr val="accent5">
                              <a:lumMod val="50000"/>
                            </a:schemeClr>
                          </a:solidFill>
                          <a:latin typeface="Century Gothic" panose="020B0502020202020204" pitchFamily="34" charset="0"/>
                        </a:rPr>
                        <a:t>aim_____</a:t>
                      </a:r>
                    </a:p>
                  </a:txBody>
                  <a:tcPr/>
                </a:tc>
                <a:tc rowSpan="2">
                  <a:txBody>
                    <a:bodyPr/>
                    <a:lstStyle/>
                    <a:p>
                      <a:r>
                        <a:rPr lang="en-GB" sz="2400" dirty="0">
                          <a:solidFill>
                            <a:schemeClr val="accent5">
                              <a:lumMod val="50000"/>
                            </a:schemeClr>
                          </a:solidFill>
                          <a:latin typeface="Century Gothic" panose="020B0502020202020204" pitchFamily="34" charset="0"/>
                        </a:rPr>
                        <a:t>la </a:t>
                      </a:r>
                      <a:r>
                        <a:rPr lang="en-GB" sz="2400" dirty="0" err="1">
                          <a:solidFill>
                            <a:schemeClr val="accent5">
                              <a:lumMod val="50000"/>
                            </a:schemeClr>
                          </a:solidFill>
                          <a:latin typeface="Century Gothic" panose="020B0502020202020204" pitchFamily="34" charset="0"/>
                        </a:rPr>
                        <a:t>musique</a:t>
                      </a:r>
                      <a:r>
                        <a:rPr lang="en-GB" sz="2400" dirty="0">
                          <a:solidFill>
                            <a:schemeClr val="accent5">
                              <a:lumMod val="50000"/>
                            </a:schemeClr>
                          </a:solidFill>
                          <a:latin typeface="Century Gothic" panose="020B0502020202020204" pitchFamily="34" charset="0"/>
                        </a:rPr>
                        <a:t>;</a:t>
                      </a:r>
                    </a:p>
                  </a:txBody>
                  <a:tcPr/>
                </a:tc>
                <a:tc rowSpan="2">
                  <a:txBody>
                    <a:bodyPr/>
                    <a:lstStyle/>
                    <a:p>
                      <a:endParaRPr lang="en-GB" sz="2400" dirty="0">
                        <a:solidFill>
                          <a:schemeClr val="accent5">
                            <a:lumMod val="50000"/>
                          </a:schemeClr>
                        </a:solidFill>
                        <a:latin typeface="Century Gothic" panose="020B0502020202020204" pitchFamily="34" charset="0"/>
                      </a:endParaRPr>
                    </a:p>
                  </a:txBody>
                  <a:tcPr/>
                </a:tc>
                <a:tc rowSpan="2">
                  <a:txBody>
                    <a:bodyPr/>
                    <a:lstStyle/>
                    <a:p>
                      <a:endParaRPr lang="en-GB" sz="2400" dirty="0">
                        <a:solidFill>
                          <a:schemeClr val="accent5">
                            <a:lumMod val="50000"/>
                          </a:schemeClr>
                        </a:solidFill>
                        <a:latin typeface="Century Gothic" panose="020B0502020202020204" pitchFamily="34" charset="0"/>
                      </a:endParaRPr>
                    </a:p>
                  </a:txBody>
                  <a:tcPr/>
                </a:tc>
                <a:tc rowSpan="2">
                  <a:txBody>
                    <a:bodyPr/>
                    <a:lstStyle/>
                    <a:p>
                      <a:r>
                        <a:rPr lang="en-GB" sz="2400" dirty="0">
                          <a:solidFill>
                            <a:schemeClr val="accent5">
                              <a:lumMod val="50000"/>
                            </a:schemeClr>
                          </a:solidFill>
                          <a:latin typeface="Century Gothic" panose="020B0502020202020204" pitchFamily="34" charset="0"/>
                        </a:rPr>
                        <a:t>la radio.</a:t>
                      </a:r>
                    </a:p>
                  </a:txBody>
                  <a:tcPr/>
                </a:tc>
                <a:extLst>
                  <a:ext uri="{0D108BD9-81ED-4DB2-BD59-A6C34878D82A}">
                    <a16:rowId xmlns:a16="http://schemas.microsoft.com/office/drawing/2014/main" val="3829112513"/>
                  </a:ext>
                </a:extLst>
              </a:tr>
              <a:tr h="198120">
                <a:tc vMerge="1">
                  <a:txBody>
                    <a:bodyPr/>
                    <a:lstStyle/>
                    <a:p>
                      <a:endParaRPr lang="en-GB"/>
                    </a:p>
                  </a:txBody>
                  <a:tcPr/>
                </a:tc>
                <a:tc>
                  <a:txBody>
                    <a:bodyPr/>
                    <a:lstStyle/>
                    <a:p>
                      <a:r>
                        <a:rPr lang="en-GB" sz="2400" dirty="0">
                          <a:solidFill>
                            <a:schemeClr val="accent5">
                              <a:lumMod val="50000"/>
                            </a:schemeClr>
                          </a:solidFill>
                          <a:latin typeface="Century Gothic" panose="020B0502020202020204" pitchFamily="34" charset="0"/>
                        </a:rPr>
                        <a:t>Les </a:t>
                      </a:r>
                      <a:r>
                        <a:rPr lang="en-GB" sz="2400" dirty="0" err="1">
                          <a:solidFill>
                            <a:schemeClr val="accent5">
                              <a:lumMod val="50000"/>
                            </a:schemeClr>
                          </a:solidFill>
                          <a:latin typeface="Century Gothic" panose="020B0502020202020204" pitchFamily="34" charset="0"/>
                        </a:rPr>
                        <a:t>chanteurs</a:t>
                      </a:r>
                      <a:endParaRPr lang="en-GB" sz="2400" dirty="0">
                        <a:solidFill>
                          <a:schemeClr val="accent5">
                            <a:lumMod val="50000"/>
                          </a:schemeClr>
                        </a:solidFill>
                        <a:latin typeface="Century Gothic" panose="020B0502020202020204" pitchFamily="34" charset="0"/>
                      </a:endParaRPr>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855215231"/>
                  </a:ext>
                </a:extLst>
              </a:tr>
            </a:tbl>
          </a:graphicData>
        </a:graphic>
      </p:graphicFrame>
      <p:sp>
        <p:nvSpPr>
          <p:cNvPr id="39" name="Down Arrow Callout 38"/>
          <p:cNvSpPr/>
          <p:nvPr/>
        </p:nvSpPr>
        <p:spPr>
          <a:xfrm>
            <a:off x="1051634" y="1395015"/>
            <a:ext cx="2397930" cy="1429711"/>
          </a:xfrm>
          <a:prstGeom prst="downArrowCallou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Tick the correct one </a:t>
            </a:r>
          </a:p>
        </p:txBody>
      </p:sp>
      <p:sp>
        <p:nvSpPr>
          <p:cNvPr id="40" name="Down Arrow Callout 39"/>
          <p:cNvSpPr/>
          <p:nvPr/>
        </p:nvSpPr>
        <p:spPr>
          <a:xfrm>
            <a:off x="3261658" y="1395017"/>
            <a:ext cx="2210026" cy="1429708"/>
          </a:xfrm>
          <a:prstGeom prst="downArrowCallou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Write the ending </a:t>
            </a:r>
          </a:p>
        </p:txBody>
      </p:sp>
      <p:sp>
        <p:nvSpPr>
          <p:cNvPr id="41" name="Down Arrow Callout 40"/>
          <p:cNvSpPr/>
          <p:nvPr/>
        </p:nvSpPr>
        <p:spPr>
          <a:xfrm>
            <a:off x="5471684" y="1395015"/>
            <a:ext cx="2707663" cy="1429709"/>
          </a:xfrm>
          <a:prstGeom prst="downArrowCallou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Write the pronoun</a:t>
            </a:r>
          </a:p>
        </p:txBody>
      </p:sp>
      <p:sp>
        <p:nvSpPr>
          <p:cNvPr id="42" name="Down Arrow Callout 41"/>
          <p:cNvSpPr/>
          <p:nvPr/>
        </p:nvSpPr>
        <p:spPr>
          <a:xfrm>
            <a:off x="7901424" y="1395015"/>
            <a:ext cx="2233643" cy="1429709"/>
          </a:xfrm>
          <a:prstGeom prst="downArrowCallou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Write the correct verb</a:t>
            </a:r>
          </a:p>
        </p:txBody>
      </p:sp>
      <p:sp>
        <p:nvSpPr>
          <p:cNvPr id="38" name="Action Button: Custom 16">
            <a:hlinkClick r:id="" action="ppaction://noaction" highlightClick="1">
              <a:snd r:embed="rId6" name="34. 1..wav"/>
            </a:hlinkClick>
            <a:extLst>
              <a:ext uri="{FF2B5EF4-FFF2-40B4-BE49-F238E27FC236}">
                <a16:creationId xmlns:a16="http://schemas.microsoft.com/office/drawing/2014/main" id="{00B3E4C1-DFF4-46C3-8013-784275E7AA6B}"/>
              </a:ext>
            </a:extLst>
          </p:cNvPr>
          <p:cNvSpPr/>
          <p:nvPr/>
        </p:nvSpPr>
        <p:spPr>
          <a:xfrm>
            <a:off x="162052" y="2833382"/>
            <a:ext cx="508880" cy="540268"/>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5" name="Action Button: Custom 16">
            <a:hlinkClick r:id="" action="ppaction://noaction" highlightClick="1">
              <a:snd r:embed="rId7" name="34. 2..wav"/>
            </a:hlinkClick>
            <a:extLst>
              <a:ext uri="{FF2B5EF4-FFF2-40B4-BE49-F238E27FC236}">
                <a16:creationId xmlns:a16="http://schemas.microsoft.com/office/drawing/2014/main" id="{5B92A95F-523A-4E36-B65E-94DAE9FBB368}"/>
              </a:ext>
            </a:extLst>
          </p:cNvPr>
          <p:cNvSpPr/>
          <p:nvPr/>
        </p:nvSpPr>
        <p:spPr>
          <a:xfrm>
            <a:off x="162052" y="3741481"/>
            <a:ext cx="508880" cy="533085"/>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6" name="Action Button: Custom 16">
            <a:hlinkClick r:id="" action="ppaction://noaction" highlightClick="1">
              <a:snd r:embed="rId8" name="34. 3,.wav"/>
            </a:hlinkClick>
            <a:extLst>
              <a:ext uri="{FF2B5EF4-FFF2-40B4-BE49-F238E27FC236}">
                <a16:creationId xmlns:a16="http://schemas.microsoft.com/office/drawing/2014/main" id="{D4B491BE-DEE1-4BAB-B62E-08BEC8F84C2F}"/>
              </a:ext>
            </a:extLst>
          </p:cNvPr>
          <p:cNvSpPr/>
          <p:nvPr/>
        </p:nvSpPr>
        <p:spPr>
          <a:xfrm>
            <a:off x="162052" y="4642397"/>
            <a:ext cx="508880" cy="533085"/>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7" name="Action Button: Custom 16">
            <a:hlinkClick r:id="" action="ppaction://noaction" highlightClick="1">
              <a:snd r:embed="rId9" name="34. 5.wav"/>
            </a:hlinkClick>
            <a:extLst>
              <a:ext uri="{FF2B5EF4-FFF2-40B4-BE49-F238E27FC236}">
                <a16:creationId xmlns:a16="http://schemas.microsoft.com/office/drawing/2014/main" id="{7C5D1C98-B338-48C7-A0D6-9CC93C596CA9}"/>
              </a:ext>
            </a:extLst>
          </p:cNvPr>
          <p:cNvSpPr/>
          <p:nvPr/>
        </p:nvSpPr>
        <p:spPr>
          <a:xfrm>
            <a:off x="161115" y="5543313"/>
            <a:ext cx="508880" cy="533085"/>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pic>
        <p:nvPicPr>
          <p:cNvPr id="16" name="Picture 15" descr="green checkmark"/>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465901" y="2717998"/>
            <a:ext cx="370098" cy="385518"/>
          </a:xfrm>
          <a:prstGeom prst="rect">
            <a:avLst/>
          </a:prstGeom>
        </p:spPr>
      </p:pic>
      <p:sp>
        <p:nvSpPr>
          <p:cNvPr id="15" name="TextBox 14"/>
          <p:cNvSpPr txBox="1"/>
          <p:nvPr/>
        </p:nvSpPr>
        <p:spPr>
          <a:xfrm>
            <a:off x="3525422" y="2679924"/>
            <a:ext cx="6802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a:t>
            </a:r>
          </a:p>
        </p:txBody>
      </p:sp>
      <p:sp>
        <p:nvSpPr>
          <p:cNvPr id="17" name="TextBox 16"/>
          <p:cNvSpPr txBox="1"/>
          <p:nvPr/>
        </p:nvSpPr>
        <p:spPr>
          <a:xfrm>
            <a:off x="6600353" y="2679926"/>
            <a:ext cx="6802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il</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8" name="TextBox 17"/>
          <p:cNvSpPr txBox="1"/>
          <p:nvPr/>
        </p:nvSpPr>
        <p:spPr>
          <a:xfrm>
            <a:off x="7634298" y="2679925"/>
            <a:ext cx="180183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regarde</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pic>
        <p:nvPicPr>
          <p:cNvPr id="19" name="Picture 18" descr="green checkmark"/>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469523" y="4063590"/>
            <a:ext cx="370098" cy="385518"/>
          </a:xfrm>
          <a:prstGeom prst="rect">
            <a:avLst/>
          </a:prstGeom>
        </p:spPr>
      </p:pic>
      <p:sp>
        <p:nvSpPr>
          <p:cNvPr id="20" name="TextBox 19"/>
          <p:cNvSpPr txBox="1"/>
          <p:nvPr/>
        </p:nvSpPr>
        <p:spPr>
          <a:xfrm>
            <a:off x="3525422" y="3593097"/>
            <a:ext cx="6802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ent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1" name="TextBox 20"/>
          <p:cNvSpPr txBox="1"/>
          <p:nvPr/>
        </p:nvSpPr>
        <p:spPr>
          <a:xfrm>
            <a:off x="6600353" y="3776409"/>
            <a:ext cx="8261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elles</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2" name="TextBox 21"/>
          <p:cNvSpPr txBox="1"/>
          <p:nvPr/>
        </p:nvSpPr>
        <p:spPr>
          <a:xfrm>
            <a:off x="7707567" y="3776409"/>
            <a:ext cx="188641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chantent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pic>
        <p:nvPicPr>
          <p:cNvPr id="23" name="Picture 22" descr="green checkmark"/>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650950" y="4557715"/>
            <a:ext cx="370098" cy="385518"/>
          </a:xfrm>
          <a:prstGeom prst="rect">
            <a:avLst/>
          </a:prstGeom>
        </p:spPr>
      </p:pic>
      <p:sp>
        <p:nvSpPr>
          <p:cNvPr id="24" name="TextBox 23"/>
          <p:cNvSpPr txBox="1"/>
          <p:nvPr/>
        </p:nvSpPr>
        <p:spPr>
          <a:xfrm>
            <a:off x="3921147" y="4496127"/>
            <a:ext cx="72653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ent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5" name="TextBox 24"/>
          <p:cNvSpPr txBox="1"/>
          <p:nvPr/>
        </p:nvSpPr>
        <p:spPr>
          <a:xfrm>
            <a:off x="6600353" y="4587887"/>
            <a:ext cx="188641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ils</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6" name="TextBox 25"/>
          <p:cNvSpPr txBox="1"/>
          <p:nvPr/>
        </p:nvSpPr>
        <p:spPr>
          <a:xfrm>
            <a:off x="7707567" y="4587886"/>
            <a:ext cx="188641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parlent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pic>
        <p:nvPicPr>
          <p:cNvPr id="27" name="Picture 26" descr="green checkmark"/>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43960" y="5452431"/>
            <a:ext cx="370098" cy="385518"/>
          </a:xfrm>
          <a:prstGeom prst="rect">
            <a:avLst/>
          </a:prstGeom>
        </p:spPr>
      </p:pic>
      <p:sp>
        <p:nvSpPr>
          <p:cNvPr id="29" name="TextBox 28"/>
          <p:cNvSpPr txBox="1"/>
          <p:nvPr/>
        </p:nvSpPr>
        <p:spPr>
          <a:xfrm>
            <a:off x="3525422" y="5423394"/>
            <a:ext cx="348841" cy="4688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a:t>
            </a:r>
          </a:p>
        </p:txBody>
      </p:sp>
      <p:sp>
        <p:nvSpPr>
          <p:cNvPr id="30" name="TextBox 29"/>
          <p:cNvSpPr txBox="1"/>
          <p:nvPr/>
        </p:nvSpPr>
        <p:spPr>
          <a:xfrm>
            <a:off x="6664580" y="5452431"/>
            <a:ext cx="348841" cy="4688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il</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31" name="TextBox 30"/>
          <p:cNvSpPr txBox="1"/>
          <p:nvPr/>
        </p:nvSpPr>
        <p:spPr>
          <a:xfrm>
            <a:off x="7707567" y="5467867"/>
            <a:ext cx="14362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écoute</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32" name="Rounded Rectangle 31" descr="rectangle to highlight part 1 of the task"/>
          <p:cNvSpPr/>
          <p:nvPr/>
        </p:nvSpPr>
        <p:spPr>
          <a:xfrm>
            <a:off x="137940" y="1163992"/>
            <a:ext cx="6506699" cy="5235002"/>
          </a:xfrm>
          <a:prstGeom prst="roundRect">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6" name="Rounded Rectangle 45"/>
          <p:cNvSpPr/>
          <p:nvPr/>
        </p:nvSpPr>
        <p:spPr>
          <a:xfrm>
            <a:off x="7426489" y="3174052"/>
            <a:ext cx="3958019" cy="1888887"/>
          </a:xfrm>
          <a:prstGeom prst="roundRect">
            <a:avLst/>
          </a:prstGeom>
          <a:solidFill>
            <a:srgbClr val="FFFFCC"/>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Supporting lower proficiency learners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sng"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Lesson 2</a:t>
            </a:r>
            <a:r>
              <a:rPr kumimoji="0" lang="en-GB" sz="2000" b="0" i="0" strike="noStrike" kern="1200" cap="none" spc="0" normalizeH="0" noProof="0" dirty="0">
                <a:ln>
                  <a:noFill/>
                </a:ln>
                <a:solidFill>
                  <a:srgbClr val="5B9BD5">
                    <a:lumMod val="50000"/>
                  </a:srgbClr>
                </a:solidFill>
                <a:effectLst/>
                <a:uLnTx/>
                <a:uFillTx/>
                <a:latin typeface="Century Gothic" panose="020B0502020202020204" pitchFamily="34" charset="0"/>
                <a:ea typeface="+mn-ea"/>
                <a:cs typeface="+mn-cs"/>
              </a:rPr>
              <a:t> have students concentrate on the first part of the task only</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p>
        </p:txBody>
      </p:sp>
      <p:pic>
        <p:nvPicPr>
          <p:cNvPr id="2" name="Audio 1" descr="sound butt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49193744"/>
      </p:ext>
    </p:extLst>
  </p:cSld>
  <p:clrMapOvr>
    <a:masterClrMapping/>
  </p:clrMapOvr>
  <mc:AlternateContent xmlns:mc="http://schemas.openxmlformats.org/markup-compatibility/2006" xmlns:p14="http://schemas.microsoft.com/office/powerpoint/2010/main">
    <mc:Choice Requires="p14">
      <p:transition spd="slow" p14:dur="2000" advTm="50623"/>
    </mc:Choice>
    <mc:Fallback xmlns="">
      <p:transition spd="slow" advTm="506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
                </p:tgtEl>
              </p:cMediaNode>
            </p:audio>
          </p:childTnLst>
        </p:cTn>
      </p:par>
    </p:tnLst>
    <p:bldLst>
      <p:bldP spid="32" grpId="0" animBg="1"/>
      <p:bldP spid="4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descr="background rectangle">
            <a:extLst>
              <a:ext uri="{C183D7F6-B498-43B3-948B-1728B52AA6E4}">
                <adec:decorative xmlns:adec="http://schemas.microsoft.com/office/drawing/2017/decorative" xmlns=""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Grammaire</a:t>
            </a:r>
            <a:endParaRPr lang="en-GB" sz="3600" b="1" dirty="0">
              <a:solidFill>
                <a:schemeClr val="bg1"/>
              </a:solidFill>
            </a:endParaRPr>
          </a:p>
        </p:txBody>
      </p:sp>
      <p:sp>
        <p:nvSpPr>
          <p:cNvPr id="34"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6" name="Table 5" descr="table for exercises showing the correct noun for the verb"/>
          <p:cNvGraphicFramePr>
            <a:graphicFrameLocks noGrp="1"/>
          </p:cNvGraphicFramePr>
          <p:nvPr/>
        </p:nvGraphicFramePr>
        <p:xfrm>
          <a:off x="111967" y="2280620"/>
          <a:ext cx="6572967" cy="4053840"/>
        </p:xfrm>
        <a:graphic>
          <a:graphicData uri="http://schemas.openxmlformats.org/drawingml/2006/table">
            <a:tbl>
              <a:tblPr firstRow="1" bandRow="1">
                <a:tableStyleId>{5C22544A-7EE6-4342-B048-85BDC9FD1C3A}</a:tableStyleId>
              </a:tblPr>
              <a:tblGrid>
                <a:gridCol w="653142">
                  <a:extLst>
                    <a:ext uri="{9D8B030D-6E8A-4147-A177-3AD203B41FA5}">
                      <a16:colId xmlns:a16="http://schemas.microsoft.com/office/drawing/2014/main" val="1796324250"/>
                    </a:ext>
                  </a:extLst>
                </a:gridCol>
                <a:gridCol w="2212685">
                  <a:extLst>
                    <a:ext uri="{9D8B030D-6E8A-4147-A177-3AD203B41FA5}">
                      <a16:colId xmlns:a16="http://schemas.microsoft.com/office/drawing/2014/main" val="2437592827"/>
                    </a:ext>
                  </a:extLst>
                </a:gridCol>
                <a:gridCol w="1817649">
                  <a:extLst>
                    <a:ext uri="{9D8B030D-6E8A-4147-A177-3AD203B41FA5}">
                      <a16:colId xmlns:a16="http://schemas.microsoft.com/office/drawing/2014/main" val="3279107896"/>
                    </a:ext>
                  </a:extLst>
                </a:gridCol>
                <a:gridCol w="1889491">
                  <a:extLst>
                    <a:ext uri="{9D8B030D-6E8A-4147-A177-3AD203B41FA5}">
                      <a16:colId xmlns:a16="http://schemas.microsoft.com/office/drawing/2014/main" val="3713328060"/>
                    </a:ext>
                  </a:extLst>
                </a:gridCol>
              </a:tblGrid>
              <a:tr h="370840">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710983266"/>
                  </a:ext>
                </a:extLst>
              </a:tr>
              <a:tr h="198120">
                <a:tc rowSpan="2">
                  <a:txBody>
                    <a:bodyPr/>
                    <a:lstStyle/>
                    <a:p>
                      <a:endParaRPr lang="en-GB" sz="2000" b="1" dirty="0">
                        <a:solidFill>
                          <a:schemeClr val="accent5">
                            <a:lumMod val="50000"/>
                          </a:schemeClr>
                        </a:solidFill>
                        <a:latin typeface="Century Gothic" panose="020B0502020202020204" pitchFamily="34" charset="0"/>
                      </a:endParaRPr>
                    </a:p>
                  </a:txBody>
                  <a:tcPr/>
                </a:tc>
                <a:tc>
                  <a:txBody>
                    <a:bodyPr/>
                    <a:lstStyle/>
                    <a:p>
                      <a:r>
                        <a:rPr lang="en-GB" sz="2400" dirty="0">
                          <a:solidFill>
                            <a:schemeClr val="accent5">
                              <a:lumMod val="50000"/>
                            </a:schemeClr>
                          </a:solidFill>
                          <a:latin typeface="Century Gothic" panose="020B0502020202020204" pitchFamily="34" charset="0"/>
                        </a:rPr>
                        <a:t>Le</a:t>
                      </a:r>
                      <a:r>
                        <a:rPr lang="en-GB" sz="2400" baseline="0" dirty="0">
                          <a:solidFill>
                            <a:schemeClr val="accent5">
                              <a:lumMod val="50000"/>
                            </a:schemeClr>
                          </a:solidFill>
                          <a:latin typeface="Century Gothic" panose="020B0502020202020204" pitchFamily="34" charset="0"/>
                        </a:rPr>
                        <a:t> </a:t>
                      </a:r>
                      <a:r>
                        <a:rPr lang="en-GB" sz="2400" baseline="0" dirty="0" err="1">
                          <a:solidFill>
                            <a:schemeClr val="accent5">
                              <a:lumMod val="50000"/>
                            </a:schemeClr>
                          </a:solidFill>
                          <a:latin typeface="Century Gothic" panose="020B0502020202020204" pitchFamily="34" charset="0"/>
                        </a:rPr>
                        <a:t>garçon</a:t>
                      </a:r>
                      <a:endParaRPr lang="en-GB" sz="2400" dirty="0">
                        <a:solidFill>
                          <a:schemeClr val="accent5">
                            <a:lumMod val="50000"/>
                          </a:schemeClr>
                        </a:solidFill>
                        <a:latin typeface="Century Gothic" panose="020B0502020202020204" pitchFamily="34" charset="0"/>
                      </a:endParaRPr>
                    </a:p>
                  </a:txBody>
                  <a:tcPr/>
                </a:tc>
                <a:tc rowSpan="2">
                  <a:txBody>
                    <a:bodyPr/>
                    <a:lstStyle/>
                    <a:p>
                      <a:r>
                        <a:rPr lang="en-GB" sz="2400" dirty="0">
                          <a:solidFill>
                            <a:schemeClr val="accent5">
                              <a:lumMod val="50000"/>
                            </a:schemeClr>
                          </a:solidFill>
                          <a:latin typeface="Century Gothic" panose="020B0502020202020204" pitchFamily="34" charset="0"/>
                        </a:rPr>
                        <a:t>aim_____</a:t>
                      </a:r>
                    </a:p>
                  </a:txBody>
                  <a:tcPr/>
                </a:tc>
                <a:tc rowSpan="2">
                  <a:txBody>
                    <a:bodyPr/>
                    <a:lstStyle/>
                    <a:p>
                      <a:r>
                        <a:rPr lang="en-GB" sz="2400" dirty="0">
                          <a:solidFill>
                            <a:schemeClr val="accent5">
                              <a:lumMod val="50000"/>
                            </a:schemeClr>
                          </a:solidFill>
                          <a:latin typeface="Century Gothic" panose="020B0502020202020204" pitchFamily="34" charset="0"/>
                        </a:rPr>
                        <a:t>la </a:t>
                      </a:r>
                      <a:r>
                        <a:rPr lang="en-GB" sz="2400" baseline="0" dirty="0" err="1">
                          <a:solidFill>
                            <a:schemeClr val="accent5">
                              <a:lumMod val="50000"/>
                            </a:schemeClr>
                          </a:solidFill>
                          <a:latin typeface="Century Gothic" panose="020B0502020202020204" pitchFamily="34" charset="0"/>
                        </a:rPr>
                        <a:t>télé</a:t>
                      </a:r>
                      <a:r>
                        <a:rPr lang="en-GB" sz="2400" baseline="0" dirty="0">
                          <a:solidFill>
                            <a:schemeClr val="accent5">
                              <a:lumMod val="50000"/>
                            </a:schemeClr>
                          </a:solidFill>
                          <a:latin typeface="Century Gothic" panose="020B0502020202020204" pitchFamily="34" charset="0"/>
                        </a:rPr>
                        <a:t>.</a:t>
                      </a:r>
                      <a:endParaRPr lang="en-GB" sz="240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val="3112632103"/>
                  </a:ext>
                </a:extLst>
              </a:tr>
              <a:tr h="198120">
                <a:tc vMerge="1">
                  <a:txBody>
                    <a:bodyPr/>
                    <a:lstStyle/>
                    <a:p>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accent5">
                              <a:lumMod val="50000"/>
                            </a:schemeClr>
                          </a:solidFill>
                          <a:latin typeface="Century Gothic" panose="020B0502020202020204" pitchFamily="34" charset="0"/>
                        </a:rPr>
                        <a:t>Les </a:t>
                      </a:r>
                      <a:r>
                        <a:rPr lang="en-GB" sz="2400" baseline="0" dirty="0" err="1">
                          <a:solidFill>
                            <a:schemeClr val="accent5">
                              <a:lumMod val="50000"/>
                            </a:schemeClr>
                          </a:solidFill>
                          <a:latin typeface="Century Gothic" panose="020B0502020202020204" pitchFamily="34" charset="0"/>
                        </a:rPr>
                        <a:t>garçons</a:t>
                      </a:r>
                      <a:endParaRPr lang="en-GB" sz="2400" dirty="0">
                        <a:solidFill>
                          <a:schemeClr val="accent5">
                            <a:lumMod val="50000"/>
                          </a:schemeClr>
                        </a:solidFill>
                        <a:latin typeface="Century Gothic" panose="020B0502020202020204" pitchFamily="34" charset="0"/>
                      </a:endParaRPr>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703790675"/>
                  </a:ext>
                </a:extLst>
              </a:tr>
              <a:tr h="198120">
                <a:tc rowSpan="2">
                  <a:txBody>
                    <a:bodyPr/>
                    <a:lstStyle/>
                    <a:p>
                      <a:endParaRPr lang="en-GB" sz="2000" b="1" dirty="0">
                        <a:solidFill>
                          <a:schemeClr val="accent5">
                            <a:lumMod val="50000"/>
                          </a:schemeClr>
                        </a:solidFill>
                        <a:latin typeface="Century Gothic" panose="020B0502020202020204" pitchFamily="34" charset="0"/>
                      </a:endParaRPr>
                    </a:p>
                  </a:txBody>
                  <a:tcPr/>
                </a:tc>
                <a:tc>
                  <a:txBody>
                    <a:bodyPr/>
                    <a:lstStyle/>
                    <a:p>
                      <a:r>
                        <a:rPr lang="en-GB" sz="2400" dirty="0">
                          <a:solidFill>
                            <a:schemeClr val="accent5">
                              <a:lumMod val="50000"/>
                            </a:schemeClr>
                          </a:solidFill>
                          <a:latin typeface="Century Gothic" panose="020B0502020202020204" pitchFamily="34" charset="0"/>
                        </a:rPr>
                        <a:t>La</a:t>
                      </a:r>
                      <a:r>
                        <a:rPr lang="en-GB" sz="2400" baseline="0" dirty="0">
                          <a:solidFill>
                            <a:schemeClr val="accent5">
                              <a:lumMod val="50000"/>
                            </a:schemeClr>
                          </a:solidFill>
                          <a:latin typeface="Century Gothic" panose="020B0502020202020204" pitchFamily="34" charset="0"/>
                        </a:rPr>
                        <a:t> </a:t>
                      </a:r>
                      <a:r>
                        <a:rPr lang="en-GB" sz="2400" baseline="0" dirty="0" err="1">
                          <a:solidFill>
                            <a:schemeClr val="accent5">
                              <a:lumMod val="50000"/>
                            </a:schemeClr>
                          </a:solidFill>
                          <a:latin typeface="Century Gothic" panose="020B0502020202020204" pitchFamily="34" charset="0"/>
                        </a:rPr>
                        <a:t>fille</a:t>
                      </a:r>
                      <a:endParaRPr lang="en-GB" sz="2400" dirty="0">
                        <a:solidFill>
                          <a:schemeClr val="accent5">
                            <a:lumMod val="50000"/>
                          </a:schemeClr>
                        </a:solidFill>
                        <a:latin typeface="Century Gothic" panose="020B0502020202020204" pitchFamily="34" charset="0"/>
                      </a:endParaRPr>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accent5">
                              <a:lumMod val="50000"/>
                            </a:schemeClr>
                          </a:solidFill>
                          <a:latin typeface="Century Gothic" panose="020B0502020202020204" pitchFamily="34" charset="0"/>
                        </a:rPr>
                        <a:t>aim_____</a:t>
                      </a:r>
                    </a:p>
                    <a:p>
                      <a:endParaRPr lang="en-GB" sz="2400" dirty="0">
                        <a:solidFill>
                          <a:schemeClr val="accent5">
                            <a:lumMod val="50000"/>
                          </a:schemeClr>
                        </a:solidFill>
                        <a:latin typeface="Century Gothic" panose="020B0502020202020204" pitchFamily="34" charset="0"/>
                      </a:endParaRPr>
                    </a:p>
                  </a:txBody>
                  <a:tcPr/>
                </a:tc>
                <a:tc rowSpan="2">
                  <a:txBody>
                    <a:bodyPr/>
                    <a:lstStyle/>
                    <a:p>
                      <a:r>
                        <a:rPr lang="en-GB" sz="2400" dirty="0">
                          <a:solidFill>
                            <a:schemeClr val="accent5">
                              <a:lumMod val="50000"/>
                            </a:schemeClr>
                          </a:solidFill>
                          <a:latin typeface="Century Gothic" panose="020B0502020202020204" pitchFamily="34" charset="0"/>
                        </a:rPr>
                        <a:t>la </a:t>
                      </a:r>
                      <a:r>
                        <a:rPr lang="en-GB" sz="2400" dirty="0" err="1">
                          <a:solidFill>
                            <a:schemeClr val="accent5">
                              <a:lumMod val="50000"/>
                            </a:schemeClr>
                          </a:solidFill>
                          <a:latin typeface="Century Gothic" panose="020B0502020202020204" pitchFamily="34" charset="0"/>
                        </a:rPr>
                        <a:t>musique</a:t>
                      </a:r>
                      <a:r>
                        <a:rPr lang="en-GB" sz="2400" dirty="0">
                          <a:solidFill>
                            <a:schemeClr val="accent5">
                              <a:lumMod val="50000"/>
                            </a:schemeClr>
                          </a:solidFill>
                          <a:latin typeface="Century Gothic" panose="020B0502020202020204" pitchFamily="34" charset="0"/>
                        </a:rPr>
                        <a:t>.</a:t>
                      </a:r>
                    </a:p>
                  </a:txBody>
                  <a:tcPr/>
                </a:tc>
                <a:extLst>
                  <a:ext uri="{0D108BD9-81ED-4DB2-BD59-A6C34878D82A}">
                    <a16:rowId xmlns:a16="http://schemas.microsoft.com/office/drawing/2014/main" val="2783070313"/>
                  </a:ext>
                </a:extLst>
              </a:tr>
              <a:tr h="198120">
                <a:tc vMerge="1">
                  <a:txBody>
                    <a:bodyPr/>
                    <a:lstStyle/>
                    <a:p>
                      <a:endParaRPr lang="en-GB"/>
                    </a:p>
                  </a:txBody>
                  <a:tcPr/>
                </a:tc>
                <a:tc>
                  <a:txBody>
                    <a:bodyPr/>
                    <a:lstStyle/>
                    <a:p>
                      <a:r>
                        <a:rPr lang="en-GB" sz="2400" dirty="0">
                          <a:solidFill>
                            <a:schemeClr val="accent5">
                              <a:lumMod val="50000"/>
                            </a:schemeClr>
                          </a:solidFill>
                          <a:latin typeface="Century Gothic" panose="020B0502020202020204" pitchFamily="34" charset="0"/>
                        </a:rPr>
                        <a:t>Les</a:t>
                      </a:r>
                      <a:r>
                        <a:rPr lang="en-GB" sz="2400" baseline="0" dirty="0">
                          <a:solidFill>
                            <a:schemeClr val="accent5">
                              <a:lumMod val="50000"/>
                            </a:schemeClr>
                          </a:solidFill>
                          <a:latin typeface="Century Gothic" panose="020B0502020202020204" pitchFamily="34" charset="0"/>
                        </a:rPr>
                        <a:t> </a:t>
                      </a:r>
                      <a:r>
                        <a:rPr lang="en-GB" sz="2400" baseline="0" dirty="0" err="1">
                          <a:solidFill>
                            <a:schemeClr val="accent5">
                              <a:lumMod val="50000"/>
                            </a:schemeClr>
                          </a:solidFill>
                          <a:latin typeface="Century Gothic" panose="020B0502020202020204" pitchFamily="34" charset="0"/>
                        </a:rPr>
                        <a:t>filles</a:t>
                      </a:r>
                      <a:endParaRPr lang="en-GB" sz="2400" dirty="0">
                        <a:solidFill>
                          <a:schemeClr val="accent5">
                            <a:lumMod val="50000"/>
                          </a:schemeClr>
                        </a:solidFill>
                        <a:latin typeface="Century Gothic" panose="020B0502020202020204" pitchFamily="34" charset="0"/>
                      </a:endParaRPr>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127803369"/>
                  </a:ext>
                </a:extLst>
              </a:tr>
              <a:tr h="198120">
                <a:tc rowSpan="2">
                  <a:txBody>
                    <a:bodyPr/>
                    <a:lstStyle/>
                    <a:p>
                      <a:endParaRPr lang="en-GB" sz="2000" b="1" dirty="0">
                        <a:solidFill>
                          <a:schemeClr val="accent5">
                            <a:lumMod val="50000"/>
                          </a:schemeClr>
                        </a:solidFill>
                        <a:latin typeface="Century Gothic" panose="020B0502020202020204" pitchFamily="34" charset="0"/>
                      </a:endParaRPr>
                    </a:p>
                  </a:txBody>
                  <a:tcPr/>
                </a:tc>
                <a:tc>
                  <a:txBody>
                    <a:bodyPr/>
                    <a:lstStyle/>
                    <a:p>
                      <a:r>
                        <a:rPr lang="en-GB" sz="2400" dirty="0">
                          <a:solidFill>
                            <a:schemeClr val="accent5">
                              <a:lumMod val="50000"/>
                            </a:schemeClr>
                          </a:solidFill>
                          <a:latin typeface="Century Gothic" panose="020B0502020202020204" pitchFamily="34" charset="0"/>
                        </a:rPr>
                        <a:t>Les </a:t>
                      </a:r>
                      <a:r>
                        <a:rPr lang="en-GB" sz="2400" dirty="0" err="1">
                          <a:solidFill>
                            <a:schemeClr val="accent5">
                              <a:lumMod val="50000"/>
                            </a:schemeClr>
                          </a:solidFill>
                          <a:latin typeface="Century Gothic" panose="020B0502020202020204" pitchFamily="34" charset="0"/>
                        </a:rPr>
                        <a:t>médecins</a:t>
                      </a:r>
                      <a:endParaRPr lang="en-GB" sz="2400" dirty="0">
                        <a:solidFill>
                          <a:schemeClr val="accent5">
                            <a:lumMod val="50000"/>
                          </a:schemeClr>
                        </a:solidFill>
                        <a:latin typeface="Century Gothic" panose="020B0502020202020204" pitchFamily="34" charset="0"/>
                      </a:endParaRPr>
                    </a:p>
                  </a:txBody>
                  <a:tcPr/>
                </a:tc>
                <a:tc rowSpan="2">
                  <a:txBody>
                    <a:bodyPr/>
                    <a:lstStyle/>
                    <a:p>
                      <a:r>
                        <a:rPr lang="en-GB" sz="2400" dirty="0" err="1">
                          <a:solidFill>
                            <a:schemeClr val="accent5">
                              <a:lumMod val="50000"/>
                            </a:schemeClr>
                          </a:solidFill>
                          <a:latin typeface="Century Gothic" panose="020B0502020202020204" pitchFamily="34" charset="0"/>
                        </a:rPr>
                        <a:t>travaill</a:t>
                      </a:r>
                      <a:r>
                        <a:rPr lang="en-GB" sz="2400" dirty="0">
                          <a:solidFill>
                            <a:schemeClr val="accent5">
                              <a:lumMod val="50000"/>
                            </a:schemeClr>
                          </a:solidFill>
                          <a:latin typeface="Century Gothic" panose="020B0502020202020204" pitchFamily="34" charset="0"/>
                        </a:rPr>
                        <a:t>____</a:t>
                      </a:r>
                    </a:p>
                  </a:txBody>
                  <a:tcPr/>
                </a:tc>
                <a:tc rowSpan="2">
                  <a:txBody>
                    <a:bodyPr/>
                    <a:lstStyle/>
                    <a:p>
                      <a:r>
                        <a:rPr lang="en-GB" sz="2400" dirty="0" err="1">
                          <a:solidFill>
                            <a:schemeClr val="accent5">
                              <a:lumMod val="50000"/>
                            </a:schemeClr>
                          </a:solidFill>
                          <a:latin typeface="Century Gothic" panose="020B0502020202020204" pitchFamily="34" charset="0"/>
                        </a:rPr>
                        <a:t>en</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Angleterre</a:t>
                      </a:r>
                      <a:r>
                        <a:rPr lang="en-GB" sz="2400" dirty="0">
                          <a:solidFill>
                            <a:schemeClr val="accent5">
                              <a:lumMod val="50000"/>
                            </a:schemeClr>
                          </a:solidFill>
                          <a:latin typeface="Century Gothic" panose="020B0502020202020204" pitchFamily="34" charset="0"/>
                        </a:rPr>
                        <a:t>.</a:t>
                      </a:r>
                    </a:p>
                  </a:txBody>
                  <a:tcPr/>
                </a:tc>
                <a:extLst>
                  <a:ext uri="{0D108BD9-81ED-4DB2-BD59-A6C34878D82A}">
                    <a16:rowId xmlns:a16="http://schemas.microsoft.com/office/drawing/2014/main" val="3622154878"/>
                  </a:ext>
                </a:extLst>
              </a:tr>
              <a:tr h="198120">
                <a:tc vMerge="1">
                  <a:txBody>
                    <a:bodyPr/>
                    <a:lstStyle/>
                    <a:p>
                      <a:endParaRPr lang="en-GB"/>
                    </a:p>
                  </a:txBody>
                  <a:tcPr/>
                </a:tc>
                <a:tc>
                  <a:txBody>
                    <a:bodyPr/>
                    <a:lstStyle/>
                    <a:p>
                      <a:r>
                        <a:rPr lang="en-GB" sz="2400" dirty="0">
                          <a:solidFill>
                            <a:schemeClr val="accent5">
                              <a:lumMod val="50000"/>
                            </a:schemeClr>
                          </a:solidFill>
                          <a:latin typeface="Century Gothic" panose="020B0502020202020204" pitchFamily="34" charset="0"/>
                        </a:rPr>
                        <a:t>Le</a:t>
                      </a:r>
                      <a:r>
                        <a:rPr lang="en-GB" sz="2400" baseline="0" dirty="0">
                          <a:solidFill>
                            <a:schemeClr val="accent5">
                              <a:lumMod val="50000"/>
                            </a:schemeClr>
                          </a:solidFill>
                          <a:latin typeface="Century Gothic" panose="020B0502020202020204" pitchFamily="34" charset="0"/>
                        </a:rPr>
                        <a:t> </a:t>
                      </a:r>
                      <a:r>
                        <a:rPr lang="en-GB" sz="2400" baseline="0" dirty="0" err="1">
                          <a:solidFill>
                            <a:schemeClr val="accent5">
                              <a:lumMod val="50000"/>
                            </a:schemeClr>
                          </a:solidFill>
                          <a:latin typeface="Century Gothic" panose="020B0502020202020204" pitchFamily="34" charset="0"/>
                        </a:rPr>
                        <a:t>médecin</a:t>
                      </a:r>
                      <a:endParaRPr lang="en-GB" sz="2400" dirty="0">
                        <a:solidFill>
                          <a:schemeClr val="accent5">
                            <a:lumMod val="50000"/>
                          </a:schemeClr>
                        </a:solidFill>
                        <a:latin typeface="Century Gothic" panose="020B0502020202020204" pitchFamily="34" charset="0"/>
                      </a:endParaRPr>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274614371"/>
                  </a:ext>
                </a:extLst>
              </a:tr>
              <a:tr h="198120">
                <a:tc rowSpan="2">
                  <a:txBody>
                    <a:bodyPr/>
                    <a:lstStyle/>
                    <a:p>
                      <a:endParaRPr lang="en-GB" sz="2000" b="1" dirty="0">
                        <a:solidFill>
                          <a:schemeClr val="accent5">
                            <a:lumMod val="50000"/>
                          </a:schemeClr>
                        </a:solidFill>
                        <a:latin typeface="Century Gothic" panose="020B0502020202020204" pitchFamily="34" charset="0"/>
                      </a:endParaRPr>
                    </a:p>
                  </a:txBody>
                  <a:tcPr/>
                </a:tc>
                <a:tc>
                  <a:txBody>
                    <a:bodyPr/>
                    <a:lstStyle/>
                    <a:p>
                      <a:r>
                        <a:rPr lang="en-GB" sz="2400" dirty="0">
                          <a:solidFill>
                            <a:schemeClr val="accent5">
                              <a:lumMod val="50000"/>
                            </a:schemeClr>
                          </a:solidFill>
                          <a:latin typeface="Century Gothic" panose="020B0502020202020204" pitchFamily="34" charset="0"/>
                        </a:rPr>
                        <a:t>Le </a:t>
                      </a:r>
                      <a:r>
                        <a:rPr lang="en-GB" sz="2400" dirty="0" err="1">
                          <a:solidFill>
                            <a:schemeClr val="accent5">
                              <a:lumMod val="50000"/>
                            </a:schemeClr>
                          </a:solidFill>
                          <a:latin typeface="Century Gothic" panose="020B0502020202020204" pitchFamily="34" charset="0"/>
                        </a:rPr>
                        <a:t>chanteur</a:t>
                      </a:r>
                      <a:endParaRPr lang="en-GB" sz="2400" dirty="0">
                        <a:solidFill>
                          <a:schemeClr val="accent5">
                            <a:lumMod val="50000"/>
                          </a:schemeClr>
                        </a:solidFill>
                        <a:latin typeface="Century Gothic" panose="020B0502020202020204" pitchFamily="34" charset="0"/>
                      </a:endParaRPr>
                    </a:p>
                  </a:txBody>
                  <a:tcPr/>
                </a:tc>
                <a:tc rowSpan="2">
                  <a:txBody>
                    <a:bodyPr/>
                    <a:lstStyle/>
                    <a:p>
                      <a:r>
                        <a:rPr lang="en-GB" sz="2400" dirty="0">
                          <a:solidFill>
                            <a:schemeClr val="accent5">
                              <a:lumMod val="50000"/>
                            </a:schemeClr>
                          </a:solidFill>
                          <a:latin typeface="Century Gothic" panose="020B0502020202020204" pitchFamily="34" charset="0"/>
                        </a:rPr>
                        <a:t>aim_____</a:t>
                      </a:r>
                    </a:p>
                  </a:txBody>
                  <a:tcPr/>
                </a:tc>
                <a:tc rowSpan="2">
                  <a:txBody>
                    <a:bodyPr/>
                    <a:lstStyle/>
                    <a:p>
                      <a:r>
                        <a:rPr lang="en-GB" sz="2400" dirty="0">
                          <a:solidFill>
                            <a:schemeClr val="accent5">
                              <a:lumMod val="50000"/>
                            </a:schemeClr>
                          </a:solidFill>
                          <a:latin typeface="Century Gothic" panose="020B0502020202020204" pitchFamily="34" charset="0"/>
                        </a:rPr>
                        <a:t>la </a:t>
                      </a:r>
                      <a:r>
                        <a:rPr lang="en-GB" sz="2400" dirty="0" err="1">
                          <a:solidFill>
                            <a:schemeClr val="accent5">
                              <a:lumMod val="50000"/>
                            </a:schemeClr>
                          </a:solidFill>
                          <a:latin typeface="Century Gothic" panose="020B0502020202020204" pitchFamily="34" charset="0"/>
                        </a:rPr>
                        <a:t>musique</a:t>
                      </a:r>
                      <a:r>
                        <a:rPr lang="en-GB" sz="2400" dirty="0">
                          <a:solidFill>
                            <a:schemeClr val="accent5">
                              <a:lumMod val="50000"/>
                            </a:schemeClr>
                          </a:solidFill>
                          <a:latin typeface="Century Gothic" panose="020B0502020202020204" pitchFamily="34" charset="0"/>
                        </a:rPr>
                        <a:t>.</a:t>
                      </a:r>
                    </a:p>
                  </a:txBody>
                  <a:tcPr/>
                </a:tc>
                <a:extLst>
                  <a:ext uri="{0D108BD9-81ED-4DB2-BD59-A6C34878D82A}">
                    <a16:rowId xmlns:a16="http://schemas.microsoft.com/office/drawing/2014/main" val="3829112513"/>
                  </a:ext>
                </a:extLst>
              </a:tr>
              <a:tr h="198120">
                <a:tc vMerge="1">
                  <a:txBody>
                    <a:bodyPr/>
                    <a:lstStyle/>
                    <a:p>
                      <a:endParaRPr lang="en-GB"/>
                    </a:p>
                  </a:txBody>
                  <a:tcPr/>
                </a:tc>
                <a:tc>
                  <a:txBody>
                    <a:bodyPr/>
                    <a:lstStyle/>
                    <a:p>
                      <a:r>
                        <a:rPr lang="en-GB" sz="2400" dirty="0">
                          <a:solidFill>
                            <a:schemeClr val="accent5">
                              <a:lumMod val="50000"/>
                            </a:schemeClr>
                          </a:solidFill>
                          <a:latin typeface="Century Gothic" panose="020B0502020202020204" pitchFamily="34" charset="0"/>
                        </a:rPr>
                        <a:t>Les </a:t>
                      </a:r>
                      <a:r>
                        <a:rPr lang="en-GB" sz="2400" dirty="0" err="1">
                          <a:solidFill>
                            <a:schemeClr val="accent5">
                              <a:lumMod val="50000"/>
                            </a:schemeClr>
                          </a:solidFill>
                          <a:latin typeface="Century Gothic" panose="020B0502020202020204" pitchFamily="34" charset="0"/>
                        </a:rPr>
                        <a:t>chanteurs</a:t>
                      </a:r>
                      <a:endParaRPr lang="en-GB" sz="2400" dirty="0">
                        <a:solidFill>
                          <a:schemeClr val="accent5">
                            <a:lumMod val="50000"/>
                          </a:schemeClr>
                        </a:solidFill>
                        <a:latin typeface="Century Gothic" panose="020B0502020202020204" pitchFamily="34" charset="0"/>
                      </a:endParaRPr>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855215231"/>
                  </a:ext>
                </a:extLst>
              </a:tr>
            </a:tbl>
          </a:graphicData>
        </a:graphic>
      </p:graphicFrame>
      <p:sp>
        <p:nvSpPr>
          <p:cNvPr id="39" name="Down Arrow Callout 38"/>
          <p:cNvSpPr/>
          <p:nvPr/>
        </p:nvSpPr>
        <p:spPr>
          <a:xfrm>
            <a:off x="1051634" y="1395015"/>
            <a:ext cx="2397930" cy="1429711"/>
          </a:xfrm>
          <a:prstGeom prst="downArrowCallou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Tick the correct one </a:t>
            </a:r>
          </a:p>
        </p:txBody>
      </p:sp>
      <p:sp>
        <p:nvSpPr>
          <p:cNvPr id="40" name="Down Arrow Callout 39"/>
          <p:cNvSpPr/>
          <p:nvPr/>
        </p:nvSpPr>
        <p:spPr>
          <a:xfrm>
            <a:off x="3261658" y="1395017"/>
            <a:ext cx="2210026" cy="1429708"/>
          </a:xfrm>
          <a:prstGeom prst="downArrowCallou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Write the ending </a:t>
            </a:r>
          </a:p>
        </p:txBody>
      </p:sp>
      <p:sp>
        <p:nvSpPr>
          <p:cNvPr id="38" name="Action Button: Custom 16">
            <a:hlinkClick r:id="" action="ppaction://noaction" highlightClick="1">
              <a:snd r:embed="rId6" name="34. 1..wav"/>
            </a:hlinkClick>
            <a:extLst>
              <a:ext uri="{FF2B5EF4-FFF2-40B4-BE49-F238E27FC236}">
                <a16:creationId xmlns:a16="http://schemas.microsoft.com/office/drawing/2014/main" id="{00B3E4C1-DFF4-46C3-8013-784275E7AA6B}"/>
              </a:ext>
            </a:extLst>
          </p:cNvPr>
          <p:cNvSpPr/>
          <p:nvPr/>
        </p:nvSpPr>
        <p:spPr>
          <a:xfrm>
            <a:off x="162052" y="2833382"/>
            <a:ext cx="508880" cy="540268"/>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5" name="Action Button: Custom 16">
            <a:hlinkClick r:id="" action="ppaction://noaction" highlightClick="1">
              <a:snd r:embed="rId7" name="34. 2..wav"/>
            </a:hlinkClick>
            <a:extLst>
              <a:ext uri="{FF2B5EF4-FFF2-40B4-BE49-F238E27FC236}">
                <a16:creationId xmlns:a16="http://schemas.microsoft.com/office/drawing/2014/main" id="{5B92A95F-523A-4E36-B65E-94DAE9FBB368}"/>
              </a:ext>
            </a:extLst>
          </p:cNvPr>
          <p:cNvSpPr/>
          <p:nvPr/>
        </p:nvSpPr>
        <p:spPr>
          <a:xfrm>
            <a:off x="162052" y="3741481"/>
            <a:ext cx="508880" cy="533085"/>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6" name="Action Button: Custom 16">
            <a:hlinkClick r:id="" action="ppaction://noaction" highlightClick="1">
              <a:snd r:embed="rId8" name="34. 3,.wav"/>
            </a:hlinkClick>
            <a:extLst>
              <a:ext uri="{FF2B5EF4-FFF2-40B4-BE49-F238E27FC236}">
                <a16:creationId xmlns:a16="http://schemas.microsoft.com/office/drawing/2014/main" id="{D4B491BE-DEE1-4BAB-B62E-08BEC8F84C2F}"/>
              </a:ext>
            </a:extLst>
          </p:cNvPr>
          <p:cNvSpPr/>
          <p:nvPr/>
        </p:nvSpPr>
        <p:spPr>
          <a:xfrm>
            <a:off x="162052" y="4642397"/>
            <a:ext cx="508880" cy="533085"/>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7" name="Action Button: Custom 16">
            <a:hlinkClick r:id="" action="ppaction://noaction" highlightClick="1">
              <a:snd r:embed="rId9" name="34. 5.wav"/>
            </a:hlinkClick>
            <a:extLst>
              <a:ext uri="{FF2B5EF4-FFF2-40B4-BE49-F238E27FC236}">
                <a16:creationId xmlns:a16="http://schemas.microsoft.com/office/drawing/2014/main" id="{7C5D1C98-B338-48C7-A0D6-9CC93C596CA9}"/>
              </a:ext>
            </a:extLst>
          </p:cNvPr>
          <p:cNvSpPr/>
          <p:nvPr/>
        </p:nvSpPr>
        <p:spPr>
          <a:xfrm>
            <a:off x="161115" y="5543313"/>
            <a:ext cx="508880" cy="533085"/>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pic>
        <p:nvPicPr>
          <p:cNvPr id="16" name="Picture 15" descr="green checkmark"/>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465901" y="2717998"/>
            <a:ext cx="370098" cy="385518"/>
          </a:xfrm>
          <a:prstGeom prst="rect">
            <a:avLst/>
          </a:prstGeom>
        </p:spPr>
      </p:pic>
      <p:sp>
        <p:nvSpPr>
          <p:cNvPr id="15" name="TextBox 14"/>
          <p:cNvSpPr txBox="1"/>
          <p:nvPr/>
        </p:nvSpPr>
        <p:spPr>
          <a:xfrm>
            <a:off x="3525422" y="2679924"/>
            <a:ext cx="6802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a:t>
            </a:r>
          </a:p>
        </p:txBody>
      </p:sp>
      <p:pic>
        <p:nvPicPr>
          <p:cNvPr id="19" name="Picture 18" descr="green checkmark"/>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469523" y="4063590"/>
            <a:ext cx="370098" cy="385518"/>
          </a:xfrm>
          <a:prstGeom prst="rect">
            <a:avLst/>
          </a:prstGeom>
        </p:spPr>
      </p:pic>
      <p:sp>
        <p:nvSpPr>
          <p:cNvPr id="20" name="TextBox 19"/>
          <p:cNvSpPr txBox="1"/>
          <p:nvPr/>
        </p:nvSpPr>
        <p:spPr>
          <a:xfrm>
            <a:off x="3525422" y="3593097"/>
            <a:ext cx="6802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ent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pic>
        <p:nvPicPr>
          <p:cNvPr id="23" name="Picture 22" descr="green checkmark"/>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650950" y="4557715"/>
            <a:ext cx="370098" cy="385518"/>
          </a:xfrm>
          <a:prstGeom prst="rect">
            <a:avLst/>
          </a:prstGeom>
        </p:spPr>
      </p:pic>
      <p:sp>
        <p:nvSpPr>
          <p:cNvPr id="24" name="TextBox 23"/>
          <p:cNvSpPr txBox="1"/>
          <p:nvPr/>
        </p:nvSpPr>
        <p:spPr>
          <a:xfrm>
            <a:off x="3921147" y="4496127"/>
            <a:ext cx="72653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ent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pic>
        <p:nvPicPr>
          <p:cNvPr id="27" name="Picture 26" descr="green checkmark"/>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43960" y="5452431"/>
            <a:ext cx="370098" cy="385518"/>
          </a:xfrm>
          <a:prstGeom prst="rect">
            <a:avLst/>
          </a:prstGeom>
        </p:spPr>
      </p:pic>
      <p:sp>
        <p:nvSpPr>
          <p:cNvPr id="29" name="TextBox 28"/>
          <p:cNvSpPr txBox="1"/>
          <p:nvPr/>
        </p:nvSpPr>
        <p:spPr>
          <a:xfrm>
            <a:off x="3525422" y="5423394"/>
            <a:ext cx="348841" cy="4688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a:t>
            </a:r>
          </a:p>
        </p:txBody>
      </p:sp>
      <p:sp>
        <p:nvSpPr>
          <p:cNvPr id="22" name="TextBox 21" descr="green checkmark"/>
          <p:cNvSpPr txBox="1"/>
          <p:nvPr/>
        </p:nvSpPr>
        <p:spPr>
          <a:xfrm>
            <a:off x="6948698" y="2717998"/>
            <a:ext cx="4417231" cy="461665"/>
          </a:xfrm>
          <a:prstGeom prst="rect">
            <a:avLst/>
          </a:prstGeom>
          <a:solidFill>
            <a:schemeClr val="accent2">
              <a:lumMod val="60000"/>
              <a:lumOff val="4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The boy</a:t>
            </a:r>
            <a:r>
              <a:rPr kumimoji="0" lang="en-GB" sz="24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likes </a:t>
            </a:r>
            <a:r>
              <a:rPr kumimoji="0" lang="en-GB" sz="2400" b="1" i="0" u="none" strike="noStrike" kern="1200" cap="none" spc="0" normalizeH="0" noProof="0" dirty="0" err="1">
                <a:ln>
                  <a:noFill/>
                </a:ln>
                <a:solidFill>
                  <a:prstClr val="white"/>
                </a:solidFill>
                <a:effectLst/>
                <a:uLnTx/>
                <a:uFillTx/>
                <a:latin typeface="Century Gothic" panose="020B0502020202020204" pitchFamily="34" charset="0"/>
                <a:ea typeface="+mn-ea"/>
                <a:cs typeface="+mn-cs"/>
              </a:rPr>
              <a:t>tv</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5" name="TextBox 24" descr="green checkmark"/>
          <p:cNvSpPr txBox="1"/>
          <p:nvPr/>
        </p:nvSpPr>
        <p:spPr>
          <a:xfrm>
            <a:off x="6948697" y="3685624"/>
            <a:ext cx="4417231" cy="461665"/>
          </a:xfrm>
          <a:prstGeom prst="rect">
            <a:avLst/>
          </a:prstGeom>
          <a:solidFill>
            <a:schemeClr val="accent2">
              <a:lumMod val="60000"/>
              <a:lumOff val="4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The girls like music. </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6" name="TextBox 25" descr="green checkmark"/>
          <p:cNvSpPr txBox="1"/>
          <p:nvPr/>
        </p:nvSpPr>
        <p:spPr>
          <a:xfrm>
            <a:off x="6948696" y="4642397"/>
            <a:ext cx="4417231" cy="461665"/>
          </a:xfrm>
          <a:prstGeom prst="rect">
            <a:avLst/>
          </a:prstGeom>
          <a:solidFill>
            <a:schemeClr val="accent2">
              <a:lumMod val="60000"/>
              <a:lumOff val="4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The doctors</a:t>
            </a:r>
            <a:r>
              <a:rPr kumimoji="0" lang="en-GB" sz="24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work in England</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8" name="TextBox 27" descr="green checkmark"/>
          <p:cNvSpPr txBox="1"/>
          <p:nvPr/>
        </p:nvSpPr>
        <p:spPr>
          <a:xfrm>
            <a:off x="6948696" y="5626115"/>
            <a:ext cx="4417231" cy="461665"/>
          </a:xfrm>
          <a:prstGeom prst="rect">
            <a:avLst/>
          </a:prstGeom>
          <a:solidFill>
            <a:schemeClr val="accent2">
              <a:lumMod val="60000"/>
              <a:lumOff val="4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The singer likes</a:t>
            </a:r>
            <a:r>
              <a:rPr kumimoji="0" lang="en-GB" sz="24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music</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1" name="Rounded Rectangle 20"/>
          <p:cNvSpPr/>
          <p:nvPr/>
        </p:nvSpPr>
        <p:spPr>
          <a:xfrm>
            <a:off x="215608" y="918590"/>
            <a:ext cx="10375434" cy="384666"/>
          </a:xfrm>
          <a:prstGeom prst="roundRect">
            <a:avLst/>
          </a:prstGeom>
          <a:solidFill>
            <a:srgbClr val="FFFFCC"/>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Supporting lower proficiency learners</a:t>
            </a:r>
          </a:p>
        </p:txBody>
      </p:sp>
      <p:pic>
        <p:nvPicPr>
          <p:cNvPr id="2" name="Audio 1" descr="sound butt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6941516"/>
      </p:ext>
    </p:extLst>
  </p:cSld>
  <p:clrMapOvr>
    <a:masterClrMapping/>
  </p:clrMapOvr>
  <mc:AlternateContent xmlns:mc="http://schemas.openxmlformats.org/markup-compatibility/2006" xmlns:p14="http://schemas.microsoft.com/office/powerpoint/2010/main">
    <mc:Choice Requires="p14">
      <p:transition spd="slow" p14:dur="2000" advTm="62802"/>
    </mc:Choice>
    <mc:Fallback xmlns="">
      <p:transition spd="slow" advTm="62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descr="background rectangle">
            <a:extLst>
              <a:ext uri="{C183D7F6-B498-43B3-948B-1728B52AA6E4}">
                <adec:decorative xmlns:adec="http://schemas.microsoft.com/office/drawing/2017/decorative" xmlns=""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Grammaire</a:t>
            </a:r>
            <a:endParaRPr lang="en-GB" sz="3600" b="1" dirty="0">
              <a:solidFill>
                <a:schemeClr val="bg1"/>
              </a:solidFill>
            </a:endParaRPr>
          </a:p>
        </p:txBody>
      </p:sp>
      <p:graphicFrame>
        <p:nvGraphicFramePr>
          <p:cNvPr id="6" name="Table 5" descr="table for exercises showing the correct noun for the verb"/>
          <p:cNvGraphicFramePr>
            <a:graphicFrameLocks noGrp="1"/>
          </p:cNvGraphicFramePr>
          <p:nvPr/>
        </p:nvGraphicFramePr>
        <p:xfrm>
          <a:off x="73867" y="2247646"/>
          <a:ext cx="11956207" cy="4053840"/>
        </p:xfrm>
        <a:graphic>
          <a:graphicData uri="http://schemas.openxmlformats.org/drawingml/2006/table">
            <a:tbl>
              <a:tblPr firstRow="1" bandRow="1">
                <a:tableStyleId>{5C22544A-7EE6-4342-B048-85BDC9FD1C3A}</a:tableStyleId>
              </a:tblPr>
              <a:tblGrid>
                <a:gridCol w="661903">
                  <a:extLst>
                    <a:ext uri="{9D8B030D-6E8A-4147-A177-3AD203B41FA5}">
                      <a16:colId xmlns:a16="http://schemas.microsoft.com/office/drawing/2014/main" val="1796324250"/>
                    </a:ext>
                  </a:extLst>
                </a:gridCol>
                <a:gridCol w="2242365">
                  <a:extLst>
                    <a:ext uri="{9D8B030D-6E8A-4147-A177-3AD203B41FA5}">
                      <a16:colId xmlns:a16="http://schemas.microsoft.com/office/drawing/2014/main" val="2437592827"/>
                    </a:ext>
                  </a:extLst>
                </a:gridCol>
                <a:gridCol w="1842030">
                  <a:extLst>
                    <a:ext uri="{9D8B030D-6E8A-4147-A177-3AD203B41FA5}">
                      <a16:colId xmlns:a16="http://schemas.microsoft.com/office/drawing/2014/main" val="3279107896"/>
                    </a:ext>
                  </a:extLst>
                </a:gridCol>
                <a:gridCol w="1914836">
                  <a:extLst>
                    <a:ext uri="{9D8B030D-6E8A-4147-A177-3AD203B41FA5}">
                      <a16:colId xmlns:a16="http://schemas.microsoft.com/office/drawing/2014/main" val="3713328060"/>
                    </a:ext>
                  </a:extLst>
                </a:gridCol>
                <a:gridCol w="846899">
                  <a:extLst>
                    <a:ext uri="{9D8B030D-6E8A-4147-A177-3AD203B41FA5}">
                      <a16:colId xmlns:a16="http://schemas.microsoft.com/office/drawing/2014/main" val="2738569837"/>
                    </a:ext>
                  </a:extLst>
                </a:gridCol>
                <a:gridCol w="2243870">
                  <a:extLst>
                    <a:ext uri="{9D8B030D-6E8A-4147-A177-3AD203B41FA5}">
                      <a16:colId xmlns:a16="http://schemas.microsoft.com/office/drawing/2014/main" val="842636569"/>
                    </a:ext>
                  </a:extLst>
                </a:gridCol>
                <a:gridCol w="2204304">
                  <a:extLst>
                    <a:ext uri="{9D8B030D-6E8A-4147-A177-3AD203B41FA5}">
                      <a16:colId xmlns:a16="http://schemas.microsoft.com/office/drawing/2014/main" val="2407261797"/>
                    </a:ext>
                  </a:extLst>
                </a:gridCol>
              </a:tblGrid>
              <a:tr h="370840">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tc>
                  <a:txBody>
                    <a:bodyPr/>
                    <a:lstStyle/>
                    <a:p>
                      <a:endParaRPr lang="en-GB"/>
                    </a:p>
                  </a:txBody>
                  <a:tcPr/>
                </a:tc>
                <a:tc>
                  <a:txBody>
                    <a:bodyPr/>
                    <a:lstStyle/>
                    <a:p>
                      <a:endParaRPr lang="en-GB" dirty="0"/>
                    </a:p>
                  </a:txBody>
                  <a:tcPr/>
                </a:tc>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extLst>
                  <a:ext uri="{0D108BD9-81ED-4DB2-BD59-A6C34878D82A}">
                    <a16:rowId xmlns:a16="http://schemas.microsoft.com/office/drawing/2014/main" val="710983266"/>
                  </a:ext>
                </a:extLst>
              </a:tr>
              <a:tr h="198120">
                <a:tc rowSpan="2">
                  <a:txBody>
                    <a:bodyPr/>
                    <a:lstStyle/>
                    <a:p>
                      <a:endParaRPr lang="en-GB" sz="2000" b="1" dirty="0">
                        <a:solidFill>
                          <a:schemeClr val="accent5">
                            <a:lumMod val="50000"/>
                          </a:schemeClr>
                        </a:solidFill>
                        <a:latin typeface="Century Gothic" panose="020B0502020202020204" pitchFamily="34" charset="0"/>
                      </a:endParaRPr>
                    </a:p>
                  </a:txBody>
                  <a:tcPr/>
                </a:tc>
                <a:tc>
                  <a:txBody>
                    <a:bodyPr/>
                    <a:lstStyle/>
                    <a:p>
                      <a:r>
                        <a:rPr lang="en-GB" sz="2400" dirty="0">
                          <a:solidFill>
                            <a:schemeClr val="accent5">
                              <a:lumMod val="50000"/>
                            </a:schemeClr>
                          </a:solidFill>
                          <a:latin typeface="Century Gothic" panose="020B0502020202020204" pitchFamily="34" charset="0"/>
                        </a:rPr>
                        <a:t>Le</a:t>
                      </a:r>
                      <a:r>
                        <a:rPr lang="en-GB" sz="2400" baseline="0" dirty="0">
                          <a:solidFill>
                            <a:schemeClr val="accent5">
                              <a:lumMod val="50000"/>
                            </a:schemeClr>
                          </a:solidFill>
                          <a:latin typeface="Century Gothic" panose="020B0502020202020204" pitchFamily="34" charset="0"/>
                        </a:rPr>
                        <a:t> </a:t>
                      </a:r>
                      <a:r>
                        <a:rPr lang="en-GB" sz="2400" baseline="0" dirty="0" err="1">
                          <a:solidFill>
                            <a:schemeClr val="accent5">
                              <a:lumMod val="50000"/>
                            </a:schemeClr>
                          </a:solidFill>
                          <a:latin typeface="Century Gothic" panose="020B0502020202020204" pitchFamily="34" charset="0"/>
                        </a:rPr>
                        <a:t>garçon</a:t>
                      </a:r>
                      <a:endParaRPr lang="en-GB" sz="2400" dirty="0">
                        <a:solidFill>
                          <a:schemeClr val="accent5">
                            <a:lumMod val="50000"/>
                          </a:schemeClr>
                        </a:solidFill>
                        <a:latin typeface="Century Gothic" panose="020B0502020202020204" pitchFamily="34" charset="0"/>
                      </a:endParaRPr>
                    </a:p>
                  </a:txBody>
                  <a:tcPr/>
                </a:tc>
                <a:tc rowSpan="2">
                  <a:txBody>
                    <a:bodyPr/>
                    <a:lstStyle/>
                    <a:p>
                      <a:r>
                        <a:rPr lang="en-GB" sz="2400" dirty="0">
                          <a:solidFill>
                            <a:schemeClr val="accent5">
                              <a:lumMod val="50000"/>
                            </a:schemeClr>
                          </a:solidFill>
                          <a:latin typeface="Century Gothic" panose="020B0502020202020204" pitchFamily="34" charset="0"/>
                        </a:rPr>
                        <a:t>aim_____</a:t>
                      </a:r>
                    </a:p>
                  </a:txBody>
                  <a:tcPr/>
                </a:tc>
                <a:tc rowSpan="2">
                  <a:txBody>
                    <a:bodyPr/>
                    <a:lstStyle/>
                    <a:p>
                      <a:r>
                        <a:rPr lang="en-GB" sz="2400" dirty="0">
                          <a:solidFill>
                            <a:schemeClr val="accent5">
                              <a:lumMod val="50000"/>
                            </a:schemeClr>
                          </a:solidFill>
                          <a:latin typeface="Century Gothic" panose="020B0502020202020204" pitchFamily="34" charset="0"/>
                        </a:rPr>
                        <a:t>la </a:t>
                      </a:r>
                      <a:r>
                        <a:rPr lang="en-GB" sz="2400" baseline="0" dirty="0" err="1">
                          <a:solidFill>
                            <a:schemeClr val="accent5">
                              <a:lumMod val="50000"/>
                            </a:schemeClr>
                          </a:solidFill>
                          <a:latin typeface="Century Gothic" panose="020B0502020202020204" pitchFamily="34" charset="0"/>
                        </a:rPr>
                        <a:t>télé</a:t>
                      </a:r>
                      <a:r>
                        <a:rPr lang="en-GB" sz="2400" baseline="0" dirty="0">
                          <a:solidFill>
                            <a:schemeClr val="accent5">
                              <a:lumMod val="50000"/>
                            </a:schemeClr>
                          </a:solidFill>
                          <a:latin typeface="Century Gothic" panose="020B0502020202020204" pitchFamily="34" charset="0"/>
                        </a:rPr>
                        <a:t>;</a:t>
                      </a:r>
                      <a:endParaRPr lang="en-GB" sz="2400" dirty="0">
                        <a:solidFill>
                          <a:schemeClr val="accent5">
                            <a:lumMod val="50000"/>
                          </a:schemeClr>
                        </a:solidFill>
                        <a:latin typeface="Century Gothic" panose="020B0502020202020204" pitchFamily="34" charset="0"/>
                      </a:endParaRPr>
                    </a:p>
                  </a:txBody>
                  <a:tcPr/>
                </a:tc>
                <a:tc>
                  <a:txBody>
                    <a:bodyPr/>
                    <a:lstStyle/>
                    <a:p>
                      <a:r>
                        <a:rPr lang="en-GB" sz="2400" dirty="0" err="1">
                          <a:solidFill>
                            <a:schemeClr val="accent5">
                              <a:lumMod val="50000"/>
                            </a:schemeClr>
                          </a:solidFill>
                          <a:latin typeface="Century Gothic" panose="020B0502020202020204" pitchFamily="34" charset="0"/>
                        </a:rPr>
                        <a:t>ils</a:t>
                      </a:r>
                      <a:endParaRPr lang="en-GB" sz="2400" dirty="0">
                        <a:solidFill>
                          <a:schemeClr val="accent5">
                            <a:lumMod val="50000"/>
                          </a:schemeClr>
                        </a:solidFill>
                        <a:latin typeface="Century Gothic" panose="020B0502020202020204" pitchFamily="34" charset="0"/>
                      </a:endParaRPr>
                    </a:p>
                  </a:txBody>
                  <a:tcPr/>
                </a:tc>
                <a:tc rowSpan="2">
                  <a:txBody>
                    <a:bodyPr/>
                    <a:lstStyle/>
                    <a:p>
                      <a:r>
                        <a:rPr lang="en-GB" sz="2400" dirty="0">
                          <a:solidFill>
                            <a:schemeClr val="accent5">
                              <a:lumMod val="50000"/>
                            </a:schemeClr>
                          </a:solidFill>
                          <a:latin typeface="Century Gothic" panose="020B0502020202020204" pitchFamily="34" charset="0"/>
                        </a:rPr>
                        <a:t>regard____</a:t>
                      </a:r>
                    </a:p>
                  </a:txBody>
                  <a:tcPr/>
                </a:tc>
                <a:tc rowSpan="2">
                  <a:txBody>
                    <a:bodyPr/>
                    <a:lstStyle/>
                    <a:p>
                      <a:r>
                        <a:rPr lang="en-GB" sz="2400" dirty="0">
                          <a:solidFill>
                            <a:schemeClr val="accent5">
                              <a:lumMod val="50000"/>
                            </a:schemeClr>
                          </a:solidFill>
                          <a:latin typeface="Century Gothic" panose="020B0502020202020204" pitchFamily="34" charset="0"/>
                        </a:rPr>
                        <a:t>des films.</a:t>
                      </a:r>
                    </a:p>
                  </a:txBody>
                  <a:tcPr/>
                </a:tc>
                <a:extLst>
                  <a:ext uri="{0D108BD9-81ED-4DB2-BD59-A6C34878D82A}">
                    <a16:rowId xmlns:a16="http://schemas.microsoft.com/office/drawing/2014/main" val="3112632103"/>
                  </a:ext>
                </a:extLst>
              </a:tr>
              <a:tr h="198120">
                <a:tc vMerge="1">
                  <a:txBody>
                    <a:bodyPr/>
                    <a:lstStyle/>
                    <a:p>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accent5">
                              <a:lumMod val="50000"/>
                            </a:schemeClr>
                          </a:solidFill>
                          <a:latin typeface="Century Gothic" panose="020B0502020202020204" pitchFamily="34" charset="0"/>
                        </a:rPr>
                        <a:t>Les </a:t>
                      </a:r>
                      <a:r>
                        <a:rPr lang="en-GB" sz="2400" baseline="0" dirty="0" err="1">
                          <a:solidFill>
                            <a:schemeClr val="accent5">
                              <a:lumMod val="50000"/>
                            </a:schemeClr>
                          </a:solidFill>
                          <a:latin typeface="Century Gothic" panose="020B0502020202020204" pitchFamily="34" charset="0"/>
                        </a:rPr>
                        <a:t>garçons</a:t>
                      </a:r>
                      <a:endParaRPr lang="en-GB" sz="2400" dirty="0">
                        <a:solidFill>
                          <a:schemeClr val="accent5">
                            <a:lumMod val="50000"/>
                          </a:schemeClr>
                        </a:solidFill>
                        <a:latin typeface="Century Gothic" panose="020B0502020202020204" pitchFamily="34" charset="0"/>
                      </a:endParaRPr>
                    </a:p>
                  </a:txBody>
                  <a:tcPr/>
                </a:tc>
                <a:tc vMerge="1">
                  <a:txBody>
                    <a:bodyPr/>
                    <a:lstStyle/>
                    <a:p>
                      <a:endParaRPr lang="en-GB"/>
                    </a:p>
                  </a:txBody>
                  <a:tcPr/>
                </a:tc>
                <a:tc vMerge="1">
                  <a:txBody>
                    <a:bodyPr/>
                    <a:lstStyle/>
                    <a:p>
                      <a:endParaRPr lang="en-GB"/>
                    </a:p>
                  </a:txBody>
                  <a:tcPr/>
                </a:tc>
                <a:tc>
                  <a:txBody>
                    <a:bodyPr/>
                    <a:lstStyle/>
                    <a:p>
                      <a:r>
                        <a:rPr lang="en-GB" sz="2400" dirty="0" err="1">
                          <a:solidFill>
                            <a:schemeClr val="accent5">
                              <a:lumMod val="50000"/>
                            </a:schemeClr>
                          </a:solidFill>
                          <a:latin typeface="Century Gothic" panose="020B0502020202020204" pitchFamily="34" charset="0"/>
                        </a:rPr>
                        <a:t>il</a:t>
                      </a:r>
                      <a:endParaRPr lang="en-GB" sz="2400" dirty="0">
                        <a:solidFill>
                          <a:schemeClr val="accent5">
                            <a:lumMod val="50000"/>
                          </a:schemeClr>
                        </a:solidFill>
                        <a:latin typeface="Century Gothic" panose="020B0502020202020204" pitchFamily="34" charset="0"/>
                      </a:endParaRPr>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703790675"/>
                  </a:ext>
                </a:extLst>
              </a:tr>
              <a:tr h="198120">
                <a:tc rowSpan="2">
                  <a:txBody>
                    <a:bodyPr/>
                    <a:lstStyle/>
                    <a:p>
                      <a:endParaRPr lang="en-GB" sz="2000" b="1" dirty="0">
                        <a:solidFill>
                          <a:schemeClr val="accent5">
                            <a:lumMod val="50000"/>
                          </a:schemeClr>
                        </a:solidFill>
                        <a:latin typeface="Century Gothic" panose="020B0502020202020204" pitchFamily="34" charset="0"/>
                      </a:endParaRPr>
                    </a:p>
                  </a:txBody>
                  <a:tcPr/>
                </a:tc>
                <a:tc>
                  <a:txBody>
                    <a:bodyPr/>
                    <a:lstStyle/>
                    <a:p>
                      <a:r>
                        <a:rPr lang="en-GB" sz="2400" dirty="0">
                          <a:solidFill>
                            <a:schemeClr val="accent5">
                              <a:lumMod val="50000"/>
                            </a:schemeClr>
                          </a:solidFill>
                          <a:latin typeface="Century Gothic" panose="020B0502020202020204" pitchFamily="34" charset="0"/>
                        </a:rPr>
                        <a:t>La</a:t>
                      </a:r>
                      <a:r>
                        <a:rPr lang="en-GB" sz="2400" baseline="0" dirty="0">
                          <a:solidFill>
                            <a:schemeClr val="accent5">
                              <a:lumMod val="50000"/>
                            </a:schemeClr>
                          </a:solidFill>
                          <a:latin typeface="Century Gothic" panose="020B0502020202020204" pitchFamily="34" charset="0"/>
                        </a:rPr>
                        <a:t> </a:t>
                      </a:r>
                      <a:r>
                        <a:rPr lang="en-GB" sz="2400" baseline="0" dirty="0" err="1">
                          <a:solidFill>
                            <a:schemeClr val="accent5">
                              <a:lumMod val="50000"/>
                            </a:schemeClr>
                          </a:solidFill>
                          <a:latin typeface="Century Gothic" panose="020B0502020202020204" pitchFamily="34" charset="0"/>
                        </a:rPr>
                        <a:t>fille</a:t>
                      </a:r>
                      <a:endParaRPr lang="en-GB" sz="2400" dirty="0">
                        <a:solidFill>
                          <a:schemeClr val="accent5">
                            <a:lumMod val="50000"/>
                          </a:schemeClr>
                        </a:solidFill>
                        <a:latin typeface="Century Gothic" panose="020B0502020202020204" pitchFamily="34" charset="0"/>
                      </a:endParaRPr>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accent5">
                              <a:lumMod val="50000"/>
                            </a:schemeClr>
                          </a:solidFill>
                          <a:latin typeface="Century Gothic" panose="020B0502020202020204" pitchFamily="34" charset="0"/>
                        </a:rPr>
                        <a:t>aim_____</a:t>
                      </a:r>
                    </a:p>
                    <a:p>
                      <a:endParaRPr lang="en-GB" sz="2400" dirty="0">
                        <a:solidFill>
                          <a:schemeClr val="accent5">
                            <a:lumMod val="50000"/>
                          </a:schemeClr>
                        </a:solidFill>
                        <a:latin typeface="Century Gothic" panose="020B0502020202020204" pitchFamily="34" charset="0"/>
                      </a:endParaRPr>
                    </a:p>
                  </a:txBody>
                  <a:tcPr/>
                </a:tc>
                <a:tc rowSpan="2">
                  <a:txBody>
                    <a:bodyPr/>
                    <a:lstStyle/>
                    <a:p>
                      <a:r>
                        <a:rPr lang="en-GB" sz="2400" dirty="0">
                          <a:solidFill>
                            <a:schemeClr val="accent5">
                              <a:lumMod val="50000"/>
                            </a:schemeClr>
                          </a:solidFill>
                          <a:latin typeface="Century Gothic" panose="020B0502020202020204" pitchFamily="34" charset="0"/>
                        </a:rPr>
                        <a:t>la </a:t>
                      </a:r>
                      <a:r>
                        <a:rPr lang="en-GB" sz="2400" dirty="0" err="1">
                          <a:solidFill>
                            <a:schemeClr val="accent5">
                              <a:lumMod val="50000"/>
                            </a:schemeClr>
                          </a:solidFill>
                          <a:latin typeface="Century Gothic" panose="020B0502020202020204" pitchFamily="34" charset="0"/>
                        </a:rPr>
                        <a:t>musique</a:t>
                      </a:r>
                      <a:r>
                        <a:rPr lang="en-GB" sz="2400" dirty="0">
                          <a:solidFill>
                            <a:schemeClr val="accent5">
                              <a:lumMod val="50000"/>
                            </a:schemeClr>
                          </a:solidFill>
                          <a:latin typeface="Century Gothic" panose="020B0502020202020204" pitchFamily="34" charset="0"/>
                        </a:rPr>
                        <a:t>;</a:t>
                      </a:r>
                    </a:p>
                  </a:txBody>
                  <a:tcPr/>
                </a:tc>
                <a:tc>
                  <a:txBody>
                    <a:bodyPr/>
                    <a:lstStyle/>
                    <a:p>
                      <a:r>
                        <a:rPr lang="en-GB" sz="2400" dirty="0" err="1">
                          <a:solidFill>
                            <a:schemeClr val="accent5">
                              <a:lumMod val="50000"/>
                            </a:schemeClr>
                          </a:solidFill>
                          <a:latin typeface="Century Gothic" panose="020B0502020202020204" pitchFamily="34" charset="0"/>
                        </a:rPr>
                        <a:t>elle</a:t>
                      </a:r>
                      <a:endParaRPr lang="en-GB" sz="2400" dirty="0">
                        <a:solidFill>
                          <a:schemeClr val="accent5">
                            <a:lumMod val="50000"/>
                          </a:schemeClr>
                        </a:solidFill>
                        <a:latin typeface="Century Gothic" panose="020B0502020202020204" pitchFamily="34" charset="0"/>
                      </a:endParaRPr>
                    </a:p>
                  </a:txBody>
                  <a:tcPr/>
                </a:tc>
                <a:tc rowSpan="2">
                  <a:txBody>
                    <a:bodyPr/>
                    <a:lstStyle/>
                    <a:p>
                      <a:r>
                        <a:rPr lang="en-GB" sz="2400" dirty="0">
                          <a:solidFill>
                            <a:schemeClr val="accent5">
                              <a:lumMod val="50000"/>
                            </a:schemeClr>
                          </a:solidFill>
                          <a:latin typeface="Century Gothic" panose="020B0502020202020204" pitchFamily="34" charset="0"/>
                        </a:rPr>
                        <a:t>chant____</a:t>
                      </a:r>
                    </a:p>
                  </a:txBody>
                  <a:tcPr/>
                </a:tc>
                <a:tc rowSpan="2">
                  <a:txBody>
                    <a:bodyPr/>
                    <a:lstStyle/>
                    <a:p>
                      <a:r>
                        <a:rPr lang="en-GB" sz="2400" dirty="0">
                          <a:solidFill>
                            <a:schemeClr val="accent5">
                              <a:lumMod val="50000"/>
                            </a:schemeClr>
                          </a:solidFill>
                          <a:latin typeface="Century Gothic" panose="020B0502020202020204" pitchFamily="34" charset="0"/>
                        </a:rPr>
                        <a:t>avec la radio.</a:t>
                      </a:r>
                    </a:p>
                  </a:txBody>
                  <a:tcPr/>
                </a:tc>
                <a:extLst>
                  <a:ext uri="{0D108BD9-81ED-4DB2-BD59-A6C34878D82A}">
                    <a16:rowId xmlns:a16="http://schemas.microsoft.com/office/drawing/2014/main" val="2783070313"/>
                  </a:ext>
                </a:extLst>
              </a:tr>
              <a:tr h="198120">
                <a:tc vMerge="1">
                  <a:txBody>
                    <a:bodyPr/>
                    <a:lstStyle/>
                    <a:p>
                      <a:endParaRPr lang="en-GB"/>
                    </a:p>
                  </a:txBody>
                  <a:tcPr/>
                </a:tc>
                <a:tc>
                  <a:txBody>
                    <a:bodyPr/>
                    <a:lstStyle/>
                    <a:p>
                      <a:r>
                        <a:rPr lang="en-GB" sz="2400" dirty="0">
                          <a:solidFill>
                            <a:schemeClr val="accent5">
                              <a:lumMod val="50000"/>
                            </a:schemeClr>
                          </a:solidFill>
                          <a:latin typeface="Century Gothic" panose="020B0502020202020204" pitchFamily="34" charset="0"/>
                        </a:rPr>
                        <a:t>Les</a:t>
                      </a:r>
                      <a:r>
                        <a:rPr lang="en-GB" sz="2400" baseline="0" dirty="0">
                          <a:solidFill>
                            <a:schemeClr val="accent5">
                              <a:lumMod val="50000"/>
                            </a:schemeClr>
                          </a:solidFill>
                          <a:latin typeface="Century Gothic" panose="020B0502020202020204" pitchFamily="34" charset="0"/>
                        </a:rPr>
                        <a:t> </a:t>
                      </a:r>
                      <a:r>
                        <a:rPr lang="en-GB" sz="2400" baseline="0" dirty="0" err="1">
                          <a:solidFill>
                            <a:schemeClr val="accent5">
                              <a:lumMod val="50000"/>
                            </a:schemeClr>
                          </a:solidFill>
                          <a:latin typeface="Century Gothic" panose="020B0502020202020204" pitchFamily="34" charset="0"/>
                        </a:rPr>
                        <a:t>filles</a:t>
                      </a:r>
                      <a:endParaRPr lang="en-GB" sz="2400" dirty="0">
                        <a:solidFill>
                          <a:schemeClr val="accent5">
                            <a:lumMod val="50000"/>
                          </a:schemeClr>
                        </a:solidFill>
                        <a:latin typeface="Century Gothic" panose="020B0502020202020204" pitchFamily="34" charset="0"/>
                      </a:endParaRPr>
                    </a:p>
                  </a:txBody>
                  <a:tcPr/>
                </a:tc>
                <a:tc vMerge="1">
                  <a:txBody>
                    <a:bodyPr/>
                    <a:lstStyle/>
                    <a:p>
                      <a:endParaRPr lang="en-GB"/>
                    </a:p>
                  </a:txBody>
                  <a:tcPr/>
                </a:tc>
                <a:tc vMerge="1">
                  <a:txBody>
                    <a:bodyPr/>
                    <a:lstStyle/>
                    <a:p>
                      <a:endParaRPr lang="en-GB"/>
                    </a:p>
                  </a:txBody>
                  <a:tcPr/>
                </a:tc>
                <a:tc>
                  <a:txBody>
                    <a:bodyPr/>
                    <a:lstStyle/>
                    <a:p>
                      <a:r>
                        <a:rPr lang="en-GB" sz="2400" dirty="0" err="1">
                          <a:solidFill>
                            <a:schemeClr val="accent5">
                              <a:lumMod val="50000"/>
                            </a:schemeClr>
                          </a:solidFill>
                          <a:latin typeface="Century Gothic" panose="020B0502020202020204" pitchFamily="34" charset="0"/>
                        </a:rPr>
                        <a:t>elles</a:t>
                      </a:r>
                      <a:endParaRPr lang="en-GB" sz="2400" dirty="0">
                        <a:solidFill>
                          <a:schemeClr val="accent5">
                            <a:lumMod val="50000"/>
                          </a:schemeClr>
                        </a:solidFill>
                        <a:latin typeface="Century Gothic" panose="020B0502020202020204" pitchFamily="34" charset="0"/>
                      </a:endParaRPr>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127803369"/>
                  </a:ext>
                </a:extLst>
              </a:tr>
              <a:tr h="198120">
                <a:tc rowSpan="2">
                  <a:txBody>
                    <a:bodyPr/>
                    <a:lstStyle/>
                    <a:p>
                      <a:endParaRPr lang="en-GB" sz="2000" b="1" dirty="0">
                        <a:solidFill>
                          <a:schemeClr val="accent5">
                            <a:lumMod val="50000"/>
                          </a:schemeClr>
                        </a:solidFill>
                        <a:latin typeface="Century Gothic" panose="020B0502020202020204" pitchFamily="34" charset="0"/>
                      </a:endParaRPr>
                    </a:p>
                  </a:txBody>
                  <a:tcPr/>
                </a:tc>
                <a:tc>
                  <a:txBody>
                    <a:bodyPr/>
                    <a:lstStyle/>
                    <a:p>
                      <a:r>
                        <a:rPr lang="en-GB" sz="2400" dirty="0">
                          <a:solidFill>
                            <a:schemeClr val="accent5">
                              <a:lumMod val="50000"/>
                            </a:schemeClr>
                          </a:solidFill>
                          <a:latin typeface="Century Gothic" panose="020B0502020202020204" pitchFamily="34" charset="0"/>
                        </a:rPr>
                        <a:t>Les </a:t>
                      </a:r>
                      <a:r>
                        <a:rPr lang="en-GB" sz="2400" dirty="0" err="1">
                          <a:solidFill>
                            <a:schemeClr val="accent5">
                              <a:lumMod val="50000"/>
                            </a:schemeClr>
                          </a:solidFill>
                          <a:latin typeface="Century Gothic" panose="020B0502020202020204" pitchFamily="34" charset="0"/>
                        </a:rPr>
                        <a:t>médecins</a:t>
                      </a:r>
                      <a:endParaRPr lang="en-GB" sz="2400" dirty="0">
                        <a:solidFill>
                          <a:schemeClr val="accent5">
                            <a:lumMod val="50000"/>
                          </a:schemeClr>
                        </a:solidFill>
                        <a:latin typeface="Century Gothic" panose="020B0502020202020204" pitchFamily="34" charset="0"/>
                      </a:endParaRPr>
                    </a:p>
                  </a:txBody>
                  <a:tcPr/>
                </a:tc>
                <a:tc rowSpan="2">
                  <a:txBody>
                    <a:bodyPr/>
                    <a:lstStyle/>
                    <a:p>
                      <a:r>
                        <a:rPr lang="en-GB" sz="2400" dirty="0" err="1">
                          <a:solidFill>
                            <a:schemeClr val="accent5">
                              <a:lumMod val="50000"/>
                            </a:schemeClr>
                          </a:solidFill>
                          <a:latin typeface="Century Gothic" panose="020B0502020202020204" pitchFamily="34" charset="0"/>
                        </a:rPr>
                        <a:t>travaill</a:t>
                      </a:r>
                      <a:r>
                        <a:rPr lang="en-GB" sz="2400" dirty="0">
                          <a:solidFill>
                            <a:schemeClr val="accent5">
                              <a:lumMod val="50000"/>
                            </a:schemeClr>
                          </a:solidFill>
                          <a:latin typeface="Century Gothic" panose="020B0502020202020204" pitchFamily="34" charset="0"/>
                        </a:rPr>
                        <a:t>____</a:t>
                      </a:r>
                    </a:p>
                  </a:txBody>
                  <a:tcPr/>
                </a:tc>
                <a:tc rowSpan="2">
                  <a:txBody>
                    <a:bodyPr/>
                    <a:lstStyle/>
                    <a:p>
                      <a:r>
                        <a:rPr lang="en-GB" sz="2400" dirty="0" err="1">
                          <a:solidFill>
                            <a:schemeClr val="accent5">
                              <a:lumMod val="50000"/>
                            </a:schemeClr>
                          </a:solidFill>
                          <a:latin typeface="Century Gothic" panose="020B0502020202020204" pitchFamily="34" charset="0"/>
                        </a:rPr>
                        <a:t>en</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Angleterre</a:t>
                      </a:r>
                      <a:r>
                        <a:rPr lang="en-GB" sz="2400" dirty="0">
                          <a:solidFill>
                            <a:schemeClr val="accent5">
                              <a:lumMod val="50000"/>
                            </a:schemeClr>
                          </a:solidFill>
                          <a:latin typeface="Century Gothic" panose="020B0502020202020204" pitchFamily="34" charset="0"/>
                        </a:rPr>
                        <a:t>;</a:t>
                      </a:r>
                    </a:p>
                  </a:txBody>
                  <a:tcPr/>
                </a:tc>
                <a:tc>
                  <a:txBody>
                    <a:bodyPr/>
                    <a:lstStyle/>
                    <a:p>
                      <a:r>
                        <a:rPr lang="en-GB" sz="2400" dirty="0" err="1">
                          <a:solidFill>
                            <a:schemeClr val="accent5">
                              <a:lumMod val="50000"/>
                            </a:schemeClr>
                          </a:solidFill>
                          <a:latin typeface="Century Gothic" panose="020B0502020202020204" pitchFamily="34" charset="0"/>
                        </a:rPr>
                        <a:t>il</a:t>
                      </a:r>
                      <a:endParaRPr lang="en-GB" sz="2400" dirty="0">
                        <a:solidFill>
                          <a:schemeClr val="accent5">
                            <a:lumMod val="50000"/>
                          </a:schemeClr>
                        </a:solidFill>
                        <a:latin typeface="Century Gothic" panose="020B0502020202020204" pitchFamily="34" charset="0"/>
                      </a:endParaRPr>
                    </a:p>
                  </a:txBody>
                  <a:tcPr/>
                </a:tc>
                <a:tc rowSpan="2">
                  <a:txBody>
                    <a:bodyPr/>
                    <a:lstStyle/>
                    <a:p>
                      <a:r>
                        <a:rPr lang="en-GB" sz="2400" dirty="0" err="1">
                          <a:solidFill>
                            <a:schemeClr val="accent5">
                              <a:lumMod val="50000"/>
                            </a:schemeClr>
                          </a:solidFill>
                          <a:latin typeface="Century Gothic" panose="020B0502020202020204" pitchFamily="34" charset="0"/>
                        </a:rPr>
                        <a:t>parl</a:t>
                      </a:r>
                      <a:r>
                        <a:rPr lang="en-GB" sz="2400" dirty="0">
                          <a:solidFill>
                            <a:schemeClr val="accent5">
                              <a:lumMod val="50000"/>
                            </a:schemeClr>
                          </a:solidFill>
                          <a:latin typeface="Century Gothic" panose="020B0502020202020204" pitchFamily="34" charset="0"/>
                        </a:rPr>
                        <a:t>____</a:t>
                      </a:r>
                    </a:p>
                  </a:txBody>
                  <a:tcPr/>
                </a:tc>
                <a:tc rowSpan="2">
                  <a:txBody>
                    <a:bodyPr/>
                    <a:lstStyle/>
                    <a:p>
                      <a:r>
                        <a:rPr lang="en-GB" sz="2400" dirty="0" err="1">
                          <a:solidFill>
                            <a:schemeClr val="accent5">
                              <a:lumMod val="50000"/>
                            </a:schemeClr>
                          </a:solidFill>
                          <a:latin typeface="Century Gothic" panose="020B0502020202020204" pitchFamily="34" charset="0"/>
                        </a:rPr>
                        <a:t>anglais</a:t>
                      </a:r>
                      <a:r>
                        <a:rPr lang="en-GB" sz="2400" dirty="0">
                          <a:solidFill>
                            <a:schemeClr val="accent5">
                              <a:lumMod val="50000"/>
                            </a:schemeClr>
                          </a:solidFill>
                          <a:latin typeface="Century Gothic" panose="020B0502020202020204" pitchFamily="34" charset="0"/>
                        </a:rPr>
                        <a:t>.</a:t>
                      </a:r>
                    </a:p>
                  </a:txBody>
                  <a:tcPr/>
                </a:tc>
                <a:extLst>
                  <a:ext uri="{0D108BD9-81ED-4DB2-BD59-A6C34878D82A}">
                    <a16:rowId xmlns:a16="http://schemas.microsoft.com/office/drawing/2014/main" val="3622154878"/>
                  </a:ext>
                </a:extLst>
              </a:tr>
              <a:tr h="198120">
                <a:tc vMerge="1">
                  <a:txBody>
                    <a:bodyPr/>
                    <a:lstStyle/>
                    <a:p>
                      <a:endParaRPr lang="en-GB"/>
                    </a:p>
                  </a:txBody>
                  <a:tcPr/>
                </a:tc>
                <a:tc>
                  <a:txBody>
                    <a:bodyPr/>
                    <a:lstStyle/>
                    <a:p>
                      <a:r>
                        <a:rPr lang="en-GB" sz="2400" dirty="0">
                          <a:solidFill>
                            <a:schemeClr val="accent5">
                              <a:lumMod val="50000"/>
                            </a:schemeClr>
                          </a:solidFill>
                          <a:latin typeface="Century Gothic" panose="020B0502020202020204" pitchFamily="34" charset="0"/>
                        </a:rPr>
                        <a:t>Le</a:t>
                      </a:r>
                      <a:r>
                        <a:rPr lang="en-GB" sz="2400" baseline="0" dirty="0">
                          <a:solidFill>
                            <a:schemeClr val="accent5">
                              <a:lumMod val="50000"/>
                            </a:schemeClr>
                          </a:solidFill>
                          <a:latin typeface="Century Gothic" panose="020B0502020202020204" pitchFamily="34" charset="0"/>
                        </a:rPr>
                        <a:t> </a:t>
                      </a:r>
                      <a:r>
                        <a:rPr lang="en-GB" sz="2400" baseline="0" dirty="0" err="1">
                          <a:solidFill>
                            <a:schemeClr val="accent5">
                              <a:lumMod val="50000"/>
                            </a:schemeClr>
                          </a:solidFill>
                          <a:latin typeface="Century Gothic" panose="020B0502020202020204" pitchFamily="34" charset="0"/>
                        </a:rPr>
                        <a:t>médecin</a:t>
                      </a:r>
                      <a:endParaRPr lang="en-GB" sz="2400" dirty="0">
                        <a:solidFill>
                          <a:schemeClr val="accent5">
                            <a:lumMod val="50000"/>
                          </a:schemeClr>
                        </a:solidFill>
                        <a:latin typeface="Century Gothic" panose="020B0502020202020204" pitchFamily="34" charset="0"/>
                      </a:endParaRPr>
                    </a:p>
                  </a:txBody>
                  <a:tcPr/>
                </a:tc>
                <a:tc vMerge="1">
                  <a:txBody>
                    <a:bodyPr/>
                    <a:lstStyle/>
                    <a:p>
                      <a:endParaRPr lang="en-GB"/>
                    </a:p>
                  </a:txBody>
                  <a:tcPr/>
                </a:tc>
                <a:tc vMerge="1">
                  <a:txBody>
                    <a:bodyPr/>
                    <a:lstStyle/>
                    <a:p>
                      <a:endParaRPr lang="en-GB"/>
                    </a:p>
                  </a:txBody>
                  <a:tcPr/>
                </a:tc>
                <a:tc>
                  <a:txBody>
                    <a:bodyPr/>
                    <a:lstStyle/>
                    <a:p>
                      <a:r>
                        <a:rPr lang="en-GB" sz="2400" dirty="0" err="1">
                          <a:solidFill>
                            <a:schemeClr val="accent5">
                              <a:lumMod val="50000"/>
                            </a:schemeClr>
                          </a:solidFill>
                          <a:latin typeface="Century Gothic" panose="020B0502020202020204" pitchFamily="34" charset="0"/>
                        </a:rPr>
                        <a:t>ils</a:t>
                      </a:r>
                      <a:endParaRPr lang="en-GB" sz="2400" dirty="0">
                        <a:solidFill>
                          <a:schemeClr val="accent5">
                            <a:lumMod val="50000"/>
                          </a:schemeClr>
                        </a:solidFill>
                        <a:latin typeface="Century Gothic" panose="020B0502020202020204" pitchFamily="34" charset="0"/>
                      </a:endParaRPr>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274614371"/>
                  </a:ext>
                </a:extLst>
              </a:tr>
              <a:tr h="198120">
                <a:tc rowSpan="2">
                  <a:txBody>
                    <a:bodyPr/>
                    <a:lstStyle/>
                    <a:p>
                      <a:endParaRPr lang="en-GB" sz="2000" b="1" dirty="0">
                        <a:solidFill>
                          <a:schemeClr val="accent5">
                            <a:lumMod val="50000"/>
                          </a:schemeClr>
                        </a:solidFill>
                        <a:latin typeface="Century Gothic" panose="020B0502020202020204" pitchFamily="34" charset="0"/>
                      </a:endParaRPr>
                    </a:p>
                  </a:txBody>
                  <a:tcPr/>
                </a:tc>
                <a:tc>
                  <a:txBody>
                    <a:bodyPr/>
                    <a:lstStyle/>
                    <a:p>
                      <a:r>
                        <a:rPr lang="en-GB" sz="2400" dirty="0">
                          <a:solidFill>
                            <a:schemeClr val="accent5">
                              <a:lumMod val="50000"/>
                            </a:schemeClr>
                          </a:solidFill>
                          <a:latin typeface="Century Gothic" panose="020B0502020202020204" pitchFamily="34" charset="0"/>
                        </a:rPr>
                        <a:t>Le </a:t>
                      </a:r>
                      <a:r>
                        <a:rPr lang="en-GB" sz="2400" dirty="0" err="1">
                          <a:solidFill>
                            <a:schemeClr val="accent5">
                              <a:lumMod val="50000"/>
                            </a:schemeClr>
                          </a:solidFill>
                          <a:latin typeface="Century Gothic" panose="020B0502020202020204" pitchFamily="34" charset="0"/>
                        </a:rPr>
                        <a:t>chanteur</a:t>
                      </a:r>
                      <a:endParaRPr lang="en-GB" sz="2400" dirty="0">
                        <a:solidFill>
                          <a:schemeClr val="accent5">
                            <a:lumMod val="50000"/>
                          </a:schemeClr>
                        </a:solidFill>
                        <a:latin typeface="Century Gothic" panose="020B0502020202020204" pitchFamily="34" charset="0"/>
                      </a:endParaRPr>
                    </a:p>
                  </a:txBody>
                  <a:tcPr/>
                </a:tc>
                <a:tc rowSpan="2">
                  <a:txBody>
                    <a:bodyPr/>
                    <a:lstStyle/>
                    <a:p>
                      <a:r>
                        <a:rPr lang="en-GB" sz="2400" dirty="0">
                          <a:solidFill>
                            <a:schemeClr val="accent5">
                              <a:lumMod val="50000"/>
                            </a:schemeClr>
                          </a:solidFill>
                          <a:latin typeface="Century Gothic" panose="020B0502020202020204" pitchFamily="34" charset="0"/>
                        </a:rPr>
                        <a:t>aim_____</a:t>
                      </a:r>
                    </a:p>
                  </a:txBody>
                  <a:tcPr/>
                </a:tc>
                <a:tc rowSpan="2">
                  <a:txBody>
                    <a:bodyPr/>
                    <a:lstStyle/>
                    <a:p>
                      <a:r>
                        <a:rPr lang="en-GB" sz="2400" dirty="0">
                          <a:solidFill>
                            <a:schemeClr val="accent5">
                              <a:lumMod val="50000"/>
                            </a:schemeClr>
                          </a:solidFill>
                          <a:latin typeface="Century Gothic" panose="020B0502020202020204" pitchFamily="34" charset="0"/>
                        </a:rPr>
                        <a:t>la </a:t>
                      </a:r>
                      <a:r>
                        <a:rPr lang="en-GB" sz="2400" dirty="0" err="1">
                          <a:solidFill>
                            <a:schemeClr val="accent5">
                              <a:lumMod val="50000"/>
                            </a:schemeClr>
                          </a:solidFill>
                          <a:latin typeface="Century Gothic" panose="020B0502020202020204" pitchFamily="34" charset="0"/>
                        </a:rPr>
                        <a:t>musique</a:t>
                      </a:r>
                      <a:r>
                        <a:rPr lang="en-GB" sz="2400" dirty="0">
                          <a:solidFill>
                            <a:schemeClr val="accent5">
                              <a:lumMod val="50000"/>
                            </a:schemeClr>
                          </a:solidFill>
                          <a:latin typeface="Century Gothic" panose="020B0502020202020204" pitchFamily="34" charset="0"/>
                        </a:rPr>
                        <a:t>;</a:t>
                      </a:r>
                    </a:p>
                  </a:txBody>
                  <a:tcPr/>
                </a:tc>
                <a:tc>
                  <a:txBody>
                    <a:bodyPr/>
                    <a:lstStyle/>
                    <a:p>
                      <a:r>
                        <a:rPr lang="en-GB" sz="2400" dirty="0" err="1">
                          <a:solidFill>
                            <a:schemeClr val="accent5">
                              <a:lumMod val="50000"/>
                            </a:schemeClr>
                          </a:solidFill>
                          <a:latin typeface="Century Gothic" panose="020B0502020202020204" pitchFamily="34" charset="0"/>
                        </a:rPr>
                        <a:t>ils</a:t>
                      </a:r>
                      <a:endParaRPr lang="en-GB" sz="2400" dirty="0">
                        <a:solidFill>
                          <a:schemeClr val="accent5">
                            <a:lumMod val="50000"/>
                          </a:schemeClr>
                        </a:solidFill>
                        <a:latin typeface="Century Gothic" panose="020B0502020202020204" pitchFamily="34" charset="0"/>
                      </a:endParaRPr>
                    </a:p>
                  </a:txBody>
                  <a:tcPr/>
                </a:tc>
                <a:tc rowSpan="2">
                  <a:txBody>
                    <a:bodyPr/>
                    <a:lstStyle/>
                    <a:p>
                      <a:r>
                        <a:rPr lang="en-GB" sz="2400" dirty="0" err="1">
                          <a:solidFill>
                            <a:schemeClr val="accent5">
                              <a:lumMod val="50000"/>
                            </a:schemeClr>
                          </a:solidFill>
                          <a:latin typeface="Century Gothic" panose="020B0502020202020204" pitchFamily="34" charset="0"/>
                        </a:rPr>
                        <a:t>écout</a:t>
                      </a:r>
                      <a:r>
                        <a:rPr lang="en-GB" sz="2400" dirty="0">
                          <a:solidFill>
                            <a:schemeClr val="accent5">
                              <a:lumMod val="50000"/>
                            </a:schemeClr>
                          </a:solidFill>
                          <a:latin typeface="Century Gothic" panose="020B0502020202020204" pitchFamily="34" charset="0"/>
                        </a:rPr>
                        <a:t>____</a:t>
                      </a:r>
                    </a:p>
                  </a:txBody>
                  <a:tcPr/>
                </a:tc>
                <a:tc rowSpan="2">
                  <a:txBody>
                    <a:bodyPr/>
                    <a:lstStyle/>
                    <a:p>
                      <a:r>
                        <a:rPr lang="en-GB" sz="2400" dirty="0">
                          <a:solidFill>
                            <a:schemeClr val="accent5">
                              <a:lumMod val="50000"/>
                            </a:schemeClr>
                          </a:solidFill>
                          <a:latin typeface="Century Gothic" panose="020B0502020202020204" pitchFamily="34" charset="0"/>
                        </a:rPr>
                        <a:t>la radio.</a:t>
                      </a:r>
                    </a:p>
                  </a:txBody>
                  <a:tcPr/>
                </a:tc>
                <a:extLst>
                  <a:ext uri="{0D108BD9-81ED-4DB2-BD59-A6C34878D82A}">
                    <a16:rowId xmlns:a16="http://schemas.microsoft.com/office/drawing/2014/main" val="3829112513"/>
                  </a:ext>
                </a:extLst>
              </a:tr>
              <a:tr h="198120">
                <a:tc vMerge="1">
                  <a:txBody>
                    <a:bodyPr/>
                    <a:lstStyle/>
                    <a:p>
                      <a:endParaRPr lang="en-GB"/>
                    </a:p>
                  </a:txBody>
                  <a:tcPr/>
                </a:tc>
                <a:tc>
                  <a:txBody>
                    <a:bodyPr/>
                    <a:lstStyle/>
                    <a:p>
                      <a:r>
                        <a:rPr lang="en-GB" sz="2400" dirty="0">
                          <a:solidFill>
                            <a:schemeClr val="accent5">
                              <a:lumMod val="50000"/>
                            </a:schemeClr>
                          </a:solidFill>
                          <a:latin typeface="Century Gothic" panose="020B0502020202020204" pitchFamily="34" charset="0"/>
                        </a:rPr>
                        <a:t>Les </a:t>
                      </a:r>
                      <a:r>
                        <a:rPr lang="en-GB" sz="2400" dirty="0" err="1">
                          <a:solidFill>
                            <a:schemeClr val="accent5">
                              <a:lumMod val="50000"/>
                            </a:schemeClr>
                          </a:solidFill>
                          <a:latin typeface="Century Gothic" panose="020B0502020202020204" pitchFamily="34" charset="0"/>
                        </a:rPr>
                        <a:t>chanteurs</a:t>
                      </a:r>
                      <a:endParaRPr lang="en-GB" sz="2400" dirty="0">
                        <a:solidFill>
                          <a:schemeClr val="accent5">
                            <a:lumMod val="50000"/>
                          </a:schemeClr>
                        </a:solidFill>
                        <a:latin typeface="Century Gothic" panose="020B0502020202020204" pitchFamily="34" charset="0"/>
                      </a:endParaRPr>
                    </a:p>
                  </a:txBody>
                  <a:tcPr/>
                </a:tc>
                <a:tc vMerge="1">
                  <a:txBody>
                    <a:bodyPr/>
                    <a:lstStyle/>
                    <a:p>
                      <a:endParaRPr lang="en-GB"/>
                    </a:p>
                  </a:txBody>
                  <a:tcPr/>
                </a:tc>
                <a:tc vMerge="1">
                  <a:txBody>
                    <a:bodyPr/>
                    <a:lstStyle/>
                    <a:p>
                      <a:endParaRPr lang="en-GB"/>
                    </a:p>
                  </a:txBody>
                  <a:tcPr/>
                </a:tc>
                <a:tc>
                  <a:txBody>
                    <a:bodyPr/>
                    <a:lstStyle/>
                    <a:p>
                      <a:r>
                        <a:rPr lang="en-GB" sz="2400" dirty="0" err="1">
                          <a:solidFill>
                            <a:schemeClr val="accent5">
                              <a:lumMod val="50000"/>
                            </a:schemeClr>
                          </a:solidFill>
                          <a:latin typeface="Century Gothic" panose="020B0502020202020204" pitchFamily="34" charset="0"/>
                        </a:rPr>
                        <a:t>il</a:t>
                      </a:r>
                      <a:endParaRPr lang="en-GB" sz="2400" dirty="0">
                        <a:solidFill>
                          <a:schemeClr val="accent5">
                            <a:lumMod val="50000"/>
                          </a:schemeClr>
                        </a:solidFill>
                        <a:latin typeface="Century Gothic" panose="020B0502020202020204" pitchFamily="34" charset="0"/>
                      </a:endParaRPr>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855215231"/>
                  </a:ext>
                </a:extLst>
              </a:tr>
            </a:tbl>
          </a:graphicData>
        </a:graphic>
      </p:graphicFrame>
      <p:sp>
        <p:nvSpPr>
          <p:cNvPr id="39" name="Down Arrow Callout 38"/>
          <p:cNvSpPr/>
          <p:nvPr/>
        </p:nvSpPr>
        <p:spPr>
          <a:xfrm>
            <a:off x="438069" y="1233983"/>
            <a:ext cx="2397930" cy="1429711"/>
          </a:xfrm>
          <a:prstGeom prst="downArrowCallou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Tick the correct one </a:t>
            </a:r>
          </a:p>
        </p:txBody>
      </p:sp>
      <p:sp>
        <p:nvSpPr>
          <p:cNvPr id="40" name="Down Arrow Callout 39"/>
          <p:cNvSpPr/>
          <p:nvPr/>
        </p:nvSpPr>
        <p:spPr>
          <a:xfrm>
            <a:off x="2981461" y="1239846"/>
            <a:ext cx="1819139" cy="1429708"/>
          </a:xfrm>
          <a:prstGeom prst="downArrowCallou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Write the ending </a:t>
            </a:r>
          </a:p>
        </p:txBody>
      </p:sp>
      <p:sp>
        <p:nvSpPr>
          <p:cNvPr id="41" name="Down Arrow Callout 40"/>
          <p:cNvSpPr/>
          <p:nvPr/>
        </p:nvSpPr>
        <p:spPr>
          <a:xfrm>
            <a:off x="6226593" y="1175421"/>
            <a:ext cx="1923744" cy="1429709"/>
          </a:xfrm>
          <a:prstGeom prst="downArrowCallou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Tick the correct one</a:t>
            </a:r>
          </a:p>
        </p:txBody>
      </p:sp>
      <p:sp>
        <p:nvSpPr>
          <p:cNvPr id="42" name="Down Arrow Callout 41"/>
          <p:cNvSpPr/>
          <p:nvPr/>
        </p:nvSpPr>
        <p:spPr>
          <a:xfrm>
            <a:off x="8191194" y="1171933"/>
            <a:ext cx="1656645" cy="1429709"/>
          </a:xfrm>
          <a:prstGeom prst="downArrowCallou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Write the ending</a:t>
            </a:r>
          </a:p>
        </p:txBody>
      </p:sp>
      <p:sp>
        <p:nvSpPr>
          <p:cNvPr id="38" name="Action Button: Custom 16">
            <a:hlinkClick r:id="" action="ppaction://noaction" highlightClick="1">
              <a:snd r:embed="rId6" name="34. 1..wav"/>
            </a:hlinkClick>
            <a:extLst>
              <a:ext uri="{FF2B5EF4-FFF2-40B4-BE49-F238E27FC236}">
                <a16:creationId xmlns:a16="http://schemas.microsoft.com/office/drawing/2014/main" id="{00B3E4C1-DFF4-46C3-8013-784275E7AA6B}"/>
              </a:ext>
            </a:extLst>
          </p:cNvPr>
          <p:cNvSpPr/>
          <p:nvPr/>
        </p:nvSpPr>
        <p:spPr>
          <a:xfrm>
            <a:off x="162052" y="2833382"/>
            <a:ext cx="508880" cy="540268"/>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5" name="Action Button: Custom 16">
            <a:hlinkClick r:id="" action="ppaction://noaction" highlightClick="1">
              <a:snd r:embed="rId7" name="34. 2..wav"/>
            </a:hlinkClick>
            <a:extLst>
              <a:ext uri="{FF2B5EF4-FFF2-40B4-BE49-F238E27FC236}">
                <a16:creationId xmlns:a16="http://schemas.microsoft.com/office/drawing/2014/main" id="{5B92A95F-523A-4E36-B65E-94DAE9FBB368}"/>
              </a:ext>
            </a:extLst>
          </p:cNvPr>
          <p:cNvSpPr/>
          <p:nvPr/>
        </p:nvSpPr>
        <p:spPr>
          <a:xfrm>
            <a:off x="162052" y="3741481"/>
            <a:ext cx="508880" cy="533085"/>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6" name="Action Button: Custom 16">
            <a:hlinkClick r:id="" action="ppaction://noaction" highlightClick="1">
              <a:snd r:embed="rId8" name="34. 3,.wav"/>
            </a:hlinkClick>
            <a:extLst>
              <a:ext uri="{FF2B5EF4-FFF2-40B4-BE49-F238E27FC236}">
                <a16:creationId xmlns:a16="http://schemas.microsoft.com/office/drawing/2014/main" id="{D4B491BE-DEE1-4BAB-B62E-08BEC8F84C2F}"/>
              </a:ext>
            </a:extLst>
          </p:cNvPr>
          <p:cNvSpPr/>
          <p:nvPr/>
        </p:nvSpPr>
        <p:spPr>
          <a:xfrm>
            <a:off x="162052" y="4642397"/>
            <a:ext cx="508880" cy="533085"/>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7" name="Action Button: Custom 16">
            <a:hlinkClick r:id="" action="ppaction://noaction" highlightClick="1">
              <a:snd r:embed="rId9" name="34. 5.wav"/>
            </a:hlinkClick>
            <a:extLst>
              <a:ext uri="{FF2B5EF4-FFF2-40B4-BE49-F238E27FC236}">
                <a16:creationId xmlns:a16="http://schemas.microsoft.com/office/drawing/2014/main" id="{7C5D1C98-B338-48C7-A0D6-9CC93C596CA9}"/>
              </a:ext>
            </a:extLst>
          </p:cNvPr>
          <p:cNvSpPr/>
          <p:nvPr/>
        </p:nvSpPr>
        <p:spPr>
          <a:xfrm>
            <a:off x="161115" y="5543313"/>
            <a:ext cx="508880" cy="533085"/>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pic>
        <p:nvPicPr>
          <p:cNvPr id="16" name="Picture 15" descr="green checkmark"/>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94418" y="2700466"/>
            <a:ext cx="370098" cy="385518"/>
          </a:xfrm>
          <a:prstGeom prst="rect">
            <a:avLst/>
          </a:prstGeom>
        </p:spPr>
      </p:pic>
      <p:sp>
        <p:nvSpPr>
          <p:cNvPr id="15" name="TextBox 14"/>
          <p:cNvSpPr txBox="1"/>
          <p:nvPr/>
        </p:nvSpPr>
        <p:spPr>
          <a:xfrm>
            <a:off x="3542446" y="2632905"/>
            <a:ext cx="6802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a:t>
            </a:r>
          </a:p>
        </p:txBody>
      </p:sp>
      <p:sp>
        <p:nvSpPr>
          <p:cNvPr id="18" name="TextBox 17"/>
          <p:cNvSpPr txBox="1"/>
          <p:nvPr/>
        </p:nvSpPr>
        <p:spPr>
          <a:xfrm>
            <a:off x="8623467" y="2624319"/>
            <a:ext cx="4143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a:t>
            </a:r>
          </a:p>
        </p:txBody>
      </p:sp>
      <p:pic>
        <p:nvPicPr>
          <p:cNvPr id="19" name="Picture 18" descr="green checkmark"/>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632692" y="4047423"/>
            <a:ext cx="370098" cy="385518"/>
          </a:xfrm>
          <a:prstGeom prst="rect">
            <a:avLst/>
          </a:prstGeom>
        </p:spPr>
      </p:pic>
      <p:sp>
        <p:nvSpPr>
          <p:cNvPr id="20" name="TextBox 19"/>
          <p:cNvSpPr txBox="1"/>
          <p:nvPr/>
        </p:nvSpPr>
        <p:spPr>
          <a:xfrm>
            <a:off x="3542446" y="3546078"/>
            <a:ext cx="6802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ent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2" name="TextBox 21"/>
          <p:cNvSpPr txBox="1"/>
          <p:nvPr/>
        </p:nvSpPr>
        <p:spPr>
          <a:xfrm>
            <a:off x="8493413" y="3510648"/>
            <a:ext cx="6744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ent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pic>
        <p:nvPicPr>
          <p:cNvPr id="23" name="Picture 22" descr="green checkmark"/>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632692" y="4508094"/>
            <a:ext cx="370098" cy="385518"/>
          </a:xfrm>
          <a:prstGeom prst="rect">
            <a:avLst/>
          </a:prstGeom>
        </p:spPr>
      </p:pic>
      <p:sp>
        <p:nvSpPr>
          <p:cNvPr id="24" name="TextBox 23"/>
          <p:cNvSpPr txBox="1"/>
          <p:nvPr/>
        </p:nvSpPr>
        <p:spPr>
          <a:xfrm>
            <a:off x="3938171" y="4449108"/>
            <a:ext cx="72653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ent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6" name="TextBox 25"/>
          <p:cNvSpPr txBox="1"/>
          <p:nvPr/>
        </p:nvSpPr>
        <p:spPr>
          <a:xfrm>
            <a:off x="8191194" y="4439642"/>
            <a:ext cx="69348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ent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pic>
        <p:nvPicPr>
          <p:cNvPr id="27" name="Picture 26" descr="green checkmark"/>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658024" y="5452522"/>
            <a:ext cx="370098" cy="385518"/>
          </a:xfrm>
          <a:prstGeom prst="rect">
            <a:avLst/>
          </a:prstGeom>
        </p:spPr>
      </p:pic>
      <p:sp>
        <p:nvSpPr>
          <p:cNvPr id="29" name="TextBox 28"/>
          <p:cNvSpPr txBox="1"/>
          <p:nvPr/>
        </p:nvSpPr>
        <p:spPr>
          <a:xfrm>
            <a:off x="3542446" y="5376375"/>
            <a:ext cx="348841" cy="4688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a:t>
            </a:r>
          </a:p>
        </p:txBody>
      </p:sp>
      <p:sp>
        <p:nvSpPr>
          <p:cNvPr id="31" name="TextBox 30"/>
          <p:cNvSpPr txBox="1"/>
          <p:nvPr/>
        </p:nvSpPr>
        <p:spPr>
          <a:xfrm>
            <a:off x="8493413" y="5376375"/>
            <a:ext cx="4427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a:t>
            </a:r>
          </a:p>
        </p:txBody>
      </p:sp>
      <p:sp>
        <p:nvSpPr>
          <p:cNvPr id="34"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2" name="Picture 31" descr="green checkmark"/>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88465" y="3154740"/>
            <a:ext cx="370098" cy="385518"/>
          </a:xfrm>
          <a:prstGeom prst="rect">
            <a:avLst/>
          </a:prstGeom>
        </p:spPr>
      </p:pic>
      <p:pic>
        <p:nvPicPr>
          <p:cNvPr id="33" name="Picture 32" descr="green checkmark"/>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230308" y="4054124"/>
            <a:ext cx="370098" cy="385518"/>
          </a:xfrm>
          <a:prstGeom prst="rect">
            <a:avLst/>
          </a:prstGeom>
        </p:spPr>
      </p:pic>
      <p:pic>
        <p:nvPicPr>
          <p:cNvPr id="45" name="Picture 44" descr="green checkmark"/>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88465" y="4982723"/>
            <a:ext cx="370098" cy="385518"/>
          </a:xfrm>
          <a:prstGeom prst="rect">
            <a:avLst/>
          </a:prstGeom>
        </p:spPr>
      </p:pic>
      <p:pic>
        <p:nvPicPr>
          <p:cNvPr id="46" name="Picture 45" descr="green checkmark"/>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92929" y="5845238"/>
            <a:ext cx="370098" cy="385518"/>
          </a:xfrm>
          <a:prstGeom prst="rect">
            <a:avLst/>
          </a:prstGeom>
        </p:spPr>
      </p:pic>
      <p:sp>
        <p:nvSpPr>
          <p:cNvPr id="30" name="Rounded Rectangle 29"/>
          <p:cNvSpPr/>
          <p:nvPr/>
        </p:nvSpPr>
        <p:spPr>
          <a:xfrm>
            <a:off x="215608" y="918590"/>
            <a:ext cx="10375434" cy="384666"/>
          </a:xfrm>
          <a:prstGeom prst="roundRect">
            <a:avLst/>
          </a:prstGeom>
          <a:solidFill>
            <a:srgbClr val="FFFFCC"/>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Supporting lower proficiency learners</a:t>
            </a:r>
          </a:p>
        </p:txBody>
      </p:sp>
      <p:pic>
        <p:nvPicPr>
          <p:cNvPr id="3" name="Audio 2" descr="souind butt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51746930"/>
      </p:ext>
    </p:extLst>
  </p:cSld>
  <p:clrMapOvr>
    <a:masterClrMapping/>
  </p:clrMapOvr>
  <mc:AlternateContent xmlns:mc="http://schemas.openxmlformats.org/markup-compatibility/2006" xmlns:p14="http://schemas.microsoft.com/office/powerpoint/2010/main">
    <mc:Choice Requires="p14">
      <p:transition spd="slow" p14:dur="2000" advTm="14790"/>
    </mc:Choice>
    <mc:Fallback xmlns="">
      <p:transition spd="slow" advTm="147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4"/>
          <p:cNvSpPr txBox="1">
            <a:spLocks noGrp="1"/>
          </p:cNvSpPr>
          <p:nvPr>
            <p:ph type="title"/>
          </p:nvPr>
        </p:nvSpPr>
        <p:spPr>
          <a:xfrm>
            <a:off x="659333" y="115410"/>
            <a:ext cx="8014149"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F5496"/>
              </a:buClr>
              <a:buSzPts val="4400"/>
              <a:buFont typeface="Century Gothic"/>
              <a:buNone/>
            </a:pPr>
            <a:r>
              <a:rPr lang="en-GB" b="1" dirty="0">
                <a:solidFill>
                  <a:srgbClr val="2F5496"/>
                </a:solidFill>
              </a:rPr>
              <a:t>Differentiation by: outcome</a:t>
            </a:r>
            <a:endParaRPr sz="3600" b="1" dirty="0">
              <a:solidFill>
                <a:srgbClr val="FF0000"/>
              </a:solidFill>
            </a:endParaRPr>
          </a:p>
        </p:txBody>
      </p:sp>
      <p:sp>
        <p:nvSpPr>
          <p:cNvPr id="225" name="Google Shape;225;p4"/>
          <p:cNvSpPr txBox="1"/>
          <p:nvPr/>
        </p:nvSpPr>
        <p:spPr>
          <a:xfrm>
            <a:off x="565372" y="1588799"/>
            <a:ext cx="10788428" cy="4351338"/>
          </a:xfrm>
          <a:prstGeom prst="rect">
            <a:avLst/>
          </a:prstGeom>
          <a:noFill/>
          <a:ln>
            <a:noFill/>
          </a:ln>
        </p:spPr>
        <p:txBody>
          <a:bodyPr spcFirstLastPara="1" wrap="square" lIns="91425" tIns="45700" rIns="91425" bIns="45700" anchor="t" anchorCtr="0">
            <a:normAutofit/>
          </a:bodyPr>
          <a:lstStyle/>
          <a:p>
            <a:pPr marL="228600" lvl="0" indent="-228600">
              <a:lnSpc>
                <a:spcPct val="150000"/>
              </a:lnSpc>
              <a:buClr>
                <a:srgbClr val="ED7D31"/>
              </a:buClr>
              <a:buSzPts val="2800"/>
              <a:buFont typeface="Arial"/>
              <a:buChar char="•"/>
              <a:defRPr/>
            </a:pPr>
            <a:r>
              <a:rPr kumimoji="0" lang="en-GB" sz="2800" b="0" i="0" u="none" strike="noStrike" kern="0" cap="none" spc="0" normalizeH="0" baseline="0" noProof="0" dirty="0">
                <a:ln>
                  <a:noFill/>
                </a:ln>
                <a:solidFill>
                  <a:srgbClr val="2F5496"/>
                </a:solidFill>
                <a:effectLst/>
                <a:uLnTx/>
                <a:uFillTx/>
                <a:latin typeface="Century Gothic"/>
                <a:ea typeface="Century Gothic"/>
                <a:cs typeface="Century Gothic"/>
                <a:sym typeface="Century Gothic"/>
              </a:rPr>
              <a:t>Example </a:t>
            </a:r>
            <a:r>
              <a:rPr lang="fr-FR" sz="2800" b="1" kern="0" dirty="0">
                <a:solidFill>
                  <a:srgbClr val="2F5496"/>
                </a:solidFill>
                <a:latin typeface="Century Gothic"/>
                <a:ea typeface="Century Gothic"/>
                <a:cs typeface="Century Gothic"/>
                <a:sym typeface="Century Gothic"/>
              </a:rPr>
              <a:t>Y7 T1.2 W4 (</a:t>
            </a:r>
            <a:r>
              <a:rPr lang="fr-FR" sz="2800" b="1" kern="0" dirty="0" err="1">
                <a:solidFill>
                  <a:srgbClr val="2F5496"/>
                </a:solidFill>
                <a:latin typeface="Century Gothic"/>
                <a:ea typeface="Century Gothic"/>
                <a:cs typeface="Century Gothic"/>
                <a:sym typeface="Century Gothic"/>
              </a:rPr>
              <a:t>lesson</a:t>
            </a:r>
            <a:r>
              <a:rPr lang="fr-FR" sz="2800" b="1" kern="0" dirty="0">
                <a:solidFill>
                  <a:srgbClr val="2F5496"/>
                </a:solidFill>
                <a:latin typeface="Century Gothic"/>
                <a:ea typeface="Century Gothic"/>
                <a:cs typeface="Century Gothic"/>
                <a:sym typeface="Century Gothic"/>
              </a:rPr>
              <a:t> 2) </a:t>
            </a:r>
            <a:endParaRPr kumimoji="0" lang="en-GB" sz="2800" b="1" i="0" u="none" strike="noStrike" kern="0" cap="none" spc="0" normalizeH="0" baseline="0" noProof="0" dirty="0">
              <a:ln>
                <a:noFill/>
              </a:ln>
              <a:solidFill>
                <a:srgbClr val="2F5496"/>
              </a:solidFill>
              <a:effectLst/>
              <a:uLnTx/>
              <a:uFillTx/>
              <a:latin typeface="Century Gothic"/>
              <a:ea typeface="Century Gothic"/>
              <a:cs typeface="Century Gothic"/>
              <a:sym typeface="Century Gothic"/>
            </a:endParaRPr>
          </a:p>
          <a:p>
            <a:pPr marL="228600" marR="0" lvl="0" indent="-228600" algn="l" defTabSz="914400" rtl="0" eaLnBrk="1" fontAlgn="auto" latinLnBrk="0" hangingPunct="1">
              <a:lnSpc>
                <a:spcPct val="150000"/>
              </a:lnSpc>
              <a:spcBef>
                <a:spcPts val="0"/>
              </a:spcBef>
              <a:spcAft>
                <a:spcPts val="0"/>
              </a:spcAft>
              <a:buClr>
                <a:srgbClr val="ED7D31"/>
              </a:buClr>
              <a:buSzPts val="2800"/>
              <a:buFont typeface="Arial"/>
              <a:buChar char="•"/>
              <a:tabLst/>
              <a:defRPr/>
            </a:pPr>
            <a:r>
              <a:rPr kumimoji="0" lang="en-GB" sz="2800" b="0" i="0" u="none" strike="noStrike" kern="0" cap="none" spc="0" normalizeH="0" baseline="0" noProof="0" dirty="0">
                <a:ln>
                  <a:noFill/>
                </a:ln>
                <a:solidFill>
                  <a:srgbClr val="2F5496"/>
                </a:solidFill>
                <a:effectLst/>
                <a:uLnTx/>
                <a:uFillTx/>
                <a:latin typeface="Century Gothic"/>
                <a:ea typeface="Century Gothic"/>
                <a:cs typeface="Century Gothic"/>
                <a:sym typeface="Century Gothic"/>
              </a:rPr>
              <a:t>Productive mode/ written modality: </a:t>
            </a:r>
            <a:br>
              <a:rPr kumimoji="0" lang="en-GB" sz="2800" b="0" i="0" u="none" strike="noStrike" kern="0" cap="none" spc="0" normalizeH="0" baseline="0" noProof="0" dirty="0">
                <a:ln>
                  <a:noFill/>
                </a:ln>
                <a:solidFill>
                  <a:srgbClr val="2F5496"/>
                </a:solidFill>
                <a:effectLst/>
                <a:uLnTx/>
                <a:uFillTx/>
                <a:latin typeface="Century Gothic"/>
                <a:ea typeface="Century Gothic"/>
                <a:cs typeface="Century Gothic"/>
                <a:sym typeface="Century Gothic"/>
              </a:rPr>
            </a:br>
            <a:r>
              <a:rPr kumimoji="0" lang="en-GB" sz="2800" b="1" i="0" u="none" strike="noStrike" kern="0" cap="none" spc="0" normalizeH="0" baseline="0" noProof="0" dirty="0">
                <a:ln>
                  <a:noFill/>
                </a:ln>
                <a:solidFill>
                  <a:srgbClr val="2F5496"/>
                </a:solidFill>
                <a:effectLst/>
                <a:uLnTx/>
                <a:uFillTx/>
                <a:latin typeface="Century Gothic"/>
                <a:ea typeface="Century Gothic"/>
                <a:cs typeface="Century Gothic"/>
                <a:sym typeface="Century Gothic"/>
              </a:rPr>
              <a:t>writing </a:t>
            </a:r>
            <a:endParaRPr kumimoji="0" sz="1400" b="1" i="0" u="none" strike="noStrike" kern="0" cap="none" spc="0" normalizeH="0" baseline="0" noProof="0" dirty="0">
              <a:ln>
                <a:noFill/>
              </a:ln>
              <a:solidFill>
                <a:srgbClr val="000000"/>
              </a:solidFill>
              <a:effectLst/>
              <a:uLnTx/>
              <a:uFillTx/>
              <a:latin typeface="Arial"/>
              <a:ea typeface="+mn-ea"/>
              <a:cs typeface="Arial"/>
              <a:sym typeface="Arial"/>
            </a:endParaRPr>
          </a:p>
          <a:p>
            <a:pPr marL="228600" lvl="0" indent="-228600">
              <a:lnSpc>
                <a:spcPct val="150000"/>
              </a:lnSpc>
              <a:spcBef>
                <a:spcPts val="1000"/>
              </a:spcBef>
              <a:buClr>
                <a:srgbClr val="ED7D31"/>
              </a:buClr>
              <a:buSzPts val="2800"/>
              <a:buFont typeface="Arial"/>
              <a:buChar char="•"/>
              <a:defRPr/>
            </a:pPr>
            <a:r>
              <a:rPr kumimoji="0" lang="en-GB" sz="2800" b="0" i="0" u="none" strike="noStrike" kern="0" cap="none" spc="0" normalizeH="0" baseline="0" noProof="0" dirty="0">
                <a:ln>
                  <a:noFill/>
                </a:ln>
                <a:solidFill>
                  <a:srgbClr val="2F5496"/>
                </a:solidFill>
                <a:effectLst/>
                <a:uLnTx/>
                <a:uFillTx/>
                <a:latin typeface="Century Gothic"/>
                <a:ea typeface="Century Gothic"/>
                <a:cs typeface="Century Gothic"/>
                <a:sym typeface="Century Gothic"/>
              </a:rPr>
              <a:t>Grammatical focus: </a:t>
            </a:r>
            <a:br>
              <a:rPr kumimoji="0" lang="en-GB" sz="2800" b="0" i="0" u="none" strike="noStrike" kern="0" cap="none" spc="0" normalizeH="0" baseline="0" noProof="0" dirty="0">
                <a:ln>
                  <a:noFill/>
                </a:ln>
                <a:solidFill>
                  <a:srgbClr val="2F5496"/>
                </a:solidFill>
                <a:effectLst/>
                <a:uLnTx/>
                <a:uFillTx/>
                <a:latin typeface="Century Gothic"/>
                <a:ea typeface="Century Gothic"/>
                <a:cs typeface="Century Gothic"/>
                <a:sym typeface="Century Gothic"/>
              </a:rPr>
            </a:br>
            <a:r>
              <a:rPr lang="en-GB" sz="2800" b="1" kern="0" dirty="0">
                <a:solidFill>
                  <a:srgbClr val="2F5496"/>
                </a:solidFill>
                <a:latin typeface="Century Gothic"/>
                <a:ea typeface="Century Gothic"/>
                <a:cs typeface="Century Gothic"/>
                <a:sym typeface="Century Gothic"/>
              </a:rPr>
              <a:t>1st &amp; 2nd person singular of regular –</a:t>
            </a:r>
            <a:r>
              <a:rPr lang="en-GB" sz="2800" b="1" kern="0" dirty="0" err="1">
                <a:solidFill>
                  <a:srgbClr val="2F5496"/>
                </a:solidFill>
                <a:latin typeface="Century Gothic"/>
                <a:ea typeface="Century Gothic"/>
                <a:cs typeface="Century Gothic"/>
                <a:sym typeface="Century Gothic"/>
              </a:rPr>
              <a:t>er</a:t>
            </a:r>
            <a:r>
              <a:rPr lang="en-GB" sz="2800" b="1" kern="0" dirty="0">
                <a:solidFill>
                  <a:srgbClr val="2F5496"/>
                </a:solidFill>
                <a:latin typeface="Century Gothic"/>
                <a:ea typeface="Century Gothic"/>
                <a:cs typeface="Century Gothic"/>
                <a:sym typeface="Century Gothic"/>
              </a:rPr>
              <a:t> verbs (primary focus); correct use of preposition ‘à’ </a:t>
            </a:r>
          </a:p>
        </p:txBody>
      </p:sp>
      <p:pic>
        <p:nvPicPr>
          <p:cNvPr id="3" name="Audio 2" descr="sound butt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83046127"/>
      </p:ext>
    </p:extLst>
  </p:cSld>
  <p:clrMapOvr>
    <a:masterClrMapping/>
  </p:clrMapOvr>
  <mc:AlternateContent xmlns:mc="http://schemas.openxmlformats.org/markup-compatibility/2006" xmlns:p14="http://schemas.microsoft.com/office/powerpoint/2010/main">
    <mc:Choice Requires="p14">
      <p:transition spd="slow" p14:dur="2000" advTm="9748"/>
    </mc:Choice>
    <mc:Fallback xmlns="">
      <p:transition spd="slow" advTm="97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descr="regular E R verb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40742"/>
            <a:ext cx="6457246" cy="867128"/>
          </a:xfrm>
          <a:prstGeom prst="rect">
            <a:avLst/>
          </a:prstGeom>
        </p:spPr>
      </p:pic>
      <p:sp>
        <p:nvSpPr>
          <p:cNvPr id="43" name="Title 1"/>
          <p:cNvSpPr txBox="1">
            <a:spLocks/>
          </p:cNvSpPr>
          <p:nvPr/>
        </p:nvSpPr>
        <p:spPr>
          <a:xfrm>
            <a:off x="1297206" y="3647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2" name="Rounded Rectangle 46">
            <a:extLst>
              <a:ext uri="{FF2B5EF4-FFF2-40B4-BE49-F238E27FC236}">
                <a16:creationId xmlns:a16="http://schemas.microsoft.com/office/drawing/2014/main" id="{C01E5981-828A-4EA6-96A2-34D7529C9D3B}"/>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TextBox 17"/>
          <p:cNvSpPr txBox="1"/>
          <p:nvPr/>
        </p:nvSpPr>
        <p:spPr>
          <a:xfrm>
            <a:off x="74592" y="1307606"/>
            <a:ext cx="1211740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Écris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français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Write full sentences using the words and pictures below.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Examples might be: ‘Tu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à un(e)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ami</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 or ‘Je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donne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un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cadeau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à un(e)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ami</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5" name="TextBox 44"/>
          <p:cNvSpPr txBox="1"/>
          <p:nvPr/>
        </p:nvSpPr>
        <p:spPr>
          <a:xfrm>
            <a:off x="2179489" y="2502917"/>
            <a:ext cx="1211740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YOU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1" name="Picture 2" descr="subject pronoun I"/>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37275" y="2188004"/>
            <a:ext cx="442558" cy="103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2" descr="subject pronoun you singular">
            <a:extLst>
              <a:ext uri="{FF2B5EF4-FFF2-40B4-BE49-F238E27FC236}">
                <a16:creationId xmlns:a16="http://schemas.microsoft.com/office/drawing/2014/main" id="{08C4D829-7055-4FAF-A3D5-A72EE68EAB6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32446" y="2209619"/>
            <a:ext cx="1127866" cy="992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title="prompts in French for sentence writing"/>
          <p:cNvGrpSpPr/>
          <p:nvPr/>
        </p:nvGrpSpPr>
        <p:grpSpPr>
          <a:xfrm>
            <a:off x="649492" y="3470300"/>
            <a:ext cx="5446507" cy="2631272"/>
            <a:chOff x="1816004" y="3235628"/>
            <a:chExt cx="4315680" cy="2631272"/>
          </a:xfrm>
        </p:grpSpPr>
        <p:sp>
          <p:nvSpPr>
            <p:cNvPr id="7" name="TextBox 6"/>
            <p:cNvSpPr txBox="1"/>
            <p:nvPr/>
          </p:nvSpPr>
          <p:spPr>
            <a:xfrm>
              <a:off x="1826204" y="3892608"/>
              <a:ext cx="340932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rester</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Calibri" panose="020F0502020204030204" pitchFamily="34" charset="0"/>
                </a:rPr>
                <a:t>école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22" name="TextBox 21"/>
            <p:cNvSpPr txBox="1"/>
            <p:nvPr/>
          </p:nvSpPr>
          <p:spPr>
            <a:xfrm>
              <a:off x="1816004" y="3235628"/>
              <a:ext cx="340932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parler</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amie</a:t>
              </a: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p>
          </p:txBody>
        </p:sp>
        <p:sp>
          <p:nvSpPr>
            <p:cNvPr id="24" name="TextBox 23"/>
            <p:cNvSpPr txBox="1"/>
            <p:nvPr/>
          </p:nvSpPr>
          <p:spPr>
            <a:xfrm>
              <a:off x="1826202" y="4648921"/>
              <a:ext cx="43054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montrer</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un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exemple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Amir  </a:t>
              </a:r>
            </a:p>
          </p:txBody>
        </p:sp>
        <p:sp>
          <p:nvSpPr>
            <p:cNvPr id="25" name="TextBox 24" descr="a)        parler – une amie &#10;b)        rester – l’école &#10;c)       montrer – un exemple – Amir  &#10;d)       aimer – le ciel – aujourd’hui&#10;" title="prompts in French for sentence writing"/>
            <p:cNvSpPr txBox="1"/>
            <p:nvPr/>
          </p:nvSpPr>
          <p:spPr>
            <a:xfrm>
              <a:off x="1826204" y="5405235"/>
              <a:ext cx="4305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       aimer – le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ciel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aujourd’hui</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grpSp>
        <p:nvGrpSpPr>
          <p:cNvPr id="6" name="Group 5" descr="e)       donner – un cadeau – Léa   &#10;f)        trouver – la solution&#10;g)       porter – un uniforme &#10;h)       demander – la raison &#10;" title="prompts in French for sentence writing"/>
          <p:cNvGrpSpPr/>
          <p:nvPr/>
        </p:nvGrpSpPr>
        <p:grpSpPr>
          <a:xfrm>
            <a:off x="6534743" y="3421393"/>
            <a:ext cx="5433636" cy="2729085"/>
            <a:chOff x="7973688" y="3137815"/>
            <a:chExt cx="3666769" cy="2729085"/>
          </a:xfrm>
        </p:grpSpPr>
        <p:sp>
          <p:nvSpPr>
            <p:cNvPr id="26" name="TextBox 25"/>
            <p:cNvSpPr txBox="1"/>
            <p:nvPr/>
          </p:nvSpPr>
          <p:spPr>
            <a:xfrm>
              <a:off x="7973688" y="3137815"/>
              <a:ext cx="340932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       donner – un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cadeau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Léa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27" name="TextBox 26"/>
            <p:cNvSpPr txBox="1"/>
            <p:nvPr/>
          </p:nvSpPr>
          <p:spPr>
            <a:xfrm>
              <a:off x="7987362" y="3895349"/>
              <a:ext cx="340932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trouver</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la solution</a:t>
              </a:r>
            </a:p>
          </p:txBody>
        </p:sp>
        <p:sp>
          <p:nvSpPr>
            <p:cNvPr id="28" name="TextBox 27"/>
            <p:cNvSpPr txBox="1"/>
            <p:nvPr/>
          </p:nvSpPr>
          <p:spPr>
            <a:xfrm>
              <a:off x="7987363" y="4647700"/>
              <a:ext cx="340932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       porter – un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uniforme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29" name="TextBox 28"/>
            <p:cNvSpPr txBox="1"/>
            <p:nvPr/>
          </p:nvSpPr>
          <p:spPr>
            <a:xfrm>
              <a:off x="7987364" y="5405235"/>
              <a:ext cx="365309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       demander – la raison </a:t>
              </a:r>
            </a:p>
          </p:txBody>
        </p:sp>
      </p:grpSp>
      <p:pic>
        <p:nvPicPr>
          <p:cNvPr id="23" name="Picture 2" descr="subject pronoun I"/>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23920" y="3340414"/>
            <a:ext cx="266396" cy="623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 descr="subject pronoun I"/>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23920" y="5482929"/>
            <a:ext cx="266396" cy="623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2" descr="subject pronoun I"/>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83772" y="4003694"/>
            <a:ext cx="266396" cy="623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2" descr="subject pronoun I"/>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28729" y="5526856"/>
            <a:ext cx="266396" cy="623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2" descr="subject pronoun you singula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56376" y="4127515"/>
            <a:ext cx="626060" cy="551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2" descr="subject pronoun you singula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96713" y="4841863"/>
            <a:ext cx="626060" cy="551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 descr="subject pronoun you singula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996419" y="3342742"/>
            <a:ext cx="626060" cy="551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2" descr="subject pronoun you singula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037138" y="4794178"/>
            <a:ext cx="626060" cy="551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Title 3">
            <a:extLst>
              <a:ext uri="{FF2B5EF4-FFF2-40B4-BE49-F238E27FC236}">
                <a16:creationId xmlns:a16="http://schemas.microsoft.com/office/drawing/2014/main" id="{53E8830F-C85A-4B7C-908C-0B15F51633AF}"/>
              </a:ext>
            </a:extLst>
          </p:cNvPr>
          <p:cNvSpPr>
            <a:spLocks noGrp="1"/>
          </p:cNvSpPr>
          <p:nvPr>
            <p:ph type="title"/>
          </p:nvPr>
        </p:nvSpPr>
        <p:spPr>
          <a:xfrm>
            <a:off x="74592" y="188833"/>
            <a:ext cx="5915046" cy="707849"/>
          </a:xfrm>
        </p:spPr>
        <p:txBody>
          <a:bodyPr>
            <a:normAutofit/>
          </a:bodyPr>
          <a:lstStyle/>
          <a:p>
            <a:r>
              <a:rPr lang="en-GB" sz="3600" b="1" dirty="0" smtClean="0">
                <a:solidFill>
                  <a:schemeClr val="bg1"/>
                </a:solidFill>
              </a:rPr>
              <a:t>Regular –ER verbs</a:t>
            </a:r>
            <a:endParaRPr lang="en-GB" sz="3600" b="1" dirty="0">
              <a:solidFill>
                <a:schemeClr val="bg1"/>
              </a:solidFill>
            </a:endParaRPr>
          </a:p>
        </p:txBody>
      </p:sp>
      <p:pic>
        <p:nvPicPr>
          <p:cNvPr id="3" name="Audio 2" descr="sound butt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5873468"/>
      </p:ext>
    </p:extLst>
  </p:cSld>
  <p:clrMapOvr>
    <a:masterClrMapping/>
  </p:clrMapOvr>
  <mc:AlternateContent xmlns:mc="http://schemas.openxmlformats.org/markup-compatibility/2006" xmlns:p14="http://schemas.microsoft.com/office/powerpoint/2010/main">
    <mc:Choice Requires="p14">
      <p:transition spd="slow" p14:dur="2000" advTm="40704"/>
    </mc:Choice>
    <mc:Fallback xmlns="">
      <p:transition spd="slow" advTm="407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4472C4">
                    <a:lumMod val="75000"/>
                  </a:srgbClr>
                </a:solidFill>
              </a:rPr>
              <a:t>French Y7 Term 1.2 weeks 3-7</a:t>
            </a:r>
            <a:endParaRPr lang="en-GB" dirty="0"/>
          </a:p>
        </p:txBody>
      </p:sp>
      <p:sp>
        <p:nvSpPr>
          <p:cNvPr id="3" name="Content Placeholder 2"/>
          <p:cNvSpPr txBox="1">
            <a:spLocks/>
          </p:cNvSpPr>
          <p:nvPr/>
        </p:nvSpPr>
        <p:spPr>
          <a:xfrm>
            <a:off x="565372" y="1436909"/>
            <a:ext cx="11626628" cy="4874991"/>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Clr>
                <a:schemeClr val="accent2"/>
              </a:buClr>
            </a:pPr>
            <a:r>
              <a:rPr lang="en-GB">
                <a:solidFill>
                  <a:schemeClr val="accent5">
                    <a:lumMod val="75000"/>
                  </a:schemeClr>
                </a:solidFill>
              </a:rPr>
              <a:t>Regular –er verbs</a:t>
            </a:r>
          </a:p>
          <a:p>
            <a:pPr>
              <a:lnSpc>
                <a:spcPct val="150000"/>
              </a:lnSpc>
              <a:buClr>
                <a:srgbClr val="ED7D31"/>
              </a:buClr>
            </a:pPr>
            <a:r>
              <a:rPr lang="es-ES" sz="2600">
                <a:solidFill>
                  <a:srgbClr val="4472C4">
                    <a:lumMod val="75000"/>
                  </a:srgbClr>
                </a:solidFill>
              </a:rPr>
              <a:t>Progression: </a:t>
            </a:r>
          </a:p>
          <a:p>
            <a:pPr marL="0" indent="0">
              <a:lnSpc>
                <a:spcPct val="150000"/>
              </a:lnSpc>
              <a:buClr>
                <a:srgbClr val="ED7D31"/>
              </a:buClr>
              <a:buFont typeface="Arial" panose="020B0604020202020204" pitchFamily="34" charset="0"/>
              <a:buNone/>
            </a:pPr>
            <a:r>
              <a:rPr lang="es-ES" sz="2600">
                <a:solidFill>
                  <a:srgbClr val="4472C4">
                    <a:lumMod val="75000"/>
                  </a:srgbClr>
                </a:solidFill>
              </a:rPr>
              <a:t>Week 3 – lesson 1 ‘</a:t>
            </a:r>
            <a:r>
              <a:rPr lang="es-ES" sz="2600" b="1">
                <a:solidFill>
                  <a:srgbClr val="4472C4">
                    <a:lumMod val="75000"/>
                  </a:srgbClr>
                </a:solidFill>
              </a:rPr>
              <a:t>je</a:t>
            </a:r>
            <a:r>
              <a:rPr lang="es-ES" sz="2600">
                <a:solidFill>
                  <a:srgbClr val="4472C4">
                    <a:lumMod val="75000"/>
                  </a:srgbClr>
                </a:solidFill>
              </a:rPr>
              <a:t>’ &amp; ‘</a:t>
            </a:r>
            <a:r>
              <a:rPr lang="es-ES" sz="2600" b="1">
                <a:solidFill>
                  <a:srgbClr val="4472C4">
                    <a:lumMod val="75000"/>
                  </a:srgbClr>
                </a:solidFill>
              </a:rPr>
              <a:t>tu</a:t>
            </a:r>
            <a:r>
              <a:rPr lang="es-ES" sz="2600">
                <a:solidFill>
                  <a:srgbClr val="4472C4">
                    <a:lumMod val="75000"/>
                  </a:srgbClr>
                </a:solidFill>
              </a:rPr>
              <a:t>’; ‘</a:t>
            </a:r>
            <a:r>
              <a:rPr lang="es-ES" sz="2600" b="1">
                <a:solidFill>
                  <a:srgbClr val="4472C4">
                    <a:lumMod val="75000"/>
                  </a:srgbClr>
                </a:solidFill>
              </a:rPr>
              <a:t>tu</a:t>
            </a:r>
            <a:r>
              <a:rPr lang="es-ES" sz="2600">
                <a:solidFill>
                  <a:srgbClr val="4472C4">
                    <a:lumMod val="75000"/>
                  </a:srgbClr>
                </a:solidFill>
              </a:rPr>
              <a:t>’ &amp; ‘</a:t>
            </a:r>
            <a:r>
              <a:rPr lang="es-ES" sz="2600" b="1">
                <a:solidFill>
                  <a:srgbClr val="4472C4">
                    <a:lumMod val="75000"/>
                  </a:srgbClr>
                </a:solidFill>
              </a:rPr>
              <a:t>il’ , ‘elle</a:t>
            </a:r>
            <a:r>
              <a:rPr lang="es-ES" sz="2600">
                <a:solidFill>
                  <a:srgbClr val="4472C4">
                    <a:lumMod val="75000"/>
                  </a:srgbClr>
                </a:solidFill>
              </a:rPr>
              <a:t>’</a:t>
            </a:r>
          </a:p>
          <a:p>
            <a:pPr marL="0" indent="0">
              <a:lnSpc>
                <a:spcPct val="150000"/>
              </a:lnSpc>
              <a:buClr>
                <a:srgbClr val="ED7D31"/>
              </a:buClr>
              <a:buFont typeface="Arial" panose="020B0604020202020204" pitchFamily="34" charset="0"/>
              <a:buNone/>
            </a:pPr>
            <a:r>
              <a:rPr lang="es-ES" sz="2600">
                <a:solidFill>
                  <a:srgbClr val="4472C4">
                    <a:lumMod val="75000"/>
                  </a:srgbClr>
                </a:solidFill>
              </a:rPr>
              <a:t>Week 4 – lesson 2 </a:t>
            </a:r>
            <a:r>
              <a:rPr lang="es-ES" sz="2600" b="1">
                <a:solidFill>
                  <a:srgbClr val="4472C4">
                    <a:lumMod val="75000"/>
                  </a:srgbClr>
                </a:solidFill>
              </a:rPr>
              <a:t> </a:t>
            </a:r>
            <a:r>
              <a:rPr lang="es-ES" sz="2600">
                <a:solidFill>
                  <a:srgbClr val="4472C4">
                    <a:lumMod val="75000"/>
                  </a:srgbClr>
                </a:solidFill>
              </a:rPr>
              <a:t>‘je’ &amp; ‘tu’; ‘tu’ &amp; ‘il’, ‘elle’</a:t>
            </a:r>
          </a:p>
          <a:p>
            <a:pPr marL="0" indent="0">
              <a:lnSpc>
                <a:spcPct val="150000"/>
              </a:lnSpc>
              <a:buClr>
                <a:srgbClr val="ED7D31"/>
              </a:buClr>
              <a:buFont typeface="Arial" panose="020B0604020202020204" pitchFamily="34" charset="0"/>
              <a:buNone/>
            </a:pPr>
            <a:r>
              <a:rPr lang="es-ES" sz="2600">
                <a:solidFill>
                  <a:srgbClr val="4472C4">
                    <a:lumMod val="75000"/>
                  </a:srgbClr>
                </a:solidFill>
              </a:rPr>
              <a:t>Week 5 – lesson 1 ‘je’ &amp; ‘</a:t>
            </a:r>
            <a:r>
              <a:rPr lang="es-ES" sz="2600" b="1">
                <a:solidFill>
                  <a:srgbClr val="4472C4">
                    <a:lumMod val="75000"/>
                  </a:srgbClr>
                </a:solidFill>
              </a:rPr>
              <a:t>nous</a:t>
            </a:r>
            <a:r>
              <a:rPr lang="es-ES" sz="2600">
                <a:solidFill>
                  <a:srgbClr val="4472C4">
                    <a:lumMod val="75000"/>
                  </a:srgbClr>
                </a:solidFill>
              </a:rPr>
              <a:t>’ ; lesson 2 ‘il’, ‘elle’ &amp; ‘</a:t>
            </a:r>
            <a:r>
              <a:rPr lang="es-ES" sz="2600" b="1">
                <a:solidFill>
                  <a:srgbClr val="4472C4">
                    <a:lumMod val="75000"/>
                  </a:srgbClr>
                </a:solidFill>
              </a:rPr>
              <a:t>nous’</a:t>
            </a:r>
          </a:p>
          <a:p>
            <a:pPr marL="0" indent="0">
              <a:lnSpc>
                <a:spcPct val="150000"/>
              </a:lnSpc>
              <a:buClr>
                <a:srgbClr val="ED7D31"/>
              </a:buClr>
              <a:buFont typeface="Arial" panose="020B0604020202020204" pitchFamily="34" charset="0"/>
              <a:buNone/>
            </a:pPr>
            <a:r>
              <a:rPr lang="es-ES" sz="2600">
                <a:solidFill>
                  <a:srgbClr val="4472C4">
                    <a:lumMod val="75000"/>
                  </a:srgbClr>
                </a:solidFill>
              </a:rPr>
              <a:t>Week 6 – lesson 1 ‘il’, ‘elle’ &amp; </a:t>
            </a:r>
            <a:r>
              <a:rPr lang="es-ES" sz="2600" b="1">
                <a:solidFill>
                  <a:srgbClr val="4472C4">
                    <a:lumMod val="75000"/>
                  </a:srgbClr>
                </a:solidFill>
              </a:rPr>
              <a:t>‘ils’, ‘elles’ ; </a:t>
            </a:r>
            <a:r>
              <a:rPr lang="es-ES" sz="2600">
                <a:solidFill>
                  <a:srgbClr val="4472C4">
                    <a:lumMod val="75000"/>
                  </a:srgbClr>
                </a:solidFill>
              </a:rPr>
              <a:t>lesson 2 ‘il’, ‘elle’ &amp; </a:t>
            </a:r>
            <a:r>
              <a:rPr lang="es-ES" sz="2600" b="1">
                <a:solidFill>
                  <a:srgbClr val="4472C4">
                    <a:lumMod val="75000"/>
                  </a:srgbClr>
                </a:solidFill>
              </a:rPr>
              <a:t>‘ils’, ‘elles’ </a:t>
            </a:r>
          </a:p>
          <a:p>
            <a:pPr marL="0" indent="0">
              <a:lnSpc>
                <a:spcPct val="150000"/>
              </a:lnSpc>
              <a:buClr>
                <a:srgbClr val="ED7D31"/>
              </a:buClr>
              <a:buFont typeface="Arial" panose="020B0604020202020204" pitchFamily="34" charset="0"/>
              <a:buNone/>
            </a:pPr>
            <a:r>
              <a:rPr lang="es-ES" sz="2600">
                <a:solidFill>
                  <a:srgbClr val="4472C4">
                    <a:lumMod val="75000"/>
                  </a:srgbClr>
                </a:solidFill>
              </a:rPr>
              <a:t>Week 7 –  lesson 1 ‘tu’ &amp; ‘</a:t>
            </a:r>
            <a:r>
              <a:rPr lang="es-ES" sz="2600" b="1">
                <a:solidFill>
                  <a:srgbClr val="4472C4">
                    <a:lumMod val="75000"/>
                  </a:srgbClr>
                </a:solidFill>
              </a:rPr>
              <a:t>vous</a:t>
            </a:r>
            <a:r>
              <a:rPr lang="es-ES" sz="2600">
                <a:solidFill>
                  <a:srgbClr val="4472C4">
                    <a:lumMod val="75000"/>
                  </a:srgbClr>
                </a:solidFill>
              </a:rPr>
              <a:t>’ ; lesson 2 ‘tu’ &amp; ‘</a:t>
            </a:r>
            <a:r>
              <a:rPr lang="es-ES" sz="2600" b="1">
                <a:solidFill>
                  <a:srgbClr val="4472C4">
                    <a:lumMod val="75000"/>
                  </a:srgbClr>
                </a:solidFill>
              </a:rPr>
              <a:t>vous</a:t>
            </a:r>
            <a:r>
              <a:rPr lang="es-ES" sz="2600">
                <a:solidFill>
                  <a:srgbClr val="4472C4">
                    <a:lumMod val="75000"/>
                  </a:srgbClr>
                </a:solidFill>
              </a:rPr>
              <a:t>’; ‘je’ and ‘nous’ </a:t>
            </a:r>
            <a:endParaRPr lang="en-GB" sz="2600" dirty="0">
              <a:solidFill>
                <a:schemeClr val="accent5">
                  <a:lumMod val="75000"/>
                </a:schemeClr>
              </a:solidFill>
            </a:endParaRPr>
          </a:p>
        </p:txBody>
      </p:sp>
      <p:pic>
        <p:nvPicPr>
          <p:cNvPr id="7" name="Audio 6" descr="sound butt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57389013"/>
      </p:ext>
    </p:extLst>
  </p:cSld>
  <p:clrMapOvr>
    <a:masterClrMapping/>
  </p:clrMapOvr>
  <mc:AlternateContent xmlns:mc="http://schemas.openxmlformats.org/markup-compatibility/2006" xmlns:p14="http://schemas.microsoft.com/office/powerpoint/2010/main">
    <mc:Choice Requires="p14">
      <p:transition spd="slow" p14:dur="2000" advTm="27997"/>
    </mc:Choice>
    <mc:Fallback xmlns="">
      <p:transition spd="slow" advTm="279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descr="regular E R verb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8" name="Title 3">
            <a:extLst>
              <a:ext uri="{FF2B5EF4-FFF2-40B4-BE49-F238E27FC236}">
                <a16:creationId xmlns:a16="http://schemas.microsoft.com/office/drawing/2014/main" id="{53E8830F-C85A-4B7C-908C-0B15F51633AF}"/>
              </a:ext>
            </a:extLst>
          </p:cNvPr>
          <p:cNvSpPr>
            <a:spLocks noGrp="1"/>
          </p:cNvSpPr>
          <p:nvPr>
            <p:ph type="title"/>
          </p:nvPr>
        </p:nvSpPr>
        <p:spPr>
          <a:xfrm>
            <a:off x="22310" y="303987"/>
            <a:ext cx="5915046" cy="707849"/>
          </a:xfrm>
        </p:spPr>
        <p:txBody>
          <a:bodyPr>
            <a:normAutofit/>
          </a:bodyPr>
          <a:lstStyle/>
          <a:p>
            <a:r>
              <a:rPr lang="en-GB" sz="3600" b="1" dirty="0" smtClean="0">
                <a:solidFill>
                  <a:schemeClr val="bg1"/>
                </a:solidFill>
              </a:rPr>
              <a:t>Regular –ER verbs</a:t>
            </a:r>
            <a:endParaRPr lang="en-GB" sz="3600" b="1" dirty="0">
              <a:solidFill>
                <a:schemeClr val="bg1"/>
              </a:solidFill>
            </a:endParaRPr>
          </a:p>
        </p:txBody>
      </p:sp>
      <p:sp>
        <p:nvSpPr>
          <p:cNvPr id="2" name="Rounded Rectangle 46">
            <a:extLst>
              <a:ext uri="{FF2B5EF4-FFF2-40B4-BE49-F238E27FC236}">
                <a16:creationId xmlns:a16="http://schemas.microsoft.com/office/drawing/2014/main" id="{C01E5981-828A-4EA6-96A2-34D7529C9D3B}"/>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TextBox 17"/>
          <p:cNvSpPr txBox="1"/>
          <p:nvPr/>
        </p:nvSpPr>
        <p:spPr>
          <a:xfrm>
            <a:off x="74592" y="1307606"/>
            <a:ext cx="1211740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Écris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français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Write full sentences using the words and pictures below.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Examples might be: ‘Tu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à un(e)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ami</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 or ‘Je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donne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un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cadeau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à un(e)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ami</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3" name="Title 1"/>
          <p:cNvSpPr txBox="1">
            <a:spLocks/>
          </p:cNvSpPr>
          <p:nvPr/>
        </p:nvSpPr>
        <p:spPr>
          <a:xfrm>
            <a:off x="11658" y="2219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45" name="TextBox 44"/>
          <p:cNvSpPr txBox="1"/>
          <p:nvPr/>
        </p:nvSpPr>
        <p:spPr>
          <a:xfrm>
            <a:off x="2179489" y="2502917"/>
            <a:ext cx="1211740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YOU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0" name="Picture 2" descr="subject pronoun you singular">
            <a:extLst>
              <a:ext uri="{FF2B5EF4-FFF2-40B4-BE49-F238E27FC236}">
                <a16:creationId xmlns:a16="http://schemas.microsoft.com/office/drawing/2014/main" id="{08C4D829-7055-4FAF-A3D5-A72EE68EAB6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32446" y="2209619"/>
            <a:ext cx="1127866" cy="992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2" descr="subject pronoun I"/>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37275" y="2188004"/>
            <a:ext cx="442558" cy="103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title="Answers in French"/>
          <p:cNvGrpSpPr/>
          <p:nvPr/>
        </p:nvGrpSpPr>
        <p:grpSpPr>
          <a:xfrm>
            <a:off x="649492" y="3470300"/>
            <a:ext cx="5903216" cy="2631271"/>
            <a:chOff x="1816004" y="3235628"/>
            <a:chExt cx="4677565" cy="2631271"/>
          </a:xfrm>
        </p:grpSpPr>
        <p:sp>
          <p:nvSpPr>
            <p:cNvPr id="7" name="TextBox 6"/>
            <p:cNvSpPr txBox="1"/>
            <p:nvPr/>
          </p:nvSpPr>
          <p:spPr>
            <a:xfrm>
              <a:off x="1826204" y="3892608"/>
              <a:ext cx="340932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         Tu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rest</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à</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Calibri" panose="020F0502020204030204" pitchFamily="34" charset="0"/>
                </a:rPr>
                <a:t>école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22" name="TextBox 21"/>
            <p:cNvSpPr txBox="1"/>
            <p:nvPr/>
          </p:nvSpPr>
          <p:spPr>
            <a:xfrm>
              <a:off x="1816004" y="3235628"/>
              <a:ext cx="4231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Je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à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amie.</a:t>
              </a:r>
              <a:r>
                <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p>
          </p:txBody>
        </p:sp>
        <p:sp>
          <p:nvSpPr>
            <p:cNvPr id="24" name="TextBox 23"/>
            <p:cNvSpPr txBox="1"/>
            <p:nvPr/>
          </p:nvSpPr>
          <p:spPr>
            <a:xfrm>
              <a:off x="1826201" y="4648921"/>
              <a:ext cx="46673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         Tu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montr</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un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exemple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à</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Amir.  </a:t>
              </a:r>
            </a:p>
          </p:txBody>
        </p:sp>
        <p:sp>
          <p:nvSpPr>
            <p:cNvPr id="25" name="TextBox 24" descr="a)         Je parle à une amie. &#10;b)         Tu restes à l’école &#10;c)         Tu montres un exemple à Amir.  &#10;d)         J’aime le ciel aujourd’hui. &#10;" title="answers in French"/>
            <p:cNvSpPr txBox="1"/>
            <p:nvPr/>
          </p:nvSpPr>
          <p:spPr>
            <a:xfrm>
              <a:off x="1826204" y="5405234"/>
              <a:ext cx="459172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J’aim</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ciel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aujourd’hui</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grpSp>
      <p:grpSp>
        <p:nvGrpSpPr>
          <p:cNvPr id="6" name="Group 5" descr="e)         Tu donnes un cadeau à  Léa.  &#10;f)          Je trouve la solution.&#10;g)         Tu portes un uniforme. &#10;h)         Je demande la raison. &#10;" title="answers in French"/>
          <p:cNvGrpSpPr/>
          <p:nvPr/>
        </p:nvGrpSpPr>
        <p:grpSpPr>
          <a:xfrm>
            <a:off x="6534740" y="3421393"/>
            <a:ext cx="5908311" cy="2729085"/>
            <a:chOff x="7973688" y="3137815"/>
            <a:chExt cx="4496892" cy="2729085"/>
          </a:xfrm>
        </p:grpSpPr>
        <p:sp>
          <p:nvSpPr>
            <p:cNvPr id="26" name="TextBox 25"/>
            <p:cNvSpPr txBox="1"/>
            <p:nvPr/>
          </p:nvSpPr>
          <p:spPr>
            <a:xfrm>
              <a:off x="7973688" y="3137815"/>
              <a:ext cx="43058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         Tu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donn</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un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cadeau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à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Léa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27" name="TextBox 26"/>
            <p:cNvSpPr txBox="1"/>
            <p:nvPr/>
          </p:nvSpPr>
          <p:spPr>
            <a:xfrm>
              <a:off x="7987361" y="3895349"/>
              <a:ext cx="448321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          Je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trouv</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solution.</a:t>
              </a:r>
            </a:p>
          </p:txBody>
        </p:sp>
        <p:sp>
          <p:nvSpPr>
            <p:cNvPr id="28" name="TextBox 27"/>
            <p:cNvSpPr txBox="1"/>
            <p:nvPr/>
          </p:nvSpPr>
          <p:spPr>
            <a:xfrm>
              <a:off x="7987362" y="4647700"/>
              <a:ext cx="40774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         Tu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port</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un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uniforme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29" name="TextBox 28" title="answers in French"/>
            <p:cNvSpPr txBox="1"/>
            <p:nvPr/>
          </p:nvSpPr>
          <p:spPr>
            <a:xfrm>
              <a:off x="7987364" y="5405235"/>
              <a:ext cx="365309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         Je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demand</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raison. </a:t>
              </a:r>
            </a:p>
          </p:txBody>
        </p:sp>
      </p:grpSp>
      <p:pic>
        <p:nvPicPr>
          <p:cNvPr id="23" name="Picture 2" descr="subject pronoun I"/>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23920" y="3340414"/>
            <a:ext cx="266396" cy="623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 descr="subject pronoun I"/>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23920" y="5482929"/>
            <a:ext cx="266396" cy="623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2" descr="subject pronoun I"/>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83772" y="4003694"/>
            <a:ext cx="266396" cy="623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2" descr="subject pronoun I"/>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28729" y="5526856"/>
            <a:ext cx="266396" cy="623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2" descr="subject pronoun you singula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56376" y="4127515"/>
            <a:ext cx="626060" cy="551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2" descr="subject pronoun you singula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96713" y="4841863"/>
            <a:ext cx="626060" cy="551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 descr="subject pronoun you singula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996419" y="3342742"/>
            <a:ext cx="626060" cy="551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2" descr="subject pronoun you singula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037138" y="4794178"/>
            <a:ext cx="626060" cy="551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udio 4" descr="sound butt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57446148"/>
      </p:ext>
    </p:extLst>
  </p:cSld>
  <p:clrMapOvr>
    <a:masterClrMapping/>
  </p:clrMapOvr>
  <mc:AlternateContent xmlns:mc="http://schemas.openxmlformats.org/markup-compatibility/2006" xmlns:p14="http://schemas.microsoft.com/office/powerpoint/2010/main">
    <mc:Choice Requires="p14">
      <p:transition spd="slow" p14:dur="2000" advTm="19378"/>
    </mc:Choice>
    <mc:Fallback xmlns="">
      <p:transition spd="slow" advTm="193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4"/>
          <p:cNvSpPr txBox="1">
            <a:spLocks noGrp="1"/>
          </p:cNvSpPr>
          <p:nvPr>
            <p:ph type="title"/>
          </p:nvPr>
        </p:nvSpPr>
        <p:spPr>
          <a:xfrm>
            <a:off x="659333" y="115410"/>
            <a:ext cx="10158921"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F5496"/>
              </a:buClr>
              <a:buSzPts val="4400"/>
              <a:buFont typeface="Century Gothic"/>
              <a:buNone/>
            </a:pPr>
            <a:r>
              <a:rPr lang="en-GB" b="1" dirty="0">
                <a:solidFill>
                  <a:srgbClr val="2F5496"/>
                </a:solidFill>
              </a:rPr>
              <a:t>Differentiation by: support, task and outcome</a:t>
            </a:r>
            <a:endParaRPr sz="3600" b="1" dirty="0">
              <a:solidFill>
                <a:srgbClr val="FF0000"/>
              </a:solidFill>
            </a:endParaRPr>
          </a:p>
        </p:txBody>
      </p:sp>
      <p:sp>
        <p:nvSpPr>
          <p:cNvPr id="225" name="Google Shape;225;p4"/>
          <p:cNvSpPr txBox="1"/>
          <p:nvPr/>
        </p:nvSpPr>
        <p:spPr>
          <a:xfrm>
            <a:off x="565372" y="1588799"/>
            <a:ext cx="10788428" cy="4351338"/>
          </a:xfrm>
          <a:prstGeom prst="rect">
            <a:avLst/>
          </a:prstGeom>
          <a:noFill/>
          <a:ln>
            <a:noFill/>
          </a:ln>
        </p:spPr>
        <p:txBody>
          <a:bodyPr spcFirstLastPara="1" wrap="square" lIns="91425" tIns="45700" rIns="91425" bIns="45700" anchor="t" anchorCtr="0">
            <a:normAutofit/>
          </a:bodyPr>
          <a:lstStyle/>
          <a:p>
            <a:pPr marL="228600" lvl="0" indent="-228600">
              <a:lnSpc>
                <a:spcPct val="150000"/>
              </a:lnSpc>
              <a:buClr>
                <a:srgbClr val="ED7D31"/>
              </a:buClr>
              <a:buSzPts val="2800"/>
              <a:buFont typeface="Arial"/>
              <a:buChar char="•"/>
              <a:defRPr/>
            </a:pPr>
            <a:r>
              <a:rPr kumimoji="0" lang="en-GB" sz="2800" b="0" i="0" u="none" strike="noStrike" kern="0" cap="none" spc="0" normalizeH="0" baseline="0" noProof="0" dirty="0">
                <a:ln>
                  <a:noFill/>
                </a:ln>
                <a:solidFill>
                  <a:srgbClr val="2F5496"/>
                </a:solidFill>
                <a:effectLst/>
                <a:uLnTx/>
                <a:uFillTx/>
                <a:latin typeface="Century Gothic"/>
                <a:ea typeface="Century Gothic"/>
                <a:cs typeface="Century Gothic"/>
                <a:sym typeface="Century Gothic"/>
              </a:rPr>
              <a:t>Example </a:t>
            </a:r>
            <a:r>
              <a:rPr lang="fr-FR" sz="2800" b="1" kern="0" dirty="0">
                <a:solidFill>
                  <a:srgbClr val="2F5496"/>
                </a:solidFill>
                <a:latin typeface="Century Gothic"/>
                <a:ea typeface="Century Gothic"/>
                <a:cs typeface="Century Gothic"/>
                <a:sym typeface="Century Gothic"/>
              </a:rPr>
              <a:t>Y7 T1.2 W5 (</a:t>
            </a:r>
            <a:r>
              <a:rPr lang="fr-FR" sz="2800" b="1" kern="0" dirty="0" err="1">
                <a:solidFill>
                  <a:srgbClr val="2F5496"/>
                </a:solidFill>
                <a:latin typeface="Century Gothic"/>
                <a:ea typeface="Century Gothic"/>
                <a:cs typeface="Century Gothic"/>
                <a:sym typeface="Century Gothic"/>
              </a:rPr>
              <a:t>lesson</a:t>
            </a:r>
            <a:r>
              <a:rPr lang="fr-FR" sz="2800" b="1" kern="0" dirty="0">
                <a:solidFill>
                  <a:srgbClr val="2F5496"/>
                </a:solidFill>
                <a:latin typeface="Century Gothic"/>
                <a:ea typeface="Century Gothic"/>
                <a:cs typeface="Century Gothic"/>
                <a:sym typeface="Century Gothic"/>
              </a:rPr>
              <a:t> 2)</a:t>
            </a:r>
            <a:endParaRPr kumimoji="0" lang="en-GB" sz="2800" b="1" i="0" u="none" strike="noStrike" kern="0" cap="none" spc="0" normalizeH="0" baseline="0" noProof="0" dirty="0">
              <a:ln>
                <a:noFill/>
              </a:ln>
              <a:solidFill>
                <a:srgbClr val="2F5496"/>
              </a:solidFill>
              <a:effectLst/>
              <a:uLnTx/>
              <a:uFillTx/>
              <a:latin typeface="Century Gothic"/>
              <a:ea typeface="Century Gothic"/>
              <a:cs typeface="Century Gothic"/>
              <a:sym typeface="Century Gothic"/>
            </a:endParaRPr>
          </a:p>
          <a:p>
            <a:pPr marL="228600" marR="0" lvl="0" indent="-228600" algn="l" defTabSz="914400" rtl="0" eaLnBrk="1" fontAlgn="auto" latinLnBrk="0" hangingPunct="1">
              <a:lnSpc>
                <a:spcPct val="150000"/>
              </a:lnSpc>
              <a:spcBef>
                <a:spcPts val="0"/>
              </a:spcBef>
              <a:spcAft>
                <a:spcPts val="0"/>
              </a:spcAft>
              <a:buClr>
                <a:srgbClr val="ED7D31"/>
              </a:buClr>
              <a:buSzPts val="2800"/>
              <a:buFont typeface="Arial"/>
              <a:buChar char="•"/>
              <a:tabLst/>
              <a:defRPr/>
            </a:pPr>
            <a:r>
              <a:rPr kumimoji="0" lang="en-GB" sz="2800" b="0" i="0" u="none" strike="noStrike" kern="0" cap="none" spc="0" normalizeH="0" baseline="0" noProof="0" dirty="0">
                <a:ln>
                  <a:noFill/>
                </a:ln>
                <a:solidFill>
                  <a:srgbClr val="2F5496"/>
                </a:solidFill>
                <a:effectLst/>
                <a:uLnTx/>
                <a:uFillTx/>
                <a:latin typeface="Century Gothic"/>
                <a:ea typeface="Century Gothic"/>
                <a:cs typeface="Century Gothic"/>
                <a:sym typeface="Century Gothic"/>
              </a:rPr>
              <a:t>Productive and receptive modes/ written and oral modalities: </a:t>
            </a:r>
            <a:br>
              <a:rPr kumimoji="0" lang="en-GB" sz="2800" b="0" i="0" u="none" strike="noStrike" kern="0" cap="none" spc="0" normalizeH="0" baseline="0" noProof="0" dirty="0">
                <a:ln>
                  <a:noFill/>
                </a:ln>
                <a:solidFill>
                  <a:srgbClr val="2F5496"/>
                </a:solidFill>
                <a:effectLst/>
                <a:uLnTx/>
                <a:uFillTx/>
                <a:latin typeface="Century Gothic"/>
                <a:ea typeface="Century Gothic"/>
                <a:cs typeface="Century Gothic"/>
                <a:sym typeface="Century Gothic"/>
              </a:rPr>
            </a:br>
            <a:r>
              <a:rPr kumimoji="0" lang="en-GB" sz="2800" b="1" i="0" u="none" strike="noStrike" kern="0" cap="none" spc="0" normalizeH="0" baseline="0" noProof="0" dirty="0">
                <a:ln>
                  <a:noFill/>
                </a:ln>
                <a:solidFill>
                  <a:srgbClr val="2F5496"/>
                </a:solidFill>
                <a:effectLst/>
                <a:uLnTx/>
                <a:uFillTx/>
                <a:latin typeface="Century Gothic"/>
                <a:ea typeface="Century Gothic"/>
                <a:cs typeface="Century Gothic"/>
                <a:sym typeface="Century Gothic"/>
              </a:rPr>
              <a:t>speaking, listening, reading and writ</a:t>
            </a:r>
            <a:r>
              <a:rPr kumimoji="0" lang="en-GB" sz="2800" b="1" i="0" u="none" strike="noStrike" kern="0" cap="none" spc="0" normalizeH="0" baseline="0" noProof="0" dirty="0" err="1">
                <a:ln>
                  <a:noFill/>
                </a:ln>
                <a:solidFill>
                  <a:srgbClr val="2F5496"/>
                </a:solidFill>
                <a:effectLst/>
                <a:uLnTx/>
                <a:uFillTx/>
                <a:latin typeface="Century Gothic"/>
                <a:ea typeface="Century Gothic"/>
                <a:cs typeface="Century Gothic"/>
                <a:sym typeface="Century Gothic"/>
              </a:rPr>
              <a:t>ing</a:t>
            </a:r>
            <a:r>
              <a:rPr kumimoji="0" lang="en-GB" sz="2800" b="1" i="0" u="none" strike="noStrike" kern="0" cap="none" spc="0" normalizeH="0" baseline="0" noProof="0" dirty="0">
                <a:ln>
                  <a:noFill/>
                </a:ln>
                <a:solidFill>
                  <a:srgbClr val="2F5496"/>
                </a:solidFill>
                <a:effectLst/>
                <a:uLnTx/>
                <a:uFillTx/>
                <a:latin typeface="Century Gothic"/>
                <a:ea typeface="Century Gothic"/>
                <a:cs typeface="Century Gothic"/>
                <a:sym typeface="Century Gothic"/>
              </a:rPr>
              <a:t> </a:t>
            </a:r>
            <a:endParaRPr kumimoji="0" sz="1400" b="1" i="0" u="none" strike="noStrike" kern="0" cap="none" spc="0" normalizeH="0" baseline="0" noProof="0" dirty="0">
              <a:ln>
                <a:noFill/>
              </a:ln>
              <a:solidFill>
                <a:srgbClr val="000000"/>
              </a:solidFill>
              <a:effectLst/>
              <a:uLnTx/>
              <a:uFillTx/>
              <a:latin typeface="Arial"/>
              <a:ea typeface="+mn-ea"/>
              <a:cs typeface="Arial"/>
              <a:sym typeface="Arial"/>
            </a:endParaRPr>
          </a:p>
          <a:p>
            <a:pPr marL="228600" marR="0" lvl="0" indent="-228600" algn="l" defTabSz="914400" rtl="0" eaLnBrk="1" fontAlgn="auto" latinLnBrk="0" hangingPunct="1">
              <a:lnSpc>
                <a:spcPct val="150000"/>
              </a:lnSpc>
              <a:spcBef>
                <a:spcPts val="1000"/>
              </a:spcBef>
              <a:spcAft>
                <a:spcPts val="0"/>
              </a:spcAft>
              <a:buClr>
                <a:srgbClr val="ED7D31"/>
              </a:buClr>
              <a:buSzPts val="2800"/>
              <a:buFont typeface="Arial"/>
              <a:buChar char="•"/>
              <a:tabLst/>
              <a:defRPr/>
            </a:pPr>
            <a:r>
              <a:rPr kumimoji="0" lang="en-GB" sz="2800" b="0" i="0" u="none" strike="noStrike" kern="0" cap="none" spc="0" normalizeH="0" baseline="0" noProof="0" dirty="0">
                <a:ln>
                  <a:noFill/>
                </a:ln>
                <a:solidFill>
                  <a:srgbClr val="2F5496"/>
                </a:solidFill>
                <a:effectLst/>
                <a:uLnTx/>
                <a:uFillTx/>
                <a:latin typeface="Century Gothic"/>
                <a:ea typeface="Century Gothic"/>
                <a:cs typeface="Century Gothic"/>
                <a:sym typeface="Century Gothic"/>
              </a:rPr>
              <a:t>Grammatical focus: </a:t>
            </a:r>
            <a:br>
              <a:rPr kumimoji="0" lang="en-GB" sz="2800" b="0" i="0" u="none" strike="noStrike" kern="0" cap="none" spc="0" normalizeH="0" baseline="0" noProof="0" dirty="0">
                <a:ln>
                  <a:noFill/>
                </a:ln>
                <a:solidFill>
                  <a:srgbClr val="2F5496"/>
                </a:solidFill>
                <a:effectLst/>
                <a:uLnTx/>
                <a:uFillTx/>
                <a:latin typeface="Century Gothic"/>
                <a:ea typeface="Century Gothic"/>
                <a:cs typeface="Century Gothic"/>
                <a:sym typeface="Century Gothic"/>
              </a:rPr>
            </a:br>
            <a:r>
              <a:rPr lang="en-GB" sz="2800" b="1" kern="0" dirty="0">
                <a:solidFill>
                  <a:srgbClr val="2F5496"/>
                </a:solidFill>
                <a:latin typeface="Century Gothic"/>
                <a:ea typeface="Century Gothic"/>
                <a:cs typeface="Century Gothic"/>
                <a:sym typeface="Century Gothic"/>
              </a:rPr>
              <a:t>1</a:t>
            </a:r>
            <a:r>
              <a:rPr lang="en-GB" sz="2800" b="1" kern="0" baseline="30000" dirty="0">
                <a:solidFill>
                  <a:srgbClr val="2F5496"/>
                </a:solidFill>
                <a:latin typeface="Century Gothic"/>
                <a:ea typeface="Century Gothic"/>
                <a:cs typeface="Century Gothic"/>
                <a:sym typeface="Century Gothic"/>
              </a:rPr>
              <a:t>st</a:t>
            </a:r>
            <a:r>
              <a:rPr lang="en-GB" sz="2800" b="1" kern="0" dirty="0">
                <a:solidFill>
                  <a:srgbClr val="2F5496"/>
                </a:solidFill>
                <a:latin typeface="Century Gothic"/>
                <a:ea typeface="Century Gothic"/>
                <a:cs typeface="Century Gothic"/>
                <a:sym typeface="Century Gothic"/>
              </a:rPr>
              <a:t> </a:t>
            </a:r>
            <a:r>
              <a:rPr kumimoji="0" lang="en-GB" sz="2800" b="1" i="0" u="none" strike="noStrike" kern="0" cap="none" spc="0" normalizeH="0" baseline="0" noProof="0" dirty="0">
                <a:ln>
                  <a:noFill/>
                </a:ln>
                <a:solidFill>
                  <a:srgbClr val="2F5496"/>
                </a:solidFill>
                <a:effectLst/>
                <a:uLnTx/>
                <a:uFillTx/>
                <a:latin typeface="Century Gothic"/>
                <a:ea typeface="Century Gothic"/>
                <a:cs typeface="Century Gothic"/>
                <a:sym typeface="Century Gothic"/>
              </a:rPr>
              <a:t>person singular &amp; 1</a:t>
            </a:r>
            <a:r>
              <a:rPr kumimoji="0" lang="en-GB" sz="2800" b="1" i="0" u="none" strike="noStrike" kern="0" cap="none" spc="0" normalizeH="0" baseline="30000" noProof="0" dirty="0">
                <a:ln>
                  <a:noFill/>
                </a:ln>
                <a:solidFill>
                  <a:srgbClr val="2F5496"/>
                </a:solidFill>
                <a:effectLst/>
                <a:uLnTx/>
                <a:uFillTx/>
                <a:latin typeface="Century Gothic"/>
                <a:ea typeface="Century Gothic"/>
                <a:cs typeface="Century Gothic"/>
                <a:sym typeface="Century Gothic"/>
              </a:rPr>
              <a:t>st</a:t>
            </a:r>
            <a:r>
              <a:rPr kumimoji="0" lang="en-GB" sz="2800" b="1" i="0" u="none" strike="noStrike" kern="0" cap="none" spc="0" normalizeH="0" baseline="0" noProof="0" dirty="0">
                <a:ln>
                  <a:noFill/>
                </a:ln>
                <a:solidFill>
                  <a:srgbClr val="2F5496"/>
                </a:solidFill>
                <a:effectLst/>
                <a:uLnTx/>
                <a:uFillTx/>
                <a:latin typeface="Century Gothic"/>
                <a:ea typeface="Century Gothic"/>
                <a:cs typeface="Century Gothic"/>
                <a:sym typeface="Century Gothic"/>
              </a:rPr>
              <a:t> person plural of regular –</a:t>
            </a:r>
            <a:r>
              <a:rPr kumimoji="0" lang="en-GB" sz="2800" b="1" i="0" u="none" strike="noStrike" kern="0" cap="none" spc="0" normalizeH="0" baseline="0" noProof="0" dirty="0" err="1">
                <a:ln>
                  <a:noFill/>
                </a:ln>
                <a:solidFill>
                  <a:srgbClr val="2F5496"/>
                </a:solidFill>
                <a:effectLst/>
                <a:uLnTx/>
                <a:uFillTx/>
                <a:latin typeface="Century Gothic"/>
                <a:ea typeface="Century Gothic"/>
                <a:cs typeface="Century Gothic"/>
                <a:sym typeface="Century Gothic"/>
              </a:rPr>
              <a:t>er</a:t>
            </a:r>
            <a:r>
              <a:rPr kumimoji="0" lang="en-GB" sz="2800" b="1" i="0" u="none" strike="noStrike" kern="0" cap="none" spc="0" normalizeH="0" baseline="0" noProof="0" dirty="0">
                <a:ln>
                  <a:noFill/>
                </a:ln>
                <a:solidFill>
                  <a:srgbClr val="2F5496"/>
                </a:solidFill>
                <a:effectLst/>
                <a:uLnTx/>
                <a:uFillTx/>
                <a:latin typeface="Century Gothic"/>
                <a:ea typeface="Century Gothic"/>
                <a:cs typeface="Century Gothic"/>
                <a:sym typeface="Century Gothic"/>
              </a:rPr>
              <a:t> verbs</a:t>
            </a:r>
            <a:endParaRPr kumimoji="0" sz="1400" b="1"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3" name="Audio 2" descr="sound butt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45612444"/>
      </p:ext>
    </p:extLst>
  </p:cSld>
  <p:clrMapOvr>
    <a:masterClrMapping/>
  </p:clrMapOvr>
  <mc:AlternateContent xmlns:mc="http://schemas.openxmlformats.org/markup-compatibility/2006" xmlns:p14="http://schemas.microsoft.com/office/powerpoint/2010/main">
    <mc:Choice Requires="p14">
      <p:transition spd="slow" p14:dur="2000" advTm="25597"/>
    </mc:Choice>
    <mc:Fallback xmlns="">
      <p:transition spd="slow" advTm="255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ictogloss" title="activity title"/>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68473"/>
            <a:ext cx="5915046" cy="707849"/>
          </a:xfrm>
        </p:spPr>
        <p:txBody>
          <a:bodyPr>
            <a:normAutofit/>
          </a:bodyPr>
          <a:lstStyle/>
          <a:p>
            <a:r>
              <a:rPr lang="en-GB" sz="3600" b="1" dirty="0" err="1">
                <a:solidFill>
                  <a:schemeClr val="bg1"/>
                </a:solidFill>
              </a:rPr>
              <a:t>Dictogloss</a:t>
            </a:r>
            <a:endParaRPr lang="en-GB" sz="3600" b="1" dirty="0">
              <a:solidFill>
                <a:schemeClr val="bg1"/>
              </a:solidFill>
            </a:endParaRPr>
          </a:p>
        </p:txBody>
      </p:sp>
      <p:sp>
        <p:nvSpPr>
          <p:cNvPr id="3" name="Rounded Rectangle 46">
            <a:extLst>
              <a:ext uri="{FF2B5EF4-FFF2-40B4-BE49-F238E27FC236}">
                <a16:creationId xmlns:a16="http://schemas.microsoft.com/office/drawing/2014/main" id="{FAAF6E14-15AC-4748-944C-08FDDD3131E3}"/>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TextBox 9"/>
          <p:cNvSpPr txBox="1"/>
          <p:nvPr/>
        </p:nvSpPr>
        <p:spPr>
          <a:xfrm>
            <a:off x="7540432" y="8726548"/>
            <a:ext cx="3135086" cy="46166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r>
            <a:b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Stephen Owen</a:t>
            </a:r>
          </a:p>
        </p:txBody>
      </p:sp>
      <p:sp>
        <p:nvSpPr>
          <p:cNvPr id="5" name="TextBox 4"/>
          <p:cNvSpPr txBox="1"/>
          <p:nvPr/>
        </p:nvSpPr>
        <p:spPr>
          <a:xfrm>
            <a:off x="536452" y="1582206"/>
            <a:ext cx="10058400"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You are going to hear </a:t>
            </a:r>
            <a:r>
              <a:rPr kumimoji="0" lang="en-GB" sz="36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Élodie</a:t>
            </a:r>
            <a:r>
              <a:rPr kumimoji="0" lang="en-GB" sz="3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talking about her exchange trip to London. Make notes in French (or English if you need to). It will be too fast for you to write every word!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Then, work with a partner to write it up in good French, as if you were </a:t>
            </a:r>
            <a:r>
              <a:rPr kumimoji="0" lang="en-GB" sz="36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Élodie</a:t>
            </a:r>
            <a:r>
              <a:rPr kumimoji="0" lang="en-GB" sz="3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Keep the meaning the same as what you heard.</a:t>
            </a:r>
          </a:p>
        </p:txBody>
      </p:sp>
      <p:pic>
        <p:nvPicPr>
          <p:cNvPr id="2" name="7.1.2.5-slide45 peter" descr="sound button for French text">
            <a:hlinkClick r:id="" action="ppaction://media"/>
            <a:extLst>
              <a:ext uri="{FF2B5EF4-FFF2-40B4-BE49-F238E27FC236}">
                <a16:creationId xmlns:a16="http://schemas.microsoft.com/office/drawing/2014/main" id="{366859DE-BEBC-497C-A196-03D775AD674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390628" y="1067683"/>
            <a:ext cx="1264920" cy="1264920"/>
          </a:xfrm>
          <a:prstGeom prst="rect">
            <a:avLst/>
          </a:prstGeom>
        </p:spPr>
      </p:pic>
      <p:sp>
        <p:nvSpPr>
          <p:cNvPr id="11" name="Rounded Rectangle 10"/>
          <p:cNvSpPr/>
          <p:nvPr/>
        </p:nvSpPr>
        <p:spPr>
          <a:xfrm>
            <a:off x="8124472" y="2693311"/>
            <a:ext cx="3958019" cy="2183489"/>
          </a:xfrm>
          <a:prstGeom prst="roundRect">
            <a:avLst/>
          </a:prstGeom>
          <a:solidFill>
            <a:srgbClr val="FFFFCC"/>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Supporting lower proficiency learners</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5B9BD5">
                    <a:lumMod val="50000"/>
                  </a:srgbClr>
                </a:solidFill>
                <a:latin typeface="Century Gothic" panose="020B0502020202020204" pitchFamily="34" charset="0"/>
              </a:rPr>
              <a:t>The audio play button allows for pausing, to give students thinking time and time to write.</a:t>
            </a:r>
            <a:endParaRPr kumimoji="0" lang="en-GB" sz="2000" i="0" strike="noStrike" kern="1200" cap="none" spc="0" normalizeH="0" baseline="0" noProof="0" dirty="0">
              <a:ln>
                <a:noFill/>
              </a:ln>
              <a:solidFill>
                <a:srgbClr val="5B9BD5">
                  <a:lumMod val="50000"/>
                </a:srgbClr>
              </a:solidFill>
              <a:effectLst/>
              <a:uLnTx/>
              <a:uFillTx/>
              <a:latin typeface="Century Gothic" panose="020B0502020202020204" pitchFamily="34" charset="0"/>
            </a:endParaRPr>
          </a:p>
        </p:txBody>
      </p:sp>
      <p:pic>
        <p:nvPicPr>
          <p:cNvPr id="7" name="Audio 6" descr="sound button">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477973"/>
      </p:ext>
    </p:extLst>
  </p:cSld>
  <p:clrMapOvr>
    <a:masterClrMapping/>
  </p:clrMapOvr>
  <mc:AlternateContent xmlns:mc="http://schemas.openxmlformats.org/markup-compatibility/2006" xmlns:p14="http://schemas.microsoft.com/office/powerpoint/2010/main">
    <mc:Choice Requires="p14">
      <p:transition spd="slow" p14:dur="2000" advTm="30381"/>
    </mc:Choice>
    <mc:Fallback xmlns="">
      <p:transition spd="slow" advTm="303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isNarration="1">
              <p:cMediaNode vol="80000" showWhenStopped="0">
                <p:cTn id="12" fill="hold" display="0">
                  <p:stCondLst>
                    <p:cond delay="indefinite"/>
                  </p:stCondLst>
                  <p:endCondLst>
                    <p:cond evt="onStopAudio" delay="0">
                      <p:tgtEl>
                        <p:sldTgt/>
                      </p:tgtEl>
                    </p:cond>
                  </p:endCondLst>
                </p:cTn>
                <p:tgtEl>
                  <p:spTgt spid="7"/>
                </p:tgtEl>
              </p:cMediaNode>
            </p:audio>
          </p:childTnLst>
        </p:cTn>
      </p:par>
    </p:tnLst>
    <p:bldLst>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ictogloss" title="activity title"/>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68473"/>
            <a:ext cx="5915046" cy="707849"/>
          </a:xfrm>
        </p:spPr>
        <p:txBody>
          <a:bodyPr>
            <a:normAutofit/>
          </a:bodyPr>
          <a:lstStyle/>
          <a:p>
            <a:r>
              <a:rPr lang="en-GB" sz="3600" b="1" dirty="0" err="1">
                <a:solidFill>
                  <a:schemeClr val="bg1"/>
                </a:solidFill>
              </a:rPr>
              <a:t>Dictogloss</a:t>
            </a:r>
            <a:endParaRPr lang="en-GB" sz="3600" b="1" dirty="0">
              <a:solidFill>
                <a:schemeClr val="bg1"/>
              </a:solidFill>
            </a:endParaRPr>
          </a:p>
        </p:txBody>
      </p:sp>
      <p:sp>
        <p:nvSpPr>
          <p:cNvPr id="3" name="Rounded Rectangle 46">
            <a:extLst>
              <a:ext uri="{FF2B5EF4-FFF2-40B4-BE49-F238E27FC236}">
                <a16:creationId xmlns:a16="http://schemas.microsoft.com/office/drawing/2014/main" id="{EECBCA8B-D2D5-4F00-AD89-9FA6402F725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TextBox 9"/>
          <p:cNvSpPr txBox="1"/>
          <p:nvPr/>
        </p:nvSpPr>
        <p:spPr>
          <a:xfrm>
            <a:off x="7540432" y="8726548"/>
            <a:ext cx="3135086" cy="46166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r>
            <a:b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Stephen Owen</a:t>
            </a:r>
          </a:p>
        </p:txBody>
      </p:sp>
      <p:graphicFrame>
        <p:nvGraphicFramePr>
          <p:cNvPr id="2" name="Table 1" descr="for use during the listening exercise" title="vocab support grid"/>
          <p:cNvGraphicFramePr>
            <a:graphicFrameLocks noGrp="1"/>
          </p:cNvGraphicFramePr>
          <p:nvPr>
            <p:extLst>
              <p:ext uri="{D42A27DB-BD31-4B8C-83A1-F6EECF244321}">
                <p14:modId xmlns:p14="http://schemas.microsoft.com/office/powerpoint/2010/main" val="20025775"/>
              </p:ext>
            </p:extLst>
          </p:nvPr>
        </p:nvGraphicFramePr>
        <p:xfrm>
          <a:off x="120204" y="1376940"/>
          <a:ext cx="11949876" cy="4541520"/>
        </p:xfrm>
        <a:graphic>
          <a:graphicData uri="http://schemas.openxmlformats.org/drawingml/2006/table">
            <a:tbl>
              <a:tblPr firstRow="1" bandRow="1">
                <a:tableStyleId>{5C22544A-7EE6-4342-B048-85BDC9FD1C3A}</a:tableStyleId>
              </a:tblPr>
              <a:tblGrid>
                <a:gridCol w="3093259">
                  <a:extLst>
                    <a:ext uri="{9D8B030D-6E8A-4147-A177-3AD203B41FA5}">
                      <a16:colId xmlns:a16="http://schemas.microsoft.com/office/drawing/2014/main" val="1014566766"/>
                    </a:ext>
                  </a:extLst>
                </a:gridCol>
                <a:gridCol w="3984171">
                  <a:extLst>
                    <a:ext uri="{9D8B030D-6E8A-4147-A177-3AD203B41FA5}">
                      <a16:colId xmlns:a16="http://schemas.microsoft.com/office/drawing/2014/main" val="1701655362"/>
                    </a:ext>
                  </a:extLst>
                </a:gridCol>
                <a:gridCol w="679269">
                  <a:extLst>
                    <a:ext uri="{9D8B030D-6E8A-4147-A177-3AD203B41FA5}">
                      <a16:colId xmlns:a16="http://schemas.microsoft.com/office/drawing/2014/main" val="1319333889"/>
                    </a:ext>
                  </a:extLst>
                </a:gridCol>
                <a:gridCol w="653142">
                  <a:extLst>
                    <a:ext uri="{9D8B030D-6E8A-4147-A177-3AD203B41FA5}">
                      <a16:colId xmlns:a16="http://schemas.microsoft.com/office/drawing/2014/main" val="4044948863"/>
                    </a:ext>
                  </a:extLst>
                </a:gridCol>
                <a:gridCol w="3540035">
                  <a:extLst>
                    <a:ext uri="{9D8B030D-6E8A-4147-A177-3AD203B41FA5}">
                      <a16:colId xmlns:a16="http://schemas.microsoft.com/office/drawing/2014/main" val="2668078125"/>
                    </a:ext>
                  </a:extLst>
                </a:gridCol>
              </a:tblGrid>
              <a:tr h="370840">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000" dirty="0">
                          <a:solidFill>
                            <a:schemeClr val="accent5">
                              <a:lumMod val="50000"/>
                            </a:schemeClr>
                          </a:solidFill>
                          <a:latin typeface="Century Gothic" panose="020B0502020202020204" pitchFamily="34" charset="0"/>
                        </a:rPr>
                        <a:t>I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000" dirty="0">
                          <a:solidFill>
                            <a:schemeClr val="accent5">
                              <a:lumMod val="50000"/>
                            </a:schemeClr>
                          </a:solidFill>
                          <a:latin typeface="Century Gothic" panose="020B0502020202020204" pitchFamily="34" charset="0"/>
                        </a:rPr>
                        <a:t>We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000" b="0" dirty="0">
                          <a:solidFill>
                            <a:schemeClr val="accent5">
                              <a:lumMod val="50000"/>
                            </a:schemeClr>
                          </a:solidFill>
                          <a:latin typeface="Century Gothic" panose="020B0502020202020204" pitchFamily="34" charset="0"/>
                        </a:rPr>
                        <a:t>Additional info</a:t>
                      </a:r>
                    </a:p>
                    <a:p>
                      <a:r>
                        <a:rPr lang="en-GB" sz="2000" b="0" dirty="0">
                          <a:solidFill>
                            <a:schemeClr val="accent5">
                              <a:lumMod val="50000"/>
                            </a:schemeClr>
                          </a:solidFill>
                          <a:latin typeface="Century Gothic" panose="020B0502020202020204" pitchFamily="34" charset="0"/>
                        </a:rPr>
                        <a:t>(in</a:t>
                      </a:r>
                      <a:r>
                        <a:rPr lang="en-GB" sz="2000" b="0" baseline="0" dirty="0">
                          <a:solidFill>
                            <a:schemeClr val="accent5">
                              <a:lumMod val="50000"/>
                            </a:schemeClr>
                          </a:solidFill>
                          <a:latin typeface="Century Gothic" panose="020B0502020202020204" pitchFamily="34" charset="0"/>
                        </a:rPr>
                        <a:t> French or English)</a:t>
                      </a:r>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35074239"/>
                  </a:ext>
                </a:extLst>
              </a:tr>
              <a:tr h="370840">
                <a:tc>
                  <a:txBody>
                    <a:bodyPr/>
                    <a:lstStyle/>
                    <a:p>
                      <a:r>
                        <a:rPr lang="en-GB" sz="2200" dirty="0">
                          <a:solidFill>
                            <a:schemeClr val="accent5">
                              <a:lumMod val="50000"/>
                            </a:schemeClr>
                          </a:solidFill>
                          <a:latin typeface="Century Gothic" panose="020B0502020202020204" pitchFamily="34" charset="0"/>
                        </a:rPr>
                        <a:t>to spend</a:t>
                      </a:r>
                      <a:r>
                        <a:rPr lang="en-GB" sz="2200" baseline="0" dirty="0">
                          <a:solidFill>
                            <a:schemeClr val="accent5">
                              <a:lumMod val="50000"/>
                            </a:schemeClr>
                          </a:solidFill>
                          <a:latin typeface="Century Gothic" panose="020B0502020202020204" pitchFamily="34" charset="0"/>
                        </a:rPr>
                        <a:t> a week</a:t>
                      </a:r>
                      <a:endParaRPr lang="en-GB" sz="22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200" dirty="0">
                          <a:solidFill>
                            <a:schemeClr val="accent5">
                              <a:lumMod val="50000"/>
                            </a:schemeClr>
                          </a:solidFill>
                          <a:latin typeface="Century Gothic" panose="020B0502020202020204" pitchFamily="34" charset="0"/>
                        </a:rPr>
                        <a:t>passer </a:t>
                      </a:r>
                      <a:r>
                        <a:rPr lang="en-GB" sz="2200" dirty="0" err="1">
                          <a:solidFill>
                            <a:schemeClr val="accent5">
                              <a:lumMod val="50000"/>
                            </a:schemeClr>
                          </a:solidFill>
                          <a:latin typeface="Century Gothic" panose="020B0502020202020204" pitchFamily="34" charset="0"/>
                        </a:rPr>
                        <a:t>une</a:t>
                      </a:r>
                      <a:r>
                        <a:rPr lang="en-GB" sz="2200" dirty="0">
                          <a:solidFill>
                            <a:schemeClr val="accent5">
                              <a:lumMod val="50000"/>
                            </a:schemeClr>
                          </a:solidFill>
                          <a:latin typeface="Century Gothic" panose="020B0502020202020204" pitchFamily="34" charset="0"/>
                        </a:rPr>
                        <a:t> </a:t>
                      </a:r>
                      <a:r>
                        <a:rPr lang="en-GB" sz="2200" dirty="0" err="1">
                          <a:solidFill>
                            <a:schemeClr val="accent5">
                              <a:lumMod val="50000"/>
                            </a:schemeClr>
                          </a:solidFill>
                          <a:latin typeface="Century Gothic" panose="020B0502020202020204" pitchFamily="34" charset="0"/>
                        </a:rPr>
                        <a:t>semaine</a:t>
                      </a:r>
                      <a:endParaRPr lang="en-GB" sz="22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20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2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2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68742309"/>
                  </a:ext>
                </a:extLst>
              </a:tr>
              <a:tr h="370840">
                <a:tc>
                  <a:txBody>
                    <a:bodyPr/>
                    <a:lstStyle/>
                    <a:p>
                      <a:r>
                        <a:rPr lang="en-GB" sz="2200" dirty="0">
                          <a:solidFill>
                            <a:schemeClr val="accent5">
                              <a:lumMod val="50000"/>
                            </a:schemeClr>
                          </a:solidFill>
                          <a:latin typeface="Century Gothic" panose="020B0502020202020204" pitchFamily="34" charset="0"/>
                        </a:rPr>
                        <a:t>to stay with</a:t>
                      </a:r>
                      <a:r>
                        <a:rPr lang="en-GB" sz="2200" baseline="0" dirty="0">
                          <a:solidFill>
                            <a:schemeClr val="accent5">
                              <a:lumMod val="50000"/>
                            </a:schemeClr>
                          </a:solidFill>
                          <a:latin typeface="Century Gothic" panose="020B0502020202020204" pitchFamily="34" charset="0"/>
                        </a:rPr>
                        <a:t> a friend</a:t>
                      </a:r>
                      <a:endParaRPr lang="en-GB" sz="22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200" dirty="0" err="1">
                          <a:solidFill>
                            <a:schemeClr val="accent5">
                              <a:lumMod val="50000"/>
                            </a:schemeClr>
                          </a:solidFill>
                          <a:latin typeface="Century Gothic" panose="020B0502020202020204" pitchFamily="34" charset="0"/>
                        </a:rPr>
                        <a:t>rester</a:t>
                      </a:r>
                      <a:r>
                        <a:rPr lang="en-GB" sz="2200" baseline="0" dirty="0">
                          <a:solidFill>
                            <a:schemeClr val="accent5">
                              <a:lumMod val="50000"/>
                            </a:schemeClr>
                          </a:solidFill>
                          <a:latin typeface="Century Gothic" panose="020B0502020202020204" pitchFamily="34" charset="0"/>
                        </a:rPr>
                        <a:t> avec un </a:t>
                      </a:r>
                      <a:r>
                        <a:rPr lang="en-GB" sz="2200" baseline="0" dirty="0" err="1">
                          <a:solidFill>
                            <a:schemeClr val="accent5">
                              <a:lumMod val="50000"/>
                            </a:schemeClr>
                          </a:solidFill>
                          <a:latin typeface="Century Gothic" panose="020B0502020202020204" pitchFamily="34" charset="0"/>
                        </a:rPr>
                        <a:t>ami</a:t>
                      </a:r>
                      <a:endParaRPr lang="en-GB" sz="22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2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20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20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49911534"/>
                  </a:ext>
                </a:extLst>
              </a:tr>
              <a:tr h="370840">
                <a:tc>
                  <a:txBody>
                    <a:bodyPr/>
                    <a:lstStyle/>
                    <a:p>
                      <a:r>
                        <a:rPr lang="en-GB" sz="2200" dirty="0">
                          <a:solidFill>
                            <a:schemeClr val="accent5">
                              <a:lumMod val="50000"/>
                            </a:schemeClr>
                          </a:solidFill>
                          <a:latin typeface="Century Gothic" panose="020B0502020202020204" pitchFamily="34" charset="0"/>
                        </a:rPr>
                        <a:t>to speak French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200" dirty="0" err="1">
                          <a:solidFill>
                            <a:schemeClr val="accent5">
                              <a:lumMod val="50000"/>
                            </a:schemeClr>
                          </a:solidFill>
                          <a:latin typeface="Century Gothic" panose="020B0502020202020204" pitchFamily="34" charset="0"/>
                        </a:rPr>
                        <a:t>parler</a:t>
                      </a:r>
                      <a:r>
                        <a:rPr lang="en-GB" sz="2200" dirty="0">
                          <a:solidFill>
                            <a:schemeClr val="accent5">
                              <a:lumMod val="50000"/>
                            </a:schemeClr>
                          </a:solidFill>
                          <a:latin typeface="Century Gothic" panose="020B0502020202020204" pitchFamily="34" charset="0"/>
                        </a:rPr>
                        <a:t> </a:t>
                      </a:r>
                      <a:r>
                        <a:rPr lang="en-GB" sz="2200" dirty="0" err="1">
                          <a:solidFill>
                            <a:schemeClr val="accent5">
                              <a:lumMod val="50000"/>
                            </a:schemeClr>
                          </a:solidFill>
                          <a:latin typeface="Century Gothic" panose="020B0502020202020204" pitchFamily="34" charset="0"/>
                        </a:rPr>
                        <a:t>français</a:t>
                      </a:r>
                      <a:endParaRPr lang="en-GB" sz="22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20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20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20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40647534"/>
                  </a:ext>
                </a:extLst>
              </a:tr>
              <a:tr h="370840">
                <a:tc>
                  <a:txBody>
                    <a:bodyPr/>
                    <a:lstStyle/>
                    <a:p>
                      <a:r>
                        <a:rPr lang="en-GB" sz="2200" dirty="0">
                          <a:solidFill>
                            <a:schemeClr val="accent5">
                              <a:lumMod val="50000"/>
                            </a:schemeClr>
                          </a:solidFill>
                          <a:latin typeface="Century Gothic" panose="020B0502020202020204" pitchFamily="34" charset="0"/>
                        </a:rPr>
                        <a:t>to watch </a:t>
                      </a:r>
                      <a:r>
                        <a:rPr lang="en-GB" sz="2200" dirty="0" err="1">
                          <a:solidFill>
                            <a:schemeClr val="accent5">
                              <a:lumMod val="50000"/>
                            </a:schemeClr>
                          </a:solidFill>
                          <a:latin typeface="Century Gothic" panose="020B0502020202020204" pitchFamily="34" charset="0"/>
                        </a:rPr>
                        <a:t>tv</a:t>
                      </a:r>
                      <a:endParaRPr lang="en-GB" sz="22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200" dirty="0" err="1">
                          <a:solidFill>
                            <a:schemeClr val="accent5">
                              <a:lumMod val="50000"/>
                            </a:schemeClr>
                          </a:solidFill>
                          <a:latin typeface="Century Gothic" panose="020B0502020202020204" pitchFamily="34" charset="0"/>
                        </a:rPr>
                        <a:t>regarder</a:t>
                      </a:r>
                      <a:r>
                        <a:rPr lang="en-GB" sz="2200" baseline="0" dirty="0">
                          <a:solidFill>
                            <a:schemeClr val="accent5">
                              <a:lumMod val="50000"/>
                            </a:schemeClr>
                          </a:solidFill>
                          <a:latin typeface="Century Gothic" panose="020B0502020202020204" pitchFamily="34" charset="0"/>
                        </a:rPr>
                        <a:t> la </a:t>
                      </a:r>
                      <a:r>
                        <a:rPr lang="en-GB" sz="2200" baseline="0" dirty="0" err="1">
                          <a:solidFill>
                            <a:schemeClr val="accent5">
                              <a:lumMod val="50000"/>
                            </a:schemeClr>
                          </a:solidFill>
                          <a:latin typeface="Century Gothic" panose="020B0502020202020204" pitchFamily="34" charset="0"/>
                        </a:rPr>
                        <a:t>télé</a:t>
                      </a:r>
                      <a:endParaRPr lang="en-GB" sz="22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20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20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20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68305553"/>
                  </a:ext>
                </a:extLst>
              </a:tr>
              <a:tr h="370840">
                <a:tc>
                  <a:txBody>
                    <a:bodyPr/>
                    <a:lstStyle/>
                    <a:p>
                      <a:r>
                        <a:rPr lang="en-GB" sz="2200" dirty="0">
                          <a:solidFill>
                            <a:schemeClr val="accent5">
                              <a:lumMod val="50000"/>
                            </a:schemeClr>
                          </a:solidFill>
                          <a:latin typeface="Century Gothic" panose="020B0502020202020204" pitchFamily="34" charset="0"/>
                        </a:rPr>
                        <a:t>to like films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200" dirty="0">
                          <a:solidFill>
                            <a:schemeClr val="accent5">
                              <a:lumMod val="50000"/>
                            </a:schemeClr>
                          </a:solidFill>
                          <a:latin typeface="Century Gothic" panose="020B0502020202020204" pitchFamily="34" charset="0"/>
                        </a:rPr>
                        <a:t>aimer les films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2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20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20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71795349"/>
                  </a:ext>
                </a:extLst>
              </a:tr>
              <a:tr h="370840">
                <a:tc>
                  <a:txBody>
                    <a:bodyPr/>
                    <a:lstStyle/>
                    <a:p>
                      <a:r>
                        <a:rPr lang="en-GB" sz="2200" dirty="0">
                          <a:solidFill>
                            <a:schemeClr val="accent5">
                              <a:lumMod val="50000"/>
                            </a:schemeClr>
                          </a:solidFill>
                          <a:latin typeface="Century Gothic" panose="020B0502020202020204" pitchFamily="34" charset="0"/>
                        </a:rPr>
                        <a:t>to speak English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200" dirty="0" err="1">
                          <a:solidFill>
                            <a:schemeClr val="accent5">
                              <a:lumMod val="50000"/>
                            </a:schemeClr>
                          </a:solidFill>
                          <a:latin typeface="Century Gothic" panose="020B0502020202020204" pitchFamily="34" charset="0"/>
                        </a:rPr>
                        <a:t>parler</a:t>
                      </a:r>
                      <a:r>
                        <a:rPr lang="en-GB" sz="2200" baseline="0" dirty="0">
                          <a:solidFill>
                            <a:schemeClr val="accent5">
                              <a:lumMod val="50000"/>
                            </a:schemeClr>
                          </a:solidFill>
                          <a:latin typeface="Century Gothic" panose="020B0502020202020204" pitchFamily="34" charset="0"/>
                        </a:rPr>
                        <a:t> </a:t>
                      </a:r>
                      <a:r>
                        <a:rPr lang="en-GB" sz="2200" baseline="0" dirty="0" err="1">
                          <a:solidFill>
                            <a:schemeClr val="accent5">
                              <a:lumMod val="50000"/>
                            </a:schemeClr>
                          </a:solidFill>
                          <a:latin typeface="Century Gothic" panose="020B0502020202020204" pitchFamily="34" charset="0"/>
                        </a:rPr>
                        <a:t>anglais</a:t>
                      </a:r>
                      <a:endParaRPr lang="en-GB" sz="22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2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2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20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64081100"/>
                  </a:ext>
                </a:extLst>
              </a:tr>
              <a:tr h="370840">
                <a:tc>
                  <a:txBody>
                    <a:bodyPr/>
                    <a:lstStyle/>
                    <a:p>
                      <a:r>
                        <a:rPr lang="en-GB" sz="2200" dirty="0">
                          <a:solidFill>
                            <a:schemeClr val="accent5">
                              <a:lumMod val="50000"/>
                            </a:schemeClr>
                          </a:solidFill>
                          <a:latin typeface="Century Gothic" panose="020B0502020202020204" pitchFamily="34" charset="0"/>
                        </a:rPr>
                        <a:t>to wear a uniform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200" dirty="0">
                          <a:solidFill>
                            <a:schemeClr val="accent5">
                              <a:lumMod val="50000"/>
                            </a:schemeClr>
                          </a:solidFill>
                          <a:latin typeface="Century Gothic" panose="020B0502020202020204" pitchFamily="34" charset="0"/>
                        </a:rPr>
                        <a:t>porter u</a:t>
                      </a:r>
                      <a:r>
                        <a:rPr lang="en-GB" sz="2200" baseline="0" dirty="0">
                          <a:solidFill>
                            <a:schemeClr val="accent5">
                              <a:lumMod val="50000"/>
                            </a:schemeClr>
                          </a:solidFill>
                          <a:latin typeface="Century Gothic" panose="020B0502020202020204" pitchFamily="34" charset="0"/>
                        </a:rPr>
                        <a:t>n </a:t>
                      </a:r>
                      <a:r>
                        <a:rPr lang="en-GB" sz="2200" baseline="0" dirty="0" err="1">
                          <a:solidFill>
                            <a:schemeClr val="accent5">
                              <a:lumMod val="50000"/>
                            </a:schemeClr>
                          </a:solidFill>
                          <a:latin typeface="Century Gothic" panose="020B0502020202020204" pitchFamily="34" charset="0"/>
                        </a:rPr>
                        <a:t>uniforme</a:t>
                      </a:r>
                      <a:endParaRPr lang="en-GB" sz="22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20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2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20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95544630"/>
                  </a:ext>
                </a:extLst>
              </a:tr>
              <a:tr h="370840">
                <a:tc>
                  <a:txBody>
                    <a:bodyPr/>
                    <a:lstStyle/>
                    <a:p>
                      <a:r>
                        <a:rPr lang="en-GB" sz="2200" dirty="0">
                          <a:solidFill>
                            <a:schemeClr val="accent5">
                              <a:lumMod val="50000"/>
                            </a:schemeClr>
                          </a:solidFill>
                          <a:latin typeface="Century Gothic" panose="020B0502020202020204" pitchFamily="34" charset="0"/>
                        </a:rPr>
                        <a:t>to prepare lunch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200" dirty="0" err="1">
                          <a:solidFill>
                            <a:schemeClr val="accent5">
                              <a:lumMod val="50000"/>
                            </a:schemeClr>
                          </a:solidFill>
                          <a:latin typeface="Century Gothic" panose="020B0502020202020204" pitchFamily="34" charset="0"/>
                        </a:rPr>
                        <a:t>préparer</a:t>
                      </a:r>
                      <a:r>
                        <a:rPr lang="en-GB" sz="2200" dirty="0">
                          <a:solidFill>
                            <a:schemeClr val="accent5">
                              <a:lumMod val="50000"/>
                            </a:schemeClr>
                          </a:solidFill>
                          <a:latin typeface="Century Gothic" panose="020B0502020202020204" pitchFamily="34" charset="0"/>
                        </a:rPr>
                        <a:t> le </a:t>
                      </a:r>
                      <a:r>
                        <a:rPr lang="en-GB" sz="2200" dirty="0" err="1">
                          <a:solidFill>
                            <a:schemeClr val="accent5">
                              <a:lumMod val="50000"/>
                            </a:schemeClr>
                          </a:solidFill>
                          <a:latin typeface="Century Gothic" panose="020B0502020202020204" pitchFamily="34" charset="0"/>
                        </a:rPr>
                        <a:t>déjeuner</a:t>
                      </a:r>
                      <a:endParaRPr lang="en-GB" sz="22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2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2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20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76294231"/>
                  </a:ext>
                </a:extLst>
              </a:tr>
              <a:tr h="370840">
                <a:tc>
                  <a:txBody>
                    <a:bodyPr/>
                    <a:lstStyle/>
                    <a:p>
                      <a:r>
                        <a:rPr lang="en-GB" sz="2200" dirty="0">
                          <a:solidFill>
                            <a:schemeClr val="accent5">
                              <a:lumMod val="50000"/>
                            </a:schemeClr>
                          </a:solidFill>
                          <a:latin typeface="Century Gothic" panose="020B0502020202020204" pitchFamily="34" charset="0"/>
                        </a:rPr>
                        <a:t>to give a present 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200" dirty="0">
                          <a:solidFill>
                            <a:schemeClr val="accent5">
                              <a:lumMod val="50000"/>
                            </a:schemeClr>
                          </a:solidFill>
                          <a:latin typeface="Century Gothic" panose="020B0502020202020204" pitchFamily="34" charset="0"/>
                        </a:rPr>
                        <a:t>donner un </a:t>
                      </a:r>
                      <a:r>
                        <a:rPr lang="en-GB" sz="2200" dirty="0" err="1">
                          <a:solidFill>
                            <a:schemeClr val="accent5">
                              <a:lumMod val="50000"/>
                            </a:schemeClr>
                          </a:solidFill>
                          <a:latin typeface="Century Gothic" panose="020B0502020202020204" pitchFamily="34" charset="0"/>
                        </a:rPr>
                        <a:t>cadeau</a:t>
                      </a:r>
                      <a:r>
                        <a:rPr lang="en-GB" sz="2200" dirty="0">
                          <a:solidFill>
                            <a:schemeClr val="accent5">
                              <a:lumMod val="50000"/>
                            </a:schemeClr>
                          </a:solidFill>
                          <a:latin typeface="Century Gothic" panose="020B0502020202020204" pitchFamily="34" charset="0"/>
                        </a:rPr>
                        <a:t> à</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2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2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2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34393103"/>
                  </a:ext>
                </a:extLst>
              </a:tr>
            </a:tbl>
          </a:graphicData>
        </a:graphic>
      </p:graphicFrame>
      <p:sp>
        <p:nvSpPr>
          <p:cNvPr id="7" name="Rounded Rectangle 6"/>
          <p:cNvSpPr/>
          <p:nvPr/>
        </p:nvSpPr>
        <p:spPr>
          <a:xfrm>
            <a:off x="3228622" y="396413"/>
            <a:ext cx="3958019" cy="1748107"/>
          </a:xfrm>
          <a:prstGeom prst="roundRect">
            <a:avLst/>
          </a:prstGeom>
          <a:solidFill>
            <a:srgbClr val="FFFFCC"/>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Supporting lower proficiency learners</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5B9BD5">
                    <a:lumMod val="50000"/>
                  </a:srgbClr>
                </a:solidFill>
                <a:latin typeface="Century Gothic" panose="020B0502020202020204" pitchFamily="34" charset="0"/>
              </a:rPr>
              <a:t>Support grid: for use during the listening or as a standalone vocab sheet.</a:t>
            </a:r>
            <a:endParaRPr kumimoji="0" lang="en-GB" sz="2000" i="0" strike="noStrike" kern="1200" cap="none" spc="0" normalizeH="0" baseline="0" noProof="0" dirty="0">
              <a:ln>
                <a:noFill/>
              </a:ln>
              <a:solidFill>
                <a:srgbClr val="5B9BD5">
                  <a:lumMod val="50000"/>
                </a:srgbClr>
              </a:solidFill>
              <a:effectLst/>
              <a:uLnTx/>
              <a:uFillTx/>
              <a:latin typeface="Century Gothic" panose="020B0502020202020204" pitchFamily="34" charset="0"/>
            </a:endParaRPr>
          </a:p>
        </p:txBody>
      </p:sp>
      <p:pic>
        <p:nvPicPr>
          <p:cNvPr id="5" name="Audio 4" descr="sound butt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29508895"/>
      </p:ext>
    </p:extLst>
  </p:cSld>
  <p:clrMapOvr>
    <a:masterClrMapping/>
  </p:clrMapOvr>
  <mc:AlternateContent xmlns:mc="http://schemas.openxmlformats.org/markup-compatibility/2006" xmlns:p14="http://schemas.microsoft.com/office/powerpoint/2010/main">
    <mc:Choice Requires="p14">
      <p:transition spd="slow" p14:dur="2000" advTm="54154"/>
    </mc:Choice>
    <mc:Fallback xmlns="">
      <p:transition spd="slow" advTm="541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ictogloss" title="activity title"/>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68473"/>
            <a:ext cx="5915046" cy="707849"/>
          </a:xfrm>
        </p:spPr>
        <p:txBody>
          <a:bodyPr>
            <a:normAutofit/>
          </a:bodyPr>
          <a:lstStyle/>
          <a:p>
            <a:r>
              <a:rPr lang="en-GB" sz="3600" b="1" dirty="0" err="1">
                <a:solidFill>
                  <a:schemeClr val="bg1"/>
                </a:solidFill>
              </a:rPr>
              <a:t>Dictogloss</a:t>
            </a:r>
            <a:endParaRPr lang="en-GB" sz="3600" b="1" dirty="0">
              <a:solidFill>
                <a:schemeClr val="bg1"/>
              </a:solidFill>
            </a:endParaRPr>
          </a:p>
        </p:txBody>
      </p:sp>
      <p:sp>
        <p:nvSpPr>
          <p:cNvPr id="2" name="Rounded Rectangle 46">
            <a:extLst>
              <a:ext uri="{FF2B5EF4-FFF2-40B4-BE49-F238E27FC236}">
                <a16:creationId xmlns:a16="http://schemas.microsoft.com/office/drawing/2014/main" id="{779ED5AC-7723-43E9-B161-7356128172C8}"/>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TextBox 9"/>
          <p:cNvSpPr txBox="1"/>
          <p:nvPr/>
        </p:nvSpPr>
        <p:spPr>
          <a:xfrm>
            <a:off x="7540432" y="8726548"/>
            <a:ext cx="3135086" cy="46166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r>
            <a:b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Stephen Owen</a:t>
            </a:r>
          </a:p>
        </p:txBody>
      </p:sp>
      <p:sp>
        <p:nvSpPr>
          <p:cNvPr id="7" name="TextBox 6" descr="Je passe une semaine à Londres. Je reste avec un ami, Peter. À la maison nous parlons français. C’est intéressant ! Nous regardons la télé, nous aimons les films. À l’école, je parle anglais. Nous portons un uniforme. C’est drôle ! Aujourd’hui, je prépare le déjeuner. Il fait beau et je fais une promenade dehors. Je donne un cadeau à Peter.      &#10;" title="text in French"/>
          <p:cNvSpPr txBox="1"/>
          <p:nvPr/>
        </p:nvSpPr>
        <p:spPr>
          <a:xfrm>
            <a:off x="233833" y="1478640"/>
            <a:ext cx="11793067" cy="21698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7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Je passe </a:t>
            </a:r>
            <a:r>
              <a:rPr kumimoji="0" lang="en-GB" sz="27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une</a:t>
            </a:r>
            <a:r>
              <a:rPr kumimoji="0" lang="en-GB" sz="27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7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semaine</a:t>
            </a:r>
            <a:r>
              <a:rPr kumimoji="0" lang="en-GB" sz="27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à </a:t>
            </a:r>
            <a:r>
              <a:rPr kumimoji="0" lang="en-GB" sz="27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Londres</a:t>
            </a:r>
            <a:r>
              <a:rPr kumimoji="0" lang="en-GB" sz="27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Je </a:t>
            </a:r>
            <a:r>
              <a:rPr kumimoji="0" lang="en-GB" sz="27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reste</a:t>
            </a:r>
            <a:r>
              <a:rPr kumimoji="0" lang="en-GB" sz="27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avec un </a:t>
            </a:r>
            <a:r>
              <a:rPr kumimoji="0" lang="en-GB" sz="27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ami</a:t>
            </a:r>
            <a:r>
              <a:rPr kumimoji="0" lang="en-GB" sz="27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Peter. À la </a:t>
            </a:r>
            <a:r>
              <a:rPr kumimoji="0" lang="en-GB" sz="27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maison</a:t>
            </a:r>
            <a:r>
              <a:rPr kumimoji="0" lang="en-GB" sz="27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nous </a:t>
            </a:r>
            <a:r>
              <a:rPr kumimoji="0" lang="en-GB" sz="27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parlons</a:t>
            </a:r>
            <a:r>
              <a:rPr kumimoji="0" lang="en-GB" sz="27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7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français</a:t>
            </a:r>
            <a:r>
              <a:rPr kumimoji="0" lang="en-GB" sz="27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7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C’est</a:t>
            </a:r>
            <a:r>
              <a:rPr kumimoji="0" lang="en-GB" sz="27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7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intéressant</a:t>
            </a:r>
            <a:r>
              <a:rPr kumimoji="0" lang="en-GB" sz="27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 Nous </a:t>
            </a:r>
            <a:r>
              <a:rPr kumimoji="0" lang="en-GB" sz="27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regardons</a:t>
            </a:r>
            <a:r>
              <a:rPr kumimoji="0" lang="en-GB" sz="27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la </a:t>
            </a:r>
            <a:r>
              <a:rPr kumimoji="0" lang="en-GB" sz="27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télé</a:t>
            </a:r>
            <a:r>
              <a:rPr kumimoji="0" lang="en-GB" sz="27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nous </a:t>
            </a:r>
            <a:r>
              <a:rPr kumimoji="0" lang="en-GB" sz="27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aimons</a:t>
            </a:r>
            <a:r>
              <a:rPr kumimoji="0" lang="en-GB" sz="27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les films. À </a:t>
            </a:r>
            <a:r>
              <a:rPr kumimoji="0" lang="en-GB" sz="27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l’école</a:t>
            </a:r>
            <a:r>
              <a:rPr kumimoji="0" lang="en-GB" sz="27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je parle </a:t>
            </a:r>
            <a:r>
              <a:rPr kumimoji="0" lang="en-GB" sz="27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anglais</a:t>
            </a:r>
            <a:r>
              <a:rPr kumimoji="0" lang="en-GB" sz="27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Nous </a:t>
            </a:r>
            <a:r>
              <a:rPr kumimoji="0" lang="en-GB" sz="27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portons</a:t>
            </a:r>
            <a:r>
              <a:rPr kumimoji="0" lang="en-GB" sz="27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un </a:t>
            </a:r>
            <a:r>
              <a:rPr kumimoji="0" lang="en-GB" sz="27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uniforme</a:t>
            </a:r>
            <a:r>
              <a:rPr kumimoji="0" lang="en-GB" sz="27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7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C’est</a:t>
            </a:r>
            <a:r>
              <a:rPr kumimoji="0" lang="en-GB" sz="27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7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drôle</a:t>
            </a:r>
            <a:r>
              <a:rPr kumimoji="0" lang="en-GB" sz="27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 </a:t>
            </a:r>
            <a:r>
              <a:rPr kumimoji="0" lang="en-GB" sz="27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Aujourd’hui</a:t>
            </a:r>
            <a:r>
              <a:rPr kumimoji="0" lang="en-GB" sz="27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je </a:t>
            </a:r>
            <a:r>
              <a:rPr kumimoji="0" lang="en-GB" sz="27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prépare</a:t>
            </a:r>
            <a:r>
              <a:rPr kumimoji="0" lang="en-GB" sz="27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le déjeuner. </a:t>
            </a:r>
            <a:r>
              <a:rPr kumimoji="0" lang="en-GB" sz="27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Il fait beau et je </a:t>
            </a:r>
            <a:r>
              <a:rPr kumimoji="0" lang="en-GB" sz="27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fais</a:t>
            </a:r>
            <a:r>
              <a:rPr kumimoji="0" lang="en-GB" sz="27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 </a:t>
            </a:r>
            <a:r>
              <a:rPr kumimoji="0" lang="en-GB" sz="27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une</a:t>
            </a:r>
            <a:r>
              <a:rPr kumimoji="0" lang="en-GB" sz="27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 promenade dehors.</a:t>
            </a:r>
            <a:r>
              <a:rPr kumimoji="0" lang="en-GB" sz="27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Je </a:t>
            </a:r>
            <a:r>
              <a:rPr kumimoji="0" lang="en-GB" sz="27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donne</a:t>
            </a:r>
            <a:r>
              <a:rPr kumimoji="0" lang="en-GB" sz="27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un </a:t>
            </a:r>
            <a:r>
              <a:rPr kumimoji="0" lang="en-GB" sz="27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cadeau</a:t>
            </a:r>
            <a:r>
              <a:rPr kumimoji="0" lang="en-GB" sz="27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à Peter.      </a:t>
            </a:r>
          </a:p>
        </p:txBody>
      </p:sp>
      <p:sp>
        <p:nvSpPr>
          <p:cNvPr id="3" name="Speech Bubble: Rectangle with Corners Rounded 2" descr="speech bubble">
            <a:extLst>
              <a:ext uri="{FF2B5EF4-FFF2-40B4-BE49-F238E27FC236}">
                <a16:creationId xmlns:a16="http://schemas.microsoft.com/office/drawing/2014/main" id="{4A5C51C7-12BB-42C4-B7A8-2BA3F1949224}"/>
              </a:ext>
            </a:extLst>
          </p:cNvPr>
          <p:cNvSpPr/>
          <p:nvPr/>
        </p:nvSpPr>
        <p:spPr>
          <a:xfrm>
            <a:off x="165100" y="1351584"/>
            <a:ext cx="11836400" cy="2423938"/>
          </a:xfrm>
          <a:prstGeom prst="wedgeRoundRectCallout">
            <a:avLst>
              <a:gd name="adj1" fmla="val 38073"/>
              <a:gd name="adj2" fmla="val 71931"/>
              <a:gd name="adj3" fmla="val 16667"/>
            </a:avLst>
          </a:prstGeom>
          <a:no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4472C4">
                  <a:lumMod val="50000"/>
                </a:srgbClr>
              </a:solidFill>
              <a:effectLst/>
              <a:uLnTx/>
              <a:uFillTx/>
              <a:latin typeface="Tw Cen MT" panose="020B0602020104020603"/>
              <a:ea typeface="+mn-ea"/>
              <a:cs typeface="+mn-cs"/>
            </a:endParaRPr>
          </a:p>
        </p:txBody>
      </p:sp>
      <p:pic>
        <p:nvPicPr>
          <p:cNvPr id="9" name="Picture 8" descr="A picture containing food, hydrant, clock&#10;&#10;Description automatically generated">
            <a:extLst>
              <a:ext uri="{FF2B5EF4-FFF2-40B4-BE49-F238E27FC236}">
                <a16:creationId xmlns:a16="http://schemas.microsoft.com/office/drawing/2014/main" id="{2633D8E6-50AE-41DF-A9D5-60E711B9A65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92944" y="3959927"/>
            <a:ext cx="2148498" cy="2148498"/>
          </a:xfrm>
          <a:prstGeom prst="rect">
            <a:avLst/>
          </a:prstGeom>
        </p:spPr>
      </p:pic>
      <p:pic>
        <p:nvPicPr>
          <p:cNvPr id="2050" name="Picture 2" descr="London, Sightseeing, London Eye, Telephone">
            <a:extLst>
              <a:ext uri="{FF2B5EF4-FFF2-40B4-BE49-F238E27FC236}">
                <a16:creationId xmlns:a16="http://schemas.microsoft.com/office/drawing/2014/main" id="{6433A65B-CCBA-412C-872A-7CCB73A45B8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9900" y="2794000"/>
            <a:ext cx="9702800" cy="4851400"/>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descr="sound butt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90896936"/>
      </p:ext>
    </p:extLst>
  </p:cSld>
  <p:clrMapOvr>
    <a:masterClrMapping/>
  </p:clrMapOvr>
  <mc:AlternateContent xmlns:mc="http://schemas.openxmlformats.org/markup-compatibility/2006" xmlns:p14="http://schemas.microsoft.com/office/powerpoint/2010/main">
    <mc:Choice Requires="p14">
      <p:transition spd="slow" p14:dur="2000" advTm="12332"/>
    </mc:Choice>
    <mc:Fallback xmlns="">
      <p:transition spd="slow" advTm="123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dictogloss" title="activity title">
            <a:extLst>
              <a:ext uri="{FF2B5EF4-FFF2-40B4-BE49-F238E27FC236}">
                <a16:creationId xmlns:a16="http://schemas.microsoft.com/office/drawing/2014/main" id="{0047E95A-6E1B-46DB-97B6-7E43C07C00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 name="Title 1">
            <a:extLst>
              <a:ext uri="{FF2B5EF4-FFF2-40B4-BE49-F238E27FC236}">
                <a16:creationId xmlns:a16="http://schemas.microsoft.com/office/drawing/2014/main" id="{FEB4BCE5-29E2-B048-9FC4-E9F0FFDE003D}"/>
              </a:ext>
            </a:extLst>
          </p:cNvPr>
          <p:cNvSpPr>
            <a:spLocks noGrp="1"/>
          </p:cNvSpPr>
          <p:nvPr>
            <p:ph type="title"/>
          </p:nvPr>
        </p:nvSpPr>
        <p:spPr>
          <a:xfrm>
            <a:off x="86005" y="4767"/>
            <a:ext cx="10515600" cy="1325563"/>
          </a:xfrm>
        </p:spPr>
        <p:txBody>
          <a:bodyPr>
            <a:normAutofit/>
          </a:bodyPr>
          <a:lstStyle/>
          <a:p>
            <a:r>
              <a:rPr lang="en-US" sz="3600" b="1" dirty="0" err="1" smtClean="0">
                <a:solidFill>
                  <a:schemeClr val="bg1"/>
                </a:solidFill>
              </a:rPr>
              <a:t>Dictogloss</a:t>
            </a:r>
            <a:endParaRPr lang="en-US" sz="3600" b="1" dirty="0">
              <a:solidFill>
                <a:schemeClr val="bg1"/>
              </a:solidFill>
            </a:endParaRPr>
          </a:p>
        </p:txBody>
      </p:sp>
      <p:sp>
        <p:nvSpPr>
          <p:cNvPr id="15" name="Title 3">
            <a:extLst>
              <a:ext uri="{FF2B5EF4-FFF2-40B4-BE49-F238E27FC236}">
                <a16:creationId xmlns:a16="http://schemas.microsoft.com/office/drawing/2014/main" id="{836BE358-04D4-454C-833E-39E991F897E7}"/>
              </a:ext>
            </a:extLst>
          </p:cNvPr>
          <p:cNvSpPr txBox="1">
            <a:spLocks/>
          </p:cNvSpPr>
          <p:nvPr/>
        </p:nvSpPr>
        <p:spPr>
          <a:xfrm>
            <a:off x="-1" y="268473"/>
            <a:ext cx="5915046"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3" name="Rounded Rectangle 46">
            <a:extLst>
              <a:ext uri="{FF2B5EF4-FFF2-40B4-BE49-F238E27FC236}">
                <a16:creationId xmlns:a16="http://schemas.microsoft.com/office/drawing/2014/main" id="{D752D140-2648-4F36-8C48-86D082C0B5BD}"/>
              </a:ext>
            </a:extLst>
          </p:cNvPr>
          <p:cNvSpPr/>
          <p:nvPr/>
        </p:nvSpPr>
        <p:spPr>
          <a:xfrm>
            <a:off x="9750983" y="249869"/>
            <a:ext cx="215893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 name="TextBox 6"/>
          <p:cNvSpPr txBox="1"/>
          <p:nvPr/>
        </p:nvSpPr>
        <p:spPr>
          <a:xfrm>
            <a:off x="226171" y="1621342"/>
            <a:ext cx="11377748" cy="4524315"/>
          </a:xfrm>
          <a:prstGeom prst="rect">
            <a:avLst/>
          </a:prstGeom>
          <a:solidFill>
            <a:schemeClr val="accent2">
              <a:lumMod val="60000"/>
              <a:lumOff val="4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Je passe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une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semaine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 à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Londres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  </a:t>
            </a:r>
            <a:endPar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Je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reste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 avec un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ami</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 Peter.  </a:t>
            </a:r>
            <a:endPar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À la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maison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 nous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parlons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français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C’est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intéressant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Nous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regardons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 la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télé</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nous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aimons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 les films.  </a:t>
            </a:r>
            <a:endPar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À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l’école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 je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parle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anglais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Nous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portons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 un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uniforme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C’est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drôle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  </a:t>
            </a:r>
            <a:endPar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Aujourd’hui</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 je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prépare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 le déjeuner.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Il fait beau et je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fais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une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 promenade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dehors.</a:t>
            </a:r>
            <a:endParaRPr kumimoji="0" lang="en-GB" sz="2400" b="0" i="0" u="none" strike="noStrike" kern="1200" cap="none" spc="0" normalizeH="0" baseline="0" noProof="0" dirty="0">
              <a:ln>
                <a:noFill/>
              </a:ln>
              <a:solidFill>
                <a:prstClr val="black"/>
              </a:solidFill>
              <a:effectLst/>
              <a:uLnTx/>
              <a:uFillTx/>
              <a:latin typeface="Century Gothic" panose="020B0502020202020204" pitchFamily="34"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Je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donne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 un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cadeau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 à Peter.</a:t>
            </a:r>
          </a:p>
        </p:txBody>
      </p:sp>
      <p:sp>
        <p:nvSpPr>
          <p:cNvPr id="5" name="TextBox 4"/>
          <p:cNvSpPr txBox="1"/>
          <p:nvPr/>
        </p:nvSpPr>
        <p:spPr>
          <a:xfrm>
            <a:off x="6782891" y="1573779"/>
            <a:ext cx="77332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I’m spending a week in London.</a:t>
            </a:r>
          </a:p>
        </p:txBody>
      </p:sp>
      <p:sp>
        <p:nvSpPr>
          <p:cNvPr id="6" name="TextBox 5"/>
          <p:cNvSpPr txBox="1"/>
          <p:nvPr/>
        </p:nvSpPr>
        <p:spPr>
          <a:xfrm>
            <a:off x="6782891" y="1979096"/>
            <a:ext cx="77332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I’m staying with a friend, Peter.</a:t>
            </a:r>
          </a:p>
        </p:txBody>
      </p:sp>
      <p:sp>
        <p:nvSpPr>
          <p:cNvPr id="7" name="TextBox 6"/>
          <p:cNvSpPr txBox="1"/>
          <p:nvPr/>
        </p:nvSpPr>
        <p:spPr>
          <a:xfrm>
            <a:off x="6782891" y="2329087"/>
            <a:ext cx="773321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In the house we speak French.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It’s interesting!</a:t>
            </a:r>
          </a:p>
        </p:txBody>
      </p:sp>
      <p:sp>
        <p:nvSpPr>
          <p:cNvPr id="8" name="TextBox 7"/>
          <p:cNvSpPr txBox="1"/>
          <p:nvPr/>
        </p:nvSpPr>
        <p:spPr>
          <a:xfrm>
            <a:off x="6782891" y="3057938"/>
            <a:ext cx="773321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We watch tv,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we like films.</a:t>
            </a:r>
          </a:p>
        </p:txBody>
      </p:sp>
      <p:sp>
        <p:nvSpPr>
          <p:cNvPr id="9" name="TextBox 8"/>
          <p:cNvSpPr txBox="1"/>
          <p:nvPr/>
        </p:nvSpPr>
        <p:spPr>
          <a:xfrm>
            <a:off x="6782891" y="3785306"/>
            <a:ext cx="77332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school I speak English.</a:t>
            </a:r>
          </a:p>
        </p:txBody>
      </p:sp>
      <p:sp>
        <p:nvSpPr>
          <p:cNvPr id="10" name="TextBox 9"/>
          <p:cNvSpPr txBox="1"/>
          <p:nvPr/>
        </p:nvSpPr>
        <p:spPr>
          <a:xfrm>
            <a:off x="6782891" y="4134695"/>
            <a:ext cx="77332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We wear a uniform.  It’s funny!</a:t>
            </a:r>
          </a:p>
        </p:txBody>
      </p:sp>
      <p:sp>
        <p:nvSpPr>
          <p:cNvPr id="11" name="TextBox 10"/>
          <p:cNvSpPr txBox="1"/>
          <p:nvPr/>
        </p:nvSpPr>
        <p:spPr>
          <a:xfrm>
            <a:off x="6782891" y="4514969"/>
            <a:ext cx="77332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Today, I’m preparing lunch. </a:t>
            </a:r>
          </a:p>
        </p:txBody>
      </p:sp>
      <p:sp>
        <p:nvSpPr>
          <p:cNvPr id="12" name="TextBox 11"/>
          <p:cNvSpPr txBox="1"/>
          <p:nvPr/>
        </p:nvSpPr>
        <p:spPr>
          <a:xfrm>
            <a:off x="6782891" y="4914814"/>
            <a:ext cx="482102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The weather is nice and I’m going for a walk outside.</a:t>
            </a:r>
          </a:p>
        </p:txBody>
      </p:sp>
      <p:sp>
        <p:nvSpPr>
          <p:cNvPr id="16" name="TextBox 15">
            <a:extLst>
              <a:ext uri="{FF2B5EF4-FFF2-40B4-BE49-F238E27FC236}">
                <a16:creationId xmlns:a16="http://schemas.microsoft.com/office/drawing/2014/main" id="{3F1875A3-C8A3-45FD-91F0-CB11EC9DA3E7}"/>
              </a:ext>
            </a:extLst>
          </p:cNvPr>
          <p:cNvSpPr txBox="1"/>
          <p:nvPr/>
        </p:nvSpPr>
        <p:spPr>
          <a:xfrm>
            <a:off x="6782891" y="5683992"/>
            <a:ext cx="77332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I’m giving a present to Peter.</a:t>
            </a:r>
          </a:p>
        </p:txBody>
      </p:sp>
      <p:sp>
        <p:nvSpPr>
          <p:cNvPr id="17" name="Rounded Rectangle 16"/>
          <p:cNvSpPr/>
          <p:nvPr/>
        </p:nvSpPr>
        <p:spPr>
          <a:xfrm>
            <a:off x="226171" y="1163992"/>
            <a:ext cx="10375434" cy="384666"/>
          </a:xfrm>
          <a:prstGeom prst="roundRect">
            <a:avLst/>
          </a:prstGeom>
          <a:solidFill>
            <a:srgbClr val="FFFFCC"/>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Supporting lower proficiency learners</a:t>
            </a:r>
          </a:p>
        </p:txBody>
      </p:sp>
      <p:pic>
        <p:nvPicPr>
          <p:cNvPr id="19" name="Audio 18" descr="sound butt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2529757"/>
      </p:ext>
    </p:extLst>
  </p:cSld>
  <p:clrMapOvr>
    <a:masterClrMapping/>
  </p:clrMapOvr>
  <mc:AlternateContent xmlns:mc="http://schemas.openxmlformats.org/markup-compatibility/2006" xmlns:p14="http://schemas.microsoft.com/office/powerpoint/2010/main">
    <mc:Choice Requires="p14">
      <p:transition spd="slow" p14:dur="2000" advTm="72166"/>
    </mc:Choice>
    <mc:Fallback xmlns="">
      <p:transition spd="slow" advTm="721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19"/>
                </p:tgtEl>
              </p:cMediaNode>
            </p:audio>
          </p:childTnLst>
        </p:cTn>
      </p:par>
    </p:tnLst>
    <p:bldLst>
      <p:bldP spid="5" grpId="0"/>
      <p:bldP spid="6" grpId="0"/>
      <p:bldP spid="7" grpId="0"/>
      <p:bldP spid="8" grpId="0"/>
      <p:bldP spid="9" grpId="0"/>
      <p:bldP spid="10" grpId="0"/>
      <p:bldP spid="11" grpId="0"/>
      <p:bldP spid="12" grpId="0"/>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dictogloss" title="activity title">
            <a:extLst>
              <a:ext uri="{FF2B5EF4-FFF2-40B4-BE49-F238E27FC236}">
                <a16:creationId xmlns:a16="http://schemas.microsoft.com/office/drawing/2014/main" id="{0047E95A-6E1B-46DB-97B6-7E43C07C00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 name="Title 1">
            <a:extLst>
              <a:ext uri="{FF2B5EF4-FFF2-40B4-BE49-F238E27FC236}">
                <a16:creationId xmlns:a16="http://schemas.microsoft.com/office/drawing/2014/main" id="{FEB4BCE5-29E2-B048-9FC4-E9F0FFDE003D}"/>
              </a:ext>
            </a:extLst>
          </p:cNvPr>
          <p:cNvSpPr>
            <a:spLocks noGrp="1"/>
          </p:cNvSpPr>
          <p:nvPr>
            <p:ph type="title"/>
          </p:nvPr>
        </p:nvSpPr>
        <p:spPr>
          <a:xfrm>
            <a:off x="86005" y="-10386"/>
            <a:ext cx="10515600" cy="1325563"/>
          </a:xfrm>
        </p:spPr>
        <p:txBody>
          <a:bodyPr>
            <a:normAutofit/>
          </a:bodyPr>
          <a:lstStyle/>
          <a:p>
            <a:r>
              <a:rPr lang="en-US" sz="3600" b="1" dirty="0" err="1">
                <a:solidFill>
                  <a:schemeClr val="bg1"/>
                </a:solidFill>
              </a:rPr>
              <a:t>Dictogloss</a:t>
            </a:r>
            <a:endParaRPr lang="en-US" sz="3600" b="1" dirty="0">
              <a:solidFill>
                <a:schemeClr val="bg1"/>
              </a:solidFill>
            </a:endParaRPr>
          </a:p>
        </p:txBody>
      </p:sp>
      <p:sp>
        <p:nvSpPr>
          <p:cNvPr id="3" name="Rounded Rectangle 46">
            <a:extLst>
              <a:ext uri="{FF2B5EF4-FFF2-40B4-BE49-F238E27FC236}">
                <a16:creationId xmlns:a16="http://schemas.microsoft.com/office/drawing/2014/main" id="{D752D140-2648-4F36-8C48-86D082C0B5BD}"/>
              </a:ext>
            </a:extLst>
          </p:cNvPr>
          <p:cNvSpPr/>
          <p:nvPr/>
        </p:nvSpPr>
        <p:spPr>
          <a:xfrm>
            <a:off x="9750983" y="249869"/>
            <a:ext cx="215893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 name="TextBox 6"/>
          <p:cNvSpPr txBox="1"/>
          <p:nvPr/>
        </p:nvSpPr>
        <p:spPr>
          <a:xfrm>
            <a:off x="226171" y="1621342"/>
            <a:ext cx="11683750" cy="4524315"/>
          </a:xfrm>
          <a:prstGeom prst="rect">
            <a:avLst/>
          </a:prstGeom>
          <a:solidFill>
            <a:schemeClr val="accent2">
              <a:lumMod val="60000"/>
              <a:lumOff val="4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Je passe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une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semaine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 à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Londres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  		</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I’m spending</a:t>
            </a:r>
            <a:r>
              <a:rPr kumimoji="0" lang="en-GB" sz="2400" b="1" i="0" u="none" strike="noStrike" kern="1200" cap="none" spc="0" normalizeH="0" noProof="0" dirty="0">
                <a:ln>
                  <a:noFill/>
                </a:ln>
                <a:solidFill>
                  <a:schemeClr val="bg1"/>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 a week in London.</a:t>
            </a:r>
            <a:endPar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Times New Roman" panose="02020603050405020304" pitchFamily="18" charset="0"/>
            </a:endParaRPr>
          </a:p>
          <a:p>
            <a:pPr lvl="0"/>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Je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reste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avec un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ami</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 Peter.  			</a:t>
            </a:r>
            <a:r>
              <a:rPr lang="en-GB" sz="2400" b="1" dirty="0">
                <a:solidFill>
                  <a:schemeClr val="bg1"/>
                </a:solidFill>
                <a:latin typeface="Century Gothic" panose="020B0502020202020204" pitchFamily="34" charset="0"/>
                <a:ea typeface="Times New Roman" panose="02020603050405020304" pitchFamily="18" charset="0"/>
                <a:cs typeface="Times New Roman" panose="02020603050405020304" pitchFamily="18" charset="0"/>
              </a:rPr>
              <a:t>I’m staying with a friend, Peter.</a:t>
            </a:r>
          </a:p>
          <a:p>
            <a:pPr lvl="0"/>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À la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maison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nous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parlons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français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  		</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At home we speak French.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C’est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intéressant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 !					</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It’s interesting!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Nous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regardons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la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télé</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 				</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We watch </a:t>
            </a: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tv</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nous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aimons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les films.  				</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we like films.</a:t>
            </a:r>
            <a:endPar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À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l’école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je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parle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anglais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			</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At school, I speak</a:t>
            </a:r>
            <a:r>
              <a:rPr kumimoji="0" lang="en-GB" sz="2400" b="1" i="0" u="none" strike="noStrike" kern="1200" cap="none" spc="0" normalizeH="0" noProof="0" dirty="0">
                <a:ln>
                  <a:noFill/>
                </a:ln>
                <a:solidFill>
                  <a:schemeClr val="bg1"/>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 English.</a:t>
            </a:r>
            <a:endPar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Nous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portons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un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uniforme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C’est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drôle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 ! 	</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We wear</a:t>
            </a:r>
            <a:r>
              <a:rPr kumimoji="0" lang="en-GB" sz="2400" b="1" i="0" u="none" strike="noStrike" kern="1200" cap="none" spc="0" normalizeH="0" noProof="0" dirty="0">
                <a:ln>
                  <a:noFill/>
                </a:ln>
                <a:solidFill>
                  <a:schemeClr val="bg1"/>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 a uniform.  It’s funny!</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 </a:t>
            </a:r>
            <a:endPar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Aujourd’hui</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je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prépare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le déjeuner. 		</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Today, I’m preparing lunch.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Il fait beau et je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fais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une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 promenade		</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The weather is nice and I’m going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dehors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						</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for</a:t>
            </a:r>
            <a:r>
              <a:rPr kumimoji="0" lang="en-GB" sz="2400" b="1" i="0" u="none" strike="noStrike" kern="1200" cap="none" spc="0" normalizeH="0" noProof="0" dirty="0">
                <a:ln>
                  <a:noFill/>
                </a:ln>
                <a:solidFill>
                  <a:schemeClr val="bg1"/>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 a walk outside.</a:t>
            </a:r>
            <a:endPar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Je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donne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un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cadeau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 à Peter.			</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I’m giving a present to Peter.</a:t>
            </a:r>
          </a:p>
        </p:txBody>
      </p:sp>
      <p:sp>
        <p:nvSpPr>
          <p:cNvPr id="17" name="Rounded Rectangle 16"/>
          <p:cNvSpPr/>
          <p:nvPr/>
        </p:nvSpPr>
        <p:spPr>
          <a:xfrm>
            <a:off x="226171" y="1130886"/>
            <a:ext cx="10375434" cy="384666"/>
          </a:xfrm>
          <a:prstGeom prst="roundRect">
            <a:avLst/>
          </a:prstGeom>
          <a:solidFill>
            <a:srgbClr val="FFFFCC"/>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Supporting lower proficiency learners</a:t>
            </a:r>
          </a:p>
        </p:txBody>
      </p:sp>
      <p:sp>
        <p:nvSpPr>
          <p:cNvPr id="13" name="TextBox 12"/>
          <p:cNvSpPr txBox="1"/>
          <p:nvPr/>
        </p:nvSpPr>
        <p:spPr>
          <a:xfrm>
            <a:off x="6068046" y="1621342"/>
            <a:ext cx="2590180" cy="461665"/>
          </a:xfrm>
          <a:prstGeom prst="rect">
            <a:avLst/>
          </a:prstGeom>
          <a:solidFill>
            <a:schemeClr val="accent2">
              <a:lumMod val="60000"/>
              <a:lumOff val="40000"/>
            </a:schemeClr>
          </a:solidFill>
        </p:spPr>
        <p:txBody>
          <a:bodyPr wrap="square" rtlCol="0">
            <a:spAutoFit/>
          </a:bodyPr>
          <a:lstStyle/>
          <a:p>
            <a:r>
              <a:rPr lang="en-GB" sz="2400" b="1" dirty="0">
                <a:solidFill>
                  <a:schemeClr val="bg1"/>
                </a:solidFill>
                <a:latin typeface="Century Gothic" panose="020B0502020202020204" pitchFamily="34" charset="0"/>
              </a:rPr>
              <a:t>______________</a:t>
            </a:r>
          </a:p>
        </p:txBody>
      </p:sp>
      <p:sp>
        <p:nvSpPr>
          <p:cNvPr id="28" name="TextBox 27"/>
          <p:cNvSpPr txBox="1"/>
          <p:nvPr/>
        </p:nvSpPr>
        <p:spPr>
          <a:xfrm>
            <a:off x="6068046" y="2025760"/>
            <a:ext cx="2343150" cy="461665"/>
          </a:xfrm>
          <a:prstGeom prst="rect">
            <a:avLst/>
          </a:prstGeom>
          <a:solidFill>
            <a:schemeClr val="accent2">
              <a:lumMod val="60000"/>
              <a:lumOff val="40000"/>
            </a:schemeClr>
          </a:solidFill>
        </p:spPr>
        <p:txBody>
          <a:bodyPr wrap="square" rtlCol="0">
            <a:spAutoFit/>
          </a:bodyPr>
          <a:lstStyle/>
          <a:p>
            <a:r>
              <a:rPr lang="en-GB" sz="2400" b="1" dirty="0">
                <a:solidFill>
                  <a:schemeClr val="bg1"/>
                </a:solidFill>
                <a:latin typeface="Century Gothic" panose="020B0502020202020204" pitchFamily="34" charset="0"/>
              </a:rPr>
              <a:t>______________</a:t>
            </a:r>
          </a:p>
        </p:txBody>
      </p:sp>
      <p:sp>
        <p:nvSpPr>
          <p:cNvPr id="29" name="TextBox 28"/>
          <p:cNvSpPr txBox="1"/>
          <p:nvPr/>
        </p:nvSpPr>
        <p:spPr>
          <a:xfrm>
            <a:off x="8067675" y="2415909"/>
            <a:ext cx="1504950" cy="400110"/>
          </a:xfrm>
          <a:prstGeom prst="rect">
            <a:avLst/>
          </a:prstGeom>
          <a:solidFill>
            <a:schemeClr val="accent2">
              <a:lumMod val="60000"/>
              <a:lumOff val="40000"/>
            </a:schemeClr>
          </a:solidFill>
        </p:spPr>
        <p:txBody>
          <a:bodyPr wrap="square" rtlCol="0">
            <a:spAutoFit/>
          </a:bodyPr>
          <a:lstStyle/>
          <a:p>
            <a:r>
              <a:rPr lang="en-GB" sz="2000" b="1" dirty="0">
                <a:solidFill>
                  <a:schemeClr val="bg1"/>
                </a:solidFill>
                <a:latin typeface="Century Gothic" panose="020B0502020202020204" pitchFamily="34" charset="0"/>
              </a:rPr>
              <a:t>__________</a:t>
            </a:r>
            <a:endParaRPr lang="en-GB" sz="2400" b="1" dirty="0">
              <a:solidFill>
                <a:schemeClr val="bg1"/>
              </a:solidFill>
              <a:latin typeface="Century Gothic" panose="020B0502020202020204" pitchFamily="34" charset="0"/>
            </a:endParaRPr>
          </a:p>
        </p:txBody>
      </p:sp>
      <p:sp>
        <p:nvSpPr>
          <p:cNvPr id="30" name="TextBox 29"/>
          <p:cNvSpPr txBox="1"/>
          <p:nvPr/>
        </p:nvSpPr>
        <p:spPr>
          <a:xfrm>
            <a:off x="6324599" y="3144613"/>
            <a:ext cx="1876425" cy="400110"/>
          </a:xfrm>
          <a:prstGeom prst="rect">
            <a:avLst/>
          </a:prstGeom>
          <a:solidFill>
            <a:schemeClr val="accent2">
              <a:lumMod val="60000"/>
              <a:lumOff val="40000"/>
            </a:schemeClr>
          </a:solidFill>
        </p:spPr>
        <p:txBody>
          <a:bodyPr wrap="square" rtlCol="0">
            <a:spAutoFit/>
          </a:bodyPr>
          <a:lstStyle/>
          <a:p>
            <a:r>
              <a:rPr lang="en-GB" sz="2000" b="1" dirty="0">
                <a:solidFill>
                  <a:schemeClr val="bg1"/>
                </a:solidFill>
                <a:latin typeface="Century Gothic" panose="020B0502020202020204" pitchFamily="34" charset="0"/>
              </a:rPr>
              <a:t>__________</a:t>
            </a:r>
            <a:endParaRPr lang="en-GB" sz="2400" b="1" dirty="0">
              <a:solidFill>
                <a:schemeClr val="bg1"/>
              </a:solidFill>
              <a:latin typeface="Century Gothic" panose="020B0502020202020204" pitchFamily="34" charset="0"/>
            </a:endParaRPr>
          </a:p>
        </p:txBody>
      </p:sp>
      <p:sp>
        <p:nvSpPr>
          <p:cNvPr id="31" name="TextBox 30"/>
          <p:cNvSpPr txBox="1"/>
          <p:nvPr/>
        </p:nvSpPr>
        <p:spPr>
          <a:xfrm>
            <a:off x="6324600" y="3485827"/>
            <a:ext cx="1504950" cy="400110"/>
          </a:xfrm>
          <a:prstGeom prst="rect">
            <a:avLst/>
          </a:prstGeom>
          <a:solidFill>
            <a:schemeClr val="accent2">
              <a:lumMod val="60000"/>
              <a:lumOff val="40000"/>
            </a:schemeClr>
          </a:solidFill>
        </p:spPr>
        <p:txBody>
          <a:bodyPr wrap="square" rtlCol="0">
            <a:spAutoFit/>
          </a:bodyPr>
          <a:lstStyle/>
          <a:p>
            <a:r>
              <a:rPr lang="en-GB" sz="2000" b="1" dirty="0">
                <a:solidFill>
                  <a:schemeClr val="bg1"/>
                </a:solidFill>
                <a:latin typeface="Century Gothic" panose="020B0502020202020204" pitchFamily="34" charset="0"/>
              </a:rPr>
              <a:t>__________</a:t>
            </a:r>
            <a:endParaRPr lang="en-GB" sz="2400" b="1" dirty="0">
              <a:solidFill>
                <a:schemeClr val="bg1"/>
              </a:solidFill>
              <a:latin typeface="Century Gothic" panose="020B0502020202020204" pitchFamily="34" charset="0"/>
            </a:endParaRPr>
          </a:p>
        </p:txBody>
      </p:sp>
      <p:sp>
        <p:nvSpPr>
          <p:cNvPr id="32" name="TextBox 31"/>
          <p:cNvSpPr txBox="1"/>
          <p:nvPr/>
        </p:nvSpPr>
        <p:spPr>
          <a:xfrm>
            <a:off x="8201024" y="3884862"/>
            <a:ext cx="1200151" cy="400110"/>
          </a:xfrm>
          <a:prstGeom prst="rect">
            <a:avLst/>
          </a:prstGeom>
          <a:solidFill>
            <a:schemeClr val="accent2">
              <a:lumMod val="60000"/>
              <a:lumOff val="40000"/>
            </a:schemeClr>
          </a:solidFill>
        </p:spPr>
        <p:txBody>
          <a:bodyPr wrap="square" rtlCol="0">
            <a:spAutoFit/>
          </a:bodyPr>
          <a:lstStyle/>
          <a:p>
            <a:r>
              <a:rPr lang="en-GB" sz="2000" b="1" dirty="0">
                <a:solidFill>
                  <a:schemeClr val="bg1"/>
                </a:solidFill>
                <a:latin typeface="Century Gothic" panose="020B0502020202020204" pitchFamily="34" charset="0"/>
              </a:rPr>
              <a:t>________</a:t>
            </a:r>
            <a:endParaRPr lang="en-GB" sz="2400" b="1" dirty="0">
              <a:solidFill>
                <a:schemeClr val="bg1"/>
              </a:solidFill>
              <a:latin typeface="Century Gothic" panose="020B0502020202020204" pitchFamily="34" charset="0"/>
            </a:endParaRPr>
          </a:p>
        </p:txBody>
      </p:sp>
      <p:sp>
        <p:nvSpPr>
          <p:cNvPr id="33" name="TextBox 32"/>
          <p:cNvSpPr txBox="1"/>
          <p:nvPr/>
        </p:nvSpPr>
        <p:spPr>
          <a:xfrm>
            <a:off x="6510336" y="4255913"/>
            <a:ext cx="1504950" cy="400110"/>
          </a:xfrm>
          <a:prstGeom prst="rect">
            <a:avLst/>
          </a:prstGeom>
          <a:solidFill>
            <a:schemeClr val="accent2">
              <a:lumMod val="60000"/>
              <a:lumOff val="40000"/>
            </a:schemeClr>
          </a:solidFill>
        </p:spPr>
        <p:txBody>
          <a:bodyPr wrap="square" rtlCol="0">
            <a:spAutoFit/>
          </a:bodyPr>
          <a:lstStyle/>
          <a:p>
            <a:r>
              <a:rPr lang="en-GB" sz="2000" b="1" dirty="0">
                <a:solidFill>
                  <a:schemeClr val="bg1"/>
                </a:solidFill>
                <a:latin typeface="Century Gothic" panose="020B0502020202020204" pitchFamily="34" charset="0"/>
              </a:rPr>
              <a:t>__________</a:t>
            </a:r>
            <a:endParaRPr lang="en-GB" sz="2400" b="1" dirty="0">
              <a:solidFill>
                <a:schemeClr val="bg1"/>
              </a:solidFill>
              <a:latin typeface="Century Gothic" panose="020B0502020202020204" pitchFamily="34" charset="0"/>
            </a:endParaRPr>
          </a:p>
        </p:txBody>
      </p:sp>
      <p:sp>
        <p:nvSpPr>
          <p:cNvPr id="34" name="TextBox 33"/>
          <p:cNvSpPr txBox="1"/>
          <p:nvPr/>
        </p:nvSpPr>
        <p:spPr>
          <a:xfrm>
            <a:off x="7733753" y="4645135"/>
            <a:ext cx="2086522" cy="400110"/>
          </a:xfrm>
          <a:prstGeom prst="rect">
            <a:avLst/>
          </a:prstGeom>
          <a:solidFill>
            <a:schemeClr val="accent2">
              <a:lumMod val="60000"/>
              <a:lumOff val="40000"/>
            </a:schemeClr>
          </a:solidFill>
        </p:spPr>
        <p:txBody>
          <a:bodyPr wrap="square" rtlCol="0">
            <a:spAutoFit/>
          </a:bodyPr>
          <a:lstStyle/>
          <a:p>
            <a:r>
              <a:rPr lang="en-GB" sz="2000" b="1" dirty="0">
                <a:solidFill>
                  <a:schemeClr val="bg1"/>
                </a:solidFill>
                <a:latin typeface="Century Gothic" panose="020B0502020202020204" pitchFamily="34" charset="0"/>
              </a:rPr>
              <a:t>______________</a:t>
            </a:r>
            <a:endParaRPr lang="en-GB" sz="2400" b="1" dirty="0">
              <a:solidFill>
                <a:schemeClr val="bg1"/>
              </a:solidFill>
              <a:latin typeface="Century Gothic" panose="020B0502020202020204" pitchFamily="34" charset="0"/>
            </a:endParaRPr>
          </a:p>
        </p:txBody>
      </p:sp>
      <p:sp>
        <p:nvSpPr>
          <p:cNvPr id="36" name="TextBox 35"/>
          <p:cNvSpPr txBox="1"/>
          <p:nvPr/>
        </p:nvSpPr>
        <p:spPr>
          <a:xfrm>
            <a:off x="6562724" y="5730480"/>
            <a:ext cx="1638299" cy="400110"/>
          </a:xfrm>
          <a:prstGeom prst="rect">
            <a:avLst/>
          </a:prstGeom>
          <a:solidFill>
            <a:schemeClr val="accent2">
              <a:lumMod val="60000"/>
              <a:lumOff val="40000"/>
            </a:schemeClr>
          </a:solidFill>
        </p:spPr>
        <p:txBody>
          <a:bodyPr wrap="square" rtlCol="0">
            <a:spAutoFit/>
          </a:bodyPr>
          <a:lstStyle/>
          <a:p>
            <a:r>
              <a:rPr lang="en-GB" sz="2000" b="1" dirty="0">
                <a:solidFill>
                  <a:schemeClr val="bg1"/>
                </a:solidFill>
                <a:latin typeface="Century Gothic" panose="020B0502020202020204" pitchFamily="34" charset="0"/>
              </a:rPr>
              <a:t>___________</a:t>
            </a:r>
            <a:endParaRPr lang="en-GB" sz="2400" b="1" dirty="0">
              <a:solidFill>
                <a:schemeClr val="bg1"/>
              </a:solidFill>
              <a:latin typeface="Century Gothic" panose="020B0502020202020204" pitchFamily="34" charset="0"/>
            </a:endParaRPr>
          </a:p>
        </p:txBody>
      </p:sp>
      <p:pic>
        <p:nvPicPr>
          <p:cNvPr id="6" name="Audio 5" descr="sound butt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8285153"/>
      </p:ext>
    </p:extLst>
  </p:cSld>
  <p:clrMapOvr>
    <a:masterClrMapping/>
  </p:clrMapOvr>
  <mc:AlternateContent xmlns:mc="http://schemas.openxmlformats.org/markup-compatibility/2006" xmlns:p14="http://schemas.microsoft.com/office/powerpoint/2010/main">
    <mc:Choice Requires="p14">
      <p:transition spd="slow" p14:dur="2000" advTm="22371"/>
    </mc:Choice>
    <mc:Fallback xmlns="">
      <p:transition spd="slow" advTm="223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6"/>
                </p:tgtEl>
              </p:cMediaNode>
            </p:audio>
          </p:childTnLst>
        </p:cTn>
      </p:par>
    </p:tnLst>
    <p:bldLst>
      <p:bldP spid="13" grpId="0" animBg="1"/>
      <p:bldP spid="28" grpId="0" animBg="1"/>
      <p:bldP spid="29" grpId="0" animBg="1"/>
      <p:bldP spid="30" grpId="0" animBg="1"/>
      <p:bldP spid="31" grpId="0" animBg="1"/>
      <p:bldP spid="32" grpId="0" animBg="1"/>
      <p:bldP spid="33" grpId="0" animBg="1"/>
      <p:bldP spid="34" grpId="0" animBg="1"/>
      <p:bldP spid="3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4"/>
          <p:cNvSpPr txBox="1">
            <a:spLocks noGrp="1"/>
          </p:cNvSpPr>
          <p:nvPr>
            <p:ph type="title"/>
          </p:nvPr>
        </p:nvSpPr>
        <p:spPr>
          <a:xfrm>
            <a:off x="625466" y="398703"/>
            <a:ext cx="9399067" cy="1325563"/>
          </a:xfrm>
          <a:prstGeom prst="rect">
            <a:avLst/>
          </a:prstGeom>
          <a:noFill/>
          <a:ln>
            <a:noFill/>
          </a:ln>
        </p:spPr>
        <p:txBody>
          <a:bodyPr spcFirstLastPara="1" wrap="square" lIns="91425" tIns="45700" rIns="91425" bIns="45700" anchor="ctr" anchorCtr="0">
            <a:normAutofit/>
          </a:bodyPr>
          <a:lstStyle/>
          <a:p>
            <a:pPr lvl="0">
              <a:spcBef>
                <a:spcPts val="0"/>
              </a:spcBef>
              <a:buClr>
                <a:srgbClr val="2F5496"/>
              </a:buClr>
              <a:buSzPts val="4400"/>
            </a:pPr>
            <a:r>
              <a:rPr lang="en-GB" b="1" dirty="0">
                <a:solidFill>
                  <a:srgbClr val="2F5496"/>
                </a:solidFill>
              </a:rPr>
              <a:t>Examples from teachers using the NCELP </a:t>
            </a:r>
            <a:r>
              <a:rPr lang="en-GB" b="1" dirty="0" err="1">
                <a:solidFill>
                  <a:srgbClr val="2F5496"/>
                </a:solidFill>
              </a:rPr>
              <a:t>SoW</a:t>
            </a:r>
            <a:endParaRPr sz="3600" b="1" dirty="0">
              <a:solidFill>
                <a:srgbClr val="FF0000"/>
              </a:solidFill>
            </a:endParaRPr>
          </a:p>
        </p:txBody>
      </p:sp>
      <p:sp>
        <p:nvSpPr>
          <p:cNvPr id="225" name="Google Shape;225;p4"/>
          <p:cNvSpPr txBox="1"/>
          <p:nvPr/>
        </p:nvSpPr>
        <p:spPr>
          <a:xfrm>
            <a:off x="625466" y="1724266"/>
            <a:ext cx="10788428" cy="4351338"/>
          </a:xfrm>
          <a:prstGeom prst="rect">
            <a:avLst/>
          </a:prstGeom>
          <a:noFill/>
          <a:ln>
            <a:noFill/>
          </a:ln>
        </p:spPr>
        <p:txBody>
          <a:bodyPr spcFirstLastPara="1" wrap="square" lIns="91425" tIns="45700" rIns="91425" bIns="45700" anchor="t" anchorCtr="0">
            <a:normAutofit/>
          </a:bodyPr>
          <a:lstStyle/>
          <a:p>
            <a:pPr marL="228600" lvl="0" indent="-228600">
              <a:lnSpc>
                <a:spcPct val="150000"/>
              </a:lnSpc>
              <a:buClr>
                <a:srgbClr val="ED7D31"/>
              </a:buClr>
              <a:buSzPts val="2800"/>
              <a:buFont typeface="Arial"/>
              <a:buChar char="•"/>
              <a:defRPr/>
            </a:pPr>
            <a:r>
              <a:rPr kumimoji="0" lang="en-GB" sz="2800" b="0" i="0" u="none" strike="noStrike" kern="0" cap="none" spc="0" normalizeH="0" baseline="0" noProof="0" dirty="0">
                <a:ln>
                  <a:noFill/>
                </a:ln>
                <a:solidFill>
                  <a:srgbClr val="2F5496"/>
                </a:solidFill>
                <a:effectLst/>
                <a:uLnTx/>
                <a:uFillTx/>
                <a:latin typeface="Century Gothic"/>
                <a:ea typeface="Century Gothic"/>
                <a:cs typeface="Century Gothic"/>
                <a:sym typeface="Century Gothic"/>
              </a:rPr>
              <a:t>Example </a:t>
            </a:r>
            <a:r>
              <a:rPr lang="fr-FR" sz="2800" b="1" kern="0" dirty="0">
                <a:solidFill>
                  <a:srgbClr val="2F5496"/>
                </a:solidFill>
                <a:latin typeface="Century Gothic"/>
                <a:ea typeface="Century Gothic"/>
                <a:cs typeface="Century Gothic"/>
                <a:sym typeface="Century Gothic"/>
              </a:rPr>
              <a:t>Y7 T1.2 W7 (</a:t>
            </a:r>
            <a:r>
              <a:rPr lang="fr-FR" sz="2800" b="1" kern="0" dirty="0" err="1">
                <a:solidFill>
                  <a:srgbClr val="2F5496"/>
                </a:solidFill>
                <a:latin typeface="Century Gothic"/>
                <a:ea typeface="Century Gothic"/>
                <a:cs typeface="Century Gothic"/>
                <a:sym typeface="Century Gothic"/>
              </a:rPr>
              <a:t>lesson</a:t>
            </a:r>
            <a:r>
              <a:rPr lang="fr-FR" sz="2800" b="1" kern="0" dirty="0">
                <a:solidFill>
                  <a:srgbClr val="2F5496"/>
                </a:solidFill>
                <a:latin typeface="Century Gothic"/>
                <a:ea typeface="Century Gothic"/>
                <a:cs typeface="Century Gothic"/>
                <a:sym typeface="Century Gothic"/>
              </a:rPr>
              <a:t> 2)</a:t>
            </a:r>
            <a:endParaRPr kumimoji="0" lang="en-GB" sz="2800" b="1" i="0" u="none" strike="noStrike" kern="0" cap="none" spc="0" normalizeH="0" baseline="0" noProof="0" dirty="0">
              <a:ln>
                <a:noFill/>
              </a:ln>
              <a:solidFill>
                <a:srgbClr val="2F5496"/>
              </a:solidFill>
              <a:effectLst/>
              <a:uLnTx/>
              <a:uFillTx/>
              <a:latin typeface="Century Gothic"/>
              <a:ea typeface="Century Gothic"/>
              <a:cs typeface="Century Gothic"/>
              <a:sym typeface="Century Gothic"/>
            </a:endParaRPr>
          </a:p>
          <a:p>
            <a:pPr marL="228600" marR="0" lvl="0" indent="-228600" algn="l" defTabSz="914400" rtl="0" eaLnBrk="1" fontAlgn="auto" latinLnBrk="0" hangingPunct="1">
              <a:lnSpc>
                <a:spcPct val="150000"/>
              </a:lnSpc>
              <a:spcBef>
                <a:spcPts val="0"/>
              </a:spcBef>
              <a:spcAft>
                <a:spcPts val="0"/>
              </a:spcAft>
              <a:buClr>
                <a:srgbClr val="ED7D31"/>
              </a:buClr>
              <a:buSzPts val="2800"/>
              <a:buFont typeface="Arial"/>
              <a:buChar char="•"/>
              <a:tabLst/>
              <a:defRPr/>
            </a:pPr>
            <a:r>
              <a:rPr kumimoji="0" lang="en-GB" sz="2800" b="0" i="0" u="none" strike="noStrike" kern="0" cap="none" spc="0" normalizeH="0" baseline="0" noProof="0" dirty="0">
                <a:ln>
                  <a:noFill/>
                </a:ln>
                <a:solidFill>
                  <a:srgbClr val="2F5496"/>
                </a:solidFill>
                <a:effectLst/>
                <a:uLnTx/>
                <a:uFillTx/>
                <a:latin typeface="Century Gothic"/>
                <a:ea typeface="Century Gothic"/>
                <a:cs typeface="Century Gothic"/>
                <a:sym typeface="Century Gothic"/>
              </a:rPr>
              <a:t>Productive and receptive modes/ written modality: </a:t>
            </a:r>
            <a:br>
              <a:rPr kumimoji="0" lang="en-GB" sz="2800" b="0" i="0" u="none" strike="noStrike" kern="0" cap="none" spc="0" normalizeH="0" baseline="0" noProof="0" dirty="0">
                <a:ln>
                  <a:noFill/>
                </a:ln>
                <a:solidFill>
                  <a:srgbClr val="2F5496"/>
                </a:solidFill>
                <a:effectLst/>
                <a:uLnTx/>
                <a:uFillTx/>
                <a:latin typeface="Century Gothic"/>
                <a:ea typeface="Century Gothic"/>
                <a:cs typeface="Century Gothic"/>
                <a:sym typeface="Century Gothic"/>
              </a:rPr>
            </a:br>
            <a:r>
              <a:rPr kumimoji="0" lang="en-GB" sz="2800" b="1" i="0" u="none" strike="noStrike" kern="0" cap="none" spc="0" normalizeH="0" baseline="0" noProof="0" dirty="0">
                <a:ln>
                  <a:noFill/>
                </a:ln>
                <a:solidFill>
                  <a:srgbClr val="2F5496"/>
                </a:solidFill>
                <a:effectLst/>
                <a:uLnTx/>
                <a:uFillTx/>
                <a:latin typeface="Century Gothic"/>
                <a:ea typeface="Century Gothic"/>
                <a:cs typeface="Century Gothic"/>
                <a:sym typeface="Century Gothic"/>
              </a:rPr>
              <a:t>reading and writing </a:t>
            </a:r>
            <a:endParaRPr kumimoji="0" sz="1400" b="1" i="0" u="none" strike="noStrike" kern="0" cap="none" spc="0" normalizeH="0" baseline="0" noProof="0" dirty="0">
              <a:ln>
                <a:noFill/>
              </a:ln>
              <a:solidFill>
                <a:srgbClr val="000000"/>
              </a:solidFill>
              <a:effectLst/>
              <a:uLnTx/>
              <a:uFillTx/>
              <a:latin typeface="Arial"/>
              <a:ea typeface="+mn-ea"/>
              <a:cs typeface="Arial"/>
              <a:sym typeface="Arial"/>
            </a:endParaRPr>
          </a:p>
          <a:p>
            <a:pPr marL="228600" marR="0" lvl="0" indent="-228600" algn="l" defTabSz="914400" rtl="0" eaLnBrk="1" fontAlgn="auto" latinLnBrk="0" hangingPunct="1">
              <a:lnSpc>
                <a:spcPct val="150000"/>
              </a:lnSpc>
              <a:spcBef>
                <a:spcPts val="1000"/>
              </a:spcBef>
              <a:spcAft>
                <a:spcPts val="0"/>
              </a:spcAft>
              <a:buClr>
                <a:srgbClr val="ED7D31"/>
              </a:buClr>
              <a:buSzPts val="2800"/>
              <a:buFont typeface="Arial"/>
              <a:buChar char="•"/>
              <a:tabLst/>
              <a:defRPr/>
            </a:pPr>
            <a:r>
              <a:rPr kumimoji="0" lang="en-GB" sz="2800" b="0" i="0" u="none" strike="noStrike" kern="0" cap="none" spc="0" normalizeH="0" baseline="0" noProof="0" dirty="0">
                <a:ln>
                  <a:noFill/>
                </a:ln>
                <a:solidFill>
                  <a:srgbClr val="2F5496"/>
                </a:solidFill>
                <a:effectLst/>
                <a:uLnTx/>
                <a:uFillTx/>
                <a:latin typeface="Century Gothic"/>
                <a:ea typeface="Century Gothic"/>
                <a:cs typeface="Century Gothic"/>
                <a:sym typeface="Century Gothic"/>
              </a:rPr>
              <a:t>Grammatical focus: </a:t>
            </a:r>
            <a:br>
              <a:rPr kumimoji="0" lang="en-GB" sz="2800" b="0" i="0" u="none" strike="noStrike" kern="0" cap="none" spc="0" normalizeH="0" baseline="0" noProof="0" dirty="0">
                <a:ln>
                  <a:noFill/>
                </a:ln>
                <a:solidFill>
                  <a:srgbClr val="2F5496"/>
                </a:solidFill>
                <a:effectLst/>
                <a:uLnTx/>
                <a:uFillTx/>
                <a:latin typeface="Century Gothic"/>
                <a:ea typeface="Century Gothic"/>
                <a:cs typeface="Century Gothic"/>
                <a:sym typeface="Century Gothic"/>
              </a:rPr>
            </a:br>
            <a:r>
              <a:rPr lang="en-GB" sz="2800" b="1" kern="0" dirty="0">
                <a:solidFill>
                  <a:srgbClr val="2F5496"/>
                </a:solidFill>
                <a:latin typeface="Century Gothic"/>
                <a:ea typeface="Century Gothic"/>
                <a:cs typeface="Century Gothic"/>
                <a:sym typeface="Century Gothic"/>
              </a:rPr>
              <a:t>1</a:t>
            </a:r>
            <a:r>
              <a:rPr lang="en-GB" sz="2800" b="1" kern="0" baseline="30000" dirty="0">
                <a:solidFill>
                  <a:srgbClr val="2F5496"/>
                </a:solidFill>
                <a:latin typeface="Century Gothic"/>
                <a:ea typeface="Century Gothic"/>
                <a:cs typeface="Century Gothic"/>
                <a:sym typeface="Century Gothic"/>
              </a:rPr>
              <a:t>st</a:t>
            </a:r>
            <a:r>
              <a:rPr lang="en-GB" sz="2800" b="1" kern="0" dirty="0">
                <a:solidFill>
                  <a:srgbClr val="2F5496"/>
                </a:solidFill>
                <a:latin typeface="Century Gothic"/>
                <a:ea typeface="Century Gothic"/>
                <a:cs typeface="Century Gothic"/>
                <a:sym typeface="Century Gothic"/>
              </a:rPr>
              <a:t> &amp; 2</a:t>
            </a:r>
            <a:r>
              <a:rPr lang="en-GB" sz="2800" b="1" kern="0" baseline="30000" dirty="0">
                <a:solidFill>
                  <a:srgbClr val="2F5496"/>
                </a:solidFill>
                <a:latin typeface="Century Gothic"/>
                <a:ea typeface="Century Gothic"/>
                <a:cs typeface="Century Gothic"/>
                <a:sym typeface="Century Gothic"/>
              </a:rPr>
              <a:t>nd</a:t>
            </a:r>
            <a:r>
              <a:rPr lang="en-GB" sz="2800" b="1" kern="0" dirty="0">
                <a:solidFill>
                  <a:srgbClr val="2F5496"/>
                </a:solidFill>
                <a:latin typeface="Century Gothic"/>
                <a:ea typeface="Century Gothic"/>
                <a:cs typeface="Century Gothic"/>
                <a:sym typeface="Century Gothic"/>
              </a:rPr>
              <a:t> </a:t>
            </a:r>
            <a:r>
              <a:rPr kumimoji="0" lang="en-GB" sz="2800" b="1" i="0" u="none" strike="noStrike" kern="0" cap="none" spc="0" normalizeH="0" baseline="0" noProof="0" dirty="0">
                <a:ln>
                  <a:noFill/>
                </a:ln>
                <a:solidFill>
                  <a:srgbClr val="2F5496"/>
                </a:solidFill>
                <a:effectLst/>
                <a:uLnTx/>
                <a:uFillTx/>
                <a:latin typeface="Century Gothic"/>
                <a:ea typeface="Century Gothic"/>
                <a:cs typeface="Century Gothic"/>
                <a:sym typeface="Century Gothic"/>
              </a:rPr>
              <a:t> person singular </a:t>
            </a:r>
            <a:r>
              <a:rPr lang="en-GB" sz="2800" b="1" kern="0" dirty="0">
                <a:solidFill>
                  <a:srgbClr val="2F5496"/>
                </a:solidFill>
                <a:latin typeface="Century Gothic"/>
                <a:ea typeface="Century Gothic"/>
                <a:cs typeface="Century Gothic"/>
                <a:sym typeface="Century Gothic"/>
              </a:rPr>
              <a:t>and</a:t>
            </a:r>
            <a:r>
              <a:rPr kumimoji="0" lang="en-GB" sz="2800" b="1" i="0" u="none" strike="noStrike" kern="0" cap="none" spc="0" normalizeH="0" baseline="0" noProof="0" dirty="0">
                <a:ln>
                  <a:noFill/>
                </a:ln>
                <a:solidFill>
                  <a:srgbClr val="2F5496"/>
                </a:solidFill>
                <a:effectLst/>
                <a:uLnTx/>
                <a:uFillTx/>
                <a:latin typeface="Century Gothic"/>
                <a:ea typeface="Century Gothic"/>
                <a:cs typeface="Century Gothic"/>
                <a:sym typeface="Century Gothic"/>
              </a:rPr>
              <a:t> 1</a:t>
            </a:r>
            <a:r>
              <a:rPr kumimoji="0" lang="en-GB" sz="2800" b="1" i="0" u="none" strike="noStrike" kern="0" cap="none" spc="0" normalizeH="0" baseline="30000" noProof="0" dirty="0">
                <a:ln>
                  <a:noFill/>
                </a:ln>
                <a:solidFill>
                  <a:srgbClr val="2F5496"/>
                </a:solidFill>
                <a:effectLst/>
                <a:uLnTx/>
                <a:uFillTx/>
                <a:latin typeface="Century Gothic"/>
                <a:ea typeface="Century Gothic"/>
                <a:cs typeface="Century Gothic"/>
                <a:sym typeface="Century Gothic"/>
              </a:rPr>
              <a:t>st</a:t>
            </a:r>
            <a:r>
              <a:rPr kumimoji="0" lang="en-GB" sz="2800" b="1" i="0" u="none" strike="noStrike" kern="0" cap="none" spc="0" normalizeH="0" baseline="0" noProof="0" dirty="0">
                <a:ln>
                  <a:noFill/>
                </a:ln>
                <a:solidFill>
                  <a:srgbClr val="2F5496"/>
                </a:solidFill>
                <a:effectLst/>
                <a:uLnTx/>
                <a:uFillTx/>
                <a:latin typeface="Century Gothic"/>
                <a:ea typeface="Century Gothic"/>
                <a:cs typeface="Century Gothic"/>
                <a:sym typeface="Century Gothic"/>
              </a:rPr>
              <a:t> &amp;</a:t>
            </a:r>
            <a:r>
              <a:rPr kumimoji="0" lang="en-GB" sz="2800" b="1" i="0" u="none" strike="noStrike" kern="0" cap="none" spc="0" normalizeH="0" noProof="0" dirty="0">
                <a:ln>
                  <a:noFill/>
                </a:ln>
                <a:solidFill>
                  <a:srgbClr val="2F5496"/>
                </a:solidFill>
                <a:effectLst/>
                <a:uLnTx/>
                <a:uFillTx/>
                <a:latin typeface="Century Gothic"/>
                <a:ea typeface="Century Gothic"/>
                <a:cs typeface="Century Gothic"/>
                <a:sym typeface="Century Gothic"/>
              </a:rPr>
              <a:t> 2</a:t>
            </a:r>
            <a:r>
              <a:rPr kumimoji="0" lang="en-GB" sz="2800" b="1" i="0" u="none" strike="noStrike" kern="0" cap="none" spc="0" normalizeH="0" baseline="30000" noProof="0" dirty="0">
                <a:ln>
                  <a:noFill/>
                </a:ln>
                <a:solidFill>
                  <a:srgbClr val="2F5496"/>
                </a:solidFill>
                <a:effectLst/>
                <a:uLnTx/>
                <a:uFillTx/>
                <a:latin typeface="Century Gothic"/>
                <a:ea typeface="Century Gothic"/>
                <a:cs typeface="Century Gothic"/>
                <a:sym typeface="Century Gothic"/>
              </a:rPr>
              <a:t>nd </a:t>
            </a:r>
            <a:r>
              <a:rPr kumimoji="0" lang="en-GB" sz="2800" b="1" i="0" u="none" strike="noStrike" kern="0" cap="none" spc="0" normalizeH="0" baseline="0" noProof="0" dirty="0">
                <a:ln>
                  <a:noFill/>
                </a:ln>
                <a:solidFill>
                  <a:srgbClr val="2F5496"/>
                </a:solidFill>
                <a:effectLst/>
                <a:uLnTx/>
                <a:uFillTx/>
                <a:latin typeface="Century Gothic"/>
                <a:ea typeface="Century Gothic"/>
                <a:cs typeface="Century Gothic"/>
                <a:sym typeface="Century Gothic"/>
              </a:rPr>
              <a:t>person plural of regular –</a:t>
            </a:r>
            <a:r>
              <a:rPr kumimoji="0" lang="en-GB" sz="2800" b="1" i="0" u="none" strike="noStrike" kern="0" cap="none" spc="0" normalizeH="0" baseline="0" noProof="0" dirty="0" err="1">
                <a:ln>
                  <a:noFill/>
                </a:ln>
                <a:solidFill>
                  <a:srgbClr val="2F5496"/>
                </a:solidFill>
                <a:effectLst/>
                <a:uLnTx/>
                <a:uFillTx/>
                <a:latin typeface="Century Gothic"/>
                <a:ea typeface="Century Gothic"/>
                <a:cs typeface="Century Gothic"/>
                <a:sym typeface="Century Gothic"/>
              </a:rPr>
              <a:t>er</a:t>
            </a:r>
            <a:r>
              <a:rPr kumimoji="0" lang="en-GB" sz="2800" b="1" i="0" u="none" strike="noStrike" kern="0" cap="none" spc="0" normalizeH="0" baseline="0" noProof="0" dirty="0">
                <a:ln>
                  <a:noFill/>
                </a:ln>
                <a:solidFill>
                  <a:srgbClr val="2F5496"/>
                </a:solidFill>
                <a:effectLst/>
                <a:uLnTx/>
                <a:uFillTx/>
                <a:latin typeface="Century Gothic"/>
                <a:ea typeface="Century Gothic"/>
                <a:cs typeface="Century Gothic"/>
                <a:sym typeface="Century Gothic"/>
              </a:rPr>
              <a:t> verbs</a:t>
            </a:r>
            <a:endParaRPr kumimoji="0" sz="1400" b="1"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2" name="Audio 1" descr="sound butt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34443604"/>
      </p:ext>
    </p:extLst>
  </p:cSld>
  <p:clrMapOvr>
    <a:masterClrMapping/>
  </p:clrMapOvr>
  <mc:AlternateContent xmlns:mc="http://schemas.openxmlformats.org/markup-compatibility/2006" xmlns:p14="http://schemas.microsoft.com/office/powerpoint/2010/main">
    <mc:Choice Requires="p14">
      <p:transition spd="slow" p14:dur="2000" advTm="13856"/>
    </mc:Choice>
    <mc:Fallback xmlns="">
      <p:transition spd="slow" advTm="138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xmlns=""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6260124" cy="707849"/>
          </a:xfrm>
        </p:spPr>
        <p:txBody>
          <a:bodyPr>
            <a:normAutofit/>
          </a:bodyPr>
          <a:lstStyle/>
          <a:p>
            <a:r>
              <a:rPr lang="en-GB" sz="3000" b="1" dirty="0">
                <a:solidFill>
                  <a:schemeClr val="bg1"/>
                </a:solidFill>
                <a:latin typeface="Century Gothic" panose="020B0502020202020204" pitchFamily="34" charset="0"/>
              </a:rPr>
              <a:t>Answering others: </a:t>
            </a:r>
            <a:r>
              <a:rPr lang="en-GB" sz="3000" b="1" i="1" dirty="0">
                <a:solidFill>
                  <a:schemeClr val="bg1"/>
                </a:solidFill>
                <a:latin typeface="Century Gothic" panose="020B0502020202020204" pitchFamily="34" charset="0"/>
              </a:rPr>
              <a:t>je</a:t>
            </a:r>
            <a:r>
              <a:rPr lang="en-GB" sz="3000" b="1" dirty="0">
                <a:solidFill>
                  <a:schemeClr val="bg1"/>
                </a:solidFill>
                <a:latin typeface="Century Gothic" panose="020B0502020202020204" pitchFamily="34" charset="0"/>
              </a:rPr>
              <a:t> and </a:t>
            </a:r>
            <a:r>
              <a:rPr lang="en-GB" sz="3000" b="1" i="1" dirty="0">
                <a:solidFill>
                  <a:schemeClr val="bg1"/>
                </a:solidFill>
                <a:latin typeface="Century Gothic" panose="020B0502020202020204" pitchFamily="34" charset="0"/>
              </a:rPr>
              <a:t>nous</a:t>
            </a:r>
          </a:p>
        </p:txBody>
      </p:sp>
      <p:sp>
        <p:nvSpPr>
          <p:cNvPr id="2" name="Rounded Rectangular Callout 1"/>
          <p:cNvSpPr/>
          <p:nvPr/>
        </p:nvSpPr>
        <p:spPr>
          <a:xfrm>
            <a:off x="956603" y="1394460"/>
            <a:ext cx="4002158" cy="1871800"/>
          </a:xfrm>
          <a:prstGeom prst="wedgeRoundRectCallout">
            <a:avLst>
              <a:gd name="adj1" fmla="val -50604"/>
              <a:gd name="adj2" fmla="val 6024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400" b="1" i="0" u="sng"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Tu</a:t>
            </a:r>
            <a:r>
              <a:rPr kumimoji="0" lang="fr-FR" sz="4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regard</a:t>
            </a:r>
            <a:r>
              <a:rPr kumimoji="0" lang="fr-FR" sz="4400" b="1" i="0" u="sng"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es</a:t>
            </a:r>
            <a:r>
              <a:rPr kumimoji="0" lang="fr-FR" sz="4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la télé ?</a:t>
            </a:r>
          </a:p>
        </p:txBody>
      </p:sp>
      <p:sp>
        <p:nvSpPr>
          <p:cNvPr id="9" name="Rounded Rectangular Callout 8"/>
          <p:cNvSpPr/>
          <p:nvPr/>
        </p:nvSpPr>
        <p:spPr>
          <a:xfrm>
            <a:off x="5811042" y="879773"/>
            <a:ext cx="6170016" cy="1175847"/>
          </a:xfrm>
          <a:prstGeom prst="wedgeRoundRectCallout">
            <a:avLst>
              <a:gd name="adj1" fmla="val 50997"/>
              <a:gd name="adj2" fmla="val 6400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Oui, je regarde  un  film.</a:t>
            </a:r>
          </a:p>
        </p:txBody>
      </p:sp>
      <p:sp>
        <p:nvSpPr>
          <p:cNvPr id="3" name="Rectangle 2"/>
          <p:cNvSpPr/>
          <p:nvPr/>
        </p:nvSpPr>
        <p:spPr>
          <a:xfrm>
            <a:off x="7583459" y="937818"/>
            <a:ext cx="562708" cy="6277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alibri" panose="020F0502020204030204"/>
                <a:ea typeface="+mn-ea"/>
                <a:cs typeface="+mn-cs"/>
              </a:rPr>
              <a:t>__</a:t>
            </a:r>
          </a:p>
        </p:txBody>
      </p:sp>
      <p:sp>
        <p:nvSpPr>
          <p:cNvPr id="10" name="Rectangle 9"/>
          <p:cNvSpPr/>
          <p:nvPr/>
        </p:nvSpPr>
        <p:spPr>
          <a:xfrm>
            <a:off x="9987164" y="945979"/>
            <a:ext cx="562708" cy="70937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alibri" panose="020F0502020204030204"/>
                <a:ea typeface="+mn-ea"/>
                <a:cs typeface="+mn-cs"/>
              </a:rPr>
              <a:t>__</a:t>
            </a:r>
          </a:p>
        </p:txBody>
      </p:sp>
      <p:sp>
        <p:nvSpPr>
          <p:cNvPr id="11" name="Rounded Rectangular Callout 10"/>
          <p:cNvSpPr/>
          <p:nvPr/>
        </p:nvSpPr>
        <p:spPr>
          <a:xfrm>
            <a:off x="5827365" y="2142477"/>
            <a:ext cx="6170016" cy="1175847"/>
          </a:xfrm>
          <a:prstGeom prst="wedgeRoundRectCallout">
            <a:avLst>
              <a:gd name="adj1" fmla="val 50541"/>
              <a:gd name="adj2" fmla="val 6400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Non, j’ écoute  la radio.</a:t>
            </a:r>
          </a:p>
        </p:txBody>
      </p:sp>
      <p:sp>
        <p:nvSpPr>
          <p:cNvPr id="12" name="Rectangle 11"/>
          <p:cNvSpPr/>
          <p:nvPr/>
        </p:nvSpPr>
        <p:spPr>
          <a:xfrm>
            <a:off x="7189300" y="2495083"/>
            <a:ext cx="562708" cy="6277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alibri" panose="020F0502020204030204"/>
                <a:ea typeface="+mn-ea"/>
                <a:cs typeface="+mn-cs"/>
              </a:rPr>
              <a:t>__</a:t>
            </a:r>
          </a:p>
        </p:txBody>
      </p:sp>
      <p:sp>
        <p:nvSpPr>
          <p:cNvPr id="13" name="Rectangle 12"/>
          <p:cNvSpPr/>
          <p:nvPr/>
        </p:nvSpPr>
        <p:spPr>
          <a:xfrm>
            <a:off x="9204134" y="2454260"/>
            <a:ext cx="562708" cy="70937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alibri" panose="020F0502020204030204"/>
                <a:ea typeface="+mn-ea"/>
                <a:cs typeface="+mn-cs"/>
              </a:rPr>
              <a:t>__</a:t>
            </a:r>
          </a:p>
        </p:txBody>
      </p:sp>
      <p:sp>
        <p:nvSpPr>
          <p:cNvPr id="14" name="Rounded Rectangular Callout 13"/>
          <p:cNvSpPr/>
          <p:nvPr/>
        </p:nvSpPr>
        <p:spPr>
          <a:xfrm>
            <a:off x="956603" y="3853962"/>
            <a:ext cx="4002158" cy="1871800"/>
          </a:xfrm>
          <a:prstGeom prst="wedgeRoundRectCallout">
            <a:avLst>
              <a:gd name="adj1" fmla="val -50604"/>
              <a:gd name="adj2" fmla="val 6024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400" b="1" i="0" u="sng"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Vous</a:t>
            </a:r>
            <a:r>
              <a:rPr kumimoji="0" lang="fr-FR" sz="4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jou</a:t>
            </a:r>
            <a:r>
              <a:rPr kumimoji="0" lang="fr-FR" sz="4400" b="1" i="0" u="sng"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ez</a:t>
            </a:r>
            <a:r>
              <a:rPr kumimoji="0" lang="fr-FR" sz="4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à la maison ?</a:t>
            </a:r>
          </a:p>
        </p:txBody>
      </p:sp>
      <p:sp>
        <p:nvSpPr>
          <p:cNvPr id="15" name="Rounded Rectangular Callout 14"/>
          <p:cNvSpPr/>
          <p:nvPr/>
        </p:nvSpPr>
        <p:spPr>
          <a:xfrm>
            <a:off x="5811042" y="3638464"/>
            <a:ext cx="6170016" cy="1175847"/>
          </a:xfrm>
          <a:prstGeom prst="wedgeRoundRectCallout">
            <a:avLst>
              <a:gd name="adj1" fmla="val 50541"/>
              <a:gd name="adj2" fmla="val 6400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Oui, nous jouons  à la maison.</a:t>
            </a:r>
          </a:p>
        </p:txBody>
      </p:sp>
      <p:sp>
        <p:nvSpPr>
          <p:cNvPr id="16" name="Rectangle 15"/>
          <p:cNvSpPr/>
          <p:nvPr/>
        </p:nvSpPr>
        <p:spPr>
          <a:xfrm>
            <a:off x="7316387" y="3687244"/>
            <a:ext cx="1276718" cy="6277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alibri" panose="020F0502020204030204"/>
                <a:ea typeface="+mn-ea"/>
                <a:cs typeface="+mn-cs"/>
              </a:rPr>
              <a:t>____</a:t>
            </a:r>
          </a:p>
        </p:txBody>
      </p:sp>
      <p:sp>
        <p:nvSpPr>
          <p:cNvPr id="17" name="Rectangle 16"/>
          <p:cNvSpPr/>
          <p:nvPr/>
        </p:nvSpPr>
        <p:spPr>
          <a:xfrm>
            <a:off x="9461709" y="3687244"/>
            <a:ext cx="946128" cy="70937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alibri" panose="020F0502020204030204"/>
                <a:ea typeface="+mn-ea"/>
                <a:cs typeface="+mn-cs"/>
              </a:rPr>
              <a:t>_____</a:t>
            </a:r>
          </a:p>
        </p:txBody>
      </p:sp>
      <p:sp>
        <p:nvSpPr>
          <p:cNvPr id="18" name="Rounded Rectangular Callout 17"/>
          <p:cNvSpPr/>
          <p:nvPr/>
        </p:nvSpPr>
        <p:spPr>
          <a:xfrm>
            <a:off x="5842620" y="4901168"/>
            <a:ext cx="6170016" cy="1175847"/>
          </a:xfrm>
          <a:prstGeom prst="wedgeRoundRectCallout">
            <a:avLst>
              <a:gd name="adj1" fmla="val 50541"/>
              <a:gd name="adj2" fmla="val 6400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Non, nous jouons dehors.</a:t>
            </a:r>
          </a:p>
        </p:txBody>
      </p:sp>
      <p:sp>
        <p:nvSpPr>
          <p:cNvPr id="19" name="Rectangle 18"/>
          <p:cNvSpPr/>
          <p:nvPr/>
        </p:nvSpPr>
        <p:spPr>
          <a:xfrm>
            <a:off x="8082326" y="4990769"/>
            <a:ext cx="1276718" cy="6277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alibri" panose="020F0502020204030204"/>
                <a:ea typeface="+mn-ea"/>
                <a:cs typeface="+mn-cs"/>
              </a:rPr>
              <a:t>____</a:t>
            </a:r>
          </a:p>
        </p:txBody>
      </p:sp>
      <p:sp>
        <p:nvSpPr>
          <p:cNvPr id="20" name="Rectangle 19"/>
          <p:cNvSpPr/>
          <p:nvPr/>
        </p:nvSpPr>
        <p:spPr>
          <a:xfrm>
            <a:off x="10181533" y="5011763"/>
            <a:ext cx="946128" cy="70937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alibri" panose="020F0502020204030204"/>
                <a:ea typeface="+mn-ea"/>
                <a:cs typeface="+mn-cs"/>
              </a:rPr>
              <a:t>_____</a:t>
            </a:r>
          </a:p>
        </p:txBody>
      </p:sp>
      <p:sp>
        <p:nvSpPr>
          <p:cNvPr id="21" name="Rounded Rectangle 46">
            <a:extLst>
              <a:ext uri="{FF2B5EF4-FFF2-40B4-BE49-F238E27FC236}">
                <a16:creationId xmlns:a16="http://schemas.microsoft.com/office/drawing/2014/main" id="{FB09667E-50A2-4099-B9F5-10D9728BF65D}"/>
              </a:ext>
            </a:extLst>
          </p:cNvPr>
          <p:cNvSpPr/>
          <p:nvPr/>
        </p:nvSpPr>
        <p:spPr>
          <a:xfrm>
            <a:off x="10020300" y="249870"/>
            <a:ext cx="188962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 name="Audio 4" descr="sound button">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4026010004"/>
      </p:ext>
    </p:extLst>
  </p:cSld>
  <p:clrMapOvr>
    <a:masterClrMapping/>
  </p:clrMapOvr>
  <mc:AlternateContent xmlns:mc="http://schemas.openxmlformats.org/markup-compatibility/2006" xmlns:p14="http://schemas.microsoft.com/office/powerpoint/2010/main">
    <mc:Choice Requires="p14">
      <p:transition spd="slow" p14:dur="2000" advTm="9717"/>
    </mc:Choice>
    <mc:Fallback xmlns="">
      <p:transition spd="slow" advTm="97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1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1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1" nodeType="clickEffect">
                                  <p:stCondLst>
                                    <p:cond delay="0"/>
                                  </p:stCondLst>
                                  <p:childTnLst>
                                    <p:set>
                                      <p:cBhvr>
                                        <p:cTn id="58" dur="1" fill="hold">
                                          <p:stCondLst>
                                            <p:cond delay="0"/>
                                          </p:stCondLst>
                                        </p:cTn>
                                        <p:tgtEl>
                                          <p:spTgt spid="16"/>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17"/>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9"/>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1" nodeType="clickEffect">
                                  <p:stCondLst>
                                    <p:cond delay="0"/>
                                  </p:stCondLst>
                                  <p:childTnLst>
                                    <p:set>
                                      <p:cBhvr>
                                        <p:cTn id="74" dur="1" fill="hold">
                                          <p:stCondLst>
                                            <p:cond delay="0"/>
                                          </p:stCondLst>
                                        </p:cTn>
                                        <p:tgtEl>
                                          <p:spTgt spid="19"/>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1" nodeType="clickEffect">
                                  <p:stCondLst>
                                    <p:cond delay="0"/>
                                  </p:stCondLst>
                                  <p:childTnLst>
                                    <p:set>
                                      <p:cBhvr>
                                        <p:cTn id="78"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9" fill="hold" display="0">
                  <p:stCondLst>
                    <p:cond delay="indefinite"/>
                  </p:stCondLst>
                  <p:endCondLst>
                    <p:cond evt="onStopAudio" delay="0">
                      <p:tgtEl>
                        <p:sldTgt/>
                      </p:tgtEl>
                    </p:cond>
                  </p:endCondLst>
                </p:cTn>
                <p:tgtEl>
                  <p:spTgt spid="5"/>
                </p:tgtEl>
              </p:cMediaNode>
            </p:audio>
          </p:childTnLst>
        </p:cTn>
      </p:par>
    </p:tnLst>
    <p:bldLst>
      <p:bldP spid="2" grpId="0" animBg="1"/>
      <p:bldP spid="9" grpId="0" animBg="1"/>
      <p:bldP spid="3" grpId="0" animBg="1"/>
      <p:bldP spid="3" grpId="1" animBg="1"/>
      <p:bldP spid="10" grpId="0" animBg="1"/>
      <p:bldP spid="10" grpId="1" animBg="1"/>
      <p:bldP spid="11" grpId="0" animBg="1"/>
      <p:bldP spid="12" grpId="0" animBg="1"/>
      <p:bldP spid="12" grpId="1" animBg="1"/>
      <p:bldP spid="13" grpId="0" animBg="1"/>
      <p:bldP spid="13" grpId="1" animBg="1"/>
      <p:bldP spid="14" grpId="0" animBg="1"/>
      <p:bldP spid="15" grpId="0" animBg="1"/>
      <p:bldP spid="16" grpId="0" animBg="1"/>
      <p:bldP spid="16" grpId="1" animBg="1"/>
      <p:bldP spid="17" grpId="0" animBg="1"/>
      <p:bldP spid="17" grpId="1" animBg="1"/>
      <p:bldP spid="18" grpId="0" animBg="1"/>
      <p:bldP spid="19" grpId="0" animBg="1"/>
      <p:bldP spid="19" grpId="1" animBg="1"/>
      <p:bldP spid="20" grpId="0" animBg="1"/>
      <p:bldP spid="20"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xmlns=""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5839097" cy="707849"/>
          </a:xfrm>
        </p:spPr>
        <p:txBody>
          <a:bodyPr>
            <a:noAutofit/>
          </a:bodyPr>
          <a:lstStyle/>
          <a:p>
            <a:r>
              <a:rPr lang="en-GB" sz="3000" b="1" dirty="0">
                <a:solidFill>
                  <a:schemeClr val="bg1"/>
                </a:solidFill>
                <a:latin typeface="Century Gothic" panose="020B0502020202020204" pitchFamily="34" charset="0"/>
              </a:rPr>
              <a:t>Answering others: </a:t>
            </a:r>
            <a:r>
              <a:rPr lang="en-GB" sz="3000" b="1" i="1" dirty="0">
                <a:solidFill>
                  <a:schemeClr val="bg1"/>
                </a:solidFill>
                <a:latin typeface="Century Gothic" panose="020B0502020202020204" pitchFamily="34" charset="0"/>
              </a:rPr>
              <a:t>je</a:t>
            </a:r>
            <a:r>
              <a:rPr lang="en-GB" sz="3000" b="1" dirty="0">
                <a:solidFill>
                  <a:schemeClr val="bg1"/>
                </a:solidFill>
                <a:latin typeface="Century Gothic" panose="020B0502020202020204" pitchFamily="34" charset="0"/>
              </a:rPr>
              <a:t> and </a:t>
            </a:r>
            <a:r>
              <a:rPr lang="en-GB" sz="3000" b="1" i="1" dirty="0">
                <a:solidFill>
                  <a:schemeClr val="bg1"/>
                </a:solidFill>
                <a:latin typeface="Century Gothic" panose="020B0502020202020204" pitchFamily="34" charset="0"/>
              </a:rPr>
              <a:t>nous</a:t>
            </a:r>
            <a:endParaRPr lang="en-GB" sz="3000" b="1" dirty="0">
              <a:solidFill>
                <a:prstClr val="white"/>
              </a:solidFill>
              <a:latin typeface="Century Gothic" panose="020B0502020202020204" pitchFamily="34" charset="0"/>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20300" y="249870"/>
            <a:ext cx="188962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Rectangle 9">
            <a:extLst>
              <a:ext uri="{FF2B5EF4-FFF2-40B4-BE49-F238E27FC236}">
                <a16:creationId xmlns:a16="http://schemas.microsoft.com/office/drawing/2014/main" id="{DBD076AC-BE50-42CA-88A7-20E87DABE724}"/>
              </a:ext>
            </a:extLst>
          </p:cNvPr>
          <p:cNvSpPr/>
          <p:nvPr/>
        </p:nvSpPr>
        <p:spPr>
          <a:xfrm>
            <a:off x="242438" y="1178425"/>
            <a:ext cx="11553756"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2456F"/>
                </a:solidFill>
                <a:effectLst/>
                <a:uLnTx/>
                <a:uFillTx/>
                <a:latin typeface="Century Gothic" panose="020B0502020202020204" pitchFamily="34" charset="0"/>
                <a:ea typeface="+mn-ea"/>
                <a:cs typeface="+mn-cs"/>
              </a:rPr>
              <a:t>Write an answer to each question below. You can choose what other vocabulary to use! </a:t>
            </a:r>
          </a:p>
        </p:txBody>
      </p:sp>
      <p:graphicFrame>
        <p:nvGraphicFramePr>
          <p:cNvPr id="9" name="Table 8" descr="questions in French with answer prompts in English.&#10;Vous travaillez à l’école ?&#10;Vous demandez la raison ?&#10;Tu trouves la solution ?&#10;Tu marches dehors ?&#10;Tu portes un uniforme ?&#10;Vous restez à la maison ?&#10;Tu prépares le déjeuner ?&#10;&#10;" title="activity table">
            <a:extLst>
              <a:ext uri="{FF2B5EF4-FFF2-40B4-BE49-F238E27FC236}">
                <a16:creationId xmlns:a16="http://schemas.microsoft.com/office/drawing/2014/main" id="{41469759-5951-4913-86D4-7F770BBF85AB}"/>
              </a:ext>
            </a:extLst>
          </p:cNvPr>
          <p:cNvGraphicFramePr>
            <a:graphicFrameLocks noGrp="1"/>
          </p:cNvGraphicFramePr>
          <p:nvPr>
            <p:extLst>
              <p:ext uri="{D42A27DB-BD31-4B8C-83A1-F6EECF244321}">
                <p14:modId xmlns:p14="http://schemas.microsoft.com/office/powerpoint/2010/main" val="3436757616"/>
              </p:ext>
            </p:extLst>
          </p:nvPr>
        </p:nvGraphicFramePr>
        <p:xfrm>
          <a:off x="394838" y="1659810"/>
          <a:ext cx="11553756" cy="4648220"/>
        </p:xfrm>
        <a:graphic>
          <a:graphicData uri="http://schemas.openxmlformats.org/drawingml/2006/table">
            <a:tbl>
              <a:tblPr firstRow="1" bandRow="1">
                <a:tableStyleId>{5940675A-B579-460E-94D1-54222C63F5DA}</a:tableStyleId>
              </a:tblPr>
              <a:tblGrid>
                <a:gridCol w="1050343">
                  <a:extLst>
                    <a:ext uri="{9D8B030D-6E8A-4147-A177-3AD203B41FA5}">
                      <a16:colId xmlns:a16="http://schemas.microsoft.com/office/drawing/2014/main" val="267610939"/>
                    </a:ext>
                  </a:extLst>
                </a:gridCol>
                <a:gridCol w="4390989">
                  <a:extLst>
                    <a:ext uri="{9D8B030D-6E8A-4147-A177-3AD203B41FA5}">
                      <a16:colId xmlns:a16="http://schemas.microsoft.com/office/drawing/2014/main" val="3420051441"/>
                    </a:ext>
                  </a:extLst>
                </a:gridCol>
                <a:gridCol w="6112424">
                  <a:extLst>
                    <a:ext uri="{9D8B030D-6E8A-4147-A177-3AD203B41FA5}">
                      <a16:colId xmlns:a16="http://schemas.microsoft.com/office/drawing/2014/main" val="3036206872"/>
                    </a:ext>
                  </a:extLst>
                </a:gridCol>
              </a:tblGrid>
              <a:tr h="649605">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pPr algn="ctr"/>
                      <a:r>
                        <a:rPr lang="en-GB" sz="2000" b="1" dirty="0">
                          <a:solidFill>
                            <a:srgbClr val="02456F"/>
                          </a:solidFill>
                          <a:latin typeface="Century Gothic" panose="020B0502020202020204" pitchFamily="34" charset="0"/>
                        </a:rPr>
                        <a:t>Question</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pPr algn="ctr"/>
                      <a:r>
                        <a:rPr lang="en-GB" sz="2000" b="1" dirty="0" err="1">
                          <a:solidFill>
                            <a:srgbClr val="02456F"/>
                          </a:solidFill>
                          <a:latin typeface="Century Gothic" panose="020B0502020202020204" pitchFamily="34" charset="0"/>
                        </a:rPr>
                        <a:t>Réponse</a:t>
                      </a: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1683242069"/>
                  </a:ext>
                </a:extLst>
              </a:tr>
              <a:tr h="544406">
                <a:tc>
                  <a:txBody>
                    <a:bodyPr/>
                    <a:lstStyle/>
                    <a:p>
                      <a:pPr algn="ctr"/>
                      <a:r>
                        <a:rPr lang="en-GB" sz="2400" dirty="0">
                          <a:solidFill>
                            <a:srgbClr val="02456F"/>
                          </a:solidFill>
                          <a:latin typeface="Century Gothic" panose="020B0502020202020204" pitchFamily="34" charset="0"/>
                        </a:rPr>
                        <a:t>1</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noFill/>
                  </a:tcPr>
                </a:tc>
                <a:tc>
                  <a:txBody>
                    <a:bodyPr/>
                    <a:lstStyle/>
                    <a:p>
                      <a:r>
                        <a:rPr lang="fr-FR" sz="2400" noProof="0" dirty="0">
                          <a:solidFill>
                            <a:srgbClr val="02456F"/>
                          </a:solidFill>
                          <a:latin typeface="Century Gothic" panose="020B0502020202020204" pitchFamily="34" charset="0"/>
                        </a:rPr>
                        <a:t>Vous travaillez</a:t>
                      </a:r>
                      <a:r>
                        <a:rPr lang="fr-FR" sz="2400" baseline="0" noProof="0" dirty="0">
                          <a:solidFill>
                            <a:srgbClr val="02456F"/>
                          </a:solidFill>
                          <a:latin typeface="Century Gothic" panose="020B0502020202020204" pitchFamily="34" charset="0"/>
                        </a:rPr>
                        <a:t> à l’école </a:t>
                      </a:r>
                      <a:r>
                        <a:rPr lang="fr-FR" sz="2400" noProof="0" dirty="0">
                          <a:solidFill>
                            <a:srgbClr val="02456F"/>
                          </a:solidFill>
                          <a:latin typeface="Century Gothic" panose="020B0502020202020204" pitchFamily="34" charset="0"/>
                        </a:rPr>
                        <a:t>?</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r>
                        <a:rPr lang="en-GB" sz="2400" dirty="0">
                          <a:solidFill>
                            <a:srgbClr val="02456F"/>
                          </a:solidFill>
                          <a:latin typeface="Century Gothic" panose="020B0502020202020204" pitchFamily="34" charset="0"/>
                        </a:rPr>
                        <a:t>No, outside </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1467673671"/>
                  </a:ext>
                </a:extLst>
              </a:tr>
              <a:tr h="618068">
                <a:tc>
                  <a:txBody>
                    <a:bodyPr/>
                    <a:lstStyle/>
                    <a:p>
                      <a:pPr algn="ctr"/>
                      <a:r>
                        <a:rPr lang="en-GB" sz="2400" dirty="0">
                          <a:solidFill>
                            <a:srgbClr val="02456F"/>
                          </a:solidFill>
                          <a:latin typeface="Century Gothic" panose="020B0502020202020204" pitchFamily="34" charset="0"/>
                        </a:rPr>
                        <a:t>2</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noFill/>
                  </a:tcPr>
                </a:tc>
                <a:tc>
                  <a:txBody>
                    <a:bodyPr/>
                    <a:lstStyle/>
                    <a:p>
                      <a:r>
                        <a:rPr lang="fr-FR" sz="2400" noProof="0" dirty="0">
                          <a:solidFill>
                            <a:srgbClr val="02456F"/>
                          </a:solidFill>
                          <a:latin typeface="Century Gothic" panose="020B0502020202020204" pitchFamily="34" charset="0"/>
                        </a:rPr>
                        <a:t>Vous</a:t>
                      </a:r>
                      <a:r>
                        <a:rPr lang="fr-FR" sz="2400" baseline="0" noProof="0" dirty="0">
                          <a:solidFill>
                            <a:srgbClr val="02456F"/>
                          </a:solidFill>
                          <a:latin typeface="Century Gothic" panose="020B0502020202020204" pitchFamily="34" charset="0"/>
                        </a:rPr>
                        <a:t> demandez la raison </a:t>
                      </a:r>
                      <a:r>
                        <a:rPr lang="fr-FR" sz="2400" noProof="0" dirty="0">
                          <a:solidFill>
                            <a:srgbClr val="02456F"/>
                          </a:solidFill>
                          <a:latin typeface="Century Gothic" panose="020B0502020202020204" pitchFamily="34" charset="0"/>
                        </a:rPr>
                        <a:t>?</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r>
                        <a:rPr lang="en-GB" sz="2400" dirty="0">
                          <a:solidFill>
                            <a:srgbClr val="02456F"/>
                          </a:solidFill>
                          <a:latin typeface="Century Gothic" panose="020B0502020202020204" pitchFamily="34" charset="0"/>
                        </a:rPr>
                        <a:t>No, the question</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1830539050"/>
                  </a:ext>
                </a:extLst>
              </a:tr>
              <a:tr h="593051">
                <a:tc>
                  <a:txBody>
                    <a:bodyPr/>
                    <a:lstStyle/>
                    <a:p>
                      <a:pPr algn="ctr"/>
                      <a:r>
                        <a:rPr lang="en-GB" sz="2400" dirty="0">
                          <a:solidFill>
                            <a:srgbClr val="02456F"/>
                          </a:solidFill>
                          <a:latin typeface="Century Gothic" panose="020B0502020202020204" pitchFamily="34" charset="0"/>
                        </a:rPr>
                        <a:t>3</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noFill/>
                  </a:tcPr>
                </a:tc>
                <a:tc>
                  <a:txBody>
                    <a:bodyPr/>
                    <a:lstStyle/>
                    <a:p>
                      <a:r>
                        <a:rPr lang="fr-FR" sz="2400" noProof="0" dirty="0">
                          <a:solidFill>
                            <a:srgbClr val="02456F"/>
                          </a:solidFill>
                          <a:latin typeface="Century Gothic" panose="020B0502020202020204" pitchFamily="34" charset="0"/>
                        </a:rPr>
                        <a:t>Tu</a:t>
                      </a:r>
                      <a:r>
                        <a:rPr lang="fr-FR" sz="2400" baseline="0" noProof="0" dirty="0">
                          <a:solidFill>
                            <a:srgbClr val="02456F"/>
                          </a:solidFill>
                          <a:latin typeface="Century Gothic" panose="020B0502020202020204" pitchFamily="34" charset="0"/>
                        </a:rPr>
                        <a:t> trouves la solution </a:t>
                      </a:r>
                      <a:r>
                        <a:rPr lang="fr-FR" sz="2400" noProof="0" dirty="0">
                          <a:solidFill>
                            <a:srgbClr val="02456F"/>
                          </a:solidFill>
                          <a:latin typeface="Century Gothic" panose="020B0502020202020204" pitchFamily="34" charset="0"/>
                        </a:rPr>
                        <a:t>?	</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r>
                        <a:rPr lang="en-GB" sz="2400" dirty="0">
                          <a:solidFill>
                            <a:srgbClr val="02456F"/>
                          </a:solidFill>
                          <a:latin typeface="Century Gothic" panose="020B0502020202020204" pitchFamily="34" charset="0"/>
                        </a:rPr>
                        <a:t>Yes</a:t>
                      </a:r>
                      <a:r>
                        <a:rPr lang="en-GB" sz="2400" dirty="0">
                          <a:latin typeface="Century Gothic" panose="020B0502020202020204" pitchFamily="34" charset="0"/>
                        </a:rPr>
                        <a:t> </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1434728787"/>
                  </a:ext>
                </a:extLst>
              </a:tr>
              <a:tr h="567267">
                <a:tc>
                  <a:txBody>
                    <a:bodyPr/>
                    <a:lstStyle/>
                    <a:p>
                      <a:pPr algn="ctr"/>
                      <a:r>
                        <a:rPr lang="en-GB" sz="2400" dirty="0">
                          <a:solidFill>
                            <a:srgbClr val="02456F"/>
                          </a:solidFill>
                          <a:latin typeface="Century Gothic" panose="020B0502020202020204" pitchFamily="34" charset="0"/>
                        </a:rPr>
                        <a:t>4</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noFill/>
                  </a:tcPr>
                </a:tc>
                <a:tc>
                  <a:txBody>
                    <a:bodyPr/>
                    <a:lstStyle/>
                    <a:p>
                      <a:r>
                        <a:rPr lang="fr-FR" sz="2400" noProof="0" dirty="0">
                          <a:solidFill>
                            <a:srgbClr val="02456F"/>
                          </a:solidFill>
                          <a:latin typeface="Century Gothic" panose="020B0502020202020204" pitchFamily="34" charset="0"/>
                        </a:rPr>
                        <a:t>Tu</a:t>
                      </a:r>
                      <a:r>
                        <a:rPr lang="fr-FR" sz="2400" baseline="0" noProof="0" dirty="0">
                          <a:solidFill>
                            <a:srgbClr val="02456F"/>
                          </a:solidFill>
                          <a:latin typeface="Century Gothic" panose="020B0502020202020204" pitchFamily="34" charset="0"/>
                        </a:rPr>
                        <a:t> marches dehors </a:t>
                      </a:r>
                      <a:r>
                        <a:rPr lang="fr-FR" sz="2400" noProof="0" dirty="0">
                          <a:solidFill>
                            <a:srgbClr val="02456F"/>
                          </a:solidFill>
                          <a:latin typeface="Century Gothic" panose="020B0502020202020204" pitchFamily="34" charset="0"/>
                        </a:rPr>
                        <a:t>?</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r>
                        <a:rPr lang="en-GB" sz="2400" dirty="0">
                          <a:solidFill>
                            <a:srgbClr val="02456F"/>
                          </a:solidFill>
                          <a:latin typeface="Century Gothic" panose="020B0502020202020204" pitchFamily="34" charset="0"/>
                        </a:rPr>
                        <a:t>No, to school</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257559236"/>
                  </a:ext>
                </a:extLst>
              </a:tr>
              <a:tr h="590590">
                <a:tc>
                  <a:txBody>
                    <a:bodyPr/>
                    <a:lstStyle/>
                    <a:p>
                      <a:pPr algn="ctr"/>
                      <a:r>
                        <a:rPr lang="en-GB" sz="2400" dirty="0">
                          <a:solidFill>
                            <a:srgbClr val="02456F"/>
                          </a:solidFill>
                          <a:latin typeface="Century Gothic" panose="020B0502020202020204" pitchFamily="34" charset="0"/>
                        </a:rPr>
                        <a:t>5</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noFill/>
                  </a:tcPr>
                </a:tc>
                <a:tc>
                  <a:txBody>
                    <a:bodyPr/>
                    <a:lstStyle/>
                    <a:p>
                      <a:r>
                        <a:rPr lang="fr-FR" sz="2400" noProof="0" dirty="0">
                          <a:solidFill>
                            <a:srgbClr val="02456F"/>
                          </a:solidFill>
                          <a:latin typeface="Century Gothic" panose="020B0502020202020204" pitchFamily="34" charset="0"/>
                        </a:rPr>
                        <a:t>Tu</a:t>
                      </a:r>
                      <a:r>
                        <a:rPr lang="fr-FR" sz="2400" baseline="0" noProof="0" dirty="0">
                          <a:solidFill>
                            <a:srgbClr val="02456F"/>
                          </a:solidFill>
                          <a:latin typeface="Century Gothic" panose="020B0502020202020204" pitchFamily="34" charset="0"/>
                        </a:rPr>
                        <a:t> portes un uniforme </a:t>
                      </a:r>
                      <a:r>
                        <a:rPr lang="fr-FR" sz="2400" noProof="0" dirty="0">
                          <a:solidFill>
                            <a:srgbClr val="02456F"/>
                          </a:solidFill>
                          <a:latin typeface="Century Gothic" panose="020B0502020202020204" pitchFamily="34" charset="0"/>
                        </a:rPr>
                        <a:t>?</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r>
                        <a:rPr lang="en-GB" sz="2400" dirty="0">
                          <a:solidFill>
                            <a:srgbClr val="02456F"/>
                          </a:solidFill>
                          <a:latin typeface="Century Gothic" panose="020B0502020202020204" pitchFamily="34" charset="0"/>
                        </a:rPr>
                        <a:t>Yes </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2746307245"/>
                  </a:ext>
                </a:extLst>
              </a:tr>
              <a:tr h="540827">
                <a:tc>
                  <a:txBody>
                    <a:bodyPr/>
                    <a:lstStyle/>
                    <a:p>
                      <a:pPr algn="ctr"/>
                      <a:r>
                        <a:rPr lang="en-GB" sz="2400" dirty="0">
                          <a:solidFill>
                            <a:srgbClr val="02456F"/>
                          </a:solidFill>
                          <a:latin typeface="Century Gothic" panose="020B0502020202020204" pitchFamily="34" charset="0"/>
                        </a:rPr>
                        <a:t>6</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noFill/>
                  </a:tcPr>
                </a:tc>
                <a:tc>
                  <a:txBody>
                    <a:bodyPr/>
                    <a:lstStyle/>
                    <a:p>
                      <a:r>
                        <a:rPr lang="fr-FR" sz="2400" baseline="0" noProof="0" dirty="0">
                          <a:solidFill>
                            <a:srgbClr val="02456F"/>
                          </a:solidFill>
                          <a:latin typeface="Century Gothic" panose="020B0502020202020204" pitchFamily="34" charset="0"/>
                        </a:rPr>
                        <a:t>Vous restez à la maison ?</a:t>
                      </a:r>
                      <a:endParaRPr lang="fr-FR" sz="2400" noProof="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r>
                        <a:rPr lang="en-GB" sz="2400" dirty="0">
                          <a:solidFill>
                            <a:srgbClr val="02456F"/>
                          </a:solidFill>
                          <a:latin typeface="Century Gothic" panose="020B0502020202020204" pitchFamily="34" charset="0"/>
                        </a:rPr>
                        <a:t>Yes </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2830355617"/>
                  </a:ext>
                </a:extLst>
              </a:tr>
              <a:tr h="544406">
                <a:tc>
                  <a:txBody>
                    <a:bodyPr/>
                    <a:lstStyle/>
                    <a:p>
                      <a:pPr algn="ctr"/>
                      <a:r>
                        <a:rPr lang="en-GB" sz="2400" dirty="0">
                          <a:solidFill>
                            <a:srgbClr val="02456F"/>
                          </a:solidFill>
                          <a:latin typeface="Century Gothic" panose="020B0502020202020204" pitchFamily="34" charset="0"/>
                        </a:rPr>
                        <a:t>7</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noFill/>
                  </a:tcPr>
                </a:tc>
                <a:tc>
                  <a:txBody>
                    <a:bodyPr/>
                    <a:lstStyle/>
                    <a:p>
                      <a:r>
                        <a:rPr lang="fr-FR" sz="2400" noProof="0" dirty="0">
                          <a:solidFill>
                            <a:srgbClr val="02456F"/>
                          </a:solidFill>
                          <a:latin typeface="Century Gothic" panose="020B0502020202020204" pitchFamily="34" charset="0"/>
                        </a:rPr>
                        <a:t>Tu</a:t>
                      </a:r>
                      <a:r>
                        <a:rPr lang="fr-FR" sz="2400" baseline="0" noProof="0" dirty="0">
                          <a:solidFill>
                            <a:srgbClr val="02456F"/>
                          </a:solidFill>
                          <a:latin typeface="Century Gothic" panose="020B0502020202020204" pitchFamily="34" charset="0"/>
                        </a:rPr>
                        <a:t> prépares le déjeuner </a:t>
                      </a:r>
                      <a:r>
                        <a:rPr lang="fr-FR" sz="2400" noProof="0" dirty="0">
                          <a:solidFill>
                            <a:srgbClr val="02456F"/>
                          </a:solidFill>
                          <a:latin typeface="Century Gothic" panose="020B0502020202020204" pitchFamily="34" charset="0"/>
                        </a:rPr>
                        <a:t>?</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r>
                        <a:rPr lang="en-GB" sz="2400" dirty="0">
                          <a:solidFill>
                            <a:srgbClr val="02456F"/>
                          </a:solidFill>
                          <a:latin typeface="Century Gothic" panose="020B0502020202020204" pitchFamily="34" charset="0"/>
                        </a:rPr>
                        <a:t>No, sentence</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1153775532"/>
                  </a:ext>
                </a:extLst>
              </a:tr>
            </a:tbl>
          </a:graphicData>
        </a:graphic>
      </p:graphicFrame>
      <p:pic>
        <p:nvPicPr>
          <p:cNvPr id="2" name="Audio 1" descr="sound butt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87720873"/>
      </p:ext>
    </p:extLst>
  </p:cSld>
  <p:clrMapOvr>
    <a:masterClrMapping/>
  </p:clrMapOvr>
  <mc:AlternateContent xmlns:mc="http://schemas.openxmlformats.org/markup-compatibility/2006" xmlns:p14="http://schemas.microsoft.com/office/powerpoint/2010/main">
    <mc:Choice Requires="p14">
      <p:transition spd="slow" p14:dur="2000" advTm="13903"/>
    </mc:Choice>
    <mc:Fallback xmlns="">
      <p:transition spd="slow" advTm="139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5735"/>
            <a:ext cx="10515600" cy="1325563"/>
          </a:xfrm>
        </p:spPr>
        <p:txBody>
          <a:bodyPr/>
          <a:lstStyle/>
          <a:p>
            <a:r>
              <a:rPr lang="en-GB" b="1" dirty="0">
                <a:solidFill>
                  <a:srgbClr val="4472C4">
                    <a:lumMod val="75000"/>
                  </a:srgbClr>
                </a:solidFill>
              </a:rPr>
              <a:t>French Y7 Term 1.2 weeks 3-7</a:t>
            </a:r>
            <a:endParaRPr lang="en-GB" dirty="0"/>
          </a:p>
        </p:txBody>
      </p:sp>
      <p:graphicFrame>
        <p:nvGraphicFramePr>
          <p:cNvPr id="3" name="Table 2" descr="Term 1.2 weeks 1-7" title="Excerpt from the French Scheme of Work"/>
          <p:cNvGraphicFramePr>
            <a:graphicFrameLocks noGrp="1"/>
          </p:cNvGraphicFramePr>
          <p:nvPr>
            <p:extLst>
              <p:ext uri="{D42A27DB-BD31-4B8C-83A1-F6EECF244321}">
                <p14:modId xmlns:p14="http://schemas.microsoft.com/office/powerpoint/2010/main" val="671748860"/>
              </p:ext>
            </p:extLst>
          </p:nvPr>
        </p:nvGraphicFramePr>
        <p:xfrm>
          <a:off x="390525" y="1467644"/>
          <a:ext cx="11410950" cy="4702175"/>
        </p:xfrm>
        <a:graphic>
          <a:graphicData uri="http://schemas.openxmlformats.org/drawingml/2006/table">
            <a:tbl>
              <a:tblPr/>
              <a:tblGrid>
                <a:gridCol w="692150">
                  <a:extLst>
                    <a:ext uri="{9D8B030D-6E8A-4147-A177-3AD203B41FA5}">
                      <a16:colId xmlns:a16="http://schemas.microsoft.com/office/drawing/2014/main" val="3785586615"/>
                    </a:ext>
                  </a:extLst>
                </a:gridCol>
                <a:gridCol w="888061">
                  <a:extLst>
                    <a:ext uri="{9D8B030D-6E8A-4147-A177-3AD203B41FA5}">
                      <a16:colId xmlns:a16="http://schemas.microsoft.com/office/drawing/2014/main" val="1281193789"/>
                    </a:ext>
                  </a:extLst>
                </a:gridCol>
                <a:gridCol w="9830739">
                  <a:extLst>
                    <a:ext uri="{9D8B030D-6E8A-4147-A177-3AD203B41FA5}">
                      <a16:colId xmlns:a16="http://schemas.microsoft.com/office/drawing/2014/main" val="2193133033"/>
                    </a:ext>
                  </a:extLst>
                </a:gridCol>
              </a:tblGrid>
              <a:tr h="342900">
                <a:tc>
                  <a:txBody>
                    <a:bodyPr/>
                    <a:lstStyle/>
                    <a:p>
                      <a:pPr algn="ctr" fontAlgn="ctr"/>
                      <a:r>
                        <a:rPr lang="en-GB" sz="2400" b="1" i="0" u="none" strike="noStrike" dirty="0">
                          <a:solidFill>
                            <a:schemeClr val="accent1">
                              <a:lumMod val="50000"/>
                            </a:schemeClr>
                          </a:solidFill>
                          <a:effectLst/>
                          <a:latin typeface="Century Gothic" panose="020B0502020202020204" pitchFamily="34" charset="0"/>
                        </a:rPr>
                        <a:t>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GB" sz="2400" b="0" i="0" u="none" strike="noStrike">
                          <a:solidFill>
                            <a:schemeClr val="accent1">
                              <a:lumMod val="50000"/>
                            </a:schemeClr>
                          </a:solidFill>
                          <a:effectLst/>
                          <a:latin typeface="Century Gothic" panose="020B0502020202020204" pitchFamily="34" charset="0"/>
                        </a:rPr>
                        <a:t>Wk 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fr-FR" sz="2400" b="1" i="0" u="none" strike="noStrike" dirty="0">
                          <a:solidFill>
                            <a:schemeClr val="accent1">
                              <a:lumMod val="50000"/>
                            </a:schemeClr>
                          </a:solidFill>
                          <a:effectLst/>
                          <a:latin typeface="Century Gothic" panose="020B0502020202020204" pitchFamily="34" charset="0"/>
                        </a:rPr>
                        <a:t> </a:t>
                      </a:r>
                      <a:r>
                        <a:rPr lang="fr-FR" sz="2400" b="1" i="0" u="none" strike="noStrike" dirty="0" err="1">
                          <a:solidFill>
                            <a:schemeClr val="accent1">
                              <a:lumMod val="50000"/>
                            </a:schemeClr>
                          </a:solidFill>
                          <a:effectLst/>
                          <a:latin typeface="Century Gothic" panose="020B0502020202020204" pitchFamily="34" charset="0"/>
                        </a:rPr>
                        <a:t>Text</a:t>
                      </a:r>
                      <a:r>
                        <a:rPr lang="fr-FR" sz="2400" b="1" i="0" u="none" strike="noStrike" dirty="0">
                          <a:solidFill>
                            <a:schemeClr val="accent1">
                              <a:lumMod val="50000"/>
                            </a:schemeClr>
                          </a:solidFill>
                          <a:effectLst/>
                          <a:latin typeface="Century Gothic" panose="020B0502020202020204" pitchFamily="34" charset="0"/>
                        </a:rPr>
                        <a:t> exploitation 1- </a:t>
                      </a:r>
                      <a:r>
                        <a:rPr lang="fr-FR" sz="2400" b="0" i="1" u="none" strike="noStrike" dirty="0">
                          <a:solidFill>
                            <a:schemeClr val="accent1">
                              <a:lumMod val="50000"/>
                            </a:schemeClr>
                          </a:solidFill>
                          <a:effectLst/>
                          <a:latin typeface="Century Gothic" panose="020B0502020202020204" pitchFamily="34" charset="0"/>
                        </a:rPr>
                        <a:t>Sept couleurs magiques</a:t>
                      </a:r>
                      <a:endParaRPr lang="fr-FR" sz="2400" b="0" i="0" u="none" strike="noStrike" dirty="0">
                        <a:solidFill>
                          <a:schemeClr val="accent1">
                            <a:lumMod val="50000"/>
                          </a:schemeClr>
                        </a:solidFill>
                        <a:effectLst/>
                        <a:latin typeface="Century Gothic" panose="020B0502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18600998"/>
                  </a:ext>
                </a:extLst>
              </a:tr>
              <a:tr h="342900">
                <a:tc>
                  <a:txBody>
                    <a:bodyPr/>
                    <a:lstStyle/>
                    <a:p>
                      <a:pPr algn="ctr" fontAlgn="ctr"/>
                      <a:endParaRPr lang="en-GB" sz="2400" b="0" i="0" u="none" strike="noStrike" dirty="0">
                        <a:solidFill>
                          <a:schemeClr val="accent1">
                            <a:lumMod val="50000"/>
                          </a:schemeClr>
                        </a:solidFill>
                        <a:effectLst/>
                        <a:latin typeface="Century Gothic" panose="020B0502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GB" sz="2400" b="0" i="0" u="none" strike="noStrike" dirty="0" err="1">
                          <a:solidFill>
                            <a:schemeClr val="accent1">
                              <a:lumMod val="50000"/>
                            </a:schemeClr>
                          </a:solidFill>
                          <a:effectLst/>
                          <a:latin typeface="Century Gothic" panose="020B0502020202020204" pitchFamily="34" charset="0"/>
                        </a:rPr>
                        <a:t>Wk</a:t>
                      </a:r>
                      <a:r>
                        <a:rPr lang="en-GB" sz="2400" b="0" i="0" u="none" strike="noStrike" dirty="0">
                          <a:solidFill>
                            <a:schemeClr val="accent1">
                              <a:lumMod val="50000"/>
                            </a:schemeClr>
                          </a:solidFill>
                          <a:effectLst/>
                          <a:latin typeface="Century Gothic" panose="020B0502020202020204" pitchFamily="34" charset="0"/>
                        </a:rPr>
                        <a:t> 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en-GB" sz="2400" b="1" i="0" u="none" strike="noStrike" dirty="0">
                          <a:solidFill>
                            <a:schemeClr val="accent1">
                              <a:lumMod val="50000"/>
                            </a:schemeClr>
                          </a:solidFill>
                          <a:effectLst/>
                          <a:latin typeface="Century Gothic" panose="020B0502020202020204" pitchFamily="34" charset="0"/>
                        </a:rPr>
                        <a:t> faire with English equivalents other than 'do/make' </a:t>
                      </a:r>
                      <a:r>
                        <a:rPr lang="en-GB" sz="2400" b="0" i="0" u="none" strike="noStrike" dirty="0">
                          <a:solidFill>
                            <a:schemeClr val="accent1">
                              <a:lumMod val="50000"/>
                            </a:schemeClr>
                          </a:solidFill>
                          <a:effectLst/>
                          <a:latin typeface="Century Gothic" panose="020B0502020202020204" pitchFamily="34" charset="0"/>
                        </a:rPr>
                        <a:t>(je, </a:t>
                      </a:r>
                      <a:r>
                        <a:rPr lang="en-GB" sz="2400" b="0" i="0" u="none" strike="noStrike" dirty="0" err="1">
                          <a:solidFill>
                            <a:schemeClr val="accent1">
                              <a:lumMod val="50000"/>
                            </a:schemeClr>
                          </a:solidFill>
                          <a:effectLst/>
                          <a:latin typeface="Century Gothic" panose="020B0502020202020204" pitchFamily="34" charset="0"/>
                        </a:rPr>
                        <a:t>tu</a:t>
                      </a:r>
                      <a:r>
                        <a:rPr lang="en-GB" sz="2400" b="0" i="0" u="none" strike="noStrike" dirty="0">
                          <a:solidFill>
                            <a:schemeClr val="accent1">
                              <a:lumMod val="50000"/>
                            </a:schemeClr>
                          </a:solidFill>
                          <a:effectLst/>
                          <a:latin typeface="Century Gothic" panose="020B0502020202020204" pitchFamily="34" charset="0"/>
                        </a:rPr>
                        <a:t>, </a:t>
                      </a:r>
                      <a:r>
                        <a:rPr lang="en-GB" sz="2400" b="0" i="0" u="none" strike="noStrike" dirty="0" err="1">
                          <a:solidFill>
                            <a:schemeClr val="accent1">
                              <a:lumMod val="50000"/>
                            </a:schemeClr>
                          </a:solidFill>
                          <a:effectLst/>
                          <a:latin typeface="Century Gothic" panose="020B0502020202020204" pitchFamily="34" charset="0"/>
                        </a:rPr>
                        <a:t>il</a:t>
                      </a:r>
                      <a:r>
                        <a:rPr lang="en-GB" sz="2400" b="0" i="0" u="none" strike="noStrike" dirty="0">
                          <a:solidFill>
                            <a:schemeClr val="accent1">
                              <a:lumMod val="50000"/>
                            </a:schemeClr>
                          </a:solidFill>
                          <a:effectLst/>
                          <a:latin typeface="Century Gothic" panose="020B0502020202020204" pitchFamily="34" charset="0"/>
                        </a:rPr>
                        <a:t>/</a:t>
                      </a:r>
                      <a:r>
                        <a:rPr lang="en-GB" sz="2400" b="0" i="0" u="none" strike="noStrike" dirty="0" err="1">
                          <a:solidFill>
                            <a:schemeClr val="accent1">
                              <a:lumMod val="50000"/>
                            </a:schemeClr>
                          </a:solidFill>
                          <a:effectLst/>
                          <a:latin typeface="Century Gothic" panose="020B0502020202020204" pitchFamily="34" charset="0"/>
                        </a:rPr>
                        <a:t>elle</a:t>
                      </a:r>
                      <a:r>
                        <a:rPr lang="en-GB" sz="2400" b="0" i="0" u="none" strike="noStrike" dirty="0">
                          <a:solidFill>
                            <a:schemeClr val="accent1">
                              <a:lumMod val="50000"/>
                            </a:schemeClr>
                          </a:solidFill>
                          <a:effectLst/>
                          <a:latin typeface="Century Gothic" panose="020B050202020202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42637536"/>
                  </a:ext>
                </a:extLst>
              </a:tr>
              <a:tr h="902970">
                <a:tc>
                  <a:txBody>
                    <a:bodyPr/>
                    <a:lstStyle/>
                    <a:p>
                      <a:pPr algn="ctr" fontAlgn="ctr"/>
                      <a:endParaRPr lang="en-GB" sz="2400" b="0" i="0" u="none" strike="noStrike">
                        <a:solidFill>
                          <a:schemeClr val="accent1">
                            <a:lumMod val="50000"/>
                          </a:schemeClr>
                        </a:solidFill>
                        <a:effectLst/>
                        <a:latin typeface="Century Gothic" panose="020B0502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GB" sz="2400" b="0" i="0" u="none" strike="noStrike" dirty="0" err="1">
                          <a:solidFill>
                            <a:schemeClr val="accent1">
                              <a:lumMod val="50000"/>
                            </a:schemeClr>
                          </a:solidFill>
                          <a:effectLst/>
                          <a:latin typeface="Century Gothic" panose="020B0502020202020204" pitchFamily="34" charset="0"/>
                        </a:rPr>
                        <a:t>Wk</a:t>
                      </a:r>
                      <a:r>
                        <a:rPr lang="en-GB" sz="2400" b="0" i="0" u="none" strike="noStrike" dirty="0">
                          <a:solidFill>
                            <a:schemeClr val="accent1">
                              <a:lumMod val="50000"/>
                            </a:schemeClr>
                          </a:solidFill>
                          <a:effectLst/>
                          <a:latin typeface="Century Gothic" panose="020B0502020202020204" pitchFamily="34" charset="0"/>
                        </a:rPr>
                        <a:t> 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en-GB" sz="2400" b="1" i="0" u="none" strike="noStrike" dirty="0">
                          <a:solidFill>
                            <a:schemeClr val="accent1">
                              <a:lumMod val="50000"/>
                            </a:schemeClr>
                          </a:solidFill>
                          <a:effectLst/>
                          <a:latin typeface="Century Gothic" panose="020B0502020202020204" pitchFamily="34" charset="0"/>
                        </a:rPr>
                        <a:t> -ER verbs (je, </a:t>
                      </a:r>
                      <a:r>
                        <a:rPr lang="en-GB" sz="2400" b="1" i="0" u="none" strike="noStrike" dirty="0" err="1">
                          <a:solidFill>
                            <a:schemeClr val="accent1">
                              <a:lumMod val="50000"/>
                            </a:schemeClr>
                          </a:solidFill>
                          <a:effectLst/>
                          <a:latin typeface="Century Gothic" panose="020B0502020202020204" pitchFamily="34" charset="0"/>
                        </a:rPr>
                        <a:t>tu</a:t>
                      </a:r>
                      <a:r>
                        <a:rPr lang="en-GB" sz="2400" b="1" i="0" u="none" strike="noStrike" dirty="0">
                          <a:solidFill>
                            <a:schemeClr val="accent1">
                              <a:lumMod val="50000"/>
                            </a:schemeClr>
                          </a:solidFill>
                          <a:effectLst/>
                          <a:latin typeface="Century Gothic" panose="020B0502020202020204" pitchFamily="34" charset="0"/>
                        </a:rPr>
                        <a:t>, </a:t>
                      </a:r>
                      <a:r>
                        <a:rPr lang="en-GB" sz="2400" b="1" i="0" u="none" strike="noStrike" dirty="0" err="1">
                          <a:solidFill>
                            <a:schemeClr val="accent1">
                              <a:lumMod val="50000"/>
                            </a:schemeClr>
                          </a:solidFill>
                          <a:effectLst/>
                          <a:latin typeface="Century Gothic" panose="020B0502020202020204" pitchFamily="34" charset="0"/>
                        </a:rPr>
                        <a:t>il</a:t>
                      </a:r>
                      <a:r>
                        <a:rPr lang="en-GB" sz="2400" b="1" i="0" u="none" strike="noStrike" dirty="0">
                          <a:solidFill>
                            <a:schemeClr val="accent1">
                              <a:lumMod val="50000"/>
                            </a:schemeClr>
                          </a:solidFill>
                          <a:effectLst/>
                          <a:latin typeface="Century Gothic" panose="020B0502020202020204" pitchFamily="34" charset="0"/>
                        </a:rPr>
                        <a:t>/</a:t>
                      </a:r>
                      <a:r>
                        <a:rPr lang="en-GB" sz="2400" b="1" i="0" u="none" strike="noStrike" dirty="0" err="1">
                          <a:solidFill>
                            <a:schemeClr val="accent1">
                              <a:lumMod val="50000"/>
                            </a:schemeClr>
                          </a:solidFill>
                          <a:effectLst/>
                          <a:latin typeface="Century Gothic" panose="020B0502020202020204" pitchFamily="34" charset="0"/>
                        </a:rPr>
                        <a:t>elle</a:t>
                      </a:r>
                      <a:r>
                        <a:rPr lang="en-GB" sz="2400" b="1" i="0" u="none" strike="noStrike" dirty="0">
                          <a:solidFill>
                            <a:schemeClr val="accent1">
                              <a:lumMod val="50000"/>
                            </a:schemeClr>
                          </a:solidFill>
                          <a:effectLst/>
                          <a:latin typeface="Century Gothic" panose="020B0502020202020204" pitchFamily="34" charset="0"/>
                        </a:rPr>
                        <a:t>);</a:t>
                      </a:r>
                      <a:r>
                        <a:rPr lang="en-GB" sz="2400" b="1" i="0" u="none" strike="noStrike" baseline="0" dirty="0">
                          <a:solidFill>
                            <a:schemeClr val="accent1">
                              <a:lumMod val="50000"/>
                            </a:schemeClr>
                          </a:solidFill>
                          <a:effectLst/>
                          <a:latin typeface="Century Gothic" panose="020B0502020202020204" pitchFamily="34" charset="0"/>
                        </a:rPr>
                        <a:t> </a:t>
                      </a:r>
                      <a:r>
                        <a:rPr lang="en-GB" sz="2400" b="1" i="0" u="none" strike="noStrike" dirty="0">
                          <a:solidFill>
                            <a:schemeClr val="accent1">
                              <a:lumMod val="50000"/>
                            </a:schemeClr>
                          </a:solidFill>
                          <a:effectLst/>
                          <a:latin typeface="Century Gothic" panose="020B0502020202020204" pitchFamily="34" charset="0"/>
                        </a:rPr>
                        <a:t>present simple used with its continuous meaning</a:t>
                      </a:r>
                      <a:br>
                        <a:rPr lang="en-GB" sz="2400" b="1" i="0" u="none" strike="noStrike" dirty="0">
                          <a:solidFill>
                            <a:schemeClr val="accent1">
                              <a:lumMod val="50000"/>
                            </a:schemeClr>
                          </a:solidFill>
                          <a:effectLst/>
                          <a:latin typeface="Century Gothic" panose="020B0502020202020204" pitchFamily="34" charset="0"/>
                        </a:rPr>
                      </a:br>
                      <a:r>
                        <a:rPr lang="en-GB" sz="2400" b="1" i="0" u="none" strike="noStrike" dirty="0">
                          <a:solidFill>
                            <a:schemeClr val="accent1">
                              <a:lumMod val="50000"/>
                            </a:schemeClr>
                          </a:solidFill>
                          <a:effectLst/>
                          <a:latin typeface="Century Gothic" panose="020B0502020202020204" pitchFamily="34" charset="0"/>
                        </a:rPr>
                        <a:t>à with certain verbs (at);</a:t>
                      </a:r>
                      <a:r>
                        <a:rPr lang="en-GB" sz="2400" b="1" i="0" u="none" strike="noStrike" baseline="0" dirty="0">
                          <a:solidFill>
                            <a:schemeClr val="accent1">
                              <a:lumMod val="50000"/>
                            </a:schemeClr>
                          </a:solidFill>
                          <a:effectLst/>
                          <a:latin typeface="Century Gothic" panose="020B0502020202020204" pitchFamily="34" charset="0"/>
                        </a:rPr>
                        <a:t> </a:t>
                      </a:r>
                      <a:r>
                        <a:rPr lang="en-GB" sz="2400" b="1" i="0" u="none" strike="noStrike" dirty="0">
                          <a:solidFill>
                            <a:schemeClr val="accent1">
                              <a:lumMod val="50000"/>
                            </a:schemeClr>
                          </a:solidFill>
                          <a:effectLst/>
                          <a:latin typeface="Century Gothic" panose="020B0502020202020204" pitchFamily="34" charset="0"/>
                        </a:rPr>
                        <a:t>two-verb structures: </a:t>
                      </a:r>
                      <a:r>
                        <a:rPr lang="en-GB" sz="2400" b="1" i="1" u="none" strike="noStrike" dirty="0">
                          <a:solidFill>
                            <a:schemeClr val="accent1">
                              <a:lumMod val="50000"/>
                            </a:schemeClr>
                          </a:solidFill>
                          <a:effectLst/>
                          <a:latin typeface="Century Gothic" panose="020B0502020202020204" pitchFamily="34" charset="0"/>
                        </a:rPr>
                        <a:t>aimer + </a:t>
                      </a:r>
                      <a:r>
                        <a:rPr lang="en-GB" sz="2400" b="1" i="0" u="none" strike="noStrike" dirty="0">
                          <a:solidFill>
                            <a:schemeClr val="accent1">
                              <a:lumMod val="50000"/>
                            </a:schemeClr>
                          </a:solidFill>
                          <a:effectLst/>
                          <a:latin typeface="Century Gothic" panose="020B0502020202020204" pitchFamily="34" charset="0"/>
                        </a:rPr>
                        <a:t>infinitive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48670226"/>
                  </a:ext>
                </a:extLst>
              </a:tr>
              <a:tr h="907415">
                <a:tc>
                  <a:txBody>
                    <a:bodyPr/>
                    <a:lstStyle/>
                    <a:p>
                      <a:pPr algn="ctr" fontAlgn="ctr"/>
                      <a:endParaRPr lang="en-GB" sz="2400" b="0" i="0" u="none" strike="noStrike">
                        <a:solidFill>
                          <a:schemeClr val="accent1">
                            <a:lumMod val="50000"/>
                          </a:schemeClr>
                        </a:solidFill>
                        <a:effectLst/>
                        <a:latin typeface="Century Gothic" panose="020B0502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GB" sz="2400" b="0" i="0" u="none" strike="noStrike">
                          <a:solidFill>
                            <a:schemeClr val="accent1">
                              <a:lumMod val="50000"/>
                            </a:schemeClr>
                          </a:solidFill>
                          <a:effectLst/>
                          <a:latin typeface="Century Gothic" panose="020B0502020202020204" pitchFamily="34" charset="0"/>
                        </a:rPr>
                        <a:t>Wk 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en-GB" sz="2400" b="0" i="0" u="none" strike="noStrike" dirty="0">
                          <a:solidFill>
                            <a:schemeClr val="accent1">
                              <a:lumMod val="50000"/>
                            </a:schemeClr>
                          </a:solidFill>
                          <a:effectLst/>
                          <a:latin typeface="Century Gothic" panose="020B0502020202020204" pitchFamily="34" charset="0"/>
                        </a:rPr>
                        <a:t> -ER verbs (je, </a:t>
                      </a:r>
                      <a:r>
                        <a:rPr lang="en-GB" sz="2400" b="0" i="0" u="none" strike="noStrike" dirty="0" err="1">
                          <a:solidFill>
                            <a:schemeClr val="accent1">
                              <a:lumMod val="50000"/>
                            </a:schemeClr>
                          </a:solidFill>
                          <a:effectLst/>
                          <a:latin typeface="Century Gothic" panose="020B0502020202020204" pitchFamily="34" charset="0"/>
                        </a:rPr>
                        <a:t>tu</a:t>
                      </a:r>
                      <a:r>
                        <a:rPr lang="en-GB" sz="2400" b="0" i="0" u="none" strike="noStrike" dirty="0">
                          <a:solidFill>
                            <a:schemeClr val="accent1">
                              <a:lumMod val="50000"/>
                            </a:schemeClr>
                          </a:solidFill>
                          <a:effectLst/>
                          <a:latin typeface="Century Gothic" panose="020B0502020202020204" pitchFamily="34" charset="0"/>
                        </a:rPr>
                        <a:t>, </a:t>
                      </a:r>
                      <a:r>
                        <a:rPr lang="en-GB" sz="2400" b="0" i="0" u="none" strike="noStrike" dirty="0" err="1">
                          <a:solidFill>
                            <a:schemeClr val="accent1">
                              <a:lumMod val="50000"/>
                            </a:schemeClr>
                          </a:solidFill>
                          <a:effectLst/>
                          <a:latin typeface="Century Gothic" panose="020B0502020202020204" pitchFamily="34" charset="0"/>
                        </a:rPr>
                        <a:t>il</a:t>
                      </a:r>
                      <a:r>
                        <a:rPr lang="en-GB" sz="2400" b="0" i="0" u="none" strike="noStrike" dirty="0">
                          <a:solidFill>
                            <a:schemeClr val="accent1">
                              <a:lumMod val="50000"/>
                            </a:schemeClr>
                          </a:solidFill>
                          <a:effectLst/>
                          <a:latin typeface="Century Gothic" panose="020B0502020202020204" pitchFamily="34" charset="0"/>
                        </a:rPr>
                        <a:t>/</a:t>
                      </a:r>
                      <a:r>
                        <a:rPr lang="en-GB" sz="2400" b="0" i="0" u="none" strike="noStrike" dirty="0" err="1">
                          <a:solidFill>
                            <a:schemeClr val="accent1">
                              <a:lumMod val="50000"/>
                            </a:schemeClr>
                          </a:solidFill>
                          <a:effectLst/>
                          <a:latin typeface="Century Gothic" panose="020B0502020202020204" pitchFamily="34" charset="0"/>
                        </a:rPr>
                        <a:t>elle</a:t>
                      </a:r>
                      <a:r>
                        <a:rPr lang="en-GB" sz="2400" b="0" i="0" u="none" strike="noStrike" dirty="0">
                          <a:solidFill>
                            <a:schemeClr val="accent1">
                              <a:lumMod val="50000"/>
                            </a:schemeClr>
                          </a:solidFill>
                          <a:effectLst/>
                          <a:latin typeface="Century Gothic" panose="020B0502020202020204" pitchFamily="34" charset="0"/>
                        </a:rPr>
                        <a:t>);</a:t>
                      </a:r>
                      <a:r>
                        <a:rPr lang="en-GB" sz="2400" b="0" i="0" u="none" strike="noStrike" baseline="0" dirty="0">
                          <a:solidFill>
                            <a:schemeClr val="accent1">
                              <a:lumMod val="50000"/>
                            </a:schemeClr>
                          </a:solidFill>
                          <a:effectLst/>
                          <a:latin typeface="Century Gothic" panose="020B0502020202020204" pitchFamily="34" charset="0"/>
                        </a:rPr>
                        <a:t> </a:t>
                      </a:r>
                      <a:r>
                        <a:rPr lang="en-GB" sz="2400" b="0" i="0" u="none" strike="noStrike" dirty="0">
                          <a:solidFill>
                            <a:schemeClr val="accent1">
                              <a:lumMod val="50000"/>
                            </a:schemeClr>
                          </a:solidFill>
                          <a:effectLst/>
                          <a:latin typeface="Century Gothic" panose="020B0502020202020204" pitchFamily="34" charset="0"/>
                        </a:rPr>
                        <a:t>present simple used with its continuous meaning;</a:t>
                      </a:r>
                      <a:r>
                        <a:rPr lang="en-GB" sz="2400" b="0" i="0" u="none" strike="noStrike" baseline="0" dirty="0">
                          <a:solidFill>
                            <a:schemeClr val="accent1">
                              <a:lumMod val="50000"/>
                            </a:schemeClr>
                          </a:solidFill>
                          <a:effectLst/>
                          <a:latin typeface="Century Gothic" panose="020B0502020202020204" pitchFamily="34" charset="0"/>
                        </a:rPr>
                        <a:t> </a:t>
                      </a:r>
                      <a:r>
                        <a:rPr lang="en-GB" sz="2400" b="0" i="0" u="none" strike="noStrike" dirty="0">
                          <a:solidFill>
                            <a:schemeClr val="accent1">
                              <a:lumMod val="50000"/>
                            </a:schemeClr>
                          </a:solidFill>
                          <a:effectLst/>
                          <a:latin typeface="Century Gothic" panose="020B0502020202020204" pitchFamily="34" charset="0"/>
                        </a:rPr>
                        <a:t>à with certain verbs (at</a:t>
                      </a:r>
                      <a:r>
                        <a:rPr lang="en-GB" sz="2400" b="1" i="0" u="none" strike="noStrike" dirty="0">
                          <a:solidFill>
                            <a:schemeClr val="accent1">
                              <a:lumMod val="50000"/>
                            </a:schemeClr>
                          </a:solidFill>
                          <a:effectLst/>
                          <a:latin typeface="Century Gothic" panose="020B0502020202020204" pitchFamily="34" charset="0"/>
                        </a:rPr>
                        <a:t> vs to</a:t>
                      </a:r>
                      <a:r>
                        <a:rPr lang="en-GB" sz="2400" b="0" i="0" u="none" strike="noStrike" dirty="0">
                          <a:solidFill>
                            <a:schemeClr val="accent1">
                              <a:lumMod val="50000"/>
                            </a:schemeClr>
                          </a:solidFill>
                          <a:effectLst/>
                          <a:latin typeface="Century Gothic" panose="020B0502020202020204" pitchFamily="34" charset="0"/>
                        </a:rPr>
                        <a:t>);</a:t>
                      </a:r>
                      <a:r>
                        <a:rPr lang="en-GB" sz="2400" b="0" i="0" u="none" strike="noStrike" baseline="0" dirty="0">
                          <a:solidFill>
                            <a:schemeClr val="accent1">
                              <a:lumMod val="50000"/>
                            </a:schemeClr>
                          </a:solidFill>
                          <a:effectLst/>
                          <a:latin typeface="Century Gothic" panose="020B0502020202020204" pitchFamily="34" charset="0"/>
                        </a:rPr>
                        <a:t> </a:t>
                      </a:r>
                      <a:r>
                        <a:rPr lang="en-GB" sz="2400" b="0" i="0" u="none" strike="noStrike" dirty="0">
                          <a:solidFill>
                            <a:schemeClr val="accent1">
                              <a:lumMod val="50000"/>
                            </a:schemeClr>
                          </a:solidFill>
                          <a:effectLst/>
                          <a:latin typeface="Century Gothic" panose="020B0502020202020204" pitchFamily="34" charset="0"/>
                        </a:rPr>
                        <a:t>two-verb structures: aimer + infinitive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19429465"/>
                  </a:ext>
                </a:extLst>
              </a:tr>
              <a:tr h="685800">
                <a:tc>
                  <a:txBody>
                    <a:bodyPr/>
                    <a:lstStyle/>
                    <a:p>
                      <a:pPr algn="ctr" fontAlgn="ctr"/>
                      <a:endParaRPr lang="en-GB" sz="2400" b="0" i="0" u="none" strike="noStrike">
                        <a:solidFill>
                          <a:schemeClr val="accent1">
                            <a:lumMod val="50000"/>
                          </a:schemeClr>
                        </a:solidFill>
                        <a:effectLst/>
                        <a:latin typeface="Century Gothic" panose="020B0502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GB" sz="2400" b="0" i="0" u="none" strike="noStrike">
                          <a:solidFill>
                            <a:schemeClr val="accent1">
                              <a:lumMod val="50000"/>
                            </a:schemeClr>
                          </a:solidFill>
                          <a:effectLst/>
                          <a:latin typeface="Century Gothic" panose="020B0502020202020204" pitchFamily="34" charset="0"/>
                        </a:rPr>
                        <a:t>Wk 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en-GB" sz="2400" b="0" i="0" u="none" strike="noStrike" dirty="0">
                          <a:solidFill>
                            <a:schemeClr val="accent1">
                              <a:lumMod val="50000"/>
                            </a:schemeClr>
                          </a:solidFill>
                          <a:effectLst/>
                          <a:latin typeface="Century Gothic" panose="020B0502020202020204" pitchFamily="34" charset="0"/>
                        </a:rPr>
                        <a:t> -ER verbs (</a:t>
                      </a:r>
                      <a:r>
                        <a:rPr lang="en-GB" sz="2400" b="0" i="1" u="none" strike="noStrike" dirty="0">
                          <a:solidFill>
                            <a:schemeClr val="accent1">
                              <a:lumMod val="50000"/>
                            </a:schemeClr>
                          </a:solidFill>
                          <a:effectLst/>
                          <a:latin typeface="Century Gothic" panose="020B0502020202020204" pitchFamily="34" charset="0"/>
                        </a:rPr>
                        <a:t>je, </a:t>
                      </a:r>
                      <a:r>
                        <a:rPr lang="en-GB" sz="2400" b="0" i="1" u="none" strike="noStrike" dirty="0" err="1">
                          <a:solidFill>
                            <a:schemeClr val="accent1">
                              <a:lumMod val="50000"/>
                            </a:schemeClr>
                          </a:solidFill>
                          <a:effectLst/>
                          <a:latin typeface="Century Gothic" panose="020B0502020202020204" pitchFamily="34" charset="0"/>
                        </a:rPr>
                        <a:t>tu</a:t>
                      </a:r>
                      <a:r>
                        <a:rPr lang="en-GB" sz="2400" b="0" i="1" u="none" strike="noStrike" dirty="0">
                          <a:solidFill>
                            <a:schemeClr val="accent1">
                              <a:lumMod val="50000"/>
                            </a:schemeClr>
                          </a:solidFill>
                          <a:effectLst/>
                          <a:latin typeface="Century Gothic" panose="020B0502020202020204" pitchFamily="34" charset="0"/>
                        </a:rPr>
                        <a:t>, </a:t>
                      </a:r>
                      <a:r>
                        <a:rPr lang="en-GB" sz="2400" b="0" i="1" u="none" strike="noStrike" dirty="0" err="1">
                          <a:solidFill>
                            <a:schemeClr val="accent1">
                              <a:lumMod val="50000"/>
                            </a:schemeClr>
                          </a:solidFill>
                          <a:effectLst/>
                          <a:latin typeface="Century Gothic" panose="020B0502020202020204" pitchFamily="34" charset="0"/>
                        </a:rPr>
                        <a:t>il</a:t>
                      </a:r>
                      <a:r>
                        <a:rPr lang="en-GB" sz="2400" b="0" i="1" u="none" strike="noStrike" dirty="0">
                          <a:solidFill>
                            <a:schemeClr val="accent1">
                              <a:lumMod val="50000"/>
                            </a:schemeClr>
                          </a:solidFill>
                          <a:effectLst/>
                          <a:latin typeface="Century Gothic" panose="020B0502020202020204" pitchFamily="34" charset="0"/>
                        </a:rPr>
                        <a:t>/</a:t>
                      </a:r>
                      <a:r>
                        <a:rPr lang="en-GB" sz="2400" b="0" i="1" u="none" strike="noStrike" dirty="0" err="1">
                          <a:solidFill>
                            <a:schemeClr val="accent1">
                              <a:lumMod val="50000"/>
                            </a:schemeClr>
                          </a:solidFill>
                          <a:effectLst/>
                          <a:latin typeface="Century Gothic" panose="020B0502020202020204" pitchFamily="34" charset="0"/>
                        </a:rPr>
                        <a:t>elle</a:t>
                      </a:r>
                      <a:r>
                        <a:rPr lang="en-GB" sz="2400" b="0" i="0" u="none" strike="noStrike" dirty="0">
                          <a:solidFill>
                            <a:schemeClr val="accent1">
                              <a:lumMod val="50000"/>
                            </a:schemeClr>
                          </a:solidFill>
                          <a:effectLst/>
                          <a:latin typeface="Century Gothic" panose="020B0502020202020204" pitchFamily="34" charset="0"/>
                        </a:rPr>
                        <a:t>, </a:t>
                      </a:r>
                      <a:r>
                        <a:rPr lang="en-GB" sz="2400" b="1" i="0" u="none" strike="noStrike" dirty="0">
                          <a:solidFill>
                            <a:schemeClr val="accent1">
                              <a:lumMod val="50000"/>
                            </a:schemeClr>
                          </a:solidFill>
                          <a:effectLst/>
                          <a:latin typeface="Century Gothic" panose="020B0502020202020204" pitchFamily="34" charset="0"/>
                        </a:rPr>
                        <a:t>nous</a:t>
                      </a:r>
                      <a:r>
                        <a:rPr lang="en-GB" sz="2400" b="0" i="0" u="none" strike="noStrike" dirty="0">
                          <a:solidFill>
                            <a:schemeClr val="accent1">
                              <a:lumMod val="50000"/>
                            </a:schemeClr>
                          </a:solidFill>
                          <a:effectLst/>
                          <a:latin typeface="Century Gothic" panose="020B0502020202020204" pitchFamily="34" charset="0"/>
                        </a:rPr>
                        <a:t>);</a:t>
                      </a:r>
                      <a:r>
                        <a:rPr lang="en-GB" sz="2400" b="0" i="0" u="none" strike="noStrike" baseline="0" dirty="0">
                          <a:solidFill>
                            <a:schemeClr val="accent1">
                              <a:lumMod val="50000"/>
                            </a:schemeClr>
                          </a:solidFill>
                          <a:effectLst/>
                          <a:latin typeface="Century Gothic" panose="020B0502020202020204" pitchFamily="34" charset="0"/>
                        </a:rPr>
                        <a:t> </a:t>
                      </a:r>
                      <a:r>
                        <a:rPr lang="en-GB" sz="2400" b="0" i="1" u="none" strike="noStrike" dirty="0">
                          <a:solidFill>
                            <a:schemeClr val="accent1">
                              <a:lumMod val="50000"/>
                            </a:schemeClr>
                          </a:solidFill>
                          <a:effectLst/>
                          <a:latin typeface="Century Gothic" panose="020B0502020202020204" pitchFamily="34" charset="0"/>
                        </a:rPr>
                        <a:t>present simple used with its continuous meaning</a:t>
                      </a:r>
                      <a:r>
                        <a:rPr lang="en-GB" sz="2400" b="0" i="0" u="none" strike="noStrike" dirty="0">
                          <a:solidFill>
                            <a:schemeClr val="accent1">
                              <a:lumMod val="50000"/>
                            </a:schemeClr>
                          </a:solidFill>
                          <a:effectLst/>
                          <a:latin typeface="Century Gothic" panose="020B0502020202020204" pitchFamily="34" charset="0"/>
                        </a:rPr>
                        <a:t>;</a:t>
                      </a:r>
                      <a:r>
                        <a:rPr lang="en-GB" sz="2400" b="0" i="0" u="none" strike="noStrike" baseline="0" dirty="0">
                          <a:solidFill>
                            <a:schemeClr val="accent1">
                              <a:lumMod val="50000"/>
                            </a:schemeClr>
                          </a:solidFill>
                          <a:effectLst/>
                          <a:latin typeface="Century Gothic" panose="020B0502020202020204" pitchFamily="34" charset="0"/>
                        </a:rPr>
                        <a:t> </a:t>
                      </a:r>
                      <a:r>
                        <a:rPr lang="en-GB" sz="2400" b="0" i="1" u="none" strike="noStrike" dirty="0">
                          <a:solidFill>
                            <a:schemeClr val="accent1">
                              <a:lumMod val="50000"/>
                            </a:schemeClr>
                          </a:solidFill>
                          <a:effectLst/>
                          <a:latin typeface="Century Gothic" panose="020B0502020202020204" pitchFamily="34" charset="0"/>
                        </a:rPr>
                        <a:t>intonation questions</a:t>
                      </a:r>
                      <a:endParaRPr lang="en-GB" sz="2400" b="0" i="0" u="none" strike="noStrike" dirty="0">
                        <a:solidFill>
                          <a:schemeClr val="accent1">
                            <a:lumMod val="50000"/>
                          </a:schemeClr>
                        </a:solidFill>
                        <a:effectLst/>
                        <a:latin typeface="Century Gothic" panose="020B0502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27598907"/>
                  </a:ext>
                </a:extLst>
              </a:tr>
              <a:tr h="678815">
                <a:tc>
                  <a:txBody>
                    <a:bodyPr/>
                    <a:lstStyle/>
                    <a:p>
                      <a:pPr algn="ctr" fontAlgn="ctr"/>
                      <a:endParaRPr lang="en-GB" sz="2400" b="0" i="0" u="none" strike="noStrike">
                        <a:solidFill>
                          <a:schemeClr val="accent1">
                            <a:lumMod val="50000"/>
                          </a:schemeClr>
                        </a:solidFill>
                        <a:effectLst/>
                        <a:latin typeface="Century Gothic" panose="020B0502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GB" sz="2400" b="0" i="0" u="none" strike="noStrike">
                          <a:solidFill>
                            <a:schemeClr val="accent1">
                              <a:lumMod val="50000"/>
                            </a:schemeClr>
                          </a:solidFill>
                          <a:effectLst/>
                          <a:latin typeface="Century Gothic" panose="020B0502020202020204" pitchFamily="34" charset="0"/>
                        </a:rPr>
                        <a:t>Wk 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fr-FR" sz="2400" b="0" i="0" u="none" strike="noStrike" dirty="0">
                          <a:solidFill>
                            <a:schemeClr val="accent1">
                              <a:lumMod val="50000"/>
                            </a:schemeClr>
                          </a:solidFill>
                          <a:effectLst/>
                          <a:latin typeface="Century Gothic" panose="020B0502020202020204" pitchFamily="34" charset="0"/>
                        </a:rPr>
                        <a:t> -ER </a:t>
                      </a:r>
                      <a:r>
                        <a:rPr lang="fr-FR" sz="2400" b="0" i="0" u="none" strike="noStrike" dirty="0" err="1">
                          <a:solidFill>
                            <a:schemeClr val="accent1">
                              <a:lumMod val="50000"/>
                            </a:schemeClr>
                          </a:solidFill>
                          <a:effectLst/>
                          <a:latin typeface="Century Gothic" panose="020B0502020202020204" pitchFamily="34" charset="0"/>
                        </a:rPr>
                        <a:t>verbs</a:t>
                      </a:r>
                      <a:r>
                        <a:rPr lang="fr-FR" sz="2400" b="0" i="0" u="none" strike="noStrike" baseline="0" dirty="0">
                          <a:solidFill>
                            <a:schemeClr val="accent1">
                              <a:lumMod val="50000"/>
                            </a:schemeClr>
                          </a:solidFill>
                          <a:effectLst/>
                          <a:latin typeface="Century Gothic" panose="020B0502020202020204" pitchFamily="34" charset="0"/>
                        </a:rPr>
                        <a:t> </a:t>
                      </a:r>
                      <a:r>
                        <a:rPr lang="fr-FR" sz="2400" b="0" i="0" u="none" strike="noStrike" dirty="0">
                          <a:solidFill>
                            <a:schemeClr val="accent1">
                              <a:lumMod val="50000"/>
                            </a:schemeClr>
                          </a:solidFill>
                          <a:effectLst/>
                          <a:latin typeface="Century Gothic" panose="020B0502020202020204" pitchFamily="34" charset="0"/>
                        </a:rPr>
                        <a:t>(</a:t>
                      </a:r>
                      <a:r>
                        <a:rPr lang="fr-FR" sz="2400" b="0" i="1" u="none" strike="noStrike" dirty="0">
                          <a:solidFill>
                            <a:schemeClr val="accent1">
                              <a:lumMod val="50000"/>
                            </a:schemeClr>
                          </a:solidFill>
                          <a:effectLst/>
                          <a:latin typeface="Century Gothic" panose="020B0502020202020204" pitchFamily="34" charset="0"/>
                        </a:rPr>
                        <a:t>je, tu, il/elle, </a:t>
                      </a:r>
                      <a:r>
                        <a:rPr lang="fr-FR" sz="2400" b="0" i="1" u="none" strike="noStrike" dirty="0" err="1">
                          <a:solidFill>
                            <a:schemeClr val="accent1">
                              <a:lumMod val="50000"/>
                            </a:schemeClr>
                          </a:solidFill>
                          <a:effectLst/>
                          <a:latin typeface="Century Gothic" panose="020B0502020202020204" pitchFamily="34" charset="0"/>
                        </a:rPr>
                        <a:t>nous,</a:t>
                      </a:r>
                      <a:r>
                        <a:rPr lang="fr-FR" sz="2400" b="1" i="0" u="none" strike="noStrike" dirty="0" err="1">
                          <a:solidFill>
                            <a:schemeClr val="accent1">
                              <a:lumMod val="50000"/>
                            </a:schemeClr>
                          </a:solidFill>
                          <a:effectLst/>
                          <a:latin typeface="Century Gothic" panose="020B0502020202020204" pitchFamily="34" charset="0"/>
                        </a:rPr>
                        <a:t>ils</a:t>
                      </a:r>
                      <a:r>
                        <a:rPr lang="fr-FR" sz="2400" b="1" i="0" u="none" strike="noStrike" dirty="0">
                          <a:solidFill>
                            <a:schemeClr val="accent1">
                              <a:lumMod val="50000"/>
                            </a:schemeClr>
                          </a:solidFill>
                          <a:effectLst/>
                          <a:latin typeface="Century Gothic" panose="020B0502020202020204" pitchFamily="34" charset="0"/>
                        </a:rPr>
                        <a:t>/elles</a:t>
                      </a:r>
                      <a:r>
                        <a:rPr lang="fr-FR" sz="2400" b="0" i="0" u="none" strike="noStrike" dirty="0">
                          <a:solidFill>
                            <a:schemeClr val="accent1">
                              <a:lumMod val="50000"/>
                            </a:schemeClr>
                          </a:solidFill>
                          <a:effectLst/>
                          <a:latin typeface="Century Gothic" panose="020B050202020202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76879985"/>
                  </a:ext>
                </a:extLst>
              </a:tr>
              <a:tr h="342900">
                <a:tc>
                  <a:txBody>
                    <a:bodyPr/>
                    <a:lstStyle/>
                    <a:p>
                      <a:pPr algn="ctr" fontAlgn="ctr"/>
                      <a:endParaRPr lang="en-GB" sz="2400" b="0" i="0" u="none" strike="noStrike" dirty="0">
                        <a:solidFill>
                          <a:schemeClr val="accent1">
                            <a:lumMod val="50000"/>
                          </a:schemeClr>
                        </a:solidFill>
                        <a:effectLst/>
                        <a:latin typeface="Century Gothic" panose="020B0502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ctr" fontAlgn="ctr"/>
                      <a:r>
                        <a:rPr lang="en-GB" sz="2400" b="0" i="0" u="none" strike="noStrike">
                          <a:solidFill>
                            <a:schemeClr val="accent1">
                              <a:lumMod val="50000"/>
                            </a:schemeClr>
                          </a:solidFill>
                          <a:effectLst/>
                          <a:latin typeface="Century Gothic" panose="020B0502020202020204" pitchFamily="34" charset="0"/>
                        </a:rPr>
                        <a:t>Wk 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fr-FR" sz="2400" b="0" i="0" u="none" strike="noStrike" dirty="0">
                          <a:solidFill>
                            <a:schemeClr val="accent1">
                              <a:lumMod val="50000"/>
                            </a:schemeClr>
                          </a:solidFill>
                          <a:effectLst/>
                          <a:latin typeface="Century Gothic" panose="020B0502020202020204" pitchFamily="34" charset="0"/>
                        </a:rPr>
                        <a:t> -ER </a:t>
                      </a:r>
                      <a:r>
                        <a:rPr lang="fr-FR" sz="2400" b="0" i="0" u="none" strike="noStrike" dirty="0" err="1">
                          <a:solidFill>
                            <a:schemeClr val="accent1">
                              <a:lumMod val="50000"/>
                            </a:schemeClr>
                          </a:solidFill>
                          <a:effectLst/>
                          <a:latin typeface="Century Gothic" panose="020B0502020202020204" pitchFamily="34" charset="0"/>
                        </a:rPr>
                        <a:t>verbs</a:t>
                      </a:r>
                      <a:r>
                        <a:rPr lang="fr-FR" sz="2400" b="0" i="0" u="none" strike="noStrike" dirty="0">
                          <a:solidFill>
                            <a:schemeClr val="accent1">
                              <a:lumMod val="50000"/>
                            </a:schemeClr>
                          </a:solidFill>
                          <a:effectLst/>
                          <a:latin typeface="Century Gothic" panose="020B0502020202020204" pitchFamily="34" charset="0"/>
                        </a:rPr>
                        <a:t> (</a:t>
                      </a:r>
                      <a:r>
                        <a:rPr lang="fr-FR" sz="2400" b="0" i="1" u="none" strike="noStrike" dirty="0">
                          <a:solidFill>
                            <a:schemeClr val="accent1">
                              <a:lumMod val="50000"/>
                            </a:schemeClr>
                          </a:solidFill>
                          <a:effectLst/>
                          <a:latin typeface="Century Gothic" panose="020B0502020202020204" pitchFamily="34" charset="0"/>
                        </a:rPr>
                        <a:t>je, tu, il/elle, nous, </a:t>
                      </a:r>
                      <a:r>
                        <a:rPr lang="fr-FR" sz="2400" b="1" i="0" u="none" strike="noStrike" dirty="0">
                          <a:solidFill>
                            <a:schemeClr val="accent1">
                              <a:lumMod val="50000"/>
                            </a:schemeClr>
                          </a:solidFill>
                          <a:effectLst/>
                          <a:latin typeface="Century Gothic" panose="020B0502020202020204" pitchFamily="34" charset="0"/>
                        </a:rPr>
                        <a:t>vous</a:t>
                      </a:r>
                      <a:r>
                        <a:rPr lang="fr-FR" sz="2400" b="0" i="0" u="none" strike="noStrike" dirty="0">
                          <a:solidFill>
                            <a:schemeClr val="accent1">
                              <a:lumMod val="50000"/>
                            </a:schemeClr>
                          </a:solidFill>
                          <a:effectLst/>
                          <a:latin typeface="Century Gothic" panose="020B0502020202020204" pitchFamily="34" charset="0"/>
                        </a:rPr>
                        <a:t>, ils/elles)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1047072"/>
                  </a:ext>
                </a:extLst>
              </a:tr>
            </a:tbl>
          </a:graphicData>
        </a:graphic>
      </p:graphicFrame>
      <p:sp>
        <p:nvSpPr>
          <p:cNvPr id="4" name="Rounded Rectangular Callout 3"/>
          <p:cNvSpPr/>
          <p:nvPr/>
        </p:nvSpPr>
        <p:spPr>
          <a:xfrm>
            <a:off x="-1" y="1133798"/>
            <a:ext cx="2002189" cy="909999"/>
          </a:xfrm>
          <a:prstGeom prst="wedgeRoundRectCallout">
            <a:avLst>
              <a:gd name="adj1" fmla="val 67935"/>
              <a:gd name="adj2" fmla="val 84576"/>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accent1">
                    <a:lumMod val="50000"/>
                  </a:schemeClr>
                </a:solidFill>
                <a:latin typeface="Century Gothic" panose="020B0502020202020204" pitchFamily="34" charset="0"/>
              </a:rPr>
              <a:t>Lesson </a:t>
            </a:r>
            <a:r>
              <a:rPr lang="en-GB" sz="2200" b="1" dirty="0" smtClean="0">
                <a:solidFill>
                  <a:schemeClr val="accent1">
                    <a:lumMod val="50000"/>
                  </a:schemeClr>
                </a:solidFill>
                <a:latin typeface="Century Gothic" panose="020B0502020202020204" pitchFamily="34" charset="0"/>
              </a:rPr>
              <a:t>1&amp;2:</a:t>
            </a:r>
            <a:endParaRPr lang="en-GB" sz="2200" b="1" dirty="0">
              <a:solidFill>
                <a:schemeClr val="accent1">
                  <a:lumMod val="50000"/>
                </a:schemeClr>
              </a:solidFill>
              <a:latin typeface="Century Gothic" panose="020B0502020202020204" pitchFamily="34" charset="0"/>
            </a:endParaRPr>
          </a:p>
          <a:p>
            <a:pPr algn="ctr"/>
            <a:r>
              <a:rPr lang="en-GB" sz="2200" b="1" dirty="0">
                <a:solidFill>
                  <a:schemeClr val="accent1">
                    <a:lumMod val="50000"/>
                  </a:schemeClr>
                </a:solidFill>
                <a:latin typeface="Century Gothic" panose="020B0502020202020204" pitchFamily="34" charset="0"/>
              </a:rPr>
              <a:t> ‘je &amp; </a:t>
            </a:r>
            <a:r>
              <a:rPr lang="en-GB" sz="2200" b="1" dirty="0" err="1">
                <a:solidFill>
                  <a:schemeClr val="accent1">
                    <a:lumMod val="50000"/>
                  </a:schemeClr>
                </a:solidFill>
                <a:latin typeface="Century Gothic" panose="020B0502020202020204" pitchFamily="34" charset="0"/>
              </a:rPr>
              <a:t>tu</a:t>
            </a:r>
            <a:r>
              <a:rPr lang="en-GB" sz="2200" b="1" dirty="0">
                <a:solidFill>
                  <a:schemeClr val="accent1">
                    <a:lumMod val="50000"/>
                  </a:schemeClr>
                </a:solidFill>
                <a:latin typeface="Century Gothic" panose="020B0502020202020204" pitchFamily="34" charset="0"/>
              </a:rPr>
              <a:t>’ </a:t>
            </a:r>
          </a:p>
          <a:p>
            <a:pPr algn="ctr"/>
            <a:r>
              <a:rPr lang="en-GB" sz="2200" b="1" dirty="0">
                <a:solidFill>
                  <a:schemeClr val="accent1">
                    <a:lumMod val="50000"/>
                  </a:schemeClr>
                </a:solidFill>
                <a:latin typeface="Century Gothic" panose="020B0502020202020204" pitchFamily="34" charset="0"/>
              </a:rPr>
              <a:t> ‘</a:t>
            </a:r>
            <a:r>
              <a:rPr lang="en-GB" sz="2200" b="1" dirty="0" err="1">
                <a:solidFill>
                  <a:schemeClr val="accent1">
                    <a:lumMod val="50000"/>
                  </a:schemeClr>
                </a:solidFill>
                <a:latin typeface="Century Gothic" panose="020B0502020202020204" pitchFamily="34" charset="0"/>
              </a:rPr>
              <a:t>tu</a:t>
            </a:r>
            <a:r>
              <a:rPr lang="en-GB" sz="2200" b="1" dirty="0">
                <a:solidFill>
                  <a:schemeClr val="accent1">
                    <a:lumMod val="50000"/>
                  </a:schemeClr>
                </a:solidFill>
                <a:latin typeface="Century Gothic" panose="020B0502020202020204" pitchFamily="34" charset="0"/>
              </a:rPr>
              <a:t> &amp; </a:t>
            </a:r>
            <a:r>
              <a:rPr lang="en-GB" sz="2200" b="1" dirty="0" err="1">
                <a:solidFill>
                  <a:schemeClr val="accent1">
                    <a:lumMod val="50000"/>
                  </a:schemeClr>
                </a:solidFill>
                <a:latin typeface="Century Gothic" panose="020B0502020202020204" pitchFamily="34" charset="0"/>
              </a:rPr>
              <a:t>il,elle</a:t>
            </a:r>
            <a:r>
              <a:rPr lang="en-GB" b="1" dirty="0">
                <a:solidFill>
                  <a:schemeClr val="accent1">
                    <a:lumMod val="50000"/>
                  </a:schemeClr>
                </a:solidFill>
              </a:rPr>
              <a:t>’</a:t>
            </a:r>
          </a:p>
        </p:txBody>
      </p:sp>
      <p:sp>
        <p:nvSpPr>
          <p:cNvPr id="5" name="Rounded Rectangular Callout 4"/>
          <p:cNvSpPr/>
          <p:nvPr/>
        </p:nvSpPr>
        <p:spPr>
          <a:xfrm>
            <a:off x="2040287" y="1133796"/>
            <a:ext cx="1995913" cy="909999"/>
          </a:xfrm>
          <a:prstGeom prst="wedgeRoundRectCallout">
            <a:avLst>
              <a:gd name="adj1" fmla="val 46594"/>
              <a:gd name="adj2" fmla="val 206756"/>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accent1">
                    <a:lumMod val="50000"/>
                  </a:schemeClr>
                </a:solidFill>
                <a:latin typeface="Century Gothic" panose="020B0502020202020204" pitchFamily="34" charset="0"/>
              </a:rPr>
              <a:t>Lesson </a:t>
            </a:r>
            <a:r>
              <a:rPr lang="en-GB" sz="2200" b="1" dirty="0" smtClean="0">
                <a:solidFill>
                  <a:schemeClr val="accent1">
                    <a:lumMod val="50000"/>
                  </a:schemeClr>
                </a:solidFill>
                <a:latin typeface="Century Gothic" panose="020B0502020202020204" pitchFamily="34" charset="0"/>
              </a:rPr>
              <a:t>1&amp;2</a:t>
            </a:r>
            <a:r>
              <a:rPr lang="en-GB" sz="2200" b="1" dirty="0">
                <a:solidFill>
                  <a:schemeClr val="accent1">
                    <a:lumMod val="50000"/>
                  </a:schemeClr>
                </a:solidFill>
                <a:latin typeface="Century Gothic" panose="020B0502020202020204" pitchFamily="34" charset="0"/>
              </a:rPr>
              <a:t>: </a:t>
            </a:r>
          </a:p>
          <a:p>
            <a:pPr algn="ctr"/>
            <a:r>
              <a:rPr lang="en-GB" sz="2200" dirty="0">
                <a:solidFill>
                  <a:schemeClr val="accent1">
                    <a:lumMod val="50000"/>
                  </a:schemeClr>
                </a:solidFill>
                <a:latin typeface="Century Gothic" panose="020B0502020202020204" pitchFamily="34" charset="0"/>
              </a:rPr>
              <a:t>‘je &amp; </a:t>
            </a:r>
            <a:r>
              <a:rPr lang="en-GB" sz="2200" dirty="0" err="1">
                <a:solidFill>
                  <a:schemeClr val="accent1">
                    <a:lumMod val="50000"/>
                  </a:schemeClr>
                </a:solidFill>
                <a:latin typeface="Century Gothic" panose="020B0502020202020204" pitchFamily="34" charset="0"/>
              </a:rPr>
              <a:t>tu</a:t>
            </a:r>
            <a:r>
              <a:rPr lang="en-GB" sz="2200" b="1" dirty="0">
                <a:solidFill>
                  <a:schemeClr val="accent1">
                    <a:lumMod val="50000"/>
                  </a:schemeClr>
                </a:solidFill>
                <a:latin typeface="Century Gothic" panose="020B0502020202020204" pitchFamily="34" charset="0"/>
              </a:rPr>
              <a:t>’</a:t>
            </a:r>
          </a:p>
          <a:p>
            <a:pPr algn="ctr"/>
            <a:r>
              <a:rPr lang="en-GB" sz="2200" dirty="0">
                <a:solidFill>
                  <a:schemeClr val="accent1">
                    <a:lumMod val="50000"/>
                  </a:schemeClr>
                </a:solidFill>
                <a:latin typeface="Century Gothic" panose="020B0502020202020204" pitchFamily="34" charset="0"/>
              </a:rPr>
              <a:t>‘</a:t>
            </a:r>
            <a:r>
              <a:rPr lang="en-GB" sz="2200" dirty="0" err="1">
                <a:solidFill>
                  <a:schemeClr val="accent1">
                    <a:lumMod val="50000"/>
                  </a:schemeClr>
                </a:solidFill>
                <a:latin typeface="Century Gothic" panose="020B0502020202020204" pitchFamily="34" charset="0"/>
              </a:rPr>
              <a:t>tu</a:t>
            </a:r>
            <a:r>
              <a:rPr lang="en-GB" sz="2200" dirty="0">
                <a:solidFill>
                  <a:schemeClr val="accent1">
                    <a:lumMod val="50000"/>
                  </a:schemeClr>
                </a:solidFill>
                <a:latin typeface="Century Gothic" panose="020B0502020202020204" pitchFamily="34" charset="0"/>
              </a:rPr>
              <a:t>’ &amp;’ </a:t>
            </a:r>
            <a:r>
              <a:rPr lang="en-GB" sz="2200" dirty="0" err="1">
                <a:solidFill>
                  <a:schemeClr val="accent1">
                    <a:lumMod val="50000"/>
                  </a:schemeClr>
                </a:solidFill>
                <a:latin typeface="Century Gothic" panose="020B0502020202020204" pitchFamily="34" charset="0"/>
              </a:rPr>
              <a:t>il,elle</a:t>
            </a:r>
            <a:r>
              <a:rPr lang="en-GB" b="1" dirty="0">
                <a:solidFill>
                  <a:schemeClr val="accent1">
                    <a:lumMod val="50000"/>
                  </a:schemeClr>
                </a:solidFill>
              </a:rPr>
              <a:t>’</a:t>
            </a:r>
          </a:p>
        </p:txBody>
      </p:sp>
      <p:sp>
        <p:nvSpPr>
          <p:cNvPr id="6" name="Rounded Rectangular Callout 5"/>
          <p:cNvSpPr/>
          <p:nvPr/>
        </p:nvSpPr>
        <p:spPr>
          <a:xfrm>
            <a:off x="4129530" y="1133796"/>
            <a:ext cx="1875560" cy="909999"/>
          </a:xfrm>
          <a:prstGeom prst="wedgeRoundRectCallout">
            <a:avLst>
              <a:gd name="adj1" fmla="val 19182"/>
              <a:gd name="adj2" fmla="val 314851"/>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accent1">
                    <a:lumMod val="50000"/>
                  </a:schemeClr>
                </a:solidFill>
                <a:latin typeface="Century Gothic" panose="020B0502020202020204" pitchFamily="34" charset="0"/>
              </a:rPr>
              <a:t>Lesson 1: </a:t>
            </a:r>
          </a:p>
          <a:p>
            <a:pPr algn="ctr"/>
            <a:r>
              <a:rPr lang="en-GB" sz="2200" dirty="0">
                <a:solidFill>
                  <a:schemeClr val="accent1">
                    <a:lumMod val="50000"/>
                  </a:schemeClr>
                </a:solidFill>
                <a:latin typeface="Century Gothic" panose="020B0502020202020204" pitchFamily="34" charset="0"/>
              </a:rPr>
              <a:t>‘je’</a:t>
            </a:r>
            <a:r>
              <a:rPr lang="en-GB" sz="2200" b="1" dirty="0">
                <a:solidFill>
                  <a:schemeClr val="accent1">
                    <a:lumMod val="50000"/>
                  </a:schemeClr>
                </a:solidFill>
                <a:latin typeface="Century Gothic" panose="020B0502020202020204" pitchFamily="34" charset="0"/>
              </a:rPr>
              <a:t> &amp; ‘nous’</a:t>
            </a:r>
            <a:endParaRPr lang="en-GB" b="1" dirty="0">
              <a:solidFill>
                <a:schemeClr val="accent1">
                  <a:lumMod val="50000"/>
                </a:schemeClr>
              </a:solidFill>
            </a:endParaRPr>
          </a:p>
        </p:txBody>
      </p:sp>
      <p:sp>
        <p:nvSpPr>
          <p:cNvPr id="7" name="Rounded Rectangular Callout 6"/>
          <p:cNvSpPr/>
          <p:nvPr/>
        </p:nvSpPr>
        <p:spPr>
          <a:xfrm>
            <a:off x="5953187" y="1133796"/>
            <a:ext cx="1800222" cy="909999"/>
          </a:xfrm>
          <a:prstGeom prst="wedgeRoundRectCallout">
            <a:avLst>
              <a:gd name="adj1" fmla="val -74809"/>
              <a:gd name="adj2" fmla="val 315612"/>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accent1">
                    <a:lumMod val="50000"/>
                  </a:schemeClr>
                </a:solidFill>
                <a:latin typeface="Century Gothic" panose="020B0502020202020204" pitchFamily="34" charset="0"/>
              </a:rPr>
              <a:t>Lesson 2: ‘</a:t>
            </a:r>
            <a:r>
              <a:rPr lang="en-GB" sz="2200" dirty="0" err="1">
                <a:solidFill>
                  <a:schemeClr val="accent1">
                    <a:lumMod val="50000"/>
                  </a:schemeClr>
                </a:solidFill>
                <a:latin typeface="Century Gothic" panose="020B0502020202020204" pitchFamily="34" charset="0"/>
              </a:rPr>
              <a:t>il,elle</a:t>
            </a:r>
            <a:r>
              <a:rPr lang="en-GB" sz="2200" b="1" dirty="0">
                <a:solidFill>
                  <a:schemeClr val="accent1">
                    <a:lumMod val="50000"/>
                  </a:schemeClr>
                </a:solidFill>
                <a:latin typeface="Century Gothic" panose="020B0502020202020204" pitchFamily="34" charset="0"/>
              </a:rPr>
              <a:t>’ &amp; ‘nous</a:t>
            </a:r>
            <a:r>
              <a:rPr lang="en-GB" b="1" dirty="0">
                <a:solidFill>
                  <a:schemeClr val="accent1">
                    <a:lumMod val="50000"/>
                  </a:schemeClr>
                </a:solidFill>
              </a:rPr>
              <a:t>’</a:t>
            </a:r>
          </a:p>
        </p:txBody>
      </p:sp>
      <p:sp>
        <p:nvSpPr>
          <p:cNvPr id="8" name="Rounded Rectangular Callout 7"/>
          <p:cNvSpPr/>
          <p:nvPr/>
        </p:nvSpPr>
        <p:spPr>
          <a:xfrm>
            <a:off x="7808560" y="1361298"/>
            <a:ext cx="1875560" cy="909999"/>
          </a:xfrm>
          <a:prstGeom prst="wedgeRoundRectCallout">
            <a:avLst>
              <a:gd name="adj1" fmla="val -137235"/>
              <a:gd name="adj2" fmla="val 377653"/>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accent1">
                    <a:lumMod val="50000"/>
                  </a:schemeClr>
                </a:solidFill>
                <a:latin typeface="Century Gothic" panose="020B0502020202020204" pitchFamily="34" charset="0"/>
              </a:rPr>
              <a:t>Lesson 1: </a:t>
            </a:r>
            <a:r>
              <a:rPr lang="en-GB" sz="2200" dirty="0">
                <a:solidFill>
                  <a:schemeClr val="accent1">
                    <a:lumMod val="50000"/>
                  </a:schemeClr>
                </a:solidFill>
                <a:latin typeface="Century Gothic" panose="020B0502020202020204" pitchFamily="34" charset="0"/>
              </a:rPr>
              <a:t>‘</a:t>
            </a:r>
            <a:r>
              <a:rPr lang="en-GB" sz="2200" dirty="0" err="1">
                <a:solidFill>
                  <a:schemeClr val="accent1">
                    <a:lumMod val="50000"/>
                  </a:schemeClr>
                </a:solidFill>
                <a:latin typeface="Century Gothic" panose="020B0502020202020204" pitchFamily="34" charset="0"/>
              </a:rPr>
              <a:t>il,elle</a:t>
            </a:r>
            <a:r>
              <a:rPr lang="en-GB" sz="2200" dirty="0">
                <a:solidFill>
                  <a:schemeClr val="accent1">
                    <a:lumMod val="50000"/>
                  </a:schemeClr>
                </a:solidFill>
                <a:latin typeface="Century Gothic" panose="020B0502020202020204" pitchFamily="34" charset="0"/>
              </a:rPr>
              <a:t>’ </a:t>
            </a:r>
            <a:r>
              <a:rPr lang="en-GB" sz="2200" b="1" dirty="0">
                <a:solidFill>
                  <a:schemeClr val="accent1">
                    <a:lumMod val="50000"/>
                  </a:schemeClr>
                </a:solidFill>
                <a:latin typeface="Century Gothic" panose="020B0502020202020204" pitchFamily="34" charset="0"/>
              </a:rPr>
              <a:t>&amp; ‘</a:t>
            </a:r>
            <a:r>
              <a:rPr lang="en-GB" sz="2200" b="1" dirty="0" err="1">
                <a:solidFill>
                  <a:schemeClr val="accent1">
                    <a:lumMod val="50000"/>
                  </a:schemeClr>
                </a:solidFill>
                <a:latin typeface="Century Gothic" panose="020B0502020202020204" pitchFamily="34" charset="0"/>
              </a:rPr>
              <a:t>ils,elles</a:t>
            </a:r>
            <a:r>
              <a:rPr lang="en-GB" sz="2200" b="1" dirty="0">
                <a:solidFill>
                  <a:schemeClr val="accent1">
                    <a:lumMod val="50000"/>
                  </a:schemeClr>
                </a:solidFill>
                <a:latin typeface="Century Gothic" panose="020B0502020202020204" pitchFamily="34" charset="0"/>
              </a:rPr>
              <a:t>’</a:t>
            </a:r>
            <a:endParaRPr lang="en-GB" b="1" dirty="0">
              <a:solidFill>
                <a:schemeClr val="accent1">
                  <a:lumMod val="50000"/>
                </a:schemeClr>
              </a:solidFill>
            </a:endParaRPr>
          </a:p>
        </p:txBody>
      </p:sp>
      <p:sp>
        <p:nvSpPr>
          <p:cNvPr id="9" name="Rounded Rectangular Callout 8"/>
          <p:cNvSpPr/>
          <p:nvPr/>
        </p:nvSpPr>
        <p:spPr>
          <a:xfrm>
            <a:off x="9677845" y="1361298"/>
            <a:ext cx="1809745" cy="909999"/>
          </a:xfrm>
          <a:prstGeom prst="wedgeRoundRectCallout">
            <a:avLst>
              <a:gd name="adj1" fmla="val -232003"/>
              <a:gd name="adj2" fmla="val 378414"/>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200" b="1" dirty="0">
                <a:solidFill>
                  <a:srgbClr val="5B9BD5">
                    <a:lumMod val="50000"/>
                  </a:srgbClr>
                </a:solidFill>
                <a:latin typeface="Century Gothic" panose="020B0502020202020204" pitchFamily="34" charset="0"/>
              </a:rPr>
              <a:t>Lesson 2:</a:t>
            </a:r>
          </a:p>
          <a:p>
            <a:pPr lvl="0" algn="ctr"/>
            <a:r>
              <a:rPr lang="en-GB" sz="2200" dirty="0">
                <a:solidFill>
                  <a:srgbClr val="5B9BD5">
                    <a:lumMod val="50000"/>
                  </a:srgbClr>
                </a:solidFill>
                <a:latin typeface="Century Gothic" panose="020B0502020202020204" pitchFamily="34" charset="0"/>
              </a:rPr>
              <a:t>‘</a:t>
            </a:r>
            <a:r>
              <a:rPr lang="en-GB" sz="2200" dirty="0" err="1">
                <a:solidFill>
                  <a:srgbClr val="5B9BD5">
                    <a:lumMod val="50000"/>
                  </a:srgbClr>
                </a:solidFill>
                <a:latin typeface="Century Gothic" panose="020B0502020202020204" pitchFamily="34" charset="0"/>
              </a:rPr>
              <a:t>il,elle</a:t>
            </a:r>
            <a:r>
              <a:rPr lang="en-GB" sz="2200" dirty="0">
                <a:solidFill>
                  <a:srgbClr val="5B9BD5">
                    <a:lumMod val="50000"/>
                  </a:srgbClr>
                </a:solidFill>
                <a:latin typeface="Century Gothic" panose="020B0502020202020204" pitchFamily="34" charset="0"/>
              </a:rPr>
              <a:t>’ </a:t>
            </a:r>
            <a:r>
              <a:rPr lang="en-GB" sz="2200" b="1" dirty="0">
                <a:solidFill>
                  <a:srgbClr val="5B9BD5">
                    <a:lumMod val="50000"/>
                  </a:srgbClr>
                </a:solidFill>
                <a:latin typeface="Century Gothic" panose="020B0502020202020204" pitchFamily="34" charset="0"/>
              </a:rPr>
              <a:t>&amp; ‘</a:t>
            </a:r>
            <a:r>
              <a:rPr lang="en-GB" sz="2200" b="1" dirty="0" err="1">
                <a:solidFill>
                  <a:srgbClr val="5B9BD5">
                    <a:lumMod val="50000"/>
                  </a:srgbClr>
                </a:solidFill>
                <a:latin typeface="Century Gothic" panose="020B0502020202020204" pitchFamily="34" charset="0"/>
              </a:rPr>
              <a:t>ils,elles</a:t>
            </a:r>
            <a:r>
              <a:rPr lang="en-GB" sz="2200" b="1" dirty="0">
                <a:solidFill>
                  <a:srgbClr val="5B9BD5">
                    <a:lumMod val="50000"/>
                  </a:srgbClr>
                </a:solidFill>
                <a:latin typeface="Century Gothic" panose="020B0502020202020204" pitchFamily="34" charset="0"/>
              </a:rPr>
              <a:t>’</a:t>
            </a:r>
            <a:endParaRPr lang="en-GB" b="1" dirty="0">
              <a:solidFill>
                <a:srgbClr val="5B9BD5">
                  <a:lumMod val="50000"/>
                </a:srgbClr>
              </a:solidFill>
            </a:endParaRPr>
          </a:p>
        </p:txBody>
      </p:sp>
      <p:sp>
        <p:nvSpPr>
          <p:cNvPr id="10" name="Rounded Rectangular Callout 9"/>
          <p:cNvSpPr/>
          <p:nvPr/>
        </p:nvSpPr>
        <p:spPr>
          <a:xfrm>
            <a:off x="8331201" y="2793207"/>
            <a:ext cx="1905000" cy="909999"/>
          </a:xfrm>
          <a:prstGeom prst="wedgeRoundRectCallout">
            <a:avLst>
              <a:gd name="adj1" fmla="val -154163"/>
              <a:gd name="adj2" fmla="val 298103"/>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accent1">
                    <a:lumMod val="50000"/>
                  </a:schemeClr>
                </a:solidFill>
                <a:latin typeface="Century Gothic" panose="020B0502020202020204" pitchFamily="34" charset="0"/>
              </a:rPr>
              <a:t>Lesson 1: </a:t>
            </a:r>
            <a:r>
              <a:rPr lang="en-GB" sz="2200" dirty="0">
                <a:solidFill>
                  <a:schemeClr val="accent1">
                    <a:lumMod val="50000"/>
                  </a:schemeClr>
                </a:solidFill>
                <a:latin typeface="Century Gothic" panose="020B0502020202020204" pitchFamily="34" charset="0"/>
              </a:rPr>
              <a:t>‘</a:t>
            </a:r>
            <a:r>
              <a:rPr lang="en-GB" sz="2200" dirty="0" err="1">
                <a:solidFill>
                  <a:schemeClr val="accent1">
                    <a:lumMod val="50000"/>
                  </a:schemeClr>
                </a:solidFill>
                <a:latin typeface="Century Gothic" panose="020B0502020202020204" pitchFamily="34" charset="0"/>
              </a:rPr>
              <a:t>tu</a:t>
            </a:r>
            <a:r>
              <a:rPr lang="en-GB" sz="2200" dirty="0">
                <a:solidFill>
                  <a:schemeClr val="accent1">
                    <a:lumMod val="50000"/>
                  </a:schemeClr>
                </a:solidFill>
                <a:latin typeface="Century Gothic" panose="020B0502020202020204" pitchFamily="34" charset="0"/>
              </a:rPr>
              <a:t>’ </a:t>
            </a:r>
            <a:r>
              <a:rPr lang="en-GB" sz="2200" b="1" dirty="0">
                <a:solidFill>
                  <a:schemeClr val="accent1">
                    <a:lumMod val="50000"/>
                  </a:schemeClr>
                </a:solidFill>
                <a:latin typeface="Century Gothic" panose="020B0502020202020204" pitchFamily="34" charset="0"/>
              </a:rPr>
              <a:t>&amp; ‘</a:t>
            </a:r>
            <a:r>
              <a:rPr lang="en-GB" sz="2200" b="1" dirty="0" err="1">
                <a:solidFill>
                  <a:schemeClr val="accent1">
                    <a:lumMod val="50000"/>
                  </a:schemeClr>
                </a:solidFill>
                <a:latin typeface="Century Gothic" panose="020B0502020202020204" pitchFamily="34" charset="0"/>
              </a:rPr>
              <a:t>vous</a:t>
            </a:r>
            <a:r>
              <a:rPr lang="en-GB" sz="2200" b="1" dirty="0">
                <a:solidFill>
                  <a:schemeClr val="accent1">
                    <a:lumMod val="50000"/>
                  </a:schemeClr>
                </a:solidFill>
                <a:latin typeface="Century Gothic" panose="020B0502020202020204" pitchFamily="34" charset="0"/>
              </a:rPr>
              <a:t>’</a:t>
            </a:r>
            <a:endParaRPr lang="en-GB" b="1" dirty="0">
              <a:solidFill>
                <a:schemeClr val="accent1">
                  <a:lumMod val="50000"/>
                </a:schemeClr>
              </a:solidFill>
            </a:endParaRPr>
          </a:p>
        </p:txBody>
      </p:sp>
      <p:sp>
        <p:nvSpPr>
          <p:cNvPr id="11" name="Rounded Rectangular Callout 10"/>
          <p:cNvSpPr/>
          <p:nvPr/>
        </p:nvSpPr>
        <p:spPr>
          <a:xfrm>
            <a:off x="10236200" y="2793207"/>
            <a:ext cx="1925639" cy="909999"/>
          </a:xfrm>
          <a:prstGeom prst="wedgeRoundRectCallout">
            <a:avLst>
              <a:gd name="adj1" fmla="val -240424"/>
              <a:gd name="adj2" fmla="val 303051"/>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200" b="1" dirty="0">
                <a:solidFill>
                  <a:srgbClr val="5B9BD5">
                    <a:lumMod val="50000"/>
                  </a:srgbClr>
                </a:solidFill>
                <a:latin typeface="Century Gothic" panose="020B0502020202020204" pitchFamily="34" charset="0"/>
              </a:rPr>
              <a:t>Lesson 2:</a:t>
            </a:r>
          </a:p>
          <a:p>
            <a:pPr lvl="0" algn="ctr"/>
            <a:r>
              <a:rPr lang="en-GB" sz="2200" dirty="0">
                <a:solidFill>
                  <a:srgbClr val="5B9BD5">
                    <a:lumMod val="50000"/>
                  </a:srgbClr>
                </a:solidFill>
                <a:latin typeface="Century Gothic" panose="020B0502020202020204" pitchFamily="34" charset="0"/>
              </a:rPr>
              <a:t>‘</a:t>
            </a:r>
            <a:r>
              <a:rPr lang="en-GB" sz="2200" dirty="0" err="1">
                <a:solidFill>
                  <a:srgbClr val="5B9BD5">
                    <a:lumMod val="50000"/>
                  </a:srgbClr>
                </a:solidFill>
                <a:latin typeface="Century Gothic" panose="020B0502020202020204" pitchFamily="34" charset="0"/>
              </a:rPr>
              <a:t>tu</a:t>
            </a:r>
            <a:r>
              <a:rPr lang="en-GB" sz="2200" dirty="0">
                <a:solidFill>
                  <a:srgbClr val="5B9BD5">
                    <a:lumMod val="50000"/>
                  </a:srgbClr>
                </a:solidFill>
                <a:latin typeface="Century Gothic" panose="020B0502020202020204" pitchFamily="34" charset="0"/>
              </a:rPr>
              <a:t> </a:t>
            </a:r>
            <a:r>
              <a:rPr lang="en-GB" sz="2200" b="1" dirty="0">
                <a:solidFill>
                  <a:srgbClr val="5B9BD5">
                    <a:lumMod val="50000"/>
                  </a:srgbClr>
                </a:solidFill>
                <a:latin typeface="Century Gothic" panose="020B0502020202020204" pitchFamily="34" charset="0"/>
              </a:rPr>
              <a:t>&amp; ‘</a:t>
            </a:r>
            <a:r>
              <a:rPr lang="en-GB" sz="2200" b="1" dirty="0" err="1">
                <a:solidFill>
                  <a:srgbClr val="5B9BD5">
                    <a:lumMod val="50000"/>
                  </a:srgbClr>
                </a:solidFill>
                <a:latin typeface="Century Gothic" panose="020B0502020202020204" pitchFamily="34" charset="0"/>
              </a:rPr>
              <a:t>vous</a:t>
            </a:r>
            <a:r>
              <a:rPr lang="en-GB" sz="2200" b="1" dirty="0">
                <a:solidFill>
                  <a:srgbClr val="5B9BD5">
                    <a:lumMod val="50000"/>
                  </a:srgbClr>
                </a:solidFill>
                <a:latin typeface="Century Gothic" panose="020B0502020202020204" pitchFamily="34" charset="0"/>
              </a:rPr>
              <a:t>’</a:t>
            </a:r>
          </a:p>
          <a:p>
            <a:pPr lvl="0" algn="ctr"/>
            <a:r>
              <a:rPr lang="en-GB" sz="2200" dirty="0">
                <a:solidFill>
                  <a:srgbClr val="5B9BD5">
                    <a:lumMod val="50000"/>
                  </a:srgbClr>
                </a:solidFill>
                <a:latin typeface="Century Gothic" panose="020B0502020202020204" pitchFamily="34" charset="0"/>
              </a:rPr>
              <a:t>‘je’ &amp; ‘nous’</a:t>
            </a:r>
            <a:endParaRPr lang="en-GB" dirty="0">
              <a:solidFill>
                <a:srgbClr val="5B9BD5">
                  <a:lumMod val="50000"/>
                </a:srgbClr>
              </a:solidFill>
            </a:endParaRPr>
          </a:p>
        </p:txBody>
      </p:sp>
      <p:pic>
        <p:nvPicPr>
          <p:cNvPr id="13" name="Audio 12" descr="sound butt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68083670"/>
      </p:ext>
    </p:extLst>
  </p:cSld>
  <p:clrMapOvr>
    <a:masterClrMapping/>
  </p:clrMapOvr>
  <mc:AlternateContent xmlns:mc="http://schemas.openxmlformats.org/markup-compatibility/2006" xmlns:p14="http://schemas.microsoft.com/office/powerpoint/2010/main">
    <mc:Choice Requires="p14">
      <p:transition spd="slow" p14:dur="2000" advTm="73524"/>
    </mc:Choice>
    <mc:Fallback xmlns="">
      <p:transition spd="slow" advTm="735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13"/>
                </p:tgtEl>
              </p:cMediaNode>
            </p:audio>
          </p:childTnLst>
        </p:cTn>
      </p:par>
    </p:tnLst>
    <p:bldLst>
      <p:bldP spid="4" grpId="0" animBg="1"/>
      <p:bldP spid="5" grpId="0" animBg="1"/>
      <p:bldP spid="6" grpId="0" animBg="1"/>
      <p:bldP spid="7" grpId="0" animBg="1"/>
      <p:bldP spid="8" grpId="0" animBg="1"/>
      <p:bldP spid="9" grpId="0" animBg="1"/>
      <p:bldP spid="10" grpId="0" animBg="1"/>
      <p:bldP spid="1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xmlns=""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5839097" cy="707849"/>
          </a:xfrm>
        </p:spPr>
        <p:txBody>
          <a:bodyPr>
            <a:noAutofit/>
          </a:bodyPr>
          <a:lstStyle/>
          <a:p>
            <a:r>
              <a:rPr lang="en-GB" sz="3000" b="1" dirty="0">
                <a:solidFill>
                  <a:schemeClr val="bg1"/>
                </a:solidFill>
                <a:latin typeface="Century Gothic" panose="020B0502020202020204" pitchFamily="34" charset="0"/>
              </a:rPr>
              <a:t>Answering others: </a:t>
            </a:r>
            <a:r>
              <a:rPr lang="en-GB" sz="3000" b="1" i="1" dirty="0">
                <a:solidFill>
                  <a:schemeClr val="bg1"/>
                </a:solidFill>
                <a:latin typeface="Century Gothic" panose="020B0502020202020204" pitchFamily="34" charset="0"/>
              </a:rPr>
              <a:t>je</a:t>
            </a:r>
            <a:r>
              <a:rPr lang="en-GB" sz="3000" b="1" dirty="0">
                <a:solidFill>
                  <a:schemeClr val="bg1"/>
                </a:solidFill>
                <a:latin typeface="Century Gothic" panose="020B0502020202020204" pitchFamily="34" charset="0"/>
              </a:rPr>
              <a:t> and </a:t>
            </a:r>
            <a:r>
              <a:rPr lang="en-GB" sz="3000" b="1" i="1" dirty="0">
                <a:solidFill>
                  <a:schemeClr val="bg1"/>
                </a:solidFill>
                <a:latin typeface="Century Gothic" panose="020B0502020202020204" pitchFamily="34" charset="0"/>
              </a:rPr>
              <a:t>nous</a:t>
            </a:r>
            <a:endParaRPr lang="en-GB" sz="3000" b="1" dirty="0">
              <a:solidFill>
                <a:prstClr val="white"/>
              </a:solidFill>
              <a:latin typeface="Century Gothic" panose="020B0502020202020204" pitchFamily="34" charset="0"/>
            </a:endParaRPr>
          </a:p>
        </p:txBody>
      </p:sp>
      <p:sp>
        <p:nvSpPr>
          <p:cNvPr id="11" name="Rounded Rectangle 46">
            <a:extLst>
              <a:ext uri="{FF2B5EF4-FFF2-40B4-BE49-F238E27FC236}">
                <a16:creationId xmlns:a16="http://schemas.microsoft.com/office/drawing/2014/main" id="{FB09667E-50A2-4099-B9F5-10D9728BF65D}"/>
              </a:ext>
            </a:extLst>
          </p:cNvPr>
          <p:cNvSpPr/>
          <p:nvPr/>
        </p:nvSpPr>
        <p:spPr>
          <a:xfrm>
            <a:off x="10020300" y="249870"/>
            <a:ext cx="188962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Rectangle 9">
            <a:extLst>
              <a:ext uri="{FF2B5EF4-FFF2-40B4-BE49-F238E27FC236}">
                <a16:creationId xmlns:a16="http://schemas.microsoft.com/office/drawing/2014/main" id="{DBD076AC-BE50-42CA-88A7-20E87DABE724}"/>
              </a:ext>
            </a:extLst>
          </p:cNvPr>
          <p:cNvSpPr/>
          <p:nvPr/>
        </p:nvSpPr>
        <p:spPr>
          <a:xfrm>
            <a:off x="242438" y="1178425"/>
            <a:ext cx="11553756"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2456F"/>
                </a:solidFill>
                <a:effectLst/>
                <a:uLnTx/>
                <a:uFillTx/>
                <a:latin typeface="Century Gothic" panose="020B0502020202020204" pitchFamily="34" charset="0"/>
                <a:ea typeface="+mn-ea"/>
                <a:cs typeface="+mn-cs"/>
              </a:rPr>
              <a:t>Write an answer to each question below. You can choose what other vocabulary to use! </a:t>
            </a:r>
          </a:p>
        </p:txBody>
      </p:sp>
      <p:graphicFrame>
        <p:nvGraphicFramePr>
          <p:cNvPr id="9" name="Table 8" descr="Non, nous travaillons dehors&#10;Non, nous demandons la question&#10;Oui, je trouve la solution&#10;Non, je marche à l’école&#10;Oui, je porte un uniforme&#10;Oui, nous restons à la maison&#10;Non, je prépare une phrase&#10;" title="activity anwers in French">
            <a:extLst>
              <a:ext uri="{FF2B5EF4-FFF2-40B4-BE49-F238E27FC236}">
                <a16:creationId xmlns:a16="http://schemas.microsoft.com/office/drawing/2014/main" id="{41469759-5951-4913-86D4-7F770BBF85AB}"/>
              </a:ext>
            </a:extLst>
          </p:cNvPr>
          <p:cNvGraphicFramePr>
            <a:graphicFrameLocks noGrp="1"/>
          </p:cNvGraphicFramePr>
          <p:nvPr>
            <p:extLst>
              <p:ext uri="{D42A27DB-BD31-4B8C-83A1-F6EECF244321}">
                <p14:modId xmlns:p14="http://schemas.microsoft.com/office/powerpoint/2010/main" val="1722785499"/>
              </p:ext>
            </p:extLst>
          </p:nvPr>
        </p:nvGraphicFramePr>
        <p:xfrm>
          <a:off x="394838" y="1659810"/>
          <a:ext cx="11553756" cy="4648220"/>
        </p:xfrm>
        <a:graphic>
          <a:graphicData uri="http://schemas.openxmlformats.org/drawingml/2006/table">
            <a:tbl>
              <a:tblPr firstRow="1" bandRow="1">
                <a:tableStyleId>{5940675A-B579-460E-94D1-54222C63F5DA}</a:tableStyleId>
              </a:tblPr>
              <a:tblGrid>
                <a:gridCol w="1050343">
                  <a:extLst>
                    <a:ext uri="{9D8B030D-6E8A-4147-A177-3AD203B41FA5}">
                      <a16:colId xmlns:a16="http://schemas.microsoft.com/office/drawing/2014/main" val="267610939"/>
                    </a:ext>
                  </a:extLst>
                </a:gridCol>
                <a:gridCol w="4390989">
                  <a:extLst>
                    <a:ext uri="{9D8B030D-6E8A-4147-A177-3AD203B41FA5}">
                      <a16:colId xmlns:a16="http://schemas.microsoft.com/office/drawing/2014/main" val="3420051441"/>
                    </a:ext>
                  </a:extLst>
                </a:gridCol>
                <a:gridCol w="6112424">
                  <a:extLst>
                    <a:ext uri="{9D8B030D-6E8A-4147-A177-3AD203B41FA5}">
                      <a16:colId xmlns:a16="http://schemas.microsoft.com/office/drawing/2014/main" val="3036206872"/>
                    </a:ext>
                  </a:extLst>
                </a:gridCol>
              </a:tblGrid>
              <a:tr h="649605">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pPr algn="ctr"/>
                      <a:r>
                        <a:rPr lang="en-GB" sz="2000" b="1" dirty="0">
                          <a:solidFill>
                            <a:srgbClr val="02456F"/>
                          </a:solidFill>
                          <a:latin typeface="Century Gothic" panose="020B0502020202020204" pitchFamily="34" charset="0"/>
                        </a:rPr>
                        <a:t>Question</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pPr algn="ctr"/>
                      <a:r>
                        <a:rPr lang="en-GB" sz="2000" b="1" dirty="0" err="1">
                          <a:solidFill>
                            <a:srgbClr val="02456F"/>
                          </a:solidFill>
                          <a:latin typeface="Century Gothic" panose="020B0502020202020204" pitchFamily="34" charset="0"/>
                        </a:rPr>
                        <a:t>Réponse</a:t>
                      </a: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1683242069"/>
                  </a:ext>
                </a:extLst>
              </a:tr>
              <a:tr h="544406">
                <a:tc>
                  <a:txBody>
                    <a:bodyPr/>
                    <a:lstStyle/>
                    <a:p>
                      <a:pPr algn="ctr"/>
                      <a:r>
                        <a:rPr lang="en-GB" sz="2400" dirty="0">
                          <a:solidFill>
                            <a:srgbClr val="02456F"/>
                          </a:solidFill>
                          <a:latin typeface="Century Gothic" panose="020B0502020202020204" pitchFamily="34" charset="0"/>
                        </a:rPr>
                        <a:t>1</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noFill/>
                  </a:tcPr>
                </a:tc>
                <a:tc>
                  <a:txBody>
                    <a:bodyPr/>
                    <a:lstStyle/>
                    <a:p>
                      <a:r>
                        <a:rPr lang="fr-FR" sz="2400" noProof="0" dirty="0">
                          <a:solidFill>
                            <a:srgbClr val="02456F"/>
                          </a:solidFill>
                          <a:latin typeface="Century Gothic" panose="020B0502020202020204" pitchFamily="34" charset="0"/>
                        </a:rPr>
                        <a:t>Vous travaillez</a:t>
                      </a:r>
                      <a:r>
                        <a:rPr lang="fr-FR" sz="2400" baseline="0" noProof="0" dirty="0">
                          <a:solidFill>
                            <a:srgbClr val="02456F"/>
                          </a:solidFill>
                          <a:latin typeface="Century Gothic" panose="020B0502020202020204" pitchFamily="34" charset="0"/>
                        </a:rPr>
                        <a:t> à l’école </a:t>
                      </a:r>
                      <a:r>
                        <a:rPr lang="fr-FR" sz="2400" noProof="0" dirty="0">
                          <a:solidFill>
                            <a:srgbClr val="02456F"/>
                          </a:solidFill>
                          <a:latin typeface="Century Gothic" panose="020B0502020202020204" pitchFamily="34" charset="0"/>
                        </a:rPr>
                        <a:t>?</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r>
                        <a:rPr lang="en-GB" sz="2000" b="1" dirty="0">
                          <a:solidFill>
                            <a:srgbClr val="FF6600"/>
                          </a:solidFill>
                          <a:latin typeface="Century Gothic" panose="020B0502020202020204" pitchFamily="34" charset="0"/>
                        </a:rPr>
                        <a:t>Non, nous </a:t>
                      </a:r>
                      <a:r>
                        <a:rPr lang="en-GB" sz="2000" b="1" dirty="0" err="1">
                          <a:solidFill>
                            <a:srgbClr val="FF6600"/>
                          </a:solidFill>
                          <a:latin typeface="Century Gothic" panose="020B0502020202020204" pitchFamily="34" charset="0"/>
                        </a:rPr>
                        <a:t>travaillons</a:t>
                      </a:r>
                      <a:r>
                        <a:rPr lang="en-GB" sz="2000" b="1" dirty="0">
                          <a:solidFill>
                            <a:srgbClr val="FF6600"/>
                          </a:solidFill>
                          <a:latin typeface="Century Gothic" panose="020B0502020202020204" pitchFamily="34" charset="0"/>
                        </a:rPr>
                        <a:t> dehors</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1467673671"/>
                  </a:ext>
                </a:extLst>
              </a:tr>
              <a:tr h="618068">
                <a:tc>
                  <a:txBody>
                    <a:bodyPr/>
                    <a:lstStyle/>
                    <a:p>
                      <a:pPr algn="ctr"/>
                      <a:r>
                        <a:rPr lang="en-GB" sz="2400" dirty="0">
                          <a:solidFill>
                            <a:srgbClr val="02456F"/>
                          </a:solidFill>
                          <a:latin typeface="Century Gothic" panose="020B0502020202020204" pitchFamily="34" charset="0"/>
                        </a:rPr>
                        <a:t>2</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noFill/>
                  </a:tcPr>
                </a:tc>
                <a:tc>
                  <a:txBody>
                    <a:bodyPr/>
                    <a:lstStyle/>
                    <a:p>
                      <a:r>
                        <a:rPr lang="fr-FR" sz="2400" noProof="0" dirty="0">
                          <a:solidFill>
                            <a:srgbClr val="02456F"/>
                          </a:solidFill>
                          <a:latin typeface="Century Gothic" panose="020B0502020202020204" pitchFamily="34" charset="0"/>
                        </a:rPr>
                        <a:t>Vous</a:t>
                      </a:r>
                      <a:r>
                        <a:rPr lang="fr-FR" sz="2400" baseline="0" noProof="0" dirty="0">
                          <a:solidFill>
                            <a:srgbClr val="02456F"/>
                          </a:solidFill>
                          <a:latin typeface="Century Gothic" panose="020B0502020202020204" pitchFamily="34" charset="0"/>
                        </a:rPr>
                        <a:t> demandez la raison </a:t>
                      </a:r>
                      <a:r>
                        <a:rPr lang="fr-FR" sz="2400" noProof="0" dirty="0">
                          <a:solidFill>
                            <a:srgbClr val="02456F"/>
                          </a:solidFill>
                          <a:latin typeface="Century Gothic" panose="020B0502020202020204" pitchFamily="34" charset="0"/>
                        </a:rPr>
                        <a:t>?</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r>
                        <a:rPr lang="en-GB" sz="2000" b="1" dirty="0">
                          <a:solidFill>
                            <a:srgbClr val="FF6600"/>
                          </a:solidFill>
                          <a:latin typeface="Century Gothic" panose="020B0502020202020204" pitchFamily="34" charset="0"/>
                        </a:rPr>
                        <a:t>Non, nous </a:t>
                      </a:r>
                      <a:r>
                        <a:rPr lang="en-GB" sz="2000" b="1" dirty="0" err="1">
                          <a:solidFill>
                            <a:srgbClr val="FF6600"/>
                          </a:solidFill>
                          <a:latin typeface="Century Gothic" panose="020B0502020202020204" pitchFamily="34" charset="0"/>
                        </a:rPr>
                        <a:t>demandons</a:t>
                      </a:r>
                      <a:r>
                        <a:rPr lang="en-GB" sz="2000" b="1" dirty="0">
                          <a:solidFill>
                            <a:srgbClr val="FF6600"/>
                          </a:solidFill>
                          <a:latin typeface="Century Gothic" panose="020B0502020202020204" pitchFamily="34" charset="0"/>
                        </a:rPr>
                        <a:t> la question</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1830539050"/>
                  </a:ext>
                </a:extLst>
              </a:tr>
              <a:tr h="593051">
                <a:tc>
                  <a:txBody>
                    <a:bodyPr/>
                    <a:lstStyle/>
                    <a:p>
                      <a:pPr algn="ctr"/>
                      <a:r>
                        <a:rPr lang="en-GB" sz="2400" dirty="0">
                          <a:solidFill>
                            <a:srgbClr val="02456F"/>
                          </a:solidFill>
                          <a:latin typeface="Century Gothic" panose="020B0502020202020204" pitchFamily="34" charset="0"/>
                        </a:rPr>
                        <a:t>3</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noFill/>
                  </a:tcPr>
                </a:tc>
                <a:tc>
                  <a:txBody>
                    <a:bodyPr/>
                    <a:lstStyle/>
                    <a:p>
                      <a:r>
                        <a:rPr lang="fr-FR" sz="2400" noProof="0" dirty="0">
                          <a:solidFill>
                            <a:srgbClr val="02456F"/>
                          </a:solidFill>
                          <a:latin typeface="Century Gothic" panose="020B0502020202020204" pitchFamily="34" charset="0"/>
                        </a:rPr>
                        <a:t>Tu</a:t>
                      </a:r>
                      <a:r>
                        <a:rPr lang="fr-FR" sz="2400" baseline="0" noProof="0" dirty="0">
                          <a:solidFill>
                            <a:srgbClr val="02456F"/>
                          </a:solidFill>
                          <a:latin typeface="Century Gothic" panose="020B0502020202020204" pitchFamily="34" charset="0"/>
                        </a:rPr>
                        <a:t> trouves la solution </a:t>
                      </a:r>
                      <a:r>
                        <a:rPr lang="fr-FR" sz="2400" noProof="0" dirty="0">
                          <a:solidFill>
                            <a:srgbClr val="02456F"/>
                          </a:solidFill>
                          <a:latin typeface="Century Gothic" panose="020B0502020202020204" pitchFamily="34" charset="0"/>
                        </a:rPr>
                        <a:t>?	</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r>
                        <a:rPr lang="en-GB" sz="2000" b="1" dirty="0" err="1">
                          <a:solidFill>
                            <a:srgbClr val="FF6600"/>
                          </a:solidFill>
                          <a:latin typeface="Century Gothic" panose="020B0502020202020204" pitchFamily="34" charset="0"/>
                        </a:rPr>
                        <a:t>Oui</a:t>
                      </a:r>
                      <a:r>
                        <a:rPr lang="en-GB" sz="2000" b="1" dirty="0">
                          <a:solidFill>
                            <a:srgbClr val="FF6600"/>
                          </a:solidFill>
                          <a:latin typeface="Century Gothic" panose="020B0502020202020204" pitchFamily="34" charset="0"/>
                        </a:rPr>
                        <a:t>, je </a:t>
                      </a:r>
                      <a:r>
                        <a:rPr lang="en-GB" sz="2000" b="1" dirty="0" err="1">
                          <a:solidFill>
                            <a:srgbClr val="FF6600"/>
                          </a:solidFill>
                          <a:latin typeface="Century Gothic" panose="020B0502020202020204" pitchFamily="34" charset="0"/>
                        </a:rPr>
                        <a:t>trouve</a:t>
                      </a:r>
                      <a:r>
                        <a:rPr lang="en-GB" sz="2000" b="1" dirty="0">
                          <a:solidFill>
                            <a:srgbClr val="FF6600"/>
                          </a:solidFill>
                          <a:latin typeface="Century Gothic" panose="020B0502020202020204" pitchFamily="34" charset="0"/>
                        </a:rPr>
                        <a:t> la solution</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1434728787"/>
                  </a:ext>
                </a:extLst>
              </a:tr>
              <a:tr h="567267">
                <a:tc>
                  <a:txBody>
                    <a:bodyPr/>
                    <a:lstStyle/>
                    <a:p>
                      <a:pPr algn="ctr"/>
                      <a:r>
                        <a:rPr lang="en-GB" sz="2400" dirty="0">
                          <a:solidFill>
                            <a:srgbClr val="02456F"/>
                          </a:solidFill>
                          <a:latin typeface="Century Gothic" panose="020B0502020202020204" pitchFamily="34" charset="0"/>
                        </a:rPr>
                        <a:t>4</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noFill/>
                  </a:tcPr>
                </a:tc>
                <a:tc>
                  <a:txBody>
                    <a:bodyPr/>
                    <a:lstStyle/>
                    <a:p>
                      <a:r>
                        <a:rPr lang="fr-FR" sz="2400" noProof="0" dirty="0">
                          <a:solidFill>
                            <a:srgbClr val="02456F"/>
                          </a:solidFill>
                          <a:latin typeface="Century Gothic" panose="020B0502020202020204" pitchFamily="34" charset="0"/>
                        </a:rPr>
                        <a:t>Tu</a:t>
                      </a:r>
                      <a:r>
                        <a:rPr lang="fr-FR" sz="2400" baseline="0" noProof="0" dirty="0">
                          <a:solidFill>
                            <a:srgbClr val="02456F"/>
                          </a:solidFill>
                          <a:latin typeface="Century Gothic" panose="020B0502020202020204" pitchFamily="34" charset="0"/>
                        </a:rPr>
                        <a:t> marches dehors </a:t>
                      </a:r>
                      <a:r>
                        <a:rPr lang="fr-FR" sz="2400" noProof="0" dirty="0">
                          <a:solidFill>
                            <a:srgbClr val="02456F"/>
                          </a:solidFill>
                          <a:latin typeface="Century Gothic" panose="020B0502020202020204" pitchFamily="34" charset="0"/>
                        </a:rPr>
                        <a:t>?</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r>
                        <a:rPr lang="en-GB" sz="2000" b="1" dirty="0">
                          <a:solidFill>
                            <a:srgbClr val="FF6600"/>
                          </a:solidFill>
                          <a:latin typeface="Century Gothic" panose="020B0502020202020204" pitchFamily="34" charset="0"/>
                        </a:rPr>
                        <a:t>Non, je </a:t>
                      </a:r>
                      <a:r>
                        <a:rPr lang="en-GB" sz="2000" b="1" dirty="0" err="1">
                          <a:solidFill>
                            <a:srgbClr val="FF6600"/>
                          </a:solidFill>
                          <a:latin typeface="Century Gothic" panose="020B0502020202020204" pitchFamily="34" charset="0"/>
                        </a:rPr>
                        <a:t>marche</a:t>
                      </a:r>
                      <a:r>
                        <a:rPr lang="en-GB" sz="2000" b="1" dirty="0">
                          <a:solidFill>
                            <a:srgbClr val="FF6600"/>
                          </a:solidFill>
                          <a:latin typeface="Century Gothic" panose="020B0502020202020204" pitchFamily="34" charset="0"/>
                        </a:rPr>
                        <a:t> à </a:t>
                      </a:r>
                      <a:r>
                        <a:rPr lang="en-GB" sz="2000" b="1" dirty="0" err="1">
                          <a:solidFill>
                            <a:srgbClr val="FF6600"/>
                          </a:solidFill>
                          <a:latin typeface="Century Gothic" panose="020B0502020202020204" pitchFamily="34" charset="0"/>
                        </a:rPr>
                        <a:t>l’école</a:t>
                      </a:r>
                      <a:endParaRPr lang="en-GB" sz="2000" b="1" dirty="0">
                        <a:solidFill>
                          <a:srgbClr val="FF6600"/>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257559236"/>
                  </a:ext>
                </a:extLst>
              </a:tr>
              <a:tr h="590590">
                <a:tc>
                  <a:txBody>
                    <a:bodyPr/>
                    <a:lstStyle/>
                    <a:p>
                      <a:pPr algn="ctr"/>
                      <a:r>
                        <a:rPr lang="en-GB" sz="2400" dirty="0">
                          <a:solidFill>
                            <a:srgbClr val="02456F"/>
                          </a:solidFill>
                          <a:latin typeface="Century Gothic" panose="020B0502020202020204" pitchFamily="34" charset="0"/>
                        </a:rPr>
                        <a:t>5</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noFill/>
                  </a:tcPr>
                </a:tc>
                <a:tc>
                  <a:txBody>
                    <a:bodyPr/>
                    <a:lstStyle/>
                    <a:p>
                      <a:r>
                        <a:rPr lang="fr-FR" sz="2400" noProof="0" dirty="0">
                          <a:solidFill>
                            <a:srgbClr val="02456F"/>
                          </a:solidFill>
                          <a:latin typeface="Century Gothic" panose="020B0502020202020204" pitchFamily="34" charset="0"/>
                        </a:rPr>
                        <a:t>Tu</a:t>
                      </a:r>
                      <a:r>
                        <a:rPr lang="fr-FR" sz="2400" baseline="0" noProof="0" dirty="0">
                          <a:solidFill>
                            <a:srgbClr val="02456F"/>
                          </a:solidFill>
                          <a:latin typeface="Century Gothic" panose="020B0502020202020204" pitchFamily="34" charset="0"/>
                        </a:rPr>
                        <a:t> portes un uniforme </a:t>
                      </a:r>
                      <a:r>
                        <a:rPr lang="fr-FR" sz="2400" noProof="0" dirty="0">
                          <a:solidFill>
                            <a:srgbClr val="02456F"/>
                          </a:solidFill>
                          <a:latin typeface="Century Gothic" panose="020B0502020202020204" pitchFamily="34" charset="0"/>
                        </a:rPr>
                        <a:t>?</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r>
                        <a:rPr lang="en-GB" sz="2000" b="1" dirty="0" err="1">
                          <a:solidFill>
                            <a:srgbClr val="FF6600"/>
                          </a:solidFill>
                          <a:latin typeface="Century Gothic" panose="020B0502020202020204" pitchFamily="34" charset="0"/>
                        </a:rPr>
                        <a:t>Oui</a:t>
                      </a:r>
                      <a:r>
                        <a:rPr lang="en-GB" sz="2000" b="1" dirty="0">
                          <a:solidFill>
                            <a:srgbClr val="FF6600"/>
                          </a:solidFill>
                          <a:latin typeface="Century Gothic" panose="020B0502020202020204" pitchFamily="34" charset="0"/>
                        </a:rPr>
                        <a:t>, je </a:t>
                      </a:r>
                      <a:r>
                        <a:rPr lang="en-GB" sz="2000" b="1" dirty="0" err="1">
                          <a:solidFill>
                            <a:srgbClr val="FF6600"/>
                          </a:solidFill>
                          <a:latin typeface="Century Gothic" panose="020B0502020202020204" pitchFamily="34" charset="0"/>
                        </a:rPr>
                        <a:t>porte</a:t>
                      </a:r>
                      <a:r>
                        <a:rPr lang="en-GB" sz="2000" b="1" dirty="0">
                          <a:solidFill>
                            <a:srgbClr val="FF6600"/>
                          </a:solidFill>
                          <a:latin typeface="Century Gothic" panose="020B0502020202020204" pitchFamily="34" charset="0"/>
                        </a:rPr>
                        <a:t> un </a:t>
                      </a:r>
                      <a:r>
                        <a:rPr lang="en-GB" sz="2000" b="1" dirty="0" err="1">
                          <a:solidFill>
                            <a:srgbClr val="FF6600"/>
                          </a:solidFill>
                          <a:latin typeface="Century Gothic" panose="020B0502020202020204" pitchFamily="34" charset="0"/>
                        </a:rPr>
                        <a:t>uniforme</a:t>
                      </a:r>
                      <a:endParaRPr lang="en-GB" sz="2000" b="1" dirty="0">
                        <a:solidFill>
                          <a:srgbClr val="FF6600"/>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2746307245"/>
                  </a:ext>
                </a:extLst>
              </a:tr>
              <a:tr h="540827">
                <a:tc>
                  <a:txBody>
                    <a:bodyPr/>
                    <a:lstStyle/>
                    <a:p>
                      <a:pPr algn="ctr"/>
                      <a:r>
                        <a:rPr lang="en-GB" sz="2400" dirty="0">
                          <a:solidFill>
                            <a:srgbClr val="02456F"/>
                          </a:solidFill>
                          <a:latin typeface="Century Gothic" panose="020B0502020202020204" pitchFamily="34" charset="0"/>
                        </a:rPr>
                        <a:t>6</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noFill/>
                  </a:tcPr>
                </a:tc>
                <a:tc>
                  <a:txBody>
                    <a:bodyPr/>
                    <a:lstStyle/>
                    <a:p>
                      <a:r>
                        <a:rPr lang="fr-FR" sz="2400" baseline="0" noProof="0" dirty="0">
                          <a:solidFill>
                            <a:srgbClr val="02456F"/>
                          </a:solidFill>
                          <a:latin typeface="Century Gothic" panose="020B0502020202020204" pitchFamily="34" charset="0"/>
                        </a:rPr>
                        <a:t>Vous restez à la maison ?</a:t>
                      </a:r>
                      <a:endParaRPr lang="fr-FR" sz="2400" noProof="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r>
                        <a:rPr lang="en-GB" sz="2000" b="1" dirty="0" err="1">
                          <a:solidFill>
                            <a:srgbClr val="FF6600"/>
                          </a:solidFill>
                          <a:latin typeface="Century Gothic" panose="020B0502020202020204" pitchFamily="34" charset="0"/>
                        </a:rPr>
                        <a:t>Oui</a:t>
                      </a:r>
                      <a:r>
                        <a:rPr lang="en-GB" sz="2000" b="1" dirty="0">
                          <a:solidFill>
                            <a:srgbClr val="FF6600"/>
                          </a:solidFill>
                          <a:latin typeface="Century Gothic" panose="020B0502020202020204" pitchFamily="34" charset="0"/>
                        </a:rPr>
                        <a:t>, nous </a:t>
                      </a:r>
                      <a:r>
                        <a:rPr lang="en-GB" sz="2000" b="1" dirty="0" err="1">
                          <a:solidFill>
                            <a:srgbClr val="FF6600"/>
                          </a:solidFill>
                          <a:latin typeface="Century Gothic" panose="020B0502020202020204" pitchFamily="34" charset="0"/>
                        </a:rPr>
                        <a:t>restons</a:t>
                      </a:r>
                      <a:r>
                        <a:rPr lang="en-GB" sz="2000" b="1" dirty="0">
                          <a:solidFill>
                            <a:srgbClr val="FF6600"/>
                          </a:solidFill>
                          <a:latin typeface="Century Gothic" panose="020B0502020202020204" pitchFamily="34" charset="0"/>
                        </a:rPr>
                        <a:t> à la </a:t>
                      </a:r>
                      <a:r>
                        <a:rPr lang="en-GB" sz="2000" b="1" dirty="0" err="1">
                          <a:solidFill>
                            <a:srgbClr val="FF6600"/>
                          </a:solidFill>
                          <a:latin typeface="Century Gothic" panose="020B0502020202020204" pitchFamily="34" charset="0"/>
                        </a:rPr>
                        <a:t>maison</a:t>
                      </a:r>
                      <a:endParaRPr lang="en-GB" sz="2000" b="1" dirty="0">
                        <a:solidFill>
                          <a:srgbClr val="FF6600"/>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2830355617"/>
                  </a:ext>
                </a:extLst>
              </a:tr>
              <a:tr h="544406">
                <a:tc>
                  <a:txBody>
                    <a:bodyPr/>
                    <a:lstStyle/>
                    <a:p>
                      <a:pPr algn="ctr"/>
                      <a:r>
                        <a:rPr lang="en-GB" sz="2400" dirty="0">
                          <a:solidFill>
                            <a:srgbClr val="02456F"/>
                          </a:solidFill>
                          <a:latin typeface="Century Gothic" panose="020B0502020202020204" pitchFamily="34" charset="0"/>
                        </a:rPr>
                        <a:t>7</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noFill/>
                  </a:tcPr>
                </a:tc>
                <a:tc>
                  <a:txBody>
                    <a:bodyPr/>
                    <a:lstStyle/>
                    <a:p>
                      <a:r>
                        <a:rPr lang="fr-FR" sz="2400" noProof="0" dirty="0">
                          <a:solidFill>
                            <a:srgbClr val="02456F"/>
                          </a:solidFill>
                          <a:latin typeface="Century Gothic" panose="020B0502020202020204" pitchFamily="34" charset="0"/>
                        </a:rPr>
                        <a:t>Tu</a:t>
                      </a:r>
                      <a:r>
                        <a:rPr lang="fr-FR" sz="2400" baseline="0" noProof="0" dirty="0">
                          <a:solidFill>
                            <a:srgbClr val="02456F"/>
                          </a:solidFill>
                          <a:latin typeface="Century Gothic" panose="020B0502020202020204" pitchFamily="34" charset="0"/>
                        </a:rPr>
                        <a:t> prépares le déjeuner </a:t>
                      </a:r>
                      <a:r>
                        <a:rPr lang="fr-FR" sz="2400" noProof="0" dirty="0">
                          <a:solidFill>
                            <a:srgbClr val="02456F"/>
                          </a:solidFill>
                          <a:latin typeface="Century Gothic" panose="020B0502020202020204" pitchFamily="34" charset="0"/>
                        </a:rPr>
                        <a:t>?</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r>
                        <a:rPr lang="en-GB" sz="2000" b="1" dirty="0">
                          <a:solidFill>
                            <a:srgbClr val="FF6600"/>
                          </a:solidFill>
                          <a:latin typeface="Century Gothic" panose="020B0502020202020204" pitchFamily="34" charset="0"/>
                        </a:rPr>
                        <a:t>Non, je </a:t>
                      </a:r>
                      <a:r>
                        <a:rPr lang="en-GB" sz="2000" b="1" dirty="0" err="1">
                          <a:solidFill>
                            <a:srgbClr val="FF6600"/>
                          </a:solidFill>
                          <a:latin typeface="Century Gothic" panose="020B0502020202020204" pitchFamily="34" charset="0"/>
                        </a:rPr>
                        <a:t>prépare</a:t>
                      </a:r>
                      <a:r>
                        <a:rPr lang="en-GB" sz="2000" b="1" dirty="0">
                          <a:solidFill>
                            <a:srgbClr val="FF6600"/>
                          </a:solidFill>
                          <a:latin typeface="Century Gothic" panose="020B0502020202020204" pitchFamily="34" charset="0"/>
                        </a:rPr>
                        <a:t> </a:t>
                      </a:r>
                      <a:r>
                        <a:rPr lang="en-GB" sz="2000" b="1" dirty="0" err="1">
                          <a:solidFill>
                            <a:srgbClr val="FF6600"/>
                          </a:solidFill>
                          <a:latin typeface="Century Gothic" panose="020B0502020202020204" pitchFamily="34" charset="0"/>
                        </a:rPr>
                        <a:t>une</a:t>
                      </a:r>
                      <a:r>
                        <a:rPr lang="en-GB" sz="2000" b="1" dirty="0">
                          <a:solidFill>
                            <a:srgbClr val="FF6600"/>
                          </a:solidFill>
                          <a:latin typeface="Century Gothic" panose="020B0502020202020204" pitchFamily="34" charset="0"/>
                        </a:rPr>
                        <a:t> phrase</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1153775532"/>
                  </a:ext>
                </a:extLst>
              </a:tr>
            </a:tbl>
          </a:graphicData>
        </a:graphic>
      </p:graphicFrame>
      <p:pic>
        <p:nvPicPr>
          <p:cNvPr id="5" name="Audio 4" descr="sound butt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53137205"/>
      </p:ext>
    </p:extLst>
  </p:cSld>
  <p:clrMapOvr>
    <a:masterClrMapping/>
  </p:clrMapOvr>
  <mc:AlternateContent xmlns:mc="http://schemas.openxmlformats.org/markup-compatibility/2006" xmlns:p14="http://schemas.microsoft.com/office/powerpoint/2010/main">
    <mc:Choice Requires="p14">
      <p:transition spd="slow" p14:dur="2000" advTm="7057"/>
    </mc:Choice>
    <mc:Fallback xmlns="">
      <p:transition spd="slow" advTm="70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xmlns=""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6260124" cy="707849"/>
          </a:xfrm>
        </p:spPr>
        <p:txBody>
          <a:bodyPr>
            <a:normAutofit/>
          </a:bodyPr>
          <a:lstStyle/>
          <a:p>
            <a:r>
              <a:rPr lang="en-GB" sz="3000" b="1" dirty="0">
                <a:solidFill>
                  <a:schemeClr val="bg1"/>
                </a:solidFill>
                <a:latin typeface="Century Gothic" panose="020B0502020202020204" pitchFamily="34" charset="0"/>
              </a:rPr>
              <a:t>Answering others: </a:t>
            </a:r>
            <a:r>
              <a:rPr lang="en-GB" sz="3000" b="1" i="1" dirty="0">
                <a:solidFill>
                  <a:schemeClr val="bg1"/>
                </a:solidFill>
                <a:latin typeface="Century Gothic" panose="020B0502020202020204" pitchFamily="34" charset="0"/>
              </a:rPr>
              <a:t>je</a:t>
            </a:r>
            <a:r>
              <a:rPr lang="en-GB" sz="3000" b="1" dirty="0">
                <a:solidFill>
                  <a:schemeClr val="bg1"/>
                </a:solidFill>
                <a:latin typeface="Century Gothic" panose="020B0502020202020204" pitchFamily="34" charset="0"/>
              </a:rPr>
              <a:t> and </a:t>
            </a:r>
            <a:r>
              <a:rPr lang="en-GB" sz="3000" b="1" i="1" dirty="0">
                <a:solidFill>
                  <a:schemeClr val="bg1"/>
                </a:solidFill>
                <a:latin typeface="Century Gothic" panose="020B0502020202020204" pitchFamily="34" charset="0"/>
              </a:rPr>
              <a:t>nous</a:t>
            </a:r>
          </a:p>
        </p:txBody>
      </p:sp>
      <p:sp>
        <p:nvSpPr>
          <p:cNvPr id="12" name="Rounded Rectangle 46">
            <a:extLst>
              <a:ext uri="{FF2B5EF4-FFF2-40B4-BE49-F238E27FC236}">
                <a16:creationId xmlns:a16="http://schemas.microsoft.com/office/drawing/2014/main" id="{FB09667E-50A2-4099-B9F5-10D9728BF65D}"/>
              </a:ext>
            </a:extLst>
          </p:cNvPr>
          <p:cNvSpPr/>
          <p:nvPr/>
        </p:nvSpPr>
        <p:spPr>
          <a:xfrm>
            <a:off x="10020300" y="249870"/>
            <a:ext cx="188962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Rounded Rectangular Callout 1"/>
          <p:cNvSpPr/>
          <p:nvPr/>
        </p:nvSpPr>
        <p:spPr>
          <a:xfrm>
            <a:off x="460657" y="2637676"/>
            <a:ext cx="4002158" cy="1871800"/>
          </a:xfrm>
          <a:prstGeom prst="wedgeRoundRectCallout">
            <a:avLst>
              <a:gd name="adj1" fmla="val -50604"/>
              <a:gd name="adj2" fmla="val 6024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400" b="1" i="0" u="sng"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Tu</a:t>
            </a:r>
            <a:r>
              <a:rPr kumimoji="0" lang="fr-FR" sz="4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regard</a:t>
            </a:r>
            <a:r>
              <a:rPr kumimoji="0" lang="fr-FR" sz="4400" b="1" i="0" u="sng"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es</a:t>
            </a:r>
            <a:r>
              <a:rPr kumimoji="0" lang="fr-FR" sz="4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la télé ?</a:t>
            </a:r>
          </a:p>
        </p:txBody>
      </p:sp>
      <p:sp>
        <p:nvSpPr>
          <p:cNvPr id="9" name="Rounded Rectangular Callout 8"/>
          <p:cNvSpPr/>
          <p:nvPr/>
        </p:nvSpPr>
        <p:spPr>
          <a:xfrm>
            <a:off x="5077883" y="2918283"/>
            <a:ext cx="6170016" cy="1175847"/>
          </a:xfrm>
          <a:prstGeom prst="wedgeRoundRectCallout">
            <a:avLst>
              <a:gd name="adj1" fmla="val 50997"/>
              <a:gd name="adj2" fmla="val 6400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Je regarde  la télé.</a:t>
            </a:r>
          </a:p>
        </p:txBody>
      </p:sp>
      <p:sp>
        <p:nvSpPr>
          <p:cNvPr id="3" name="Rectangle 2"/>
          <p:cNvSpPr/>
          <p:nvPr/>
        </p:nvSpPr>
        <p:spPr>
          <a:xfrm>
            <a:off x="5902445" y="3273526"/>
            <a:ext cx="562708" cy="6277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alibri" panose="020F0502020204030204"/>
                <a:ea typeface="+mn-ea"/>
                <a:cs typeface="+mn-cs"/>
              </a:rPr>
              <a:t>__</a:t>
            </a:r>
          </a:p>
        </p:txBody>
      </p:sp>
      <p:sp>
        <p:nvSpPr>
          <p:cNvPr id="10" name="Rectangle 9"/>
          <p:cNvSpPr/>
          <p:nvPr/>
        </p:nvSpPr>
        <p:spPr>
          <a:xfrm>
            <a:off x="8209385" y="3326638"/>
            <a:ext cx="562708" cy="70937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alibri" panose="020F0502020204030204"/>
                <a:ea typeface="+mn-ea"/>
                <a:cs typeface="+mn-cs"/>
              </a:rPr>
              <a:t>__</a:t>
            </a:r>
          </a:p>
        </p:txBody>
      </p:sp>
      <p:sp>
        <p:nvSpPr>
          <p:cNvPr id="6" name="TextBox 5">
            <a:extLst>
              <a:ext uri="{FF2B5EF4-FFF2-40B4-BE49-F238E27FC236}">
                <a16:creationId xmlns:a16="http://schemas.microsoft.com/office/drawing/2014/main" id="{1854F205-C178-4A7F-AAAE-2B2F1FF6E849}"/>
              </a:ext>
            </a:extLst>
          </p:cNvPr>
          <p:cNvSpPr txBox="1"/>
          <p:nvPr/>
        </p:nvSpPr>
        <p:spPr>
          <a:xfrm>
            <a:off x="865906" y="4968753"/>
            <a:ext cx="403347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Are you watching the TV?</a:t>
            </a:r>
          </a:p>
        </p:txBody>
      </p:sp>
      <p:sp>
        <p:nvSpPr>
          <p:cNvPr id="21" name="TextBox 20">
            <a:extLst>
              <a:ext uri="{FF2B5EF4-FFF2-40B4-BE49-F238E27FC236}">
                <a16:creationId xmlns:a16="http://schemas.microsoft.com/office/drawing/2014/main" id="{20656856-B7DB-42F0-B91A-0511966F26C1}"/>
              </a:ext>
            </a:extLst>
          </p:cNvPr>
          <p:cNvSpPr txBox="1"/>
          <p:nvPr/>
        </p:nvSpPr>
        <p:spPr>
          <a:xfrm>
            <a:off x="6260123" y="4968752"/>
            <a:ext cx="315663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I’m watching the TV</a:t>
            </a:r>
          </a:p>
        </p:txBody>
      </p:sp>
      <p:sp>
        <p:nvSpPr>
          <p:cNvPr id="11" name="Rounded Rectangle 10"/>
          <p:cNvSpPr/>
          <p:nvPr/>
        </p:nvSpPr>
        <p:spPr>
          <a:xfrm>
            <a:off x="263734" y="1271657"/>
            <a:ext cx="10375434" cy="384666"/>
          </a:xfrm>
          <a:prstGeom prst="roundRect">
            <a:avLst/>
          </a:prstGeom>
          <a:solidFill>
            <a:srgbClr val="FFFFCC"/>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Supporting lower proficiency learners</a:t>
            </a:r>
          </a:p>
        </p:txBody>
      </p:sp>
      <p:sp>
        <p:nvSpPr>
          <p:cNvPr id="13" name="Rounded Rectangle 12"/>
          <p:cNvSpPr/>
          <p:nvPr/>
        </p:nvSpPr>
        <p:spPr>
          <a:xfrm>
            <a:off x="7277100" y="1856500"/>
            <a:ext cx="3362067" cy="384666"/>
          </a:xfrm>
          <a:prstGeom prst="roundRect">
            <a:avLst/>
          </a:prstGeom>
          <a:solidFill>
            <a:srgbClr val="FFFFCC"/>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5B9BD5">
                    <a:lumMod val="50000"/>
                  </a:srgbClr>
                </a:solidFill>
                <a:latin typeface="Century Gothic" panose="020B0502020202020204" pitchFamily="34" charset="0"/>
              </a:rPr>
              <a:t>Differentiation by support</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pic>
        <p:nvPicPr>
          <p:cNvPr id="14" name="Audio 13" descr="sound button">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041237462"/>
      </p:ext>
    </p:extLst>
  </p:cSld>
  <p:clrMapOvr>
    <a:masterClrMapping/>
  </p:clrMapOvr>
  <mc:AlternateContent xmlns:mc="http://schemas.openxmlformats.org/markup-compatibility/2006" xmlns:p14="http://schemas.microsoft.com/office/powerpoint/2010/main">
    <mc:Choice Requires="p14">
      <p:transition spd="slow" p14:dur="2000" advTm="15329"/>
    </mc:Choice>
    <mc:Fallback xmlns="">
      <p:transition spd="slow" advTm="153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14"/>
                </p:tgtEl>
              </p:cMediaNode>
            </p:audio>
          </p:childTnLst>
        </p:cTn>
      </p:par>
    </p:tnLst>
    <p:bldLst>
      <p:bldP spid="2" grpId="0" animBg="1"/>
      <p:bldP spid="9" grpId="0" animBg="1"/>
      <p:bldP spid="3" grpId="0" animBg="1"/>
      <p:bldP spid="3" grpId="1" animBg="1"/>
      <p:bldP spid="10" grpId="0" animBg="1"/>
      <p:bldP spid="10" grpId="1" animBg="1"/>
      <p:bldP spid="6" grpId="0"/>
      <p:bldP spid="2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xmlns=""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6260124" cy="707849"/>
          </a:xfrm>
        </p:spPr>
        <p:txBody>
          <a:bodyPr>
            <a:normAutofit/>
          </a:bodyPr>
          <a:lstStyle/>
          <a:p>
            <a:r>
              <a:rPr lang="en-GB" sz="3000" b="1" dirty="0">
                <a:solidFill>
                  <a:schemeClr val="bg1"/>
                </a:solidFill>
                <a:latin typeface="Century Gothic" panose="020B0502020202020204" pitchFamily="34" charset="0"/>
              </a:rPr>
              <a:t>Answering others: </a:t>
            </a:r>
            <a:r>
              <a:rPr lang="en-GB" sz="3000" b="1" i="1" dirty="0">
                <a:solidFill>
                  <a:schemeClr val="bg1"/>
                </a:solidFill>
                <a:latin typeface="Century Gothic" panose="020B0502020202020204" pitchFamily="34" charset="0"/>
              </a:rPr>
              <a:t>je</a:t>
            </a:r>
            <a:r>
              <a:rPr lang="en-GB" sz="3000" b="1" dirty="0">
                <a:solidFill>
                  <a:schemeClr val="bg1"/>
                </a:solidFill>
                <a:latin typeface="Century Gothic" panose="020B0502020202020204" pitchFamily="34" charset="0"/>
              </a:rPr>
              <a:t> and </a:t>
            </a:r>
            <a:r>
              <a:rPr lang="en-GB" sz="3000" b="1" i="1" dirty="0">
                <a:solidFill>
                  <a:schemeClr val="bg1"/>
                </a:solidFill>
                <a:latin typeface="Century Gothic" panose="020B0502020202020204" pitchFamily="34" charset="0"/>
              </a:rPr>
              <a:t>nous</a:t>
            </a:r>
          </a:p>
        </p:txBody>
      </p:sp>
      <p:sp>
        <p:nvSpPr>
          <p:cNvPr id="12" name="Rounded Rectangle 46">
            <a:extLst>
              <a:ext uri="{FF2B5EF4-FFF2-40B4-BE49-F238E27FC236}">
                <a16:creationId xmlns:a16="http://schemas.microsoft.com/office/drawing/2014/main" id="{FB09667E-50A2-4099-B9F5-10D9728BF65D}"/>
              </a:ext>
            </a:extLst>
          </p:cNvPr>
          <p:cNvSpPr/>
          <p:nvPr/>
        </p:nvSpPr>
        <p:spPr>
          <a:xfrm>
            <a:off x="10020300" y="249870"/>
            <a:ext cx="188962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Rounded Rectangular Callout 13"/>
          <p:cNvSpPr/>
          <p:nvPr/>
        </p:nvSpPr>
        <p:spPr>
          <a:xfrm>
            <a:off x="878848" y="2751344"/>
            <a:ext cx="4002158" cy="1871800"/>
          </a:xfrm>
          <a:prstGeom prst="wedgeRoundRectCallout">
            <a:avLst>
              <a:gd name="adj1" fmla="val -50604"/>
              <a:gd name="adj2" fmla="val 6024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400" b="1" i="0" u="sng"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Vous</a:t>
            </a:r>
            <a:r>
              <a:rPr kumimoji="0" lang="fr-FR" sz="4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jou</a:t>
            </a:r>
            <a:r>
              <a:rPr kumimoji="0" lang="fr-FR" sz="4400" b="1" i="0" u="sng"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ez</a:t>
            </a:r>
            <a:r>
              <a:rPr kumimoji="0" lang="fr-FR" sz="4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à la maison ?</a:t>
            </a:r>
          </a:p>
        </p:txBody>
      </p:sp>
      <p:sp>
        <p:nvSpPr>
          <p:cNvPr id="15" name="Rounded Rectangular Callout 14"/>
          <p:cNvSpPr/>
          <p:nvPr/>
        </p:nvSpPr>
        <p:spPr>
          <a:xfrm>
            <a:off x="5361799" y="3238764"/>
            <a:ext cx="6170016" cy="1175847"/>
          </a:xfrm>
          <a:prstGeom prst="wedgeRoundRectCallout">
            <a:avLst>
              <a:gd name="adj1" fmla="val 50541"/>
              <a:gd name="adj2" fmla="val 6400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Nous jouons  à la maison.</a:t>
            </a:r>
          </a:p>
        </p:txBody>
      </p:sp>
      <p:sp>
        <p:nvSpPr>
          <p:cNvPr id="16" name="Rectangle 15"/>
          <p:cNvSpPr/>
          <p:nvPr/>
        </p:nvSpPr>
        <p:spPr>
          <a:xfrm>
            <a:off x="6830240" y="3299994"/>
            <a:ext cx="841421" cy="6277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alibri" panose="020F0502020204030204"/>
                <a:ea typeface="+mn-ea"/>
                <a:cs typeface="+mn-cs"/>
              </a:rPr>
              <a:t>____</a:t>
            </a:r>
          </a:p>
        </p:txBody>
      </p:sp>
      <p:sp>
        <p:nvSpPr>
          <p:cNvPr id="17" name="Rectangle 16"/>
          <p:cNvSpPr/>
          <p:nvPr/>
        </p:nvSpPr>
        <p:spPr>
          <a:xfrm>
            <a:off x="8539795" y="3241695"/>
            <a:ext cx="946128" cy="70937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alibri" panose="020F0502020204030204"/>
                <a:ea typeface="+mn-ea"/>
                <a:cs typeface="+mn-cs"/>
              </a:rPr>
              <a:t>_____</a:t>
            </a:r>
          </a:p>
        </p:txBody>
      </p:sp>
      <p:sp>
        <p:nvSpPr>
          <p:cNvPr id="21" name="TextBox 20">
            <a:extLst>
              <a:ext uri="{FF2B5EF4-FFF2-40B4-BE49-F238E27FC236}">
                <a16:creationId xmlns:a16="http://schemas.microsoft.com/office/drawing/2014/main" id="{13F3C8D7-089A-459E-8F92-902A61CFD005}"/>
              </a:ext>
            </a:extLst>
          </p:cNvPr>
          <p:cNvSpPr txBox="1"/>
          <p:nvPr/>
        </p:nvSpPr>
        <p:spPr>
          <a:xfrm>
            <a:off x="878848" y="5043266"/>
            <a:ext cx="460574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Are you playing in the house?</a:t>
            </a:r>
          </a:p>
        </p:txBody>
      </p:sp>
      <p:sp>
        <p:nvSpPr>
          <p:cNvPr id="22" name="TextBox 21">
            <a:extLst>
              <a:ext uri="{FF2B5EF4-FFF2-40B4-BE49-F238E27FC236}">
                <a16:creationId xmlns:a16="http://schemas.microsoft.com/office/drawing/2014/main" id="{B307F91A-8772-4223-9BE6-5DBDEEB7E5A6}"/>
              </a:ext>
            </a:extLst>
          </p:cNvPr>
          <p:cNvSpPr txBox="1"/>
          <p:nvPr/>
        </p:nvSpPr>
        <p:spPr>
          <a:xfrm>
            <a:off x="6252430" y="5043266"/>
            <a:ext cx="434766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We are playing in the house</a:t>
            </a:r>
          </a:p>
        </p:txBody>
      </p:sp>
      <p:sp>
        <p:nvSpPr>
          <p:cNvPr id="11" name="Rounded Rectangle 10"/>
          <p:cNvSpPr/>
          <p:nvPr/>
        </p:nvSpPr>
        <p:spPr>
          <a:xfrm>
            <a:off x="224661" y="1285986"/>
            <a:ext cx="10375434" cy="384666"/>
          </a:xfrm>
          <a:prstGeom prst="roundRect">
            <a:avLst/>
          </a:prstGeom>
          <a:solidFill>
            <a:srgbClr val="FFFFCC"/>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Supporting lower proficiency learners</a:t>
            </a:r>
          </a:p>
        </p:txBody>
      </p:sp>
      <p:sp>
        <p:nvSpPr>
          <p:cNvPr id="13" name="Rounded Rectangle 12"/>
          <p:cNvSpPr/>
          <p:nvPr/>
        </p:nvSpPr>
        <p:spPr>
          <a:xfrm>
            <a:off x="7277100" y="1856500"/>
            <a:ext cx="3362067" cy="384666"/>
          </a:xfrm>
          <a:prstGeom prst="roundRect">
            <a:avLst/>
          </a:prstGeom>
          <a:solidFill>
            <a:srgbClr val="FFFFCC"/>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5B9BD5">
                    <a:lumMod val="50000"/>
                  </a:srgbClr>
                </a:solidFill>
                <a:latin typeface="Century Gothic" panose="020B0502020202020204" pitchFamily="34" charset="0"/>
              </a:rPr>
              <a:t>Differentiation by support</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pic>
        <p:nvPicPr>
          <p:cNvPr id="3" name="Audio 2" descr="sound button">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716074562"/>
      </p:ext>
    </p:extLst>
  </p:cSld>
  <p:clrMapOvr>
    <a:masterClrMapping/>
  </p:clrMapOvr>
  <mc:AlternateContent xmlns:mc="http://schemas.openxmlformats.org/markup-compatibility/2006" xmlns:p14="http://schemas.microsoft.com/office/powerpoint/2010/main">
    <mc:Choice Requires="p14">
      <p:transition spd="slow" p14:dur="2000" advTm="16285"/>
    </mc:Choice>
    <mc:Fallback xmlns="">
      <p:transition spd="slow" advTm="162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1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3"/>
                </p:tgtEl>
              </p:cMediaNode>
            </p:audio>
          </p:childTnLst>
        </p:cTn>
      </p:par>
    </p:tnLst>
    <p:bldLst>
      <p:bldP spid="14" grpId="0" animBg="1"/>
      <p:bldP spid="15" grpId="0" animBg="1"/>
      <p:bldP spid="16" grpId="0" animBg="1"/>
      <p:bldP spid="16" grpId="1" animBg="1"/>
      <p:bldP spid="17" grpId="0" animBg="1"/>
      <p:bldP spid="17" grpId="1" animBg="1"/>
      <p:bldP spid="21" grpId="0"/>
      <p:bldP spid="2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xmlns=""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5839097" cy="707849"/>
          </a:xfrm>
        </p:spPr>
        <p:txBody>
          <a:bodyPr>
            <a:noAutofit/>
          </a:bodyPr>
          <a:lstStyle/>
          <a:p>
            <a:r>
              <a:rPr lang="en-GB" sz="3000" b="1" dirty="0">
                <a:solidFill>
                  <a:schemeClr val="bg1"/>
                </a:solidFill>
                <a:latin typeface="Century Gothic" panose="020B0502020202020204" pitchFamily="34" charset="0"/>
              </a:rPr>
              <a:t>Answering others: </a:t>
            </a:r>
            <a:r>
              <a:rPr lang="en-GB" sz="3000" b="1" i="1" dirty="0">
                <a:solidFill>
                  <a:schemeClr val="bg1"/>
                </a:solidFill>
                <a:latin typeface="Century Gothic" panose="020B0502020202020204" pitchFamily="34" charset="0"/>
              </a:rPr>
              <a:t>je</a:t>
            </a:r>
            <a:r>
              <a:rPr lang="en-GB" sz="3000" b="1" dirty="0">
                <a:solidFill>
                  <a:schemeClr val="bg1"/>
                </a:solidFill>
                <a:latin typeface="Century Gothic" panose="020B0502020202020204" pitchFamily="34" charset="0"/>
              </a:rPr>
              <a:t> and </a:t>
            </a:r>
            <a:r>
              <a:rPr lang="en-GB" sz="3000" b="1" i="1" dirty="0">
                <a:solidFill>
                  <a:schemeClr val="bg1"/>
                </a:solidFill>
                <a:latin typeface="Century Gothic" panose="020B0502020202020204" pitchFamily="34" charset="0"/>
              </a:rPr>
              <a:t>nous</a:t>
            </a:r>
            <a:endParaRPr lang="en-GB" sz="3000" b="1" dirty="0">
              <a:solidFill>
                <a:prstClr val="white"/>
              </a:solidFill>
              <a:latin typeface="Century Gothic" panose="020B0502020202020204" pitchFamily="34" charset="0"/>
            </a:endParaRPr>
          </a:p>
        </p:txBody>
      </p:sp>
      <p:sp>
        <p:nvSpPr>
          <p:cNvPr id="12" name="Rounded Rectangle 46">
            <a:extLst>
              <a:ext uri="{FF2B5EF4-FFF2-40B4-BE49-F238E27FC236}">
                <a16:creationId xmlns:a16="http://schemas.microsoft.com/office/drawing/2014/main" id="{FB09667E-50A2-4099-B9F5-10D9728BF65D}"/>
              </a:ext>
            </a:extLst>
          </p:cNvPr>
          <p:cNvSpPr/>
          <p:nvPr/>
        </p:nvSpPr>
        <p:spPr>
          <a:xfrm>
            <a:off x="10020300" y="249870"/>
            <a:ext cx="188962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Rectangle 9">
            <a:extLst>
              <a:ext uri="{FF2B5EF4-FFF2-40B4-BE49-F238E27FC236}">
                <a16:creationId xmlns:a16="http://schemas.microsoft.com/office/drawing/2014/main" id="{DBD076AC-BE50-42CA-88A7-20E87DABE724}"/>
              </a:ext>
            </a:extLst>
          </p:cNvPr>
          <p:cNvSpPr/>
          <p:nvPr/>
        </p:nvSpPr>
        <p:spPr>
          <a:xfrm>
            <a:off x="242438" y="1178425"/>
            <a:ext cx="11553756"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2456F"/>
                </a:solidFill>
                <a:effectLst/>
                <a:uLnTx/>
                <a:uFillTx/>
                <a:latin typeface="Century Gothic" panose="020B0502020202020204" pitchFamily="34" charset="0"/>
                <a:ea typeface="+mn-ea"/>
                <a:cs typeface="+mn-cs"/>
              </a:rPr>
              <a:t>Copy and complete the sentences.  Add ‘</a:t>
            </a:r>
            <a:r>
              <a:rPr kumimoji="0" lang="en-GB" sz="2000" b="1" i="0" u="none" strike="noStrike" kern="1200" cap="none" spc="0" normalizeH="0" baseline="0" noProof="0" dirty="0">
                <a:ln>
                  <a:noFill/>
                </a:ln>
                <a:solidFill>
                  <a:srgbClr val="02456F"/>
                </a:solidFill>
                <a:effectLst/>
                <a:uLnTx/>
                <a:uFillTx/>
                <a:latin typeface="Century Gothic" panose="020B0502020202020204" pitchFamily="34" charset="0"/>
                <a:ea typeface="+mn-ea"/>
                <a:cs typeface="+mn-cs"/>
              </a:rPr>
              <a:t>e’</a:t>
            </a:r>
            <a:r>
              <a:rPr kumimoji="0" lang="en-GB" sz="2000" b="0" i="0" u="none" strike="noStrike" kern="1200" cap="none" spc="0" normalizeH="0" baseline="0" noProof="0" dirty="0">
                <a:ln>
                  <a:noFill/>
                </a:ln>
                <a:solidFill>
                  <a:srgbClr val="02456F"/>
                </a:solidFill>
                <a:effectLst/>
                <a:uLnTx/>
                <a:uFillTx/>
                <a:latin typeface="Century Gothic" panose="020B0502020202020204" pitchFamily="34" charset="0"/>
                <a:ea typeface="+mn-ea"/>
                <a:cs typeface="+mn-cs"/>
              </a:rPr>
              <a:t> or ‘</a:t>
            </a:r>
            <a:r>
              <a:rPr kumimoji="0" lang="en-GB" sz="2000" b="1" i="0" u="none" strike="noStrike" kern="1200" cap="none" spc="0" normalizeH="0" baseline="0" noProof="0" dirty="0" err="1">
                <a:ln>
                  <a:noFill/>
                </a:ln>
                <a:solidFill>
                  <a:srgbClr val="02456F"/>
                </a:solidFill>
                <a:effectLst/>
                <a:uLnTx/>
                <a:uFillTx/>
                <a:latin typeface="Century Gothic" panose="020B0502020202020204" pitchFamily="34" charset="0"/>
                <a:ea typeface="+mn-ea"/>
                <a:cs typeface="+mn-cs"/>
              </a:rPr>
              <a:t>ons</a:t>
            </a:r>
            <a:r>
              <a:rPr kumimoji="0" lang="en-GB" sz="2000" b="1" i="0" u="none" strike="noStrike" kern="1200" cap="none" spc="0" normalizeH="0" baseline="0" noProof="0" dirty="0">
                <a:ln>
                  <a:noFill/>
                </a:ln>
                <a:solidFill>
                  <a:srgbClr val="02456F"/>
                </a:solidFill>
                <a:effectLst/>
                <a:uLnTx/>
                <a:uFillTx/>
                <a:latin typeface="Century Gothic" panose="020B0502020202020204" pitchFamily="34" charset="0"/>
                <a:ea typeface="+mn-ea"/>
                <a:cs typeface="+mn-cs"/>
              </a:rPr>
              <a:t>’.</a:t>
            </a:r>
          </a:p>
        </p:txBody>
      </p:sp>
      <p:graphicFrame>
        <p:nvGraphicFramePr>
          <p:cNvPr id="9" name="Table 8" descr="adapted activty table for lower proficiency learners">
            <a:extLst>
              <a:ext uri="{FF2B5EF4-FFF2-40B4-BE49-F238E27FC236}">
                <a16:creationId xmlns:a16="http://schemas.microsoft.com/office/drawing/2014/main" id="{41469759-5951-4913-86D4-7F770BBF85AB}"/>
              </a:ext>
            </a:extLst>
          </p:cNvPr>
          <p:cNvGraphicFramePr>
            <a:graphicFrameLocks noGrp="1"/>
          </p:cNvGraphicFramePr>
          <p:nvPr>
            <p:extLst>
              <p:ext uri="{D42A27DB-BD31-4B8C-83A1-F6EECF244321}">
                <p14:modId xmlns:p14="http://schemas.microsoft.com/office/powerpoint/2010/main" val="2229494225"/>
              </p:ext>
            </p:extLst>
          </p:nvPr>
        </p:nvGraphicFramePr>
        <p:xfrm>
          <a:off x="394838" y="1659810"/>
          <a:ext cx="11553756" cy="4648220"/>
        </p:xfrm>
        <a:graphic>
          <a:graphicData uri="http://schemas.openxmlformats.org/drawingml/2006/table">
            <a:tbl>
              <a:tblPr firstRow="1" bandRow="1">
                <a:tableStyleId>{5940675A-B579-460E-94D1-54222C63F5DA}</a:tableStyleId>
              </a:tblPr>
              <a:tblGrid>
                <a:gridCol w="1050343">
                  <a:extLst>
                    <a:ext uri="{9D8B030D-6E8A-4147-A177-3AD203B41FA5}">
                      <a16:colId xmlns:a16="http://schemas.microsoft.com/office/drawing/2014/main" val="267610939"/>
                    </a:ext>
                  </a:extLst>
                </a:gridCol>
                <a:gridCol w="4390989">
                  <a:extLst>
                    <a:ext uri="{9D8B030D-6E8A-4147-A177-3AD203B41FA5}">
                      <a16:colId xmlns:a16="http://schemas.microsoft.com/office/drawing/2014/main" val="3420051441"/>
                    </a:ext>
                  </a:extLst>
                </a:gridCol>
                <a:gridCol w="6112424">
                  <a:extLst>
                    <a:ext uri="{9D8B030D-6E8A-4147-A177-3AD203B41FA5}">
                      <a16:colId xmlns:a16="http://schemas.microsoft.com/office/drawing/2014/main" val="3036206872"/>
                    </a:ext>
                  </a:extLst>
                </a:gridCol>
              </a:tblGrid>
              <a:tr h="649605">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pPr algn="ctr"/>
                      <a:r>
                        <a:rPr lang="en-GB" sz="2000" b="1" dirty="0">
                          <a:solidFill>
                            <a:srgbClr val="02456F"/>
                          </a:solidFill>
                          <a:latin typeface="Century Gothic" panose="020B0502020202020204" pitchFamily="34" charset="0"/>
                        </a:rPr>
                        <a:t>Question</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pPr algn="ctr"/>
                      <a:r>
                        <a:rPr lang="en-GB" sz="2000" b="1" dirty="0" err="1">
                          <a:solidFill>
                            <a:srgbClr val="02456F"/>
                          </a:solidFill>
                          <a:latin typeface="Century Gothic" panose="020B0502020202020204" pitchFamily="34" charset="0"/>
                        </a:rPr>
                        <a:t>Réponse</a:t>
                      </a: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1683242069"/>
                  </a:ext>
                </a:extLst>
              </a:tr>
              <a:tr h="544406">
                <a:tc>
                  <a:txBody>
                    <a:bodyPr/>
                    <a:lstStyle/>
                    <a:p>
                      <a:pPr algn="ctr"/>
                      <a:r>
                        <a:rPr lang="en-GB" sz="2400" dirty="0">
                          <a:solidFill>
                            <a:srgbClr val="02456F"/>
                          </a:solidFill>
                          <a:latin typeface="Century Gothic" panose="020B0502020202020204" pitchFamily="34" charset="0"/>
                        </a:rPr>
                        <a:t>1</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noFill/>
                  </a:tcPr>
                </a:tc>
                <a:tc>
                  <a:txBody>
                    <a:bodyPr/>
                    <a:lstStyle/>
                    <a:p>
                      <a:r>
                        <a:rPr lang="fr-FR" sz="2400" noProof="0" dirty="0">
                          <a:solidFill>
                            <a:srgbClr val="02456F"/>
                          </a:solidFill>
                          <a:latin typeface="Century Gothic" panose="020B0502020202020204" pitchFamily="34" charset="0"/>
                        </a:rPr>
                        <a:t>Vous travaillez</a:t>
                      </a:r>
                      <a:r>
                        <a:rPr lang="fr-FR" sz="2400" baseline="0" noProof="0" dirty="0">
                          <a:solidFill>
                            <a:srgbClr val="02456F"/>
                          </a:solidFill>
                          <a:latin typeface="Century Gothic" panose="020B0502020202020204" pitchFamily="34" charset="0"/>
                        </a:rPr>
                        <a:t> à l’école </a:t>
                      </a:r>
                      <a:r>
                        <a:rPr lang="fr-FR" sz="2400" noProof="0" dirty="0">
                          <a:solidFill>
                            <a:srgbClr val="02456F"/>
                          </a:solidFill>
                          <a:latin typeface="Century Gothic" panose="020B0502020202020204" pitchFamily="34" charset="0"/>
                        </a:rPr>
                        <a:t>?</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r>
                        <a:rPr lang="en-GB" sz="2800" dirty="0">
                          <a:solidFill>
                            <a:schemeClr val="accent1">
                              <a:lumMod val="50000"/>
                            </a:schemeClr>
                          </a:solidFill>
                          <a:latin typeface="Century Gothic" panose="020B0502020202020204" pitchFamily="34" charset="0"/>
                        </a:rPr>
                        <a:t>Nous </a:t>
                      </a:r>
                      <a:r>
                        <a:rPr lang="en-GB" sz="2800" dirty="0" err="1">
                          <a:solidFill>
                            <a:schemeClr val="accent1">
                              <a:lumMod val="50000"/>
                            </a:schemeClr>
                          </a:solidFill>
                          <a:latin typeface="Century Gothic" panose="020B0502020202020204" pitchFamily="34" charset="0"/>
                        </a:rPr>
                        <a:t>travaill</a:t>
                      </a:r>
                      <a:r>
                        <a:rPr lang="en-GB" sz="2800" dirty="0">
                          <a:solidFill>
                            <a:schemeClr val="accent1">
                              <a:lumMod val="50000"/>
                            </a:schemeClr>
                          </a:solidFill>
                          <a:latin typeface="Century Gothic" panose="020B0502020202020204" pitchFamily="34" charset="0"/>
                        </a:rPr>
                        <a:t>___ à </a:t>
                      </a:r>
                      <a:r>
                        <a:rPr lang="en-GB" sz="2800" dirty="0" err="1">
                          <a:solidFill>
                            <a:schemeClr val="accent1">
                              <a:lumMod val="50000"/>
                            </a:schemeClr>
                          </a:solidFill>
                          <a:latin typeface="Century Gothic" panose="020B0502020202020204" pitchFamily="34" charset="0"/>
                        </a:rPr>
                        <a:t>l’école</a:t>
                      </a:r>
                      <a:r>
                        <a:rPr lang="en-GB" sz="2800" dirty="0">
                          <a:solidFill>
                            <a:schemeClr val="accent1">
                              <a:lumMod val="50000"/>
                            </a:schemeClr>
                          </a:solidFill>
                          <a:latin typeface="Century Gothic" panose="020B0502020202020204" pitchFamily="34" charset="0"/>
                        </a:rPr>
                        <a:t>.</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1467673671"/>
                  </a:ext>
                </a:extLst>
              </a:tr>
              <a:tr h="618068">
                <a:tc>
                  <a:txBody>
                    <a:bodyPr/>
                    <a:lstStyle/>
                    <a:p>
                      <a:pPr algn="ctr"/>
                      <a:r>
                        <a:rPr lang="en-GB" sz="2400" dirty="0">
                          <a:solidFill>
                            <a:srgbClr val="02456F"/>
                          </a:solidFill>
                          <a:latin typeface="Century Gothic" panose="020B0502020202020204" pitchFamily="34" charset="0"/>
                        </a:rPr>
                        <a:t>2</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noFill/>
                  </a:tcPr>
                </a:tc>
                <a:tc>
                  <a:txBody>
                    <a:bodyPr/>
                    <a:lstStyle/>
                    <a:p>
                      <a:r>
                        <a:rPr lang="fr-FR" sz="2400" noProof="0" dirty="0">
                          <a:solidFill>
                            <a:srgbClr val="02456F"/>
                          </a:solidFill>
                          <a:latin typeface="Century Gothic" panose="020B0502020202020204" pitchFamily="34" charset="0"/>
                        </a:rPr>
                        <a:t>Vous</a:t>
                      </a:r>
                      <a:r>
                        <a:rPr lang="fr-FR" sz="2400" baseline="0" noProof="0" dirty="0">
                          <a:solidFill>
                            <a:srgbClr val="02456F"/>
                          </a:solidFill>
                          <a:latin typeface="Century Gothic" panose="020B0502020202020204" pitchFamily="34" charset="0"/>
                        </a:rPr>
                        <a:t> demandez la raison </a:t>
                      </a:r>
                      <a:r>
                        <a:rPr lang="fr-FR" sz="2400" noProof="0" dirty="0">
                          <a:solidFill>
                            <a:srgbClr val="02456F"/>
                          </a:solidFill>
                          <a:latin typeface="Century Gothic" panose="020B0502020202020204" pitchFamily="34" charset="0"/>
                        </a:rPr>
                        <a:t>?</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chemeClr val="accent1">
                              <a:lumMod val="50000"/>
                            </a:schemeClr>
                          </a:solidFill>
                          <a:latin typeface="Century Gothic" panose="020B0502020202020204" pitchFamily="34" charset="0"/>
                        </a:rPr>
                        <a:t>Nous demand___ la raison.</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1830539050"/>
                  </a:ext>
                </a:extLst>
              </a:tr>
              <a:tr h="593051">
                <a:tc>
                  <a:txBody>
                    <a:bodyPr/>
                    <a:lstStyle/>
                    <a:p>
                      <a:pPr algn="ctr"/>
                      <a:r>
                        <a:rPr lang="en-GB" sz="2400" dirty="0">
                          <a:solidFill>
                            <a:srgbClr val="02456F"/>
                          </a:solidFill>
                          <a:latin typeface="Century Gothic" panose="020B0502020202020204" pitchFamily="34" charset="0"/>
                        </a:rPr>
                        <a:t>3</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noFill/>
                  </a:tcPr>
                </a:tc>
                <a:tc>
                  <a:txBody>
                    <a:bodyPr/>
                    <a:lstStyle/>
                    <a:p>
                      <a:r>
                        <a:rPr lang="fr-FR" sz="2400" noProof="0" dirty="0">
                          <a:solidFill>
                            <a:srgbClr val="02456F"/>
                          </a:solidFill>
                          <a:latin typeface="Century Gothic" panose="020B0502020202020204" pitchFamily="34" charset="0"/>
                        </a:rPr>
                        <a:t>Tu</a:t>
                      </a:r>
                      <a:r>
                        <a:rPr lang="fr-FR" sz="2400" baseline="0" noProof="0" dirty="0">
                          <a:solidFill>
                            <a:srgbClr val="02456F"/>
                          </a:solidFill>
                          <a:latin typeface="Century Gothic" panose="020B0502020202020204" pitchFamily="34" charset="0"/>
                        </a:rPr>
                        <a:t> trouves la solution </a:t>
                      </a:r>
                      <a:r>
                        <a:rPr lang="fr-FR" sz="2400" noProof="0" dirty="0">
                          <a:solidFill>
                            <a:srgbClr val="02456F"/>
                          </a:solidFill>
                          <a:latin typeface="Century Gothic" panose="020B0502020202020204" pitchFamily="34" charset="0"/>
                        </a:rPr>
                        <a:t>?	</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chemeClr val="accent1">
                              <a:lumMod val="50000"/>
                            </a:schemeClr>
                          </a:solidFill>
                          <a:latin typeface="Century Gothic" panose="020B0502020202020204" pitchFamily="34" charset="0"/>
                        </a:rPr>
                        <a:t>Je </a:t>
                      </a:r>
                      <a:r>
                        <a:rPr lang="en-GB" sz="2800" dirty="0" err="1">
                          <a:solidFill>
                            <a:schemeClr val="accent1">
                              <a:lumMod val="50000"/>
                            </a:schemeClr>
                          </a:solidFill>
                          <a:latin typeface="Century Gothic" panose="020B0502020202020204" pitchFamily="34" charset="0"/>
                        </a:rPr>
                        <a:t>trouv</a:t>
                      </a:r>
                      <a:r>
                        <a:rPr lang="en-GB" sz="2800" dirty="0">
                          <a:solidFill>
                            <a:schemeClr val="accent1">
                              <a:lumMod val="50000"/>
                            </a:schemeClr>
                          </a:solidFill>
                          <a:latin typeface="Century Gothic" panose="020B0502020202020204" pitchFamily="34" charset="0"/>
                        </a:rPr>
                        <a:t>___ la solution</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1434728787"/>
                  </a:ext>
                </a:extLst>
              </a:tr>
              <a:tr h="567267">
                <a:tc>
                  <a:txBody>
                    <a:bodyPr/>
                    <a:lstStyle/>
                    <a:p>
                      <a:pPr algn="ctr"/>
                      <a:r>
                        <a:rPr lang="en-GB" sz="2400" dirty="0">
                          <a:solidFill>
                            <a:srgbClr val="02456F"/>
                          </a:solidFill>
                          <a:latin typeface="Century Gothic" panose="020B0502020202020204" pitchFamily="34" charset="0"/>
                        </a:rPr>
                        <a:t>4</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noFill/>
                  </a:tcPr>
                </a:tc>
                <a:tc>
                  <a:txBody>
                    <a:bodyPr/>
                    <a:lstStyle/>
                    <a:p>
                      <a:r>
                        <a:rPr lang="fr-FR" sz="2400" noProof="0" dirty="0">
                          <a:solidFill>
                            <a:srgbClr val="02456F"/>
                          </a:solidFill>
                          <a:latin typeface="Century Gothic" panose="020B0502020202020204" pitchFamily="34" charset="0"/>
                        </a:rPr>
                        <a:t>Tu</a:t>
                      </a:r>
                      <a:r>
                        <a:rPr lang="fr-FR" sz="2400" baseline="0" noProof="0" dirty="0">
                          <a:solidFill>
                            <a:srgbClr val="02456F"/>
                          </a:solidFill>
                          <a:latin typeface="Century Gothic" panose="020B0502020202020204" pitchFamily="34" charset="0"/>
                        </a:rPr>
                        <a:t> marches dehors </a:t>
                      </a:r>
                      <a:r>
                        <a:rPr lang="fr-FR" sz="2400" noProof="0" dirty="0">
                          <a:solidFill>
                            <a:srgbClr val="02456F"/>
                          </a:solidFill>
                          <a:latin typeface="Century Gothic" panose="020B0502020202020204" pitchFamily="34" charset="0"/>
                        </a:rPr>
                        <a:t>?</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r>
                        <a:rPr lang="en-GB" sz="2800" dirty="0">
                          <a:solidFill>
                            <a:schemeClr val="accent1">
                              <a:lumMod val="50000"/>
                            </a:schemeClr>
                          </a:solidFill>
                          <a:latin typeface="Century Gothic" panose="020B0502020202020204" pitchFamily="34" charset="0"/>
                        </a:rPr>
                        <a:t>Je march___ dehors</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257559236"/>
                  </a:ext>
                </a:extLst>
              </a:tr>
              <a:tr h="590590">
                <a:tc>
                  <a:txBody>
                    <a:bodyPr/>
                    <a:lstStyle/>
                    <a:p>
                      <a:pPr algn="ctr"/>
                      <a:r>
                        <a:rPr lang="en-GB" sz="2400" dirty="0">
                          <a:solidFill>
                            <a:srgbClr val="02456F"/>
                          </a:solidFill>
                          <a:latin typeface="Century Gothic" panose="020B0502020202020204" pitchFamily="34" charset="0"/>
                        </a:rPr>
                        <a:t>5</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noFill/>
                  </a:tcPr>
                </a:tc>
                <a:tc>
                  <a:txBody>
                    <a:bodyPr/>
                    <a:lstStyle/>
                    <a:p>
                      <a:r>
                        <a:rPr lang="fr-FR" sz="2400" noProof="0" dirty="0">
                          <a:solidFill>
                            <a:srgbClr val="02456F"/>
                          </a:solidFill>
                          <a:latin typeface="Century Gothic" panose="020B0502020202020204" pitchFamily="34" charset="0"/>
                        </a:rPr>
                        <a:t>Tu</a:t>
                      </a:r>
                      <a:r>
                        <a:rPr lang="fr-FR" sz="2400" baseline="0" noProof="0" dirty="0">
                          <a:solidFill>
                            <a:srgbClr val="02456F"/>
                          </a:solidFill>
                          <a:latin typeface="Century Gothic" panose="020B0502020202020204" pitchFamily="34" charset="0"/>
                        </a:rPr>
                        <a:t> portes un uniforme </a:t>
                      </a:r>
                      <a:r>
                        <a:rPr lang="fr-FR" sz="2400" noProof="0" dirty="0">
                          <a:solidFill>
                            <a:srgbClr val="02456F"/>
                          </a:solidFill>
                          <a:latin typeface="Century Gothic" panose="020B0502020202020204" pitchFamily="34" charset="0"/>
                        </a:rPr>
                        <a:t>?</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r>
                        <a:rPr lang="en-GB" sz="2800" dirty="0">
                          <a:solidFill>
                            <a:schemeClr val="accent1">
                              <a:lumMod val="50000"/>
                            </a:schemeClr>
                          </a:solidFill>
                          <a:latin typeface="Century Gothic" panose="020B0502020202020204" pitchFamily="34" charset="0"/>
                        </a:rPr>
                        <a:t>Je port___ un </a:t>
                      </a:r>
                      <a:r>
                        <a:rPr lang="en-GB" sz="2800" dirty="0" err="1">
                          <a:solidFill>
                            <a:schemeClr val="accent1">
                              <a:lumMod val="50000"/>
                            </a:schemeClr>
                          </a:solidFill>
                          <a:latin typeface="Century Gothic" panose="020B0502020202020204" pitchFamily="34" charset="0"/>
                        </a:rPr>
                        <a:t>uniforme</a:t>
                      </a:r>
                      <a:endParaRPr lang="en-GB" sz="2800" dirty="0">
                        <a:solidFill>
                          <a:schemeClr val="accent1">
                            <a:lumMod val="50000"/>
                          </a:schemeClr>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2746307245"/>
                  </a:ext>
                </a:extLst>
              </a:tr>
              <a:tr h="540827">
                <a:tc>
                  <a:txBody>
                    <a:bodyPr/>
                    <a:lstStyle/>
                    <a:p>
                      <a:pPr algn="ctr"/>
                      <a:r>
                        <a:rPr lang="en-GB" sz="2400" dirty="0">
                          <a:solidFill>
                            <a:srgbClr val="02456F"/>
                          </a:solidFill>
                          <a:latin typeface="Century Gothic" panose="020B0502020202020204" pitchFamily="34" charset="0"/>
                        </a:rPr>
                        <a:t>6</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noFill/>
                  </a:tcPr>
                </a:tc>
                <a:tc>
                  <a:txBody>
                    <a:bodyPr/>
                    <a:lstStyle/>
                    <a:p>
                      <a:r>
                        <a:rPr lang="fr-FR" sz="2400" baseline="0" noProof="0" dirty="0">
                          <a:solidFill>
                            <a:srgbClr val="02456F"/>
                          </a:solidFill>
                          <a:latin typeface="Century Gothic" panose="020B0502020202020204" pitchFamily="34" charset="0"/>
                        </a:rPr>
                        <a:t>Vous restez à la maison ?</a:t>
                      </a:r>
                      <a:endParaRPr lang="fr-FR" sz="2400" noProof="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r>
                        <a:rPr lang="en-GB" sz="2800" dirty="0">
                          <a:solidFill>
                            <a:schemeClr val="accent1">
                              <a:lumMod val="50000"/>
                            </a:schemeClr>
                          </a:solidFill>
                          <a:latin typeface="Century Gothic" panose="020B0502020202020204" pitchFamily="34" charset="0"/>
                        </a:rPr>
                        <a:t>Nous rest___ à la </a:t>
                      </a:r>
                      <a:r>
                        <a:rPr lang="en-GB" sz="2800" dirty="0" err="1">
                          <a:solidFill>
                            <a:schemeClr val="accent1">
                              <a:lumMod val="50000"/>
                            </a:schemeClr>
                          </a:solidFill>
                          <a:latin typeface="Century Gothic" panose="020B0502020202020204" pitchFamily="34" charset="0"/>
                        </a:rPr>
                        <a:t>maison</a:t>
                      </a:r>
                      <a:endParaRPr lang="en-GB" sz="2800" dirty="0">
                        <a:solidFill>
                          <a:schemeClr val="accent1">
                            <a:lumMod val="50000"/>
                          </a:schemeClr>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2830355617"/>
                  </a:ext>
                </a:extLst>
              </a:tr>
              <a:tr h="544406">
                <a:tc>
                  <a:txBody>
                    <a:bodyPr/>
                    <a:lstStyle/>
                    <a:p>
                      <a:pPr algn="ctr"/>
                      <a:r>
                        <a:rPr lang="en-GB" sz="2400" dirty="0">
                          <a:solidFill>
                            <a:srgbClr val="02456F"/>
                          </a:solidFill>
                          <a:latin typeface="Century Gothic" panose="020B0502020202020204" pitchFamily="34" charset="0"/>
                        </a:rPr>
                        <a:t>7</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noFill/>
                  </a:tcPr>
                </a:tc>
                <a:tc>
                  <a:txBody>
                    <a:bodyPr/>
                    <a:lstStyle/>
                    <a:p>
                      <a:r>
                        <a:rPr lang="fr-FR" sz="2400" noProof="0" dirty="0">
                          <a:solidFill>
                            <a:srgbClr val="02456F"/>
                          </a:solidFill>
                          <a:latin typeface="Century Gothic" panose="020B0502020202020204" pitchFamily="34" charset="0"/>
                        </a:rPr>
                        <a:t>Tu</a:t>
                      </a:r>
                      <a:r>
                        <a:rPr lang="fr-FR" sz="2400" baseline="0" noProof="0" dirty="0">
                          <a:solidFill>
                            <a:srgbClr val="02456F"/>
                          </a:solidFill>
                          <a:latin typeface="Century Gothic" panose="020B0502020202020204" pitchFamily="34" charset="0"/>
                        </a:rPr>
                        <a:t> prépares les fruits</a:t>
                      </a:r>
                      <a:r>
                        <a:rPr lang="fr-FR" sz="2400" noProof="0" dirty="0">
                          <a:solidFill>
                            <a:srgbClr val="02456F"/>
                          </a:solidFill>
                          <a:latin typeface="Century Gothic" panose="020B0502020202020204" pitchFamily="34" charset="0"/>
                        </a:rPr>
                        <a:t>?</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r>
                        <a:rPr lang="en-GB" sz="2800" dirty="0">
                          <a:solidFill>
                            <a:schemeClr val="accent1">
                              <a:lumMod val="50000"/>
                            </a:schemeClr>
                          </a:solidFill>
                          <a:latin typeface="Century Gothic" panose="020B0502020202020204" pitchFamily="34" charset="0"/>
                        </a:rPr>
                        <a:t>Je </a:t>
                      </a:r>
                      <a:r>
                        <a:rPr lang="en-GB" sz="2800" dirty="0" err="1">
                          <a:solidFill>
                            <a:schemeClr val="accent1">
                              <a:lumMod val="50000"/>
                            </a:schemeClr>
                          </a:solidFill>
                          <a:latin typeface="Century Gothic" panose="020B0502020202020204" pitchFamily="34" charset="0"/>
                        </a:rPr>
                        <a:t>prépar</a:t>
                      </a:r>
                      <a:r>
                        <a:rPr lang="en-GB" sz="2800" dirty="0">
                          <a:solidFill>
                            <a:schemeClr val="accent1">
                              <a:lumMod val="50000"/>
                            </a:schemeClr>
                          </a:solidFill>
                          <a:latin typeface="Century Gothic" panose="020B0502020202020204" pitchFamily="34" charset="0"/>
                        </a:rPr>
                        <a:t>___ les fruits</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1153775532"/>
                  </a:ext>
                </a:extLst>
              </a:tr>
            </a:tbl>
          </a:graphicData>
        </a:graphic>
      </p:graphicFrame>
      <p:sp>
        <p:nvSpPr>
          <p:cNvPr id="3" name="Rectangle 2">
            <a:extLst>
              <a:ext uri="{FF2B5EF4-FFF2-40B4-BE49-F238E27FC236}">
                <a16:creationId xmlns:a16="http://schemas.microsoft.com/office/drawing/2014/main" id="{061CE573-2D7B-480E-B1AB-58BBC75BC460}"/>
              </a:ext>
            </a:extLst>
          </p:cNvPr>
          <p:cNvSpPr/>
          <p:nvPr/>
        </p:nvSpPr>
        <p:spPr>
          <a:xfrm>
            <a:off x="7949122" y="2358042"/>
            <a:ext cx="700833"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FF6600"/>
                </a:solidFill>
                <a:effectLst/>
                <a:uLnTx/>
                <a:uFillTx/>
                <a:latin typeface="Century Gothic" panose="020B0502020202020204" pitchFamily="34" charset="0"/>
                <a:ea typeface="+mn-ea"/>
                <a:cs typeface="+mn-cs"/>
              </a:rPr>
              <a:t>ons</a:t>
            </a:r>
            <a:endParaRPr kumimoji="0" lang="en-GB" sz="2400" b="0" i="0" u="none" strike="noStrike" kern="1200" cap="none" spc="0" normalizeH="0" baseline="0" noProof="0" dirty="0">
              <a:ln>
                <a:noFill/>
              </a:ln>
              <a:solidFill>
                <a:srgbClr val="FF6600"/>
              </a:solidFill>
              <a:effectLst/>
              <a:uLnTx/>
              <a:uFillTx/>
              <a:latin typeface="Calibri" panose="020F0502020204030204"/>
              <a:ea typeface="+mn-ea"/>
              <a:cs typeface="+mn-cs"/>
            </a:endParaRPr>
          </a:p>
        </p:txBody>
      </p:sp>
      <p:sp>
        <p:nvSpPr>
          <p:cNvPr id="11" name="Rounded Rectangle 10"/>
          <p:cNvSpPr/>
          <p:nvPr/>
        </p:nvSpPr>
        <p:spPr>
          <a:xfrm>
            <a:off x="242438" y="853018"/>
            <a:ext cx="10375434" cy="384666"/>
          </a:xfrm>
          <a:prstGeom prst="roundRect">
            <a:avLst/>
          </a:prstGeom>
          <a:solidFill>
            <a:srgbClr val="FFFFCC"/>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Supporting lower proficiency learners</a:t>
            </a:r>
          </a:p>
        </p:txBody>
      </p:sp>
      <p:sp>
        <p:nvSpPr>
          <p:cNvPr id="13" name="Rounded Rectangle 12"/>
          <p:cNvSpPr/>
          <p:nvPr/>
        </p:nvSpPr>
        <p:spPr>
          <a:xfrm>
            <a:off x="7417729" y="1318959"/>
            <a:ext cx="3200143" cy="384666"/>
          </a:xfrm>
          <a:prstGeom prst="roundRect">
            <a:avLst/>
          </a:prstGeom>
          <a:solidFill>
            <a:srgbClr val="FFFFCC"/>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5B9BD5">
                    <a:lumMod val="50000"/>
                  </a:srgbClr>
                </a:solidFill>
                <a:latin typeface="Century Gothic" panose="020B0502020202020204" pitchFamily="34" charset="0"/>
              </a:rPr>
              <a:t>Differentiation by task</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pic>
        <p:nvPicPr>
          <p:cNvPr id="15" name="Audio 14" descr="sound button">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110548890"/>
      </p:ext>
    </p:extLst>
  </p:cSld>
  <p:clrMapOvr>
    <a:masterClrMapping/>
  </p:clrMapOvr>
  <mc:AlternateContent xmlns:mc="http://schemas.openxmlformats.org/markup-compatibility/2006" xmlns:p14="http://schemas.microsoft.com/office/powerpoint/2010/main">
    <mc:Choice Requires="p14">
      <p:transition spd="slow" p14:dur="2000" advTm="26841"/>
    </mc:Choice>
    <mc:Fallback xmlns="">
      <p:transition spd="slow" advTm="268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5"/>
                </p:tgtEl>
              </p:cMediaNode>
            </p:audio>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xmlns=""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5839097" cy="707849"/>
          </a:xfrm>
        </p:spPr>
        <p:txBody>
          <a:bodyPr>
            <a:noAutofit/>
          </a:bodyPr>
          <a:lstStyle/>
          <a:p>
            <a:r>
              <a:rPr lang="en-GB" sz="3000" b="1" dirty="0">
                <a:solidFill>
                  <a:schemeClr val="bg1"/>
                </a:solidFill>
                <a:latin typeface="Century Gothic" panose="020B0502020202020204" pitchFamily="34" charset="0"/>
              </a:rPr>
              <a:t>Answering others: </a:t>
            </a:r>
            <a:r>
              <a:rPr lang="en-GB" sz="3000" b="1" i="1" dirty="0">
                <a:solidFill>
                  <a:schemeClr val="bg1"/>
                </a:solidFill>
                <a:latin typeface="Century Gothic" panose="020B0502020202020204" pitchFamily="34" charset="0"/>
              </a:rPr>
              <a:t>je</a:t>
            </a:r>
            <a:r>
              <a:rPr lang="en-GB" sz="3000" b="1" dirty="0">
                <a:solidFill>
                  <a:schemeClr val="bg1"/>
                </a:solidFill>
                <a:latin typeface="Century Gothic" panose="020B0502020202020204" pitchFamily="34" charset="0"/>
              </a:rPr>
              <a:t> and </a:t>
            </a:r>
            <a:r>
              <a:rPr lang="en-GB" sz="3000" b="1" i="1" dirty="0">
                <a:solidFill>
                  <a:schemeClr val="bg1"/>
                </a:solidFill>
                <a:latin typeface="Century Gothic" panose="020B0502020202020204" pitchFamily="34" charset="0"/>
              </a:rPr>
              <a:t>nous</a:t>
            </a:r>
            <a:endParaRPr lang="en-GB" sz="3000" b="1" dirty="0">
              <a:solidFill>
                <a:prstClr val="white"/>
              </a:solidFill>
              <a:latin typeface="Century Gothic" panose="020B0502020202020204" pitchFamily="34" charset="0"/>
            </a:endParaRPr>
          </a:p>
        </p:txBody>
      </p:sp>
      <p:sp>
        <p:nvSpPr>
          <p:cNvPr id="12" name="Rounded Rectangle 46">
            <a:extLst>
              <a:ext uri="{FF2B5EF4-FFF2-40B4-BE49-F238E27FC236}">
                <a16:creationId xmlns:a16="http://schemas.microsoft.com/office/drawing/2014/main" id="{FB09667E-50A2-4099-B9F5-10D9728BF65D}"/>
              </a:ext>
            </a:extLst>
          </p:cNvPr>
          <p:cNvSpPr/>
          <p:nvPr/>
        </p:nvSpPr>
        <p:spPr>
          <a:xfrm>
            <a:off x="10020300" y="249870"/>
            <a:ext cx="188962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9" name="Table 8" descr="Nous travaillons à l’école&#10;Nous demandons la raison&#10;Je trouve la solution&#10;Je marche dehors&#10;Je porte un uniforme&#10;Nous restons à la maison&#10;Je prépare les fruits&#10;&#10;" title="answers in French">
            <a:extLst>
              <a:ext uri="{FF2B5EF4-FFF2-40B4-BE49-F238E27FC236}">
                <a16:creationId xmlns:a16="http://schemas.microsoft.com/office/drawing/2014/main" id="{41469759-5951-4913-86D4-7F770BBF85AB}"/>
              </a:ext>
            </a:extLst>
          </p:cNvPr>
          <p:cNvGraphicFramePr>
            <a:graphicFrameLocks noGrp="1"/>
          </p:cNvGraphicFramePr>
          <p:nvPr>
            <p:extLst>
              <p:ext uri="{D42A27DB-BD31-4B8C-83A1-F6EECF244321}">
                <p14:modId xmlns:p14="http://schemas.microsoft.com/office/powerpoint/2010/main" val="166816091"/>
              </p:ext>
            </p:extLst>
          </p:nvPr>
        </p:nvGraphicFramePr>
        <p:xfrm>
          <a:off x="394838" y="1659810"/>
          <a:ext cx="11553756" cy="4648220"/>
        </p:xfrm>
        <a:graphic>
          <a:graphicData uri="http://schemas.openxmlformats.org/drawingml/2006/table">
            <a:tbl>
              <a:tblPr firstRow="1" bandRow="1">
                <a:tableStyleId>{5940675A-B579-460E-94D1-54222C63F5DA}</a:tableStyleId>
              </a:tblPr>
              <a:tblGrid>
                <a:gridCol w="1050343">
                  <a:extLst>
                    <a:ext uri="{9D8B030D-6E8A-4147-A177-3AD203B41FA5}">
                      <a16:colId xmlns:a16="http://schemas.microsoft.com/office/drawing/2014/main" val="267610939"/>
                    </a:ext>
                  </a:extLst>
                </a:gridCol>
                <a:gridCol w="4390989">
                  <a:extLst>
                    <a:ext uri="{9D8B030D-6E8A-4147-A177-3AD203B41FA5}">
                      <a16:colId xmlns:a16="http://schemas.microsoft.com/office/drawing/2014/main" val="3420051441"/>
                    </a:ext>
                  </a:extLst>
                </a:gridCol>
                <a:gridCol w="6112424">
                  <a:extLst>
                    <a:ext uri="{9D8B030D-6E8A-4147-A177-3AD203B41FA5}">
                      <a16:colId xmlns:a16="http://schemas.microsoft.com/office/drawing/2014/main" val="3036206872"/>
                    </a:ext>
                  </a:extLst>
                </a:gridCol>
              </a:tblGrid>
              <a:tr h="649605">
                <a:tc>
                  <a:txBody>
                    <a:bodyPr/>
                    <a:lstStyle/>
                    <a:p>
                      <a:pPr algn="ct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pPr algn="ctr"/>
                      <a:r>
                        <a:rPr lang="en-GB" sz="2000" b="1" dirty="0">
                          <a:solidFill>
                            <a:srgbClr val="02456F"/>
                          </a:solidFill>
                          <a:latin typeface="Century Gothic" panose="020B0502020202020204" pitchFamily="34" charset="0"/>
                        </a:rPr>
                        <a:t>Question</a:t>
                      </a: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pPr algn="ctr"/>
                      <a:r>
                        <a:rPr lang="en-GB" sz="2000" b="1" dirty="0" err="1">
                          <a:solidFill>
                            <a:srgbClr val="02456F"/>
                          </a:solidFill>
                          <a:latin typeface="Century Gothic" panose="020B0502020202020204" pitchFamily="34" charset="0"/>
                        </a:rPr>
                        <a:t>Réponse</a:t>
                      </a:r>
                      <a:endParaRPr lang="en-GB" sz="2000" b="1" dirty="0">
                        <a:solidFill>
                          <a:srgbClr val="02456F"/>
                        </a:solidFill>
                        <a:latin typeface="Century Gothic" panose="020B0502020202020204" pitchFamily="34" charset="0"/>
                      </a:endParaRPr>
                    </a:p>
                  </a:txBody>
                  <a:tcPr anchor="ct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1683242069"/>
                  </a:ext>
                </a:extLst>
              </a:tr>
              <a:tr h="544406">
                <a:tc>
                  <a:txBody>
                    <a:bodyPr/>
                    <a:lstStyle/>
                    <a:p>
                      <a:pPr algn="ctr"/>
                      <a:r>
                        <a:rPr lang="en-GB" sz="2400" dirty="0">
                          <a:solidFill>
                            <a:srgbClr val="02456F"/>
                          </a:solidFill>
                          <a:latin typeface="Century Gothic" panose="020B0502020202020204" pitchFamily="34" charset="0"/>
                        </a:rPr>
                        <a:t>1</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noFill/>
                  </a:tcPr>
                </a:tc>
                <a:tc>
                  <a:txBody>
                    <a:bodyPr/>
                    <a:lstStyle/>
                    <a:p>
                      <a:r>
                        <a:rPr lang="fr-FR" sz="2400" noProof="0" dirty="0">
                          <a:solidFill>
                            <a:srgbClr val="02456F"/>
                          </a:solidFill>
                          <a:latin typeface="Century Gothic" panose="020B0502020202020204" pitchFamily="34" charset="0"/>
                        </a:rPr>
                        <a:t>Vous travaillez</a:t>
                      </a:r>
                      <a:r>
                        <a:rPr lang="fr-FR" sz="2400" baseline="0" noProof="0" dirty="0">
                          <a:solidFill>
                            <a:srgbClr val="02456F"/>
                          </a:solidFill>
                          <a:latin typeface="Century Gothic" panose="020B0502020202020204" pitchFamily="34" charset="0"/>
                        </a:rPr>
                        <a:t> à l’école </a:t>
                      </a:r>
                      <a:r>
                        <a:rPr lang="fr-FR" sz="2400" noProof="0" dirty="0">
                          <a:solidFill>
                            <a:srgbClr val="02456F"/>
                          </a:solidFill>
                          <a:latin typeface="Century Gothic" panose="020B0502020202020204" pitchFamily="34" charset="0"/>
                        </a:rPr>
                        <a:t>?</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r>
                        <a:rPr lang="en-GB" sz="2400" b="1" dirty="0">
                          <a:solidFill>
                            <a:srgbClr val="FF6600"/>
                          </a:solidFill>
                          <a:latin typeface="Century Gothic" panose="020B0502020202020204" pitchFamily="34" charset="0"/>
                        </a:rPr>
                        <a:t>Nous </a:t>
                      </a:r>
                      <a:r>
                        <a:rPr lang="en-GB" sz="2400" b="1" dirty="0" err="1">
                          <a:solidFill>
                            <a:srgbClr val="FF6600"/>
                          </a:solidFill>
                          <a:latin typeface="Century Gothic" panose="020B0502020202020204" pitchFamily="34" charset="0"/>
                        </a:rPr>
                        <a:t>travaillons</a:t>
                      </a:r>
                      <a:r>
                        <a:rPr lang="en-GB" sz="2400" b="1" dirty="0">
                          <a:solidFill>
                            <a:srgbClr val="FF6600"/>
                          </a:solidFill>
                          <a:latin typeface="Century Gothic" panose="020B0502020202020204" pitchFamily="34" charset="0"/>
                        </a:rPr>
                        <a:t> à </a:t>
                      </a:r>
                      <a:r>
                        <a:rPr lang="en-GB" sz="2400" b="1" dirty="0" err="1">
                          <a:solidFill>
                            <a:srgbClr val="FF6600"/>
                          </a:solidFill>
                          <a:latin typeface="Century Gothic" panose="020B0502020202020204" pitchFamily="34" charset="0"/>
                        </a:rPr>
                        <a:t>l’école</a:t>
                      </a:r>
                      <a:endParaRPr lang="en-GB" sz="2400" b="1" dirty="0">
                        <a:solidFill>
                          <a:srgbClr val="FF6600"/>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1467673671"/>
                  </a:ext>
                </a:extLst>
              </a:tr>
              <a:tr h="618068">
                <a:tc>
                  <a:txBody>
                    <a:bodyPr/>
                    <a:lstStyle/>
                    <a:p>
                      <a:pPr algn="ctr"/>
                      <a:r>
                        <a:rPr lang="en-GB" sz="2400" dirty="0">
                          <a:solidFill>
                            <a:srgbClr val="02456F"/>
                          </a:solidFill>
                          <a:latin typeface="Century Gothic" panose="020B0502020202020204" pitchFamily="34" charset="0"/>
                        </a:rPr>
                        <a:t>2</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noFill/>
                  </a:tcPr>
                </a:tc>
                <a:tc>
                  <a:txBody>
                    <a:bodyPr/>
                    <a:lstStyle/>
                    <a:p>
                      <a:r>
                        <a:rPr lang="fr-FR" sz="2400" noProof="0" dirty="0">
                          <a:solidFill>
                            <a:srgbClr val="02456F"/>
                          </a:solidFill>
                          <a:latin typeface="Century Gothic" panose="020B0502020202020204" pitchFamily="34" charset="0"/>
                        </a:rPr>
                        <a:t>Vous</a:t>
                      </a:r>
                      <a:r>
                        <a:rPr lang="fr-FR" sz="2400" baseline="0" noProof="0" dirty="0">
                          <a:solidFill>
                            <a:srgbClr val="02456F"/>
                          </a:solidFill>
                          <a:latin typeface="Century Gothic" panose="020B0502020202020204" pitchFamily="34" charset="0"/>
                        </a:rPr>
                        <a:t> demandez la raison </a:t>
                      </a:r>
                      <a:r>
                        <a:rPr lang="fr-FR" sz="2400" noProof="0" dirty="0">
                          <a:solidFill>
                            <a:srgbClr val="02456F"/>
                          </a:solidFill>
                          <a:latin typeface="Century Gothic" panose="020B0502020202020204" pitchFamily="34" charset="0"/>
                        </a:rPr>
                        <a:t>?</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r>
                        <a:rPr lang="en-GB" sz="2400" b="1" dirty="0">
                          <a:solidFill>
                            <a:srgbClr val="FF6600"/>
                          </a:solidFill>
                          <a:latin typeface="Century Gothic" panose="020B0502020202020204" pitchFamily="34" charset="0"/>
                        </a:rPr>
                        <a:t>Nous </a:t>
                      </a:r>
                      <a:r>
                        <a:rPr lang="en-GB" sz="2400" b="1" dirty="0" err="1">
                          <a:solidFill>
                            <a:srgbClr val="FF6600"/>
                          </a:solidFill>
                          <a:latin typeface="Century Gothic" panose="020B0502020202020204" pitchFamily="34" charset="0"/>
                        </a:rPr>
                        <a:t>demandons</a:t>
                      </a:r>
                      <a:r>
                        <a:rPr lang="en-GB" sz="2400" b="1" dirty="0">
                          <a:solidFill>
                            <a:srgbClr val="FF6600"/>
                          </a:solidFill>
                          <a:latin typeface="Century Gothic" panose="020B0502020202020204" pitchFamily="34" charset="0"/>
                        </a:rPr>
                        <a:t> la raison</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1830539050"/>
                  </a:ext>
                </a:extLst>
              </a:tr>
              <a:tr h="593051">
                <a:tc>
                  <a:txBody>
                    <a:bodyPr/>
                    <a:lstStyle/>
                    <a:p>
                      <a:pPr algn="ctr"/>
                      <a:r>
                        <a:rPr lang="en-GB" sz="2400" dirty="0">
                          <a:solidFill>
                            <a:srgbClr val="02456F"/>
                          </a:solidFill>
                          <a:latin typeface="Century Gothic" panose="020B0502020202020204" pitchFamily="34" charset="0"/>
                        </a:rPr>
                        <a:t>3</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noFill/>
                  </a:tcPr>
                </a:tc>
                <a:tc>
                  <a:txBody>
                    <a:bodyPr/>
                    <a:lstStyle/>
                    <a:p>
                      <a:r>
                        <a:rPr lang="fr-FR" sz="2400" noProof="0" dirty="0">
                          <a:solidFill>
                            <a:srgbClr val="02456F"/>
                          </a:solidFill>
                          <a:latin typeface="Century Gothic" panose="020B0502020202020204" pitchFamily="34" charset="0"/>
                        </a:rPr>
                        <a:t>Tu</a:t>
                      </a:r>
                      <a:r>
                        <a:rPr lang="fr-FR" sz="2400" baseline="0" noProof="0" dirty="0">
                          <a:solidFill>
                            <a:srgbClr val="02456F"/>
                          </a:solidFill>
                          <a:latin typeface="Century Gothic" panose="020B0502020202020204" pitchFamily="34" charset="0"/>
                        </a:rPr>
                        <a:t> trouves la solution </a:t>
                      </a:r>
                      <a:r>
                        <a:rPr lang="fr-FR" sz="2400" noProof="0" dirty="0">
                          <a:solidFill>
                            <a:srgbClr val="02456F"/>
                          </a:solidFill>
                          <a:latin typeface="Century Gothic" panose="020B0502020202020204" pitchFamily="34" charset="0"/>
                        </a:rPr>
                        <a:t>?	</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r>
                        <a:rPr lang="en-GB" sz="2400" b="1" dirty="0">
                          <a:solidFill>
                            <a:srgbClr val="FF6600"/>
                          </a:solidFill>
                          <a:latin typeface="Century Gothic" panose="020B0502020202020204" pitchFamily="34" charset="0"/>
                        </a:rPr>
                        <a:t>Je </a:t>
                      </a:r>
                      <a:r>
                        <a:rPr lang="en-GB" sz="2400" b="1" dirty="0" err="1">
                          <a:solidFill>
                            <a:srgbClr val="FF6600"/>
                          </a:solidFill>
                          <a:latin typeface="Century Gothic" panose="020B0502020202020204" pitchFamily="34" charset="0"/>
                        </a:rPr>
                        <a:t>trouve</a:t>
                      </a:r>
                      <a:r>
                        <a:rPr lang="en-GB" sz="2400" b="1" dirty="0">
                          <a:solidFill>
                            <a:srgbClr val="FF6600"/>
                          </a:solidFill>
                          <a:latin typeface="Century Gothic" panose="020B0502020202020204" pitchFamily="34" charset="0"/>
                        </a:rPr>
                        <a:t> la solution</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1434728787"/>
                  </a:ext>
                </a:extLst>
              </a:tr>
              <a:tr h="567267">
                <a:tc>
                  <a:txBody>
                    <a:bodyPr/>
                    <a:lstStyle/>
                    <a:p>
                      <a:pPr algn="ctr"/>
                      <a:r>
                        <a:rPr lang="en-GB" sz="2400" dirty="0">
                          <a:solidFill>
                            <a:srgbClr val="02456F"/>
                          </a:solidFill>
                          <a:latin typeface="Century Gothic" panose="020B0502020202020204" pitchFamily="34" charset="0"/>
                        </a:rPr>
                        <a:t>4</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noFill/>
                  </a:tcPr>
                </a:tc>
                <a:tc>
                  <a:txBody>
                    <a:bodyPr/>
                    <a:lstStyle/>
                    <a:p>
                      <a:r>
                        <a:rPr lang="fr-FR" sz="2400" noProof="0" dirty="0">
                          <a:solidFill>
                            <a:srgbClr val="02456F"/>
                          </a:solidFill>
                          <a:latin typeface="Century Gothic" panose="020B0502020202020204" pitchFamily="34" charset="0"/>
                        </a:rPr>
                        <a:t>Tu</a:t>
                      </a:r>
                      <a:r>
                        <a:rPr lang="fr-FR" sz="2400" baseline="0" noProof="0" dirty="0">
                          <a:solidFill>
                            <a:srgbClr val="02456F"/>
                          </a:solidFill>
                          <a:latin typeface="Century Gothic" panose="020B0502020202020204" pitchFamily="34" charset="0"/>
                        </a:rPr>
                        <a:t> marches dehors </a:t>
                      </a:r>
                      <a:r>
                        <a:rPr lang="fr-FR" sz="2400" noProof="0" dirty="0">
                          <a:solidFill>
                            <a:srgbClr val="02456F"/>
                          </a:solidFill>
                          <a:latin typeface="Century Gothic" panose="020B0502020202020204" pitchFamily="34" charset="0"/>
                        </a:rPr>
                        <a:t>?</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r>
                        <a:rPr lang="en-GB" sz="2400" b="1" dirty="0">
                          <a:solidFill>
                            <a:srgbClr val="FF6600"/>
                          </a:solidFill>
                          <a:latin typeface="Century Gothic" panose="020B0502020202020204" pitchFamily="34" charset="0"/>
                        </a:rPr>
                        <a:t>Je </a:t>
                      </a:r>
                      <a:r>
                        <a:rPr lang="en-GB" sz="2400" b="1" dirty="0" err="1">
                          <a:solidFill>
                            <a:srgbClr val="FF6600"/>
                          </a:solidFill>
                          <a:latin typeface="Century Gothic" panose="020B0502020202020204" pitchFamily="34" charset="0"/>
                        </a:rPr>
                        <a:t>marche</a:t>
                      </a:r>
                      <a:r>
                        <a:rPr lang="en-GB" sz="2400" b="1" dirty="0">
                          <a:solidFill>
                            <a:srgbClr val="FF6600"/>
                          </a:solidFill>
                          <a:latin typeface="Century Gothic" panose="020B0502020202020204" pitchFamily="34" charset="0"/>
                        </a:rPr>
                        <a:t> dehors</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257559236"/>
                  </a:ext>
                </a:extLst>
              </a:tr>
              <a:tr h="590590">
                <a:tc>
                  <a:txBody>
                    <a:bodyPr/>
                    <a:lstStyle/>
                    <a:p>
                      <a:pPr algn="ctr"/>
                      <a:r>
                        <a:rPr lang="en-GB" sz="2400" dirty="0">
                          <a:solidFill>
                            <a:srgbClr val="02456F"/>
                          </a:solidFill>
                          <a:latin typeface="Century Gothic" panose="020B0502020202020204" pitchFamily="34" charset="0"/>
                        </a:rPr>
                        <a:t>5</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noFill/>
                  </a:tcPr>
                </a:tc>
                <a:tc>
                  <a:txBody>
                    <a:bodyPr/>
                    <a:lstStyle/>
                    <a:p>
                      <a:r>
                        <a:rPr lang="fr-FR" sz="2400" noProof="0" dirty="0">
                          <a:solidFill>
                            <a:srgbClr val="02456F"/>
                          </a:solidFill>
                          <a:latin typeface="Century Gothic" panose="020B0502020202020204" pitchFamily="34" charset="0"/>
                        </a:rPr>
                        <a:t>Tu</a:t>
                      </a:r>
                      <a:r>
                        <a:rPr lang="fr-FR" sz="2400" baseline="0" noProof="0" dirty="0">
                          <a:solidFill>
                            <a:srgbClr val="02456F"/>
                          </a:solidFill>
                          <a:latin typeface="Century Gothic" panose="020B0502020202020204" pitchFamily="34" charset="0"/>
                        </a:rPr>
                        <a:t> portes un uniforme </a:t>
                      </a:r>
                      <a:r>
                        <a:rPr lang="fr-FR" sz="2400" noProof="0" dirty="0">
                          <a:solidFill>
                            <a:srgbClr val="02456F"/>
                          </a:solidFill>
                          <a:latin typeface="Century Gothic" panose="020B0502020202020204" pitchFamily="34" charset="0"/>
                        </a:rPr>
                        <a:t>?</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r>
                        <a:rPr lang="en-GB" sz="2400" b="1" dirty="0">
                          <a:solidFill>
                            <a:srgbClr val="FF6600"/>
                          </a:solidFill>
                          <a:latin typeface="Century Gothic" panose="020B0502020202020204" pitchFamily="34" charset="0"/>
                        </a:rPr>
                        <a:t>Je </a:t>
                      </a:r>
                      <a:r>
                        <a:rPr lang="en-GB" sz="2400" b="1" dirty="0" err="1">
                          <a:solidFill>
                            <a:srgbClr val="FF6600"/>
                          </a:solidFill>
                          <a:latin typeface="Century Gothic" panose="020B0502020202020204" pitchFamily="34" charset="0"/>
                        </a:rPr>
                        <a:t>porte</a:t>
                      </a:r>
                      <a:r>
                        <a:rPr lang="en-GB" sz="2400" b="1" dirty="0">
                          <a:solidFill>
                            <a:srgbClr val="FF6600"/>
                          </a:solidFill>
                          <a:latin typeface="Century Gothic" panose="020B0502020202020204" pitchFamily="34" charset="0"/>
                        </a:rPr>
                        <a:t> un </a:t>
                      </a:r>
                      <a:r>
                        <a:rPr lang="en-GB" sz="2400" b="1" dirty="0" err="1">
                          <a:solidFill>
                            <a:srgbClr val="FF6600"/>
                          </a:solidFill>
                          <a:latin typeface="Century Gothic" panose="020B0502020202020204" pitchFamily="34" charset="0"/>
                        </a:rPr>
                        <a:t>uniforme</a:t>
                      </a:r>
                      <a:endParaRPr lang="en-GB" sz="2400" b="1" dirty="0">
                        <a:solidFill>
                          <a:srgbClr val="FF6600"/>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2746307245"/>
                  </a:ext>
                </a:extLst>
              </a:tr>
              <a:tr h="540827">
                <a:tc>
                  <a:txBody>
                    <a:bodyPr/>
                    <a:lstStyle/>
                    <a:p>
                      <a:pPr algn="ctr"/>
                      <a:r>
                        <a:rPr lang="en-GB" sz="2400" dirty="0">
                          <a:solidFill>
                            <a:srgbClr val="02456F"/>
                          </a:solidFill>
                          <a:latin typeface="Century Gothic" panose="020B0502020202020204" pitchFamily="34" charset="0"/>
                        </a:rPr>
                        <a:t>6</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noFill/>
                  </a:tcPr>
                </a:tc>
                <a:tc>
                  <a:txBody>
                    <a:bodyPr/>
                    <a:lstStyle/>
                    <a:p>
                      <a:r>
                        <a:rPr lang="fr-FR" sz="2400" baseline="0" noProof="0" dirty="0">
                          <a:solidFill>
                            <a:srgbClr val="02456F"/>
                          </a:solidFill>
                          <a:latin typeface="Century Gothic" panose="020B0502020202020204" pitchFamily="34" charset="0"/>
                        </a:rPr>
                        <a:t>Vous restez à la maison ?</a:t>
                      </a:r>
                      <a:endParaRPr lang="fr-FR" sz="2400" noProof="0" dirty="0">
                        <a:solidFill>
                          <a:srgbClr val="02456F"/>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r>
                        <a:rPr lang="en-GB" sz="2400" b="1" dirty="0">
                          <a:solidFill>
                            <a:srgbClr val="FF6600"/>
                          </a:solidFill>
                          <a:latin typeface="Century Gothic" panose="020B0502020202020204" pitchFamily="34" charset="0"/>
                        </a:rPr>
                        <a:t>Nous </a:t>
                      </a:r>
                      <a:r>
                        <a:rPr lang="en-GB" sz="2400" b="1" dirty="0" err="1">
                          <a:solidFill>
                            <a:srgbClr val="FF6600"/>
                          </a:solidFill>
                          <a:latin typeface="Century Gothic" panose="020B0502020202020204" pitchFamily="34" charset="0"/>
                        </a:rPr>
                        <a:t>restons</a:t>
                      </a:r>
                      <a:r>
                        <a:rPr lang="en-GB" sz="2400" b="1" dirty="0">
                          <a:solidFill>
                            <a:srgbClr val="FF6600"/>
                          </a:solidFill>
                          <a:latin typeface="Century Gothic" panose="020B0502020202020204" pitchFamily="34" charset="0"/>
                        </a:rPr>
                        <a:t> à la </a:t>
                      </a:r>
                      <a:r>
                        <a:rPr lang="en-GB" sz="2400" b="1" dirty="0" err="1">
                          <a:solidFill>
                            <a:srgbClr val="FF6600"/>
                          </a:solidFill>
                          <a:latin typeface="Century Gothic" panose="020B0502020202020204" pitchFamily="34" charset="0"/>
                        </a:rPr>
                        <a:t>maison</a:t>
                      </a:r>
                      <a:endParaRPr lang="en-GB" sz="2400" b="1" dirty="0">
                        <a:solidFill>
                          <a:srgbClr val="FF6600"/>
                        </a:solidFill>
                        <a:latin typeface="Century Gothic" panose="020B0502020202020204" pitchFamily="34" charset="0"/>
                      </a:endParaRP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2830355617"/>
                  </a:ext>
                </a:extLst>
              </a:tr>
              <a:tr h="544406">
                <a:tc>
                  <a:txBody>
                    <a:bodyPr/>
                    <a:lstStyle/>
                    <a:p>
                      <a:pPr algn="ctr"/>
                      <a:r>
                        <a:rPr lang="en-GB" sz="2400" dirty="0">
                          <a:solidFill>
                            <a:srgbClr val="02456F"/>
                          </a:solidFill>
                          <a:latin typeface="Century Gothic" panose="020B0502020202020204" pitchFamily="34" charset="0"/>
                        </a:rPr>
                        <a:t>7</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noFill/>
                  </a:tcPr>
                </a:tc>
                <a:tc>
                  <a:txBody>
                    <a:bodyPr/>
                    <a:lstStyle/>
                    <a:p>
                      <a:r>
                        <a:rPr lang="fr-FR" sz="2400" noProof="0" dirty="0">
                          <a:solidFill>
                            <a:srgbClr val="02456F"/>
                          </a:solidFill>
                          <a:latin typeface="Century Gothic" panose="020B0502020202020204" pitchFamily="34" charset="0"/>
                        </a:rPr>
                        <a:t>Tu</a:t>
                      </a:r>
                      <a:r>
                        <a:rPr lang="fr-FR" sz="2400" baseline="0" noProof="0" dirty="0">
                          <a:solidFill>
                            <a:srgbClr val="02456F"/>
                          </a:solidFill>
                          <a:latin typeface="Century Gothic" panose="020B0502020202020204" pitchFamily="34" charset="0"/>
                        </a:rPr>
                        <a:t> prépares le déjeuner </a:t>
                      </a:r>
                      <a:r>
                        <a:rPr lang="fr-FR" sz="2400" noProof="0" dirty="0">
                          <a:solidFill>
                            <a:srgbClr val="02456F"/>
                          </a:solidFill>
                          <a:latin typeface="Century Gothic" panose="020B0502020202020204" pitchFamily="34" charset="0"/>
                        </a:rPr>
                        <a:t>?</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tc>
                  <a:txBody>
                    <a:bodyPr/>
                    <a:lstStyle/>
                    <a:p>
                      <a:r>
                        <a:rPr lang="en-GB" sz="2400" b="1" dirty="0">
                          <a:solidFill>
                            <a:srgbClr val="FF6600"/>
                          </a:solidFill>
                          <a:latin typeface="Century Gothic" panose="020B0502020202020204" pitchFamily="34" charset="0"/>
                        </a:rPr>
                        <a:t>Je </a:t>
                      </a:r>
                      <a:r>
                        <a:rPr lang="en-GB" sz="2400" b="1" dirty="0" err="1" smtClean="0">
                          <a:solidFill>
                            <a:srgbClr val="FF6600"/>
                          </a:solidFill>
                          <a:latin typeface="Century Gothic" panose="020B0502020202020204" pitchFamily="34" charset="0"/>
                        </a:rPr>
                        <a:t>prépare</a:t>
                      </a:r>
                      <a:r>
                        <a:rPr lang="en-GB" sz="2400" b="1" dirty="0" smtClean="0">
                          <a:solidFill>
                            <a:srgbClr val="FF6600"/>
                          </a:solidFill>
                          <a:latin typeface="Century Gothic" panose="020B0502020202020204" pitchFamily="34" charset="0"/>
                        </a:rPr>
                        <a:t> </a:t>
                      </a:r>
                      <a:r>
                        <a:rPr lang="en-GB" sz="2400" b="1" dirty="0">
                          <a:solidFill>
                            <a:srgbClr val="FF6600"/>
                          </a:solidFill>
                          <a:latin typeface="Century Gothic" panose="020B0502020202020204" pitchFamily="34" charset="0"/>
                        </a:rPr>
                        <a:t>les fruits</a:t>
                      </a:r>
                    </a:p>
                  </a:txBody>
                  <a:tcPr>
                    <a:lnL w="12700" cap="flat" cmpd="sng" algn="ctr">
                      <a:solidFill>
                        <a:srgbClr val="02456F"/>
                      </a:solidFill>
                      <a:prstDash val="solid"/>
                      <a:round/>
                      <a:headEnd type="none" w="med" len="med"/>
                      <a:tailEnd type="none" w="med" len="med"/>
                    </a:lnL>
                    <a:lnR w="12700" cap="flat" cmpd="sng" algn="ctr">
                      <a:solidFill>
                        <a:srgbClr val="02456F"/>
                      </a:solidFill>
                      <a:prstDash val="solid"/>
                      <a:round/>
                      <a:headEnd type="none" w="med" len="med"/>
                      <a:tailEnd type="none" w="med" len="med"/>
                    </a:lnR>
                    <a:lnT w="12700" cap="flat" cmpd="sng" algn="ctr">
                      <a:solidFill>
                        <a:srgbClr val="02456F"/>
                      </a:solidFill>
                      <a:prstDash val="solid"/>
                      <a:round/>
                      <a:headEnd type="none" w="med" len="med"/>
                      <a:tailEnd type="none" w="med" len="med"/>
                    </a:lnT>
                    <a:lnB w="12700" cap="flat" cmpd="sng" algn="ctr">
                      <a:solidFill>
                        <a:srgbClr val="02456F"/>
                      </a:solidFill>
                      <a:prstDash val="solid"/>
                      <a:round/>
                      <a:headEnd type="none" w="med" len="med"/>
                      <a:tailEnd type="none" w="med" len="med"/>
                    </a:lnB>
                  </a:tcPr>
                </a:tc>
                <a:extLst>
                  <a:ext uri="{0D108BD9-81ED-4DB2-BD59-A6C34878D82A}">
                    <a16:rowId xmlns:a16="http://schemas.microsoft.com/office/drawing/2014/main" val="1153775532"/>
                  </a:ext>
                </a:extLst>
              </a:tr>
            </a:tbl>
          </a:graphicData>
        </a:graphic>
      </p:graphicFrame>
      <p:sp>
        <p:nvSpPr>
          <p:cNvPr id="10" name="Rectangle 9">
            <a:extLst>
              <a:ext uri="{FF2B5EF4-FFF2-40B4-BE49-F238E27FC236}">
                <a16:creationId xmlns:a16="http://schemas.microsoft.com/office/drawing/2014/main" id="{DBD076AC-BE50-42CA-88A7-20E87DABE724}"/>
              </a:ext>
            </a:extLst>
          </p:cNvPr>
          <p:cNvSpPr/>
          <p:nvPr/>
        </p:nvSpPr>
        <p:spPr>
          <a:xfrm>
            <a:off x="242438" y="1178425"/>
            <a:ext cx="11553756"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2456F"/>
                </a:solidFill>
                <a:effectLst/>
                <a:uLnTx/>
                <a:uFillTx/>
                <a:latin typeface="Century Gothic" panose="020B0502020202020204" pitchFamily="34" charset="0"/>
                <a:ea typeface="+mn-ea"/>
                <a:cs typeface="+mn-cs"/>
              </a:rPr>
              <a:t>Solution</a:t>
            </a:r>
          </a:p>
        </p:txBody>
      </p:sp>
      <p:sp>
        <p:nvSpPr>
          <p:cNvPr id="11" name="Rounded Rectangle 10"/>
          <p:cNvSpPr/>
          <p:nvPr/>
        </p:nvSpPr>
        <p:spPr>
          <a:xfrm>
            <a:off x="242438" y="860601"/>
            <a:ext cx="10375434" cy="384666"/>
          </a:xfrm>
          <a:prstGeom prst="roundRect">
            <a:avLst/>
          </a:prstGeom>
          <a:solidFill>
            <a:srgbClr val="FFFFCC"/>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Supporting lower proficiency learners</a:t>
            </a:r>
          </a:p>
        </p:txBody>
      </p:sp>
      <p:sp>
        <p:nvSpPr>
          <p:cNvPr id="13" name="Rounded Rectangle 12"/>
          <p:cNvSpPr/>
          <p:nvPr/>
        </p:nvSpPr>
        <p:spPr>
          <a:xfrm>
            <a:off x="7417729" y="1318959"/>
            <a:ext cx="3200143" cy="384666"/>
          </a:xfrm>
          <a:prstGeom prst="roundRect">
            <a:avLst/>
          </a:prstGeom>
          <a:solidFill>
            <a:srgbClr val="FFFFCC"/>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5B9BD5">
                    <a:lumMod val="50000"/>
                  </a:srgbClr>
                </a:solidFill>
                <a:latin typeface="Century Gothic" panose="020B0502020202020204" pitchFamily="34" charset="0"/>
              </a:rPr>
              <a:t>Differentiation by task</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pic>
        <p:nvPicPr>
          <p:cNvPr id="3" name="Audio 2" descr="sound butt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56157617"/>
      </p:ext>
    </p:extLst>
  </p:cSld>
  <p:clrMapOvr>
    <a:masterClrMapping/>
  </p:clrMapOvr>
  <mc:AlternateContent xmlns:mc="http://schemas.openxmlformats.org/markup-compatibility/2006" xmlns:p14="http://schemas.microsoft.com/office/powerpoint/2010/main">
    <mc:Choice Requires="p14">
      <p:transition spd="slow" p14:dur="2000" advTm="9662"/>
    </mc:Choice>
    <mc:Fallback xmlns="">
      <p:transition spd="slow" advTm="96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4"/>
          <p:cNvSpPr txBox="1">
            <a:spLocks noGrp="1"/>
          </p:cNvSpPr>
          <p:nvPr>
            <p:ph type="title"/>
          </p:nvPr>
        </p:nvSpPr>
        <p:spPr>
          <a:xfrm>
            <a:off x="659333" y="115410"/>
            <a:ext cx="8014149"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F5496"/>
              </a:buClr>
              <a:buSzPts val="4400"/>
              <a:buFont typeface="Century Gothic"/>
              <a:buNone/>
            </a:pPr>
            <a:r>
              <a:rPr lang="en-GB" b="1">
                <a:solidFill>
                  <a:srgbClr val="2F5496"/>
                </a:solidFill>
              </a:rPr>
              <a:t>Differentiation by: support</a:t>
            </a:r>
            <a:endParaRPr sz="3600" b="1">
              <a:solidFill>
                <a:srgbClr val="FF0000"/>
              </a:solidFill>
            </a:endParaRPr>
          </a:p>
        </p:txBody>
      </p:sp>
      <p:sp>
        <p:nvSpPr>
          <p:cNvPr id="225" name="Google Shape;225;p4"/>
          <p:cNvSpPr txBox="1"/>
          <p:nvPr/>
        </p:nvSpPr>
        <p:spPr>
          <a:xfrm>
            <a:off x="565372" y="1588799"/>
            <a:ext cx="10788428" cy="4351338"/>
          </a:xfrm>
          <a:prstGeom prst="rect">
            <a:avLst/>
          </a:prstGeom>
          <a:noFill/>
          <a:ln>
            <a:noFill/>
          </a:ln>
        </p:spPr>
        <p:txBody>
          <a:bodyPr spcFirstLastPara="1" wrap="square" lIns="91425" tIns="45700" rIns="91425" bIns="45700" anchor="t" anchorCtr="0">
            <a:normAutofit/>
          </a:bodyPr>
          <a:lstStyle/>
          <a:p>
            <a:pPr marL="228600" marR="0" lvl="0" indent="-228600" algn="l" defTabSz="914400" rtl="0" eaLnBrk="1" fontAlgn="auto" latinLnBrk="0" hangingPunct="1">
              <a:lnSpc>
                <a:spcPct val="150000"/>
              </a:lnSpc>
              <a:spcBef>
                <a:spcPts val="0"/>
              </a:spcBef>
              <a:spcAft>
                <a:spcPts val="0"/>
              </a:spcAft>
              <a:buClr>
                <a:srgbClr val="ED7D31"/>
              </a:buClr>
              <a:buSzPts val="2800"/>
              <a:buFont typeface="Arial"/>
              <a:buChar char="•"/>
              <a:tabLst/>
              <a:defRPr/>
            </a:pPr>
            <a:r>
              <a:rPr kumimoji="0" lang="en-GB" sz="2800" b="0" i="0" u="none" strike="noStrike" kern="0" cap="none" spc="0" normalizeH="0" baseline="0" noProof="0" dirty="0">
                <a:ln>
                  <a:noFill/>
                </a:ln>
                <a:solidFill>
                  <a:srgbClr val="2F5496"/>
                </a:solidFill>
                <a:effectLst/>
                <a:uLnTx/>
                <a:uFillTx/>
                <a:latin typeface="Century Gothic"/>
                <a:ea typeface="Century Gothic"/>
                <a:cs typeface="Century Gothic"/>
                <a:sym typeface="Century Gothic"/>
              </a:rPr>
              <a:t>Example </a:t>
            </a:r>
            <a:r>
              <a:rPr kumimoji="0" lang="en-GB" sz="2800" b="1" i="0" u="none" strike="noStrike" kern="0" cap="none" spc="0" normalizeH="0" baseline="0" noProof="0" dirty="0">
                <a:ln>
                  <a:noFill/>
                </a:ln>
                <a:solidFill>
                  <a:srgbClr val="2F5496"/>
                </a:solidFill>
                <a:effectLst/>
                <a:uLnTx/>
                <a:uFillTx/>
                <a:latin typeface="Century Gothic"/>
                <a:ea typeface="Century Gothic"/>
                <a:cs typeface="Century Gothic"/>
                <a:sym typeface="Century Gothic"/>
              </a:rPr>
              <a:t>Y7 T1.2 W6 </a:t>
            </a:r>
          </a:p>
          <a:p>
            <a:pPr marL="228600" marR="0" lvl="0" indent="-228600" algn="l" defTabSz="914400" rtl="0" eaLnBrk="1" fontAlgn="auto" latinLnBrk="0" hangingPunct="1">
              <a:lnSpc>
                <a:spcPct val="150000"/>
              </a:lnSpc>
              <a:spcBef>
                <a:spcPts val="0"/>
              </a:spcBef>
              <a:spcAft>
                <a:spcPts val="0"/>
              </a:spcAft>
              <a:buClr>
                <a:srgbClr val="ED7D31"/>
              </a:buClr>
              <a:buSzPts val="2800"/>
              <a:buFont typeface="Arial"/>
              <a:buChar char="•"/>
              <a:tabLst/>
              <a:defRPr/>
            </a:pPr>
            <a:r>
              <a:rPr kumimoji="0" lang="en-GB" sz="2800" b="0" i="0" u="none" strike="noStrike" kern="0" cap="none" spc="0" normalizeH="0" baseline="0" noProof="0" dirty="0">
                <a:ln>
                  <a:noFill/>
                </a:ln>
                <a:solidFill>
                  <a:srgbClr val="2F5496"/>
                </a:solidFill>
                <a:effectLst/>
                <a:uLnTx/>
                <a:uFillTx/>
                <a:latin typeface="Century Gothic"/>
                <a:ea typeface="Century Gothic"/>
                <a:cs typeface="Century Gothic"/>
                <a:sym typeface="Century Gothic"/>
              </a:rPr>
              <a:t>Productive</a:t>
            </a:r>
            <a:r>
              <a:rPr kumimoji="0" lang="en-GB" sz="2800" b="0" i="0" u="none" strike="noStrike" kern="0" cap="none" spc="0" normalizeH="0" noProof="0" dirty="0">
                <a:ln>
                  <a:noFill/>
                </a:ln>
                <a:solidFill>
                  <a:srgbClr val="2F5496"/>
                </a:solidFill>
                <a:effectLst/>
                <a:uLnTx/>
                <a:uFillTx/>
                <a:latin typeface="Century Gothic"/>
                <a:ea typeface="Century Gothic"/>
                <a:cs typeface="Century Gothic"/>
                <a:sym typeface="Century Gothic"/>
              </a:rPr>
              <a:t> and </a:t>
            </a:r>
            <a:r>
              <a:rPr lang="en-GB" sz="2800" kern="0" noProof="0" dirty="0">
                <a:solidFill>
                  <a:srgbClr val="2F5496"/>
                </a:solidFill>
                <a:latin typeface="Century Gothic"/>
                <a:ea typeface="Century Gothic"/>
                <a:cs typeface="Century Gothic"/>
                <a:sym typeface="Century Gothic"/>
              </a:rPr>
              <a:t>r</a:t>
            </a:r>
            <a:r>
              <a:rPr kumimoji="0" lang="en-GB" sz="2800" b="0" i="0" u="none" strike="noStrike" kern="0" cap="none" spc="0" normalizeH="0" baseline="0" noProof="0" dirty="0">
                <a:ln>
                  <a:noFill/>
                </a:ln>
                <a:solidFill>
                  <a:srgbClr val="2F5496"/>
                </a:solidFill>
                <a:effectLst/>
                <a:uLnTx/>
                <a:uFillTx/>
                <a:latin typeface="Century Gothic"/>
                <a:ea typeface="Century Gothic"/>
                <a:cs typeface="Century Gothic"/>
                <a:sym typeface="Century Gothic"/>
              </a:rPr>
              <a:t>eceptive modes/ written and oral modalities: </a:t>
            </a:r>
            <a:br>
              <a:rPr kumimoji="0" lang="en-GB" sz="2800" b="0" i="0" u="none" strike="noStrike" kern="0" cap="none" spc="0" normalizeH="0" baseline="0" noProof="0" dirty="0">
                <a:ln>
                  <a:noFill/>
                </a:ln>
                <a:solidFill>
                  <a:srgbClr val="2F5496"/>
                </a:solidFill>
                <a:effectLst/>
                <a:uLnTx/>
                <a:uFillTx/>
                <a:latin typeface="Century Gothic"/>
                <a:ea typeface="Century Gothic"/>
                <a:cs typeface="Century Gothic"/>
                <a:sym typeface="Century Gothic"/>
              </a:rPr>
            </a:br>
            <a:r>
              <a:rPr kumimoji="0" lang="en-GB" sz="2800" b="1" i="0" u="none" strike="noStrike" kern="0" cap="none" spc="0" normalizeH="0" baseline="0" noProof="0" dirty="0">
                <a:ln>
                  <a:noFill/>
                </a:ln>
                <a:solidFill>
                  <a:srgbClr val="2F5496"/>
                </a:solidFill>
                <a:effectLst/>
                <a:uLnTx/>
                <a:uFillTx/>
                <a:latin typeface="Century Gothic"/>
                <a:ea typeface="Century Gothic"/>
                <a:cs typeface="Century Gothic"/>
                <a:sym typeface="Century Gothic"/>
              </a:rPr>
              <a:t>speaking, listening,</a:t>
            </a:r>
            <a:r>
              <a:rPr kumimoji="0" lang="en-GB" sz="2800" b="1" i="0" u="none" strike="noStrike" kern="0" cap="none" spc="0" normalizeH="0" noProof="0" dirty="0">
                <a:ln>
                  <a:noFill/>
                </a:ln>
                <a:solidFill>
                  <a:srgbClr val="2F5496"/>
                </a:solidFill>
                <a:effectLst/>
                <a:uLnTx/>
                <a:uFillTx/>
                <a:latin typeface="Century Gothic"/>
                <a:ea typeface="Century Gothic"/>
                <a:cs typeface="Century Gothic"/>
                <a:sym typeface="Century Gothic"/>
              </a:rPr>
              <a:t> </a:t>
            </a:r>
            <a:r>
              <a:rPr kumimoji="0" lang="en-GB" sz="2800" b="1" i="0" u="none" strike="noStrike" kern="0" cap="none" spc="0" normalizeH="0" baseline="0" noProof="0" dirty="0">
                <a:ln>
                  <a:noFill/>
                </a:ln>
                <a:solidFill>
                  <a:srgbClr val="2F5496"/>
                </a:solidFill>
                <a:effectLst/>
                <a:uLnTx/>
                <a:uFillTx/>
                <a:latin typeface="Century Gothic"/>
                <a:ea typeface="Century Gothic"/>
                <a:cs typeface="Century Gothic"/>
                <a:sym typeface="Century Gothic"/>
              </a:rPr>
              <a:t>reading and </a:t>
            </a:r>
            <a:r>
              <a:rPr lang="en-GB" sz="2800" b="1" kern="0" dirty="0">
                <a:solidFill>
                  <a:srgbClr val="2F5496"/>
                </a:solidFill>
                <a:latin typeface="Century Gothic"/>
                <a:ea typeface="Century Gothic"/>
                <a:cs typeface="Century Gothic"/>
                <a:sym typeface="Century Gothic"/>
              </a:rPr>
              <a:t>writ</a:t>
            </a:r>
            <a:r>
              <a:rPr kumimoji="0" lang="en-GB" sz="2800" b="1" i="0" u="none" strike="noStrike" kern="0" cap="none" spc="0" normalizeH="0" baseline="0" noProof="0" dirty="0" err="1">
                <a:ln>
                  <a:noFill/>
                </a:ln>
                <a:solidFill>
                  <a:srgbClr val="2F5496"/>
                </a:solidFill>
                <a:effectLst/>
                <a:uLnTx/>
                <a:uFillTx/>
                <a:latin typeface="Century Gothic"/>
                <a:ea typeface="Century Gothic"/>
                <a:cs typeface="Century Gothic"/>
                <a:sym typeface="Century Gothic"/>
              </a:rPr>
              <a:t>ing</a:t>
            </a:r>
            <a:r>
              <a:rPr kumimoji="0" lang="en-GB" sz="2800" b="1" i="0" u="none" strike="noStrike" kern="0" cap="none" spc="0" normalizeH="0" baseline="0" noProof="0" dirty="0">
                <a:ln>
                  <a:noFill/>
                </a:ln>
                <a:solidFill>
                  <a:srgbClr val="2F5496"/>
                </a:solidFill>
                <a:effectLst/>
                <a:uLnTx/>
                <a:uFillTx/>
                <a:latin typeface="Century Gothic"/>
                <a:ea typeface="Century Gothic"/>
                <a:cs typeface="Century Gothic"/>
                <a:sym typeface="Century Gothic"/>
              </a:rPr>
              <a:t> </a:t>
            </a:r>
            <a:endParaRPr kumimoji="0" sz="1400" b="1" i="0" u="none" strike="noStrike" kern="0" cap="none" spc="0" normalizeH="0" baseline="0" noProof="0" dirty="0">
              <a:ln>
                <a:noFill/>
              </a:ln>
              <a:solidFill>
                <a:srgbClr val="000000"/>
              </a:solidFill>
              <a:effectLst/>
              <a:uLnTx/>
              <a:uFillTx/>
              <a:latin typeface="Arial"/>
              <a:cs typeface="Arial"/>
              <a:sym typeface="Arial"/>
            </a:endParaRPr>
          </a:p>
          <a:p>
            <a:pPr marL="228600" marR="0" lvl="0" indent="-228600" algn="l" defTabSz="914400" rtl="0" eaLnBrk="1" fontAlgn="auto" latinLnBrk="0" hangingPunct="1">
              <a:lnSpc>
                <a:spcPct val="150000"/>
              </a:lnSpc>
              <a:spcBef>
                <a:spcPts val="1000"/>
              </a:spcBef>
              <a:spcAft>
                <a:spcPts val="0"/>
              </a:spcAft>
              <a:buClr>
                <a:srgbClr val="ED7D31"/>
              </a:buClr>
              <a:buSzPts val="2800"/>
              <a:buFont typeface="Arial"/>
              <a:buChar char="•"/>
              <a:tabLst/>
              <a:defRPr/>
            </a:pPr>
            <a:r>
              <a:rPr kumimoji="0" lang="en-GB" sz="2800" b="0" i="0" u="none" strike="noStrike" kern="0" cap="none" spc="0" normalizeH="0" baseline="0" noProof="0" dirty="0">
                <a:ln>
                  <a:noFill/>
                </a:ln>
                <a:solidFill>
                  <a:srgbClr val="2F5496"/>
                </a:solidFill>
                <a:effectLst/>
                <a:uLnTx/>
                <a:uFillTx/>
                <a:latin typeface="Century Gothic"/>
                <a:ea typeface="Century Gothic"/>
                <a:cs typeface="Century Gothic"/>
                <a:sym typeface="Century Gothic"/>
              </a:rPr>
              <a:t>Grammatical focus: </a:t>
            </a:r>
            <a:br>
              <a:rPr kumimoji="0" lang="en-GB" sz="2800" b="0" i="0" u="none" strike="noStrike" kern="0" cap="none" spc="0" normalizeH="0" baseline="0" noProof="0" dirty="0">
                <a:ln>
                  <a:noFill/>
                </a:ln>
                <a:solidFill>
                  <a:srgbClr val="2F5496"/>
                </a:solidFill>
                <a:effectLst/>
                <a:uLnTx/>
                <a:uFillTx/>
                <a:latin typeface="Century Gothic"/>
                <a:ea typeface="Century Gothic"/>
                <a:cs typeface="Century Gothic"/>
                <a:sym typeface="Century Gothic"/>
              </a:rPr>
            </a:br>
            <a:r>
              <a:rPr lang="en-GB" sz="2800" b="1" kern="0" dirty="0">
                <a:solidFill>
                  <a:srgbClr val="2F5496"/>
                </a:solidFill>
                <a:latin typeface="Century Gothic"/>
                <a:ea typeface="Century Gothic"/>
                <a:cs typeface="Century Gothic"/>
                <a:sym typeface="Century Gothic"/>
              </a:rPr>
              <a:t>3</a:t>
            </a:r>
            <a:r>
              <a:rPr lang="en-GB" sz="2800" b="1" kern="0" baseline="30000" dirty="0">
                <a:solidFill>
                  <a:srgbClr val="2F5496"/>
                </a:solidFill>
                <a:latin typeface="Century Gothic"/>
                <a:ea typeface="Century Gothic"/>
                <a:cs typeface="Century Gothic"/>
                <a:sym typeface="Century Gothic"/>
              </a:rPr>
              <a:t>rd</a:t>
            </a:r>
            <a:r>
              <a:rPr lang="en-GB" sz="2800" b="1" kern="0" dirty="0">
                <a:solidFill>
                  <a:srgbClr val="2F5496"/>
                </a:solidFill>
                <a:latin typeface="Century Gothic"/>
                <a:ea typeface="Century Gothic"/>
                <a:cs typeface="Century Gothic"/>
                <a:sym typeface="Century Gothic"/>
              </a:rPr>
              <a:t> person singular &amp; 3</a:t>
            </a:r>
            <a:r>
              <a:rPr lang="en-GB" sz="2800" b="1" kern="0" baseline="30000" dirty="0">
                <a:solidFill>
                  <a:srgbClr val="2F5496"/>
                </a:solidFill>
                <a:latin typeface="Century Gothic"/>
                <a:ea typeface="Century Gothic"/>
                <a:cs typeface="Century Gothic"/>
                <a:sym typeface="Century Gothic"/>
              </a:rPr>
              <a:t>rd</a:t>
            </a:r>
            <a:r>
              <a:rPr lang="en-GB" sz="2800" b="1" kern="0" dirty="0">
                <a:solidFill>
                  <a:srgbClr val="2F5496"/>
                </a:solidFill>
                <a:latin typeface="Century Gothic"/>
                <a:ea typeface="Century Gothic"/>
                <a:cs typeface="Century Gothic"/>
                <a:sym typeface="Century Gothic"/>
              </a:rPr>
              <a:t> person plural of regular –</a:t>
            </a:r>
            <a:r>
              <a:rPr lang="en-GB" sz="2800" b="1" kern="0" dirty="0" err="1">
                <a:solidFill>
                  <a:srgbClr val="2F5496"/>
                </a:solidFill>
                <a:latin typeface="Century Gothic"/>
                <a:ea typeface="Century Gothic"/>
                <a:cs typeface="Century Gothic"/>
                <a:sym typeface="Century Gothic"/>
              </a:rPr>
              <a:t>er</a:t>
            </a:r>
            <a:r>
              <a:rPr lang="en-GB" sz="2800" b="1" kern="0" dirty="0">
                <a:solidFill>
                  <a:srgbClr val="2F5496"/>
                </a:solidFill>
                <a:latin typeface="Century Gothic"/>
                <a:ea typeface="Century Gothic"/>
                <a:cs typeface="Century Gothic"/>
                <a:sym typeface="Century Gothic"/>
              </a:rPr>
              <a:t> verbs</a:t>
            </a:r>
            <a:endParaRPr kumimoji="0" sz="1400" b="1" i="0" u="none" strike="noStrike" kern="0" cap="none" spc="0" normalizeH="0" baseline="0" noProof="0" dirty="0">
              <a:ln>
                <a:noFill/>
              </a:ln>
              <a:solidFill>
                <a:srgbClr val="000000"/>
              </a:solidFill>
              <a:effectLst/>
              <a:uLnTx/>
              <a:uFillTx/>
              <a:latin typeface="Arial"/>
              <a:cs typeface="Arial"/>
              <a:sym typeface="Arial"/>
            </a:endParaRPr>
          </a:p>
        </p:txBody>
      </p:sp>
      <p:pic>
        <p:nvPicPr>
          <p:cNvPr id="4" name="Audio 3" descr="sound butt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48507338"/>
      </p:ext>
    </p:extLst>
  </p:cSld>
  <p:clrMapOvr>
    <a:masterClrMapping/>
  </p:clrMapOvr>
  <mc:AlternateContent xmlns:mc="http://schemas.openxmlformats.org/markup-compatibility/2006" xmlns:p14="http://schemas.microsoft.com/office/powerpoint/2010/main">
    <mc:Choice Requires="p14">
      <p:transition spd="slow" p14:dur="2000" advTm="64177"/>
    </mc:Choice>
    <mc:Fallback xmlns="">
      <p:transition spd="slow" advTm="641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338430" y="270194"/>
            <a:ext cx="10375434" cy="384666"/>
          </a:xfrm>
          <a:prstGeom prst="roundRect">
            <a:avLst/>
          </a:prstGeom>
          <a:solidFill>
            <a:srgbClr val="FFFFCC"/>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32" name="Title 31"/>
          <p:cNvSpPr>
            <a:spLocks noGrp="1"/>
          </p:cNvSpPr>
          <p:nvPr>
            <p:ph type="title"/>
          </p:nvPr>
        </p:nvSpPr>
        <p:spPr>
          <a:xfrm>
            <a:off x="1602864" y="-221097"/>
            <a:ext cx="10515600" cy="1385510"/>
          </a:xfrm>
        </p:spPr>
        <p:txBody>
          <a:bodyPr>
            <a:normAutofit/>
          </a:bodyPr>
          <a:lstStyle/>
          <a:p>
            <a:r>
              <a:rPr lang="en-GB" sz="2000" b="1" dirty="0" smtClean="0"/>
              <a:t>Supporting lower proficiency learners</a:t>
            </a:r>
            <a:endParaRPr lang="en-GB" sz="2000" b="1" dirty="0"/>
          </a:p>
        </p:txBody>
      </p:sp>
      <p:sp>
        <p:nvSpPr>
          <p:cNvPr id="3" name="TextBox 2"/>
          <p:cNvSpPr txBox="1"/>
          <p:nvPr/>
        </p:nvSpPr>
        <p:spPr>
          <a:xfrm>
            <a:off x="338430" y="1040473"/>
            <a:ext cx="3675647" cy="400110"/>
          </a:xfrm>
          <a:prstGeom prst="rect">
            <a:avLst/>
          </a:prstGeom>
          <a:solidFill>
            <a:schemeClr val="accent3">
              <a:lumMod val="40000"/>
              <a:lumOff val="60000"/>
            </a:schemeClr>
          </a:solidFill>
          <a:ln w="3810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Term 1.2 Week 3 (p22)</a:t>
            </a:r>
          </a:p>
        </p:txBody>
      </p:sp>
      <p:pic>
        <p:nvPicPr>
          <p:cNvPr id="4" name="Picture 3" descr="Term 1.2 week 3" title="Vocab set"/>
          <p:cNvPicPr>
            <a:picLocks noChangeAspect="1"/>
          </p:cNvPicPr>
          <p:nvPr/>
        </p:nvPicPr>
        <p:blipFill rotWithShape="1">
          <a:blip r:embed="rId5"/>
          <a:srcRect l="26319" t="40000" r="45695" b="13704"/>
          <a:stretch/>
        </p:blipFill>
        <p:spPr>
          <a:xfrm>
            <a:off x="0" y="1956084"/>
            <a:ext cx="4285569" cy="3987813"/>
          </a:xfrm>
          <a:prstGeom prst="rect">
            <a:avLst/>
          </a:prstGeom>
        </p:spPr>
      </p:pic>
      <p:grpSp>
        <p:nvGrpSpPr>
          <p:cNvPr id="10" name="Group 9" descr="aimer to like, liking&#10;cocher to tick, ticking&#10;passer to spending time, spending time&#10;rester to stay, staying&#10;trouver to find, finding" title="E R  verbs"/>
          <p:cNvGrpSpPr/>
          <p:nvPr/>
        </p:nvGrpSpPr>
        <p:grpSpPr>
          <a:xfrm>
            <a:off x="338430" y="2070100"/>
            <a:ext cx="1418605" cy="1584043"/>
            <a:chOff x="338430" y="2070100"/>
            <a:chExt cx="1418605" cy="1584043"/>
          </a:xfrm>
        </p:grpSpPr>
        <p:sp>
          <p:nvSpPr>
            <p:cNvPr id="5" name="Parallelogram 4"/>
            <p:cNvSpPr/>
            <p:nvPr/>
          </p:nvSpPr>
          <p:spPr>
            <a:xfrm>
              <a:off x="448935" y="2070100"/>
              <a:ext cx="1308100" cy="212738"/>
            </a:xfrm>
            <a:prstGeom prst="parallelogram">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3" name="Parallelogram 12"/>
            <p:cNvSpPr/>
            <p:nvPr/>
          </p:nvSpPr>
          <p:spPr>
            <a:xfrm>
              <a:off x="448935" y="2358208"/>
              <a:ext cx="1308100" cy="212738"/>
            </a:xfrm>
            <a:prstGeom prst="parallelogram">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5" name="Parallelogram 14"/>
            <p:cNvSpPr/>
            <p:nvPr/>
          </p:nvSpPr>
          <p:spPr>
            <a:xfrm>
              <a:off x="448935" y="2632805"/>
              <a:ext cx="1308100" cy="212738"/>
            </a:xfrm>
            <a:prstGeom prst="parallelogram">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6" name="Parallelogram 15"/>
            <p:cNvSpPr/>
            <p:nvPr/>
          </p:nvSpPr>
          <p:spPr>
            <a:xfrm>
              <a:off x="378797" y="2912855"/>
              <a:ext cx="1308100" cy="212738"/>
            </a:xfrm>
            <a:prstGeom prst="parallelogram">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7" name="Parallelogram 16"/>
            <p:cNvSpPr/>
            <p:nvPr/>
          </p:nvSpPr>
          <p:spPr>
            <a:xfrm>
              <a:off x="378797" y="3183654"/>
              <a:ext cx="1308100" cy="212738"/>
            </a:xfrm>
            <a:prstGeom prst="parallelogram">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8" name="Parallelogram 17"/>
            <p:cNvSpPr/>
            <p:nvPr/>
          </p:nvSpPr>
          <p:spPr>
            <a:xfrm>
              <a:off x="338430" y="3441405"/>
              <a:ext cx="1308100" cy="212738"/>
            </a:xfrm>
            <a:prstGeom prst="parallelogram">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24" name="TextBox 23"/>
          <p:cNvSpPr txBox="1"/>
          <p:nvPr/>
        </p:nvSpPr>
        <p:spPr>
          <a:xfrm>
            <a:off x="4482643" y="1029794"/>
            <a:ext cx="3675647" cy="400110"/>
          </a:xfrm>
          <a:prstGeom prst="rect">
            <a:avLst/>
          </a:prstGeom>
          <a:solidFill>
            <a:schemeClr val="accent3">
              <a:lumMod val="40000"/>
              <a:lumOff val="60000"/>
            </a:schemeClr>
          </a:solidFill>
          <a:ln w="3810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Term 1.2 Week 4 (p23)</a:t>
            </a:r>
          </a:p>
        </p:txBody>
      </p:sp>
      <p:pic>
        <p:nvPicPr>
          <p:cNvPr id="7" name="Picture 6" descr="Term 1.2 week 4" title="Vocab set"/>
          <p:cNvPicPr>
            <a:picLocks noChangeAspect="1"/>
          </p:cNvPicPr>
          <p:nvPr/>
        </p:nvPicPr>
        <p:blipFill rotWithShape="1">
          <a:blip r:embed="rId6"/>
          <a:srcRect l="25903" t="41262" r="54305" b="37997"/>
          <a:stretch/>
        </p:blipFill>
        <p:spPr>
          <a:xfrm>
            <a:off x="4433897" y="1956084"/>
            <a:ext cx="3773141" cy="2224167"/>
          </a:xfrm>
          <a:prstGeom prst="rect">
            <a:avLst/>
          </a:prstGeom>
        </p:spPr>
      </p:pic>
      <p:pic>
        <p:nvPicPr>
          <p:cNvPr id="8" name="Picture 7" descr="Term 1.2 week 4" title="Vocab set continued"/>
          <p:cNvPicPr>
            <a:picLocks noChangeAspect="1"/>
          </p:cNvPicPr>
          <p:nvPr/>
        </p:nvPicPr>
        <p:blipFill rotWithShape="1">
          <a:blip r:embed="rId6"/>
          <a:srcRect l="45438" t="40994" r="38597" b="36706"/>
          <a:stretch/>
        </p:blipFill>
        <p:spPr>
          <a:xfrm>
            <a:off x="4433897" y="4070170"/>
            <a:ext cx="2948507" cy="2316684"/>
          </a:xfrm>
          <a:prstGeom prst="rect">
            <a:avLst/>
          </a:prstGeom>
        </p:spPr>
      </p:pic>
      <p:grpSp>
        <p:nvGrpSpPr>
          <p:cNvPr id="12" name="Group 11" descr="demnander to ask, asking&#10;donner to give, giving&#10;montrer to show, showing&#10;penser to think, thinking" title="E R verbs"/>
          <p:cNvGrpSpPr/>
          <p:nvPr/>
        </p:nvGrpSpPr>
        <p:grpSpPr>
          <a:xfrm>
            <a:off x="4839166" y="2112787"/>
            <a:ext cx="1341031" cy="1165712"/>
            <a:chOff x="4839166" y="2112787"/>
            <a:chExt cx="1341031" cy="1165712"/>
          </a:xfrm>
        </p:grpSpPr>
        <p:sp>
          <p:nvSpPr>
            <p:cNvPr id="19" name="Parallelogram 18"/>
            <p:cNvSpPr/>
            <p:nvPr/>
          </p:nvSpPr>
          <p:spPr>
            <a:xfrm>
              <a:off x="4872097" y="2112787"/>
              <a:ext cx="1308100" cy="212738"/>
            </a:xfrm>
            <a:prstGeom prst="parallelogram">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0" name="Parallelogram 19"/>
            <p:cNvSpPr/>
            <p:nvPr/>
          </p:nvSpPr>
          <p:spPr>
            <a:xfrm>
              <a:off x="4854459" y="2415083"/>
              <a:ext cx="1308100" cy="212738"/>
            </a:xfrm>
            <a:prstGeom prst="parallelogram">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2" name="Parallelogram 21"/>
            <p:cNvSpPr/>
            <p:nvPr/>
          </p:nvSpPr>
          <p:spPr>
            <a:xfrm>
              <a:off x="4839166" y="2739174"/>
              <a:ext cx="1308100" cy="212738"/>
            </a:xfrm>
            <a:prstGeom prst="parallelogram">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3" name="Parallelogram 22"/>
            <p:cNvSpPr/>
            <p:nvPr/>
          </p:nvSpPr>
          <p:spPr>
            <a:xfrm>
              <a:off x="4839166" y="3065761"/>
              <a:ext cx="1308100" cy="212738"/>
            </a:xfrm>
            <a:prstGeom prst="parallelogram">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25" name="TextBox 24"/>
          <p:cNvSpPr txBox="1"/>
          <p:nvPr/>
        </p:nvSpPr>
        <p:spPr>
          <a:xfrm>
            <a:off x="8446166" y="1029794"/>
            <a:ext cx="3675647" cy="400110"/>
          </a:xfrm>
          <a:prstGeom prst="rect">
            <a:avLst/>
          </a:prstGeom>
          <a:solidFill>
            <a:schemeClr val="accent3">
              <a:lumMod val="40000"/>
              <a:lumOff val="60000"/>
            </a:schemeClr>
          </a:solidFill>
          <a:ln w="3810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Term 1.2 Week 5 (p24)</a:t>
            </a:r>
          </a:p>
        </p:txBody>
      </p:sp>
      <p:pic>
        <p:nvPicPr>
          <p:cNvPr id="6" name="Picture 5" descr="Term 1.2 week 5" title="Vocab set"/>
          <p:cNvPicPr>
            <a:picLocks noChangeAspect="1"/>
          </p:cNvPicPr>
          <p:nvPr/>
        </p:nvPicPr>
        <p:blipFill rotWithShape="1">
          <a:blip r:embed="rId7"/>
          <a:srcRect l="26111" t="40812" r="49097" b="11852"/>
          <a:stretch/>
        </p:blipFill>
        <p:spPr>
          <a:xfrm>
            <a:off x="8207038" y="1930237"/>
            <a:ext cx="3984962" cy="4279865"/>
          </a:xfrm>
          <a:prstGeom prst="rect">
            <a:avLst/>
          </a:prstGeom>
        </p:spPr>
      </p:pic>
      <p:grpSp>
        <p:nvGrpSpPr>
          <p:cNvPr id="14" name="Group 13" descr="marcher to walk walking&#10;manger to eat, eating&#10;préparer to prepare, preparing&#10;regarder to watch, watching&#10;travailler to work, working" title="E R verbs"/>
          <p:cNvGrpSpPr/>
          <p:nvPr/>
        </p:nvGrpSpPr>
        <p:grpSpPr>
          <a:xfrm>
            <a:off x="8582874" y="2044692"/>
            <a:ext cx="1370464" cy="1396713"/>
            <a:chOff x="8582874" y="2044692"/>
            <a:chExt cx="1370464" cy="1396713"/>
          </a:xfrm>
        </p:grpSpPr>
        <p:sp>
          <p:nvSpPr>
            <p:cNvPr id="26" name="Parallelogram 25"/>
            <p:cNvSpPr/>
            <p:nvPr/>
          </p:nvSpPr>
          <p:spPr>
            <a:xfrm>
              <a:off x="8645238" y="2044692"/>
              <a:ext cx="1308100" cy="212738"/>
            </a:xfrm>
            <a:prstGeom prst="parallelogram">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7" name="Parallelogram 26"/>
            <p:cNvSpPr/>
            <p:nvPr/>
          </p:nvSpPr>
          <p:spPr>
            <a:xfrm>
              <a:off x="8645238" y="2357637"/>
              <a:ext cx="1308100" cy="212738"/>
            </a:xfrm>
            <a:prstGeom prst="parallelogram">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8" name="Parallelogram 27"/>
            <p:cNvSpPr/>
            <p:nvPr/>
          </p:nvSpPr>
          <p:spPr>
            <a:xfrm>
              <a:off x="8645238" y="2645174"/>
              <a:ext cx="1308100" cy="212738"/>
            </a:xfrm>
            <a:prstGeom prst="parallelogram">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9" name="Parallelogram 28"/>
            <p:cNvSpPr/>
            <p:nvPr/>
          </p:nvSpPr>
          <p:spPr>
            <a:xfrm>
              <a:off x="8612307" y="2932711"/>
              <a:ext cx="1308100" cy="212738"/>
            </a:xfrm>
            <a:prstGeom prst="parallelogram">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0" name="Parallelogram 29"/>
            <p:cNvSpPr/>
            <p:nvPr/>
          </p:nvSpPr>
          <p:spPr>
            <a:xfrm>
              <a:off x="8582874" y="3228667"/>
              <a:ext cx="1308100" cy="212738"/>
            </a:xfrm>
            <a:prstGeom prst="parallelogram">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pic>
        <p:nvPicPr>
          <p:cNvPr id="9" name="Audio 8" descr="sound butt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29063231"/>
      </p:ext>
    </p:extLst>
  </p:cSld>
  <p:clrMapOvr>
    <a:masterClrMapping/>
  </p:clrMapOvr>
  <mc:AlternateContent xmlns:mc="http://schemas.openxmlformats.org/markup-compatibility/2006" xmlns:p14="http://schemas.microsoft.com/office/powerpoint/2010/main">
    <mc:Choice Requires="p14">
      <p:transition spd="slow" p14:dur="2000" advTm="120604"/>
    </mc:Choice>
    <mc:Fallback xmlns="">
      <p:transition spd="slow" advTm="1206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background rectangle">
            <a:extLst>
              <a:ext uri="{C183D7F6-B498-43B3-948B-1728B52AA6E4}">
                <adec:decorative xmlns:adec="http://schemas.microsoft.com/office/drawing/2017/decorative" xmlns=""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6" name="Title 1"/>
          <p:cNvSpPr>
            <a:spLocks noGrp="1"/>
          </p:cNvSpPr>
          <p:nvPr>
            <p:ph type="title"/>
          </p:nvPr>
        </p:nvSpPr>
        <p:spPr>
          <a:xfrm>
            <a:off x="0" y="5993"/>
            <a:ext cx="10515600" cy="1325563"/>
          </a:xfrm>
        </p:spPr>
        <p:txBody>
          <a:bodyPr>
            <a:normAutofit/>
          </a:bodyPr>
          <a:lstStyle/>
          <a:p>
            <a:r>
              <a:rPr lang="en-GB" sz="3600" b="1" dirty="0">
                <a:solidFill>
                  <a:schemeClr val="bg1"/>
                </a:solidFill>
              </a:rPr>
              <a:t>Regular –ER verbs</a:t>
            </a:r>
          </a:p>
        </p:txBody>
      </p:sp>
      <p:sp>
        <p:nvSpPr>
          <p:cNvPr id="24" name="TextBox 23"/>
          <p:cNvSpPr txBox="1"/>
          <p:nvPr/>
        </p:nvSpPr>
        <p:spPr>
          <a:xfrm>
            <a:off x="225443" y="1387114"/>
            <a:ext cx="11858525"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say </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 + verb</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in French, the verb is in the short form, often ending in </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12" name="TextBox 11"/>
          <p:cNvSpPr txBox="1"/>
          <p:nvPr/>
        </p:nvSpPr>
        <p:spPr>
          <a:xfrm>
            <a:off x="3549308" y="2145234"/>
            <a:ext cx="22727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jou</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13" name="TextBox 12"/>
          <p:cNvSpPr txBox="1"/>
          <p:nvPr/>
        </p:nvSpPr>
        <p:spPr>
          <a:xfrm>
            <a:off x="6835218" y="2145234"/>
            <a:ext cx="282313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 plays. </a:t>
            </a:r>
          </a:p>
        </p:txBody>
      </p:sp>
      <p:sp>
        <p:nvSpPr>
          <p:cNvPr id="14" name="TextBox 13"/>
          <p:cNvSpPr txBox="1"/>
          <p:nvPr/>
        </p:nvSpPr>
        <p:spPr>
          <a:xfrm>
            <a:off x="3549308" y="2865833"/>
            <a:ext cx="262289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Elle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jou</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15" name="TextBox 14"/>
          <p:cNvSpPr txBox="1"/>
          <p:nvPr/>
        </p:nvSpPr>
        <p:spPr>
          <a:xfrm>
            <a:off x="6835217" y="2870873"/>
            <a:ext cx="22727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 plays. </a:t>
            </a:r>
          </a:p>
        </p:txBody>
      </p:sp>
      <p:sp>
        <p:nvSpPr>
          <p:cNvPr id="2" name="Explosion 2 1" descr="explosion shape"/>
          <p:cNvSpPr/>
          <p:nvPr/>
        </p:nvSpPr>
        <p:spPr>
          <a:xfrm rot="2447624">
            <a:off x="8646136" y="1660056"/>
            <a:ext cx="3674803" cy="3682843"/>
          </a:xfrm>
          <a:prstGeom prst="irregularSeal2">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3" name="Rounded Rectangular Callout 22"/>
          <p:cNvSpPr/>
          <p:nvPr/>
        </p:nvSpPr>
        <p:spPr>
          <a:xfrm>
            <a:off x="9107974" y="2916986"/>
            <a:ext cx="2409473" cy="1034713"/>
          </a:xfrm>
          <a:prstGeom prst="wedgeRoundRectCallout">
            <a:avLst>
              <a:gd name="adj1" fmla="val -44337"/>
              <a:gd name="adj2" fmla="val 4305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NB! These endings all sound the same!</a:t>
            </a:r>
          </a:p>
        </p:txBody>
      </p:sp>
      <p:sp>
        <p:nvSpPr>
          <p:cNvPr id="16" name="TextBox 15"/>
          <p:cNvSpPr txBox="1"/>
          <p:nvPr/>
        </p:nvSpPr>
        <p:spPr>
          <a:xfrm>
            <a:off x="225443" y="3630094"/>
            <a:ext cx="8034137"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say </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‘they’ + verb</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the verb ends with </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ent</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3" name="Rounded Rectangular Callout 2"/>
          <p:cNvSpPr/>
          <p:nvPr/>
        </p:nvSpPr>
        <p:spPr>
          <a:xfrm>
            <a:off x="225443" y="4133125"/>
            <a:ext cx="2409473" cy="1034713"/>
          </a:xfrm>
          <a:prstGeom prst="wedgeRoundRectCallout">
            <a:avLst>
              <a:gd name="adj1" fmla="val 85493"/>
              <a:gd name="adj2" fmla="val 1117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For either a group of boys or a mixed group. </a:t>
            </a:r>
          </a:p>
        </p:txBody>
      </p:sp>
      <p:sp>
        <p:nvSpPr>
          <p:cNvPr id="17" name="TextBox 16"/>
          <p:cNvSpPr txBox="1"/>
          <p:nvPr/>
        </p:nvSpPr>
        <p:spPr>
          <a:xfrm>
            <a:off x="3447066" y="4447239"/>
            <a:ext cx="309263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Ils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jou</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5" name="Oval 4" descr="oval"/>
          <p:cNvSpPr/>
          <p:nvPr/>
        </p:nvSpPr>
        <p:spPr>
          <a:xfrm>
            <a:off x="3389257" y="4447239"/>
            <a:ext cx="479684" cy="523220"/>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8" name="TextBox 17"/>
          <p:cNvSpPr txBox="1"/>
          <p:nvPr/>
        </p:nvSpPr>
        <p:spPr>
          <a:xfrm>
            <a:off x="6835217" y="4447239"/>
            <a:ext cx="22727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They play. </a:t>
            </a:r>
          </a:p>
        </p:txBody>
      </p:sp>
      <p:sp>
        <p:nvSpPr>
          <p:cNvPr id="21" name="Rounded Rectangular Callout 20"/>
          <p:cNvSpPr/>
          <p:nvPr/>
        </p:nvSpPr>
        <p:spPr>
          <a:xfrm>
            <a:off x="225443" y="5296177"/>
            <a:ext cx="2409473" cy="1034713"/>
          </a:xfrm>
          <a:prstGeom prst="wedgeRoundRectCallout">
            <a:avLst>
              <a:gd name="adj1" fmla="val 85992"/>
              <a:gd name="adj2" fmla="val -3649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For a group of girls only.</a:t>
            </a:r>
          </a:p>
        </p:txBody>
      </p:sp>
      <p:sp>
        <p:nvSpPr>
          <p:cNvPr id="19" name="TextBox 18"/>
          <p:cNvSpPr txBox="1"/>
          <p:nvPr/>
        </p:nvSpPr>
        <p:spPr>
          <a:xfrm>
            <a:off x="3442611" y="5167838"/>
            <a:ext cx="309263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Elles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jou</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22" name="Oval 21" descr="oval"/>
          <p:cNvSpPr/>
          <p:nvPr/>
        </p:nvSpPr>
        <p:spPr>
          <a:xfrm>
            <a:off x="3478705" y="5167838"/>
            <a:ext cx="780473" cy="523220"/>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20" name="TextBox 19"/>
          <p:cNvSpPr txBox="1"/>
          <p:nvPr/>
        </p:nvSpPr>
        <p:spPr>
          <a:xfrm>
            <a:off x="6840530" y="5173716"/>
            <a:ext cx="22727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They play. </a:t>
            </a:r>
          </a:p>
        </p:txBody>
      </p:sp>
      <p:sp>
        <p:nvSpPr>
          <p:cNvPr id="27" name="Rounded Rectangle 26"/>
          <p:cNvSpPr/>
          <p:nvPr/>
        </p:nvSpPr>
        <p:spPr>
          <a:xfrm>
            <a:off x="5978460" y="299768"/>
            <a:ext cx="3958019" cy="2648342"/>
          </a:xfrm>
          <a:prstGeom prst="roundRect">
            <a:avLst/>
          </a:prstGeom>
          <a:solidFill>
            <a:srgbClr val="FFFFCC"/>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Supporting lower proficiency learners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sng"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Lesson 1</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ahead of the listening transcription activity, students’ attention is drawn again to the verb endings to reinforce the point on pronunciation. </a:t>
            </a:r>
          </a:p>
        </p:txBody>
      </p:sp>
      <p:pic>
        <p:nvPicPr>
          <p:cNvPr id="4" name="Audio 3" descr="sound butt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81547968"/>
      </p:ext>
    </p:extLst>
  </p:cSld>
  <p:clrMapOvr>
    <a:masterClrMapping/>
  </p:clrMapOvr>
  <mc:AlternateContent xmlns:mc="http://schemas.openxmlformats.org/markup-compatibility/2006" xmlns:p14="http://schemas.microsoft.com/office/powerpoint/2010/main">
    <mc:Choice Requires="p14">
      <p:transition spd="slow" p14:dur="2000" advTm="34223"/>
    </mc:Choice>
    <mc:Fallback xmlns="">
      <p:transition spd="slow" advTm="342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4"/>
                </p:tgtEl>
              </p:cMediaNode>
            </p:audio>
          </p:childTnLst>
        </p:cTn>
      </p:par>
    </p:tnLst>
    <p:bldLst>
      <p:bldP spid="2" grpId="0" animBg="1"/>
      <p:bldP spid="2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background rectangle">
            <a:extLst>
              <a:ext uri="{C183D7F6-B498-43B3-948B-1728B52AA6E4}">
                <adec:decorative xmlns:adec="http://schemas.microsoft.com/office/drawing/2017/decorative" xmlns=""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9"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Grammaire</a:t>
            </a:r>
            <a:endParaRPr lang="en-GB" sz="3600" b="1" dirty="0">
              <a:solidFill>
                <a:schemeClr val="bg1"/>
              </a:solidFill>
            </a:endParaRPr>
          </a:p>
        </p:txBody>
      </p:sp>
      <p:sp>
        <p:nvSpPr>
          <p:cNvPr id="1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w="12700" cap="flat" cmpd="sng" algn="ctr">
            <a:solidFill>
              <a:srgbClr val="10507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0" name="Picture 19" descr="playing sports"/>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33782" y="5170555"/>
            <a:ext cx="1223463" cy="1210081"/>
          </a:xfrm>
          <a:prstGeom prst="rect">
            <a:avLst/>
          </a:prstGeom>
        </p:spPr>
      </p:pic>
      <p:sp>
        <p:nvSpPr>
          <p:cNvPr id="5" name="TextBox 4"/>
          <p:cNvSpPr txBox="1"/>
          <p:nvPr/>
        </p:nvSpPr>
        <p:spPr>
          <a:xfrm>
            <a:off x="5041244" y="2107784"/>
            <a:ext cx="1818678" cy="144655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ils</a:t>
            </a:r>
            <a:endParaRPr kumimoji="0" lang="en-GB" sz="8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TextBox 9"/>
          <p:cNvSpPr txBox="1"/>
          <p:nvPr/>
        </p:nvSpPr>
        <p:spPr>
          <a:xfrm>
            <a:off x="4511149" y="2107784"/>
            <a:ext cx="2878867" cy="144655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elles</a:t>
            </a:r>
            <a:endParaRPr kumimoji="0" lang="en-GB" sz="8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5" name="Picture 14" descr="chalkboard with letters"/>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31071" y="4382782"/>
            <a:ext cx="1101621" cy="1101621"/>
          </a:xfrm>
          <a:prstGeom prst="rect">
            <a:avLst/>
          </a:prstGeom>
        </p:spPr>
      </p:pic>
      <p:sp>
        <p:nvSpPr>
          <p:cNvPr id="8" name="TextBox 7"/>
          <p:cNvSpPr txBox="1"/>
          <p:nvPr/>
        </p:nvSpPr>
        <p:spPr>
          <a:xfrm>
            <a:off x="775437" y="1351092"/>
            <a:ext cx="3652591" cy="1015663"/>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mangent</a:t>
            </a:r>
            <a:endParaRPr kumimoji="0" lang="en-GB" sz="6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4" name="Picture 13" descr="pac man like figure eating purple balls"/>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57996" y="2452713"/>
            <a:ext cx="1287475" cy="823984"/>
          </a:xfrm>
          <a:prstGeom prst="rect">
            <a:avLst/>
          </a:prstGeom>
        </p:spPr>
      </p:pic>
      <p:sp>
        <p:nvSpPr>
          <p:cNvPr id="4" name="TextBox 3"/>
          <p:cNvSpPr txBox="1"/>
          <p:nvPr/>
        </p:nvSpPr>
        <p:spPr>
          <a:xfrm>
            <a:off x="278079" y="3321908"/>
            <a:ext cx="3359834" cy="1015663"/>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étudient</a:t>
            </a:r>
            <a:endParaRPr kumimoji="0" lang="en-GB" sz="6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p:cNvSpPr txBox="1"/>
          <p:nvPr/>
        </p:nvSpPr>
        <p:spPr>
          <a:xfrm>
            <a:off x="3967902" y="3990294"/>
            <a:ext cx="3652591" cy="1015663"/>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jouent</a:t>
            </a:r>
            <a:endParaRPr kumimoji="0" lang="en-GB" sz="6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p:cNvSpPr txBox="1"/>
          <p:nvPr/>
        </p:nvSpPr>
        <p:spPr>
          <a:xfrm>
            <a:off x="7390016" y="886240"/>
            <a:ext cx="3652591" cy="1015663"/>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écoutent</a:t>
            </a:r>
            <a:endParaRPr kumimoji="0" lang="en-GB" sz="6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2" name="Picture 11" descr="headphones"/>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640962" y="2035390"/>
            <a:ext cx="1150698" cy="692728"/>
          </a:xfrm>
          <a:prstGeom prst="rect">
            <a:avLst/>
          </a:prstGeom>
        </p:spPr>
      </p:pic>
      <p:sp>
        <p:nvSpPr>
          <p:cNvPr id="7" name="TextBox 6"/>
          <p:cNvSpPr txBox="1"/>
          <p:nvPr/>
        </p:nvSpPr>
        <p:spPr>
          <a:xfrm>
            <a:off x="7781516" y="3321908"/>
            <a:ext cx="3652591" cy="1015663"/>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chantent</a:t>
            </a:r>
            <a:endParaRPr kumimoji="0" lang="en-GB" sz="6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3" name="Picture 12" descr="woman singi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438588" y="4447003"/>
            <a:ext cx="1127561" cy="1043170"/>
          </a:xfrm>
          <a:prstGeom prst="rect">
            <a:avLst/>
          </a:prstGeom>
        </p:spPr>
      </p:pic>
      <p:sp>
        <p:nvSpPr>
          <p:cNvPr id="22" name="Rounded Rectangle 21"/>
          <p:cNvSpPr/>
          <p:nvPr/>
        </p:nvSpPr>
        <p:spPr>
          <a:xfrm>
            <a:off x="5978460" y="299768"/>
            <a:ext cx="3958019" cy="2857542"/>
          </a:xfrm>
          <a:prstGeom prst="roundRect">
            <a:avLst/>
          </a:prstGeom>
          <a:solidFill>
            <a:srgbClr val="FFFFCC"/>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Supporting lower proficiency learners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sng"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Lesson 1</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in this pre-listening support activity, students experience the pronunciation of third person singular through modelling from the teacher and repetition. </a:t>
            </a:r>
          </a:p>
        </p:txBody>
      </p:sp>
      <p:pic>
        <p:nvPicPr>
          <p:cNvPr id="23" name="Audio 22" descr="sound butt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189520419"/>
      </p:ext>
    </p:extLst>
  </p:cSld>
  <p:clrMapOvr>
    <a:masterClrMapping/>
  </p:clrMapOvr>
  <mc:AlternateContent xmlns:mc="http://schemas.openxmlformats.org/markup-compatibility/2006" xmlns:p14="http://schemas.microsoft.com/office/powerpoint/2010/main">
    <mc:Choice Requires="p14">
      <p:transition spd="slow" p14:dur="2000" advTm="38029"/>
    </mc:Choice>
    <mc:Fallback xmlns="">
      <p:transition spd="slow" advTm="380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2" nodeType="clickEffect">
                                  <p:stCondLst>
                                    <p:cond delay="0"/>
                                  </p:stCondLst>
                                  <p:iterate type="lt">
                                    <p:tmAbs val="0"/>
                                  </p:iterate>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2"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2"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2"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1"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1"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iterate type="lt">
                                    <p:tmAbs val="0"/>
                                  </p:iterate>
                                  <p:childTnLst>
                                    <p:set>
                                      <p:cBhvr>
                                        <p:cTn id="46" dur="1" fill="hold">
                                          <p:stCondLst>
                                            <p:cond delay="0"/>
                                          </p:stCondLst>
                                        </p:cTn>
                                        <p:tgtEl>
                                          <p:spTgt spid="6"/>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1" nodeType="clickEffect">
                                  <p:stCondLst>
                                    <p:cond delay="0"/>
                                  </p:stCondLst>
                                  <p:iterate type="lt">
                                    <p:tmAbs val="0"/>
                                  </p:iterate>
                                  <p:childTnLst>
                                    <p:set>
                                      <p:cBhvr>
                                        <p:cTn id="50" dur="1" fill="hold">
                                          <p:stCondLst>
                                            <p:cond delay="0"/>
                                          </p:stCondLst>
                                        </p:cTn>
                                        <p:tgtEl>
                                          <p:spTgt spid="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7"/>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1" nodeType="clickEffect">
                                  <p:stCondLst>
                                    <p:cond delay="0"/>
                                  </p:stCondLst>
                                  <p:childTnLst>
                                    <p:set>
                                      <p:cBhvr>
                                        <p:cTn id="58" dur="1" fill="hold">
                                          <p:stCondLst>
                                            <p:cond delay="0"/>
                                          </p:stCondLst>
                                        </p:cTn>
                                        <p:tgtEl>
                                          <p:spTgt spid="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4"/>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1" nodeType="clickEffect">
                                  <p:stCondLst>
                                    <p:cond delay="0"/>
                                  </p:stCondLst>
                                  <p:childTnLst>
                                    <p:set>
                                      <p:cBhvr>
                                        <p:cTn id="66" dur="1" fill="hold">
                                          <p:stCondLst>
                                            <p:cond delay="0"/>
                                          </p:stCondLst>
                                        </p:cTn>
                                        <p:tgtEl>
                                          <p:spTgt spid="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3" nodeType="clickEffect">
                                  <p:stCondLst>
                                    <p:cond delay="0"/>
                                  </p:stCondLst>
                                  <p:childTnLst>
                                    <p:set>
                                      <p:cBhvr>
                                        <p:cTn id="70" dur="1" fill="hold">
                                          <p:stCondLst>
                                            <p:cond delay="0"/>
                                          </p:stCondLst>
                                        </p:cTn>
                                        <p:tgtEl>
                                          <p:spTgt spid="8"/>
                                        </p:tgtEl>
                                        <p:attrNameLst>
                                          <p:attrName>style.visibility</p:attrName>
                                        </p:attrNameLst>
                                      </p:cBhvr>
                                      <p:to>
                                        <p:strVal val="hidden"/>
                                      </p:to>
                                    </p:set>
                                  </p:childTnLst>
                                </p:cTn>
                              </p:par>
                              <p:par>
                                <p:cTn id="71" presetID="1" presetClass="exit" presetSubtype="0" fill="hold" grpId="0" nodeType="withEffect">
                                  <p:stCondLst>
                                    <p:cond delay="0"/>
                                  </p:stCondLst>
                                  <p:childTnLst>
                                    <p:set>
                                      <p:cBhvr>
                                        <p:cTn id="72" dur="1" fill="hold">
                                          <p:stCondLst>
                                            <p:cond delay="0"/>
                                          </p:stCondLst>
                                        </p:cTn>
                                        <p:tgtEl>
                                          <p:spTgt spid="5"/>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4" nodeType="clickEffect">
                                  <p:stCondLst>
                                    <p:cond delay="0"/>
                                  </p:stCondLst>
                                  <p:childTnLst>
                                    <p:set>
                                      <p:cBhvr>
                                        <p:cTn id="76" dur="1" fill="hold">
                                          <p:stCondLst>
                                            <p:cond delay="0"/>
                                          </p:stCondLst>
                                        </p:cTn>
                                        <p:tgtEl>
                                          <p:spTgt spid="8"/>
                                        </p:tgtEl>
                                        <p:attrNameLst>
                                          <p:attrName>style.visibility</p:attrName>
                                        </p:attrNameLst>
                                      </p:cBhvr>
                                      <p:to>
                                        <p:strVal val="visible"/>
                                      </p:to>
                                    </p:set>
                                  </p:childTnLst>
                                </p:cTn>
                              </p:par>
                              <p:par>
                                <p:cTn id="77" presetID="1" presetClass="entr" presetSubtype="0" fill="hold" grpId="1" nodeType="withEffect">
                                  <p:stCondLst>
                                    <p:cond delay="0"/>
                                  </p:stCondLst>
                                  <p:childTnLst>
                                    <p:set>
                                      <p:cBhvr>
                                        <p:cTn id="78" dur="1" fill="hold">
                                          <p:stCondLst>
                                            <p:cond delay="0"/>
                                          </p:stCondLst>
                                        </p:cTn>
                                        <p:tgtEl>
                                          <p:spTgt spid="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3" nodeType="clickEffect">
                                  <p:stCondLst>
                                    <p:cond delay="0"/>
                                  </p:stCondLst>
                                  <p:childTnLst>
                                    <p:set>
                                      <p:cBhvr>
                                        <p:cTn id="82" dur="1" fill="hold">
                                          <p:stCondLst>
                                            <p:cond delay="0"/>
                                          </p:stCondLst>
                                        </p:cTn>
                                        <p:tgtEl>
                                          <p:spTgt spid="9"/>
                                        </p:tgtEl>
                                        <p:attrNameLst>
                                          <p:attrName>style.visibility</p:attrName>
                                        </p:attrNameLst>
                                      </p:cBhvr>
                                      <p:to>
                                        <p:strVal val="hidden"/>
                                      </p:to>
                                    </p:set>
                                  </p:childTnLst>
                                </p:cTn>
                              </p:par>
                              <p:par>
                                <p:cTn id="83" presetID="1" presetClass="exit" presetSubtype="0" fill="hold" grpId="2" nodeType="withEffect">
                                  <p:stCondLst>
                                    <p:cond delay="0"/>
                                  </p:stCondLst>
                                  <p:childTnLst>
                                    <p:set>
                                      <p:cBhvr>
                                        <p:cTn id="84" dur="1" fill="hold">
                                          <p:stCondLst>
                                            <p:cond delay="0"/>
                                          </p:stCondLst>
                                        </p:cTn>
                                        <p:tgtEl>
                                          <p:spTgt spid="5"/>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4" nodeType="clickEffect">
                                  <p:stCondLst>
                                    <p:cond delay="0"/>
                                  </p:stCondLst>
                                  <p:childTnLst>
                                    <p:set>
                                      <p:cBhvr>
                                        <p:cTn id="88" dur="1" fill="hold">
                                          <p:stCondLst>
                                            <p:cond delay="0"/>
                                          </p:stCondLst>
                                        </p:cTn>
                                        <p:tgtEl>
                                          <p:spTgt spid="9"/>
                                        </p:tgtEl>
                                        <p:attrNameLst>
                                          <p:attrName>style.visibility</p:attrName>
                                        </p:attrNameLst>
                                      </p:cBhvr>
                                      <p:to>
                                        <p:strVal val="visible"/>
                                      </p:to>
                                    </p:set>
                                  </p:childTnLst>
                                </p:cTn>
                              </p:par>
                              <p:par>
                                <p:cTn id="89" presetID="1" presetClass="entr" presetSubtype="0" fill="hold" grpId="3" nodeType="withEffect">
                                  <p:stCondLst>
                                    <p:cond delay="0"/>
                                  </p:stCondLst>
                                  <p:childTnLst>
                                    <p:set>
                                      <p:cBhvr>
                                        <p:cTn id="90" dur="1" fill="hold">
                                          <p:stCondLst>
                                            <p:cond delay="0"/>
                                          </p:stCondLst>
                                        </p:cTn>
                                        <p:tgtEl>
                                          <p:spTgt spid="5"/>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3" nodeType="clickEffect">
                                  <p:stCondLst>
                                    <p:cond delay="0"/>
                                  </p:stCondLst>
                                  <p:childTnLst>
                                    <p:set>
                                      <p:cBhvr>
                                        <p:cTn id="94" dur="1" fill="hold">
                                          <p:stCondLst>
                                            <p:cond delay="0"/>
                                          </p:stCondLst>
                                        </p:cTn>
                                        <p:tgtEl>
                                          <p:spTgt spid="7"/>
                                        </p:tgtEl>
                                        <p:attrNameLst>
                                          <p:attrName>style.visibility</p:attrName>
                                        </p:attrNameLst>
                                      </p:cBhvr>
                                      <p:to>
                                        <p:strVal val="hidden"/>
                                      </p:to>
                                    </p:set>
                                  </p:childTnLst>
                                </p:cTn>
                              </p:par>
                              <p:par>
                                <p:cTn id="95" presetID="1" presetClass="exit" presetSubtype="0" fill="hold" grpId="4" nodeType="withEffect">
                                  <p:stCondLst>
                                    <p:cond delay="0"/>
                                  </p:stCondLst>
                                  <p:childTnLst>
                                    <p:set>
                                      <p:cBhvr>
                                        <p:cTn id="96" dur="1" fill="hold">
                                          <p:stCondLst>
                                            <p:cond delay="0"/>
                                          </p:stCondLst>
                                        </p:cTn>
                                        <p:tgtEl>
                                          <p:spTgt spid="5"/>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4" nodeType="clickEffect">
                                  <p:stCondLst>
                                    <p:cond delay="0"/>
                                  </p:stCondLst>
                                  <p:childTnLst>
                                    <p:set>
                                      <p:cBhvr>
                                        <p:cTn id="100" dur="1" fill="hold">
                                          <p:stCondLst>
                                            <p:cond delay="0"/>
                                          </p:stCondLst>
                                        </p:cTn>
                                        <p:tgtEl>
                                          <p:spTgt spid="7"/>
                                        </p:tgtEl>
                                        <p:attrNameLst>
                                          <p:attrName>style.visibility</p:attrName>
                                        </p:attrNameLst>
                                      </p:cBhvr>
                                      <p:to>
                                        <p:strVal val="visible"/>
                                      </p:to>
                                    </p:set>
                                  </p:childTnLst>
                                </p:cTn>
                              </p:par>
                              <p:par>
                                <p:cTn id="101" presetID="1" presetClass="entr" presetSubtype="0" fill="hold" grpId="5" nodeType="withEffect">
                                  <p:stCondLst>
                                    <p:cond delay="0"/>
                                  </p:stCondLst>
                                  <p:childTnLst>
                                    <p:set>
                                      <p:cBhvr>
                                        <p:cTn id="102" dur="1" fill="hold">
                                          <p:stCondLst>
                                            <p:cond delay="0"/>
                                          </p:stCondLst>
                                        </p:cTn>
                                        <p:tgtEl>
                                          <p:spTgt spid="5"/>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grpId="6" nodeType="clickEffect">
                                  <p:stCondLst>
                                    <p:cond delay="0"/>
                                  </p:stCondLst>
                                  <p:childTnLst>
                                    <p:set>
                                      <p:cBhvr>
                                        <p:cTn id="106" dur="1" fill="hold">
                                          <p:stCondLst>
                                            <p:cond delay="0"/>
                                          </p:stCondLst>
                                        </p:cTn>
                                        <p:tgtEl>
                                          <p:spTgt spid="5"/>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10"/>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xit" presetSubtype="0" fill="hold" grpId="5" nodeType="clickEffect">
                                  <p:stCondLst>
                                    <p:cond delay="0"/>
                                  </p:stCondLst>
                                  <p:childTnLst>
                                    <p:set>
                                      <p:cBhvr>
                                        <p:cTn id="114" dur="1" fill="hold">
                                          <p:stCondLst>
                                            <p:cond delay="0"/>
                                          </p:stCondLst>
                                        </p:cTn>
                                        <p:tgtEl>
                                          <p:spTgt spid="9"/>
                                        </p:tgtEl>
                                        <p:attrNameLst>
                                          <p:attrName>style.visibility</p:attrName>
                                        </p:attrNameLst>
                                      </p:cBhvr>
                                      <p:to>
                                        <p:strVal val="hidden"/>
                                      </p:to>
                                    </p:set>
                                  </p:childTnLst>
                                </p:cTn>
                              </p:par>
                              <p:par>
                                <p:cTn id="115" presetID="1" presetClass="exit" presetSubtype="0" fill="hold" grpId="1" nodeType="withEffect">
                                  <p:stCondLst>
                                    <p:cond delay="0"/>
                                  </p:stCondLst>
                                  <p:childTnLst>
                                    <p:set>
                                      <p:cBhvr>
                                        <p:cTn id="116" dur="1" fill="hold">
                                          <p:stCondLst>
                                            <p:cond delay="0"/>
                                          </p:stCondLst>
                                        </p:cTn>
                                        <p:tgtEl>
                                          <p:spTgt spid="10"/>
                                        </p:tgtEl>
                                        <p:attrNameLst>
                                          <p:attrName>style.visibility</p:attrName>
                                        </p:attrNameLst>
                                      </p:cBhvr>
                                      <p:to>
                                        <p:strVal val="hidden"/>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6" nodeType="clickEffect">
                                  <p:stCondLst>
                                    <p:cond delay="0"/>
                                  </p:stCondLst>
                                  <p:childTnLst>
                                    <p:set>
                                      <p:cBhvr>
                                        <p:cTn id="120" dur="1" fill="hold">
                                          <p:stCondLst>
                                            <p:cond delay="0"/>
                                          </p:stCondLst>
                                        </p:cTn>
                                        <p:tgtEl>
                                          <p:spTgt spid="9"/>
                                        </p:tgtEl>
                                        <p:attrNameLst>
                                          <p:attrName>style.visibility</p:attrName>
                                        </p:attrNameLst>
                                      </p:cBhvr>
                                      <p:to>
                                        <p:strVal val="visible"/>
                                      </p:to>
                                    </p:set>
                                  </p:childTnLst>
                                </p:cTn>
                              </p:par>
                              <p:par>
                                <p:cTn id="121" presetID="1" presetClass="entr" presetSubtype="0" fill="hold" grpId="2" nodeType="withEffect">
                                  <p:stCondLst>
                                    <p:cond delay="0"/>
                                  </p:stCondLst>
                                  <p:childTnLst>
                                    <p:set>
                                      <p:cBhvr>
                                        <p:cTn id="122" dur="1" fill="hold">
                                          <p:stCondLst>
                                            <p:cond delay="0"/>
                                          </p:stCondLst>
                                        </p:cTn>
                                        <p:tgtEl>
                                          <p:spTgt spid="10"/>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xit" presetSubtype="0" fill="hold" grpId="5" nodeType="clickEffect">
                                  <p:stCondLst>
                                    <p:cond delay="0"/>
                                  </p:stCondLst>
                                  <p:childTnLst>
                                    <p:set>
                                      <p:cBhvr>
                                        <p:cTn id="126" dur="1" fill="hold">
                                          <p:stCondLst>
                                            <p:cond delay="0"/>
                                          </p:stCondLst>
                                        </p:cTn>
                                        <p:tgtEl>
                                          <p:spTgt spid="8"/>
                                        </p:tgtEl>
                                        <p:attrNameLst>
                                          <p:attrName>style.visibility</p:attrName>
                                        </p:attrNameLst>
                                      </p:cBhvr>
                                      <p:to>
                                        <p:strVal val="hidden"/>
                                      </p:to>
                                    </p:set>
                                  </p:childTnLst>
                                </p:cTn>
                              </p:par>
                              <p:par>
                                <p:cTn id="127" presetID="1" presetClass="exit" presetSubtype="0" fill="hold" grpId="3" nodeType="withEffect">
                                  <p:stCondLst>
                                    <p:cond delay="0"/>
                                  </p:stCondLst>
                                  <p:childTnLst>
                                    <p:set>
                                      <p:cBhvr>
                                        <p:cTn id="128" dur="1" fill="hold">
                                          <p:stCondLst>
                                            <p:cond delay="0"/>
                                          </p:stCondLst>
                                        </p:cTn>
                                        <p:tgtEl>
                                          <p:spTgt spid="10"/>
                                        </p:tgtEl>
                                        <p:attrNameLst>
                                          <p:attrName>style.visibility</p:attrName>
                                        </p:attrNameLst>
                                      </p:cBhvr>
                                      <p:to>
                                        <p:strVal val="hidden"/>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grpId="6" nodeType="clickEffect">
                                  <p:stCondLst>
                                    <p:cond delay="0"/>
                                  </p:stCondLst>
                                  <p:childTnLst>
                                    <p:set>
                                      <p:cBhvr>
                                        <p:cTn id="132" dur="1" fill="hold">
                                          <p:stCondLst>
                                            <p:cond delay="0"/>
                                          </p:stCondLst>
                                        </p:cTn>
                                        <p:tgtEl>
                                          <p:spTgt spid="8"/>
                                        </p:tgtEl>
                                        <p:attrNameLst>
                                          <p:attrName>style.visibility</p:attrName>
                                        </p:attrNameLst>
                                      </p:cBhvr>
                                      <p:to>
                                        <p:strVal val="visible"/>
                                      </p:to>
                                    </p:set>
                                  </p:childTnLst>
                                </p:cTn>
                              </p:par>
                              <p:par>
                                <p:cTn id="133" presetID="1" presetClass="entr" presetSubtype="0" fill="hold" grpId="4" nodeType="withEffect">
                                  <p:stCondLst>
                                    <p:cond delay="0"/>
                                  </p:stCondLst>
                                  <p:childTnLst>
                                    <p:set>
                                      <p:cBhvr>
                                        <p:cTn id="134" dur="1" fill="hold">
                                          <p:stCondLst>
                                            <p:cond delay="0"/>
                                          </p:stCondLst>
                                        </p:cTn>
                                        <p:tgtEl>
                                          <p:spTgt spid="10"/>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xit" presetSubtype="0" fill="hold" grpId="5" nodeType="clickEffect">
                                  <p:stCondLst>
                                    <p:cond delay="0"/>
                                  </p:stCondLst>
                                  <p:childTnLst>
                                    <p:set>
                                      <p:cBhvr>
                                        <p:cTn id="138" dur="1" fill="hold">
                                          <p:stCondLst>
                                            <p:cond delay="0"/>
                                          </p:stCondLst>
                                        </p:cTn>
                                        <p:tgtEl>
                                          <p:spTgt spid="7"/>
                                        </p:tgtEl>
                                        <p:attrNameLst>
                                          <p:attrName>style.visibility</p:attrName>
                                        </p:attrNameLst>
                                      </p:cBhvr>
                                      <p:to>
                                        <p:strVal val="hidden"/>
                                      </p:to>
                                    </p:set>
                                  </p:childTnLst>
                                </p:cTn>
                              </p:par>
                              <p:par>
                                <p:cTn id="139" presetID="1" presetClass="exit" presetSubtype="0" fill="hold" grpId="5" nodeType="withEffect">
                                  <p:stCondLst>
                                    <p:cond delay="0"/>
                                  </p:stCondLst>
                                  <p:childTnLst>
                                    <p:set>
                                      <p:cBhvr>
                                        <p:cTn id="140" dur="1" fill="hold">
                                          <p:stCondLst>
                                            <p:cond delay="0"/>
                                          </p:stCondLst>
                                        </p:cTn>
                                        <p:tgtEl>
                                          <p:spTgt spid="10"/>
                                        </p:tgtEl>
                                        <p:attrNameLst>
                                          <p:attrName>style.visibility</p:attrName>
                                        </p:attrNameLst>
                                      </p:cBhvr>
                                      <p:to>
                                        <p:strVal val="hidden"/>
                                      </p:to>
                                    </p:set>
                                  </p:childTnLst>
                                </p:cTn>
                              </p:par>
                            </p:childTnLst>
                          </p:cTn>
                        </p:par>
                      </p:childTnLst>
                    </p:cTn>
                  </p:par>
                  <p:par>
                    <p:cTn id="141" fill="hold">
                      <p:stCondLst>
                        <p:cond delay="indefinite"/>
                      </p:stCondLst>
                      <p:childTnLst>
                        <p:par>
                          <p:cTn id="142" fill="hold">
                            <p:stCondLst>
                              <p:cond delay="0"/>
                            </p:stCondLst>
                            <p:childTnLst>
                              <p:par>
                                <p:cTn id="143" presetID="1" presetClass="entr" presetSubtype="0" fill="hold" grpId="6" nodeType="clickEffect">
                                  <p:stCondLst>
                                    <p:cond delay="0"/>
                                  </p:stCondLst>
                                  <p:childTnLst>
                                    <p:set>
                                      <p:cBhvr>
                                        <p:cTn id="144" dur="1" fill="hold">
                                          <p:stCondLst>
                                            <p:cond delay="0"/>
                                          </p:stCondLst>
                                        </p:cTn>
                                        <p:tgtEl>
                                          <p:spTgt spid="7"/>
                                        </p:tgtEl>
                                        <p:attrNameLst>
                                          <p:attrName>style.visibility</p:attrName>
                                        </p:attrNameLst>
                                      </p:cBhvr>
                                      <p:to>
                                        <p:strVal val="visible"/>
                                      </p:to>
                                    </p:set>
                                  </p:childTnLst>
                                </p:cTn>
                              </p:par>
                              <p:par>
                                <p:cTn id="145" presetID="1" presetClass="entr" presetSubtype="0" fill="hold" grpId="6" nodeType="withEffect">
                                  <p:stCondLst>
                                    <p:cond delay="0"/>
                                  </p:stCondLst>
                                  <p:childTnLst>
                                    <p:set>
                                      <p:cBhvr>
                                        <p:cTn id="146" dur="1" fill="hold">
                                          <p:stCondLst>
                                            <p:cond delay="0"/>
                                          </p:stCondLst>
                                        </p:cTn>
                                        <p:tgtEl>
                                          <p:spTgt spid="10"/>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grpId="0" nodeType="clickEffect">
                                  <p:stCondLst>
                                    <p:cond delay="0"/>
                                  </p:stCondLst>
                                  <p:childTnLst>
                                    <p:set>
                                      <p:cBhvr>
                                        <p:cTn id="15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1" fill="hold" display="0">
                  <p:stCondLst>
                    <p:cond delay="indefinite"/>
                  </p:stCondLst>
                  <p:endCondLst>
                    <p:cond evt="onStopAudio" delay="0">
                      <p:tgtEl>
                        <p:sldTgt/>
                      </p:tgtEl>
                    </p:cond>
                  </p:endCondLst>
                </p:cTn>
                <p:tgtEl>
                  <p:spTgt spid="23"/>
                </p:tgtEl>
              </p:cMediaNode>
            </p:audio>
          </p:childTnLst>
        </p:cTn>
      </p:par>
    </p:tnLst>
    <p:bldLst>
      <p:bldP spid="5" grpId="0" animBg="1"/>
      <p:bldP spid="5" grpId="1" animBg="1"/>
      <p:bldP spid="5" grpId="2" animBg="1"/>
      <p:bldP spid="5" grpId="3" animBg="1"/>
      <p:bldP spid="5" grpId="4" animBg="1"/>
      <p:bldP spid="5" grpId="5" animBg="1"/>
      <p:bldP spid="5" grpId="6" animBg="1"/>
      <p:bldP spid="10" grpId="0" animBg="1"/>
      <p:bldP spid="10" grpId="1" animBg="1"/>
      <p:bldP spid="10" grpId="2" animBg="1"/>
      <p:bldP spid="10" grpId="3" animBg="1"/>
      <p:bldP spid="10" grpId="4" animBg="1"/>
      <p:bldP spid="10" grpId="5" animBg="1"/>
      <p:bldP spid="10" grpId="6" animBg="1"/>
      <p:bldP spid="8" grpId="0" animBg="1"/>
      <p:bldP spid="8" grpId="1" animBg="1"/>
      <p:bldP spid="8" grpId="2" animBg="1"/>
      <p:bldP spid="8" grpId="3" animBg="1"/>
      <p:bldP spid="8" grpId="4" animBg="1"/>
      <p:bldP spid="8" grpId="5" animBg="1"/>
      <p:bldP spid="8" grpId="6" animBg="1"/>
      <p:bldP spid="4" grpId="0" animBg="1"/>
      <p:bldP spid="4" grpId="1" animBg="1"/>
      <p:bldP spid="4" grpId="2" animBg="1"/>
      <p:bldP spid="9" grpId="0" animBg="1"/>
      <p:bldP spid="9" grpId="1" animBg="1"/>
      <p:bldP spid="9" grpId="2" animBg="1"/>
      <p:bldP spid="9" grpId="3" animBg="1"/>
      <p:bldP spid="9" grpId="4" animBg="1"/>
      <p:bldP spid="9" grpId="5" animBg="1"/>
      <p:bldP spid="9" grpId="6" animBg="1"/>
      <p:bldP spid="6" grpId="0" animBg="1"/>
      <p:bldP spid="6" grpId="1" animBg="1"/>
      <p:bldP spid="6" grpId="2" animBg="1"/>
      <p:bldP spid="7" grpId="0" animBg="1"/>
      <p:bldP spid="7" grpId="1" animBg="1"/>
      <p:bldP spid="7" grpId="2" animBg="1"/>
      <p:bldP spid="7" grpId="3" animBg="1"/>
      <p:bldP spid="7" grpId="4" animBg="1"/>
      <p:bldP spid="7" grpId="5" animBg="1"/>
      <p:bldP spid="7" grpId="6" animBg="1"/>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background rectangle">
            <a:extLst>
              <a:ext uri="{C183D7F6-B498-43B3-948B-1728B52AA6E4}">
                <adec:decorative xmlns:adec="http://schemas.microsoft.com/office/drawing/2017/decorative" xmlns=""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1" name="Title 3"/>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C’est qui ?  </a:t>
            </a:r>
          </a:p>
        </p:txBody>
      </p:sp>
      <p:sp>
        <p:nvSpPr>
          <p:cNvPr id="12" name="Rounded Rectangle 46">
            <a:extLst>
              <a:ext uri="{FF2B5EF4-FFF2-40B4-BE49-F238E27FC236}">
                <a16:creationId xmlns:a16="http://schemas.microsoft.com/office/drawing/2014/main" id="{8F859989-DB06-4C35-8F6D-A746E286940A}"/>
              </a:ext>
            </a:extLst>
          </p:cNvPr>
          <p:cNvSpPr/>
          <p:nvPr/>
        </p:nvSpPr>
        <p:spPr>
          <a:xfrm>
            <a:off x="9665652" y="97892"/>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20F6B42D-407C-D042-9147-4D3901C76A90}"/>
              </a:ext>
            </a:extLst>
          </p:cNvPr>
          <p:cNvSpPr>
            <a:spLocks noGrp="1"/>
          </p:cNvSpPr>
          <p:nvPr>
            <p:ph type="title"/>
          </p:nvPr>
        </p:nvSpPr>
        <p:spPr>
          <a:xfrm>
            <a:off x="9665652" y="78554"/>
            <a:ext cx="2182603" cy="428464"/>
          </a:xfrm>
        </p:spPr>
        <p:txBody>
          <a:bodyPr>
            <a:noAutofit/>
          </a:bodyPr>
          <a:lstStyle/>
          <a:p>
            <a:pPr algn="ctr"/>
            <a:r>
              <a:rPr lang="en-GB" sz="2000" b="1" dirty="0" err="1">
                <a:solidFill>
                  <a:prstClr val="white"/>
                </a:solidFill>
              </a:rPr>
              <a:t>écouter</a:t>
            </a:r>
            <a:r>
              <a:rPr lang="en-GB" sz="2000" b="1" dirty="0">
                <a:solidFill>
                  <a:prstClr val="white"/>
                </a:solidFill>
              </a:rPr>
              <a:t> / </a:t>
            </a:r>
            <a:r>
              <a:rPr lang="en-GB" sz="2000" b="1" dirty="0" err="1">
                <a:solidFill>
                  <a:prstClr val="white"/>
                </a:solidFill>
              </a:rPr>
              <a:t>écrire</a:t>
            </a:r>
            <a:endParaRPr lang="en-US" sz="2000" dirty="0"/>
          </a:p>
        </p:txBody>
      </p:sp>
      <p:sp>
        <p:nvSpPr>
          <p:cNvPr id="9" name="TextBox 8"/>
          <p:cNvSpPr txBox="1"/>
          <p:nvPr/>
        </p:nvSpPr>
        <p:spPr>
          <a:xfrm>
            <a:off x="806115" y="1273744"/>
            <a:ext cx="10515600" cy="1512209"/>
          </a:xfrm>
          <a:prstGeom prst="rect">
            <a:avLst/>
          </a:prstGeom>
          <a:noFill/>
          <a:ln w="76200">
            <a:solidFill>
              <a:srgbClr val="115076"/>
            </a:solidFill>
          </a:ln>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il</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ou</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ils</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elle</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ou</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elles</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Écoute</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regarde</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et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écris</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en</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français</a:t>
            </a: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16" name="TextBox 15">
            <a:hlinkClick r:id="" action="ppaction://noaction">
              <a:snd r:embed="rId6" name="exemple.wav"/>
            </a:hlinkClick>
          </p:cNvPr>
          <p:cNvSpPr txBox="1"/>
          <p:nvPr/>
        </p:nvSpPr>
        <p:spPr>
          <a:xfrm>
            <a:off x="806115" y="2935028"/>
            <a:ext cx="10515600" cy="584775"/>
          </a:xfrm>
          <a:prstGeom prst="rect">
            <a:avLst/>
          </a:prstGeom>
          <a:solidFill>
            <a:srgbClr val="115076"/>
          </a:solid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Exemple</a:t>
            </a:r>
            <a:endPar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4" name="Picture 3" descr="two people watch tv"/>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17561" y="3647349"/>
            <a:ext cx="1975981" cy="1852482"/>
          </a:xfrm>
          <a:prstGeom prst="rect">
            <a:avLst/>
          </a:prstGeom>
        </p:spPr>
      </p:pic>
      <p:pic>
        <p:nvPicPr>
          <p:cNvPr id="15" name="Picture 14" descr="one person watching tv"/>
          <p:cNvPicPr>
            <a:picLocks noChangeAspect="1"/>
          </p:cNvPicPr>
          <p:nvPr/>
        </p:nvPicPr>
        <p:blipFill rotWithShape="1">
          <a:blip r:embed="rId7" cstate="print">
            <a:extLst>
              <a:ext uri="{28A0092B-C50C-407E-A947-70E740481C1C}">
                <a14:useLocalDpi xmlns:a14="http://schemas.microsoft.com/office/drawing/2010/main" val="0"/>
              </a:ext>
            </a:extLst>
          </a:blip>
          <a:srcRect r="32165"/>
          <a:stretch/>
        </p:blipFill>
        <p:spPr>
          <a:xfrm>
            <a:off x="3536383" y="3618163"/>
            <a:ext cx="1340417" cy="1852482"/>
          </a:xfrm>
          <a:prstGeom prst="rect">
            <a:avLst/>
          </a:prstGeom>
        </p:spPr>
      </p:pic>
      <p:sp>
        <p:nvSpPr>
          <p:cNvPr id="13" name="Rounded Rectangle 12"/>
          <p:cNvSpPr/>
          <p:nvPr/>
        </p:nvSpPr>
        <p:spPr>
          <a:xfrm>
            <a:off x="7952967" y="729050"/>
            <a:ext cx="3677355" cy="2957055"/>
          </a:xfrm>
          <a:prstGeom prst="roundRect">
            <a:avLst/>
          </a:prstGeom>
          <a:solidFill>
            <a:srgbClr val="FFFFCC"/>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Supporting lower proficiency learners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sng"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Lesson 1</a:t>
            </a:r>
            <a:r>
              <a:rPr kumimoji="0" lang="en-GB" sz="2000" b="0" i="0"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students concentrate on the difference between third person singular and plural with the verbs only,</a:t>
            </a:r>
            <a:r>
              <a:rPr kumimoji="0" lang="en-GB" sz="2000" b="0" i="0" u="none" strike="noStrike" kern="1200" cap="none" spc="0" normalizeH="0" noProof="0" dirty="0">
                <a:ln>
                  <a:noFill/>
                </a:ln>
                <a:solidFill>
                  <a:srgbClr val="5B9BD5">
                    <a:lumMod val="50000"/>
                  </a:srgbClr>
                </a:solidFill>
                <a:effectLst/>
                <a:uLnTx/>
                <a:uFillTx/>
                <a:latin typeface="Century Gothic" panose="020B0502020202020204" pitchFamily="34" charset="0"/>
                <a:ea typeface="+mn-ea"/>
                <a:cs typeface="+mn-cs"/>
              </a:rPr>
              <a:t> indicated by the visual clue.</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4" name="Rounded Rectangle 13"/>
          <p:cNvSpPr/>
          <p:nvPr/>
        </p:nvSpPr>
        <p:spPr>
          <a:xfrm>
            <a:off x="297251" y="4333420"/>
            <a:ext cx="3958019" cy="1680830"/>
          </a:xfrm>
          <a:prstGeom prst="roundRect">
            <a:avLst/>
          </a:prstGeom>
          <a:solidFill>
            <a:srgbClr val="FFFFCC"/>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Supporting lower proficiency learners</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5B9BD5">
                    <a:lumMod val="50000"/>
                  </a:srgbClr>
                </a:solidFill>
                <a:latin typeface="Century Gothic" panose="020B0502020202020204" pitchFamily="34" charset="0"/>
              </a:rPr>
              <a:t>Use of a worked example aids students’ understanding of the task requirements.</a:t>
            </a:r>
            <a:endParaRPr kumimoji="0" lang="en-GB" sz="2000" i="0" u="none" strike="noStrike" kern="1200" cap="none" spc="0" normalizeH="0" baseline="0" noProof="0" dirty="0">
              <a:ln>
                <a:noFill/>
              </a:ln>
              <a:solidFill>
                <a:srgbClr val="5B9BD5">
                  <a:lumMod val="50000"/>
                </a:srgbClr>
              </a:solidFill>
              <a:effectLst/>
              <a:uLnTx/>
              <a:uFillTx/>
              <a:latin typeface="Century Gothic" panose="020B0502020202020204" pitchFamily="34" charset="0"/>
            </a:endParaRPr>
          </a:p>
        </p:txBody>
      </p:sp>
      <p:pic>
        <p:nvPicPr>
          <p:cNvPr id="6" name="Audio 5" descr="sound butt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86277326"/>
      </p:ext>
    </p:extLst>
  </p:cSld>
  <p:clrMapOvr>
    <a:masterClrMapping/>
  </p:clrMapOvr>
  <mc:AlternateContent xmlns:mc="http://schemas.openxmlformats.org/markup-compatibility/2006" xmlns:p14="http://schemas.microsoft.com/office/powerpoint/2010/main">
    <mc:Choice Requires="p14">
      <p:transition spd="slow" p14:dur="2000" advTm="42124"/>
    </mc:Choice>
    <mc:Fallback xmlns="">
      <p:transition spd="slow" advTm="421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6"/>
                </p:tgtEl>
              </p:cMediaNode>
            </p:audio>
          </p:childTnLst>
        </p:cTn>
      </p:par>
    </p:tnLst>
    <p:bldLst>
      <p:bldP spid="13"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background rectangle">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1" name="Title 3"/>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C’est qui ?  </a:t>
            </a:r>
          </a:p>
        </p:txBody>
      </p:sp>
      <p:sp>
        <p:nvSpPr>
          <p:cNvPr id="2" name="Title 1">
            <a:extLst>
              <a:ext uri="{FF2B5EF4-FFF2-40B4-BE49-F238E27FC236}">
                <a16:creationId xmlns:a16="http://schemas.microsoft.com/office/drawing/2014/main" id="{20F6B42D-407C-D042-9147-4D3901C76A90}"/>
              </a:ext>
            </a:extLst>
          </p:cNvPr>
          <p:cNvSpPr>
            <a:spLocks noGrp="1"/>
          </p:cNvSpPr>
          <p:nvPr>
            <p:ph type="title"/>
          </p:nvPr>
        </p:nvSpPr>
        <p:spPr>
          <a:xfrm>
            <a:off x="9878268" y="78554"/>
            <a:ext cx="1969987" cy="428464"/>
          </a:xfrm>
        </p:spPr>
        <p:txBody>
          <a:bodyPr>
            <a:normAutofit/>
          </a:bodyPr>
          <a:lstStyle/>
          <a:p>
            <a:pPr algn="ctr"/>
            <a:r>
              <a:rPr lang="en-GB" sz="1800" b="1" dirty="0" err="1">
                <a:solidFill>
                  <a:prstClr val="white"/>
                </a:solidFill>
              </a:rPr>
              <a:t>écouter</a:t>
            </a:r>
            <a:r>
              <a:rPr lang="en-GB" sz="1800" b="1" dirty="0">
                <a:solidFill>
                  <a:prstClr val="white"/>
                </a:solidFill>
              </a:rPr>
              <a:t> / </a:t>
            </a:r>
            <a:r>
              <a:rPr lang="en-GB" sz="1800" b="1" dirty="0" err="1">
                <a:solidFill>
                  <a:prstClr val="white"/>
                </a:solidFill>
              </a:rPr>
              <a:t>écrire</a:t>
            </a:r>
            <a:endParaRPr lang="en-US" sz="1800" dirty="0"/>
          </a:p>
        </p:txBody>
      </p:sp>
      <p:sp>
        <p:nvSpPr>
          <p:cNvPr id="12"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p:cNvSpPr txBox="1"/>
          <p:nvPr/>
        </p:nvSpPr>
        <p:spPr>
          <a:xfrm>
            <a:off x="806115" y="1273744"/>
            <a:ext cx="10515600" cy="1512209"/>
          </a:xfrm>
          <a:prstGeom prst="rect">
            <a:avLst/>
          </a:prstGeom>
          <a:noFill/>
          <a:ln w="76200">
            <a:solidFill>
              <a:srgbClr val="115076"/>
            </a:solidFill>
          </a:ln>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il</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ou</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ils</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elle</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ou</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elles</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Écoute</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regarde</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et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écris</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en</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français</a:t>
            </a: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16" name="TextBox 15">
            <a:hlinkClick r:id="" action="ppaction://noaction">
              <a:snd r:embed="rId5" name="exemple.wav"/>
            </a:hlinkClick>
          </p:cNvPr>
          <p:cNvSpPr txBox="1"/>
          <p:nvPr/>
        </p:nvSpPr>
        <p:spPr>
          <a:xfrm>
            <a:off x="806115" y="2935028"/>
            <a:ext cx="10515600" cy="584775"/>
          </a:xfrm>
          <a:prstGeom prst="rect">
            <a:avLst/>
          </a:prstGeom>
          <a:solidFill>
            <a:srgbClr val="115076"/>
          </a:solid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Exemple</a:t>
            </a:r>
            <a:endPar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4" name="Picture 3" descr="two people watching tv"/>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17561" y="3647349"/>
            <a:ext cx="1975981" cy="1852482"/>
          </a:xfrm>
          <a:prstGeom prst="rect">
            <a:avLst/>
          </a:prstGeom>
        </p:spPr>
      </p:pic>
      <p:pic>
        <p:nvPicPr>
          <p:cNvPr id="15" name="Picture 14" descr="one person watching tv"/>
          <p:cNvPicPr>
            <a:picLocks noChangeAspect="1"/>
          </p:cNvPicPr>
          <p:nvPr/>
        </p:nvPicPr>
        <p:blipFill rotWithShape="1">
          <a:blip r:embed="rId6" cstate="print">
            <a:extLst>
              <a:ext uri="{28A0092B-C50C-407E-A947-70E740481C1C}">
                <a14:useLocalDpi xmlns:a14="http://schemas.microsoft.com/office/drawing/2010/main" val="0"/>
              </a:ext>
            </a:extLst>
          </a:blip>
          <a:srcRect r="32165"/>
          <a:stretch/>
        </p:blipFill>
        <p:spPr>
          <a:xfrm>
            <a:off x="3536383" y="3618163"/>
            <a:ext cx="1340417" cy="1852482"/>
          </a:xfrm>
          <a:prstGeom prst="rect">
            <a:avLst/>
          </a:prstGeom>
        </p:spPr>
      </p:pic>
      <p:sp>
        <p:nvSpPr>
          <p:cNvPr id="23" name="Oval 22" descr="oval shape to highlight the picture of two people watching tv">
            <a:hlinkClick r:id="" action="ppaction://noaction">
              <a:snd r:embed="rId3" name="ils regardent.wav"/>
            </a:hlinkClick>
          </p:cNvPr>
          <p:cNvSpPr/>
          <p:nvPr/>
        </p:nvSpPr>
        <p:spPr>
          <a:xfrm>
            <a:off x="7397045" y="3410228"/>
            <a:ext cx="2930190" cy="2413471"/>
          </a:xfrm>
          <a:prstGeom prst="ellipse">
            <a:avLst/>
          </a:pr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0" name="TextBox 29"/>
          <p:cNvSpPr txBox="1"/>
          <p:nvPr/>
        </p:nvSpPr>
        <p:spPr>
          <a:xfrm>
            <a:off x="806115" y="5721863"/>
            <a:ext cx="10515600" cy="584775"/>
          </a:xfrm>
          <a:prstGeom prst="rect">
            <a:avLst/>
          </a:prstGeom>
          <a:solidFill>
            <a:srgbClr val="115076"/>
          </a:solid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ils</a:t>
            </a: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regardent</a:t>
            </a:r>
            <a:endPar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Rounded Rectangle 12"/>
          <p:cNvSpPr/>
          <p:nvPr/>
        </p:nvSpPr>
        <p:spPr>
          <a:xfrm>
            <a:off x="7952967" y="729050"/>
            <a:ext cx="3677355" cy="2957055"/>
          </a:xfrm>
          <a:prstGeom prst="roundRect">
            <a:avLst/>
          </a:prstGeom>
          <a:solidFill>
            <a:srgbClr val="FFFFCC"/>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Supporting lower proficiency learners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sng"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Lesson 1</a:t>
            </a:r>
            <a:r>
              <a:rPr kumimoji="0" lang="en-GB" sz="2000" b="0" i="0"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students concentrate on the difference between third person singular and plural with the verbs only,</a:t>
            </a:r>
            <a:r>
              <a:rPr kumimoji="0" lang="en-GB" sz="2000" b="0" i="0" u="none" strike="noStrike" kern="1200" cap="none" spc="0" normalizeH="0" noProof="0" dirty="0">
                <a:ln>
                  <a:noFill/>
                </a:ln>
                <a:solidFill>
                  <a:srgbClr val="5B9BD5">
                    <a:lumMod val="50000"/>
                  </a:srgbClr>
                </a:solidFill>
                <a:effectLst/>
                <a:uLnTx/>
                <a:uFillTx/>
                <a:latin typeface="Century Gothic" panose="020B0502020202020204" pitchFamily="34" charset="0"/>
                <a:ea typeface="+mn-ea"/>
                <a:cs typeface="+mn-cs"/>
              </a:rPr>
              <a:t> indicated by the visual clue.</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4" name="Rounded Rectangle 13"/>
          <p:cNvSpPr/>
          <p:nvPr/>
        </p:nvSpPr>
        <p:spPr>
          <a:xfrm>
            <a:off x="297251" y="4333420"/>
            <a:ext cx="3958019" cy="1680830"/>
          </a:xfrm>
          <a:prstGeom prst="roundRect">
            <a:avLst/>
          </a:prstGeom>
          <a:solidFill>
            <a:srgbClr val="FFFFCC"/>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Supporting lower proficiency learners</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5B9BD5">
                    <a:lumMod val="50000"/>
                  </a:srgbClr>
                </a:solidFill>
                <a:latin typeface="Century Gothic" panose="020B0502020202020204" pitchFamily="34" charset="0"/>
              </a:rPr>
              <a:t>Use of a worked example aids students’ understanding of the task requirements.</a:t>
            </a:r>
            <a:endParaRPr kumimoji="0" lang="en-GB" sz="2000" i="0" u="none" strike="noStrike" kern="1200" cap="none" spc="0" normalizeH="0" baseline="0" noProof="0" dirty="0">
              <a:ln>
                <a:noFill/>
              </a:ln>
              <a:solidFill>
                <a:srgbClr val="5B9BD5">
                  <a:lumMod val="50000"/>
                </a:srgbClr>
              </a:solidFill>
              <a:effectLst/>
              <a:uLnTx/>
              <a:uFillTx/>
              <a:latin typeface="Century Gothic" panose="020B0502020202020204" pitchFamily="34" charset="0"/>
            </a:endParaRPr>
          </a:p>
        </p:txBody>
      </p:sp>
    </p:spTree>
    <p:extLst>
      <p:ext uri="{BB962C8B-B14F-4D97-AF65-F5344CB8AC3E}">
        <p14:creationId xmlns:p14="http://schemas.microsoft.com/office/powerpoint/2010/main" val="2924791599"/>
      </p:ext>
    </p:extLst>
  </p:cSld>
  <p:clrMapOvr>
    <a:masterClrMapping/>
  </p:clrMapOvr>
  <mc:AlternateContent xmlns:mc="http://schemas.openxmlformats.org/markup-compatibility/2006" xmlns:p14="http://schemas.microsoft.com/office/powerpoint/2010/main">
    <mc:Choice Requires="p14">
      <p:transition spd="slow" p14:dur="2000" advTm="42124"/>
    </mc:Choice>
    <mc:Fallback xmlns="">
      <p:transition spd="slow" advTm="4212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ils regardent.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ils regarden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1.3|6.2|15.9|2.8|4.2|2.6|1.6|16|5.2|12.1|7.3|5.2|1.9|0.6"/>
</p:tagLst>
</file>

<file path=ppt/tags/tag2.xml><?xml version="1.0" encoding="utf-8"?>
<p:tagLst xmlns:a="http://schemas.openxmlformats.org/drawingml/2006/main" xmlns:r="http://schemas.openxmlformats.org/officeDocument/2006/relationships" xmlns:p="http://schemas.openxmlformats.org/presentationml/2006/main">
  <p:tag name="TIMING" val="|10.5|10.9|7.2|11|13.3|8.3"/>
</p:tagLst>
</file>

<file path=ppt/tags/tag3.xml><?xml version="1.0" encoding="utf-8"?>
<p:tagLst xmlns:a="http://schemas.openxmlformats.org/drawingml/2006/main" xmlns:r="http://schemas.openxmlformats.org/officeDocument/2006/relationships" xmlns:p="http://schemas.openxmlformats.org/presentationml/2006/main">
  <p:tag name="TIMING" val="|11.4|9.3|9.4|10.8|8.8|10.1"/>
</p:tagLst>
</file>

<file path=ppt/tags/tag4.xml><?xml version="1.0" encoding="utf-8"?>
<p:tagLst xmlns:a="http://schemas.openxmlformats.org/drawingml/2006/main" xmlns:r="http://schemas.openxmlformats.org/officeDocument/2006/relationships" xmlns:p="http://schemas.openxmlformats.org/presentationml/2006/main">
  <p:tag name="TIMING" val="|149.3"/>
</p:tagLst>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6591</TotalTime>
  <Words>7478</Words>
  <Application>Microsoft Office PowerPoint</Application>
  <PresentationFormat>Widescreen</PresentationFormat>
  <Paragraphs>868</Paragraphs>
  <Slides>34</Slides>
  <Notes>34</Notes>
  <HiddenSlides>0</HiddenSlides>
  <MMClips>33</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34</vt:i4>
      </vt:variant>
    </vt:vector>
  </HeadingPairs>
  <TitlesOfParts>
    <vt:vector size="43" baseType="lpstr">
      <vt:lpstr>Arial</vt:lpstr>
      <vt:lpstr>Calibri</vt:lpstr>
      <vt:lpstr>Calibri Light</vt:lpstr>
      <vt:lpstr>Century Gothic</vt:lpstr>
      <vt:lpstr>Times New Roman</vt:lpstr>
      <vt:lpstr>Tw Cen MT</vt:lpstr>
      <vt:lpstr>1_Office Theme</vt:lpstr>
      <vt:lpstr>2_Office Theme</vt:lpstr>
      <vt:lpstr>4_Office Theme</vt:lpstr>
      <vt:lpstr>Differentiation within the French SoW</vt:lpstr>
      <vt:lpstr>French Y7 Term 1.2 weeks 3-7</vt:lpstr>
      <vt:lpstr>French Y7 Term 1.2 weeks 3-7</vt:lpstr>
      <vt:lpstr>Differentiation by: support</vt:lpstr>
      <vt:lpstr>Supporting lower proficiency learners</vt:lpstr>
      <vt:lpstr>Regular –ER verbs</vt:lpstr>
      <vt:lpstr>Grammaire</vt:lpstr>
      <vt:lpstr>écouter / écrire</vt:lpstr>
      <vt:lpstr>écouter / écrire</vt:lpstr>
      <vt:lpstr>écouter / écrire</vt:lpstr>
      <vt:lpstr>écouter / écrire</vt:lpstr>
      <vt:lpstr>Regular –ER verbs</vt:lpstr>
      <vt:lpstr>Differentiation by: task type</vt:lpstr>
      <vt:lpstr>Exemple :</vt:lpstr>
      <vt:lpstr>Grammaire</vt:lpstr>
      <vt:lpstr>Grammaire</vt:lpstr>
      <vt:lpstr>Grammaire</vt:lpstr>
      <vt:lpstr>Differentiation by: outcome</vt:lpstr>
      <vt:lpstr>Regular –ER verbs</vt:lpstr>
      <vt:lpstr>Regular –ER verbs</vt:lpstr>
      <vt:lpstr>Differentiation by: support, task and outcome</vt:lpstr>
      <vt:lpstr>Dictogloss</vt:lpstr>
      <vt:lpstr>Dictogloss</vt:lpstr>
      <vt:lpstr>Dictogloss</vt:lpstr>
      <vt:lpstr>Dictogloss</vt:lpstr>
      <vt:lpstr>Dictogloss</vt:lpstr>
      <vt:lpstr>Examples from teachers using the NCELP SoW</vt:lpstr>
      <vt:lpstr>Answering others: je and nous</vt:lpstr>
      <vt:lpstr>Answering others: je and nous</vt:lpstr>
      <vt:lpstr>Answering others: je and nous</vt:lpstr>
      <vt:lpstr>Answering others: je and nous</vt:lpstr>
      <vt:lpstr>Answering others: je and nous</vt:lpstr>
      <vt:lpstr>Answering others: je and nous</vt:lpstr>
      <vt:lpstr>Answering others: je and nous</vt:lpstr>
    </vt:vector>
  </TitlesOfParts>
  <Company>University of York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Victoria Hobson</dc:creator>
  <cp:lastModifiedBy>Victoria Hobson</cp:lastModifiedBy>
  <cp:revision>209</cp:revision>
  <dcterms:created xsi:type="dcterms:W3CDTF">2021-02-17T11:25:55Z</dcterms:created>
  <dcterms:modified xsi:type="dcterms:W3CDTF">2021-06-02T12:51:49Z</dcterms:modified>
</cp:coreProperties>
</file>