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300" r:id="rId4"/>
    <p:sldId id="259" r:id="rId5"/>
    <p:sldId id="260" r:id="rId6"/>
    <p:sldId id="261" r:id="rId7"/>
    <p:sldId id="262" r:id="rId8"/>
    <p:sldId id="299" r:id="rId9"/>
    <p:sldId id="266" r:id="rId10"/>
    <p:sldId id="267" r:id="rId11"/>
    <p:sldId id="268" r:id="rId12"/>
    <p:sldId id="269" r:id="rId13"/>
    <p:sldId id="288" r:id="rId14"/>
    <p:sldId id="271" r:id="rId15"/>
    <p:sldId id="270" r:id="rId16"/>
    <p:sldId id="287" r:id="rId17"/>
    <p:sldId id="289" r:id="rId18"/>
    <p:sldId id="290" r:id="rId19"/>
    <p:sldId id="292" r:id="rId20"/>
    <p:sldId id="291" r:id="rId21"/>
    <p:sldId id="294" r:id="rId22"/>
    <p:sldId id="293" r:id="rId23"/>
    <p:sldId id="295" r:id="rId24"/>
    <p:sldId id="296" r:id="rId25"/>
    <p:sldId id="281" r:id="rId26"/>
    <p:sldId id="282" r:id="rId27"/>
    <p:sldId id="283" r:id="rId28"/>
    <p:sldId id="284" r:id="rId29"/>
    <p:sldId id="297" r:id="rId30"/>
    <p:sldId id="298" r:id="rId31"/>
    <p:sldId id="285"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d2ieZHRIXq0ylNxIDhw5gBzRA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43" autoAdjust="0"/>
  </p:normalViewPr>
  <p:slideViewPr>
    <p:cSldViewPr snapToGrid="0">
      <p:cViewPr varScale="1">
        <p:scale>
          <a:sx n="51" d="100"/>
          <a:sy n="51" d="100"/>
        </p:scale>
        <p:origin x="1476" y="72"/>
      </p:cViewPr>
      <p:guideLst/>
    </p:cSldViewPr>
  </p:slideViewPr>
  <p:notesTextViewPr>
    <p:cViewPr>
      <p:scale>
        <a:sx n="1" d="1"/>
        <a:sy n="1" d="1"/>
      </p:scale>
      <p:origin x="0" y="0"/>
    </p:cViewPr>
  </p:notesTextViewPr>
  <p:sorterViewPr>
    <p:cViewPr>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300" dirty="0"/>
              <a:t>Welcome to Differentiation in the NCELP SoW, looking specifically at supporting lower proficiency learners.</a:t>
            </a:r>
            <a:endParaRPr sz="1300" dirty="0"/>
          </a:p>
        </p:txBody>
      </p:sp>
      <p:sp>
        <p:nvSpPr>
          <p:cNvPr id="110" name="Google Shape;11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300" dirty="0"/>
              <a:t>There are a few terms used to describe the idea of meeting need in the classroom through high quality teaching, as shown here.  Whatever term you are familiar with, think about the approaches that most benefit lower proficiency learners as part of this high quality inclusive teaching.  </a:t>
            </a:r>
            <a:br>
              <a:rPr lang="en-GB" sz="1300" dirty="0"/>
            </a:br>
            <a:endParaRPr lang="en-GB" sz="1300" dirty="0"/>
          </a:p>
          <a:p>
            <a:pPr marL="0" lvl="0" indent="0" algn="l" rtl="0">
              <a:spcBef>
                <a:spcPts val="0"/>
              </a:spcBef>
              <a:spcAft>
                <a:spcPts val="0"/>
              </a:spcAft>
              <a:buNone/>
            </a:pPr>
            <a:r>
              <a:rPr lang="en-GB" sz="1200" b="1" i="0" u="none" strike="noStrike" cap="none" dirty="0">
                <a:solidFill>
                  <a:schemeClr val="dk1"/>
                </a:solidFill>
                <a:effectLst/>
                <a:latin typeface="Calibri"/>
                <a:ea typeface="Calibri"/>
                <a:cs typeface="Calibri"/>
                <a:sym typeface="Calibri"/>
              </a:rPr>
              <a:t>NASEN - National Association for Special Educational Needs</a:t>
            </a:r>
            <a:r>
              <a:rPr lang="en-GB" sz="1200" b="0" i="0" u="none" strike="noStrike" cap="none" dirty="0">
                <a:solidFill>
                  <a:schemeClr val="dk1"/>
                </a:solidFill>
                <a:effectLst/>
                <a:latin typeface="Calibri"/>
                <a:ea typeface="Calibri"/>
                <a:cs typeface="Calibri"/>
                <a:sym typeface="Calibri"/>
              </a:rPr>
              <a:t> </a:t>
            </a:r>
            <a:r>
              <a:rPr lang="en-GB" sz="1300" dirty="0"/>
              <a:t> - has some useful messages for us in this respect.  Read through</a:t>
            </a:r>
            <a:r>
              <a:rPr lang="en-GB" sz="1300" baseline="0" dirty="0"/>
              <a:t> these over the next three slides.</a:t>
            </a:r>
            <a:endParaRPr sz="1300" dirty="0"/>
          </a:p>
        </p:txBody>
      </p:sp>
      <p:sp>
        <p:nvSpPr>
          <p:cNvPr id="257" name="Google Shape;2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10</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(No audio)</a:t>
            </a:r>
            <a:endParaRPr dirty="0"/>
          </a:p>
        </p:txBody>
      </p:sp>
      <p:sp>
        <p:nvSpPr>
          <p:cNvPr id="272" name="Google Shape;27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(No audio)</a:t>
            </a:r>
            <a:endParaRPr dirty="0"/>
          </a:p>
        </p:txBody>
      </p:sp>
      <p:sp>
        <p:nvSpPr>
          <p:cNvPr id="281" name="Google Shape;2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(No</a:t>
            </a:r>
            <a:r>
              <a:rPr lang="en-GB" baseline="0" dirty="0"/>
              <a:t> audio)</a:t>
            </a:r>
            <a:endParaRPr dirty="0"/>
          </a:p>
        </p:txBody>
      </p:sp>
      <p:sp>
        <p:nvSpPr>
          <p:cNvPr id="281" name="Google Shape;2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extLst>
      <p:ext uri="{BB962C8B-B14F-4D97-AF65-F5344CB8AC3E}">
        <p14:creationId xmlns:p14="http://schemas.microsoft.com/office/powerpoint/2010/main" val="349776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300"/>
              <a:buFont typeface="Calibri"/>
              <a:buNone/>
              <a:tabLst/>
              <a:defRPr/>
            </a:pPr>
            <a:r>
              <a:rPr lang="en-GB" sz="1200" b="0" i="0" dirty="0">
                <a:solidFill>
                  <a:schemeClr val="dk1"/>
                </a:solidFill>
                <a:latin typeface="Calibri"/>
                <a:ea typeface="Calibri"/>
                <a:cs typeface="Calibri"/>
                <a:sym typeface="Calibri"/>
              </a:rPr>
              <a:t>(Suggested timings section 3: 5</a:t>
            </a:r>
            <a:r>
              <a:rPr lang="en-GB" sz="1200" b="0" i="0" baseline="0" dirty="0">
                <a:solidFill>
                  <a:schemeClr val="dk1"/>
                </a:solidFill>
                <a:latin typeface="Calibri"/>
                <a:ea typeface="Calibri"/>
                <a:cs typeface="Calibri"/>
                <a:sym typeface="Calibri"/>
              </a:rPr>
              <a:t> </a:t>
            </a:r>
            <a:r>
              <a:rPr lang="en-GB" sz="1200" b="0" i="0" dirty="0">
                <a:solidFill>
                  <a:schemeClr val="dk1"/>
                </a:solidFill>
                <a:latin typeface="Calibri"/>
                <a:ea typeface="Calibri"/>
                <a:cs typeface="Calibri"/>
                <a:sym typeface="Calibri"/>
              </a:rPr>
              <a:t>minutes)</a:t>
            </a:r>
            <a:endParaRPr lang="en-GB" sz="1200" dirty="0"/>
          </a:p>
          <a:p>
            <a:pPr marL="0" marR="0" lvl="0" indent="0" algn="l" defTabSz="914400" rtl="0" eaLnBrk="1" fontAlgn="auto" latinLnBrk="0" hangingPunct="1">
              <a:lnSpc>
                <a:spcPct val="100000"/>
              </a:lnSpc>
              <a:spcBef>
                <a:spcPts val="0"/>
              </a:spcBef>
              <a:spcAft>
                <a:spcPts val="0"/>
              </a:spcAft>
              <a:buClr>
                <a:schemeClr val="dk1"/>
              </a:buClr>
              <a:buSzPts val="1300"/>
              <a:buFont typeface="Calibri"/>
              <a:buNone/>
              <a:tabLst/>
              <a:defRPr/>
            </a:pPr>
            <a:endParaRPr lang="en-GB" sz="1300" dirty="0"/>
          </a:p>
          <a:p>
            <a:pPr marL="0" marR="0" lvl="0" indent="0" algn="l" defTabSz="914400" rtl="0" eaLnBrk="1" fontAlgn="auto" latinLnBrk="0" hangingPunct="1">
              <a:lnSpc>
                <a:spcPct val="100000"/>
              </a:lnSpc>
              <a:spcBef>
                <a:spcPts val="0"/>
              </a:spcBef>
              <a:spcAft>
                <a:spcPts val="0"/>
              </a:spcAft>
              <a:buClr>
                <a:schemeClr val="dk1"/>
              </a:buClr>
              <a:buSzPts val="1300"/>
              <a:buFont typeface="Calibri"/>
              <a:buNone/>
              <a:tabLst/>
              <a:defRPr/>
            </a:pPr>
            <a:r>
              <a:rPr lang="en-GB" sz="1300" dirty="0"/>
              <a:t>In order to understand how NCELP approaches in each of the strands support lower proficiency learners in accordance</a:t>
            </a:r>
            <a:r>
              <a:rPr lang="en-GB" sz="1300" baseline="0" dirty="0"/>
              <a:t> with the NASEN’s articulation of high quality teaching</a:t>
            </a:r>
            <a:r>
              <a:rPr lang="en-GB" sz="1400" baseline="0" dirty="0"/>
              <a:t>, we are now going to look at </a:t>
            </a:r>
            <a:r>
              <a:rPr lang="en-GB" sz="1400" dirty="0">
                <a:solidFill>
                  <a:srgbClr val="2F5496"/>
                </a:solidFill>
              </a:rPr>
              <a:t>inbuilt design features that support lower proficiency learners per strand.</a:t>
            </a:r>
            <a:r>
              <a:rPr lang="en-GB" sz="1400" baseline="0" dirty="0">
                <a:solidFill>
                  <a:srgbClr val="2F5496"/>
                </a:solidFill>
              </a:rPr>
              <a:t>  </a:t>
            </a:r>
            <a:endParaRPr sz="1300" dirty="0"/>
          </a:p>
        </p:txBody>
      </p:sp>
      <p:sp>
        <p:nvSpPr>
          <p:cNvPr id="299" name="Google Shape;29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dirty="0"/>
              <a:t>But just before we delve a bit deeper, let’s pause for reflection here to consider </a:t>
            </a:r>
            <a:r>
              <a:rPr lang="en-GB" sz="1400" dirty="0">
                <a:solidFill>
                  <a:srgbClr val="2F5496"/>
                </a:solidFill>
              </a:rPr>
              <a:t>what you can think of from the NCELP approach that fulfils on the NASEN principles?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300" dirty="0"/>
              <a:t>(Reflections</a:t>
            </a:r>
            <a:r>
              <a:rPr lang="en-GB" sz="1300" baseline="0" dirty="0"/>
              <a:t> could be shared in the chat if you are running this training via an online platform)</a:t>
            </a:r>
            <a:endParaRPr lang="en-GB" sz="1300" dirty="0"/>
          </a:p>
        </p:txBody>
      </p:sp>
      <p:sp>
        <p:nvSpPr>
          <p:cNvPr id="290" name="Google Shape;2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Let’s begin </a:t>
            </a:r>
            <a:r>
              <a:rPr lang="en-GB" sz="1200" dirty="0">
                <a:solidFill>
                  <a:srgbClr val="2F5496"/>
                </a:solidFill>
              </a:rPr>
              <a:t>with grammar.</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Make the explanation minimal (1 minute), concentrate on a pair of features rather than a whole paradigm.</a:t>
            </a:r>
            <a:br>
              <a:rPr lang="en-GB" sz="1200" b="0" i="0" u="none" strike="noStrike" cap="none" dirty="0">
                <a:solidFill>
                  <a:schemeClr val="dk1"/>
                </a:solidFill>
                <a:effectLst/>
                <a:latin typeface="Calibri"/>
                <a:ea typeface="Calibri"/>
                <a:cs typeface="Calibri"/>
                <a:sym typeface="Calibri"/>
              </a:rPr>
            </a:br>
            <a:br>
              <a:rPr lang="en-GB" sz="1200" b="0" i="0" u="none" strike="noStrike" cap="none" dirty="0">
                <a:solidFill>
                  <a:schemeClr val="dk1"/>
                </a:solidFill>
                <a:effectLst/>
                <a:latin typeface="Calibri"/>
                <a:ea typeface="Calibri"/>
                <a:cs typeface="Calibri"/>
                <a:sym typeface="Calibri"/>
              </a:rPr>
            </a:br>
            <a:r>
              <a:rPr lang="en-GB" sz="1200" b="0" i="0" u="none" strike="noStrike" cap="none" dirty="0">
                <a:solidFill>
                  <a:schemeClr val="dk1"/>
                </a:solidFill>
                <a:effectLst/>
                <a:latin typeface="Calibri"/>
                <a:ea typeface="Calibri"/>
                <a:cs typeface="Calibri"/>
                <a:sym typeface="Calibri"/>
              </a:rPr>
              <a:t>Use very familiar, pre-taught, known language in all instructions and rubrics (with systematic introduction of new language, this can be in the target language soon enough, but if it has to be English initially, so be it, as the most important thing is for students not to have a barrier to knowing what they have to do).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1"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With less teacher talk there is more time to practise: spend the majority of time practising connecting the form of the words with their meaning.</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extLst>
      <p:ext uri="{BB962C8B-B14F-4D97-AF65-F5344CB8AC3E}">
        <p14:creationId xmlns:p14="http://schemas.microsoft.com/office/powerpoint/2010/main" val="416495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We design input activities (reading and listening) for initial practice to reinforce knowledge of the grammatical form and its meaning.</a:t>
            </a:r>
          </a:p>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Production activities (speaking and writing) follow the input activities to help learners establish and practise accessing knowledge. </a:t>
            </a:r>
          </a:p>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This makes for a variety of tasks during which students practise connecting the form of the words with their meaning, so that it never becomes a mechanical drill that students can do without thinking.</a:t>
            </a: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71832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1E4E79"/>
                </a:solidFill>
                <a:latin typeface="Century Gothic"/>
                <a:ea typeface="Century Gothic"/>
                <a:cs typeface="Century Gothic"/>
                <a:sym typeface="Century Gothic"/>
              </a:rPr>
              <a:t>Guided production practice features in almost every lesson.  This then builds up to more freer meaningful practice, once students have secure building blocks.</a:t>
            </a: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extLst>
      <p:ext uri="{BB962C8B-B14F-4D97-AF65-F5344CB8AC3E}">
        <p14:creationId xmlns:p14="http://schemas.microsoft.com/office/powerpoint/2010/main" val="2141382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u="sng" dirty="0">
                <a:solidFill>
                  <a:srgbClr val="1E4E79"/>
                </a:solidFill>
                <a:latin typeface="Century Gothic"/>
                <a:ea typeface="Century Gothic"/>
                <a:cs typeface="Century Gothic"/>
                <a:sym typeface="Century Gothic"/>
              </a:rPr>
              <a:t>Systematic</a:t>
            </a:r>
            <a:r>
              <a:rPr lang="en-GB" sz="1200" b="0" dirty="0">
                <a:solidFill>
                  <a:srgbClr val="1E4E79"/>
                </a:solidFill>
                <a:latin typeface="Century Gothic"/>
                <a:ea typeface="Century Gothic"/>
                <a:cs typeface="Century Gothic"/>
                <a:sym typeface="Century Gothic"/>
              </a:rPr>
              <a:t> revision and practice of grammar points is built in to the </a:t>
            </a:r>
            <a:r>
              <a:rPr lang="en-GB" sz="1200" b="0" dirty="0" err="1">
                <a:solidFill>
                  <a:srgbClr val="1E4E79"/>
                </a:solidFill>
                <a:latin typeface="Century Gothic"/>
                <a:ea typeface="Century Gothic"/>
                <a:cs typeface="Century Gothic"/>
                <a:sym typeface="Century Gothic"/>
              </a:rPr>
              <a:t>SoW.</a:t>
            </a:r>
            <a:r>
              <a:rPr lang="en-GB" sz="1200" b="0" dirty="0">
                <a:solidFill>
                  <a:srgbClr val="1E4E79"/>
                </a:solidFill>
                <a:latin typeface="Century Gothic"/>
                <a:ea typeface="Century Gothic"/>
                <a:cs typeface="Century Gothic"/>
                <a:sym typeface="Century Gothic"/>
              </a:rPr>
              <a:t>  The ‘grammar overview’ tab on the </a:t>
            </a:r>
            <a:r>
              <a:rPr lang="en-GB" sz="1200" b="0" dirty="0" err="1">
                <a:solidFill>
                  <a:srgbClr val="1E4E79"/>
                </a:solidFill>
                <a:latin typeface="Century Gothic"/>
                <a:ea typeface="Century Gothic"/>
                <a:cs typeface="Century Gothic"/>
                <a:sym typeface="Century Gothic"/>
              </a:rPr>
              <a:t>SoW</a:t>
            </a:r>
            <a:r>
              <a:rPr lang="en-GB" sz="1200" b="0" dirty="0">
                <a:solidFill>
                  <a:srgbClr val="1E4E79"/>
                </a:solidFill>
                <a:latin typeface="Century Gothic"/>
                <a:ea typeface="Century Gothic"/>
                <a:cs typeface="Century Gothic"/>
                <a:sym typeface="Century Gothic"/>
              </a:rPr>
              <a:t> is particularly useful for exemplifying this.</a:t>
            </a:r>
          </a:p>
          <a:p>
            <a:pPr marL="0" lvl="0" indent="0" algn="l" rtl="0">
              <a:spcBef>
                <a:spcPts val="0"/>
              </a:spcBef>
              <a:spcAft>
                <a:spcPts val="0"/>
              </a:spcAft>
              <a:buNone/>
            </a:pPr>
            <a:endParaRPr sz="1200" b="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extLst>
      <p:ext uri="{BB962C8B-B14F-4D97-AF65-F5344CB8AC3E}">
        <p14:creationId xmlns:p14="http://schemas.microsoft.com/office/powerpoint/2010/main" val="323734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t>This session is split into</a:t>
            </a:r>
            <a:r>
              <a:rPr lang="en-GB" sz="1200" baseline="0" dirty="0"/>
              <a:t> five sections and </a:t>
            </a:r>
            <a:r>
              <a:rPr lang="en-GB" sz="1200" dirty="0"/>
              <a:t>will run as follows: we start with...</a:t>
            </a:r>
            <a:endParaRPr dirty="0"/>
          </a:p>
          <a:p>
            <a:pPr marL="0" lvl="0" indent="0" algn="l" rtl="0">
              <a:lnSpc>
                <a:spcPct val="150000"/>
              </a:lnSpc>
              <a:spcBef>
                <a:spcPts val="0"/>
              </a:spcBef>
              <a:spcAft>
                <a:spcPts val="0"/>
              </a:spcAft>
              <a:buNone/>
            </a:pPr>
            <a:r>
              <a:rPr lang="en-GB" sz="1200" dirty="0">
                <a:solidFill>
                  <a:srgbClr val="2F5496"/>
                </a:solidFill>
              </a:rPr>
              <a:t>Research refreshers: PVG</a:t>
            </a:r>
            <a:endParaRPr dirty="0"/>
          </a:p>
          <a:p>
            <a:pPr marL="0" lvl="0" indent="0" algn="l" rtl="0">
              <a:lnSpc>
                <a:spcPct val="150000"/>
              </a:lnSpc>
              <a:spcBef>
                <a:spcPts val="0"/>
              </a:spcBef>
              <a:spcAft>
                <a:spcPts val="0"/>
              </a:spcAft>
              <a:buNone/>
            </a:pPr>
            <a:r>
              <a:rPr lang="en-GB" sz="1200" dirty="0">
                <a:solidFill>
                  <a:srgbClr val="2F5496"/>
                </a:solidFill>
              </a:rPr>
              <a:t>Explore good practice for supporting lower proficiency learners as part of high quality teaching </a:t>
            </a:r>
            <a:endParaRPr dirty="0"/>
          </a:p>
          <a:p>
            <a:pPr marL="0" lvl="0" indent="0" algn="l" rtl="0">
              <a:lnSpc>
                <a:spcPct val="150000"/>
              </a:lnSpc>
              <a:spcBef>
                <a:spcPts val="0"/>
              </a:spcBef>
              <a:spcAft>
                <a:spcPts val="0"/>
              </a:spcAft>
              <a:buNone/>
            </a:pPr>
            <a:r>
              <a:rPr lang="en-GB" sz="1200" dirty="0">
                <a:solidFill>
                  <a:srgbClr val="2F5496"/>
                </a:solidFill>
              </a:rPr>
              <a:t>Principles and key features of NCELP SoW: inbuilt design features that support lower proficiency learners per strand</a:t>
            </a:r>
            <a:endParaRPr dirty="0"/>
          </a:p>
          <a:p>
            <a:pPr marL="0" lvl="0" indent="0" algn="l" rtl="0">
              <a:lnSpc>
                <a:spcPct val="150000"/>
              </a:lnSpc>
              <a:spcBef>
                <a:spcPts val="0"/>
              </a:spcBef>
              <a:spcAft>
                <a:spcPts val="0"/>
              </a:spcAft>
              <a:buNone/>
            </a:pPr>
            <a:r>
              <a:rPr lang="en-GB" sz="1200" dirty="0">
                <a:solidFill>
                  <a:srgbClr val="2F5496"/>
                </a:solidFill>
              </a:rPr>
              <a:t>Showcase of differentiation within NCELP resources by: task type, level of support, outcome.</a:t>
            </a:r>
            <a:endParaRPr dirty="0"/>
          </a:p>
          <a:p>
            <a:pPr marL="0" lvl="0" indent="0" algn="l" rtl="0">
              <a:lnSpc>
                <a:spcPct val="150000"/>
              </a:lnSpc>
              <a:spcBef>
                <a:spcPts val="0"/>
              </a:spcBef>
              <a:spcAft>
                <a:spcPts val="0"/>
              </a:spcAft>
              <a:buNone/>
            </a:pPr>
            <a:r>
              <a:rPr lang="en-GB" sz="1200" dirty="0">
                <a:solidFill>
                  <a:srgbClr val="2F5496"/>
                </a:solidFill>
              </a:rPr>
              <a:t>Ideas for further adapting resources, exemplified by teachers from the network of Lead Schools.</a:t>
            </a:r>
            <a:endParaRPr dirty="0"/>
          </a:p>
        </p:txBody>
      </p:sp>
      <p:sp>
        <p:nvSpPr>
          <p:cNvPr id="125" name="Google Shape;12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2</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1E4E79"/>
                </a:solidFill>
                <a:latin typeface="Century Gothic"/>
                <a:ea typeface="Century Gothic"/>
                <a:cs typeface="Century Gothic"/>
                <a:sym typeface="Century Gothic"/>
              </a:rPr>
              <a:t>Now</a:t>
            </a:r>
            <a:r>
              <a:rPr lang="en-GB" sz="1200" b="0" baseline="0" dirty="0">
                <a:solidFill>
                  <a:srgbClr val="1E4E79"/>
                </a:solidFill>
                <a:latin typeface="Century Gothic"/>
                <a:ea typeface="Century Gothic"/>
                <a:cs typeface="Century Gothic"/>
                <a:sym typeface="Century Gothic"/>
              </a:rPr>
              <a:t> onto vocabulary.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1E4E79"/>
                </a:solidFill>
                <a:latin typeface="Century Gothic"/>
                <a:ea typeface="Century Gothic"/>
                <a:cs typeface="Century Gothic"/>
                <a:sym typeface="Century Gothic"/>
              </a:rPr>
              <a:t>Pre-learning of vocabulary is a pre-requisite of the NCELP approach, with</a:t>
            </a:r>
            <a:r>
              <a:rPr lang="en-GB" sz="1200" b="0" baseline="0" dirty="0">
                <a:solidFill>
                  <a:srgbClr val="1E4E79"/>
                </a:solidFill>
                <a:latin typeface="Century Gothic"/>
                <a:ea typeface="Century Gothic"/>
                <a:cs typeface="Century Gothic"/>
                <a:sym typeface="Century Gothic"/>
              </a:rPr>
              <a:t> audio </a:t>
            </a:r>
            <a:r>
              <a:rPr lang="en-GB" sz="1200" b="0" baseline="0" dirty="0" err="1">
                <a:solidFill>
                  <a:srgbClr val="1E4E79"/>
                </a:solidFill>
                <a:latin typeface="Century Gothic"/>
                <a:ea typeface="Century Gothic"/>
                <a:cs typeface="Century Gothic"/>
                <a:sym typeface="Century Gothic"/>
              </a:rPr>
              <a:t>homeworks</a:t>
            </a:r>
            <a:r>
              <a:rPr lang="en-GB" sz="1200" b="0" baseline="0" dirty="0">
                <a:solidFill>
                  <a:srgbClr val="1E4E79"/>
                </a:solidFill>
                <a:latin typeface="Century Gothic"/>
                <a:ea typeface="Century Gothic"/>
                <a:cs typeface="Century Gothic"/>
                <a:sym typeface="Century Gothic"/>
              </a:rPr>
              <a:t> and use of</a:t>
            </a:r>
            <a:r>
              <a:rPr lang="en-GB" sz="1200" b="0" dirty="0">
                <a:solidFill>
                  <a:srgbClr val="1E4E79"/>
                </a:solidFill>
                <a:latin typeface="Century Gothic"/>
                <a:ea typeface="Century Gothic"/>
                <a:cs typeface="Century Gothic"/>
                <a:sym typeface="Century Gothic"/>
              </a:rPr>
              <a:t> Quizlet . </a:t>
            </a:r>
            <a:r>
              <a:rPr lang="en-GB" sz="1200" b="0" baseline="0" dirty="0">
                <a:solidFill>
                  <a:srgbClr val="1E4E79"/>
                </a:solidFill>
                <a:latin typeface="Century Gothic"/>
                <a:ea typeface="Century Gothic"/>
                <a:cs typeface="Century Gothic"/>
                <a:sym typeface="Century Gothic"/>
              </a:rPr>
              <a:t> </a:t>
            </a:r>
            <a:r>
              <a:rPr lang="en-GB" sz="1200" b="0" dirty="0">
                <a:solidFill>
                  <a:srgbClr val="1E4E79"/>
                </a:solidFill>
                <a:latin typeface="Century Gothic"/>
                <a:ea typeface="Century Gothic"/>
                <a:cs typeface="Century Gothic"/>
                <a:sym typeface="Century Gothic"/>
              </a:rPr>
              <a:t>Every lesson builds on the vocabulary that students are asked to learn in advance.</a:t>
            </a:r>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extLst>
      <p:ext uri="{BB962C8B-B14F-4D97-AF65-F5344CB8AC3E}">
        <p14:creationId xmlns:p14="http://schemas.microsoft.com/office/powerpoint/2010/main" val="2602314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Further in-lesson approaches to vocabulary building:</a:t>
            </a:r>
            <a:endParaRPr lang="en-GB" b="0" dirty="0"/>
          </a:p>
          <a:p>
            <a:pPr marL="0" marR="0" lvl="0" indent="0" algn="l" rtl="0">
              <a:spcBef>
                <a:spcPts val="0"/>
              </a:spcBef>
              <a:spcAft>
                <a:spcPts val="0"/>
              </a:spcAft>
              <a:buNone/>
            </a:pPr>
            <a:r>
              <a:rPr lang="en-GB" sz="1200" b="0" dirty="0" err="1">
                <a:solidFill>
                  <a:srgbClr val="1E4E79"/>
                </a:solidFill>
                <a:latin typeface="Century Gothic"/>
                <a:ea typeface="Century Gothic"/>
                <a:cs typeface="Century Gothic"/>
                <a:sym typeface="Century Gothic"/>
              </a:rPr>
              <a:t>i</a:t>
            </a:r>
            <a:r>
              <a:rPr lang="en-GB" sz="1200" b="0" dirty="0">
                <a:solidFill>
                  <a:srgbClr val="1E4E79"/>
                </a:solidFill>
                <a:latin typeface="Century Gothic"/>
                <a:ea typeface="Century Gothic"/>
                <a:cs typeface="Century Gothic"/>
                <a:sym typeface="Century Gothic"/>
              </a:rPr>
              <a:t>. Recognition, then passive recall, then active recall across all modes/modalities (listening, reading, speaking, writing) across both lessons in the one week.</a:t>
            </a:r>
            <a:br>
              <a:rPr lang="en-GB" sz="1200" b="0" dirty="0">
                <a:solidFill>
                  <a:srgbClr val="1E4E79"/>
                </a:solidFill>
                <a:latin typeface="Century Gothic"/>
                <a:ea typeface="Century Gothic"/>
                <a:cs typeface="Century Gothic"/>
                <a:sym typeface="Century Gothic"/>
              </a:rPr>
            </a:br>
            <a:r>
              <a:rPr lang="en-GB" sz="1200" b="0" dirty="0">
                <a:solidFill>
                  <a:srgbClr val="1E4E79"/>
                </a:solidFill>
                <a:latin typeface="Century Gothic"/>
                <a:ea typeface="Century Gothic"/>
                <a:cs typeface="Century Gothic"/>
                <a:sym typeface="Century Gothic"/>
              </a:rPr>
              <a:t>ii. Towards the end of the 2</a:t>
            </a:r>
            <a:r>
              <a:rPr lang="en-GB" sz="1200" b="0" baseline="30000" dirty="0">
                <a:solidFill>
                  <a:srgbClr val="1E4E79"/>
                </a:solidFill>
                <a:latin typeface="Century Gothic"/>
                <a:ea typeface="Century Gothic"/>
                <a:cs typeface="Century Gothic"/>
                <a:sym typeface="Century Gothic"/>
              </a:rPr>
              <a:t>nd</a:t>
            </a:r>
            <a:r>
              <a:rPr lang="en-GB" sz="1200" b="0" dirty="0">
                <a:solidFill>
                  <a:srgbClr val="1E4E79"/>
                </a:solidFill>
                <a:latin typeface="Century Gothic"/>
                <a:ea typeface="Century Gothic"/>
                <a:cs typeface="Century Gothic"/>
                <a:sym typeface="Century Gothic"/>
              </a:rPr>
              <a:t> lesson in that week, productive recall tasks (but reduce the stress and make them low stakes).  Students have to try to recall words themselves to learn them.</a:t>
            </a:r>
          </a:p>
          <a:p>
            <a:pPr marL="0" lvl="0" indent="0" algn="l" rtl="0">
              <a:spcBef>
                <a:spcPts val="0"/>
              </a:spcBef>
              <a:spcAft>
                <a:spcPts val="0"/>
              </a:spcAft>
              <a:buNone/>
            </a:pPr>
            <a:endParaRPr sz="1200" b="0" dirty="0"/>
          </a:p>
          <a:p>
            <a:pPr marL="0" lvl="0" indent="0" algn="l" rtl="0">
              <a:spcBef>
                <a:spcPts val="0"/>
              </a:spcBef>
              <a:spcAft>
                <a:spcPts val="0"/>
              </a:spcAft>
              <a:buNone/>
            </a:pPr>
            <a:endParaRPr sz="1200" b="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extLst>
      <p:ext uri="{BB962C8B-B14F-4D97-AF65-F5344CB8AC3E}">
        <p14:creationId xmlns:p14="http://schemas.microsoft.com/office/powerpoint/2010/main" val="2402225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u="sng" dirty="0">
                <a:solidFill>
                  <a:srgbClr val="1E4E79"/>
                </a:solidFill>
                <a:latin typeface="Century Gothic"/>
                <a:ea typeface="Century Gothic"/>
                <a:cs typeface="Century Gothic"/>
                <a:sym typeface="Century Gothic"/>
              </a:rPr>
              <a:t>Systematic</a:t>
            </a:r>
            <a:r>
              <a:rPr lang="en-GB" sz="1200" b="0" dirty="0">
                <a:solidFill>
                  <a:srgbClr val="1E4E79"/>
                </a:solidFill>
                <a:latin typeface="Century Gothic"/>
                <a:ea typeface="Century Gothic"/>
                <a:cs typeface="Century Gothic"/>
                <a:sym typeface="Century Gothic"/>
              </a:rPr>
              <a:t> revision and practice of vocabulary is also built in to the </a:t>
            </a:r>
            <a:r>
              <a:rPr lang="en-GB" sz="1200" b="0" dirty="0" err="1">
                <a:solidFill>
                  <a:srgbClr val="1E4E79"/>
                </a:solidFill>
                <a:latin typeface="Century Gothic"/>
                <a:ea typeface="Century Gothic"/>
                <a:cs typeface="Century Gothic"/>
                <a:sym typeface="Century Gothic"/>
              </a:rPr>
              <a:t>SoW.</a:t>
            </a:r>
            <a:endParaRPr lang="en-GB" sz="1200" b="0" dirty="0">
              <a:solidFill>
                <a:srgbClr val="1E4E79"/>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We recognise that students will need many encounters with a word to know it, and that this cannot happen in one lesson or pair of lessons.  After in</a:t>
            </a:r>
            <a:r>
              <a:rPr lang="en-GB" sz="1200" b="0" i="0" u="none" strike="noStrike" cap="none" baseline="0" dirty="0">
                <a:solidFill>
                  <a:schemeClr val="dk1"/>
                </a:solidFill>
                <a:effectLst/>
                <a:latin typeface="Calibri"/>
                <a:ea typeface="Calibri"/>
                <a:cs typeface="Calibri"/>
                <a:sym typeface="Calibri"/>
              </a:rPr>
              <a:t>-lesson opportunities have been exploited, we b</a:t>
            </a:r>
            <a:r>
              <a:rPr lang="en-GB" sz="1200" b="0" i="0" u="none" strike="noStrike" cap="none" dirty="0">
                <a:solidFill>
                  <a:schemeClr val="dk1"/>
                </a:solidFill>
                <a:effectLst/>
                <a:latin typeface="Calibri"/>
                <a:ea typeface="Calibri"/>
                <a:cs typeface="Calibri"/>
                <a:sym typeface="Calibri"/>
              </a:rPr>
              <a:t>ring these same words back at some point within a month, then again within the term, then again within the year.</a:t>
            </a:r>
            <a:endParaRPr sz="1200" b="0" i="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extLst>
      <p:ext uri="{BB962C8B-B14F-4D97-AF65-F5344CB8AC3E}">
        <p14:creationId xmlns:p14="http://schemas.microsoft.com/office/powerpoint/2010/main" val="3522279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Now onto phonics.</a:t>
            </a:r>
          </a:p>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The teaching and revisiting of key SSCs is systematically planned into the </a:t>
            </a:r>
            <a:r>
              <a:rPr lang="en-GB" sz="1200" b="0" dirty="0" err="1">
                <a:solidFill>
                  <a:srgbClr val="1E4E79"/>
                </a:solidFill>
                <a:latin typeface="Century Gothic"/>
                <a:ea typeface="Century Gothic"/>
                <a:cs typeface="Century Gothic"/>
                <a:sym typeface="Century Gothic"/>
              </a:rPr>
              <a:t>SoW</a:t>
            </a:r>
            <a:r>
              <a:rPr lang="en-GB" sz="1200" b="0" dirty="0">
                <a:solidFill>
                  <a:srgbClr val="1E4E79"/>
                </a:solidFill>
                <a:latin typeface="Century Gothic"/>
                <a:ea typeface="Century Gothic"/>
                <a:cs typeface="Century Gothic"/>
                <a:sym typeface="Century Gothic"/>
              </a:rPr>
              <a:t> and included in every lesson in a familiar format. </a:t>
            </a:r>
            <a:endParaRPr lang="en-GB" b="0" dirty="0"/>
          </a:p>
          <a:p>
            <a:pPr marL="0" marR="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This knowledge is fragile and particularly prone to decay if not continually reapplied and developed.</a:t>
            </a:r>
            <a:endParaRPr sz="1200" b="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extLst>
      <p:ext uri="{BB962C8B-B14F-4D97-AF65-F5344CB8AC3E}">
        <p14:creationId xmlns:p14="http://schemas.microsoft.com/office/powerpoint/2010/main" val="777312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dirty="0">
                <a:solidFill>
                  <a:srgbClr val="1E4E79"/>
                </a:solidFill>
                <a:latin typeface="Century Gothic"/>
                <a:ea typeface="Century Gothic"/>
                <a:cs typeface="Century Gothic"/>
                <a:sym typeface="Century Gothic"/>
              </a:rPr>
              <a:t>The teaching of SSCs can be accompanied by gesture to help embed this essential knowledge.</a:t>
            </a:r>
            <a:endParaRPr sz="1200" b="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308" name="Google Shape;30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extLst>
      <p:ext uri="{BB962C8B-B14F-4D97-AF65-F5344CB8AC3E}">
        <p14:creationId xmlns:p14="http://schemas.microsoft.com/office/powerpoint/2010/main" val="1385157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dirty="0">
                <a:solidFill>
                  <a:schemeClr val="dk1"/>
                </a:solidFill>
                <a:latin typeface="Calibri"/>
                <a:ea typeface="Calibri"/>
                <a:cs typeface="Calibri"/>
                <a:sym typeface="Calibri"/>
              </a:rPr>
              <a:t>(Suggested timings section 4: 20-25</a:t>
            </a:r>
            <a:r>
              <a:rPr lang="en-GB" sz="1400" b="0" i="0" baseline="0" dirty="0">
                <a:solidFill>
                  <a:schemeClr val="dk1"/>
                </a:solidFill>
                <a:latin typeface="Calibri"/>
                <a:ea typeface="Calibri"/>
                <a:cs typeface="Calibri"/>
                <a:sym typeface="Calibri"/>
              </a:rPr>
              <a:t> minutes per showcase)</a:t>
            </a:r>
            <a:endParaRPr lang="en-GB" sz="1400" dirty="0"/>
          </a:p>
          <a:p>
            <a:pPr marL="0" lvl="0" indent="0" algn="l" rtl="0">
              <a:spcBef>
                <a:spcPts val="0"/>
              </a:spcBef>
              <a:spcAft>
                <a:spcPts val="0"/>
              </a:spcAft>
              <a:buNone/>
            </a:pPr>
            <a:endParaRPr lang="en-GB" sz="1300" dirty="0"/>
          </a:p>
          <a:p>
            <a:pPr marL="0" lvl="0" indent="0" algn="l" rtl="0">
              <a:spcBef>
                <a:spcPts val="0"/>
              </a:spcBef>
              <a:spcAft>
                <a:spcPts val="0"/>
              </a:spcAft>
              <a:buNone/>
            </a:pPr>
            <a:r>
              <a:rPr lang="en-GB" sz="1300" dirty="0"/>
              <a:t>In addition to structural ‘in built’ design support from the SOW, clearly we also sometimes need to differentiate tasks themselves and within tasks, i.e. the way tasks are completed.</a:t>
            </a:r>
            <a:br>
              <a:rPr lang="en-GB" sz="1300" dirty="0"/>
            </a:br>
            <a:r>
              <a:rPr lang="en-GB" sz="1300" dirty="0"/>
              <a:t>Let’s look at a sample of resources showing some examples of differentiation in the resources themselves.</a:t>
            </a:r>
          </a:p>
          <a:p>
            <a:pPr marL="0" lvl="0" indent="0" algn="l" rtl="0">
              <a:spcBef>
                <a:spcPts val="0"/>
              </a:spcBef>
              <a:spcAft>
                <a:spcPts val="0"/>
              </a:spcAft>
              <a:buNone/>
            </a:pPr>
            <a:r>
              <a:rPr lang="en-GB" sz="1300" dirty="0"/>
              <a:t>There are three showcases of differentiation in resources; one each for French, German and Spanish.  </a:t>
            </a:r>
            <a:br>
              <a:rPr lang="en-GB" sz="1300" dirty="0"/>
            </a:br>
            <a:r>
              <a:rPr lang="en-GB" sz="1300" dirty="0"/>
              <a:t>If you have the time, I would encourage you to look at all three; whilst some strategies appear in all three showcases, there are lots of different strategies modelled across the three languages that can equally be applied to all languages.  </a:t>
            </a:r>
            <a:endParaRPr sz="1300" dirty="0"/>
          </a:p>
        </p:txBody>
      </p:sp>
      <p:sp>
        <p:nvSpPr>
          <p:cNvPr id="412" name="Google Shape;41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25</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300"/>
              <a:buFont typeface="Calibri"/>
              <a:buNone/>
              <a:tabLst/>
              <a:defRPr/>
            </a:pPr>
            <a:r>
              <a:rPr lang="en-GB" sz="1300" dirty="0"/>
              <a:t>Click on the language to take you to the linked resources – all links take you to ‘</a:t>
            </a:r>
            <a:r>
              <a:rPr lang="en-GB" sz="2000" b="0" i="0" dirty="0">
                <a:solidFill>
                  <a:srgbClr val="333333"/>
                </a:solidFill>
                <a:effectLst/>
                <a:latin typeface="Helvetica Neue"/>
              </a:rPr>
              <a:t>Differentiation in the NCELP SOW to support lower proficiency learners’ on the </a:t>
            </a:r>
            <a:r>
              <a:rPr lang="en-GB" sz="1300" dirty="0"/>
              <a:t>resource portal where you can download all documents associated with this presentation </a:t>
            </a:r>
            <a:endParaRPr sz="1300" dirty="0"/>
          </a:p>
          <a:p>
            <a:pPr marL="0" lvl="0" indent="0" algn="l" rtl="0">
              <a:spcBef>
                <a:spcPts val="0"/>
              </a:spcBef>
              <a:spcAft>
                <a:spcPts val="0"/>
              </a:spcAft>
              <a:buNone/>
            </a:pPr>
            <a:endParaRPr sz="1300" dirty="0"/>
          </a:p>
        </p:txBody>
      </p:sp>
      <p:sp>
        <p:nvSpPr>
          <p:cNvPr id="422" name="Google Shape;42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26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400" b="0" i="0" dirty="0">
                <a:solidFill>
                  <a:schemeClr val="dk1"/>
                </a:solidFill>
                <a:latin typeface="Calibri"/>
                <a:ea typeface="Calibri"/>
                <a:cs typeface="Calibri"/>
                <a:sym typeface="Calibri"/>
              </a:rPr>
              <a:t>(Suggested timings section 5: up to 15 minutes)</a:t>
            </a:r>
            <a:endParaRPr lang="en-GB" sz="1400" dirty="0"/>
          </a:p>
          <a:p>
            <a:pPr marL="0" lvl="0" indent="0" algn="l" rtl="0">
              <a:spcBef>
                <a:spcPts val="0"/>
              </a:spcBef>
              <a:spcAft>
                <a:spcPts val="0"/>
              </a:spcAft>
              <a:buNone/>
            </a:pPr>
            <a:endParaRPr lang="en-GB" sz="1300" dirty="0"/>
          </a:p>
          <a:p>
            <a:pPr marL="0" lvl="0" indent="0" algn="l" rtl="0">
              <a:spcBef>
                <a:spcPts val="0"/>
              </a:spcBef>
              <a:spcAft>
                <a:spcPts val="0"/>
              </a:spcAft>
              <a:buNone/>
            </a:pPr>
            <a:r>
              <a:rPr lang="en-GB" sz="1300" dirty="0"/>
              <a:t>Having looked at the showcases, now let’s see some further resources that support differentiation for lower proficiency learners developed by Specialist Teachers within our network of Lead Schools.</a:t>
            </a:r>
            <a:endParaRPr sz="1300" dirty="0"/>
          </a:p>
        </p:txBody>
      </p:sp>
      <p:sp>
        <p:nvSpPr>
          <p:cNvPr id="429" name="Google Shape;42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27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Here are a variety of supplementary resources that help support differentiation.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These include:</a:t>
            </a:r>
            <a:br>
              <a:rPr lang="en-GB" dirty="0"/>
            </a:br>
            <a:r>
              <a:rPr lang="en-GB" dirty="0" err="1"/>
              <a:t>i</a:t>
            </a:r>
            <a:r>
              <a:rPr lang="en-GB" dirty="0"/>
              <a:t>. Support in class such as the </a:t>
            </a:r>
            <a:r>
              <a:rPr lang="en-GB" b="1" i="1" dirty="0"/>
              <a:t>knowledge organisers </a:t>
            </a:r>
            <a:r>
              <a:rPr lang="en-GB" dirty="0"/>
              <a:t>and the </a:t>
            </a:r>
            <a:r>
              <a:rPr lang="en-GB" b="1" i="1" dirty="0"/>
              <a:t>mini booklets</a:t>
            </a:r>
            <a:br>
              <a:rPr lang="en-GB" i="1" dirty="0"/>
            </a:br>
            <a:r>
              <a:rPr lang="en-GB" i="0" dirty="0"/>
              <a:t>ii. Extra in-class </a:t>
            </a:r>
            <a:r>
              <a:rPr lang="en-GB" b="1" i="1" dirty="0"/>
              <a:t>starter activities </a:t>
            </a:r>
            <a:r>
              <a:rPr lang="en-GB" dirty="0"/>
              <a:t>that can act as essential revisiting opportunities for lower proficiency learners in particular, or examples of </a:t>
            </a:r>
            <a:r>
              <a:rPr lang="en-GB" b="1" i="1" dirty="0"/>
              <a:t>differentiated vocab tasks </a:t>
            </a:r>
            <a:r>
              <a:rPr lang="en-GB" dirty="0"/>
              <a:t>that benefit lower proficiency learners.</a:t>
            </a:r>
          </a:p>
          <a:p>
            <a:pPr marL="0" lvl="0" indent="0" algn="l" rtl="0">
              <a:spcBef>
                <a:spcPts val="0"/>
              </a:spcBef>
              <a:spcAft>
                <a:spcPts val="0"/>
              </a:spcAft>
              <a:buNone/>
            </a:pPr>
            <a:r>
              <a:rPr lang="en-GB" i="0" dirty="0"/>
              <a:t>iii. Additional out of class support, such as t</a:t>
            </a:r>
            <a:r>
              <a:rPr lang="en-GB" dirty="0"/>
              <a:t>he </a:t>
            </a:r>
            <a:r>
              <a:rPr lang="en-GB" b="1" i="1" dirty="0"/>
              <a:t>linked resources on a VLE </a:t>
            </a:r>
            <a:r>
              <a:rPr lang="en-GB" dirty="0"/>
              <a:t>that provide additional games/quizzes using IT tools for students to embed vocabulary.</a:t>
            </a:r>
          </a:p>
          <a:p>
            <a:pPr marL="0" lvl="0" indent="0" algn="l" rtl="0">
              <a:spcBef>
                <a:spcPts val="0"/>
              </a:spcBef>
              <a:spcAft>
                <a:spcPts val="0"/>
              </a:spcAft>
              <a:buNone/>
            </a:pPr>
            <a:endParaRPr lang="en-GB" i="1" dirty="0"/>
          </a:p>
          <a:p>
            <a:pPr marL="0" lvl="0" indent="0" algn="l" rtl="0">
              <a:spcBef>
                <a:spcPts val="0"/>
              </a:spcBef>
              <a:spcAft>
                <a:spcPts val="0"/>
              </a:spcAft>
              <a:buNone/>
            </a:pPr>
            <a:r>
              <a:rPr lang="en-GB" dirty="0"/>
              <a:t>Click on any one link to access the documents.</a:t>
            </a:r>
            <a:endParaRPr dirty="0"/>
          </a:p>
          <a:p>
            <a:pPr marL="0" lvl="0" indent="0" algn="l" rtl="0">
              <a:spcBef>
                <a:spcPts val="0"/>
              </a:spcBef>
              <a:spcAft>
                <a:spcPts val="0"/>
              </a:spcAft>
              <a:buNone/>
            </a:pPr>
            <a:r>
              <a:rPr lang="en-GB" dirty="0"/>
              <a:t>Special thanks to colleagues at Archbishop Temple/ Cardinal Hume / SWBGS for sharing these resources with us.</a:t>
            </a:r>
          </a:p>
          <a:p>
            <a:pPr marL="0" lvl="0" indent="0" algn="l" rtl="0">
              <a:spcBef>
                <a:spcPts val="0"/>
              </a:spcBef>
              <a:spcAft>
                <a:spcPts val="0"/>
              </a:spcAft>
              <a:buNone/>
            </a:pPr>
            <a:endParaRPr lang="en-GB" dirty="0"/>
          </a:p>
          <a:p>
            <a:pPr marL="0" lvl="0" indent="0" algn="l" rtl="0">
              <a:spcBef>
                <a:spcPts val="0"/>
              </a:spcBef>
              <a:spcAft>
                <a:spcPts val="0"/>
              </a:spcAft>
              <a:buNone/>
            </a:pPr>
            <a:r>
              <a:rPr lang="en-GB" baseline="0" dirty="0"/>
              <a:t>And additional thanks to Specialist Teacher colleagues at </a:t>
            </a:r>
            <a:r>
              <a:rPr lang="en-GB" baseline="0" dirty="0" err="1"/>
              <a:t>Blatchington</a:t>
            </a:r>
            <a:r>
              <a:rPr lang="en-GB" baseline="0" dirty="0"/>
              <a:t> Mill School whose input helped shape the structure of this session.</a:t>
            </a:r>
            <a:endParaRPr dirty="0"/>
          </a:p>
        </p:txBody>
      </p:sp>
      <p:sp>
        <p:nvSpPr>
          <p:cNvPr id="440" name="Google Shape;44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aseline="0" dirty="0"/>
              <a:t>Here is a selection of supplementary resources that accompany the Spanish Y7 </a:t>
            </a:r>
            <a:r>
              <a:rPr lang="en-GB" baseline="0" dirty="0" err="1"/>
              <a:t>SoW</a:t>
            </a:r>
            <a:r>
              <a:rPr lang="en-GB" baseline="0" dirty="0"/>
              <a:t> (weeks 4-5 &amp; 7)  </a:t>
            </a:r>
          </a:p>
          <a:p>
            <a:pPr marL="0" lvl="0" indent="0" algn="l" rtl="0">
              <a:spcBef>
                <a:spcPts val="0"/>
              </a:spcBef>
              <a:spcAft>
                <a:spcPts val="0"/>
              </a:spcAft>
              <a:buNone/>
            </a:pPr>
            <a:r>
              <a:rPr lang="en-GB" baseline="0" dirty="0"/>
              <a:t>These resources are uploaded to the school’s VLE and offer reinforcement opportunities for vocabulary and grammar points from across these three weeks.</a:t>
            </a:r>
          </a:p>
          <a:p>
            <a:pPr marL="0" lvl="0" indent="0" algn="l" rtl="0">
              <a:spcBef>
                <a:spcPts val="0"/>
              </a:spcBef>
              <a:spcAft>
                <a:spcPts val="0"/>
              </a:spcAft>
              <a:buNone/>
            </a:pPr>
            <a:r>
              <a:rPr lang="en-GB" baseline="0" dirty="0"/>
              <a:t>This type of practice over and above Quizlet can be useful for written receptive and productive recall, but do note that some of the games are more useful than others and that students will not necessarily choose to play the games that make them think the hardest!</a:t>
            </a:r>
          </a:p>
          <a:p>
            <a:pPr marL="0" lvl="0" indent="0" algn="l" rtl="0">
              <a:spcBef>
                <a:spcPts val="0"/>
              </a:spcBef>
              <a:spcAft>
                <a:spcPts val="0"/>
              </a:spcAft>
              <a:buNone/>
            </a:pPr>
            <a:endParaRPr lang="en-GB" baseline="0"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1056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dirty="0">
                <a:solidFill>
                  <a:schemeClr val="dk1"/>
                </a:solidFill>
                <a:latin typeface="Calibri"/>
                <a:ea typeface="Calibri"/>
                <a:cs typeface="Calibri"/>
                <a:sym typeface="Calibri"/>
              </a:rPr>
              <a:t>(Suggested timings section 1: 6 minutes)</a:t>
            </a:r>
          </a:p>
          <a:p>
            <a:pPr marL="0" marR="0" lvl="0" indent="0" algn="l" rtl="0">
              <a:lnSpc>
                <a:spcPct val="100000"/>
              </a:lnSpc>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By drawing on research to inform curriculum design, pedagogy, and assessment, NCELP has so far developed very detailed schemes of work and full lesson resources for years 7 and 8 in French, Spanish, and German aiming to establish </a:t>
            </a:r>
            <a:r>
              <a:rPr lang="en-GB" sz="1200" b="1" i="0" dirty="0">
                <a:solidFill>
                  <a:schemeClr val="dk1"/>
                </a:solidFill>
                <a:latin typeface="Calibri"/>
                <a:ea typeface="Calibri"/>
                <a:cs typeface="Calibri"/>
                <a:sym typeface="Calibri"/>
              </a:rPr>
              <a:t>reliable</a:t>
            </a:r>
            <a:r>
              <a:rPr lang="en-GB" sz="1200" b="0" i="0" dirty="0">
                <a:solidFill>
                  <a:schemeClr val="dk1"/>
                </a:solidFill>
                <a:latin typeface="Calibri"/>
                <a:ea typeface="Calibri"/>
                <a:cs typeface="Calibri"/>
                <a:sym typeface="Calibri"/>
              </a:rPr>
              <a:t>, </a:t>
            </a:r>
            <a:r>
              <a:rPr lang="en-GB" sz="1200" b="1" i="0" dirty="0">
                <a:solidFill>
                  <a:schemeClr val="dk1"/>
                </a:solidFill>
                <a:latin typeface="Calibri"/>
                <a:ea typeface="Calibri"/>
                <a:cs typeface="Calibri"/>
                <a:sym typeface="Calibri"/>
              </a:rPr>
              <a:t>core knowledge </a:t>
            </a:r>
            <a:r>
              <a:rPr lang="en-GB" sz="1200" b="0" i="0" dirty="0">
                <a:solidFill>
                  <a:schemeClr val="dk1"/>
                </a:solidFill>
                <a:latin typeface="Calibri"/>
                <a:ea typeface="Calibri"/>
                <a:cs typeface="Calibri"/>
                <a:sym typeface="Calibri"/>
              </a:rPr>
              <a:t>in order to promote students’ achievement, motivation, and creativity.   At the outset I think it is</a:t>
            </a:r>
            <a:r>
              <a:rPr lang="en-GB" sz="1200" b="0" i="0" baseline="0" dirty="0">
                <a:solidFill>
                  <a:schemeClr val="dk1"/>
                </a:solidFill>
                <a:latin typeface="Calibri"/>
                <a:ea typeface="Calibri"/>
                <a:cs typeface="Calibri"/>
                <a:sym typeface="Calibri"/>
              </a:rPr>
              <a:t> </a:t>
            </a:r>
            <a:r>
              <a:rPr lang="en-GB" sz="1200" b="0" i="0" dirty="0">
                <a:solidFill>
                  <a:schemeClr val="dk1"/>
                </a:solidFill>
                <a:latin typeface="Calibri"/>
                <a:ea typeface="Calibri"/>
                <a:cs typeface="Calibri"/>
                <a:sym typeface="Calibri"/>
              </a:rPr>
              <a:t>worth really emphasising that, by using a SoW built around approaches that research shows aid in establishing reliable core knowledge, this will be of real benefit to all students, but particularly to lower proficiency learners who can typically find aspects of language learning very challenging.  Let’s delve a little deeper into the research, to remind ourselves of what research tells us works.</a:t>
            </a:r>
            <a:endParaRPr sz="13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extLst>
      <p:ext uri="{BB962C8B-B14F-4D97-AF65-F5344CB8AC3E}">
        <p14:creationId xmlns:p14="http://schemas.microsoft.com/office/powerpoint/2010/main" val="2932455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Just before</a:t>
            </a:r>
            <a:r>
              <a:rPr lang="en-GB" sz="1200" b="0" i="0" u="none" strike="noStrike" cap="none" baseline="0" dirty="0">
                <a:solidFill>
                  <a:schemeClr val="dk1"/>
                </a:solidFill>
                <a:effectLst/>
                <a:latin typeface="Calibri"/>
                <a:ea typeface="Calibri"/>
                <a:cs typeface="Calibri"/>
                <a:sym typeface="Calibri"/>
              </a:rPr>
              <a:t> we finish, a final consideration on how to make the most effective use of i</a:t>
            </a:r>
            <a:r>
              <a:rPr lang="en-GB" sz="1200" b="0" i="0" u="none" strike="noStrike" cap="none" dirty="0">
                <a:solidFill>
                  <a:schemeClr val="dk1"/>
                </a:solidFill>
                <a:effectLst/>
                <a:latin typeface="Calibri"/>
                <a:ea typeface="Calibri"/>
                <a:cs typeface="Calibri"/>
                <a:sym typeface="Calibri"/>
              </a:rPr>
              <a:t>n-class support aids.</a:t>
            </a:r>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The NCELP approach is to compel students to produce new language from memory (albeit in individual word and short sentence form) to create the ‘desirable difficulty’ that is beneficial for long-term retention of the new language.  </a:t>
            </a:r>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However, in a whole class teaching scenario, there will be a range of proficiency levels at any moment, so equipping students with these support resources, and teaching them how to use them well (so as not to reduce the impact on their learning) i.e., turn over to look, then turn back to complete the task, will reduce anxiety for lower proficiency learners and give them confidence and security.</a:t>
            </a:r>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These ideas are exemplified</a:t>
            </a:r>
            <a:r>
              <a:rPr lang="en-GB" sz="1200" b="0" i="0" u="none" strike="noStrike" cap="none" baseline="0" dirty="0">
                <a:solidFill>
                  <a:schemeClr val="dk1"/>
                </a:solidFill>
                <a:effectLst/>
                <a:latin typeface="Calibri"/>
                <a:ea typeface="Calibri"/>
                <a:cs typeface="Calibri"/>
                <a:sym typeface="Calibri"/>
              </a:rPr>
              <a:t> and discussed in detail within each of the language showcases with concrete examples.</a:t>
            </a:r>
            <a:br>
              <a:rPr lang="en-GB" sz="1200" b="0" i="0" u="none" strike="noStrike" cap="none" dirty="0">
                <a:solidFill>
                  <a:schemeClr val="dk1"/>
                </a:solidFill>
                <a:effectLst/>
                <a:latin typeface="Calibri"/>
                <a:ea typeface="Calibri"/>
                <a:cs typeface="Calibri"/>
                <a:sym typeface="Calibri"/>
              </a:rPr>
            </a:br>
            <a:endParaRPr dirty="0"/>
          </a:p>
        </p:txBody>
      </p:sp>
      <p:sp>
        <p:nvSpPr>
          <p:cNvPr id="440" name="Google Shape;44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141565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300" dirty="0"/>
              <a:t>That brings us to the end of this session on differentiation to support lower proficiency learners. Hopefully you have found the session enjoyable and useful. </a:t>
            </a:r>
            <a:endParaRPr sz="1300" dirty="0"/>
          </a:p>
        </p:txBody>
      </p:sp>
      <p:sp>
        <p:nvSpPr>
          <p:cNvPr id="447" name="Google Shape;44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31</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300" dirty="0"/>
              <a:t>Let us consider these questions.</a:t>
            </a:r>
          </a:p>
          <a:p>
            <a:pPr marL="228600" lvl="0" indent="-228600" algn="l" rtl="0">
              <a:lnSpc>
                <a:spcPct val="150000"/>
              </a:lnSpc>
              <a:spcBef>
                <a:spcPts val="0"/>
              </a:spcBef>
              <a:spcAft>
                <a:spcPts val="0"/>
              </a:spcAft>
              <a:buClr>
                <a:schemeClr val="accent2"/>
              </a:buClr>
              <a:buSzPts val="2800"/>
              <a:buChar char="•"/>
            </a:pPr>
            <a:r>
              <a:rPr lang="en-GB" sz="1400" dirty="0">
                <a:solidFill>
                  <a:srgbClr val="2F5496"/>
                </a:solidFill>
              </a:rPr>
              <a:t>Why is explicit grammar teaching useful?</a:t>
            </a:r>
            <a:endParaRPr lang="en-GB" sz="1400" dirty="0"/>
          </a:p>
          <a:p>
            <a:pPr marL="228600" lvl="0" indent="-228600" algn="l" rtl="0">
              <a:lnSpc>
                <a:spcPct val="150000"/>
              </a:lnSpc>
              <a:spcBef>
                <a:spcPts val="1000"/>
              </a:spcBef>
              <a:spcAft>
                <a:spcPts val="0"/>
              </a:spcAft>
              <a:buClr>
                <a:schemeClr val="accent2"/>
              </a:buClr>
              <a:buSzPts val="2800"/>
              <a:buChar char="•"/>
            </a:pPr>
            <a:r>
              <a:rPr lang="en-GB" sz="1400" dirty="0">
                <a:solidFill>
                  <a:srgbClr val="2F5496"/>
                </a:solidFill>
              </a:rPr>
              <a:t>Why teach phonics?</a:t>
            </a:r>
            <a:endParaRPr lang="en-GB" sz="1400" dirty="0"/>
          </a:p>
          <a:p>
            <a:pPr marL="228600" lvl="0" indent="-228600" algn="l" rtl="0">
              <a:lnSpc>
                <a:spcPct val="150000"/>
              </a:lnSpc>
              <a:spcBef>
                <a:spcPts val="1000"/>
              </a:spcBef>
              <a:spcAft>
                <a:spcPts val="0"/>
              </a:spcAft>
              <a:buClr>
                <a:schemeClr val="accent2"/>
              </a:buClr>
              <a:buSzPts val="2800"/>
              <a:buChar char="•"/>
            </a:pPr>
            <a:r>
              <a:rPr lang="en-GB" sz="1400" dirty="0">
                <a:solidFill>
                  <a:srgbClr val="2F5496"/>
                </a:solidFill>
              </a:rPr>
              <a:t>Why is vocabulary important?</a:t>
            </a:r>
            <a:endParaRPr lang="en-GB" sz="1400" dirty="0"/>
          </a:p>
          <a:p>
            <a:pPr marL="0" lvl="0" indent="0" algn="l" rtl="0">
              <a:spcBef>
                <a:spcPts val="0"/>
              </a:spcBef>
              <a:spcAft>
                <a:spcPts val="0"/>
              </a:spcAft>
              <a:buNone/>
            </a:pPr>
            <a:endParaRPr sz="1300" dirty="0"/>
          </a:p>
        </p:txBody>
      </p:sp>
      <p:sp>
        <p:nvSpPr>
          <p:cNvPr id="143" name="Google Shape;14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4</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04F75"/>
              </a:buClr>
              <a:buSzPts val="1200"/>
              <a:buFont typeface="Calibri"/>
              <a:buNone/>
            </a:pPr>
            <a:r>
              <a:rPr lang="en-GB" sz="1200" b="0" dirty="0">
                <a:solidFill>
                  <a:srgbClr val="104F75"/>
                </a:solidFill>
              </a:rPr>
              <a:t>Moving to this first question – why is grammar teaching useful?  </a:t>
            </a:r>
          </a:p>
          <a:p>
            <a:pPr marL="0" marR="0" lvl="0" indent="0" algn="l" rtl="0">
              <a:lnSpc>
                <a:spcPct val="100000"/>
              </a:lnSpc>
              <a:spcBef>
                <a:spcPts val="0"/>
              </a:spcBef>
              <a:spcAft>
                <a:spcPts val="0"/>
              </a:spcAft>
              <a:buClr>
                <a:srgbClr val="104F75"/>
              </a:buClr>
              <a:buSzPts val="1200"/>
              <a:buFont typeface="Calibri"/>
              <a:buNone/>
            </a:pPr>
            <a:r>
              <a:rPr lang="en-GB" sz="1200" b="0" dirty="0">
                <a:solidFill>
                  <a:srgbClr val="104F75"/>
                </a:solidFill>
              </a:rPr>
              <a:t>We know that </a:t>
            </a:r>
            <a:r>
              <a:rPr lang="en-GB" sz="1200" b="0" dirty="0">
                <a:solidFill>
                  <a:srgbClr val="2F5496"/>
                </a:solidFill>
              </a:rPr>
              <a:t>e</a:t>
            </a:r>
            <a:r>
              <a:rPr lang="en-GB" dirty="0">
                <a:solidFill>
                  <a:srgbClr val="2F5496"/>
                </a:solidFill>
              </a:rPr>
              <a:t>ven after 100s of hours of L2 exposure, learners still struggle with certain grammar but that there is lots of evidence that explicit grammar instruction is beneficial. </a:t>
            </a:r>
          </a:p>
          <a:p>
            <a:pPr marL="0" marR="0" lvl="0" indent="0" algn="l" rtl="0">
              <a:lnSpc>
                <a:spcPct val="100000"/>
              </a:lnSpc>
              <a:spcBef>
                <a:spcPts val="0"/>
              </a:spcBef>
              <a:spcAft>
                <a:spcPts val="0"/>
              </a:spcAft>
              <a:buClr>
                <a:srgbClr val="104F75"/>
              </a:buClr>
              <a:buSzPts val="1200"/>
              <a:buFont typeface="Calibri"/>
              <a:buNone/>
            </a:pPr>
            <a:r>
              <a:rPr lang="en-GB" dirty="0">
                <a:solidFill>
                  <a:srgbClr val="2F5496"/>
                </a:solidFill>
              </a:rPr>
              <a:t>We also know that explicitly teaching grammar tends to be more effective than waiting for learners to pick up grammatical patterns themselves and that a brief description of the grammar before practice can speed up the rate of learning. </a:t>
            </a:r>
          </a:p>
          <a:p>
            <a:pPr marL="0" marR="0" lvl="0" indent="0" algn="l" rtl="0">
              <a:lnSpc>
                <a:spcPct val="100000"/>
              </a:lnSpc>
              <a:spcBef>
                <a:spcPts val="0"/>
              </a:spcBef>
              <a:spcAft>
                <a:spcPts val="0"/>
              </a:spcAft>
              <a:buClr>
                <a:srgbClr val="104F75"/>
              </a:buClr>
              <a:buSzPts val="1200"/>
              <a:buFont typeface="Calibri"/>
              <a:buNone/>
            </a:pPr>
            <a:r>
              <a:rPr lang="en-GB" dirty="0">
                <a:solidFill>
                  <a:srgbClr val="2F5496"/>
                </a:solidFill>
              </a:rPr>
              <a:t>This underlines the importance of explicit grammar instruction, a key facet of the NCELP SoW, in helping all learners on their journey to achieving reliable, core knowledge.  And let’s remember that lower proficiency learners</a:t>
            </a:r>
            <a:r>
              <a:rPr lang="en-GB" sz="1200" dirty="0">
                <a:solidFill>
                  <a:schemeClr val="dk1"/>
                </a:solidFill>
                <a:latin typeface="Calibri"/>
                <a:ea typeface="Calibri"/>
                <a:cs typeface="Calibri"/>
                <a:sym typeface="Calibri"/>
              </a:rPr>
              <a:t> need grammar as much as any students if they are to be able to create their own sentences. In fact, </a:t>
            </a:r>
            <a:r>
              <a:rPr lang="en-GB" sz="1200" dirty="0">
                <a:solidFill>
                  <a:srgbClr val="2F5496"/>
                </a:solidFill>
                <a:latin typeface="Calibri"/>
                <a:ea typeface="Calibri"/>
                <a:cs typeface="Calibri"/>
                <a:sym typeface="Calibri"/>
              </a:rPr>
              <a:t>the way </a:t>
            </a:r>
            <a:r>
              <a:rPr lang="en-GB" dirty="0">
                <a:solidFill>
                  <a:srgbClr val="2F5496"/>
                </a:solidFill>
              </a:rPr>
              <a:t>this is done within the NCELP SoW is particularly beneficial for lower proficiency learners. </a:t>
            </a:r>
            <a:endParaRPr dirty="0"/>
          </a:p>
          <a:p>
            <a:pPr marL="0" marR="0" lvl="0" indent="0" algn="l" rtl="0">
              <a:lnSpc>
                <a:spcPct val="100000"/>
              </a:lnSpc>
              <a:spcBef>
                <a:spcPts val="0"/>
              </a:spcBef>
              <a:spcAft>
                <a:spcPts val="0"/>
              </a:spcAft>
              <a:buClr>
                <a:schemeClr val="dk1"/>
              </a:buClr>
              <a:buSzPts val="1200"/>
              <a:buFont typeface="Calibri"/>
              <a:buNone/>
            </a:pPr>
            <a:endParaRPr sz="1200" b="0" dirty="0">
              <a:solidFill>
                <a:srgbClr val="104F75"/>
              </a:solidFill>
            </a:endParaRPr>
          </a:p>
          <a:p>
            <a:pPr marL="0" marR="0" lvl="0" indent="0" algn="l" rtl="0">
              <a:lnSpc>
                <a:spcPct val="100000"/>
              </a:lnSpc>
              <a:spcBef>
                <a:spcPts val="0"/>
              </a:spcBef>
              <a:spcAft>
                <a:spcPts val="0"/>
              </a:spcAft>
              <a:buClr>
                <a:srgbClr val="104F75"/>
              </a:buClr>
              <a:buSzPts val="1200"/>
              <a:buFont typeface="Calibri"/>
              <a:buNone/>
            </a:pPr>
            <a:r>
              <a:rPr lang="en-GB" sz="1200" b="0" dirty="0">
                <a:solidFill>
                  <a:srgbClr val="104F75"/>
                </a:solidFill>
              </a:rPr>
              <a:t>(e.g. Kasprowicz &amp; Marsden, 2018; Lichtman, 2016; Marsden, 2006; Norris &amp; Ortega, 2001; Schmidt, 1990; Spada &amp; Tomita, 2010; White, Spada, </a:t>
            </a:r>
            <a:r>
              <a:rPr lang="en-GB" sz="1200" b="0" dirty="0" err="1">
                <a:solidFill>
                  <a:srgbClr val="104F75"/>
                </a:solidFill>
              </a:rPr>
              <a:t>Lightbown</a:t>
            </a:r>
            <a:r>
              <a:rPr lang="en-GB" sz="1200" b="0" dirty="0">
                <a:solidFill>
                  <a:srgbClr val="104F75"/>
                </a:solidFill>
              </a:rPr>
              <a:t>, &amp; </a:t>
            </a:r>
            <a:r>
              <a:rPr lang="en-GB" sz="1200" b="0" dirty="0" err="1">
                <a:solidFill>
                  <a:srgbClr val="104F75"/>
                </a:solidFill>
              </a:rPr>
              <a:t>Ranta</a:t>
            </a:r>
            <a:r>
              <a:rPr lang="en-GB" sz="1200" b="0" dirty="0">
                <a:solidFill>
                  <a:srgbClr val="104F75"/>
                </a:solidFill>
              </a:rPr>
              <a:t>, 1991)</a:t>
            </a:r>
            <a:endParaRPr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dirty="0"/>
          </a:p>
        </p:txBody>
      </p:sp>
      <p:sp>
        <p:nvSpPr>
          <p:cNvPr id="150" name="Google Shape;15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600" dirty="0"/>
              <a:t>In answer to the question, why teach phonics?, we have 13 concrete reasons- these can be found in full in the summary rationale for teaching phonics document on the NCELP portal.</a:t>
            </a:r>
            <a:endParaRPr dirty="0"/>
          </a:p>
          <a:p>
            <a:pPr marL="0" lvl="0" indent="0" algn="l" rtl="0">
              <a:spcBef>
                <a:spcPts val="0"/>
              </a:spcBef>
              <a:spcAft>
                <a:spcPts val="0"/>
              </a:spcAft>
              <a:buNone/>
            </a:pPr>
            <a:r>
              <a:rPr lang="en-GB" sz="1600" dirty="0"/>
              <a:t>First, it improves students’ ability to decode.</a:t>
            </a:r>
            <a:endParaRPr dirty="0"/>
          </a:p>
          <a:p>
            <a:pPr marL="0" lvl="0" indent="0" algn="l" rtl="0">
              <a:spcBef>
                <a:spcPts val="0"/>
              </a:spcBef>
              <a:spcAft>
                <a:spcPts val="0"/>
              </a:spcAft>
              <a:buNone/>
            </a:pPr>
            <a:r>
              <a:rPr lang="en-GB" sz="1600" dirty="0"/>
              <a:t>The ability to decode is positively associated with motivation.</a:t>
            </a:r>
            <a:endParaRPr dirty="0"/>
          </a:p>
          <a:p>
            <a:pPr marL="0" lvl="0" indent="0" algn="l" rtl="0">
              <a:spcBef>
                <a:spcPts val="0"/>
              </a:spcBef>
              <a:spcAft>
                <a:spcPts val="0"/>
              </a:spcAft>
              <a:buNone/>
            </a:pPr>
            <a:r>
              <a:rPr lang="en-GB" sz="1400" b="0" i="0" u="none" strike="noStrike" dirty="0">
                <a:solidFill>
                  <a:schemeClr val="dk1"/>
                </a:solidFill>
                <a:latin typeface="Calibri"/>
                <a:ea typeface="Calibri"/>
                <a:cs typeface="Calibri"/>
                <a:sym typeface="Calibri"/>
              </a:rPr>
              <a:t>Phonics teaching supports vocabulary learning, which in turn is key to making progress in language learning. </a:t>
            </a:r>
            <a:endParaRPr dirty="0"/>
          </a:p>
          <a:p>
            <a:pPr marL="0" lvl="0" indent="0" algn="l" rtl="0">
              <a:spcBef>
                <a:spcPts val="0"/>
              </a:spcBef>
              <a:spcAft>
                <a:spcPts val="0"/>
              </a:spcAft>
              <a:buNone/>
            </a:pPr>
            <a:r>
              <a:rPr lang="en-GB" sz="1400" b="0" i="0" u="none" strike="noStrike" dirty="0">
                <a:solidFill>
                  <a:schemeClr val="dk1"/>
                </a:solidFill>
                <a:latin typeface="Calibri"/>
                <a:ea typeface="Calibri"/>
                <a:cs typeface="Calibri"/>
                <a:sym typeface="Calibri"/>
              </a:rPr>
              <a:t>Decoding enables learners to access new language autonomously; learners can engage with vocabulary learning more successfully in and beyond the classroom, even ahead of the lesson (flipped learning), allowing more lesson time to focus on language practice and use. </a:t>
            </a:r>
            <a:endParaRPr dirty="0"/>
          </a:p>
          <a:p>
            <a:pPr marL="0" lvl="0" indent="0" algn="l" rtl="0">
              <a:spcBef>
                <a:spcPts val="0"/>
              </a:spcBef>
              <a:spcAft>
                <a:spcPts val="0"/>
              </a:spcAft>
              <a:buNone/>
            </a:pPr>
            <a:r>
              <a:rPr lang="en-GB" sz="1400" b="0" i="0" u="none" strike="noStrike" dirty="0">
                <a:solidFill>
                  <a:schemeClr val="dk1"/>
                </a:solidFill>
                <a:latin typeface="Calibri"/>
                <a:ea typeface="Calibri"/>
                <a:cs typeface="Calibri"/>
                <a:sym typeface="Calibri"/>
              </a:rPr>
              <a:t>Supports not only vocabulary but grammar as well.  Teaching phonics teaches phonemes and each phoneme carries meaning; the function of the different sounds really matters. This links not only to vocabulary but also to grammar (je vs </a:t>
            </a:r>
            <a:r>
              <a:rPr lang="en-GB" sz="1400" b="0" i="0" u="none" strike="noStrike" dirty="0" err="1">
                <a:solidFill>
                  <a:schemeClr val="dk1"/>
                </a:solidFill>
                <a:latin typeface="Calibri"/>
                <a:ea typeface="Calibri"/>
                <a:cs typeface="Calibri"/>
                <a:sym typeface="Calibri"/>
              </a:rPr>
              <a:t>j’ai</a:t>
            </a:r>
            <a:r>
              <a:rPr lang="en-GB" sz="1400" b="0" i="0" u="none" strike="noStrike" dirty="0">
                <a:solidFill>
                  <a:schemeClr val="dk1"/>
                </a:solidFill>
                <a:latin typeface="Calibri"/>
                <a:ea typeface="Calibri"/>
                <a:cs typeface="Calibri"/>
                <a:sym typeface="Calibri"/>
              </a:rPr>
              <a:t>, </a:t>
            </a:r>
            <a:r>
              <a:rPr lang="en-GB" sz="1400" b="0" i="0" u="none" strike="noStrike" dirty="0" err="1">
                <a:solidFill>
                  <a:schemeClr val="dk1"/>
                </a:solidFill>
                <a:latin typeface="Calibri"/>
                <a:ea typeface="Calibri"/>
                <a:cs typeface="Calibri"/>
                <a:sym typeface="Calibri"/>
              </a:rPr>
              <a:t>hablo</a:t>
            </a:r>
            <a:r>
              <a:rPr lang="en-GB" sz="1400" b="0" i="0" u="none" strike="noStrike" dirty="0">
                <a:solidFill>
                  <a:schemeClr val="dk1"/>
                </a:solidFill>
                <a:latin typeface="Calibri"/>
                <a:ea typeface="Calibri"/>
                <a:cs typeface="Calibri"/>
                <a:sym typeface="Calibri"/>
              </a:rPr>
              <a:t> vs </a:t>
            </a:r>
            <a:r>
              <a:rPr lang="en-GB" sz="1400" b="0" i="0" u="none" strike="noStrike" dirty="0" err="1">
                <a:solidFill>
                  <a:schemeClr val="dk1"/>
                </a:solidFill>
                <a:latin typeface="Calibri"/>
                <a:ea typeface="Calibri"/>
                <a:cs typeface="Calibri"/>
                <a:sym typeface="Calibri"/>
              </a:rPr>
              <a:t>habló</a:t>
            </a:r>
            <a:r>
              <a:rPr lang="en-GB" sz="1400" b="0" i="0" u="none" strike="noStrike" dirty="0">
                <a:solidFill>
                  <a:schemeClr val="dk1"/>
                </a:solidFill>
                <a:latin typeface="Calibri"/>
                <a:ea typeface="Calibri"/>
                <a:cs typeface="Calibri"/>
                <a:sym typeface="Calibri"/>
              </a:rPr>
              <a:t>). </a:t>
            </a:r>
            <a:endParaRPr sz="1600" dirty="0"/>
          </a:p>
          <a:p>
            <a:pPr marL="0" lvl="0" indent="0" algn="l" rtl="0">
              <a:spcBef>
                <a:spcPts val="0"/>
              </a:spcBef>
              <a:spcAft>
                <a:spcPts val="0"/>
              </a:spcAft>
              <a:buNone/>
            </a:pPr>
            <a:endParaRPr sz="1300" dirty="0"/>
          </a:p>
        </p:txBody>
      </p:sp>
      <p:sp>
        <p:nvSpPr>
          <p:cNvPr id="159" name="Google Shape;15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6</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t>Why is vocabulary important? We don’t need research to tell us that without vocabulary nothing can be conveyed, and indeed teaching vocabulary is typically a staple of a language teacher’s repertoire.</a:t>
            </a:r>
            <a:endParaRPr sz="1300" dirty="0"/>
          </a:p>
          <a:p>
            <a:pPr marL="0" lvl="0" indent="0" algn="l" rtl="0">
              <a:spcBef>
                <a:spcPts val="0"/>
              </a:spcBef>
              <a:spcAft>
                <a:spcPts val="0"/>
              </a:spcAft>
              <a:buNone/>
            </a:pPr>
            <a:endParaRPr sz="1300" dirty="0"/>
          </a:p>
          <a:p>
            <a:pPr marL="0" lvl="0" indent="0" algn="l" rtl="0">
              <a:spcBef>
                <a:spcPts val="0"/>
              </a:spcBef>
              <a:spcAft>
                <a:spcPts val="0"/>
              </a:spcAft>
              <a:buNone/>
            </a:pPr>
            <a:r>
              <a:rPr lang="en-GB" sz="1300" dirty="0"/>
              <a:t>Let’s remind ourselves exactly what the research tells us about vocabulary knowledge: </a:t>
            </a:r>
            <a:endParaRPr dirty="0"/>
          </a:p>
          <a:p>
            <a:pPr marL="0" lvl="0" indent="0" algn="l" rtl="0">
              <a:spcBef>
                <a:spcPts val="0"/>
              </a:spcBef>
              <a:spcAft>
                <a:spcPts val="0"/>
              </a:spcAft>
              <a:buNone/>
            </a:pPr>
            <a:endParaRPr sz="1300" dirty="0"/>
          </a:p>
          <a:p>
            <a:pPr marL="0" lvl="0" indent="0" algn="l" rtl="0">
              <a:spcBef>
                <a:spcPts val="0"/>
              </a:spcBef>
              <a:spcAft>
                <a:spcPts val="0"/>
              </a:spcAft>
              <a:buNone/>
            </a:pPr>
            <a:r>
              <a:rPr lang="en-GB" sz="1400" dirty="0"/>
              <a:t>It correlates with performance,</a:t>
            </a:r>
            <a:r>
              <a:rPr lang="en-GB" sz="1400" baseline="0" dirty="0"/>
              <a:t> </a:t>
            </a:r>
            <a:r>
              <a:rPr lang="en-GB" sz="1400" dirty="0"/>
              <a:t> in all four skills</a:t>
            </a:r>
            <a:r>
              <a:rPr lang="en-GB" sz="1400" baseline="0" dirty="0"/>
              <a:t> and </a:t>
            </a:r>
            <a:r>
              <a:rPr lang="en-GB" sz="1400" dirty="0"/>
              <a:t>appears to be the single most highly contributory factor</a:t>
            </a:r>
            <a:endParaRPr sz="1400" dirty="0"/>
          </a:p>
          <a:p>
            <a:pPr marL="0" lvl="0" indent="0" algn="l" rtl="0">
              <a:spcBef>
                <a:spcPts val="0"/>
              </a:spcBef>
              <a:spcAft>
                <a:spcPts val="0"/>
              </a:spcAft>
              <a:buNone/>
            </a:pPr>
            <a:endParaRPr sz="1300" dirty="0"/>
          </a:p>
          <a:p>
            <a:pPr marL="0" marR="0" lvl="0" indent="0" algn="l" rtl="0">
              <a:lnSpc>
                <a:spcPct val="100000"/>
              </a:lnSpc>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In our time-limited classroom setting, strategic choices need making about which words are the most important, the most useful.  Most useful = most used = most frequent.  </a:t>
            </a:r>
            <a:br>
              <a:rPr lang="en-GB" sz="1200" dirty="0">
                <a:solidFill>
                  <a:schemeClr val="dk1"/>
                </a:solidFill>
                <a:latin typeface="Calibri"/>
                <a:ea typeface="Calibri"/>
                <a:cs typeface="Calibri"/>
                <a:sym typeface="Calibri"/>
              </a:rPr>
            </a:br>
            <a:r>
              <a:rPr lang="en-GB" sz="1200" dirty="0">
                <a:solidFill>
                  <a:schemeClr val="dk1"/>
                </a:solidFill>
                <a:latin typeface="Calibri"/>
                <a:ea typeface="Calibri"/>
                <a:cs typeface="Calibri"/>
                <a:sym typeface="Calibri"/>
              </a:rPr>
              <a:t>The approach is to select vocabulary largely, though not exclusively, from </a:t>
            </a:r>
            <a:r>
              <a:rPr lang="en-GB" sz="1200" dirty="0"/>
              <a:t>the 2000 most frequent words in each language.</a:t>
            </a:r>
            <a:endParaRPr dirty="0"/>
          </a:p>
          <a:p>
            <a:pPr marL="0" marR="0" lvl="0" indent="0" algn="l" rtl="0">
              <a:lnSpc>
                <a:spcPct val="100000"/>
              </a:lnSpc>
              <a:spcBef>
                <a:spcPts val="0"/>
              </a:spcBef>
              <a:spcAft>
                <a:spcPts val="0"/>
              </a:spcAft>
              <a:buClr>
                <a:schemeClr val="dk1"/>
              </a:buClr>
              <a:buSzPts val="1200"/>
              <a:buFont typeface="Calibri"/>
              <a:buNone/>
            </a:pPr>
            <a:r>
              <a:rPr lang="en-GB" sz="1200" dirty="0"/>
              <a:t>Prioritising the 2000 most frequent words in each language benefits all learners, but lower proficiency learners in particular, as their efforts can be concentrated on the words which deliver the most impact in terms of comprehension and ability to communicate successfully and independently.</a:t>
            </a:r>
            <a:endParaRPr sz="1300" dirty="0"/>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t>As we have seen, research tells us that all students’ language learning benefits from studying phonics, vocabulary and grammar. </a:t>
            </a:r>
            <a:br>
              <a:rPr lang="en-GB" sz="1200" dirty="0"/>
            </a:br>
            <a:r>
              <a:rPr lang="en-GB" sz="1200" dirty="0"/>
              <a:t>In addition, the NCELP SOW have ‘in-built’ design features that </a:t>
            </a:r>
            <a:r>
              <a:rPr lang="en-GB" sz="1200" dirty="0">
                <a:solidFill>
                  <a:schemeClr val="dk1"/>
                </a:solidFill>
                <a:latin typeface="Calibri"/>
                <a:ea typeface="Calibri"/>
                <a:cs typeface="Calibri"/>
                <a:sym typeface="Calibri"/>
              </a:rPr>
              <a:t>are particularly supportive of learners with SEND (whilst benefitting all learners)</a:t>
            </a:r>
            <a:br>
              <a:rPr lang="en-GB" sz="1200" dirty="0">
                <a:solidFill>
                  <a:schemeClr val="dk1"/>
                </a:solidFill>
                <a:latin typeface="Calibri"/>
                <a:ea typeface="Calibri"/>
                <a:cs typeface="Calibri"/>
                <a:sym typeface="Calibri"/>
              </a:rPr>
            </a:br>
            <a:r>
              <a:rPr lang="en-GB" sz="1200" dirty="0">
                <a:solidFill>
                  <a:schemeClr val="dk1"/>
                </a:solidFill>
                <a:latin typeface="Calibri"/>
                <a:ea typeface="Calibri"/>
                <a:cs typeface="Calibri"/>
                <a:sym typeface="Calibri"/>
              </a:rPr>
              <a:t>Principally these are the clear sequencing, the explicitness of the knowledge presentation, and the systematic revisiting of all knowledge strands.</a:t>
            </a:r>
            <a:br>
              <a:rPr lang="en-GB" sz="1200" dirty="0">
                <a:solidFill>
                  <a:schemeClr val="dk1"/>
                </a:solidFill>
                <a:latin typeface="Calibri"/>
                <a:ea typeface="Calibri"/>
                <a:cs typeface="Calibri"/>
                <a:sym typeface="Calibri"/>
              </a:rPr>
            </a:br>
            <a:endParaRPr lang="en-GB"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br>
              <a:rPr lang="en-GB" sz="1200" dirty="0">
                <a:solidFill>
                  <a:schemeClr val="dk1"/>
                </a:solidFill>
                <a:latin typeface="Calibri"/>
                <a:ea typeface="Calibri"/>
                <a:cs typeface="Calibri"/>
                <a:sym typeface="Calibri"/>
              </a:rPr>
            </a:b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a:p>
            <a:pPr marL="0" lvl="0" indent="0" algn="l" rtl="0">
              <a:spcBef>
                <a:spcPts val="0"/>
              </a:spcBef>
              <a:spcAft>
                <a:spcPts val="0"/>
              </a:spcAft>
              <a:buNone/>
            </a:pPr>
            <a:endParaRPr sz="1200" dirty="0"/>
          </a:p>
        </p:txBody>
      </p:sp>
      <p:sp>
        <p:nvSpPr>
          <p:cNvPr id="185" name="Google Shape;1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8</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779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dirty="0">
                <a:solidFill>
                  <a:schemeClr val="dk1"/>
                </a:solidFill>
                <a:latin typeface="Calibri"/>
                <a:ea typeface="Calibri"/>
                <a:cs typeface="Calibri"/>
                <a:sym typeface="Calibri"/>
              </a:rPr>
              <a:t>(Suggested timings section 2: 5 minutes)</a:t>
            </a:r>
            <a:endParaRPr lang="en-GB" sz="1200" dirty="0"/>
          </a:p>
          <a:p>
            <a:pPr marL="0" lvl="0" indent="0" algn="l" rtl="0">
              <a:spcBef>
                <a:spcPts val="0"/>
              </a:spcBef>
              <a:spcAft>
                <a:spcPts val="0"/>
              </a:spcAft>
              <a:buNone/>
            </a:pPr>
            <a:endParaRPr lang="en-GB" sz="1300" dirty="0"/>
          </a:p>
          <a:p>
            <a:pPr marL="0" lvl="0" indent="0" algn="l" rtl="0">
              <a:spcBef>
                <a:spcPts val="0"/>
              </a:spcBef>
              <a:spcAft>
                <a:spcPts val="0"/>
              </a:spcAft>
              <a:buNone/>
            </a:pPr>
            <a:r>
              <a:rPr lang="en-GB" sz="1300" dirty="0"/>
              <a:t>Let’s move on</a:t>
            </a:r>
            <a:r>
              <a:rPr lang="en-GB" sz="1300" baseline="0" dirty="0"/>
              <a:t> now to</a:t>
            </a:r>
            <a:r>
              <a:rPr lang="en-GB" sz="1300" dirty="0"/>
              <a:t> exploring good practice for supporting lower proficiency learners as part of high quality teaching.</a:t>
            </a:r>
            <a:endParaRPr sz="1300" dirty="0"/>
          </a:p>
        </p:txBody>
      </p:sp>
      <p:sp>
        <p:nvSpPr>
          <p:cNvPr id="249" name="Google Shape;2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9</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
        <p:cNvGrpSpPr/>
        <p:nvPr/>
      </p:nvGrpSpPr>
      <p:grpSpPr>
        <a:xfrm>
          <a:off x="0" y="0"/>
          <a:ext cx="0" cy="0"/>
          <a:chOff x="0" y="0"/>
          <a:chExt cx="0" cy="0"/>
        </a:xfrm>
      </p:grpSpPr>
      <p:sp>
        <p:nvSpPr>
          <p:cNvPr id="17" name="Google Shape;17;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55"/>
        <p:cNvGrpSpPr/>
        <p:nvPr/>
      </p:nvGrpSpPr>
      <p:grpSpPr>
        <a:xfrm>
          <a:off x="0" y="0"/>
          <a:ext cx="0" cy="0"/>
          <a:chOff x="0" y="0"/>
          <a:chExt cx="0" cy="0"/>
        </a:xfrm>
      </p:grpSpPr>
      <p:sp>
        <p:nvSpPr>
          <p:cNvPr id="56" name="Google Shape;56;p4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9" name="Google Shape;59;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0" name="Google Shape;60;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1"/>
        <p:cNvGrpSpPr/>
        <p:nvPr/>
      </p:nvGrpSpPr>
      <p:grpSpPr>
        <a:xfrm>
          <a:off x="0" y="0"/>
          <a:ext cx="0" cy="0"/>
          <a:chOff x="0" y="0"/>
          <a:chExt cx="0" cy="0"/>
        </a:xfrm>
      </p:grpSpPr>
      <p:sp>
        <p:nvSpPr>
          <p:cNvPr id="62" name="Google Shape;62;p45"/>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5"/>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5" name="Google Shape;65;p4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66" name="Google Shape;66;p4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9"/>
        <p:cNvGrpSpPr/>
        <p:nvPr/>
      </p:nvGrpSpPr>
      <p:grpSpPr>
        <a:xfrm>
          <a:off x="0" y="0"/>
          <a:ext cx="0" cy="0"/>
          <a:chOff x="0" y="0"/>
          <a:chExt cx="0" cy="0"/>
        </a:xfrm>
      </p:grpSpPr>
      <p:sp>
        <p:nvSpPr>
          <p:cNvPr id="20" name="Google Shape;20;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5"/>
        <p:cNvGrpSpPr/>
        <p:nvPr/>
      </p:nvGrpSpPr>
      <p:grpSpPr>
        <a:xfrm>
          <a:off x="0" y="0"/>
          <a:ext cx="0" cy="0"/>
          <a:chOff x="0" y="0"/>
          <a:chExt cx="0" cy="0"/>
        </a:xfrm>
      </p:grpSpPr>
      <p:sp>
        <p:nvSpPr>
          <p:cNvPr id="26" name="Google Shape;26;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9"/>
        <p:cNvGrpSpPr/>
        <p:nvPr/>
      </p:nvGrpSpPr>
      <p:grpSpPr>
        <a:xfrm>
          <a:off x="0" y="0"/>
          <a:ext cx="0" cy="0"/>
          <a:chOff x="0" y="0"/>
          <a:chExt cx="0" cy="0"/>
        </a:xfrm>
      </p:grpSpPr>
      <p:sp>
        <p:nvSpPr>
          <p:cNvPr id="30" name="Google Shape;30;p3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3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3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3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7"/>
        <p:cNvGrpSpPr/>
        <p:nvPr/>
      </p:nvGrpSpPr>
      <p:grpSpPr>
        <a:xfrm>
          <a:off x="0" y="0"/>
          <a:ext cx="0" cy="0"/>
          <a:chOff x="0" y="0"/>
          <a:chExt cx="0" cy="0"/>
        </a:xfrm>
      </p:grpSpPr>
      <p:sp>
        <p:nvSpPr>
          <p:cNvPr id="38" name="Google Shape;38;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39" name="Google Shape;39;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0" name="Google Shape;40;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41"/>
        <p:cNvGrpSpPr/>
        <p:nvPr/>
      </p:nvGrpSpPr>
      <p:grpSpPr>
        <a:xfrm>
          <a:off x="0" y="0"/>
          <a:ext cx="0" cy="0"/>
          <a:chOff x="0" y="0"/>
          <a:chExt cx="0" cy="0"/>
        </a:xfrm>
      </p:grpSpPr>
      <p:sp>
        <p:nvSpPr>
          <p:cNvPr id="42" name="Google Shape;4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4" name="Google Shape;44;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5" name="Google Shape;45;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6" name="Google Shape;46;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47" name="Google Shape;47;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48"/>
        <p:cNvGrpSpPr/>
        <p:nvPr/>
      </p:nvGrpSpPr>
      <p:grpSpPr>
        <a:xfrm>
          <a:off x="0" y="0"/>
          <a:ext cx="0" cy="0"/>
          <a:chOff x="0" y="0"/>
          <a:chExt cx="0" cy="0"/>
        </a:xfrm>
      </p:grpSpPr>
      <p:sp>
        <p:nvSpPr>
          <p:cNvPr id="49" name="Google Shape;49;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1" name="Google Shape;51;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3" name="Google Shape;53;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54" name="Google Shape;54;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Century Gothic"/>
                <a:ea typeface="Century Gothic"/>
                <a:cs typeface="Century Gothic"/>
                <a:sym typeface="Century Gothic"/>
              </a:defRPr>
            </a:lvl1pPr>
            <a:lvl2pPr marL="0" marR="0" lvl="1" indent="0" algn="l" rtl="0">
              <a:spcBef>
                <a:spcPts val="0"/>
              </a:spcBef>
              <a:buNone/>
              <a:defRPr sz="1800">
                <a:solidFill>
                  <a:srgbClr val="000000"/>
                </a:solidFill>
                <a:latin typeface="Century Gothic"/>
                <a:ea typeface="Century Gothic"/>
                <a:cs typeface="Century Gothic"/>
                <a:sym typeface="Century Gothic"/>
              </a:defRPr>
            </a:lvl2pPr>
            <a:lvl3pPr marL="0" marR="0" lvl="2" indent="0" algn="l" rtl="0">
              <a:spcBef>
                <a:spcPts val="0"/>
              </a:spcBef>
              <a:buNone/>
              <a:defRPr sz="1800">
                <a:solidFill>
                  <a:srgbClr val="000000"/>
                </a:solidFill>
                <a:latin typeface="Century Gothic"/>
                <a:ea typeface="Century Gothic"/>
                <a:cs typeface="Century Gothic"/>
                <a:sym typeface="Century Gothic"/>
              </a:defRPr>
            </a:lvl3pPr>
            <a:lvl4pPr marL="0" marR="0" lvl="3" indent="0" algn="l" rtl="0">
              <a:spcBef>
                <a:spcPts val="0"/>
              </a:spcBef>
              <a:buNone/>
              <a:defRPr sz="1800">
                <a:solidFill>
                  <a:srgbClr val="000000"/>
                </a:solidFill>
                <a:latin typeface="Century Gothic"/>
                <a:ea typeface="Century Gothic"/>
                <a:cs typeface="Century Gothic"/>
                <a:sym typeface="Century Gothic"/>
              </a:defRPr>
            </a:lvl4pPr>
            <a:lvl5pPr marL="0" marR="0" lvl="4" indent="0" algn="l" rtl="0">
              <a:spcBef>
                <a:spcPts val="0"/>
              </a:spcBef>
              <a:buNone/>
              <a:defRPr sz="1800">
                <a:solidFill>
                  <a:srgbClr val="000000"/>
                </a:solidFill>
                <a:latin typeface="Century Gothic"/>
                <a:ea typeface="Century Gothic"/>
                <a:cs typeface="Century Gothic"/>
                <a:sym typeface="Century Gothic"/>
              </a:defRPr>
            </a:lvl5pPr>
            <a:lvl6pPr marL="0" marR="0" lvl="5" indent="0" algn="l" rtl="0">
              <a:spcBef>
                <a:spcPts val="0"/>
              </a:spcBef>
              <a:buNone/>
              <a:defRPr sz="1800">
                <a:solidFill>
                  <a:srgbClr val="000000"/>
                </a:solidFill>
                <a:latin typeface="Century Gothic"/>
                <a:ea typeface="Century Gothic"/>
                <a:cs typeface="Century Gothic"/>
                <a:sym typeface="Century Gothic"/>
              </a:defRPr>
            </a:lvl6pPr>
            <a:lvl7pPr marL="0" marR="0" lvl="6" indent="0" algn="l" rtl="0">
              <a:spcBef>
                <a:spcPts val="0"/>
              </a:spcBef>
              <a:buNone/>
              <a:defRPr sz="1800">
                <a:solidFill>
                  <a:srgbClr val="000000"/>
                </a:solidFill>
                <a:latin typeface="Century Gothic"/>
                <a:ea typeface="Century Gothic"/>
                <a:cs typeface="Century Gothic"/>
                <a:sym typeface="Century Gothic"/>
              </a:defRPr>
            </a:lvl7pPr>
            <a:lvl8pPr marL="0" marR="0" lvl="7" indent="0" algn="l" rtl="0">
              <a:spcBef>
                <a:spcPts val="0"/>
              </a:spcBef>
              <a:buNone/>
              <a:defRPr sz="1800">
                <a:solidFill>
                  <a:srgbClr val="000000"/>
                </a:solidFill>
                <a:latin typeface="Century Gothic"/>
                <a:ea typeface="Century Gothic"/>
                <a:cs typeface="Century Gothic"/>
                <a:sym typeface="Century Gothic"/>
              </a:defRPr>
            </a:lvl8pPr>
            <a:lvl9pPr marL="0" marR="0" lvl="8" indent="0" algn="l" rtl="0">
              <a:spcBef>
                <a:spcPts val="0"/>
              </a:spcBef>
              <a:buNone/>
              <a:defRPr sz="1800">
                <a:solidFill>
                  <a:srgbClr val="000000"/>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wentieth Century"/>
                <a:ea typeface="Twentieth Century"/>
                <a:cs typeface="Twentieth Century"/>
                <a:sym typeface="Twentieth Century"/>
              </a:defRPr>
            </a:lvl9pPr>
          </a:lstStyle>
          <a:p>
            <a:endParaRPr/>
          </a:p>
        </p:txBody>
      </p:sp>
      <p:pic>
        <p:nvPicPr>
          <p:cNvPr id="12" name="Google Shape;12;p31"/>
          <p:cNvPicPr preferRelativeResize="0"/>
          <p:nvPr/>
        </p:nvPicPr>
        <p:blipFill rotWithShape="1">
          <a:blip r:embed="rId14">
            <a:alphaModFix/>
          </a:blip>
          <a:srcRect/>
          <a:stretch/>
        </p:blipFill>
        <p:spPr>
          <a:xfrm>
            <a:off x="10485120" y="-61459"/>
            <a:ext cx="1627856" cy="563137"/>
          </a:xfrm>
          <a:prstGeom prst="rect">
            <a:avLst/>
          </a:prstGeom>
          <a:noFill/>
          <a:ln>
            <a:noFill/>
          </a:ln>
        </p:spPr>
      </p:pic>
      <p:pic>
        <p:nvPicPr>
          <p:cNvPr id="13" name="Google Shape;13;p31"/>
          <p:cNvPicPr preferRelativeResize="0"/>
          <p:nvPr/>
        </p:nvPicPr>
        <p:blipFill rotWithShape="1">
          <a:blip r:embed="rId15">
            <a:alphaModFix/>
          </a:blip>
          <a:srcRect/>
          <a:stretch/>
        </p:blipFill>
        <p:spPr>
          <a:xfrm>
            <a:off x="1" y="0"/>
            <a:ext cx="4775200" cy="417830"/>
          </a:xfrm>
          <a:prstGeom prst="rect">
            <a:avLst/>
          </a:prstGeom>
          <a:noFill/>
          <a:ln>
            <a:noFill/>
          </a:ln>
        </p:spPr>
      </p:pic>
      <p:sp>
        <p:nvSpPr>
          <p:cNvPr id="14" name="Google Shape;14;p31"/>
          <p:cNvSpPr/>
          <p:nvPr/>
        </p:nvSpPr>
        <p:spPr>
          <a:xfrm>
            <a:off x="9088583" y="6572243"/>
            <a:ext cx="8434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0" i="0" u="none" strike="noStrike" cap="none">
                <a:solidFill>
                  <a:srgbClr val="002060"/>
                </a:solidFill>
                <a:latin typeface="Century Gothic"/>
                <a:ea typeface="Century Gothic"/>
                <a:cs typeface="Century Gothic"/>
                <a:sym typeface="Century Gothic"/>
              </a:rPr>
              <a:t>Material</a:t>
            </a:r>
            <a:r>
              <a:rPr lang="en-GB" sz="1100" b="0" i="0" u="none" strike="noStrike" cap="none">
                <a:solidFill>
                  <a:srgbClr val="002060"/>
                </a:solidFill>
                <a:latin typeface="Arial"/>
                <a:ea typeface="Arial"/>
                <a:cs typeface="Arial"/>
                <a:sym typeface="Arial"/>
              </a:rPr>
              <a:t> </a:t>
            </a:r>
            <a:r>
              <a:rPr lang="en-GB" sz="1100" b="0" i="0" u="none" strike="noStrike" cap="none">
                <a:solidFill>
                  <a:srgbClr val="002060"/>
                </a:solidFill>
                <a:latin typeface="Century Gothic"/>
                <a:ea typeface="Century Gothic"/>
                <a:cs typeface="Century Gothic"/>
                <a:sym typeface="Century Gothic"/>
              </a:rPr>
              <a:t>licensed as </a:t>
            </a:r>
            <a:r>
              <a:rPr lang="en-GB" sz="1100" b="1" i="0" u="sng" strike="noStrike" cap="none">
                <a:solidFill>
                  <a:srgbClr val="FFFFFF"/>
                </a:solidFill>
                <a:latin typeface="Century Gothic"/>
                <a:ea typeface="Century Gothic"/>
                <a:cs typeface="Century Gothic"/>
                <a:sym typeface="Century Gothic"/>
                <a:hlinkClick r:id="rId16">
                  <a:extLst>
                    <a:ext uri="{A12FA001-AC4F-418D-AE19-62706E023703}">
                      <ahyp:hlinkClr xmlns:ahyp="http://schemas.microsoft.com/office/drawing/2018/hyperlinkcolor" val="tx"/>
                    </a:ext>
                  </a:extLst>
                </a:hlinkClick>
              </a:rPr>
              <a:t>CC BY-NC-SA 4.0</a:t>
            </a:r>
            <a:br>
              <a:rPr lang="en-GB" sz="1100" b="0" i="0" u="none" strike="noStrike" cap="none">
                <a:solidFill>
                  <a:srgbClr val="000000"/>
                </a:solidFill>
                <a:latin typeface="Century Gothic"/>
                <a:ea typeface="Century Gothic"/>
                <a:cs typeface="Century Gothic"/>
                <a:sym typeface="Century Gothic"/>
              </a:rPr>
            </a:br>
            <a:endParaRPr sz="1100">
              <a:solidFill>
                <a:srgbClr val="000000"/>
              </a:solidFill>
              <a:latin typeface="Century Gothic"/>
              <a:ea typeface="Century Gothic"/>
              <a:cs typeface="Century Gothic"/>
              <a:sym typeface="Century Gothic"/>
            </a:endParaRPr>
          </a:p>
        </p:txBody>
      </p:sp>
      <p:sp>
        <p:nvSpPr>
          <p:cNvPr id="15" name="Google Shape;15;p31"/>
          <p:cNvSpPr/>
          <p:nvPr/>
        </p:nvSpPr>
        <p:spPr>
          <a:xfrm>
            <a:off x="2" y="6572241"/>
            <a:ext cx="843464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a:solidFill>
                  <a:srgbClr val="002060"/>
                </a:solidFill>
                <a:latin typeface="Century Gothic"/>
                <a:ea typeface="Century Gothic"/>
                <a:cs typeface="Century Gothic"/>
                <a:sym typeface="Century Gothic"/>
              </a:rPr>
              <a:t>Rachel Hawkes</a:t>
            </a:r>
            <a:endParaRPr sz="1050">
              <a:solidFill>
                <a:srgbClr val="000000"/>
              </a:solidFill>
              <a:latin typeface="Century Gothic"/>
              <a:ea typeface="Century Gothic"/>
              <a:cs typeface="Century Gothic"/>
              <a:sym typeface="Century Gothic"/>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hyperlink" Target="https://resources.ncelp.org/concern/resources/hd76s1109?locale=en" TargetMode="Externa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hyperlink" Target="https://resources.ncelp.org/concern/resources/hd76s1109?locale=en"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https://www.wordwall.net/resource/15476459" TargetMode="External"/><Relationship Id="rId13"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hyperlink" Target="https://www.wordwall.net/resource/15476578" TargetMode="External"/><Relationship Id="rId12" Type="http://schemas.openxmlformats.org/officeDocument/2006/relationships/hyperlink" Target="https://www.wordwall.net/resource/15477546" TargetMode="Externa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www.educandy.com/site/resource.php?activity-code=89810" TargetMode="External"/><Relationship Id="rId11" Type="http://schemas.openxmlformats.org/officeDocument/2006/relationships/hyperlink" Target="https://www.wordwall.net/resource/15477146" TargetMode="External"/><Relationship Id="rId5" Type="http://schemas.openxmlformats.org/officeDocument/2006/relationships/hyperlink" Target="https://www.educandy.com/site/resource.php?activity-code=897fe" TargetMode="External"/><Relationship Id="rId10" Type="http://schemas.openxmlformats.org/officeDocument/2006/relationships/hyperlink" Target="https://www.educandy.com/site/resource.php?activity-code=89825" TargetMode="External"/><Relationship Id="rId4" Type="http://schemas.openxmlformats.org/officeDocument/2006/relationships/notesSlide" Target="../notesSlides/notesSlide29.xml"/><Relationship Id="rId9" Type="http://schemas.openxmlformats.org/officeDocument/2006/relationships/hyperlink" Target="https://www.educandy.com/site/resource.php?activity-code=89821"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1.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11"/>
        <p:cNvGrpSpPr/>
        <p:nvPr/>
      </p:nvGrpSpPr>
      <p:grpSpPr>
        <a:xfrm>
          <a:off x="0" y="0"/>
          <a:ext cx="0" cy="0"/>
          <a:chOff x="0" y="0"/>
          <a:chExt cx="0" cy="0"/>
        </a:xfrm>
      </p:grpSpPr>
      <p:grpSp>
        <p:nvGrpSpPr>
          <p:cNvPr id="112" name="Google Shape;112;p1" descr="background rectangle"/>
          <p:cNvGrpSpPr/>
          <p:nvPr/>
        </p:nvGrpSpPr>
        <p:grpSpPr>
          <a:xfrm>
            <a:off x="-56445" y="0"/>
            <a:ext cx="12192000" cy="6858000"/>
            <a:chOff x="-56445" y="0"/>
            <a:chExt cx="12192000" cy="6858000"/>
          </a:xfrm>
        </p:grpSpPr>
        <p:grpSp>
          <p:nvGrpSpPr>
            <p:cNvPr id="113" name="Google Shape;113;p1"/>
            <p:cNvGrpSpPr/>
            <p:nvPr/>
          </p:nvGrpSpPr>
          <p:grpSpPr>
            <a:xfrm>
              <a:off x="-56445" y="0"/>
              <a:ext cx="12192000" cy="6858000"/>
              <a:chOff x="0" y="0"/>
              <a:chExt cx="12192000" cy="6858000"/>
            </a:xfrm>
          </p:grpSpPr>
          <p:sp>
            <p:nvSpPr>
              <p:cNvPr id="114" name="Google Shape;114;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15" name="Google Shape;115;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116" name="Google Shape;116;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grpSp>
      <p:sp>
        <p:nvSpPr>
          <p:cNvPr id="117" name="Google Shape;117;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wentieth Century"/>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118" name="Google Shape;118;p1"/>
          <p:cNvSpPr txBox="1">
            <a:spLocks noGrp="1"/>
          </p:cNvSpPr>
          <p:nvPr>
            <p:ph type="ctrTitle"/>
          </p:nvPr>
        </p:nvSpPr>
        <p:spPr>
          <a:xfrm>
            <a:off x="0" y="1685162"/>
            <a:ext cx="10363200" cy="2387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rgbClr val="FFFFFF"/>
              </a:buClr>
              <a:buSzPts val="4000"/>
              <a:buFont typeface="Century Gothic"/>
              <a:buNone/>
            </a:pPr>
            <a:r>
              <a:rPr lang="en-GB" sz="4000" b="1">
                <a:solidFill>
                  <a:srgbClr val="FFFFFF"/>
                </a:solidFill>
              </a:rPr>
              <a:t>Differentiation in the NCELP SoW </a:t>
            </a:r>
            <a:br>
              <a:rPr lang="en-GB" sz="4000" b="1">
                <a:solidFill>
                  <a:srgbClr val="FFFFFF"/>
                </a:solidFill>
              </a:rPr>
            </a:br>
            <a:endParaRPr/>
          </a:p>
        </p:txBody>
      </p:sp>
      <p:sp>
        <p:nvSpPr>
          <p:cNvPr id="119" name="Google Shape;119;p1"/>
          <p:cNvSpPr txBox="1"/>
          <p:nvPr/>
        </p:nvSpPr>
        <p:spPr>
          <a:xfrm>
            <a:off x="-56445" y="6211710"/>
            <a:ext cx="429453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entury Gothic"/>
              <a:buNone/>
            </a:pPr>
            <a:r>
              <a:rPr lang="en-GB" sz="1800" b="0" i="0" u="none" strike="noStrike" cap="none" dirty="0">
                <a:solidFill>
                  <a:srgbClr val="FFFFFF"/>
                </a:solidFill>
                <a:latin typeface="Century Gothic"/>
                <a:ea typeface="Century Gothic"/>
                <a:cs typeface="Century Gothic"/>
                <a:sym typeface="Century Gothic"/>
              </a:rPr>
              <a:t>Victoria Hobson / Rachel Hawkes</a:t>
            </a:r>
          </a:p>
          <a:p>
            <a:pPr marL="0" marR="0" lvl="0" indent="0" algn="l" rtl="0">
              <a:lnSpc>
                <a:spcPct val="100000"/>
              </a:lnSpc>
              <a:spcBef>
                <a:spcPts val="0"/>
              </a:spcBef>
              <a:spcAft>
                <a:spcPts val="0"/>
              </a:spcAft>
              <a:buClr>
                <a:srgbClr val="FFFFFF"/>
              </a:buClr>
              <a:buSzPts val="1800"/>
              <a:buFont typeface="Century Gothic"/>
              <a:buNone/>
            </a:pPr>
            <a:r>
              <a:rPr lang="en-GB" sz="1800" b="0" i="0" u="none" strike="noStrike" cap="none" dirty="0">
                <a:solidFill>
                  <a:srgbClr val="FFFFFF"/>
                </a:solidFill>
                <a:latin typeface="Century Gothic"/>
                <a:ea typeface="Century Gothic"/>
                <a:cs typeface="Century Gothic"/>
                <a:sym typeface="Century Gothic"/>
              </a:rPr>
              <a:t>Date updated: 15/06/21</a:t>
            </a:r>
            <a:endParaRPr sz="1800" b="0" i="0" u="none" strike="noStrike" cap="none" dirty="0">
              <a:solidFill>
                <a:srgbClr val="FFFFFF"/>
              </a:solidFill>
              <a:latin typeface="Century Gothic"/>
              <a:ea typeface="Century Gothic"/>
              <a:cs typeface="Century Gothic"/>
              <a:sym typeface="Century Gothic"/>
            </a:endParaRPr>
          </a:p>
        </p:txBody>
      </p:sp>
      <p:pic>
        <p:nvPicPr>
          <p:cNvPr id="120" name="Google Shape;120;p1" descr="NCELP logo"/>
          <p:cNvPicPr preferRelativeResize="0"/>
          <p:nvPr/>
        </p:nvPicPr>
        <p:blipFill rotWithShape="1">
          <a:blip r:embed="rId5">
            <a:alphaModFix/>
          </a:blip>
          <a:srcRect/>
          <a:stretch/>
        </p:blipFill>
        <p:spPr>
          <a:xfrm>
            <a:off x="8945561" y="6458444"/>
            <a:ext cx="3077513" cy="288077"/>
          </a:xfrm>
          <a:prstGeom prst="rect">
            <a:avLst/>
          </a:prstGeom>
          <a:noFill/>
          <a:ln>
            <a:noFill/>
          </a:ln>
        </p:spPr>
      </p:pic>
      <p:sp>
        <p:nvSpPr>
          <p:cNvPr id="121" name="Google Shape;121;p1"/>
          <p:cNvSpPr txBox="1">
            <a:spLocks noGrp="1"/>
          </p:cNvSpPr>
          <p:nvPr>
            <p:ph type="subTitle" idx="1"/>
          </p:nvPr>
        </p:nvSpPr>
        <p:spPr>
          <a:xfrm>
            <a:off x="22577" y="3244881"/>
            <a:ext cx="9144000" cy="16557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2F2F2"/>
              </a:buClr>
              <a:buSzPts val="2400"/>
              <a:buNone/>
            </a:pPr>
            <a:r>
              <a:rPr lang="en-GB" dirty="0">
                <a:solidFill>
                  <a:srgbClr val="F2F2F2"/>
                </a:solidFill>
              </a:rPr>
              <a:t>Supporting lower proficiency learners </a:t>
            </a:r>
            <a:endParaRPr dirty="0">
              <a:solidFill>
                <a:srgbClr val="F2F2F2"/>
              </a:solidFill>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287"/>
    </mc:Choice>
    <mc:Fallback xmlns="">
      <p:transition spd="slow" advTm="11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2"/>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Meeting need in the classroom</a:t>
            </a:r>
            <a:endParaRPr b="1">
              <a:solidFill>
                <a:srgbClr val="2F5496"/>
              </a:solidFill>
              <a:latin typeface="Century Gothic"/>
              <a:ea typeface="Century Gothic"/>
              <a:cs typeface="Century Gothic"/>
              <a:sym typeface="Century Gothic"/>
            </a:endParaRPr>
          </a:p>
        </p:txBody>
      </p:sp>
      <p:grpSp>
        <p:nvGrpSpPr>
          <p:cNvPr id="261" name="Google Shape;261;p12" descr="Red and orange umbrella"/>
          <p:cNvGrpSpPr/>
          <p:nvPr/>
        </p:nvGrpSpPr>
        <p:grpSpPr>
          <a:xfrm>
            <a:off x="2011025" y="921637"/>
            <a:ext cx="7416593" cy="4629309"/>
            <a:chOff x="2239108" y="1306082"/>
            <a:chExt cx="7995138" cy="4907149"/>
          </a:xfrm>
        </p:grpSpPr>
        <p:pic>
          <p:nvPicPr>
            <p:cNvPr id="262" name="Google Shape;262;p12"/>
            <p:cNvPicPr preferRelativeResize="0"/>
            <p:nvPr/>
          </p:nvPicPr>
          <p:blipFill rotWithShape="1">
            <a:blip r:embed="rId5">
              <a:alphaModFix/>
            </a:blip>
            <a:srcRect l="39327" t="55412" r="43269" b="8848"/>
            <a:stretch/>
          </p:blipFill>
          <p:spPr>
            <a:xfrm>
              <a:off x="3505199" y="1306082"/>
              <a:ext cx="4845020" cy="4684410"/>
            </a:xfrm>
            <a:prstGeom prst="rect">
              <a:avLst/>
            </a:prstGeom>
            <a:noFill/>
            <a:ln>
              <a:noFill/>
            </a:ln>
          </p:spPr>
        </p:pic>
        <p:sp>
          <p:nvSpPr>
            <p:cNvPr id="263" name="Google Shape;263;p12"/>
            <p:cNvSpPr/>
            <p:nvPr/>
          </p:nvSpPr>
          <p:spPr>
            <a:xfrm>
              <a:off x="2239108" y="3648287"/>
              <a:ext cx="3305907" cy="256494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264" name="Google Shape;264;p12"/>
            <p:cNvSpPr/>
            <p:nvPr/>
          </p:nvSpPr>
          <p:spPr>
            <a:xfrm>
              <a:off x="6928339" y="3648287"/>
              <a:ext cx="3305907" cy="2564944"/>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grpSp>
      <p:sp>
        <p:nvSpPr>
          <p:cNvPr id="265" name="Google Shape;265;p12"/>
          <p:cNvSpPr txBox="1"/>
          <p:nvPr/>
        </p:nvSpPr>
        <p:spPr>
          <a:xfrm>
            <a:off x="290420" y="3406440"/>
            <a:ext cx="3798277" cy="830997"/>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E4E79"/>
                </a:solidFill>
                <a:latin typeface="Century Gothic"/>
                <a:ea typeface="Century Gothic"/>
                <a:cs typeface="Century Gothic"/>
                <a:sym typeface="Century Gothic"/>
              </a:rPr>
              <a:t>Wave One</a:t>
            </a:r>
            <a:endParaRPr sz="4800" b="1">
              <a:solidFill>
                <a:srgbClr val="1E4E79"/>
              </a:solidFill>
              <a:latin typeface="Century Gothic"/>
              <a:ea typeface="Century Gothic"/>
              <a:cs typeface="Century Gothic"/>
              <a:sym typeface="Century Gothic"/>
            </a:endParaRPr>
          </a:p>
        </p:txBody>
      </p:sp>
      <p:sp>
        <p:nvSpPr>
          <p:cNvPr id="266" name="Google Shape;266;p12"/>
          <p:cNvSpPr txBox="1"/>
          <p:nvPr/>
        </p:nvSpPr>
        <p:spPr>
          <a:xfrm>
            <a:off x="6325563" y="3131227"/>
            <a:ext cx="5028237" cy="156966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E4E79"/>
                </a:solidFill>
                <a:latin typeface="Century Gothic"/>
                <a:ea typeface="Century Gothic"/>
                <a:cs typeface="Century Gothic"/>
                <a:sym typeface="Century Gothic"/>
              </a:rPr>
              <a:t>Quality First Teaching</a:t>
            </a:r>
            <a:endParaRPr sz="4800" b="1">
              <a:solidFill>
                <a:srgbClr val="1E4E79"/>
              </a:solidFill>
              <a:latin typeface="Century Gothic"/>
              <a:ea typeface="Century Gothic"/>
              <a:cs typeface="Century Gothic"/>
              <a:sym typeface="Century Gothic"/>
            </a:endParaRPr>
          </a:p>
        </p:txBody>
      </p:sp>
      <p:sp>
        <p:nvSpPr>
          <p:cNvPr id="267" name="Google Shape;267;p12"/>
          <p:cNvSpPr txBox="1"/>
          <p:nvPr/>
        </p:nvSpPr>
        <p:spPr>
          <a:xfrm>
            <a:off x="290420" y="4341087"/>
            <a:ext cx="5028237" cy="156966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E4E79"/>
                </a:solidFill>
                <a:latin typeface="Century Gothic"/>
                <a:ea typeface="Century Gothic"/>
                <a:cs typeface="Century Gothic"/>
                <a:sym typeface="Century Gothic"/>
              </a:rPr>
              <a:t>High Quality Teaching</a:t>
            </a:r>
            <a:endParaRPr sz="4800" b="1">
              <a:solidFill>
                <a:srgbClr val="1E4E79"/>
              </a:solidFill>
              <a:latin typeface="Century Gothic"/>
              <a:ea typeface="Century Gothic"/>
              <a:cs typeface="Century Gothic"/>
              <a:sym typeface="Century Gothic"/>
            </a:endParaRPr>
          </a:p>
        </p:txBody>
      </p:sp>
      <p:sp>
        <p:nvSpPr>
          <p:cNvPr id="268" name="Google Shape;268;p12"/>
          <p:cNvSpPr txBox="1"/>
          <p:nvPr/>
        </p:nvSpPr>
        <p:spPr>
          <a:xfrm>
            <a:off x="6728454" y="4766116"/>
            <a:ext cx="5028237" cy="156966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a:solidFill>
                  <a:srgbClr val="1E4E79"/>
                </a:solidFill>
                <a:latin typeface="Century Gothic"/>
                <a:ea typeface="Century Gothic"/>
                <a:cs typeface="Century Gothic"/>
                <a:sym typeface="Century Gothic"/>
              </a:rPr>
              <a:t>Inclusive Teaching</a:t>
            </a:r>
            <a:endParaRPr sz="4800" b="1">
              <a:solidFill>
                <a:srgbClr val="1E4E79"/>
              </a:solidFill>
              <a:latin typeface="Century Gothic"/>
              <a:ea typeface="Century Gothic"/>
              <a:cs typeface="Century Gothic"/>
              <a:sym typeface="Century Gothic"/>
            </a:endParaRPr>
          </a:p>
        </p:txBody>
      </p:sp>
      <p:pic>
        <p:nvPicPr>
          <p:cNvPr id="11" name="Audio 10">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76"/>
    </mc:Choice>
    <mc:Fallback xmlns="">
      <p:transition spd="slow" advTm="3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3"/>
          <p:cNvSpPr txBox="1">
            <a:spLocks noGrp="1"/>
          </p:cNvSpPr>
          <p:nvPr>
            <p:ph type="title"/>
          </p:nvPr>
        </p:nvSpPr>
        <p:spPr>
          <a:xfrm>
            <a:off x="439188" y="38888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What does NASEN say?</a:t>
            </a:r>
            <a:endParaRPr/>
          </a:p>
        </p:txBody>
      </p:sp>
      <p:pic>
        <p:nvPicPr>
          <p:cNvPr id="275" name="Google Shape;275;p13" descr="NASEN branding"/>
          <p:cNvPicPr preferRelativeResize="0"/>
          <p:nvPr/>
        </p:nvPicPr>
        <p:blipFill rotWithShape="1">
          <a:blip r:embed="rId3">
            <a:alphaModFix/>
          </a:blip>
          <a:srcRect l="5834" t="55511" r="9526" b="28865"/>
          <a:stretch/>
        </p:blipFill>
        <p:spPr>
          <a:xfrm>
            <a:off x="4622870" y="0"/>
            <a:ext cx="7498080" cy="777769"/>
          </a:xfrm>
          <a:prstGeom prst="rect">
            <a:avLst/>
          </a:prstGeom>
          <a:noFill/>
          <a:ln>
            <a:noFill/>
          </a:ln>
        </p:spPr>
      </p:pic>
      <p:pic>
        <p:nvPicPr>
          <p:cNvPr id="276" name="Google Shape;276;p13">
            <a:extLst>
              <a:ext uri="{C183D7F6-B498-43B3-948B-1728B52AA6E4}">
                <adec:decorative xmlns:adec="http://schemas.microsoft.com/office/drawing/2017/decorative" val="1"/>
              </a:ext>
            </a:extLst>
          </p:cNvPr>
          <p:cNvPicPr preferRelativeResize="0"/>
          <p:nvPr/>
        </p:nvPicPr>
        <p:blipFill rotWithShape="1">
          <a:blip r:embed="rId3">
            <a:alphaModFix/>
          </a:blip>
          <a:srcRect l="5502" t="40352" r="9058" b="46250"/>
          <a:stretch/>
        </p:blipFill>
        <p:spPr>
          <a:xfrm>
            <a:off x="2390840" y="5670072"/>
            <a:ext cx="7572895" cy="667385"/>
          </a:xfrm>
          <a:prstGeom prst="rect">
            <a:avLst/>
          </a:prstGeom>
          <a:noFill/>
          <a:ln>
            <a:noFill/>
          </a:ln>
        </p:spPr>
      </p:pic>
      <p:sp>
        <p:nvSpPr>
          <p:cNvPr id="277" name="Google Shape;277;p13"/>
          <p:cNvSpPr/>
          <p:nvPr/>
        </p:nvSpPr>
        <p:spPr>
          <a:xfrm>
            <a:off x="439188" y="929745"/>
            <a:ext cx="10748101" cy="46782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wentieth Century"/>
              <a:ea typeface="Twentieth Century"/>
              <a:cs typeface="Twentieth Century"/>
              <a:sym typeface="Twentieth Century"/>
            </a:endParaRPr>
          </a:p>
          <a:p>
            <a:pPr marL="0" marR="0" lvl="0" indent="0" algn="l" rtl="0">
              <a:spcBef>
                <a:spcPts val="0"/>
              </a:spcBef>
              <a:spcAft>
                <a:spcPts val="0"/>
              </a:spcAft>
              <a:buNone/>
            </a:pPr>
            <a:endParaRPr sz="2000" b="1">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r>
              <a:rPr lang="en-GB" sz="2000" b="1">
                <a:solidFill>
                  <a:srgbClr val="1E4E79"/>
                </a:solidFill>
                <a:latin typeface="Century Gothic"/>
                <a:ea typeface="Century Gothic"/>
                <a:cs typeface="Century Gothic"/>
                <a:sym typeface="Century Gothic"/>
              </a:rPr>
              <a:t>High quality teaching for everyone reduces the need for further differentiation </a:t>
            </a:r>
            <a:endParaRPr sz="200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200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a:solidFill>
                  <a:srgbClr val="1E4E79"/>
                </a:solidFill>
                <a:latin typeface="Century Gothic"/>
                <a:ea typeface="Century Gothic"/>
                <a:cs typeface="Century Gothic"/>
                <a:sym typeface="Century Gothic"/>
              </a:rPr>
              <a:t>The SEND Code of Practice (2015) makes it clear that ‘making higher quality teaching normally available to the whole class is likely to mean that fewer pupils will require such [different from or additional to] support. Such improvements in whole-class provision tend to be more cost-effective and sustainable.’ (para. 6.15) and that ‘high quality teaching, differentiated for individual pupils, is the first step to responding to pupils who have or may have SEN’ (para. 6.37). In this context, we (and all the teachers and support staff we work with) need to have an understanding of what high quality teaching looks like, and how it enables us to meet the needs of the majority of children and young people. This will also help teachers to understand when differentiation through high quality teaching may not be enough to meet the needs of a particular pupil, using the graduated approach.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65116" y="-168429"/>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3200"/>
              <a:buFont typeface="Century Gothic"/>
              <a:buNone/>
            </a:pPr>
            <a:r>
              <a:rPr lang="en-GB" sz="3200" b="1">
                <a:solidFill>
                  <a:srgbClr val="2F5496"/>
                </a:solidFill>
              </a:rPr>
              <a:t>What does NASEN say?</a:t>
            </a:r>
            <a:endParaRPr sz="3200"/>
          </a:p>
        </p:txBody>
      </p:sp>
      <p:pic>
        <p:nvPicPr>
          <p:cNvPr id="284" name="Google Shape;284;p14" descr="NASEN branding"/>
          <p:cNvPicPr preferRelativeResize="0"/>
          <p:nvPr/>
        </p:nvPicPr>
        <p:blipFill rotWithShape="1">
          <a:blip r:embed="rId3">
            <a:alphaModFix/>
          </a:blip>
          <a:srcRect l="5834" t="59698" r="9526" b="28866"/>
          <a:stretch/>
        </p:blipFill>
        <p:spPr>
          <a:xfrm>
            <a:off x="4693920" y="45156"/>
            <a:ext cx="7498080" cy="569311"/>
          </a:xfrm>
          <a:prstGeom prst="rect">
            <a:avLst/>
          </a:prstGeom>
          <a:noFill/>
          <a:ln>
            <a:noFill/>
          </a:ln>
        </p:spPr>
      </p:pic>
      <p:sp>
        <p:nvSpPr>
          <p:cNvPr id="285" name="Google Shape;285;p14"/>
          <p:cNvSpPr/>
          <p:nvPr/>
        </p:nvSpPr>
        <p:spPr>
          <a:xfrm>
            <a:off x="65116" y="816020"/>
            <a:ext cx="11822084" cy="55707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It is impossible to cover every aspect of </a:t>
            </a:r>
            <a:r>
              <a:rPr lang="en-GB" sz="2000" b="1" dirty="0">
                <a:solidFill>
                  <a:srgbClr val="1E4E79"/>
                </a:solidFill>
                <a:latin typeface="Century Gothic"/>
                <a:ea typeface="Century Gothic"/>
                <a:cs typeface="Century Gothic"/>
                <a:sym typeface="Century Gothic"/>
              </a:rPr>
              <a:t>high quality teaching, </a:t>
            </a:r>
            <a:r>
              <a:rPr lang="en-GB" sz="2000" dirty="0">
                <a:solidFill>
                  <a:srgbClr val="1E4E79"/>
                </a:solidFill>
                <a:latin typeface="Century Gothic"/>
                <a:ea typeface="Century Gothic"/>
                <a:cs typeface="Century Gothic"/>
                <a:sym typeface="Century Gothic"/>
              </a:rPr>
              <a:t>but these suggestions would give you a good starting point at least: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lvl="2"/>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Be explicit</a:t>
            </a:r>
            <a:endParaRPr lang="en-GB" sz="2400" dirty="0">
              <a:solidFill>
                <a:srgbClr val="1E4E79"/>
              </a:solidFill>
              <a:latin typeface="Century Gothic"/>
              <a:ea typeface="Century Gothic"/>
              <a:cs typeface="Century Gothic"/>
              <a:sym typeface="Century Gothic"/>
            </a:endParaRPr>
          </a:p>
          <a:p>
            <a:pPr lvl="2"/>
            <a:r>
              <a:rPr lang="en-GB" sz="2000" dirty="0">
                <a:solidFill>
                  <a:srgbClr val="1E4E79"/>
                </a:solidFill>
                <a:latin typeface="Century Gothic"/>
                <a:ea typeface="Century Gothic"/>
                <a:cs typeface="Century Gothic"/>
                <a:sym typeface="Century Gothic"/>
              </a:rPr>
              <a:t>Don’t assume knowledge and understanding. Be clear about what the task it. What do you want them to learn? Do you need to teach any vocabulary? Provide an example or model which shows them exactly what it is you need them to do.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Use concrete and visual resources</a:t>
            </a: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Hands-on and experiential, use symbols, pictures and colour; this is particularly important when introducing a new topic or concept.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Minimise your talking time </a:t>
            </a:r>
            <a:endParaRPr lang="en-GB" sz="2000" b="1"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Be aware of how complex your language is too and aim to simplify it. Optimise pupils’ talking time (proper discussion in pairs, groups or even whole class, but not just answering your questions).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Make links to prior learning</a:t>
            </a:r>
            <a:endParaRPr lang="en-GB" sz="2000" b="1"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Start the lesson with revision, refer to previous work on the same topic, use mind maps etc. to show links. </a:t>
            </a:r>
            <a:endParaRPr sz="2000" dirty="0">
              <a:solidFill>
                <a:srgbClr val="1E4E7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4"/>
          <p:cNvSpPr txBox="1">
            <a:spLocks noGrp="1"/>
          </p:cNvSpPr>
          <p:nvPr>
            <p:ph type="title"/>
          </p:nvPr>
        </p:nvSpPr>
        <p:spPr>
          <a:xfrm>
            <a:off x="65116" y="-168429"/>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3200"/>
              <a:buFont typeface="Century Gothic"/>
              <a:buNone/>
            </a:pPr>
            <a:r>
              <a:rPr lang="en-GB" sz="3200" b="1">
                <a:solidFill>
                  <a:srgbClr val="2F5496"/>
                </a:solidFill>
              </a:rPr>
              <a:t>What does NASEN say?</a:t>
            </a:r>
            <a:endParaRPr sz="3200"/>
          </a:p>
        </p:txBody>
      </p:sp>
      <p:pic>
        <p:nvPicPr>
          <p:cNvPr id="284" name="Google Shape;284;p14" descr="NASEN branding"/>
          <p:cNvPicPr preferRelativeResize="0"/>
          <p:nvPr/>
        </p:nvPicPr>
        <p:blipFill rotWithShape="1">
          <a:blip r:embed="rId3">
            <a:alphaModFix/>
          </a:blip>
          <a:srcRect l="5834" t="59698" r="9526" b="28866"/>
          <a:stretch/>
        </p:blipFill>
        <p:spPr>
          <a:xfrm>
            <a:off x="4693920" y="45156"/>
            <a:ext cx="7498080" cy="569311"/>
          </a:xfrm>
          <a:prstGeom prst="rect">
            <a:avLst/>
          </a:prstGeom>
          <a:noFill/>
          <a:ln>
            <a:noFill/>
          </a:ln>
        </p:spPr>
      </p:pic>
      <p:sp>
        <p:nvSpPr>
          <p:cNvPr id="285" name="Google Shape;285;p14"/>
          <p:cNvSpPr/>
          <p:nvPr/>
        </p:nvSpPr>
        <p:spPr>
          <a:xfrm>
            <a:off x="65116" y="614467"/>
            <a:ext cx="11822084" cy="59400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dirty="0">
              <a:solidFill>
                <a:srgbClr val="1E4E79"/>
              </a:solidFill>
              <a:latin typeface="Century Gothic"/>
              <a:ea typeface="Century Gothic"/>
              <a:cs typeface="Century Gothic"/>
              <a:sym typeface="Century Gothic"/>
            </a:endParaRPr>
          </a:p>
          <a:p>
            <a:pPr lvl="2"/>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Regular revision and repetition </a:t>
            </a:r>
          </a:p>
          <a:p>
            <a:pPr lvl="2"/>
            <a:r>
              <a:rPr lang="en-GB" sz="2000" dirty="0">
                <a:solidFill>
                  <a:srgbClr val="1E4E79"/>
                </a:solidFill>
                <a:latin typeface="Century Gothic"/>
                <a:ea typeface="Century Gothic"/>
                <a:cs typeface="Century Gothic"/>
                <a:sym typeface="Century Gothic"/>
              </a:rPr>
              <a:t>Little and often works better than lots of input in one go which is not returned to for weeks. Think of it as a spiral of learning where you keep returning to a topic, with increasingly long periods in between each return; this is sometimes called ‘spaced practice’. </a:t>
            </a:r>
          </a:p>
          <a:p>
            <a:pPr lvl="2"/>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Be predictable </a:t>
            </a:r>
          </a:p>
          <a:p>
            <a:pPr lvl="0"/>
            <a:r>
              <a:rPr lang="en-GB" sz="2000" dirty="0">
                <a:solidFill>
                  <a:srgbClr val="1E4E79"/>
                </a:solidFill>
                <a:latin typeface="Century Gothic"/>
                <a:ea typeface="Century Gothic"/>
                <a:cs typeface="Century Gothic"/>
                <a:sym typeface="Century Gothic"/>
              </a:rPr>
              <a:t>Predictability increases security and security means more learning. If, for example, you are teaching a new concept, keep the activity and/or context familiar; be clear on time and provide warnings leading up to that time; provide an example or model. </a:t>
            </a:r>
          </a:p>
          <a:p>
            <a:pPr lvl="0"/>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Break up learning tasks</a:t>
            </a:r>
            <a:endParaRPr lang="en-GB" sz="2000" b="1" dirty="0">
              <a:solidFill>
                <a:srgbClr val="1E4E79"/>
              </a:solidFill>
              <a:latin typeface="Century Gothic"/>
              <a:ea typeface="Century Gothic"/>
              <a:cs typeface="Century Gothic"/>
              <a:sym typeface="Century Gothic"/>
            </a:endParaRPr>
          </a:p>
          <a:p>
            <a:pPr lvl="0"/>
            <a:r>
              <a:rPr lang="en-GB" sz="2000" dirty="0">
                <a:solidFill>
                  <a:srgbClr val="1E4E79"/>
                </a:solidFill>
                <a:latin typeface="Century Gothic"/>
                <a:ea typeface="Century Gothic"/>
                <a:cs typeface="Century Gothic"/>
                <a:sym typeface="Century Gothic"/>
              </a:rPr>
              <a:t>Build in movement from one task to another where possible, change pace, change activity, use breaks; new learning needs time to ‘bed in’ and breaks can help that process. </a:t>
            </a:r>
          </a:p>
          <a:p>
            <a:pPr lvl="0"/>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Use memory aids </a:t>
            </a:r>
          </a:p>
          <a:p>
            <a:r>
              <a:rPr lang="en-GB" sz="2000" dirty="0">
                <a:solidFill>
                  <a:srgbClr val="1E4E79"/>
                </a:solidFill>
                <a:latin typeface="Century Gothic"/>
                <a:ea typeface="Century Gothic"/>
                <a:cs typeface="Century Gothic"/>
                <a:sym typeface="Century Gothic"/>
              </a:rPr>
              <a:t>For example, visual stimuli, songs and rhymes, whatever works – pupils can often come up with their own which work for them. </a:t>
            </a:r>
          </a:p>
          <a:p>
            <a:pPr lvl="0"/>
            <a:r>
              <a:rPr lang="en-GB" sz="2000" dirty="0">
                <a:solidFill>
                  <a:srgbClr val="1E4E79"/>
                </a:solidFill>
                <a:latin typeface="Century Gothic"/>
                <a:ea typeface="Century Gothic"/>
                <a:cs typeface="Century Gothic"/>
                <a:sym typeface="Century Gothic"/>
              </a:rPr>
              <a:t>• </a:t>
            </a:r>
            <a:r>
              <a:rPr lang="en-GB" sz="2400" b="1" dirty="0">
                <a:solidFill>
                  <a:srgbClr val="1E4E79"/>
                </a:solidFill>
                <a:latin typeface="Century Gothic"/>
                <a:ea typeface="Century Gothic"/>
                <a:cs typeface="Century Gothic"/>
                <a:sym typeface="Century Gothic"/>
              </a:rPr>
              <a:t>Model the process you are teaching and offer guided practice</a:t>
            </a:r>
          </a:p>
          <a:p>
            <a:pPr lvl="0"/>
            <a:r>
              <a:rPr lang="en-GB" sz="2000" dirty="0">
                <a:solidFill>
                  <a:srgbClr val="1E4E79"/>
                </a:solidFill>
                <a:latin typeface="Century Gothic"/>
                <a:ea typeface="Century Gothic"/>
                <a:cs typeface="Century Gothic"/>
                <a:sym typeface="Century Gothic"/>
              </a:rPr>
              <a:t>Use scaffolding and coaching. </a:t>
            </a:r>
          </a:p>
          <a:p>
            <a:pPr lvl="0"/>
            <a:endParaRPr sz="2000"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3013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6"/>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302" name="Google Shape;302;p16"/>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Research refreshers: PVG</a:t>
            </a:r>
            <a:endParaRPr dirty="0"/>
          </a:p>
          <a:p>
            <a:pPr marL="228600" lvl="0" indent="-228600" algn="l" rtl="0">
              <a:lnSpc>
                <a:spcPct val="150000"/>
              </a:lnSpc>
              <a:spcBef>
                <a:spcPts val="1000"/>
              </a:spcBef>
              <a:spcAft>
                <a:spcPts val="0"/>
              </a:spcAft>
              <a:buClr>
                <a:schemeClr val="accent2"/>
              </a:buClr>
              <a:buSzPct val="100000"/>
              <a:buChar char="•"/>
            </a:pPr>
            <a:r>
              <a:rPr lang="en-GB" b="1" dirty="0">
                <a:solidFill>
                  <a:srgbClr val="2F5496"/>
                </a:solidFill>
              </a:rPr>
              <a:t>Explore good practice for supporting lower proficiency learners as part of high quality teaching </a:t>
            </a:r>
            <a:endParaRPr b="1"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Principles and key features of NCELP SoW: inbuilt design features that support lower proficiency learners per strand</a:t>
            </a: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Showcase of differentiation within NCELP resources by: task type, level of support, outcome</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Ideas for further adapting resources, exemplified by teachers from the network of Lead Schools</a:t>
            </a:r>
            <a:endParaRPr dirty="0">
              <a:solidFill>
                <a:srgbClr val="2F5496"/>
              </a:solidFill>
            </a:endParaRPr>
          </a:p>
        </p:txBody>
      </p:sp>
      <p:pic>
        <p:nvPicPr>
          <p:cNvPr id="303" name="Google Shape;303;p16" descr="green checkmark"/>
          <p:cNvPicPr preferRelativeResize="0"/>
          <p:nvPr/>
        </p:nvPicPr>
        <p:blipFill rotWithShape="1">
          <a:blip r:embed="rId5">
            <a:alphaModFix/>
          </a:blip>
          <a:srcRect/>
          <a:stretch/>
        </p:blipFill>
        <p:spPr>
          <a:xfrm>
            <a:off x="4689557" y="1285716"/>
            <a:ext cx="581918" cy="606165"/>
          </a:xfrm>
          <a:prstGeom prst="rect">
            <a:avLst/>
          </a:prstGeom>
          <a:noFill/>
          <a:ln>
            <a:noFill/>
          </a:ln>
        </p:spPr>
      </p:pic>
      <p:pic>
        <p:nvPicPr>
          <p:cNvPr id="304" name="Google Shape;304;p16" descr="green checkmark"/>
          <p:cNvPicPr preferRelativeResize="0"/>
          <p:nvPr/>
        </p:nvPicPr>
        <p:blipFill rotWithShape="1">
          <a:blip r:embed="rId5">
            <a:alphaModFix/>
          </a:blip>
          <a:srcRect/>
          <a:stretch/>
        </p:blipFill>
        <p:spPr>
          <a:xfrm>
            <a:off x="5101896" y="2426083"/>
            <a:ext cx="581918" cy="606165"/>
          </a:xfrm>
          <a:prstGeom prst="rect">
            <a:avLst/>
          </a:prstGeom>
          <a:noFill/>
          <a:ln>
            <a:noFill/>
          </a:ln>
        </p:spPr>
      </p:pic>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963"/>
    </mc:Choice>
    <mc:Fallback xmlns="">
      <p:transition spd="slow" advTm="1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3" name="Google Shape;293;p15"/>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NASEN &amp; NCELP approaches</a:t>
            </a:r>
            <a:endParaRPr b="1" dirty="0">
              <a:solidFill>
                <a:srgbClr val="2F5496"/>
              </a:solidFill>
              <a:latin typeface="Century Gothic"/>
              <a:ea typeface="Century Gothic"/>
              <a:cs typeface="Century Gothic"/>
              <a:sym typeface="Century Gothic"/>
            </a:endParaRPr>
          </a:p>
        </p:txBody>
      </p:sp>
      <p:sp>
        <p:nvSpPr>
          <p:cNvPr id="294" name="Google Shape;294;p15"/>
          <p:cNvSpPr txBox="1">
            <a:spLocks noGrp="1"/>
          </p:cNvSpPr>
          <p:nvPr>
            <p:ph type="body" idx="1"/>
          </p:nvPr>
        </p:nvSpPr>
        <p:spPr>
          <a:xfrm>
            <a:off x="565372" y="1716390"/>
            <a:ext cx="10524386" cy="4599350"/>
          </a:xfrm>
          <a:prstGeom prst="rect">
            <a:avLst/>
          </a:prstGeom>
          <a:noFill/>
          <a:ln>
            <a:noFill/>
          </a:ln>
        </p:spPr>
        <p:txBody>
          <a:bodyPr spcFirstLastPara="1" wrap="square" lIns="91425" tIns="45700" rIns="91425" bIns="45700" anchor="t" anchorCtr="0">
            <a:normAutofit/>
          </a:bodyPr>
          <a:lstStyle/>
          <a:p>
            <a:pPr marL="228600" lvl="0" indent="-64135">
              <a:lnSpc>
                <a:spcPct val="150000"/>
              </a:lnSpc>
              <a:buClr>
                <a:schemeClr val="accent2"/>
              </a:buClr>
              <a:buSzPct val="100000"/>
              <a:buNone/>
            </a:pPr>
            <a:r>
              <a:rPr lang="en-GB" dirty="0">
                <a:solidFill>
                  <a:srgbClr val="2F5496"/>
                </a:solidFill>
              </a:rPr>
              <a:t>What can you think of from the NCELP approach that fulfils on the NASEN principles?</a:t>
            </a:r>
            <a:endParaRPr dirty="0">
              <a:solidFill>
                <a:srgbClr val="2F5496"/>
              </a:solidFill>
            </a:endParaRPr>
          </a:p>
          <a:p>
            <a:pPr marL="228600" lvl="0" indent="-64135" algn="l" rtl="0">
              <a:lnSpc>
                <a:spcPct val="150000"/>
              </a:lnSpc>
              <a:spcBef>
                <a:spcPts val="1000"/>
              </a:spcBef>
              <a:spcAft>
                <a:spcPts val="0"/>
              </a:spcAft>
              <a:buClr>
                <a:schemeClr val="accent2"/>
              </a:buClr>
              <a:buSzPct val="100000"/>
              <a:buNone/>
            </a:pPr>
            <a:endParaRPr dirty="0">
              <a:solidFill>
                <a:srgbClr val="2F5496"/>
              </a:solidFill>
            </a:endParaRPr>
          </a:p>
        </p:txBody>
      </p:sp>
      <p:pic>
        <p:nvPicPr>
          <p:cNvPr id="2" name="Picture 1" descr="Black and orange question mark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523" y="2942158"/>
            <a:ext cx="6133785" cy="3373582"/>
          </a:xfrm>
          <a:prstGeom prst="rect">
            <a:avLst/>
          </a:prstGeom>
        </p:spPr>
      </p:pic>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15"/>
    </mc:Choice>
    <mc:Fallback xmlns="">
      <p:transition spd="slow" advTm="1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Grammar</a:t>
            </a:r>
            <a:endParaRPr/>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314" name="Google Shape;314;p17">
            <a:extLst>
              <a:ext uri="{C183D7F6-B498-43B3-948B-1728B52AA6E4}">
                <adec:decorative xmlns:adec="http://schemas.microsoft.com/office/drawing/2017/decorative" val="1"/>
              </a:ext>
            </a:extLst>
          </p:cNvPr>
          <p:cNvSpPr/>
          <p:nvPr/>
        </p:nvSpPr>
        <p:spPr>
          <a:xfrm>
            <a:off x="101838" y="1431083"/>
            <a:ext cx="5677197" cy="943381"/>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15" name="Google Shape;315;p17">
            <a:extLst>
              <a:ext uri="{C183D7F6-B498-43B3-948B-1728B52AA6E4}">
                <adec:decorative xmlns:adec="http://schemas.microsoft.com/office/drawing/2017/decorative" val="1"/>
              </a:ext>
            </a:extLst>
          </p:cNvPr>
          <p:cNvSpPr/>
          <p:nvPr/>
        </p:nvSpPr>
        <p:spPr>
          <a:xfrm>
            <a:off x="121058" y="3765849"/>
            <a:ext cx="5677197" cy="1064335"/>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316" name="Google Shape;316;p17"/>
          <p:cNvSpPr/>
          <p:nvPr/>
        </p:nvSpPr>
        <p:spPr>
          <a:xfrm>
            <a:off x="5952651" y="4044311"/>
            <a:ext cx="6105550" cy="2234318"/>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1E4E79"/>
                </a:solidFill>
                <a:latin typeface="Century Gothic"/>
                <a:ea typeface="Century Gothic"/>
                <a:cs typeface="Century Gothic"/>
                <a:sym typeface="Century Gothic"/>
              </a:rPr>
              <a:t>We give an upfront, explicit explanation of new grammar, keeping the explanation minimal (1/2 minutes), concentrating on a pair of features rather than a whole paradigm in a familiar format each time.</a:t>
            </a:r>
            <a:endParaRPr sz="2000" b="1">
              <a:solidFill>
                <a:srgbClr val="1E4E79"/>
              </a:solidFill>
              <a:latin typeface="Century Gothic"/>
              <a:ea typeface="Century Gothic"/>
              <a:cs typeface="Century Gothic"/>
              <a:sym typeface="Century Gothic"/>
            </a:endParaRPr>
          </a:p>
        </p:txBody>
      </p:sp>
      <p:sp>
        <p:nvSpPr>
          <p:cNvPr id="317" name="Google Shape;317;p17">
            <a:extLst>
              <a:ext uri="{C183D7F6-B498-43B3-948B-1728B52AA6E4}">
                <adec:decorative xmlns:adec="http://schemas.microsoft.com/office/drawing/2017/decorative" val="1"/>
              </a:ext>
            </a:extLst>
          </p:cNvPr>
          <p:cNvSpPr/>
          <p:nvPr/>
        </p:nvSpPr>
        <p:spPr>
          <a:xfrm>
            <a:off x="6014782" y="1722083"/>
            <a:ext cx="6056160" cy="1322332"/>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6" name="Audio 5">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0813488"/>
      </p:ext>
    </p:extLst>
  </p:cSld>
  <p:clrMapOvr>
    <a:masterClrMapping/>
  </p:clrMapOvr>
  <mc:AlternateContent xmlns:mc="http://schemas.openxmlformats.org/markup-compatibility/2006" xmlns:p14="http://schemas.microsoft.com/office/powerpoint/2010/main">
    <mc:Choice Requires="p14">
      <p:transition spd="slow" p14:dur="2000" advTm="44014"/>
    </mc:Choice>
    <mc:Fallback xmlns="">
      <p:transition spd="slow" advTm="44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Grammar</a:t>
            </a:r>
            <a:endParaRPr/>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10" name="Google Shape;327;p18"/>
          <p:cNvSpPr/>
          <p:nvPr/>
        </p:nvSpPr>
        <p:spPr>
          <a:xfrm>
            <a:off x="80716" y="1027191"/>
            <a:ext cx="5893724" cy="1492284"/>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dirty="0">
              <a:solidFill>
                <a:srgbClr val="1F3864"/>
              </a:solidFill>
              <a:latin typeface="Century Gothic"/>
              <a:ea typeface="Century Gothic"/>
              <a:cs typeface="Century Gothic"/>
              <a:sym typeface="Century Gothic"/>
            </a:endParaRPr>
          </a:p>
          <a:p>
            <a:pPr marL="0" marR="0" lvl="0" indent="0" algn="l" rtl="0">
              <a:spcBef>
                <a:spcPts val="0"/>
              </a:spcBef>
              <a:spcAft>
                <a:spcPts val="0"/>
              </a:spcAft>
              <a:buNone/>
            </a:pPr>
            <a:r>
              <a:rPr lang="en-GB" sz="2000" b="1" dirty="0">
                <a:solidFill>
                  <a:srgbClr val="1E4E79"/>
                </a:solidFill>
                <a:latin typeface="Century Gothic"/>
                <a:ea typeface="Century Gothic"/>
                <a:cs typeface="Century Gothic"/>
                <a:sym typeface="Century Gothic"/>
              </a:rPr>
              <a:t>We design input activities (reading and listening) for initial practice to reinforce knowledge of the grammatical form and its meaning.</a:t>
            </a:r>
            <a:endParaRPr sz="2000" b="1" dirty="0">
              <a:solidFill>
                <a:srgbClr val="1E4E79"/>
              </a:solidFill>
              <a:latin typeface="Century Gothic"/>
              <a:ea typeface="Century Gothic"/>
              <a:cs typeface="Century Gothic"/>
              <a:sym typeface="Century Gothic"/>
            </a:endParaRPr>
          </a:p>
          <a:p>
            <a:pPr marL="0" marR="0" lvl="0" indent="0" algn="ctr" rtl="0">
              <a:spcBef>
                <a:spcPts val="0"/>
              </a:spcBef>
              <a:spcAft>
                <a:spcPts val="0"/>
              </a:spcAft>
              <a:buNone/>
            </a:pPr>
            <a:endParaRPr sz="2000" b="1" dirty="0">
              <a:solidFill>
                <a:srgbClr val="1F3864"/>
              </a:solidFill>
              <a:latin typeface="Century Gothic"/>
              <a:ea typeface="Century Gothic"/>
              <a:cs typeface="Century Gothic"/>
              <a:sym typeface="Century Gothic"/>
            </a:endParaRPr>
          </a:p>
        </p:txBody>
      </p:sp>
      <p:sp>
        <p:nvSpPr>
          <p:cNvPr id="11" name="Google Shape;328;p18">
            <a:extLst>
              <a:ext uri="{C183D7F6-B498-43B3-948B-1728B52AA6E4}">
                <adec:decorative xmlns:adec="http://schemas.microsoft.com/office/drawing/2017/decorative" val="1"/>
              </a:ext>
            </a:extLst>
          </p:cNvPr>
          <p:cNvSpPr/>
          <p:nvPr/>
        </p:nvSpPr>
        <p:spPr>
          <a:xfrm>
            <a:off x="6014782" y="3071377"/>
            <a:ext cx="6112415" cy="1175189"/>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12" name="Google Shape;329;p18"/>
          <p:cNvSpPr/>
          <p:nvPr/>
        </p:nvSpPr>
        <p:spPr>
          <a:xfrm>
            <a:off x="92791" y="2766113"/>
            <a:ext cx="5893724" cy="1239711"/>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Production activities (speaking and writing) follow the input activities to help learners establish and practise accessing knowledge. </a:t>
            </a:r>
            <a:endParaRPr sz="2000" b="1" dirty="0">
              <a:solidFill>
                <a:srgbClr val="1E4E79"/>
              </a:solidFill>
              <a:latin typeface="Century Gothic"/>
              <a:ea typeface="Century Gothic"/>
              <a:cs typeface="Century Gothic"/>
              <a:sym typeface="Century Gothic"/>
            </a:endParaRPr>
          </a:p>
        </p:txBody>
      </p:sp>
      <p:sp>
        <p:nvSpPr>
          <p:cNvPr id="13" name="Google Shape;330;p18"/>
          <p:cNvSpPr/>
          <p:nvPr/>
        </p:nvSpPr>
        <p:spPr>
          <a:xfrm>
            <a:off x="80716" y="4275936"/>
            <a:ext cx="5893724" cy="1870485"/>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This makes for a variety of tasks during which students practise connecting the form of the words with their meaning, so that it never becomes a mechanical drill that students can do without thinking.</a:t>
            </a:r>
            <a:endParaRPr sz="2000" b="1" dirty="0">
              <a:solidFill>
                <a:srgbClr val="1E4E79"/>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dirty="0">
                <a:solidFill>
                  <a:srgbClr val="1F3864"/>
                </a:solidFill>
                <a:latin typeface="Century Gothic"/>
                <a:ea typeface="Century Gothic"/>
                <a:cs typeface="Century Gothic"/>
                <a:sym typeface="Century Gothic"/>
              </a:rPr>
              <a:t>. </a:t>
            </a:r>
            <a:endParaRPr sz="2000" b="1" dirty="0">
              <a:solidFill>
                <a:srgbClr val="1F3864"/>
              </a:solidFill>
              <a:latin typeface="Century Gothic"/>
              <a:ea typeface="Century Gothic"/>
              <a:cs typeface="Century Gothic"/>
              <a:sym typeface="Century Gothic"/>
            </a:endParaRP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75645209"/>
      </p:ext>
    </p:extLst>
  </p:cSld>
  <p:clrMapOvr>
    <a:masterClrMapping/>
  </p:clrMapOvr>
  <mc:AlternateContent xmlns:mc="http://schemas.openxmlformats.org/markup-compatibility/2006" xmlns:p14="http://schemas.microsoft.com/office/powerpoint/2010/main">
    <mc:Choice Requires="p14">
      <p:transition spd="slow" p14:dur="2000" advTm="35425"/>
    </mc:Choice>
    <mc:Fallback xmlns="">
      <p:transition spd="slow" advTm="3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Grammar</a:t>
            </a:r>
            <a:endParaRPr/>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340;p19"/>
          <p:cNvSpPr/>
          <p:nvPr/>
        </p:nvSpPr>
        <p:spPr>
          <a:xfrm>
            <a:off x="0" y="2588358"/>
            <a:ext cx="5893724" cy="1501969"/>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Guided production practice features in almost every lesson.  This then builds up to more freer meaningful practice, once students have secure building blocks.</a:t>
            </a:r>
            <a:endParaRPr sz="2000" b="1" dirty="0">
              <a:solidFill>
                <a:srgbClr val="1E4E79"/>
              </a:solidFill>
              <a:latin typeface="Century Gothic"/>
              <a:ea typeface="Century Gothic"/>
              <a:cs typeface="Century Gothic"/>
              <a:sym typeface="Century Gothic"/>
            </a:endParaRPr>
          </a:p>
        </p:txBody>
      </p:sp>
      <p:sp>
        <p:nvSpPr>
          <p:cNvPr id="7" name="Google Shape;341;p19">
            <a:extLst>
              <a:ext uri="{C183D7F6-B498-43B3-948B-1728B52AA6E4}">
                <adec:decorative xmlns:adec="http://schemas.microsoft.com/office/drawing/2017/decorative" val="1"/>
              </a:ext>
            </a:extLst>
          </p:cNvPr>
          <p:cNvSpPr/>
          <p:nvPr/>
        </p:nvSpPr>
        <p:spPr>
          <a:xfrm>
            <a:off x="5946172" y="5417127"/>
            <a:ext cx="6112415" cy="942109"/>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28566398"/>
      </p:ext>
    </p:extLst>
  </p:cSld>
  <p:clrMapOvr>
    <a:masterClrMapping/>
  </p:clrMapOvr>
  <mc:AlternateContent xmlns:mc="http://schemas.openxmlformats.org/markup-compatibility/2006" xmlns:p14="http://schemas.microsoft.com/office/powerpoint/2010/main">
    <mc:Choice Requires="p14">
      <p:transition spd="slow" p14:dur="2000" advTm="16220"/>
    </mc:Choice>
    <mc:Fallback xmlns="">
      <p:transition spd="slow" advTm="1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Grammar</a:t>
            </a:r>
            <a:endParaRPr/>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351;p20"/>
          <p:cNvSpPr/>
          <p:nvPr/>
        </p:nvSpPr>
        <p:spPr>
          <a:xfrm>
            <a:off x="86753" y="2660146"/>
            <a:ext cx="5893724" cy="1997650"/>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u="sng" dirty="0">
                <a:solidFill>
                  <a:srgbClr val="1E4E79"/>
                </a:solidFill>
                <a:latin typeface="Century Gothic"/>
                <a:ea typeface="Century Gothic"/>
                <a:cs typeface="Century Gothic"/>
                <a:sym typeface="Century Gothic"/>
              </a:rPr>
              <a:t>Systematic</a:t>
            </a:r>
            <a:r>
              <a:rPr lang="en-GB" sz="2000" b="1" dirty="0">
                <a:solidFill>
                  <a:srgbClr val="1E4E79"/>
                </a:solidFill>
                <a:latin typeface="Century Gothic"/>
                <a:ea typeface="Century Gothic"/>
                <a:cs typeface="Century Gothic"/>
                <a:sym typeface="Century Gothic"/>
              </a:rPr>
              <a:t> revision and practice of grammar points is built in to the </a:t>
            </a:r>
            <a:r>
              <a:rPr lang="en-GB" sz="2000" b="1" dirty="0" err="1">
                <a:solidFill>
                  <a:srgbClr val="1E4E79"/>
                </a:solidFill>
                <a:latin typeface="Century Gothic"/>
                <a:ea typeface="Century Gothic"/>
                <a:cs typeface="Century Gothic"/>
                <a:sym typeface="Century Gothic"/>
              </a:rPr>
              <a:t>SoW.</a:t>
            </a:r>
            <a:r>
              <a:rPr lang="en-GB" sz="2000" b="1" dirty="0">
                <a:solidFill>
                  <a:srgbClr val="1E4E79"/>
                </a:solidFill>
                <a:latin typeface="Century Gothic"/>
                <a:ea typeface="Century Gothic"/>
                <a:cs typeface="Century Gothic"/>
                <a:sym typeface="Century Gothic"/>
              </a:rPr>
              <a:t>  The ‘grammar overview’ tab on the </a:t>
            </a:r>
            <a:r>
              <a:rPr lang="en-GB" sz="2000" b="1" dirty="0" err="1">
                <a:solidFill>
                  <a:srgbClr val="1E4E79"/>
                </a:solidFill>
                <a:latin typeface="Century Gothic"/>
                <a:ea typeface="Century Gothic"/>
                <a:cs typeface="Century Gothic"/>
                <a:sym typeface="Century Gothic"/>
              </a:rPr>
              <a:t>SoW</a:t>
            </a:r>
            <a:r>
              <a:rPr lang="en-GB" sz="2000" b="1" dirty="0">
                <a:solidFill>
                  <a:srgbClr val="1E4E79"/>
                </a:solidFill>
                <a:latin typeface="Century Gothic"/>
                <a:ea typeface="Century Gothic"/>
                <a:cs typeface="Century Gothic"/>
                <a:sym typeface="Century Gothic"/>
              </a:rPr>
              <a:t> is particularly useful for exemplifying this.</a:t>
            </a:r>
            <a:endParaRPr sz="2000" b="1" dirty="0">
              <a:solidFill>
                <a:srgbClr val="1E4E79"/>
              </a:solidFill>
              <a:latin typeface="Century Gothic"/>
              <a:ea typeface="Century Gothic"/>
              <a:cs typeface="Century Gothic"/>
              <a:sym typeface="Century Gothic"/>
            </a:endParaRPr>
          </a:p>
        </p:txBody>
      </p:sp>
      <p:sp>
        <p:nvSpPr>
          <p:cNvPr id="7" name="Google Shape;352;p20">
            <a:extLst>
              <a:ext uri="{C183D7F6-B498-43B3-948B-1728B52AA6E4}">
                <adec:decorative xmlns:adec="http://schemas.microsoft.com/office/drawing/2017/decorative" val="1"/>
              </a:ext>
            </a:extLst>
          </p:cNvPr>
          <p:cNvSpPr/>
          <p:nvPr/>
        </p:nvSpPr>
        <p:spPr>
          <a:xfrm>
            <a:off x="5948843" y="615751"/>
            <a:ext cx="6112415" cy="963668"/>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0906890"/>
      </p:ext>
    </p:extLst>
  </p:cSld>
  <p:clrMapOvr>
    <a:masterClrMapping/>
  </p:clrMapOvr>
  <mc:AlternateContent xmlns:mc="http://schemas.openxmlformats.org/markup-compatibility/2006" xmlns:p14="http://schemas.microsoft.com/office/powerpoint/2010/main">
    <mc:Choice Requires="p14">
      <p:transition spd="slow" p14:dur="2000" advTm="16715"/>
    </mc:Choice>
    <mc:Fallback xmlns="">
      <p:transition spd="slow" advTm="16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128" name="Google Shape;128;p2"/>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Research refreshers: PVG</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Explore good practice for supporting lower proficiency learners as part of high quality teaching </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Principles and key features of NCELP SoW: inbuilt design features that support lower proficiency learners per strand</a:t>
            </a: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Showcase of differentiation within NCELP resources by: task type, level of support, outcome.</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Ideas for further adapting resources, exemplified by teachers from the network of Lead Schools.</a:t>
            </a:r>
            <a:endParaRPr dirty="0">
              <a:solidFill>
                <a:srgbClr val="2F5496"/>
              </a:solidFill>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595"/>
    </mc:Choice>
    <mc:Fallback xmlns="">
      <p:transition spd="slow" advTm="46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Vocabulary</a:t>
            </a:r>
            <a:endParaRPr dirty="0"/>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8" name="Google Shape;373;p22"/>
          <p:cNvSpPr/>
          <p:nvPr/>
        </p:nvSpPr>
        <p:spPr>
          <a:xfrm>
            <a:off x="6092536" y="2249209"/>
            <a:ext cx="5893724" cy="1503925"/>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Pre-learning of vocabulary a pre-requisite of the NCELP approach. Every lesson builds on the vocabulary that students are asked to learn in advance.</a:t>
            </a:r>
            <a:endParaRPr sz="2000" b="1" dirty="0">
              <a:solidFill>
                <a:srgbClr val="1E4E79"/>
              </a:solidFill>
              <a:latin typeface="Century Gothic"/>
              <a:ea typeface="Century Gothic"/>
              <a:cs typeface="Century Gothic"/>
              <a:sym typeface="Century Gothic"/>
            </a:endParaRPr>
          </a:p>
        </p:txBody>
      </p:sp>
      <p:sp>
        <p:nvSpPr>
          <p:cNvPr id="9" name="Google Shape;374;p22">
            <a:extLst>
              <a:ext uri="{C183D7F6-B498-43B3-948B-1728B52AA6E4}">
                <adec:decorative xmlns:adec="http://schemas.microsoft.com/office/drawing/2017/decorative" val="1"/>
              </a:ext>
            </a:extLst>
          </p:cNvPr>
          <p:cNvSpPr/>
          <p:nvPr/>
        </p:nvSpPr>
        <p:spPr>
          <a:xfrm>
            <a:off x="121058" y="4959292"/>
            <a:ext cx="5765739" cy="1097092"/>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98228508"/>
      </p:ext>
    </p:extLst>
  </p:cSld>
  <p:clrMapOvr>
    <a:masterClrMapping/>
  </p:clrMapOvr>
  <mc:AlternateContent xmlns:mc="http://schemas.openxmlformats.org/markup-compatibility/2006" xmlns:p14="http://schemas.microsoft.com/office/powerpoint/2010/main">
    <mc:Choice Requires="p14">
      <p:transition spd="slow" p14:dur="2000" advTm="19723"/>
    </mc:Choice>
    <mc:Fallback xmlns="">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Vocabulary</a:t>
            </a:r>
            <a:endParaRPr dirty="0"/>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384;p23"/>
          <p:cNvSpPr/>
          <p:nvPr/>
        </p:nvSpPr>
        <p:spPr>
          <a:xfrm>
            <a:off x="52448" y="1527875"/>
            <a:ext cx="5893724" cy="3794077"/>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Further in-lesson approaches to vocabulary building:</a:t>
            </a:r>
            <a:endParaRPr dirty="0"/>
          </a:p>
          <a:p>
            <a:pPr marL="0" marR="0" lvl="0" indent="0" algn="ctr" rtl="0">
              <a:spcBef>
                <a:spcPts val="0"/>
              </a:spcBef>
              <a:spcAft>
                <a:spcPts val="0"/>
              </a:spcAft>
              <a:buNone/>
            </a:pPr>
            <a:r>
              <a:rPr lang="en-GB" sz="2000" b="1" dirty="0" err="1">
                <a:solidFill>
                  <a:srgbClr val="1E4E79"/>
                </a:solidFill>
                <a:latin typeface="Century Gothic"/>
                <a:ea typeface="Century Gothic"/>
                <a:cs typeface="Century Gothic"/>
                <a:sym typeface="Century Gothic"/>
              </a:rPr>
              <a:t>i</a:t>
            </a:r>
            <a:r>
              <a:rPr lang="en-GB" sz="2000" b="1" dirty="0">
                <a:solidFill>
                  <a:srgbClr val="1E4E79"/>
                </a:solidFill>
                <a:latin typeface="Century Gothic"/>
                <a:ea typeface="Century Gothic"/>
                <a:cs typeface="Century Gothic"/>
                <a:sym typeface="Century Gothic"/>
              </a:rPr>
              <a:t>. Recognition, then passive recall, then active recall across all modes/modalities (listening, reading, speaking, writing) across both lessons in the one week.</a:t>
            </a:r>
            <a:br>
              <a:rPr lang="en-GB" sz="2000" b="1" dirty="0">
                <a:solidFill>
                  <a:srgbClr val="1E4E79"/>
                </a:solidFill>
                <a:latin typeface="Century Gothic"/>
                <a:ea typeface="Century Gothic"/>
                <a:cs typeface="Century Gothic"/>
                <a:sym typeface="Century Gothic"/>
              </a:rPr>
            </a:br>
            <a:r>
              <a:rPr lang="en-GB" sz="2000" b="1" dirty="0">
                <a:solidFill>
                  <a:srgbClr val="1E4E79"/>
                </a:solidFill>
                <a:latin typeface="Century Gothic"/>
                <a:ea typeface="Century Gothic"/>
                <a:cs typeface="Century Gothic"/>
                <a:sym typeface="Century Gothic"/>
              </a:rPr>
              <a:t>ii. Towards the end of the 2</a:t>
            </a:r>
            <a:r>
              <a:rPr lang="en-GB" sz="2000" b="1" baseline="30000" dirty="0">
                <a:solidFill>
                  <a:srgbClr val="1E4E79"/>
                </a:solidFill>
                <a:latin typeface="Century Gothic"/>
                <a:ea typeface="Century Gothic"/>
                <a:cs typeface="Century Gothic"/>
                <a:sym typeface="Century Gothic"/>
              </a:rPr>
              <a:t>nd</a:t>
            </a:r>
            <a:r>
              <a:rPr lang="en-GB" sz="2000" b="1" dirty="0">
                <a:solidFill>
                  <a:srgbClr val="1E4E79"/>
                </a:solidFill>
                <a:latin typeface="Century Gothic"/>
                <a:ea typeface="Century Gothic"/>
                <a:cs typeface="Century Gothic"/>
                <a:sym typeface="Century Gothic"/>
              </a:rPr>
              <a:t> lesson in that week, productive recall tasks (but reduce the stress and make them low stakes).  Students have to try to recall words themselves to learn them.</a:t>
            </a:r>
            <a:endParaRPr sz="2000" b="1" dirty="0">
              <a:solidFill>
                <a:srgbClr val="1E4E79"/>
              </a:solidFill>
              <a:latin typeface="Century Gothic"/>
              <a:ea typeface="Century Gothic"/>
              <a:cs typeface="Century Gothic"/>
              <a:sym typeface="Century Gothic"/>
            </a:endParaRPr>
          </a:p>
        </p:txBody>
      </p:sp>
      <p:sp>
        <p:nvSpPr>
          <p:cNvPr id="7" name="Google Shape;385;p23">
            <a:extLst>
              <a:ext uri="{C183D7F6-B498-43B3-948B-1728B52AA6E4}">
                <adec:decorative xmlns:adec="http://schemas.microsoft.com/office/drawing/2017/decorative" val="1"/>
              </a:ext>
            </a:extLst>
          </p:cNvPr>
          <p:cNvSpPr/>
          <p:nvPr/>
        </p:nvSpPr>
        <p:spPr>
          <a:xfrm>
            <a:off x="6014782" y="3040254"/>
            <a:ext cx="5765739" cy="1237436"/>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2642322"/>
      </p:ext>
    </p:extLst>
  </p:cSld>
  <p:clrMapOvr>
    <a:masterClrMapping/>
  </p:clrMapOvr>
  <mc:AlternateContent xmlns:mc="http://schemas.openxmlformats.org/markup-compatibility/2006" xmlns:p14="http://schemas.microsoft.com/office/powerpoint/2010/main">
    <mc:Choice Requires="p14">
      <p:transition spd="slow" p14:dur="2000" advTm="33993"/>
    </mc:Choice>
    <mc:Fallback xmlns="">
      <p:transition spd="slow" advTm="3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Vocabulary</a:t>
            </a:r>
            <a:endParaRPr dirty="0"/>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362;p21"/>
          <p:cNvSpPr/>
          <p:nvPr/>
        </p:nvSpPr>
        <p:spPr>
          <a:xfrm>
            <a:off x="52448" y="2720976"/>
            <a:ext cx="5893724" cy="1997650"/>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u="sng" dirty="0">
                <a:solidFill>
                  <a:srgbClr val="1E4E79"/>
                </a:solidFill>
                <a:latin typeface="Century Gothic"/>
                <a:ea typeface="Century Gothic"/>
                <a:cs typeface="Century Gothic"/>
                <a:sym typeface="Century Gothic"/>
              </a:rPr>
              <a:t>Systematic</a:t>
            </a:r>
            <a:r>
              <a:rPr lang="en-GB" sz="2000" b="1" dirty="0">
                <a:solidFill>
                  <a:srgbClr val="1E4E79"/>
                </a:solidFill>
                <a:latin typeface="Century Gothic"/>
                <a:ea typeface="Century Gothic"/>
                <a:cs typeface="Century Gothic"/>
                <a:sym typeface="Century Gothic"/>
              </a:rPr>
              <a:t> revision and practice of vocabulary is built in to the </a:t>
            </a:r>
            <a:r>
              <a:rPr lang="en-GB" sz="2000" b="1" dirty="0" err="1">
                <a:solidFill>
                  <a:srgbClr val="1E4E79"/>
                </a:solidFill>
                <a:latin typeface="Century Gothic"/>
                <a:ea typeface="Century Gothic"/>
                <a:cs typeface="Century Gothic"/>
                <a:sym typeface="Century Gothic"/>
              </a:rPr>
              <a:t>SoW</a:t>
            </a:r>
            <a:r>
              <a:rPr lang="en-GB" sz="2000" b="1" dirty="0">
                <a:solidFill>
                  <a:srgbClr val="1E4E79"/>
                </a:solidFill>
                <a:latin typeface="Century Gothic"/>
                <a:ea typeface="Century Gothic"/>
                <a:cs typeface="Century Gothic"/>
                <a:sym typeface="Century Gothic"/>
              </a:rPr>
              <a:t> with regular revisiting taking place at 3 and 9 week intervals.</a:t>
            </a:r>
            <a:endParaRPr sz="2000" b="1" dirty="0">
              <a:solidFill>
                <a:srgbClr val="1E4E79"/>
              </a:solidFill>
              <a:latin typeface="Century Gothic"/>
              <a:ea typeface="Century Gothic"/>
              <a:cs typeface="Century Gothic"/>
              <a:sym typeface="Century Gothic"/>
            </a:endParaRPr>
          </a:p>
        </p:txBody>
      </p:sp>
      <p:sp>
        <p:nvSpPr>
          <p:cNvPr id="7" name="Google Shape;363;p21">
            <a:extLst>
              <a:ext uri="{C183D7F6-B498-43B3-948B-1728B52AA6E4}">
                <adec:decorative xmlns:adec="http://schemas.microsoft.com/office/drawing/2017/decorative" val="1"/>
              </a:ext>
            </a:extLst>
          </p:cNvPr>
          <p:cNvSpPr/>
          <p:nvPr/>
        </p:nvSpPr>
        <p:spPr>
          <a:xfrm>
            <a:off x="5948843" y="615751"/>
            <a:ext cx="6112415" cy="1019086"/>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7193638"/>
      </p:ext>
    </p:extLst>
  </p:cSld>
  <p:clrMapOvr>
    <a:masterClrMapping/>
  </p:clrMapOvr>
  <mc:AlternateContent xmlns:mc="http://schemas.openxmlformats.org/markup-compatibility/2006" xmlns:p14="http://schemas.microsoft.com/office/powerpoint/2010/main">
    <mc:Choice Requires="p14">
      <p:transition spd="slow" p14:dur="2000" advTm="28347"/>
    </mc:Choice>
    <mc:Fallback xmlns="">
      <p:transition spd="slow" advTm="2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Phonics</a:t>
            </a:r>
            <a:endParaRPr dirty="0"/>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395;p24"/>
          <p:cNvSpPr/>
          <p:nvPr/>
        </p:nvSpPr>
        <p:spPr>
          <a:xfrm>
            <a:off x="52448" y="2493819"/>
            <a:ext cx="5893724" cy="1510146"/>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The teaching and revisiting of key SSCs is systematically planned into the </a:t>
            </a:r>
            <a:r>
              <a:rPr lang="en-GB" sz="2000" b="1" dirty="0" err="1">
                <a:solidFill>
                  <a:srgbClr val="1E4E79"/>
                </a:solidFill>
                <a:latin typeface="Century Gothic"/>
                <a:ea typeface="Century Gothic"/>
                <a:cs typeface="Century Gothic"/>
                <a:sym typeface="Century Gothic"/>
              </a:rPr>
              <a:t>SoW</a:t>
            </a:r>
            <a:r>
              <a:rPr lang="en-GB" sz="2000" b="1" dirty="0">
                <a:solidFill>
                  <a:srgbClr val="1E4E79"/>
                </a:solidFill>
                <a:latin typeface="Century Gothic"/>
                <a:ea typeface="Century Gothic"/>
                <a:cs typeface="Century Gothic"/>
                <a:sym typeface="Century Gothic"/>
              </a:rPr>
              <a:t> and included in every lesson in a familiar format. </a:t>
            </a:r>
            <a:br>
              <a:rPr lang="en-GB" sz="2000" dirty="0">
                <a:solidFill>
                  <a:srgbClr val="1E4E79"/>
                </a:solidFill>
                <a:latin typeface="Century Gothic"/>
                <a:ea typeface="Century Gothic"/>
                <a:cs typeface="Century Gothic"/>
                <a:sym typeface="Century Gothic"/>
              </a:rPr>
            </a:br>
            <a:r>
              <a:rPr lang="en-GB" sz="2000" b="1" dirty="0">
                <a:solidFill>
                  <a:srgbClr val="1E4E79"/>
                </a:solidFill>
                <a:latin typeface="Century Gothic"/>
                <a:ea typeface="Century Gothic"/>
                <a:cs typeface="Century Gothic"/>
                <a:sym typeface="Century Gothic"/>
              </a:rPr>
              <a:t> </a:t>
            </a:r>
            <a:endParaRPr sz="2000" b="1" dirty="0">
              <a:solidFill>
                <a:srgbClr val="1E4E79"/>
              </a:solidFill>
              <a:latin typeface="Century Gothic"/>
              <a:ea typeface="Century Gothic"/>
              <a:cs typeface="Century Gothic"/>
              <a:sym typeface="Century Gothic"/>
            </a:endParaRPr>
          </a:p>
        </p:txBody>
      </p:sp>
      <p:sp>
        <p:nvSpPr>
          <p:cNvPr id="7" name="Google Shape;396;p24">
            <a:extLst>
              <a:ext uri="{C183D7F6-B498-43B3-948B-1728B52AA6E4}">
                <adec:decorative xmlns:adec="http://schemas.microsoft.com/office/drawing/2017/decorative" val="1"/>
              </a:ext>
            </a:extLst>
          </p:cNvPr>
          <p:cNvSpPr/>
          <p:nvPr/>
        </p:nvSpPr>
        <p:spPr>
          <a:xfrm>
            <a:off x="6014780" y="1700781"/>
            <a:ext cx="5927009" cy="1388784"/>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sp>
        <p:nvSpPr>
          <p:cNvPr id="8" name="Google Shape;397;p24">
            <a:extLst>
              <a:ext uri="{C183D7F6-B498-43B3-948B-1728B52AA6E4}">
                <adec:decorative xmlns:adec="http://schemas.microsoft.com/office/drawing/2017/decorative" val="1"/>
              </a:ext>
            </a:extLst>
          </p:cNvPr>
          <p:cNvSpPr/>
          <p:nvPr/>
        </p:nvSpPr>
        <p:spPr>
          <a:xfrm>
            <a:off x="6014781" y="609521"/>
            <a:ext cx="5927009" cy="996661"/>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6948630"/>
      </p:ext>
    </p:extLst>
  </p:cSld>
  <p:clrMapOvr>
    <a:masterClrMapping/>
  </p:clrMapOvr>
  <mc:AlternateContent xmlns:mc="http://schemas.openxmlformats.org/markup-compatibility/2006" xmlns:p14="http://schemas.microsoft.com/office/powerpoint/2010/main">
    <mc:Choice Requires="p14">
      <p:transition spd="slow" p14:dur="2000" advTm="26810"/>
    </mc:Choice>
    <mc:Fallback xmlns="">
      <p:transition spd="slow" advTm="2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7"/>
          <p:cNvSpPr txBox="1">
            <a:spLocks noGrp="1"/>
          </p:cNvSpPr>
          <p:nvPr>
            <p:ph type="title"/>
          </p:nvPr>
        </p:nvSpPr>
        <p:spPr>
          <a:xfrm>
            <a:off x="788324" y="-64004"/>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Phonics</a:t>
            </a:r>
            <a:endParaRPr dirty="0"/>
          </a:p>
        </p:txBody>
      </p:sp>
      <p:sp>
        <p:nvSpPr>
          <p:cNvPr id="311" name="Google Shape;311;p17"/>
          <p:cNvSpPr/>
          <p:nvPr/>
        </p:nvSpPr>
        <p:spPr>
          <a:xfrm>
            <a:off x="121058" y="793445"/>
            <a:ext cx="5825114"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dirty="0">
              <a:solidFill>
                <a:srgbClr val="000000"/>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Suggestions for </a:t>
            </a:r>
            <a:r>
              <a:rPr lang="en-GB" sz="2000" b="1" dirty="0">
                <a:solidFill>
                  <a:srgbClr val="1E4E79"/>
                </a:solidFill>
                <a:latin typeface="Century Gothic"/>
                <a:ea typeface="Century Gothic"/>
                <a:cs typeface="Century Gothic"/>
                <a:sym typeface="Century Gothic"/>
              </a:rPr>
              <a:t>high quality teaching:</a:t>
            </a:r>
            <a:r>
              <a:rPr lang="en-GB" sz="2000" dirty="0">
                <a:solidFill>
                  <a:srgbClr val="1E4E79"/>
                </a:solidFill>
                <a:latin typeface="Century Gothic"/>
                <a:ea typeface="Century Gothic"/>
                <a:cs typeface="Century Gothic"/>
                <a:sym typeface="Century Gothic"/>
              </a:rPr>
              <a:t> </a:t>
            </a:r>
            <a:endParaRPr sz="1600" dirty="0"/>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explicit</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Provide an example or model which shows them exactly what it is you need them to do.</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concrete and visual resources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Hands-on and experiential, use symbols, pictures and colour.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Minimise your talking time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Simplify your language and maximise students’ talking time.</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Make links to prior learning</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Start the lesson with revision, refer to previous work on the same topic.</a:t>
            </a:r>
            <a:endParaRPr sz="1800" dirty="0">
              <a:solidFill>
                <a:schemeClr val="dk1"/>
              </a:solidFill>
              <a:latin typeface="Twentieth Century"/>
              <a:ea typeface="Twentieth Century"/>
              <a:cs typeface="Twentieth Century"/>
              <a:sym typeface="Twentieth Century"/>
            </a:endParaRPr>
          </a:p>
        </p:txBody>
      </p:sp>
      <p:sp>
        <p:nvSpPr>
          <p:cNvPr id="312" name="Google Shape;312;p17"/>
          <p:cNvSpPr/>
          <p:nvPr/>
        </p:nvSpPr>
        <p:spPr>
          <a:xfrm>
            <a:off x="6014782" y="550449"/>
            <a:ext cx="6115087" cy="62170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Regular revision and repetition</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Little and often works best. Keep returning to a topic after a gap, i.e. ‘spaced practice’. </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alibri"/>
              <a:ea typeface="Calibri"/>
              <a:cs typeface="Calibri"/>
              <a:sym typeface="Calibri"/>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Be predictable </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Predictability increases security and security means more learning. Keep the activity and/or context familiar.</a:t>
            </a:r>
            <a:br>
              <a:rPr lang="en-GB" sz="2000" dirty="0">
                <a:solidFill>
                  <a:srgbClr val="1E4E79"/>
                </a:solidFill>
                <a:latin typeface="Century Gothic"/>
                <a:ea typeface="Century Gothic"/>
                <a:cs typeface="Century Gothic"/>
                <a:sym typeface="Century Gothic"/>
              </a:rPr>
            </a:b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Break up learning tasks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Change pace, change activity.</a:t>
            </a:r>
            <a:br>
              <a:rPr lang="en-GB" sz="2000" dirty="0">
                <a:solidFill>
                  <a:srgbClr val="1E4E79"/>
                </a:solidFill>
                <a:latin typeface="Century Gothic"/>
                <a:ea typeface="Century Gothic"/>
                <a:cs typeface="Century Gothic"/>
                <a:sym typeface="Century Gothic"/>
              </a:rPr>
            </a:br>
            <a:endParaRPr lang="en-GB"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Use memory aids</a:t>
            </a:r>
            <a:br>
              <a:rPr lang="en-GB" sz="2000" b="1"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For example, visual stimuli, songs and rhymes, whatever works.</a:t>
            </a:r>
            <a:br>
              <a:rPr lang="en-GB" sz="2000" dirty="0">
                <a:solidFill>
                  <a:srgbClr val="1E4E79"/>
                </a:solidFill>
                <a:latin typeface="Century Gothic"/>
                <a:ea typeface="Century Gothic"/>
                <a:cs typeface="Century Gothic"/>
                <a:sym typeface="Century Gothic"/>
              </a:rPr>
            </a:b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 </a:t>
            </a:r>
            <a:r>
              <a:rPr lang="en-GB" sz="2000" b="1" dirty="0">
                <a:solidFill>
                  <a:srgbClr val="1E4E79"/>
                </a:solidFill>
                <a:latin typeface="Century Gothic"/>
                <a:ea typeface="Century Gothic"/>
                <a:cs typeface="Century Gothic"/>
                <a:sym typeface="Century Gothic"/>
              </a:rPr>
              <a:t>Model the process you are teaching and offer guided practice</a:t>
            </a:r>
            <a:r>
              <a:rPr lang="en-GB" sz="2000" dirty="0">
                <a:solidFill>
                  <a:srgbClr val="1E4E79"/>
                </a:solidFill>
                <a:latin typeface="Century Gothic"/>
                <a:ea typeface="Century Gothic"/>
                <a:cs typeface="Century Gothic"/>
                <a:sym typeface="Century Gothic"/>
              </a:rPr>
              <a:t> </a:t>
            </a:r>
            <a:br>
              <a:rPr lang="en-GB" sz="2000" dirty="0">
                <a:solidFill>
                  <a:srgbClr val="1E4E79"/>
                </a:solidFill>
                <a:latin typeface="Century Gothic"/>
                <a:ea typeface="Century Gothic"/>
                <a:cs typeface="Century Gothic"/>
                <a:sym typeface="Century Gothic"/>
              </a:rPr>
            </a:br>
            <a:r>
              <a:rPr lang="en-GB" sz="2000" dirty="0">
                <a:solidFill>
                  <a:srgbClr val="1E4E79"/>
                </a:solidFill>
                <a:latin typeface="Century Gothic"/>
                <a:ea typeface="Century Gothic"/>
                <a:cs typeface="Century Gothic"/>
                <a:sym typeface="Century Gothic"/>
              </a:rPr>
              <a:t>Use scaffolding and coaching. </a:t>
            </a:r>
            <a:endParaRPr sz="2000" dirty="0">
              <a:solidFill>
                <a:srgbClr val="1E4E79"/>
              </a:solidFill>
              <a:latin typeface="Century Gothic"/>
              <a:ea typeface="Century Gothic"/>
              <a:cs typeface="Century Gothic"/>
              <a:sym typeface="Century Gothic"/>
            </a:endParaRPr>
          </a:p>
          <a:p>
            <a:pPr marL="0" marR="0" lvl="0" indent="0" algn="l" rtl="0">
              <a:spcBef>
                <a:spcPts val="0"/>
              </a:spcBef>
              <a:spcAft>
                <a:spcPts val="0"/>
              </a:spcAft>
              <a:buNone/>
            </a:pPr>
            <a:endParaRPr sz="1800" dirty="0">
              <a:solidFill>
                <a:srgbClr val="1E4E79"/>
              </a:solidFill>
              <a:latin typeface="Century Gothic"/>
              <a:ea typeface="Century Gothic"/>
              <a:cs typeface="Century Gothic"/>
              <a:sym typeface="Century Gothic"/>
            </a:endParaRPr>
          </a:p>
        </p:txBody>
      </p:sp>
      <p:pic>
        <p:nvPicPr>
          <p:cNvPr id="313" name="Google Shape;313;p17">
            <a:extLst>
              <a:ext uri="{C183D7F6-B498-43B3-948B-1728B52AA6E4}">
                <adec:decorative xmlns:adec="http://schemas.microsoft.com/office/drawing/2017/decorative" val="1"/>
              </a:ext>
            </a:extLst>
          </p:cNvPr>
          <p:cNvPicPr preferRelativeResize="0"/>
          <p:nvPr/>
        </p:nvPicPr>
        <p:blipFill rotWithShape="1">
          <a:blip r:embed="rId5">
            <a:alphaModFix/>
          </a:blip>
          <a:srcRect l="5834" t="55511" r="9526" b="28865"/>
          <a:stretch/>
        </p:blipFill>
        <p:spPr>
          <a:xfrm>
            <a:off x="6298276" y="0"/>
            <a:ext cx="5893724" cy="611351"/>
          </a:xfrm>
          <a:prstGeom prst="rect">
            <a:avLst/>
          </a:prstGeom>
          <a:noFill/>
          <a:ln>
            <a:noFill/>
          </a:ln>
        </p:spPr>
      </p:pic>
      <p:sp>
        <p:nvSpPr>
          <p:cNvPr id="6" name="Google Shape;407;p25"/>
          <p:cNvSpPr/>
          <p:nvPr/>
        </p:nvSpPr>
        <p:spPr>
          <a:xfrm>
            <a:off x="0" y="2549885"/>
            <a:ext cx="5893724" cy="1282889"/>
          </a:xfrm>
          <a:prstGeom prst="roundRect">
            <a:avLst>
              <a:gd name="adj" fmla="val 16667"/>
            </a:avLst>
          </a:prstGeom>
          <a:solidFill>
            <a:srgbClr val="FFFFCC"/>
          </a:solid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dirty="0">
                <a:solidFill>
                  <a:srgbClr val="1E4E79"/>
                </a:solidFill>
                <a:latin typeface="Century Gothic"/>
                <a:ea typeface="Century Gothic"/>
                <a:cs typeface="Century Gothic"/>
                <a:sym typeface="Century Gothic"/>
              </a:rPr>
              <a:t>The teaching of SSCs can be accompanied by gesture to help embed this essential knowledge</a:t>
            </a:r>
            <a:r>
              <a:rPr lang="en-GB" sz="2000" dirty="0">
                <a:solidFill>
                  <a:srgbClr val="1E4E79"/>
                </a:solidFill>
                <a:latin typeface="Century Gothic"/>
                <a:ea typeface="Century Gothic"/>
                <a:cs typeface="Century Gothic"/>
                <a:sym typeface="Century Gothic"/>
              </a:rPr>
              <a:t>.</a:t>
            </a:r>
            <a:br>
              <a:rPr lang="en-GB" sz="2000" dirty="0">
                <a:solidFill>
                  <a:srgbClr val="1E4E79"/>
                </a:solidFill>
                <a:latin typeface="Century Gothic"/>
                <a:ea typeface="Century Gothic"/>
                <a:cs typeface="Century Gothic"/>
                <a:sym typeface="Century Gothic"/>
              </a:rPr>
            </a:br>
            <a:r>
              <a:rPr lang="en-GB" sz="2000" b="1" dirty="0">
                <a:solidFill>
                  <a:srgbClr val="1F3864"/>
                </a:solidFill>
                <a:latin typeface="Century Gothic"/>
                <a:ea typeface="Century Gothic"/>
                <a:cs typeface="Century Gothic"/>
                <a:sym typeface="Century Gothic"/>
              </a:rPr>
              <a:t> </a:t>
            </a:r>
            <a:endParaRPr sz="2000" b="1" dirty="0">
              <a:solidFill>
                <a:srgbClr val="1F3864"/>
              </a:solidFill>
              <a:latin typeface="Century Gothic"/>
              <a:ea typeface="Century Gothic"/>
              <a:cs typeface="Century Gothic"/>
              <a:sym typeface="Century Gothic"/>
            </a:endParaRPr>
          </a:p>
        </p:txBody>
      </p:sp>
      <p:sp>
        <p:nvSpPr>
          <p:cNvPr id="7" name="Google Shape;408;p25">
            <a:extLst>
              <a:ext uri="{C183D7F6-B498-43B3-948B-1728B52AA6E4}">
                <adec:decorative xmlns:adec="http://schemas.microsoft.com/office/drawing/2017/decorative" val="1"/>
              </a:ext>
            </a:extLst>
          </p:cNvPr>
          <p:cNvSpPr/>
          <p:nvPr/>
        </p:nvSpPr>
        <p:spPr>
          <a:xfrm>
            <a:off x="5946172" y="4219433"/>
            <a:ext cx="5995619" cy="1123487"/>
          </a:xfrm>
          <a:prstGeom prst="roundRect">
            <a:avLst>
              <a:gd name="adj" fmla="val 16667"/>
            </a:avLst>
          </a:prstGeom>
          <a:noFill/>
          <a:ln w="381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entieth Century"/>
              <a:ea typeface="Twentieth Century"/>
              <a:cs typeface="Twentieth Century"/>
              <a:sym typeface="Twentieth Century"/>
            </a:endParaRPr>
          </a:p>
        </p:txBody>
      </p:sp>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20513602"/>
      </p:ext>
    </p:extLst>
  </p:cSld>
  <p:clrMapOvr>
    <a:masterClrMapping/>
  </p:clrMapOvr>
  <mc:AlternateContent xmlns:mc="http://schemas.openxmlformats.org/markup-compatibility/2006" xmlns:p14="http://schemas.microsoft.com/office/powerpoint/2010/main">
    <mc:Choice Requires="p14">
      <p:transition spd="slow" p14:dur="2000" advTm="8611"/>
    </mc:Choice>
    <mc:Fallback xmlns="">
      <p:transition spd="slow" advTm="8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26"/>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415" name="Google Shape;415;p26"/>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Research refreshers: PVG</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Explore good practice for supporting lower proficiency learners as part of high quality teaching </a:t>
            </a:r>
            <a:endParaRPr dirty="0"/>
          </a:p>
          <a:p>
            <a:pPr marL="228600" lvl="0" indent="-228600" algn="l" rtl="0">
              <a:lnSpc>
                <a:spcPct val="150000"/>
              </a:lnSpc>
              <a:spcBef>
                <a:spcPts val="1000"/>
              </a:spcBef>
              <a:spcAft>
                <a:spcPts val="0"/>
              </a:spcAft>
              <a:buClr>
                <a:schemeClr val="accent2"/>
              </a:buClr>
              <a:buSzPct val="100000"/>
              <a:buChar char="•"/>
            </a:pPr>
            <a:r>
              <a:rPr lang="en-GB" b="1" dirty="0">
                <a:solidFill>
                  <a:srgbClr val="2F5496"/>
                </a:solidFill>
              </a:rPr>
              <a:t>Principles and key features of NCELP SoW: inbuilt design features that support lower proficiency learners per strand</a:t>
            </a:r>
            <a:endParaRPr b="1"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Showcase of differentiation within NCELP resources by: task type, level of support, outcome (French / Spanish / German)</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Ideas for further adapting resources, exemplified by teachers from the network of Lead Schools</a:t>
            </a:r>
            <a:endParaRPr dirty="0">
              <a:solidFill>
                <a:srgbClr val="2F5496"/>
              </a:solidFill>
            </a:endParaRPr>
          </a:p>
        </p:txBody>
      </p:sp>
      <p:pic>
        <p:nvPicPr>
          <p:cNvPr id="416" name="Google Shape;416;p26" descr="green checkmark"/>
          <p:cNvPicPr preferRelativeResize="0"/>
          <p:nvPr/>
        </p:nvPicPr>
        <p:blipFill rotWithShape="1">
          <a:blip r:embed="rId5">
            <a:alphaModFix/>
          </a:blip>
          <a:srcRect/>
          <a:stretch/>
        </p:blipFill>
        <p:spPr>
          <a:xfrm>
            <a:off x="4733099" y="1285716"/>
            <a:ext cx="581918" cy="606165"/>
          </a:xfrm>
          <a:prstGeom prst="rect">
            <a:avLst/>
          </a:prstGeom>
          <a:noFill/>
          <a:ln>
            <a:noFill/>
          </a:ln>
        </p:spPr>
      </p:pic>
      <p:pic>
        <p:nvPicPr>
          <p:cNvPr id="417" name="Google Shape;417;p26" descr="green checkmark"/>
          <p:cNvPicPr preferRelativeResize="0"/>
          <p:nvPr/>
        </p:nvPicPr>
        <p:blipFill rotWithShape="1">
          <a:blip r:embed="rId5">
            <a:alphaModFix/>
          </a:blip>
          <a:srcRect/>
          <a:stretch/>
        </p:blipFill>
        <p:spPr>
          <a:xfrm>
            <a:off x="5168528" y="2426083"/>
            <a:ext cx="581918" cy="606165"/>
          </a:xfrm>
          <a:prstGeom prst="rect">
            <a:avLst/>
          </a:prstGeom>
          <a:noFill/>
          <a:ln>
            <a:noFill/>
          </a:ln>
        </p:spPr>
      </p:pic>
      <p:pic>
        <p:nvPicPr>
          <p:cNvPr id="418" name="Google Shape;418;p26" descr="green checkmark"/>
          <p:cNvPicPr preferRelativeResize="0"/>
          <p:nvPr/>
        </p:nvPicPr>
        <p:blipFill rotWithShape="1">
          <a:blip r:embed="rId5">
            <a:alphaModFix/>
          </a:blip>
          <a:srcRect/>
          <a:stretch/>
        </p:blipFill>
        <p:spPr>
          <a:xfrm>
            <a:off x="7505329" y="3541244"/>
            <a:ext cx="581918" cy="606165"/>
          </a:xfrm>
          <a:prstGeom prst="rect">
            <a:avLst/>
          </a:prstGeom>
          <a:noFill/>
          <a:ln>
            <a:noFill/>
          </a:ln>
        </p:spPr>
      </p:pic>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49"/>
    </mc:Choice>
    <mc:Fallback xmlns="">
      <p:transition spd="slow" advTm="4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7"/>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Examples per language</a:t>
            </a:r>
            <a:endParaRPr b="1">
              <a:solidFill>
                <a:srgbClr val="2F5496"/>
              </a:solidFill>
              <a:latin typeface="Century Gothic"/>
              <a:ea typeface="Century Gothic"/>
              <a:cs typeface="Century Gothic"/>
              <a:sym typeface="Century Gothic"/>
            </a:endParaRPr>
          </a:p>
        </p:txBody>
      </p:sp>
      <p:sp>
        <p:nvSpPr>
          <p:cNvPr id="425" name="Google Shape;425;p27"/>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accent2"/>
              </a:buClr>
              <a:buSzPts val="2800"/>
              <a:buChar char="•"/>
            </a:pPr>
            <a:r>
              <a:rPr lang="en-GB" u="sng" dirty="0">
                <a:solidFill>
                  <a:schemeClr val="hlink"/>
                </a:solidFill>
                <a:hlinkClick r:id="rId5"/>
              </a:rPr>
              <a:t>French</a:t>
            </a:r>
            <a:r>
              <a:rPr lang="en-GB" dirty="0">
                <a:solidFill>
                  <a:srgbClr val="2F5496"/>
                </a:solidFill>
              </a:rPr>
              <a:t> – Y7 –</a:t>
            </a:r>
            <a:r>
              <a:rPr lang="en-GB" dirty="0" err="1">
                <a:solidFill>
                  <a:srgbClr val="2F5496"/>
                </a:solidFill>
              </a:rPr>
              <a:t>er</a:t>
            </a:r>
            <a:r>
              <a:rPr lang="en-GB" dirty="0">
                <a:solidFill>
                  <a:srgbClr val="2F5496"/>
                </a:solidFill>
              </a:rPr>
              <a:t> verbs Term 1.2 weeks 3-7</a:t>
            </a:r>
            <a:endParaRPr dirty="0"/>
          </a:p>
          <a:p>
            <a:pPr marL="228600" lvl="0" indent="-228600" algn="l" rtl="0">
              <a:lnSpc>
                <a:spcPct val="150000"/>
              </a:lnSpc>
              <a:spcBef>
                <a:spcPts val="1000"/>
              </a:spcBef>
              <a:spcAft>
                <a:spcPts val="0"/>
              </a:spcAft>
              <a:buClr>
                <a:schemeClr val="accent2"/>
              </a:buClr>
              <a:buSzPts val="2800"/>
              <a:buChar char="•"/>
            </a:pPr>
            <a:r>
              <a:rPr lang="en-GB" u="sng" dirty="0">
                <a:solidFill>
                  <a:schemeClr val="hlink"/>
                </a:solidFill>
                <a:hlinkClick r:id="rId5"/>
              </a:rPr>
              <a:t>Spanish</a:t>
            </a:r>
            <a:r>
              <a:rPr lang="en-GB" dirty="0">
                <a:solidFill>
                  <a:srgbClr val="2F5496"/>
                </a:solidFill>
              </a:rPr>
              <a:t> – Y7 the verb ‘</a:t>
            </a:r>
            <a:r>
              <a:rPr lang="en-GB" dirty="0" err="1">
                <a:solidFill>
                  <a:srgbClr val="2F5496"/>
                </a:solidFill>
              </a:rPr>
              <a:t>ir</a:t>
            </a:r>
            <a:r>
              <a:rPr lang="en-GB" dirty="0">
                <a:solidFill>
                  <a:srgbClr val="2F5496"/>
                </a:solidFill>
              </a:rPr>
              <a:t>’ IR (to go, going) - </a:t>
            </a:r>
            <a:r>
              <a:rPr lang="en-GB" dirty="0" err="1">
                <a:solidFill>
                  <a:srgbClr val="2F5496"/>
                </a:solidFill>
              </a:rPr>
              <a:t>voy</a:t>
            </a:r>
            <a:r>
              <a:rPr lang="en-GB" dirty="0">
                <a:solidFill>
                  <a:srgbClr val="2F5496"/>
                </a:solidFill>
              </a:rPr>
              <a:t> / vas / </a:t>
            </a:r>
            <a:r>
              <a:rPr lang="en-GB" dirty="0" err="1">
                <a:solidFill>
                  <a:srgbClr val="2F5496"/>
                </a:solidFill>
              </a:rPr>
              <a:t>va</a:t>
            </a:r>
            <a:r>
              <a:rPr lang="en-GB" dirty="0">
                <a:solidFill>
                  <a:srgbClr val="2F5496"/>
                </a:solidFill>
              </a:rPr>
              <a:t> / a (present); al vs. a la; </a:t>
            </a:r>
            <a:r>
              <a:rPr lang="en-GB" dirty="0" err="1">
                <a:solidFill>
                  <a:srgbClr val="2F5496"/>
                </a:solidFill>
              </a:rPr>
              <a:t>vamos</a:t>
            </a:r>
            <a:r>
              <a:rPr lang="en-GB" dirty="0">
                <a:solidFill>
                  <a:srgbClr val="2F5496"/>
                </a:solidFill>
              </a:rPr>
              <a:t> a + infinitive to express future Term 3.2 weeks 4-5</a:t>
            </a:r>
            <a:endParaRPr dirty="0">
              <a:solidFill>
                <a:srgbClr val="2F5496"/>
              </a:solidFill>
            </a:endParaRPr>
          </a:p>
          <a:p>
            <a:pPr marL="228600" lvl="0" indent="-228600" algn="l" rtl="0">
              <a:lnSpc>
                <a:spcPct val="150000"/>
              </a:lnSpc>
              <a:spcBef>
                <a:spcPts val="1000"/>
              </a:spcBef>
              <a:spcAft>
                <a:spcPts val="0"/>
              </a:spcAft>
              <a:buClr>
                <a:schemeClr val="accent2"/>
              </a:buClr>
              <a:buSzPts val="2800"/>
              <a:buChar char="•"/>
            </a:pPr>
            <a:r>
              <a:rPr lang="en-GB" u="sng" dirty="0">
                <a:solidFill>
                  <a:schemeClr val="hlink"/>
                </a:solidFill>
                <a:hlinkClick r:id="rId5"/>
              </a:rPr>
              <a:t>German</a:t>
            </a:r>
            <a:r>
              <a:rPr lang="en-GB" dirty="0">
                <a:solidFill>
                  <a:srgbClr val="2F5496"/>
                </a:solidFill>
              </a:rPr>
              <a:t> – Y7 strong verbs Term 2.2 weeks 3-5</a:t>
            </a:r>
            <a:endParaRPr dirty="0">
              <a:solidFill>
                <a:srgbClr val="2F5496"/>
              </a:solidFill>
            </a:endParaRPr>
          </a:p>
        </p:txBody>
      </p:sp>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90"/>
    </mc:Choice>
    <mc:Fallback xmlns="">
      <p:transition spd="slow" advTm="6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8"/>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432" name="Google Shape;432;p28"/>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Research refreshers: PVG</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Explore good practice for supporting lower proficiency learners as part of high quality teaching </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Principles and key features of NCELP SoW: inbuilt design features that support lower proficiency learners per strand</a:t>
            </a: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b="1" dirty="0">
                <a:solidFill>
                  <a:srgbClr val="2F5496"/>
                </a:solidFill>
              </a:rPr>
              <a:t>Showcase of differentiation within NCELP resources by: task type, level of support, outcome</a:t>
            </a:r>
            <a:endParaRPr b="1"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Ideas for further adapting resources, exemplified by teachers from the network of Lead Schools</a:t>
            </a:r>
            <a:endParaRPr dirty="0">
              <a:solidFill>
                <a:srgbClr val="2F5496"/>
              </a:solidFill>
            </a:endParaRPr>
          </a:p>
        </p:txBody>
      </p:sp>
      <p:pic>
        <p:nvPicPr>
          <p:cNvPr id="433" name="Google Shape;433;p28" descr="green checkmark"/>
          <p:cNvPicPr preferRelativeResize="0"/>
          <p:nvPr/>
        </p:nvPicPr>
        <p:blipFill rotWithShape="1">
          <a:blip r:embed="rId5">
            <a:alphaModFix/>
          </a:blip>
          <a:srcRect/>
          <a:stretch/>
        </p:blipFill>
        <p:spPr>
          <a:xfrm>
            <a:off x="4733099" y="1285716"/>
            <a:ext cx="581918" cy="606165"/>
          </a:xfrm>
          <a:prstGeom prst="rect">
            <a:avLst/>
          </a:prstGeom>
          <a:noFill/>
          <a:ln>
            <a:noFill/>
          </a:ln>
        </p:spPr>
      </p:pic>
      <p:pic>
        <p:nvPicPr>
          <p:cNvPr id="434" name="Google Shape;434;p28" descr="green checkmark"/>
          <p:cNvPicPr preferRelativeResize="0"/>
          <p:nvPr/>
        </p:nvPicPr>
        <p:blipFill rotWithShape="1">
          <a:blip r:embed="rId5">
            <a:alphaModFix/>
          </a:blip>
          <a:srcRect/>
          <a:stretch/>
        </p:blipFill>
        <p:spPr>
          <a:xfrm>
            <a:off x="5168527" y="2426083"/>
            <a:ext cx="581918" cy="606165"/>
          </a:xfrm>
          <a:prstGeom prst="rect">
            <a:avLst/>
          </a:prstGeom>
          <a:noFill/>
          <a:ln>
            <a:noFill/>
          </a:ln>
        </p:spPr>
      </p:pic>
      <p:pic>
        <p:nvPicPr>
          <p:cNvPr id="435" name="Google Shape;435;p28" descr="green checkmark"/>
          <p:cNvPicPr preferRelativeResize="0"/>
          <p:nvPr/>
        </p:nvPicPr>
        <p:blipFill rotWithShape="1">
          <a:blip r:embed="rId5">
            <a:alphaModFix/>
          </a:blip>
          <a:srcRect/>
          <a:stretch/>
        </p:blipFill>
        <p:spPr>
          <a:xfrm>
            <a:off x="7519842" y="3541244"/>
            <a:ext cx="581918" cy="606165"/>
          </a:xfrm>
          <a:prstGeom prst="rect">
            <a:avLst/>
          </a:prstGeom>
          <a:noFill/>
          <a:ln>
            <a:noFill/>
          </a:ln>
        </p:spPr>
      </p:pic>
      <p:pic>
        <p:nvPicPr>
          <p:cNvPr id="436" name="Google Shape;436;p28" descr="green checkmark"/>
          <p:cNvPicPr preferRelativeResize="0"/>
          <p:nvPr/>
        </p:nvPicPr>
        <p:blipFill rotWithShape="1">
          <a:blip r:embed="rId5">
            <a:alphaModFix/>
          </a:blip>
          <a:srcRect/>
          <a:stretch/>
        </p:blipFill>
        <p:spPr>
          <a:xfrm>
            <a:off x="3933467" y="4593529"/>
            <a:ext cx="581918" cy="606165"/>
          </a:xfrm>
          <a:prstGeom prst="rect">
            <a:avLst/>
          </a:prstGeom>
          <a:noFill/>
          <a:ln>
            <a:noFill/>
          </a:ln>
        </p:spPr>
      </p:pic>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60"/>
    </mc:Choice>
    <mc:Fallback xmlns="">
      <p:transition spd="slow" advTm="1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Supplementary Resources:</a:t>
            </a:r>
            <a:endParaRPr/>
          </a:p>
        </p:txBody>
      </p:sp>
      <p:sp>
        <p:nvSpPr>
          <p:cNvPr id="443" name="Google Shape;443;p29"/>
          <p:cNvSpPr txBox="1">
            <a:spLocks noGrp="1"/>
          </p:cNvSpPr>
          <p:nvPr>
            <p:ph type="body" idx="1"/>
          </p:nvPr>
        </p:nvSpPr>
        <p:spPr>
          <a:xfrm>
            <a:off x="565372" y="1768636"/>
            <a:ext cx="10788428" cy="3880552"/>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accent2"/>
              </a:buClr>
              <a:buSzPts val="2800"/>
              <a:buChar char="•"/>
            </a:pPr>
            <a:r>
              <a:rPr lang="en-GB" u="sng" dirty="0">
                <a:solidFill>
                  <a:srgbClr val="2F5496"/>
                </a:solidFill>
                <a:hlinkClick r:id="rId5"/>
              </a:rPr>
              <a:t>Knowledge Organisers</a:t>
            </a:r>
            <a:endParaRPr dirty="0">
              <a:solidFill>
                <a:srgbClr val="2F5496"/>
              </a:solidFill>
            </a:endParaRPr>
          </a:p>
          <a:p>
            <a:pPr marL="228600" lvl="0" indent="-228600" algn="l" rtl="0">
              <a:lnSpc>
                <a:spcPct val="150000"/>
              </a:lnSpc>
              <a:spcBef>
                <a:spcPts val="1000"/>
              </a:spcBef>
              <a:spcAft>
                <a:spcPts val="0"/>
              </a:spcAft>
              <a:buClr>
                <a:schemeClr val="accent2"/>
              </a:buClr>
              <a:buSzPts val="2800"/>
              <a:buChar char="•"/>
            </a:pPr>
            <a:r>
              <a:rPr lang="en-GB" u="sng" dirty="0">
                <a:solidFill>
                  <a:srgbClr val="2F5496"/>
                </a:solidFill>
                <a:hlinkClick r:id="rId5"/>
              </a:rPr>
              <a:t>Mini booklets (vocab and phonics)</a:t>
            </a:r>
            <a:endParaRPr dirty="0">
              <a:solidFill>
                <a:srgbClr val="2F5496"/>
              </a:solidFill>
            </a:endParaRPr>
          </a:p>
          <a:p>
            <a:pPr marL="228600" lvl="0" indent="-228600" algn="l" rtl="0">
              <a:lnSpc>
                <a:spcPct val="150000"/>
              </a:lnSpc>
              <a:spcBef>
                <a:spcPts val="1000"/>
              </a:spcBef>
              <a:spcAft>
                <a:spcPts val="0"/>
              </a:spcAft>
              <a:buClr>
                <a:schemeClr val="accent2"/>
              </a:buClr>
              <a:buSzPts val="2800"/>
              <a:buChar char="•"/>
            </a:pPr>
            <a:r>
              <a:rPr lang="en-GB" u="sng" dirty="0">
                <a:solidFill>
                  <a:schemeClr val="hlink"/>
                </a:solidFill>
                <a:hlinkClick r:id="rId5"/>
              </a:rPr>
              <a:t>Starter activities</a:t>
            </a:r>
            <a:endParaRPr dirty="0"/>
          </a:p>
          <a:p>
            <a:pPr marL="228600" lvl="0" indent="-228600" algn="l" rtl="0">
              <a:lnSpc>
                <a:spcPct val="150000"/>
              </a:lnSpc>
              <a:spcBef>
                <a:spcPts val="1000"/>
              </a:spcBef>
              <a:spcAft>
                <a:spcPts val="0"/>
              </a:spcAft>
              <a:buClr>
                <a:schemeClr val="accent2"/>
              </a:buClr>
              <a:buSzPts val="2800"/>
              <a:buChar char="•"/>
            </a:pPr>
            <a:r>
              <a:rPr lang="en-GB" u="sng" dirty="0">
                <a:solidFill>
                  <a:schemeClr val="hlink"/>
                </a:solidFill>
                <a:hlinkClick r:id="rId5"/>
              </a:rPr>
              <a:t>Vocab approaches</a:t>
            </a:r>
            <a:r>
              <a:rPr lang="en-GB" dirty="0">
                <a:solidFill>
                  <a:srgbClr val="2F5496"/>
                </a:solidFill>
                <a:hlinkClick r:id="rId5"/>
              </a:rPr>
              <a:t> </a:t>
            </a:r>
            <a:endParaRPr lang="en-GB" dirty="0">
              <a:solidFill>
                <a:srgbClr val="2F5496"/>
              </a:solidFill>
            </a:endParaRPr>
          </a:p>
          <a:p>
            <a:pPr marL="228600" lvl="0" indent="-228600">
              <a:lnSpc>
                <a:spcPct val="150000"/>
              </a:lnSpc>
              <a:buClr>
                <a:schemeClr val="accent2"/>
              </a:buClr>
              <a:buSzPts val="2800"/>
            </a:pPr>
            <a:r>
              <a:rPr lang="en-GB" dirty="0">
                <a:solidFill>
                  <a:srgbClr val="2F5496"/>
                </a:solidFill>
              </a:rPr>
              <a:t>VLE (see next slide)</a:t>
            </a:r>
            <a:endParaRPr lang="en-GB" dirty="0"/>
          </a:p>
        </p:txBody>
      </p:sp>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067"/>
    </mc:Choice>
    <mc:Fallback xmlns="">
      <p:transition spd="slow" advTm="65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2F5496"/>
                </a:solidFill>
              </a:rPr>
              <a:t>VLE resources from teachers using the NCELP </a:t>
            </a:r>
            <a:r>
              <a:rPr lang="en-GB" b="1" dirty="0" err="1">
                <a:solidFill>
                  <a:srgbClr val="2F5496"/>
                </a:solidFill>
              </a:rPr>
              <a:t>SoW</a:t>
            </a:r>
            <a:r>
              <a:rPr lang="en-GB" b="1" dirty="0">
                <a:solidFill>
                  <a:srgbClr val="2F5496"/>
                </a:solidFill>
              </a:rPr>
              <a:t> </a:t>
            </a:r>
            <a:r>
              <a:rPr lang="en-GB" b="1" dirty="0" err="1">
                <a:solidFill>
                  <a:srgbClr val="2F5496"/>
                </a:solidFill>
              </a:rPr>
              <a:t>Sp</a:t>
            </a:r>
            <a:r>
              <a:rPr lang="en-GB" b="1" dirty="0">
                <a:solidFill>
                  <a:srgbClr val="2F5496"/>
                </a:solidFill>
              </a:rPr>
              <a:t> Y7 T3.2 </a:t>
            </a:r>
            <a:endParaRPr lang="en-GB" dirty="0"/>
          </a:p>
        </p:txBody>
      </p:sp>
      <p:sp>
        <p:nvSpPr>
          <p:cNvPr id="6" name="Rectangle 5"/>
          <p:cNvSpPr/>
          <p:nvPr/>
        </p:nvSpPr>
        <p:spPr>
          <a:xfrm>
            <a:off x="838200" y="1659325"/>
            <a:ext cx="10134600"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Week 4 – vocab practice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5"/>
              </a:rPr>
              <a:t>https://www.educandy.com/site/resource.php?activity-code=897fe</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6"/>
              </a:rPr>
              <a:t>https://www.educandy.com/site/resource.php?activity-code=89810</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7"/>
              </a:rPr>
              <a:t>https://www.wordwall.net/resource/15476578</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Sentence unjumble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8"/>
              </a:rPr>
              <a:t>https://www.wordwall.net/resource/15476459</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Week 5 – vocab practice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9"/>
              </a:rPr>
              <a:t>https://www.educandy.com/site/resource.php?activity-code=89821</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10"/>
              </a:rPr>
              <a:t>https://www.educandy.com/site/resource.php?activity-code=89825</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11"/>
              </a:rPr>
              <a:t>https://www.wordwall.net/resource/15477146</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Week 7 – Future  v Present</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game  – whack a mole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hlinkClick r:id="rId12"/>
              </a:rPr>
              <a:t>https://www.wordwall.net/resource/15477546</a:t>
            </a:r>
            <a:r>
              <a:rPr kumimoji="0" lang="en-GB" sz="2000" b="0" i="0" u="none" strike="noStrike" kern="0" cap="none" spc="0" normalizeH="0" baseline="0" noProof="0" dirty="0">
                <a:ln>
                  <a:noFill/>
                </a:ln>
                <a:solidFill>
                  <a:srgbClr val="4472C4">
                    <a:lumMod val="75000"/>
                  </a:srgbClr>
                </a:solidFill>
                <a:effectLst/>
                <a:uLnTx/>
                <a:uFillTx/>
                <a:latin typeface="Century Gothic" panose="020B0502020202020204" pitchFamily="34" charset="0"/>
                <a:cs typeface="Arial"/>
                <a:sym typeface="Arial"/>
              </a:rPr>
              <a:t> </a:t>
            </a:r>
          </a:p>
        </p:txBody>
      </p:sp>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4075900"/>
      </p:ext>
    </p:extLst>
  </p:cSld>
  <p:clrMapOvr>
    <a:masterClrMapping/>
  </p:clrMapOvr>
  <mc:AlternateContent xmlns:mc="http://schemas.openxmlformats.org/markup-compatibility/2006" xmlns:p14="http://schemas.microsoft.com/office/powerpoint/2010/main">
    <mc:Choice Requires="p14">
      <p:transition spd="slow" p14:dur="2000" advTm="43956"/>
    </mc:Choice>
    <mc:Fallback xmlns="">
      <p:transition spd="slow" advTm="43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title"/>
          </p:nvPr>
        </p:nvSpPr>
        <p:spPr>
          <a:xfrm>
            <a:off x="838200" y="443073"/>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Why the research refresher? </a:t>
            </a:r>
            <a:endParaRPr/>
          </a:p>
        </p:txBody>
      </p:sp>
      <p:sp>
        <p:nvSpPr>
          <p:cNvPr id="135" name="Google Shape;135;p3"/>
          <p:cNvSpPr txBox="1"/>
          <p:nvPr/>
        </p:nvSpPr>
        <p:spPr>
          <a:xfrm>
            <a:off x="578734" y="1964829"/>
            <a:ext cx="11088547" cy="37548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400">
                <a:solidFill>
                  <a:srgbClr val="2F5496"/>
                </a:solidFill>
                <a:latin typeface="Century Gothic"/>
                <a:ea typeface="Century Gothic"/>
                <a:cs typeface="Century Gothic"/>
                <a:sym typeface="Century Gothic"/>
              </a:rPr>
              <a:t>By drawing on research to inform curriculum design, pedagogy and assessment NCELP has so far developed very detailed schemes of work and full lesson resources for years 7 and 8 in French, Spanish and German aiming to establish </a:t>
            </a:r>
            <a:r>
              <a:rPr lang="en-GB" sz="3400" b="1">
                <a:solidFill>
                  <a:srgbClr val="2F5496"/>
                </a:solidFill>
                <a:latin typeface="Century Gothic"/>
                <a:ea typeface="Century Gothic"/>
                <a:cs typeface="Century Gothic"/>
                <a:sym typeface="Century Gothic"/>
              </a:rPr>
              <a:t>reliable</a:t>
            </a:r>
            <a:r>
              <a:rPr lang="en-GB" sz="3400">
                <a:solidFill>
                  <a:srgbClr val="2F5496"/>
                </a:solidFill>
                <a:latin typeface="Century Gothic"/>
                <a:ea typeface="Century Gothic"/>
                <a:cs typeface="Century Gothic"/>
                <a:sym typeface="Century Gothic"/>
              </a:rPr>
              <a:t>, </a:t>
            </a:r>
            <a:r>
              <a:rPr lang="en-GB" sz="3400" b="1">
                <a:solidFill>
                  <a:srgbClr val="2F5496"/>
                </a:solidFill>
                <a:latin typeface="Century Gothic"/>
                <a:ea typeface="Century Gothic"/>
                <a:cs typeface="Century Gothic"/>
                <a:sym typeface="Century Gothic"/>
              </a:rPr>
              <a:t>core knowledge </a:t>
            </a:r>
            <a:r>
              <a:rPr lang="en-GB" sz="3400">
                <a:solidFill>
                  <a:srgbClr val="2F5496"/>
                </a:solidFill>
                <a:latin typeface="Century Gothic"/>
                <a:ea typeface="Century Gothic"/>
                <a:cs typeface="Century Gothic"/>
                <a:sym typeface="Century Gothic"/>
              </a:rPr>
              <a:t>in order to promote students’ </a:t>
            </a:r>
            <a:r>
              <a:rPr lang="en-GB" sz="3400" b="1">
                <a:solidFill>
                  <a:srgbClr val="2F5496"/>
                </a:solidFill>
                <a:latin typeface="Century Gothic"/>
                <a:ea typeface="Century Gothic"/>
                <a:cs typeface="Century Gothic"/>
                <a:sym typeface="Century Gothic"/>
              </a:rPr>
              <a:t>achievement</a:t>
            </a:r>
            <a:r>
              <a:rPr lang="en-GB" sz="3400">
                <a:solidFill>
                  <a:srgbClr val="2F5496"/>
                </a:solidFill>
                <a:latin typeface="Century Gothic"/>
                <a:ea typeface="Century Gothic"/>
                <a:cs typeface="Century Gothic"/>
                <a:sym typeface="Century Gothic"/>
              </a:rPr>
              <a:t>, </a:t>
            </a:r>
            <a:r>
              <a:rPr lang="en-GB" sz="3400" b="1">
                <a:solidFill>
                  <a:srgbClr val="2F5496"/>
                </a:solidFill>
                <a:latin typeface="Century Gothic"/>
                <a:ea typeface="Century Gothic"/>
                <a:cs typeface="Century Gothic"/>
                <a:sym typeface="Century Gothic"/>
              </a:rPr>
              <a:t>motivation</a:t>
            </a:r>
            <a:r>
              <a:rPr lang="en-GB" sz="3400">
                <a:solidFill>
                  <a:srgbClr val="2F5496"/>
                </a:solidFill>
                <a:latin typeface="Century Gothic"/>
                <a:ea typeface="Century Gothic"/>
                <a:cs typeface="Century Gothic"/>
                <a:sym typeface="Century Gothic"/>
              </a:rPr>
              <a:t> and </a:t>
            </a:r>
            <a:r>
              <a:rPr lang="en-GB" sz="3400" b="1">
                <a:solidFill>
                  <a:srgbClr val="2F5496"/>
                </a:solidFill>
                <a:latin typeface="Century Gothic"/>
                <a:ea typeface="Century Gothic"/>
                <a:cs typeface="Century Gothic"/>
                <a:sym typeface="Century Gothic"/>
              </a:rPr>
              <a:t>creativity</a:t>
            </a:r>
            <a:r>
              <a:rPr lang="en-GB" sz="3400">
                <a:solidFill>
                  <a:srgbClr val="2F5496"/>
                </a:solidFill>
                <a:latin typeface="Century Gothic"/>
                <a:ea typeface="Century Gothic"/>
                <a:cs typeface="Century Gothic"/>
                <a:sym typeface="Century Gothic"/>
              </a:rPr>
              <a:t>.</a:t>
            </a:r>
            <a:endParaRPr/>
          </a:p>
        </p:txBody>
      </p:sp>
      <p:pic>
        <p:nvPicPr>
          <p:cNvPr id="136" name="Google Shape;136;p3" descr="highlighter"/>
          <p:cNvPicPr preferRelativeResize="0"/>
          <p:nvPr/>
        </p:nvPicPr>
        <p:blipFill rotWithShape="1">
          <a:blip r:embed="rId6">
            <a:alphaModFix/>
          </a:blip>
          <a:srcRect t="22557"/>
          <a:stretch/>
        </p:blipFill>
        <p:spPr>
          <a:xfrm rot="-9958500">
            <a:off x="9697638" y="4567398"/>
            <a:ext cx="1930368" cy="1635445"/>
          </a:xfrm>
          <a:prstGeom prst="rect">
            <a:avLst/>
          </a:prstGeom>
          <a:noFill/>
          <a:ln>
            <a:noFill/>
          </a:ln>
        </p:spPr>
      </p:pic>
      <p:sp>
        <p:nvSpPr>
          <p:cNvPr id="137" name="Google Shape;137;p3"/>
          <p:cNvSpPr/>
          <p:nvPr/>
        </p:nvSpPr>
        <p:spPr>
          <a:xfrm>
            <a:off x="7430947" y="4097438"/>
            <a:ext cx="1817225" cy="520861"/>
          </a:xfrm>
          <a:prstGeom prst="roundRect">
            <a:avLst>
              <a:gd name="adj" fmla="val 16667"/>
            </a:avLst>
          </a:prstGeom>
          <a:solidFill>
            <a:srgbClr val="FF3399"/>
          </a:solidFill>
          <a:ln w="12700" cap="flat" cmpd="sng">
            <a:solidFill>
              <a:srgbClr val="FF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b="1">
                <a:solidFill>
                  <a:schemeClr val="lt1"/>
                </a:solidFill>
                <a:latin typeface="Century Gothic"/>
                <a:ea typeface="Century Gothic"/>
                <a:cs typeface="Century Gothic"/>
                <a:sym typeface="Century Gothic"/>
              </a:rPr>
              <a:t>reliable</a:t>
            </a:r>
            <a:endParaRPr sz="3400" b="1">
              <a:solidFill>
                <a:schemeClr val="lt1"/>
              </a:solidFill>
              <a:latin typeface="Century Gothic"/>
              <a:ea typeface="Century Gothic"/>
              <a:cs typeface="Century Gothic"/>
              <a:sym typeface="Century Gothic"/>
            </a:endParaRPr>
          </a:p>
        </p:txBody>
      </p:sp>
      <p:sp>
        <p:nvSpPr>
          <p:cNvPr id="138" name="Google Shape;138;p3"/>
          <p:cNvSpPr/>
          <p:nvPr/>
        </p:nvSpPr>
        <p:spPr>
          <a:xfrm>
            <a:off x="9329195" y="4097437"/>
            <a:ext cx="1446835" cy="520861"/>
          </a:xfrm>
          <a:prstGeom prst="roundRect">
            <a:avLst>
              <a:gd name="adj" fmla="val 16667"/>
            </a:avLst>
          </a:prstGeom>
          <a:solidFill>
            <a:srgbClr val="FF3399"/>
          </a:solidFill>
          <a:ln w="12700" cap="flat" cmpd="sng">
            <a:solidFill>
              <a:srgbClr val="FF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b="1">
                <a:solidFill>
                  <a:schemeClr val="lt1"/>
                </a:solidFill>
                <a:latin typeface="Century Gothic"/>
                <a:ea typeface="Century Gothic"/>
                <a:cs typeface="Century Gothic"/>
                <a:sym typeface="Century Gothic"/>
              </a:rPr>
              <a:t>core</a:t>
            </a:r>
            <a:endParaRPr sz="3400" b="1">
              <a:solidFill>
                <a:schemeClr val="lt1"/>
              </a:solidFill>
              <a:latin typeface="Century Gothic"/>
              <a:ea typeface="Century Gothic"/>
              <a:cs typeface="Century Gothic"/>
              <a:sym typeface="Century Gothic"/>
            </a:endParaRPr>
          </a:p>
        </p:txBody>
      </p:sp>
      <p:sp>
        <p:nvSpPr>
          <p:cNvPr id="139" name="Google Shape;139;p3"/>
          <p:cNvSpPr/>
          <p:nvPr/>
        </p:nvSpPr>
        <p:spPr>
          <a:xfrm>
            <a:off x="457201" y="4618298"/>
            <a:ext cx="2598516" cy="520861"/>
          </a:xfrm>
          <a:prstGeom prst="roundRect">
            <a:avLst>
              <a:gd name="adj" fmla="val 16667"/>
            </a:avLst>
          </a:prstGeom>
          <a:solidFill>
            <a:srgbClr val="FF3399"/>
          </a:solidFill>
          <a:ln w="12700" cap="flat" cmpd="sng">
            <a:solidFill>
              <a:srgbClr val="FF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b="1">
                <a:solidFill>
                  <a:schemeClr val="lt1"/>
                </a:solidFill>
                <a:latin typeface="Century Gothic"/>
                <a:ea typeface="Century Gothic"/>
                <a:cs typeface="Century Gothic"/>
                <a:sym typeface="Century Gothic"/>
              </a:rPr>
              <a:t>knowledge</a:t>
            </a:r>
            <a:endParaRPr sz="3400" b="1">
              <a:solidFill>
                <a:schemeClr val="lt1"/>
              </a:solidFill>
              <a:latin typeface="Century Gothic"/>
              <a:ea typeface="Century Gothic"/>
              <a:cs typeface="Century Gothic"/>
              <a:sym typeface="Century Gothic"/>
            </a:endParaRPr>
          </a:p>
        </p:txBody>
      </p:sp>
      <p:pic>
        <p:nvPicPr>
          <p:cNvPr id="3" name="Audio 2">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36305467"/>
      </p:ext>
    </p:extLst>
  </p:cSld>
  <p:clrMapOvr>
    <a:masterClrMapping/>
  </p:clrMapOvr>
  <mc:AlternateContent xmlns:mc="http://schemas.openxmlformats.org/markup-compatibility/2006" xmlns:p14="http://schemas.microsoft.com/office/powerpoint/2010/main">
    <mc:Choice Requires="p14">
      <p:transition spd="slow" p14:dur="2000" advTm="57264"/>
    </mc:Choice>
    <mc:Fallback xmlns="">
      <p:transition spd="slow" advTm="5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3000"/>
                                        <p:tgtEl>
                                          <p:spTgt spid="137"/>
                                        </p:tgtEl>
                                      </p:cBhvr>
                                    </p:animEffect>
                                  </p:childTnLst>
                                </p:cTn>
                              </p:par>
                              <p:par>
                                <p:cTn id="12" presetID="10" presetClass="entr" presetSubtype="0" fill="hold" nodeType="withEffect">
                                  <p:stCondLst>
                                    <p:cond delay="0"/>
                                  </p:stCondLst>
                                  <p:childTnLst>
                                    <p:set>
                                      <p:cBhvr>
                                        <p:cTn id="13" dur="1" fill="hold">
                                          <p:stCondLst>
                                            <p:cond delay="0"/>
                                          </p:stCondLst>
                                        </p:cTn>
                                        <p:tgtEl>
                                          <p:spTgt spid="138"/>
                                        </p:tgtEl>
                                        <p:attrNameLst>
                                          <p:attrName>style.visibility</p:attrName>
                                        </p:attrNameLst>
                                      </p:cBhvr>
                                      <p:to>
                                        <p:strVal val="visible"/>
                                      </p:to>
                                    </p:set>
                                    <p:animEffect transition="in" filter="fade">
                                      <p:cBhvr>
                                        <p:cTn id="14" dur="3000"/>
                                        <p:tgtEl>
                                          <p:spTgt spid="138"/>
                                        </p:tgtEl>
                                      </p:cBhvr>
                                    </p:animEffect>
                                  </p:childTnLst>
                                </p:cTn>
                              </p:par>
                              <p:par>
                                <p:cTn id="15" presetID="10" presetClass="entr" presetSubtype="0"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fade">
                                      <p:cBhvr>
                                        <p:cTn id="17" dur="3000"/>
                                        <p:tgtEl>
                                          <p:spTgt spid="139"/>
                                        </p:tgtEl>
                                      </p:cBhvr>
                                    </p:animEffect>
                                  </p:childTnLst>
                                </p:cTn>
                              </p:par>
                              <p:par>
                                <p:cTn id="18" presetID="1" presetClass="entr" presetSubtype="0" fill="hold" nodeType="withEffect">
                                  <p:stCondLst>
                                    <p:cond delay="0"/>
                                  </p:stCondLst>
                                  <p:childTnLst>
                                    <p:set>
                                      <p:cBhvr>
                                        <p:cTn id="19"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Making effective use of in-class support</a:t>
            </a:r>
            <a:endParaRPr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8628" y="1105854"/>
            <a:ext cx="5456132" cy="4893468"/>
          </a:xfrm>
          <a:prstGeom prst="rect">
            <a:avLst/>
          </a:prstGeom>
        </p:spPr>
      </p:pic>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8533736"/>
      </p:ext>
    </p:extLst>
  </p:cSld>
  <p:clrMapOvr>
    <a:masterClrMapping/>
  </p:clrMapOvr>
  <mc:AlternateContent xmlns:mc="http://schemas.openxmlformats.org/markup-compatibility/2006" xmlns:p14="http://schemas.microsoft.com/office/powerpoint/2010/main">
    <mc:Choice Requires="p14">
      <p:transition spd="slow" p14:dur="2000" advTm="61179"/>
    </mc:Choice>
    <mc:Fallback xmlns="">
      <p:transition spd="slow" advTm="61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0"/>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450" name="Google Shape;450;p30"/>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Research refreshers: PVG</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Explore good practice for supporting lower proficiency learners as part of high quality teaching </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Principles and key features of NCELP SoW: inbuilt design features that support lower proficiency learners per strand</a:t>
            </a: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Showcase of differentiation within NCELP resources by: task type, level of support, outcome</a:t>
            </a:r>
            <a:endParaRPr dirty="0"/>
          </a:p>
          <a:p>
            <a:pPr marL="228600" lvl="0" indent="-228600" algn="l" rtl="0">
              <a:lnSpc>
                <a:spcPct val="150000"/>
              </a:lnSpc>
              <a:spcBef>
                <a:spcPts val="1000"/>
              </a:spcBef>
              <a:spcAft>
                <a:spcPts val="0"/>
              </a:spcAft>
              <a:buClr>
                <a:schemeClr val="accent2"/>
              </a:buClr>
              <a:buSzPct val="100000"/>
              <a:buChar char="•"/>
            </a:pPr>
            <a:r>
              <a:rPr lang="en-GB" b="1" dirty="0">
                <a:solidFill>
                  <a:srgbClr val="2F5496"/>
                </a:solidFill>
              </a:rPr>
              <a:t>Ideas for further adapting resources, exemplified by teachers from the network of Lead Schools</a:t>
            </a:r>
            <a:endParaRPr b="1" dirty="0">
              <a:solidFill>
                <a:srgbClr val="2F5496"/>
              </a:solidFill>
            </a:endParaRPr>
          </a:p>
        </p:txBody>
      </p:sp>
      <p:pic>
        <p:nvPicPr>
          <p:cNvPr id="451" name="Google Shape;451;p30" descr="green checkmark"/>
          <p:cNvPicPr preferRelativeResize="0"/>
          <p:nvPr/>
        </p:nvPicPr>
        <p:blipFill rotWithShape="1">
          <a:blip r:embed="rId5">
            <a:alphaModFix/>
          </a:blip>
          <a:srcRect/>
          <a:stretch/>
        </p:blipFill>
        <p:spPr>
          <a:xfrm>
            <a:off x="4733099" y="1285716"/>
            <a:ext cx="581918" cy="606165"/>
          </a:xfrm>
          <a:prstGeom prst="rect">
            <a:avLst/>
          </a:prstGeom>
          <a:noFill/>
          <a:ln>
            <a:noFill/>
          </a:ln>
        </p:spPr>
      </p:pic>
      <p:pic>
        <p:nvPicPr>
          <p:cNvPr id="452" name="Google Shape;452;p30" descr="green checkmark"/>
          <p:cNvPicPr preferRelativeResize="0"/>
          <p:nvPr/>
        </p:nvPicPr>
        <p:blipFill rotWithShape="1">
          <a:blip r:embed="rId5">
            <a:alphaModFix/>
          </a:blip>
          <a:srcRect/>
          <a:stretch/>
        </p:blipFill>
        <p:spPr>
          <a:xfrm>
            <a:off x="5140846" y="2426083"/>
            <a:ext cx="581918" cy="606165"/>
          </a:xfrm>
          <a:prstGeom prst="rect">
            <a:avLst/>
          </a:prstGeom>
          <a:noFill/>
          <a:ln>
            <a:noFill/>
          </a:ln>
        </p:spPr>
      </p:pic>
      <p:pic>
        <p:nvPicPr>
          <p:cNvPr id="453" name="Google Shape;453;p30" descr="green checkmark"/>
          <p:cNvPicPr preferRelativeResize="0"/>
          <p:nvPr/>
        </p:nvPicPr>
        <p:blipFill rotWithShape="1">
          <a:blip r:embed="rId5">
            <a:alphaModFix/>
          </a:blip>
          <a:srcRect/>
          <a:stretch/>
        </p:blipFill>
        <p:spPr>
          <a:xfrm>
            <a:off x="7505328" y="3541244"/>
            <a:ext cx="581918" cy="606165"/>
          </a:xfrm>
          <a:prstGeom prst="rect">
            <a:avLst/>
          </a:prstGeom>
          <a:noFill/>
          <a:ln>
            <a:noFill/>
          </a:ln>
        </p:spPr>
      </p:pic>
      <p:pic>
        <p:nvPicPr>
          <p:cNvPr id="454" name="Google Shape;454;p30" descr="green checkmark"/>
          <p:cNvPicPr preferRelativeResize="0"/>
          <p:nvPr/>
        </p:nvPicPr>
        <p:blipFill rotWithShape="1">
          <a:blip r:embed="rId5">
            <a:alphaModFix/>
          </a:blip>
          <a:srcRect/>
          <a:stretch/>
        </p:blipFill>
        <p:spPr>
          <a:xfrm>
            <a:off x="3977010" y="4651587"/>
            <a:ext cx="581918" cy="606165"/>
          </a:xfrm>
          <a:prstGeom prst="rect">
            <a:avLst/>
          </a:prstGeom>
          <a:noFill/>
          <a:ln>
            <a:noFill/>
          </a:ln>
        </p:spPr>
      </p:pic>
      <p:pic>
        <p:nvPicPr>
          <p:cNvPr id="455" name="Google Shape;455;p30" descr="green checkmark"/>
          <p:cNvPicPr preferRelativeResize="0"/>
          <p:nvPr/>
        </p:nvPicPr>
        <p:blipFill rotWithShape="1">
          <a:blip r:embed="rId5">
            <a:alphaModFix/>
          </a:blip>
          <a:srcRect/>
          <a:stretch/>
        </p:blipFill>
        <p:spPr>
          <a:xfrm>
            <a:off x="4558928" y="5678887"/>
            <a:ext cx="581918" cy="606165"/>
          </a:xfrm>
          <a:prstGeom prst="rect">
            <a:avLst/>
          </a:prstGeom>
          <a:noFill/>
          <a:ln>
            <a:noFill/>
          </a:ln>
        </p:spPr>
      </p:pic>
      <p:pic>
        <p:nvPicPr>
          <p:cNvPr id="2" name="Audio 1">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Research refreshers</a:t>
            </a:r>
            <a:endParaRPr b="1">
              <a:solidFill>
                <a:srgbClr val="2F5496"/>
              </a:solidFill>
              <a:latin typeface="Century Gothic"/>
              <a:ea typeface="Century Gothic"/>
              <a:cs typeface="Century Gothic"/>
              <a:sym typeface="Century Gothic"/>
            </a:endParaRPr>
          </a:p>
        </p:txBody>
      </p:sp>
      <p:sp>
        <p:nvSpPr>
          <p:cNvPr id="146" name="Google Shape;146;p4"/>
          <p:cNvSpPr txBox="1">
            <a:spLocks noGrp="1"/>
          </p:cNvSpPr>
          <p:nvPr>
            <p:ph type="body" id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accent2"/>
              </a:buClr>
              <a:buSzPts val="2800"/>
              <a:buChar char="•"/>
            </a:pPr>
            <a:r>
              <a:rPr lang="en-GB" dirty="0">
                <a:solidFill>
                  <a:srgbClr val="2F5496"/>
                </a:solidFill>
              </a:rPr>
              <a:t>Why is explicit grammar teaching useful?</a:t>
            </a:r>
            <a:endParaRPr dirty="0"/>
          </a:p>
          <a:p>
            <a:pPr marL="228600" lvl="0" indent="-228600" algn="l" rtl="0">
              <a:lnSpc>
                <a:spcPct val="150000"/>
              </a:lnSpc>
              <a:spcBef>
                <a:spcPts val="1000"/>
              </a:spcBef>
              <a:spcAft>
                <a:spcPts val="0"/>
              </a:spcAft>
              <a:buClr>
                <a:schemeClr val="accent2"/>
              </a:buClr>
              <a:buSzPts val="2800"/>
              <a:buChar char="•"/>
            </a:pPr>
            <a:r>
              <a:rPr lang="en-GB" dirty="0">
                <a:solidFill>
                  <a:srgbClr val="2F5496"/>
                </a:solidFill>
              </a:rPr>
              <a:t>Why teach phonics?</a:t>
            </a:r>
            <a:endParaRPr dirty="0"/>
          </a:p>
          <a:p>
            <a:pPr marL="228600" lvl="0" indent="-228600" algn="l" rtl="0">
              <a:lnSpc>
                <a:spcPct val="150000"/>
              </a:lnSpc>
              <a:spcBef>
                <a:spcPts val="1000"/>
              </a:spcBef>
              <a:spcAft>
                <a:spcPts val="0"/>
              </a:spcAft>
              <a:buClr>
                <a:schemeClr val="accent2"/>
              </a:buClr>
              <a:buSzPts val="2800"/>
              <a:buChar char="•"/>
            </a:pPr>
            <a:r>
              <a:rPr lang="en-GB" dirty="0">
                <a:solidFill>
                  <a:srgbClr val="2F5496"/>
                </a:solidFill>
              </a:rPr>
              <a:t>Why is vocabulary important?</a:t>
            </a:r>
            <a:endParaRPr dirty="0"/>
          </a:p>
          <a:p>
            <a:pPr marL="0" lvl="0" indent="0" algn="l" rtl="0">
              <a:lnSpc>
                <a:spcPct val="150000"/>
              </a:lnSpc>
              <a:spcBef>
                <a:spcPts val="1000"/>
              </a:spcBef>
              <a:spcAft>
                <a:spcPts val="0"/>
              </a:spcAft>
              <a:buClr>
                <a:schemeClr val="accent2"/>
              </a:buClr>
              <a:buSzPts val="2800"/>
              <a:buNone/>
            </a:pPr>
            <a:endParaRPr dirty="0">
              <a:solidFill>
                <a:srgbClr val="2F5496"/>
              </a:solidFill>
            </a:endParaRPr>
          </a:p>
          <a:p>
            <a:pPr marL="228600" lvl="0" indent="-50800" algn="l" rtl="0">
              <a:lnSpc>
                <a:spcPct val="150000"/>
              </a:lnSpc>
              <a:spcBef>
                <a:spcPts val="1000"/>
              </a:spcBef>
              <a:spcAft>
                <a:spcPts val="0"/>
              </a:spcAft>
              <a:buClr>
                <a:schemeClr val="accent2"/>
              </a:buClr>
              <a:buSzPts val="2800"/>
              <a:buNone/>
            </a:pPr>
            <a:endParaRPr dirty="0">
              <a:solidFill>
                <a:srgbClr val="2F5496"/>
              </a:solidFill>
            </a:endParaRPr>
          </a:p>
          <a:p>
            <a:pPr marL="228600" lvl="0" indent="-50800" algn="l" rtl="0">
              <a:lnSpc>
                <a:spcPct val="150000"/>
              </a:lnSpc>
              <a:spcBef>
                <a:spcPts val="1000"/>
              </a:spcBef>
              <a:spcAft>
                <a:spcPts val="0"/>
              </a:spcAft>
              <a:buClr>
                <a:schemeClr val="accent2"/>
              </a:buClr>
              <a:buSzPts val="2800"/>
              <a:buNone/>
            </a:pPr>
            <a:endParaRPr dirty="0">
              <a:solidFill>
                <a:srgbClr val="2F5496"/>
              </a:solidFill>
            </a:endParaRPr>
          </a:p>
        </p:txBody>
      </p:sp>
      <p:pic>
        <p:nvPicPr>
          <p:cNvPr id="7" name="Audio 6">
            <a:hlinkClick r:id="" action="ppaction://media"/>
            <a:extLst>
              <a:ext uri="{C183D7F6-B498-43B3-948B-1728B52AA6E4}">
                <adec:decorative xmlns:adec="http://schemas.microsoft.com/office/drawing/2017/decorative" val="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03"/>
    </mc:Choice>
    <mc:Fallback xmlns="">
      <p:transition spd="slow" advTm="14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txBox="1">
            <a:spLocks noGrp="1"/>
          </p:cNvSpPr>
          <p:nvPr>
            <p:ph type="title"/>
          </p:nvPr>
        </p:nvSpPr>
        <p:spPr>
          <a:xfrm>
            <a:off x="838200" y="443073"/>
            <a:ext cx="978823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The importance of explicit </a:t>
            </a:r>
            <a:br>
              <a:rPr lang="en-GB" b="1">
                <a:solidFill>
                  <a:srgbClr val="2F5496"/>
                </a:solidFill>
              </a:rPr>
            </a:br>
            <a:r>
              <a:rPr lang="en-GB" b="1">
                <a:solidFill>
                  <a:srgbClr val="2F5496"/>
                </a:solidFill>
              </a:rPr>
              <a:t>grammar instruction</a:t>
            </a:r>
            <a:endParaRPr/>
          </a:p>
        </p:txBody>
      </p:sp>
      <p:sp>
        <p:nvSpPr>
          <p:cNvPr id="153" name="Google Shape;153;p5"/>
          <p:cNvSpPr txBox="1">
            <a:spLocks noGrp="1"/>
          </p:cNvSpPr>
          <p:nvPr>
            <p:ph type="body" idx="1"/>
          </p:nvPr>
        </p:nvSpPr>
        <p:spPr>
          <a:xfrm>
            <a:off x="838200" y="1825625"/>
            <a:ext cx="11159836" cy="4351338"/>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50000"/>
              </a:lnSpc>
              <a:spcBef>
                <a:spcPts val="0"/>
              </a:spcBef>
              <a:spcAft>
                <a:spcPts val="0"/>
              </a:spcAft>
              <a:buClr>
                <a:schemeClr val="accent2"/>
              </a:buClr>
              <a:buSzPct val="100000"/>
              <a:buChar char="•"/>
            </a:pPr>
            <a:r>
              <a:rPr lang="en-GB" dirty="0">
                <a:solidFill>
                  <a:srgbClr val="2F5496"/>
                </a:solidFill>
              </a:rPr>
              <a:t>Even after 100s of hours of L2 exposure, learners still struggle with certain grammar.</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Lots of evidence indicates that explicit grammar instruction is beneficial.</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Explicitly teaching grammar tends to be more effective than waiting for learners to pick up grammatical patterns themselves.</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A brief description of the grammar before practice can speed up the rate of learning.</a:t>
            </a:r>
            <a:endParaRPr dirty="0"/>
          </a:p>
          <a:p>
            <a:pPr marL="228600" lvl="0" indent="-64135" algn="l" rtl="0">
              <a:lnSpc>
                <a:spcPct val="150000"/>
              </a:lnSpc>
              <a:spcBef>
                <a:spcPts val="1000"/>
              </a:spcBef>
              <a:spcAft>
                <a:spcPts val="0"/>
              </a:spcAft>
              <a:buClr>
                <a:schemeClr val="accent2"/>
              </a:buClr>
              <a:buSzPct val="100000"/>
              <a:buNone/>
            </a:pPr>
            <a:endParaRPr dirty="0">
              <a:solidFill>
                <a:srgbClr val="2F5496"/>
              </a:solidFill>
            </a:endParaRPr>
          </a:p>
          <a:p>
            <a:pPr marL="228600" lvl="0" indent="-64135" algn="l" rtl="0">
              <a:lnSpc>
                <a:spcPct val="150000"/>
              </a:lnSpc>
              <a:spcBef>
                <a:spcPts val="1000"/>
              </a:spcBef>
              <a:spcAft>
                <a:spcPts val="0"/>
              </a:spcAft>
              <a:buClr>
                <a:schemeClr val="accent2"/>
              </a:buClr>
              <a:buSzPct val="100000"/>
              <a:buNone/>
            </a:pPr>
            <a:endParaRPr dirty="0"/>
          </a:p>
        </p:txBody>
      </p:sp>
      <p:pic>
        <p:nvPicPr>
          <p:cNvPr id="154" name="Google Shape;154;p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268691" y="0"/>
            <a:ext cx="2923309" cy="1935170"/>
          </a:xfrm>
          <a:prstGeom prst="rect">
            <a:avLst/>
          </a:prstGeom>
          <a:noFill/>
          <a:ln>
            <a:noFill/>
          </a:ln>
        </p:spPr>
      </p:pic>
      <p:sp>
        <p:nvSpPr>
          <p:cNvPr id="155" name="Google Shape;155;p5"/>
          <p:cNvSpPr/>
          <p:nvPr/>
        </p:nvSpPr>
        <p:spPr>
          <a:xfrm>
            <a:off x="373302" y="5868767"/>
            <a:ext cx="11624734" cy="369332"/>
          </a:xfrm>
          <a:prstGeom prst="rect">
            <a:avLst/>
          </a:prstGeom>
          <a:solidFill>
            <a:srgbClr val="1F386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lt1"/>
                </a:solidFill>
                <a:latin typeface="Century Gothic"/>
                <a:ea typeface="Century Gothic"/>
                <a:cs typeface="Century Gothic"/>
                <a:sym typeface="Century Gothic"/>
              </a:rPr>
              <a:t>For evidence, see summaries of research into grammar teaching on OASIS or NCELP Resource Portal.</a:t>
            </a:r>
            <a:endParaRPr dirty="0"/>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59"/>
    </mc:Choice>
    <mc:Fallback xmlns="">
      <p:transition spd="slow" advTm="6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5" name="Google Shape;165;p6"/>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13 reasons for teaching </a:t>
            </a:r>
            <a:br>
              <a:rPr lang="en-GB" b="1">
                <a:solidFill>
                  <a:srgbClr val="2F5496"/>
                </a:solidFill>
                <a:latin typeface="Century Gothic"/>
                <a:ea typeface="Century Gothic"/>
                <a:cs typeface="Century Gothic"/>
                <a:sym typeface="Century Gothic"/>
              </a:rPr>
            </a:br>
            <a:r>
              <a:rPr lang="en-GB" b="1">
                <a:solidFill>
                  <a:srgbClr val="2F5496"/>
                </a:solidFill>
                <a:latin typeface="Century Gothic"/>
                <a:ea typeface="Century Gothic"/>
                <a:cs typeface="Century Gothic"/>
                <a:sym typeface="Century Gothic"/>
              </a:rPr>
              <a:t>phonics</a:t>
            </a:r>
            <a:endParaRPr b="1">
              <a:solidFill>
                <a:srgbClr val="2F5496"/>
              </a:solidFill>
              <a:latin typeface="Century Gothic"/>
              <a:ea typeface="Century Gothic"/>
              <a:cs typeface="Century Gothic"/>
              <a:sym typeface="Century Gothic"/>
            </a:endParaRPr>
          </a:p>
        </p:txBody>
      </p:sp>
      <p:sp>
        <p:nvSpPr>
          <p:cNvPr id="161" name="Google Shape;161;p6"/>
          <p:cNvSpPr txBox="1">
            <a:spLocks noGrp="1"/>
          </p:cNvSpPr>
          <p:nvPr>
            <p:ph type="body" idx="1"/>
          </p:nvPr>
        </p:nvSpPr>
        <p:spPr>
          <a:xfrm>
            <a:off x="565372" y="1434773"/>
            <a:ext cx="10788428" cy="2060293"/>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1F3864"/>
              </a:buClr>
              <a:buSzPct val="100000"/>
              <a:buNone/>
            </a:pP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Explicit phonics teaching develops students’ ability to decode (the ability to sound out accurately), without which decoding is limited.</a:t>
            </a:r>
            <a:endParaRPr dirty="0"/>
          </a:p>
          <a:p>
            <a:pPr marL="0" lvl="0" indent="0" algn="l" rtl="0">
              <a:lnSpc>
                <a:spcPct val="150000"/>
              </a:lnSpc>
              <a:spcBef>
                <a:spcPts val="1000"/>
              </a:spcBef>
              <a:spcAft>
                <a:spcPts val="0"/>
              </a:spcAft>
              <a:buClr>
                <a:schemeClr val="accent2"/>
              </a:buClr>
              <a:buSzPct val="100000"/>
              <a:buNone/>
            </a:pPr>
            <a:endParaRPr dirty="0">
              <a:solidFill>
                <a:srgbClr val="2F5496"/>
              </a:solidFill>
            </a:endParaRPr>
          </a:p>
          <a:p>
            <a:pPr marL="0" lvl="0" indent="0" algn="l" rtl="0">
              <a:lnSpc>
                <a:spcPct val="150000"/>
              </a:lnSpc>
              <a:spcBef>
                <a:spcPts val="1000"/>
              </a:spcBef>
              <a:spcAft>
                <a:spcPts val="0"/>
              </a:spcAft>
              <a:buClr>
                <a:schemeClr val="accent2"/>
              </a:buClr>
              <a:buSzPct val="100000"/>
              <a:buNone/>
            </a:pPr>
            <a:endParaRPr dirty="0">
              <a:solidFill>
                <a:srgbClr val="2F5496"/>
              </a:solidFill>
            </a:endParaRPr>
          </a:p>
          <a:p>
            <a:pPr marL="228600" lvl="0" indent="-64135" algn="l" rtl="0">
              <a:lnSpc>
                <a:spcPct val="150000"/>
              </a:lnSpc>
              <a:spcBef>
                <a:spcPts val="1000"/>
              </a:spcBef>
              <a:spcAft>
                <a:spcPts val="0"/>
              </a:spcAft>
              <a:buClr>
                <a:schemeClr val="accent2"/>
              </a:buClr>
              <a:buSzPct val="100000"/>
              <a:buNone/>
            </a:pPr>
            <a:endParaRPr dirty="0">
              <a:solidFill>
                <a:srgbClr val="2F5496"/>
              </a:solidFill>
            </a:endParaRPr>
          </a:p>
          <a:p>
            <a:pPr marL="228600" lvl="0" indent="-64135" algn="l" rtl="0">
              <a:lnSpc>
                <a:spcPct val="150000"/>
              </a:lnSpc>
              <a:spcBef>
                <a:spcPts val="1000"/>
              </a:spcBef>
              <a:spcAft>
                <a:spcPts val="0"/>
              </a:spcAft>
              <a:buClr>
                <a:schemeClr val="accent2"/>
              </a:buClr>
              <a:buSzPct val="100000"/>
              <a:buNone/>
            </a:pPr>
            <a:endParaRPr dirty="0">
              <a:solidFill>
                <a:srgbClr val="2F5496"/>
              </a:solidFill>
            </a:endParaRPr>
          </a:p>
        </p:txBody>
      </p:sp>
      <p:grpSp>
        <p:nvGrpSpPr>
          <p:cNvPr id="162" name="Google Shape;162;p6">
            <a:extLst>
              <a:ext uri="{C183D7F6-B498-43B3-948B-1728B52AA6E4}">
                <adec:decorative xmlns:adec="http://schemas.microsoft.com/office/drawing/2017/decorative" val="1"/>
              </a:ext>
            </a:extLst>
          </p:cNvPr>
          <p:cNvGrpSpPr/>
          <p:nvPr/>
        </p:nvGrpSpPr>
        <p:grpSpPr>
          <a:xfrm>
            <a:off x="2732080" y="2991539"/>
            <a:ext cx="6910462" cy="2971962"/>
            <a:chOff x="2732080" y="2991539"/>
            <a:chExt cx="6910462" cy="2971962"/>
          </a:xfrm>
        </p:grpSpPr>
        <p:pic>
          <p:nvPicPr>
            <p:cNvPr id="163" name="Google Shape;163;p6"/>
            <p:cNvPicPr preferRelativeResize="0"/>
            <p:nvPr/>
          </p:nvPicPr>
          <p:blipFill rotWithShape="1">
            <a:blip r:embed="rId5">
              <a:alphaModFix/>
            </a:blip>
            <a:srcRect/>
            <a:stretch/>
          </p:blipFill>
          <p:spPr>
            <a:xfrm>
              <a:off x="5184599" y="2991539"/>
              <a:ext cx="4457943" cy="2971962"/>
            </a:xfrm>
            <a:prstGeom prst="rect">
              <a:avLst/>
            </a:prstGeom>
            <a:noFill/>
            <a:ln>
              <a:noFill/>
            </a:ln>
          </p:spPr>
        </p:pic>
        <p:pic>
          <p:nvPicPr>
            <p:cNvPr id="164" name="Google Shape;164;p6"/>
            <p:cNvPicPr preferRelativeResize="0"/>
            <p:nvPr/>
          </p:nvPicPr>
          <p:blipFill rotWithShape="1">
            <a:blip r:embed="rId5">
              <a:alphaModFix/>
            </a:blip>
            <a:srcRect r="32275"/>
            <a:stretch/>
          </p:blipFill>
          <p:spPr>
            <a:xfrm>
              <a:off x="2732080" y="2991539"/>
              <a:ext cx="3019098" cy="2971962"/>
            </a:xfrm>
            <a:prstGeom prst="rect">
              <a:avLst/>
            </a:prstGeom>
            <a:noFill/>
            <a:ln>
              <a:noFill/>
            </a:ln>
          </p:spPr>
        </p:pic>
      </p:grpSp>
      <p:pic>
        <p:nvPicPr>
          <p:cNvPr id="166" name="Google Shape;166;p6" descr="Book with highlighter and glasses"/>
          <p:cNvPicPr preferRelativeResize="0"/>
          <p:nvPr/>
        </p:nvPicPr>
        <p:blipFill rotWithShape="1">
          <a:blip r:embed="rId6">
            <a:alphaModFix/>
          </a:blip>
          <a:srcRect/>
          <a:stretch/>
        </p:blipFill>
        <p:spPr>
          <a:xfrm>
            <a:off x="9235874" y="1"/>
            <a:ext cx="2951544" cy="1967696"/>
          </a:xfrm>
          <a:prstGeom prst="rect">
            <a:avLst/>
          </a:prstGeom>
          <a:noFill/>
          <a:ln>
            <a:noFill/>
          </a:ln>
        </p:spPr>
      </p:pic>
      <p:sp>
        <p:nvSpPr>
          <p:cNvPr id="168" name="Google Shape;168;p6"/>
          <p:cNvSpPr txBox="1"/>
          <p:nvPr/>
        </p:nvSpPr>
        <p:spPr>
          <a:xfrm>
            <a:off x="4969380" y="2921795"/>
            <a:ext cx="1817225" cy="46166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E4E79"/>
                </a:solidFill>
                <a:latin typeface="Century Gothic"/>
                <a:ea typeface="Century Gothic"/>
                <a:cs typeface="Century Gothic"/>
                <a:sym typeface="Century Gothic"/>
              </a:rPr>
              <a:t>motivation</a:t>
            </a:r>
            <a:endParaRPr sz="2400" b="1">
              <a:solidFill>
                <a:srgbClr val="1E4E79"/>
              </a:solidFill>
              <a:latin typeface="Century Gothic"/>
              <a:ea typeface="Century Gothic"/>
              <a:cs typeface="Century Gothic"/>
              <a:sym typeface="Century Gothic"/>
            </a:endParaRPr>
          </a:p>
        </p:txBody>
      </p:sp>
      <p:sp>
        <p:nvSpPr>
          <p:cNvPr id="169" name="Google Shape;169;p6"/>
          <p:cNvSpPr txBox="1"/>
          <p:nvPr/>
        </p:nvSpPr>
        <p:spPr>
          <a:xfrm>
            <a:off x="4951071" y="3612455"/>
            <a:ext cx="228985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E4E79"/>
                </a:solidFill>
                <a:latin typeface="Century Gothic"/>
                <a:ea typeface="Century Gothic"/>
                <a:cs typeface="Century Gothic"/>
                <a:sym typeface="Century Gothic"/>
              </a:rPr>
              <a:t>autonomy</a:t>
            </a:r>
            <a:endParaRPr sz="2400" b="1">
              <a:solidFill>
                <a:srgbClr val="1E4E79"/>
              </a:solidFill>
              <a:latin typeface="Century Gothic"/>
              <a:ea typeface="Century Gothic"/>
              <a:cs typeface="Century Gothic"/>
              <a:sym typeface="Century Gothic"/>
            </a:endParaRPr>
          </a:p>
        </p:txBody>
      </p:sp>
      <p:sp>
        <p:nvSpPr>
          <p:cNvPr id="170" name="Google Shape;170;p6"/>
          <p:cNvSpPr txBox="1"/>
          <p:nvPr/>
        </p:nvSpPr>
        <p:spPr>
          <a:xfrm>
            <a:off x="3588152" y="4264754"/>
            <a:ext cx="621078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1E4E79"/>
                </a:solidFill>
                <a:latin typeface="Century Gothic"/>
                <a:ea typeface="Century Gothic"/>
                <a:cs typeface="Century Gothic"/>
                <a:sym typeface="Century Gothic"/>
              </a:rPr>
              <a:t>supports vocabulary learning</a:t>
            </a:r>
            <a:endParaRPr sz="2400" b="1" dirty="0">
              <a:solidFill>
                <a:srgbClr val="1E4E79"/>
              </a:solidFill>
              <a:latin typeface="Century Gothic"/>
              <a:ea typeface="Century Gothic"/>
              <a:cs typeface="Century Gothic"/>
              <a:sym typeface="Century Gothic"/>
            </a:endParaRPr>
          </a:p>
        </p:txBody>
      </p:sp>
      <p:sp>
        <p:nvSpPr>
          <p:cNvPr id="171" name="Google Shape;171;p6"/>
          <p:cNvSpPr txBox="1"/>
          <p:nvPr/>
        </p:nvSpPr>
        <p:spPr>
          <a:xfrm>
            <a:off x="3705619" y="5015195"/>
            <a:ext cx="5340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E4E79"/>
                </a:solidFill>
                <a:latin typeface="Century Gothic"/>
                <a:ea typeface="Century Gothic"/>
                <a:cs typeface="Century Gothic"/>
                <a:sym typeface="Century Gothic"/>
              </a:rPr>
              <a:t>supports grammar learning</a:t>
            </a:r>
            <a:endParaRPr sz="2400" b="1">
              <a:solidFill>
                <a:srgbClr val="1E4E79"/>
              </a:solidFill>
              <a:latin typeface="Century Gothic"/>
              <a:ea typeface="Century Gothic"/>
              <a:cs typeface="Century Gothic"/>
              <a:sym typeface="Century Gothic"/>
            </a:endParaRPr>
          </a:p>
        </p:txBody>
      </p:sp>
      <p:sp>
        <p:nvSpPr>
          <p:cNvPr id="167" name="Google Shape;167;p6"/>
          <p:cNvSpPr/>
          <p:nvPr/>
        </p:nvSpPr>
        <p:spPr>
          <a:xfrm>
            <a:off x="373302" y="5868767"/>
            <a:ext cx="11624734" cy="369332"/>
          </a:xfrm>
          <a:prstGeom prst="rect">
            <a:avLst/>
          </a:prstGeom>
          <a:solidFill>
            <a:srgbClr val="1F386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lt1"/>
                </a:solidFill>
                <a:latin typeface="Century Gothic"/>
                <a:ea typeface="Century Gothic"/>
                <a:cs typeface="Century Gothic"/>
                <a:sym typeface="Century Gothic"/>
              </a:rPr>
              <a:t>For full details, refer to the summary rationale for teaching phonics document on the NCELP portal.</a:t>
            </a:r>
            <a:endParaRPr sz="1800" dirty="0">
              <a:solidFill>
                <a:schemeClr val="lt1"/>
              </a:solidFill>
              <a:latin typeface="Century Gothic"/>
              <a:ea typeface="Century Gothic"/>
              <a:cs typeface="Century Gothic"/>
              <a:sym typeface="Century Gothic"/>
            </a:endParaRPr>
          </a:p>
        </p:txBody>
      </p:sp>
      <p:pic>
        <p:nvPicPr>
          <p:cNvPr id="4" name="Audio 3">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076"/>
    </mc:Choice>
    <mc:Fallback xmlns="">
      <p:transition spd="slow" advTm="7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7"/>
          <p:cNvSpPr txBox="1">
            <a:spLocks noGrp="1"/>
          </p:cNvSpPr>
          <p:nvPr>
            <p:ph type="title"/>
          </p:nvPr>
        </p:nvSpPr>
        <p:spPr>
          <a:xfrm>
            <a:off x="569610" y="79289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latin typeface="Century Gothic"/>
                <a:ea typeface="Century Gothic"/>
                <a:cs typeface="Century Gothic"/>
                <a:sym typeface="Century Gothic"/>
              </a:rPr>
              <a:t>Vocabulary knowledge… </a:t>
            </a:r>
            <a:endParaRPr b="1" dirty="0">
              <a:solidFill>
                <a:srgbClr val="2F5496"/>
              </a:solidFill>
              <a:latin typeface="Century Gothic"/>
              <a:ea typeface="Century Gothic"/>
              <a:cs typeface="Century Gothic"/>
              <a:sym typeface="Century Gothic"/>
            </a:endParaRPr>
          </a:p>
        </p:txBody>
      </p:sp>
      <p:sp>
        <p:nvSpPr>
          <p:cNvPr id="177" name="Google Shape;177;p7"/>
          <p:cNvSpPr txBox="1">
            <a:spLocks noGrp="1"/>
          </p:cNvSpPr>
          <p:nvPr>
            <p:ph type="body" idx="1"/>
          </p:nvPr>
        </p:nvSpPr>
        <p:spPr>
          <a:xfrm>
            <a:off x="569610" y="1518933"/>
            <a:ext cx="11440002" cy="382013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800"/>
              <a:buNone/>
            </a:pPr>
            <a:endParaRPr dirty="0">
              <a:solidFill>
                <a:srgbClr val="2F5496"/>
              </a:solidFill>
            </a:endParaRPr>
          </a:p>
          <a:p>
            <a:pPr marL="228600" lvl="0" indent="-228600" algn="l" rtl="0">
              <a:lnSpc>
                <a:spcPct val="100000"/>
              </a:lnSpc>
              <a:spcBef>
                <a:spcPts val="1000"/>
              </a:spcBef>
              <a:spcAft>
                <a:spcPts val="0"/>
              </a:spcAft>
              <a:buClr>
                <a:schemeClr val="accent2"/>
              </a:buClr>
              <a:buSzPts val="2800"/>
              <a:buChar char="•"/>
            </a:pPr>
            <a:r>
              <a:rPr lang="en-GB" dirty="0">
                <a:solidFill>
                  <a:srgbClr val="2F5496"/>
                </a:solidFill>
              </a:rPr>
              <a:t>correlates with performance in all four skills</a:t>
            </a:r>
            <a:endParaRPr dirty="0"/>
          </a:p>
          <a:p>
            <a:pPr marL="0" marR="0" lvl="0" indent="0" algn="r" defTabSz="914400" rtl="0" eaLnBrk="1" fontAlgn="auto" latinLnBrk="0" hangingPunct="1">
              <a:lnSpc>
                <a:spcPct val="100000"/>
              </a:lnSpc>
              <a:spcBef>
                <a:spcPts val="1000"/>
              </a:spcBef>
              <a:spcAft>
                <a:spcPts val="0"/>
              </a:spcAft>
              <a:buClr>
                <a:srgbClr val="ED7D31"/>
              </a:buClr>
              <a:buSzPts val="2800"/>
              <a:buFont typeface="Arial"/>
              <a:buNone/>
              <a:tabLst/>
              <a:defRPr/>
            </a:pPr>
            <a:r>
              <a:rPr lang="en-GB" dirty="0">
                <a:solidFill>
                  <a:srgbClr val="2F5496"/>
                </a:solidFill>
              </a:rPr>
              <a:t>appears to be the single most highly contributory factor</a:t>
            </a:r>
            <a:r>
              <a:rPr kumimoji="0" lang="en-GB" sz="2000" b="0" i="0" u="none" strike="noStrike" kern="0" cap="none" spc="0" normalizeH="0" baseline="0" noProof="0" dirty="0">
                <a:ln>
                  <a:noFill/>
                </a:ln>
                <a:solidFill>
                  <a:srgbClr val="2F5496"/>
                </a:solidFill>
                <a:effectLst/>
                <a:uLnTx/>
                <a:uFillTx/>
                <a:latin typeface="Century Gothic"/>
                <a:cs typeface="Arial"/>
                <a:sym typeface="Century Gothic"/>
              </a:rPr>
              <a:t>(Milton 2013)</a:t>
            </a:r>
            <a:endParaRPr lang="en-GB" dirty="0">
              <a:solidFill>
                <a:srgbClr val="2F5496"/>
              </a:solidFill>
            </a:endParaRPr>
          </a:p>
          <a:p>
            <a:pPr marL="228600" lvl="0" indent="-228600" algn="l" rtl="0">
              <a:lnSpc>
                <a:spcPct val="100000"/>
              </a:lnSpc>
              <a:spcBef>
                <a:spcPts val="1000"/>
              </a:spcBef>
              <a:spcAft>
                <a:spcPts val="0"/>
              </a:spcAft>
              <a:buClr>
                <a:schemeClr val="accent2"/>
              </a:buClr>
              <a:buSzPts val="2800"/>
              <a:buChar char="•"/>
            </a:pPr>
            <a:r>
              <a:rPr lang="en-GB" dirty="0">
                <a:solidFill>
                  <a:srgbClr val="2F5496"/>
                </a:solidFill>
              </a:rPr>
              <a:t>benefits most from learning high frequency words </a:t>
            </a:r>
            <a:r>
              <a:rPr kumimoji="0" lang="en-GB" sz="2000" b="0" i="0" u="none" strike="noStrike" kern="0" cap="none" spc="0" normalizeH="0" baseline="0" noProof="0" dirty="0">
                <a:ln>
                  <a:noFill/>
                </a:ln>
                <a:solidFill>
                  <a:srgbClr val="2F5496"/>
                </a:solidFill>
                <a:effectLst/>
                <a:uLnTx/>
                <a:uFillTx/>
                <a:latin typeface="Century Gothic"/>
                <a:cs typeface="Arial"/>
                <a:sym typeface="Arial"/>
              </a:rPr>
              <a:t>(Nation &amp; Waring 1997)</a:t>
            </a:r>
            <a:endParaRPr kumimoji="0" lang="en-GB" sz="1800" b="0" i="0" u="none" strike="noStrike" kern="0" cap="none" spc="0" normalizeH="0" baseline="0" noProof="0" dirty="0">
              <a:ln>
                <a:noFill/>
              </a:ln>
              <a:solidFill>
                <a:srgbClr val="000000"/>
              </a:solidFill>
              <a:effectLst/>
              <a:uLnTx/>
              <a:uFillTx/>
              <a:latin typeface="Arial"/>
              <a:cs typeface="Arial"/>
              <a:sym typeface="Arial"/>
            </a:endParaRPr>
          </a:p>
          <a:p>
            <a:pPr marL="228600" lvl="0" indent="-228600" algn="l" rtl="0">
              <a:lnSpc>
                <a:spcPct val="100000"/>
              </a:lnSpc>
              <a:spcBef>
                <a:spcPts val="1000"/>
              </a:spcBef>
              <a:spcAft>
                <a:spcPts val="0"/>
              </a:spcAft>
              <a:buClr>
                <a:schemeClr val="accent2"/>
              </a:buClr>
              <a:buSzPts val="2800"/>
              <a:buChar char="•"/>
            </a:pPr>
            <a:endParaRPr dirty="0"/>
          </a:p>
          <a:p>
            <a:pPr marL="0" lvl="0" indent="0" algn="l" rtl="0">
              <a:lnSpc>
                <a:spcPct val="150000"/>
              </a:lnSpc>
              <a:spcBef>
                <a:spcPts val="1000"/>
              </a:spcBef>
              <a:spcAft>
                <a:spcPts val="0"/>
              </a:spcAft>
              <a:buClr>
                <a:schemeClr val="accent2"/>
              </a:buClr>
              <a:buSzPts val="2800"/>
              <a:buNone/>
            </a:pPr>
            <a:endParaRPr sz="2000" i="1" dirty="0">
              <a:solidFill>
                <a:srgbClr val="2F5496"/>
              </a:solidFill>
              <a:ea typeface="Arial"/>
              <a:cs typeface="Arial"/>
              <a:sym typeface="Arial"/>
            </a:endParaRPr>
          </a:p>
          <a:p>
            <a:pPr marL="0" lvl="0" indent="0" algn="l" rtl="0">
              <a:lnSpc>
                <a:spcPct val="150000"/>
              </a:lnSpc>
              <a:spcBef>
                <a:spcPts val="1000"/>
              </a:spcBef>
              <a:spcAft>
                <a:spcPts val="0"/>
              </a:spcAft>
              <a:buClr>
                <a:schemeClr val="accent2"/>
              </a:buClr>
              <a:buSzPts val="2800"/>
              <a:buNone/>
            </a:pPr>
            <a:endParaRPr dirty="0">
              <a:solidFill>
                <a:srgbClr val="2F5496"/>
              </a:solidFill>
            </a:endParaRPr>
          </a:p>
          <a:p>
            <a:pPr marL="228600" lvl="0" indent="-50800" algn="l" rtl="0">
              <a:lnSpc>
                <a:spcPct val="150000"/>
              </a:lnSpc>
              <a:spcBef>
                <a:spcPts val="1000"/>
              </a:spcBef>
              <a:spcAft>
                <a:spcPts val="0"/>
              </a:spcAft>
              <a:buClr>
                <a:schemeClr val="accent2"/>
              </a:buClr>
              <a:buSzPts val="2800"/>
              <a:buNone/>
            </a:pPr>
            <a:endParaRPr dirty="0">
              <a:solidFill>
                <a:srgbClr val="2F5496"/>
              </a:solidFill>
            </a:endParaRPr>
          </a:p>
          <a:p>
            <a:pPr marL="228600" lvl="0" indent="-50800" algn="l" rtl="0">
              <a:lnSpc>
                <a:spcPct val="150000"/>
              </a:lnSpc>
              <a:spcBef>
                <a:spcPts val="1000"/>
              </a:spcBef>
              <a:spcAft>
                <a:spcPts val="0"/>
              </a:spcAft>
              <a:buClr>
                <a:schemeClr val="accent2"/>
              </a:buClr>
              <a:buSzPts val="2800"/>
              <a:buNone/>
            </a:pPr>
            <a:endParaRPr dirty="0">
              <a:solidFill>
                <a:srgbClr val="2F5496"/>
              </a:solidFill>
            </a:endParaRPr>
          </a:p>
        </p:txBody>
      </p:sp>
      <p:sp>
        <p:nvSpPr>
          <p:cNvPr id="179" name="Google Shape;179;p7"/>
          <p:cNvSpPr/>
          <p:nvPr/>
        </p:nvSpPr>
        <p:spPr>
          <a:xfrm>
            <a:off x="384878" y="5422944"/>
            <a:ext cx="11624734" cy="923330"/>
          </a:xfrm>
          <a:prstGeom prst="rect">
            <a:avLst/>
          </a:prstGeom>
          <a:solidFill>
            <a:srgbClr val="1F386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dirty="0">
                <a:solidFill>
                  <a:schemeClr val="lt1"/>
                </a:solidFill>
                <a:latin typeface="Century Gothic"/>
                <a:ea typeface="Century Gothic"/>
                <a:cs typeface="Century Gothic"/>
                <a:sym typeface="Century Gothic"/>
              </a:rPr>
              <a:t>For full details, refer to the Oasis summary, </a:t>
            </a:r>
            <a:r>
              <a:rPr lang="en-GB" sz="1800" i="1" dirty="0">
                <a:solidFill>
                  <a:schemeClr val="lt1"/>
                </a:solidFill>
                <a:latin typeface="Century Gothic"/>
                <a:ea typeface="Century Gothic"/>
                <a:cs typeface="Century Gothic"/>
                <a:sym typeface="Century Gothic"/>
              </a:rPr>
              <a:t>Measuring the contribution of vocabulary knowledge to proficiency in the four skills. </a:t>
            </a:r>
            <a:r>
              <a:rPr lang="en-GB" sz="1800" dirty="0">
                <a:solidFill>
                  <a:schemeClr val="lt1"/>
                </a:solidFill>
                <a:latin typeface="Century Gothic"/>
                <a:ea typeface="Century Gothic"/>
                <a:cs typeface="Century Gothic"/>
                <a:sym typeface="Century Gothic"/>
              </a:rPr>
              <a:t>Milton (2013). </a:t>
            </a:r>
            <a:br>
              <a:rPr lang="en-GB" sz="1800" dirty="0">
                <a:solidFill>
                  <a:schemeClr val="lt1"/>
                </a:solidFill>
                <a:latin typeface="Century Gothic"/>
                <a:ea typeface="Century Gothic"/>
                <a:cs typeface="Century Gothic"/>
                <a:sym typeface="Century Gothic"/>
              </a:rPr>
            </a:br>
            <a:r>
              <a:rPr lang="en-GB" sz="1800" dirty="0">
                <a:solidFill>
                  <a:schemeClr val="lt1"/>
                </a:solidFill>
                <a:latin typeface="Century Gothic"/>
                <a:ea typeface="Century Gothic"/>
                <a:cs typeface="Century Gothic"/>
                <a:sym typeface="Century Gothic"/>
              </a:rPr>
              <a:t>EUROSLA MONOGRAPHS SERIES 2, L2 vocabulary acquisition, knowledge and use, 57-78.</a:t>
            </a:r>
            <a:endParaRPr sz="1800" dirty="0">
              <a:solidFill>
                <a:schemeClr val="lt1"/>
              </a:solidFill>
              <a:latin typeface="Century Gothic"/>
              <a:ea typeface="Century Gothic"/>
              <a:cs typeface="Century Gothic"/>
              <a:sym typeface="Century Gothic"/>
            </a:endParaRPr>
          </a:p>
        </p:txBody>
      </p:sp>
      <p:sp>
        <p:nvSpPr>
          <p:cNvPr id="180" name="Google Shape;180;p7"/>
          <p:cNvSpPr/>
          <p:nvPr/>
        </p:nvSpPr>
        <p:spPr>
          <a:xfrm>
            <a:off x="2779410" y="114316"/>
            <a:ext cx="6096000" cy="1015663"/>
          </a:xfrm>
          <a:prstGeom prst="rect">
            <a:avLst/>
          </a:prstGeom>
          <a:noFill/>
          <a:ln>
            <a:noFill/>
          </a:ln>
        </p:spPr>
        <p:txBody>
          <a:bodyPr spcFirstLastPara="1" wrap="square" lIns="91425" tIns="45700" rIns="91425" bIns="45700" anchor="t" anchorCtr="0">
            <a:spAutoFit/>
          </a:bodyPr>
          <a:lstStyle/>
          <a:p>
            <a:pPr marL="109728" marR="0" lvl="0" indent="0" algn="ctr" rtl="0">
              <a:spcBef>
                <a:spcPts val="0"/>
              </a:spcBef>
              <a:spcAft>
                <a:spcPts val="0"/>
              </a:spcAft>
              <a:buNone/>
            </a:pPr>
            <a:r>
              <a:rPr lang="en-GB" sz="2000" i="1" dirty="0">
                <a:solidFill>
                  <a:srgbClr val="1E4E79"/>
                </a:solidFill>
                <a:latin typeface="Century Gothic"/>
                <a:ea typeface="Century Gothic"/>
                <a:cs typeface="Century Gothic"/>
                <a:sym typeface="Century Gothic"/>
              </a:rPr>
              <a:t>Without grammar very little can be conveyed, </a:t>
            </a:r>
            <a:endParaRPr dirty="0"/>
          </a:p>
          <a:p>
            <a:pPr marL="109728" marR="0" lvl="0" indent="0" algn="ctr" rtl="0">
              <a:spcBef>
                <a:spcPts val="0"/>
              </a:spcBef>
              <a:spcAft>
                <a:spcPts val="0"/>
              </a:spcAft>
              <a:buNone/>
            </a:pPr>
            <a:r>
              <a:rPr lang="en-GB" sz="2000" i="1" dirty="0">
                <a:solidFill>
                  <a:srgbClr val="1E4E79"/>
                </a:solidFill>
                <a:latin typeface="Century Gothic"/>
                <a:ea typeface="Century Gothic"/>
                <a:cs typeface="Century Gothic"/>
                <a:sym typeface="Century Gothic"/>
              </a:rPr>
              <a:t>without vocabulary nothing can be conveyed.</a:t>
            </a:r>
            <a:endParaRPr dirty="0"/>
          </a:p>
          <a:p>
            <a:pPr marL="109728" marR="0" lvl="0" indent="0" algn="r" rtl="0">
              <a:spcBef>
                <a:spcPts val="0"/>
              </a:spcBef>
              <a:spcAft>
                <a:spcPts val="0"/>
              </a:spcAft>
              <a:buNone/>
            </a:pPr>
            <a:r>
              <a:rPr lang="en-GB" sz="2000" dirty="0">
                <a:solidFill>
                  <a:srgbClr val="1E4E79"/>
                </a:solidFill>
                <a:latin typeface="Century Gothic"/>
                <a:ea typeface="Century Gothic"/>
                <a:cs typeface="Century Gothic"/>
                <a:sym typeface="Century Gothic"/>
              </a:rPr>
              <a:t>David Wilkins </a:t>
            </a:r>
            <a:endParaRPr dirty="0"/>
          </a:p>
        </p:txBody>
      </p:sp>
      <p:pic>
        <p:nvPicPr>
          <p:cNvPr id="181" name="Google Shape;181;p7" descr="page of a dictionary"/>
          <p:cNvPicPr preferRelativeResize="0"/>
          <p:nvPr/>
        </p:nvPicPr>
        <p:blipFill rotWithShape="1">
          <a:blip r:embed="rId5">
            <a:alphaModFix/>
          </a:blip>
          <a:srcRect/>
          <a:stretch/>
        </p:blipFill>
        <p:spPr>
          <a:xfrm>
            <a:off x="9011824" y="0"/>
            <a:ext cx="3180176" cy="2118461"/>
          </a:xfrm>
          <a:prstGeom prst="rect">
            <a:avLst/>
          </a:prstGeom>
          <a:noFill/>
          <a:ln>
            <a:noFill/>
          </a:ln>
        </p:spPr>
      </p:pic>
      <p:sp>
        <p:nvSpPr>
          <p:cNvPr id="8" name="Rectangle 7">
            <a:extLst>
              <a:ext uri="{FF2B5EF4-FFF2-40B4-BE49-F238E27FC236}">
                <a16:creationId xmlns:a16="http://schemas.microsoft.com/office/drawing/2014/main" id="{5833E9CA-5DCD-4099-AE9E-DE29B3B5C350}"/>
              </a:ext>
            </a:extLst>
          </p:cNvPr>
          <p:cNvSpPr/>
          <p:nvPr/>
        </p:nvSpPr>
        <p:spPr>
          <a:xfrm>
            <a:off x="714319" y="4296288"/>
            <a:ext cx="11150584" cy="707886"/>
          </a:xfrm>
          <a:prstGeom prst="rect">
            <a:avLst/>
          </a:prstGeom>
        </p:spPr>
        <p:txBody>
          <a:bodyPr wrap="square">
            <a:spAutoFit/>
          </a:bodyPr>
          <a:lstStyle/>
          <a:p>
            <a:r>
              <a:rPr lang="en-GB" sz="2000" i="1" dirty="0">
                <a:solidFill>
                  <a:srgbClr val="2F5496"/>
                </a:solidFill>
                <a:latin typeface="Century Gothic"/>
                <a:ea typeface="Century Gothic"/>
                <a:cs typeface="Century Gothic"/>
                <a:sym typeface="Century Gothic"/>
              </a:rPr>
              <a:t>A word list by frequency ‘‘provides a rational basis for making sure that learners get the best return for their vocabulary learning effort’’</a:t>
            </a:r>
          </a:p>
        </p:txBody>
      </p:sp>
      <p:sp>
        <p:nvSpPr>
          <p:cNvPr id="10" name="Rectangle 9">
            <a:extLst>
              <a:ext uri="{FF2B5EF4-FFF2-40B4-BE49-F238E27FC236}">
                <a16:creationId xmlns:a16="http://schemas.microsoft.com/office/drawing/2014/main" id="{6C69E7EE-D159-4948-98D5-6F7D6E86E134}"/>
              </a:ext>
            </a:extLst>
          </p:cNvPr>
          <p:cNvSpPr/>
          <p:nvPr/>
        </p:nvSpPr>
        <p:spPr>
          <a:xfrm>
            <a:off x="3909564" y="4623727"/>
            <a:ext cx="6096000" cy="646331"/>
          </a:xfrm>
          <a:prstGeom prst="rect">
            <a:avLst/>
          </a:prstGeom>
        </p:spPr>
        <p:txBody>
          <a:bodyPr>
            <a:spAutoFit/>
          </a:bodyPr>
          <a:lstStyle/>
          <a:p>
            <a:pPr algn="r"/>
            <a:r>
              <a:rPr lang="en-GB" sz="1800" dirty="0">
                <a:solidFill>
                  <a:srgbClr val="2F5496"/>
                </a:solidFill>
                <a:latin typeface="Century Gothic"/>
              </a:rPr>
              <a:t>(Nation &amp; Waring, 1997, p.17)</a:t>
            </a:r>
            <a:br>
              <a:rPr lang="en-GB" sz="1800" dirty="0">
                <a:solidFill>
                  <a:srgbClr val="2F5496"/>
                </a:solidFill>
                <a:latin typeface="Century Gothic"/>
              </a:rPr>
            </a:br>
            <a:endParaRPr lang="en-GB" sz="1800" dirty="0">
              <a:solidFill>
                <a:srgbClr val="2F5496"/>
              </a:solidFill>
              <a:latin typeface="Century Gothic"/>
            </a:endParaRPr>
          </a:p>
        </p:txBody>
      </p:sp>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487"/>
    </mc:Choice>
    <mc:Fallback xmlns="">
      <p:transition spd="slow" advTm="75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8" descr="a braid with three strands, one for phonics, one for grammar, and one for vocabularly "/>
          <p:cNvPicPr preferRelativeResize="0"/>
          <p:nvPr/>
        </p:nvPicPr>
        <p:blipFill rotWithShape="1">
          <a:blip r:embed="rId5">
            <a:alphaModFix/>
          </a:blip>
          <a:srcRect/>
          <a:stretch/>
        </p:blipFill>
        <p:spPr>
          <a:xfrm rot="-5400000">
            <a:off x="10204795" y="312647"/>
            <a:ext cx="2299855" cy="1674558"/>
          </a:xfrm>
          <a:prstGeom prst="rect">
            <a:avLst/>
          </a:prstGeom>
          <a:noFill/>
          <a:ln>
            <a:noFill/>
          </a:ln>
        </p:spPr>
      </p:pic>
      <p:sp>
        <p:nvSpPr>
          <p:cNvPr id="188" name="Google Shape;188;p8"/>
          <p:cNvSpPr txBox="1">
            <a:spLocks noGrp="1"/>
          </p:cNvSpPr>
          <p:nvPr>
            <p:ph type="title"/>
          </p:nvPr>
        </p:nvSpPr>
        <p:spPr>
          <a:xfrm>
            <a:off x="565372" y="39082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NCELP SoW – ‘in-built’ support for SEND</a:t>
            </a:r>
            <a:endParaRPr b="1" dirty="0">
              <a:solidFill>
                <a:srgbClr val="2F5496"/>
              </a:solidFill>
              <a:latin typeface="Century Gothic"/>
              <a:ea typeface="Century Gothic"/>
              <a:cs typeface="Century Gothic"/>
              <a:sym typeface="Century Gothic"/>
            </a:endParaRPr>
          </a:p>
        </p:txBody>
      </p:sp>
      <p:sp>
        <p:nvSpPr>
          <p:cNvPr id="189" name="Google Shape;189;p8"/>
          <p:cNvSpPr txBox="1">
            <a:spLocks noGrp="1"/>
          </p:cNvSpPr>
          <p:nvPr>
            <p:ph type="body" idx="1"/>
          </p:nvPr>
        </p:nvSpPr>
        <p:spPr>
          <a:xfrm>
            <a:off x="565372" y="1716390"/>
            <a:ext cx="10524386" cy="459935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accent2"/>
              </a:buClr>
              <a:buSzPts val="3000"/>
              <a:buChar char="•"/>
            </a:pPr>
            <a:r>
              <a:rPr lang="en-GB" sz="3000" dirty="0">
                <a:solidFill>
                  <a:srgbClr val="2F5496"/>
                </a:solidFill>
              </a:rPr>
              <a:t>Clear sequencing and integration of the different strands of NCELP pedagogy: </a:t>
            </a:r>
            <a:r>
              <a:rPr lang="en-GB" sz="3000" b="1" dirty="0">
                <a:solidFill>
                  <a:srgbClr val="2F5496"/>
                </a:solidFill>
              </a:rPr>
              <a:t>phonics</a:t>
            </a:r>
            <a:r>
              <a:rPr lang="en-GB" sz="3000" dirty="0">
                <a:solidFill>
                  <a:srgbClr val="2F5496"/>
                </a:solidFill>
              </a:rPr>
              <a:t>, </a:t>
            </a:r>
            <a:r>
              <a:rPr lang="en-GB" sz="3000" b="1" dirty="0">
                <a:solidFill>
                  <a:srgbClr val="2F5496"/>
                </a:solidFill>
              </a:rPr>
              <a:t>vocabulary</a:t>
            </a:r>
            <a:r>
              <a:rPr lang="en-GB" sz="3000" dirty="0">
                <a:solidFill>
                  <a:srgbClr val="2F5496"/>
                </a:solidFill>
              </a:rPr>
              <a:t> and </a:t>
            </a:r>
            <a:r>
              <a:rPr lang="en-GB" sz="3000" b="1" dirty="0">
                <a:solidFill>
                  <a:srgbClr val="2F5496"/>
                </a:solidFill>
              </a:rPr>
              <a:t>grammar</a:t>
            </a:r>
            <a:br>
              <a:rPr lang="en-GB" sz="3000" b="1" dirty="0">
                <a:solidFill>
                  <a:srgbClr val="2F5496"/>
                </a:solidFill>
              </a:rPr>
            </a:br>
            <a:endParaRPr dirty="0"/>
          </a:p>
          <a:p>
            <a:pPr marL="228600" lvl="0" indent="-228600" algn="l" rtl="0">
              <a:lnSpc>
                <a:spcPct val="100000"/>
              </a:lnSpc>
              <a:spcBef>
                <a:spcPts val="1000"/>
              </a:spcBef>
              <a:spcAft>
                <a:spcPts val="0"/>
              </a:spcAft>
              <a:buClr>
                <a:schemeClr val="accent2"/>
              </a:buClr>
              <a:buSzPts val="3000"/>
              <a:buChar char="•"/>
            </a:pPr>
            <a:r>
              <a:rPr lang="en-GB" sz="3000" dirty="0">
                <a:solidFill>
                  <a:srgbClr val="2F5496"/>
                </a:solidFill>
              </a:rPr>
              <a:t>Explicit and transparent knowledge presentation</a:t>
            </a:r>
            <a:br>
              <a:rPr lang="en-GB" sz="3000" dirty="0">
                <a:solidFill>
                  <a:srgbClr val="2F5496"/>
                </a:solidFill>
              </a:rPr>
            </a:br>
            <a:endParaRPr dirty="0"/>
          </a:p>
          <a:p>
            <a:pPr marL="228600" lvl="0" indent="-228600" algn="l" rtl="0">
              <a:lnSpc>
                <a:spcPct val="100000"/>
              </a:lnSpc>
              <a:spcBef>
                <a:spcPts val="1000"/>
              </a:spcBef>
              <a:spcAft>
                <a:spcPts val="0"/>
              </a:spcAft>
              <a:buClr>
                <a:schemeClr val="accent2"/>
              </a:buClr>
              <a:buSzPts val="3000"/>
              <a:buChar char="•"/>
            </a:pPr>
            <a:r>
              <a:rPr lang="en-GB" sz="3000" dirty="0">
                <a:solidFill>
                  <a:srgbClr val="2F5496"/>
                </a:solidFill>
              </a:rPr>
              <a:t>Systematic revisiting of all three strands </a:t>
            </a:r>
            <a:endParaRPr sz="3000" dirty="0">
              <a:solidFill>
                <a:srgbClr val="2F5496"/>
              </a:solidFill>
            </a:endParaRPr>
          </a:p>
          <a:p>
            <a:pPr marL="228600" lvl="0" indent="-38100" algn="l" rtl="0">
              <a:lnSpc>
                <a:spcPct val="100000"/>
              </a:lnSpc>
              <a:spcBef>
                <a:spcPts val="1000"/>
              </a:spcBef>
              <a:spcAft>
                <a:spcPts val="0"/>
              </a:spcAft>
              <a:buClr>
                <a:schemeClr val="accent2"/>
              </a:buClr>
              <a:buSzPts val="3000"/>
              <a:buNone/>
            </a:pPr>
            <a:endParaRPr sz="3000" dirty="0">
              <a:solidFill>
                <a:srgbClr val="2F5496"/>
              </a:solidFill>
            </a:endParaRPr>
          </a:p>
          <a:p>
            <a:pPr marL="0" lvl="0" indent="0" algn="l" rtl="0">
              <a:lnSpc>
                <a:spcPct val="100000"/>
              </a:lnSpc>
              <a:spcBef>
                <a:spcPts val="1000"/>
              </a:spcBef>
              <a:spcAft>
                <a:spcPts val="0"/>
              </a:spcAft>
              <a:buClr>
                <a:schemeClr val="accent2"/>
              </a:buClr>
              <a:buSzPts val="3000"/>
              <a:buNone/>
            </a:pPr>
            <a:endParaRPr sz="3000" b="1" dirty="0">
              <a:solidFill>
                <a:srgbClr val="2F5496"/>
              </a:solidFill>
            </a:endParaRPr>
          </a:p>
          <a:p>
            <a:pPr marL="228600" lvl="0" indent="-50800" algn="l" rtl="0">
              <a:lnSpc>
                <a:spcPct val="100000"/>
              </a:lnSpc>
              <a:spcBef>
                <a:spcPts val="1000"/>
              </a:spcBef>
              <a:spcAft>
                <a:spcPts val="0"/>
              </a:spcAft>
              <a:buClr>
                <a:schemeClr val="accent2"/>
              </a:buClr>
              <a:buSzPts val="2800"/>
              <a:buNone/>
            </a:pPr>
            <a:endParaRPr dirty="0">
              <a:solidFill>
                <a:srgbClr val="2F5496"/>
              </a:solidFill>
            </a:endParaRPr>
          </a:p>
          <a:p>
            <a:pPr marL="228600" lvl="0" indent="-50800" algn="l" rtl="0">
              <a:lnSpc>
                <a:spcPct val="100000"/>
              </a:lnSpc>
              <a:spcBef>
                <a:spcPts val="1000"/>
              </a:spcBef>
              <a:spcAft>
                <a:spcPts val="0"/>
              </a:spcAft>
              <a:buClr>
                <a:schemeClr val="accent2"/>
              </a:buClr>
              <a:buSzPts val="2800"/>
              <a:buNone/>
            </a:pPr>
            <a:endParaRPr dirty="0">
              <a:solidFill>
                <a:srgbClr val="2F5496"/>
              </a:solidFill>
            </a:endParaRPr>
          </a:p>
        </p:txBody>
      </p:sp>
      <p:pic>
        <p:nvPicPr>
          <p:cNvPr id="6" name="Audio 5">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2454464"/>
      </p:ext>
    </p:extLst>
  </p:cSld>
  <p:clrMapOvr>
    <a:masterClrMapping/>
  </p:clrMapOvr>
  <mc:AlternateContent xmlns:mc="http://schemas.openxmlformats.org/markup-compatibility/2006" xmlns:p14="http://schemas.microsoft.com/office/powerpoint/2010/main">
    <mc:Choice Requires="p14">
      <p:transition spd="slow" p14:dur="2000" advTm="39963"/>
    </mc:Choice>
    <mc:Fallback xmlns="">
      <p:transition spd="slow" advTm="3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1"/>
          <p:cNvSpPr txBox="1">
            <a:spLocks noGrp="1"/>
          </p:cNvSpPr>
          <p:nvPr>
            <p:ph type="title"/>
          </p:nvPr>
        </p:nvSpPr>
        <p:spPr>
          <a:xfrm>
            <a:off x="838200" y="26323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latin typeface="Century Gothic"/>
                <a:ea typeface="Century Gothic"/>
                <a:cs typeface="Century Gothic"/>
                <a:sym typeface="Century Gothic"/>
              </a:rPr>
              <a:t>This session</a:t>
            </a:r>
            <a:endParaRPr/>
          </a:p>
        </p:txBody>
      </p:sp>
      <p:sp>
        <p:nvSpPr>
          <p:cNvPr id="252" name="Google Shape;252;p11"/>
          <p:cNvSpPr txBox="1">
            <a:spLocks noGrp="1"/>
          </p:cNvSpPr>
          <p:nvPr>
            <p:ph type="body" idx="1"/>
          </p:nvPr>
        </p:nvSpPr>
        <p:spPr>
          <a:xfrm>
            <a:off x="565372" y="1403603"/>
            <a:ext cx="10788428" cy="4881449"/>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150000"/>
              </a:lnSpc>
              <a:spcBef>
                <a:spcPts val="0"/>
              </a:spcBef>
              <a:spcAft>
                <a:spcPts val="0"/>
              </a:spcAft>
              <a:buClr>
                <a:schemeClr val="accent2"/>
              </a:buClr>
              <a:buSzPct val="100000"/>
              <a:buChar char="•"/>
            </a:pPr>
            <a:r>
              <a:rPr lang="en-GB" b="1" dirty="0">
                <a:solidFill>
                  <a:srgbClr val="2F5496"/>
                </a:solidFill>
              </a:rPr>
              <a:t>Research refreshers: PVG</a:t>
            </a:r>
            <a:endParaRPr b="1"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Explore good practice for supporting lower proficiency learners as part of high quality teaching </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Principles and key features of NCELP SoW: inbuilt design features that support lower proficiency learners per strand</a:t>
            </a:r>
            <a:endParaRPr dirty="0">
              <a:solidFill>
                <a:srgbClr val="2F5496"/>
              </a:solidFill>
            </a:endParaRPr>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Showcase of differentiation within NCELP resources by: task type, level of support, outcome</a:t>
            </a:r>
            <a:endParaRPr dirty="0"/>
          </a:p>
          <a:p>
            <a:pPr marL="228600" lvl="0" indent="-228600" algn="l" rtl="0">
              <a:lnSpc>
                <a:spcPct val="150000"/>
              </a:lnSpc>
              <a:spcBef>
                <a:spcPts val="1000"/>
              </a:spcBef>
              <a:spcAft>
                <a:spcPts val="0"/>
              </a:spcAft>
              <a:buClr>
                <a:schemeClr val="accent2"/>
              </a:buClr>
              <a:buSzPct val="100000"/>
              <a:buChar char="•"/>
            </a:pPr>
            <a:r>
              <a:rPr lang="en-GB" dirty="0">
                <a:solidFill>
                  <a:srgbClr val="2F5496"/>
                </a:solidFill>
              </a:rPr>
              <a:t>Ideas for further adapting resources, exemplified by teachers from the network of Lead Schools</a:t>
            </a:r>
            <a:endParaRPr dirty="0">
              <a:solidFill>
                <a:srgbClr val="2F5496"/>
              </a:solidFill>
            </a:endParaRPr>
          </a:p>
        </p:txBody>
      </p:sp>
      <p:pic>
        <p:nvPicPr>
          <p:cNvPr id="253" name="Google Shape;253;p11" descr="green checkmark"/>
          <p:cNvPicPr preferRelativeResize="0"/>
          <p:nvPr/>
        </p:nvPicPr>
        <p:blipFill rotWithShape="1">
          <a:blip r:embed="rId5">
            <a:alphaModFix/>
          </a:blip>
          <a:srcRect/>
          <a:stretch/>
        </p:blipFill>
        <p:spPr>
          <a:xfrm>
            <a:off x="4747614" y="1285716"/>
            <a:ext cx="581918" cy="606165"/>
          </a:xfrm>
          <a:prstGeom prst="rect">
            <a:avLst/>
          </a:prstGeom>
          <a:noFill/>
          <a:ln>
            <a:noFill/>
          </a:ln>
        </p:spPr>
      </p:pic>
      <p:pic>
        <p:nvPicPr>
          <p:cNvPr id="5" name="Audio 4">
            <a:hlinkClick r:id="" action="ppaction://media"/>
            <a:extLs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22"/>
    </mc:Choice>
    <mc:Fallback xmlns="">
      <p:transition spd="slow" advTm="10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19.4"/>
</p:tagLst>
</file>

<file path=ppt/tags/tag2.xml><?xml version="1.0" encoding="utf-8"?>
<p:tagLst xmlns:a="http://schemas.openxmlformats.org/drawingml/2006/main" xmlns:r="http://schemas.openxmlformats.org/officeDocument/2006/relationships" xmlns:p="http://schemas.openxmlformats.org/presentationml/2006/main">
  <p:tag name="TIMING" val="|4.3|4.5|3.2"/>
</p:tagLst>
</file>

<file path=ppt/theme/theme1.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2697</TotalTime>
  <Words>6037</Words>
  <Application>Microsoft Office PowerPoint</Application>
  <PresentationFormat>Widescreen</PresentationFormat>
  <Paragraphs>398</Paragraphs>
  <Slides>31</Slides>
  <Notes>31</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Helvetica Neue</vt:lpstr>
      <vt:lpstr>Twentieth Century</vt:lpstr>
      <vt:lpstr>Arial</vt:lpstr>
      <vt:lpstr>Century Gothic</vt:lpstr>
      <vt:lpstr>3_Office Theme</vt:lpstr>
      <vt:lpstr>Differentiation in the NCELP SoW  </vt:lpstr>
      <vt:lpstr>This session</vt:lpstr>
      <vt:lpstr>Why the research refresher? </vt:lpstr>
      <vt:lpstr>Research refreshers</vt:lpstr>
      <vt:lpstr>The importance of explicit  grammar instruction</vt:lpstr>
      <vt:lpstr>13 reasons for teaching  phonics</vt:lpstr>
      <vt:lpstr>Vocabulary knowledge… </vt:lpstr>
      <vt:lpstr>NCELP SoW – ‘in-built’ support for SEND</vt:lpstr>
      <vt:lpstr>This session</vt:lpstr>
      <vt:lpstr>Meeting need in the classroom</vt:lpstr>
      <vt:lpstr>What does NASEN say?</vt:lpstr>
      <vt:lpstr>What does NASEN say?</vt:lpstr>
      <vt:lpstr>What does NASEN say?</vt:lpstr>
      <vt:lpstr>This session</vt:lpstr>
      <vt:lpstr>NASEN &amp; NCELP approaches</vt:lpstr>
      <vt:lpstr>Grammar</vt:lpstr>
      <vt:lpstr>Grammar</vt:lpstr>
      <vt:lpstr>Grammar</vt:lpstr>
      <vt:lpstr>Grammar</vt:lpstr>
      <vt:lpstr>Vocabulary</vt:lpstr>
      <vt:lpstr>Vocabulary</vt:lpstr>
      <vt:lpstr>Vocabulary</vt:lpstr>
      <vt:lpstr>Phonics</vt:lpstr>
      <vt:lpstr>Phonics</vt:lpstr>
      <vt:lpstr>This session</vt:lpstr>
      <vt:lpstr>Examples per language</vt:lpstr>
      <vt:lpstr>This session</vt:lpstr>
      <vt:lpstr>Supplementary Resources:</vt:lpstr>
      <vt:lpstr>VLE resources from teachers using the NCELP SoW Sp Y7 T3.2 </vt:lpstr>
      <vt:lpstr>Making effective use of in-class support</vt:lpstr>
      <vt:lpstr>This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Differentiation in the NCELP SoW</dc:title>
  <dc:creator>Victoria Hobson</dc:creator>
  <cp:lastModifiedBy>Catherine Morris</cp:lastModifiedBy>
  <cp:revision>79</cp:revision>
  <dcterms:created xsi:type="dcterms:W3CDTF">2021-01-12T10:46:11Z</dcterms:created>
  <dcterms:modified xsi:type="dcterms:W3CDTF">2021-06-15T08:17:06Z</dcterms:modified>
</cp:coreProperties>
</file>