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7" clrIdx="0">
    <p:extLst>
      <p:ext uri="{19B8F6BF-5375-455C-9EA6-DF929625EA0E}">
        <p15:presenceInfo xmlns:p15="http://schemas.microsoft.com/office/powerpoint/2012/main" userId="Natalie Finlay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66605" autoAdjust="0"/>
  </p:normalViewPr>
  <p:slideViewPr>
    <p:cSldViewPr snapToGrid="0">
      <p:cViewPr varScale="1">
        <p:scale>
          <a:sx n="74" d="100"/>
          <a:sy n="74" d="100"/>
        </p:scale>
        <p:origin x="1692"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18/01/2020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 to elicit pronunciation from students.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9080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a:t>
            </a:r>
            <a:r>
              <a:rPr lang="en-GB" sz="1200" b="1" dirty="0" smtClean="0">
                <a:solidFill>
                  <a:srgbClr val="002060"/>
                </a:solidFill>
                <a:latin typeface="Century Gothic" panose="020B0502020202020204" pitchFamily="34" charset="0"/>
              </a:rPr>
              <a:t>ß</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Word frequency rankings (1 is the most common word in German): </a:t>
            </a:r>
            <a:br>
              <a:rPr lang="en-GB" sz="1200" baseline="0" dirty="0" smtClean="0"/>
            </a:br>
            <a:r>
              <a:rPr lang="en-GB" sz="1200" b="1" baseline="0" dirty="0" err="1" smtClean="0"/>
              <a:t>groß</a:t>
            </a:r>
            <a:r>
              <a:rPr lang="en-GB" sz="1200" b="1" baseline="0" dirty="0" smtClean="0"/>
              <a:t> </a:t>
            </a:r>
            <a:r>
              <a:rPr lang="en-GB" sz="1200" baseline="0" dirty="0" smtClean="0"/>
              <a:t>[74]; </a:t>
            </a:r>
            <a:r>
              <a:rPr lang="en-GB" sz="1200" b="1" baseline="0" dirty="0" err="1" smtClean="0"/>
              <a:t>Fußball</a:t>
            </a:r>
            <a:r>
              <a:rPr lang="en-GB" sz="1200" b="1" baseline="0" dirty="0" smtClean="0"/>
              <a:t> </a:t>
            </a:r>
            <a:r>
              <a:rPr lang="en-GB" sz="1200" b="0" baseline="0" dirty="0" smtClean="0"/>
              <a:t>[1497] </a:t>
            </a:r>
            <a:r>
              <a:rPr lang="en-GB" sz="1200" b="1" baseline="0" dirty="0" err="1" smtClean="0"/>
              <a:t>ein</a:t>
            </a:r>
            <a:r>
              <a:rPr lang="en-GB" sz="1200" b="1" baseline="0" dirty="0" smtClean="0"/>
              <a:t> </a:t>
            </a:r>
            <a:r>
              <a:rPr lang="en-GB" sz="1200" b="1" baseline="0" dirty="0" err="1" smtClean="0"/>
              <a:t>bisschen</a:t>
            </a:r>
            <a:r>
              <a:rPr lang="en-GB" sz="1200" b="1" baseline="0" dirty="0" smtClean="0"/>
              <a:t> </a:t>
            </a:r>
            <a:r>
              <a:rPr lang="en-GB" sz="1200" baseline="0" dirty="0" smtClean="0"/>
              <a:t>[194]; </a:t>
            </a:r>
            <a:r>
              <a:rPr lang="en-GB" sz="1200" b="1" baseline="0" dirty="0" err="1" smtClean="0"/>
              <a:t>heißen</a:t>
            </a:r>
            <a:r>
              <a:rPr lang="en-GB" sz="1200" b="1" baseline="0" dirty="0" smtClean="0"/>
              <a:t> </a:t>
            </a:r>
            <a:r>
              <a:rPr lang="en-GB" sz="1200" baseline="0" dirty="0" smtClean="0"/>
              <a:t>[123]; </a:t>
            </a:r>
            <a:r>
              <a:rPr lang="en-GB" sz="1200" b="1" baseline="0" dirty="0" err="1" smtClean="0"/>
              <a:t>damals</a:t>
            </a:r>
            <a:r>
              <a:rPr lang="en-GB" sz="1200" b="1" baseline="0" dirty="0" smtClean="0"/>
              <a:t> </a:t>
            </a:r>
            <a:r>
              <a:rPr lang="en-GB" sz="1200" baseline="0" dirty="0" smtClean="0"/>
              <a:t>[271]; </a:t>
            </a:r>
            <a:r>
              <a:rPr lang="en-GB" sz="1200" b="1" baseline="0" dirty="0" err="1" smtClean="0"/>
              <a:t>lassen</a:t>
            </a:r>
            <a:r>
              <a:rPr lang="en-GB" sz="1200" b="1" baseline="0" dirty="0" smtClean="0"/>
              <a:t> </a:t>
            </a:r>
            <a:r>
              <a:rPr lang="en-GB" sz="1200" baseline="0" dirty="0" smtClean="0"/>
              <a:t>[82].</a:t>
            </a:r>
            <a:br>
              <a:rPr lang="en-GB" sz="1200" baseline="0" dirty="0" smtClean="0"/>
            </a:br>
            <a:r>
              <a:rPr lang="en-GB" sz="1200" i="1" dirty="0" smtClean="0"/>
              <a:t>Source:  Jones, R.L. &amp; </a:t>
            </a:r>
            <a:r>
              <a:rPr lang="en-GB" sz="1200" i="1" dirty="0" err="1" smtClean="0"/>
              <a:t>Tschirner</a:t>
            </a:r>
            <a:r>
              <a:rPr lang="en-GB" sz="1200"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0787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pictures to focus on SSC and source words alone.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89668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 to elicit pronunciation</a:t>
            </a:r>
            <a:r>
              <a:rPr lang="en-GB" baseline="0" dirty="0" smtClean="0"/>
              <a:t> from students.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6412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Bee pic from pixabay.com</a:t>
            </a:r>
          </a:p>
          <a:p>
            <a:r>
              <a:rPr lang="en-GB" dirty="0"/>
              <a:t>Snake pic from publicdomainvectors.org</a:t>
            </a:r>
          </a:p>
          <a:p>
            <a:endParaRPr lang="en-GB" dirty="0"/>
          </a:p>
          <a:p>
            <a:r>
              <a:rPr lang="en-GB" dirty="0" smtClean="0"/>
              <a:t>Students </a:t>
            </a:r>
            <a:r>
              <a:rPr lang="en-GB" dirty="0"/>
              <a:t>must decide whether the sounds in the words match to the bee (buzz) or the snake (hiss</a:t>
            </a:r>
            <a:r>
              <a:rPr lang="en-GB" dirty="0" smtClean="0"/>
              <a:t>).</a:t>
            </a:r>
            <a:br>
              <a:rPr lang="en-GB" dirty="0" smtClean="0"/>
            </a:br>
            <a:r>
              <a:rPr lang="en-GB" dirty="0" smtClean="0"/>
              <a:t>Teachers can elicit the sound [zzzz]</a:t>
            </a:r>
            <a:r>
              <a:rPr lang="en-GB" baseline="0" dirty="0" smtClean="0"/>
              <a:t> or [</a:t>
            </a:r>
            <a:r>
              <a:rPr lang="en-GB" baseline="0" dirty="0" err="1" smtClean="0"/>
              <a:t>ssss</a:t>
            </a:r>
            <a:r>
              <a:rPr lang="en-GB" baseline="0" dirty="0" smtClean="0"/>
              <a:t>] first from the students, then the full word.</a:t>
            </a:r>
            <a:br>
              <a:rPr lang="en-GB" baseline="0" dirty="0" smtClean="0"/>
            </a:br>
            <a:r>
              <a:rPr lang="en-GB" baseline="0" dirty="0" smtClean="0"/>
              <a:t>Answers are animated one by one to move to the correct image.</a:t>
            </a:r>
            <a:endParaRPr lang="en-GB" dirty="0"/>
          </a:p>
          <a:p>
            <a:endParaRPr lang="en-GB" dirty="0" smtClean="0"/>
          </a:p>
          <a:p>
            <a:r>
              <a:rPr lang="en-GB" dirty="0" smtClean="0"/>
              <a:t>Words</a:t>
            </a:r>
            <a:r>
              <a:rPr lang="en-GB" baseline="0" dirty="0" smtClean="0"/>
              <a:t> for this task are taken from the introduced and revisited vocabulary sets for this week, or previously taught words (</a:t>
            </a:r>
            <a:r>
              <a:rPr lang="en-GB" baseline="0" dirty="0" err="1" smtClean="0"/>
              <a:t>es</a:t>
            </a:r>
            <a:r>
              <a:rPr lang="en-GB" baseline="0" dirty="0" smtClean="0"/>
              <a:t>, </a:t>
            </a:r>
            <a:r>
              <a:rPr lang="en-GB" baseline="0" dirty="0" err="1" smtClean="0"/>
              <a:t>sie</a:t>
            </a:r>
            <a:r>
              <a:rPr lang="en-GB" baseline="0" dirty="0" smtClean="0"/>
              <a:t>) and two cognates (super, </a:t>
            </a:r>
            <a:r>
              <a:rPr lang="en-GB" baseline="0" dirty="0" err="1" smtClean="0"/>
              <a:t>interessant</a:t>
            </a:r>
            <a:r>
              <a:rPr lang="en-GB" baseline="0" dirty="0" smtClean="0"/>
              <a:t>) to challenge decoding skills further.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18773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Bee pic from pixabay.com</a:t>
            </a:r>
          </a:p>
          <a:p>
            <a:r>
              <a:rPr lang="en-GB" dirty="0"/>
              <a:t>Snake pic from publicdomainvectors.org</a:t>
            </a:r>
          </a:p>
          <a:p>
            <a:endParaRPr lang="en-GB" dirty="0"/>
          </a:p>
          <a:p>
            <a:r>
              <a:rPr lang="en-GB" dirty="0" smtClean="0"/>
              <a:t>Students </a:t>
            </a:r>
            <a:r>
              <a:rPr lang="en-GB" dirty="0"/>
              <a:t>identify if the sounds highlighted in yellow </a:t>
            </a:r>
            <a:r>
              <a:rPr lang="en-GB" dirty="0" smtClean="0"/>
              <a:t>are a match, ‘snap’ </a:t>
            </a:r>
            <a:r>
              <a:rPr lang="en-GB" dirty="0"/>
              <a:t>(like the card game) by pronouncing the words aloud and comparing them. </a:t>
            </a:r>
            <a:r>
              <a:rPr lang="en-GB" dirty="0" smtClean="0"/>
              <a:t/>
            </a:r>
            <a:br>
              <a:rPr lang="en-GB" dirty="0" smtClean="0"/>
            </a:br>
            <a:r>
              <a:rPr lang="en-GB" dirty="0" smtClean="0"/>
              <a:t>Play FOUR times </a:t>
            </a:r>
            <a:r>
              <a:rPr lang="en-GB" dirty="0"/>
              <a:t>with class and </a:t>
            </a:r>
            <a:r>
              <a:rPr lang="en-GB" dirty="0" smtClean="0"/>
              <a:t>give students a few seconds to pronounce in pairs and decide, before taking the class answer</a:t>
            </a:r>
            <a:r>
              <a:rPr lang="en-GB" baseline="0" dirty="0" smtClean="0"/>
              <a:t> each time. The answers are animated.</a:t>
            </a:r>
            <a:r>
              <a:rPr lang="en-GB" dirty="0" smtClean="0"/>
              <a:t/>
            </a:r>
            <a:br>
              <a:rPr lang="en-GB" dirty="0" smtClean="0"/>
            </a:br>
            <a:r>
              <a:rPr lang="en-GB" dirty="0" smtClean="0"/>
              <a:t>Then </a:t>
            </a:r>
            <a:r>
              <a:rPr lang="en-GB" dirty="0"/>
              <a:t>pairs can play against each other – one </a:t>
            </a:r>
            <a:r>
              <a:rPr lang="en-GB" dirty="0" smtClean="0"/>
              <a:t>student choosing </a:t>
            </a:r>
            <a:r>
              <a:rPr lang="en-GB" dirty="0"/>
              <a:t>and pronouncing two words and the other </a:t>
            </a:r>
            <a:r>
              <a:rPr lang="en-GB" dirty="0" smtClean="0"/>
              <a:t>student </a:t>
            </a:r>
            <a:r>
              <a:rPr lang="en-GB" dirty="0"/>
              <a:t>deciding whether they make a matching snap pair or not. </a:t>
            </a:r>
            <a:r>
              <a:rPr lang="en-GB" dirty="0" smtClean="0"/>
              <a:t/>
            </a:r>
            <a:br>
              <a:rPr lang="en-GB" dirty="0" smtClean="0"/>
            </a:br>
            <a:r>
              <a:rPr lang="en-GB" dirty="0" smtClean="0"/>
              <a:t>The </a:t>
            </a:r>
            <a:r>
              <a:rPr lang="en-GB" dirty="0"/>
              <a:t>words have been chosen from the pre-learn and consolidation and cluster lists as well as the vocabulary </a:t>
            </a:r>
            <a:r>
              <a:rPr lang="en-GB" dirty="0" smtClean="0"/>
              <a:t>students </a:t>
            </a:r>
            <a:r>
              <a:rPr lang="en-GB" dirty="0"/>
              <a:t>are expected to have learnt in advance of this lesson.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6512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notes explain how students will know when to pronounce ‘s’ as a ‘z’ and when as an ‘s’.  They also explain the use of the ß (called </a:t>
            </a:r>
            <a:r>
              <a:rPr lang="en-GB" sz="1200" b="0" i="0" kern="1200" dirty="0" err="1" smtClean="0">
                <a:solidFill>
                  <a:schemeClr val="tx1"/>
                </a:solidFill>
                <a:effectLst/>
                <a:latin typeface="+mn-lt"/>
                <a:ea typeface="+mn-ea"/>
                <a:cs typeface="+mn-cs"/>
              </a:rPr>
              <a:t>Eszett</a:t>
            </a:r>
            <a:r>
              <a:rPr lang="en-GB" sz="1200" b="0" i="0" kern="1200" dirty="0" smtClean="0">
                <a:solidFill>
                  <a:schemeClr val="tx1"/>
                </a:solidFill>
                <a:effectLst/>
                <a:latin typeface="+mn-lt"/>
                <a:ea typeface="+mn-ea"/>
                <a:cs typeface="+mn-cs"/>
              </a:rPr>
              <a:t> or </a:t>
            </a:r>
            <a:r>
              <a:rPr lang="en-GB" sz="1200" b="0" i="0" kern="1200" dirty="0" err="1" smtClean="0">
                <a:solidFill>
                  <a:schemeClr val="tx1"/>
                </a:solidFill>
                <a:effectLst/>
                <a:latin typeface="+mn-lt"/>
                <a:ea typeface="+mn-ea"/>
                <a:cs typeface="+mn-cs"/>
              </a:rPr>
              <a:t>scharfes</a:t>
            </a:r>
            <a:r>
              <a:rPr lang="en-GB" sz="1200" b="0" i="0" kern="1200" baseline="0" dirty="0" smtClean="0">
                <a:solidFill>
                  <a:schemeClr val="tx1"/>
                </a:solidFill>
                <a:effectLst/>
                <a:latin typeface="+mn-lt"/>
                <a:ea typeface="+mn-ea"/>
                <a:cs typeface="+mn-cs"/>
              </a:rPr>
              <a:t> S) </a:t>
            </a:r>
            <a:r>
              <a:rPr lang="en-GB" baseline="0" dirty="0" smtClean="0"/>
              <a:t>instead of ss.</a:t>
            </a:r>
            <a:br>
              <a:rPr lang="en-GB" baseline="0" dirty="0" smtClean="0"/>
            </a:br>
            <a:r>
              <a:rPr lang="en-GB" baseline="0" dirty="0" smtClean="0"/>
              <a:t>There is then an odd one out task to practise applying these SSC.</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9233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Odd</a:t>
            </a:r>
            <a:r>
              <a:rPr lang="en-GB" b="1" baseline="0" dirty="0" smtClean="0"/>
              <a:t> One Out</a:t>
            </a:r>
            <a:r>
              <a:rPr lang="en-GB" baseline="0" dirty="0" smtClean="0"/>
              <a:t/>
            </a:r>
            <a:br>
              <a:rPr lang="en-GB" baseline="0" dirty="0" smtClean="0"/>
            </a:br>
            <a:r>
              <a:rPr lang="en-GB" baseline="0" dirty="0" smtClean="0"/>
              <a:t>Students should be encouraged to practise pronouncing these words out loud, individually or in pairs, to decide which is the odd one out in each row (</a:t>
            </a:r>
            <a:r>
              <a:rPr lang="en-GB" baseline="0" dirty="0" err="1" smtClean="0"/>
              <a:t>Reihe</a:t>
            </a:r>
            <a:r>
              <a:rPr lang="en-GB" baseline="0" dirty="0" smtClean="0"/>
              <a:t>).</a:t>
            </a:r>
            <a:br>
              <a:rPr lang="en-GB" baseline="0" dirty="0" smtClean="0"/>
            </a:br>
            <a:r>
              <a:rPr lang="en-GB" baseline="0" dirty="0" smtClean="0"/>
              <a:t>Students have met this task type before and the instruction ‘Was </a:t>
            </a:r>
            <a:r>
              <a:rPr lang="en-GB" baseline="0" dirty="0" err="1" smtClean="0"/>
              <a:t>passt</a:t>
            </a:r>
            <a:r>
              <a:rPr lang="en-GB" baseline="0" dirty="0" smtClean="0"/>
              <a:t> </a:t>
            </a:r>
            <a:r>
              <a:rPr lang="en-GB" baseline="0" dirty="0" err="1" smtClean="0"/>
              <a:t>nicht</a:t>
            </a:r>
            <a:r>
              <a:rPr lang="en-GB" baseline="0" dirty="0" smtClean="0"/>
              <a:t>?’  Teachers can elicit the instruction meaning from students.</a:t>
            </a:r>
            <a:br>
              <a:rPr lang="en-GB" baseline="0" dirty="0" smtClean="0"/>
            </a:br>
            <a:r>
              <a:rPr lang="en-GB" baseline="0" dirty="0" smtClean="0"/>
              <a:t>Answers are animated to shade the odd one out.  Words are from the cluster words practised last lesson.  There is no need to focus on meaning, though teachers might be interested to see which words may have been retained incidentally.</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1306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‘S as Z’ </a:t>
            </a:r>
            <a:r>
              <a:rPr lang="en-GB" baseline="0" dirty="0" smtClean="0"/>
              <a:t>and then the </a:t>
            </a:r>
            <a:r>
              <a:rPr lang="en-GB" b="1" baseline="0" dirty="0" smtClean="0"/>
              <a:t>source</a:t>
            </a:r>
            <a:r>
              <a:rPr lang="en-GB" baseline="0" dirty="0" smtClean="0"/>
              <a:t> word (with gesture, if using).</a:t>
            </a:r>
            <a:br>
              <a:rPr lang="en-GB" baseline="0" dirty="0" smtClean="0"/>
            </a:br>
            <a:r>
              <a:rPr lang="en-GB" baseline="0" dirty="0" smtClean="0"/>
              <a:t>An appropriate gesture might be to ‘wag your finger’ as in the image to show that you are telling someone what they </a:t>
            </a:r>
            <a:r>
              <a:rPr lang="en-GB" b="1" i="1" baseline="0" dirty="0" smtClean="0"/>
              <a:t>should</a:t>
            </a:r>
            <a:r>
              <a:rPr lang="en-GB" baseline="0" dirty="0" smtClean="0"/>
              <a:t> do.</a:t>
            </a:r>
            <a:br>
              <a:rPr lang="en-GB" baseline="0" dirty="0" smtClean="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16471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 to focus only on the SSC</a:t>
            </a:r>
            <a:r>
              <a:rPr lang="en-GB" baseline="0" dirty="0" smtClean="0"/>
              <a:t> and source word.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55004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 to elicit</a:t>
            </a:r>
            <a:r>
              <a:rPr lang="en-GB" baseline="0" dirty="0" smtClean="0"/>
              <a:t> the pronunciation of the SSC and source word from students.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02124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‘S’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Word frequency rankings (1 is the most common word in German): </a:t>
            </a:r>
            <a:br>
              <a:rPr lang="en-GB" sz="1200" baseline="0" dirty="0" smtClean="0"/>
            </a:br>
            <a:r>
              <a:rPr lang="en-GB" sz="1200" b="1" baseline="0" dirty="0" err="1" smtClean="0"/>
              <a:t>sollen</a:t>
            </a:r>
            <a:r>
              <a:rPr lang="en-GB" sz="1200" b="1" baseline="0" dirty="0" smtClean="0"/>
              <a:t> </a:t>
            </a:r>
            <a:r>
              <a:rPr lang="en-GB" sz="1200" baseline="0" dirty="0" smtClean="0"/>
              <a:t>[63]; </a:t>
            </a:r>
            <a:r>
              <a:rPr lang="en-GB" sz="1200" b="1" baseline="0" dirty="0" err="1" smtClean="0"/>
              <a:t>Gesetz</a:t>
            </a:r>
            <a:r>
              <a:rPr lang="en-GB" sz="1200" b="1" baseline="0" dirty="0" smtClean="0"/>
              <a:t> </a:t>
            </a:r>
            <a:r>
              <a:rPr lang="en-GB" sz="1200" b="0" baseline="0" dirty="0" smtClean="0"/>
              <a:t>[552] </a:t>
            </a:r>
            <a:r>
              <a:rPr lang="en-GB" sz="1200" b="1" baseline="0" dirty="0" err="1" smtClean="0"/>
              <a:t>Seite</a:t>
            </a:r>
            <a:r>
              <a:rPr lang="en-GB" sz="1200" baseline="0" dirty="0" smtClean="0"/>
              <a:t>[217]; </a:t>
            </a:r>
            <a:r>
              <a:rPr lang="en-GB" sz="1200" b="1" baseline="0" dirty="0" err="1" smtClean="0"/>
              <a:t>reisen</a:t>
            </a:r>
            <a:r>
              <a:rPr lang="en-GB" sz="1200" b="1" baseline="0" dirty="0" smtClean="0"/>
              <a:t> </a:t>
            </a:r>
            <a:r>
              <a:rPr lang="en-GB" sz="1200" baseline="0" dirty="0" smtClean="0"/>
              <a:t>[978]; </a:t>
            </a:r>
            <a:r>
              <a:rPr lang="en-GB" sz="1200" b="1" baseline="0" dirty="0" err="1" smtClean="0"/>
              <a:t>langsam</a:t>
            </a:r>
            <a:r>
              <a:rPr lang="en-GB" sz="1200" b="1" baseline="0" dirty="0" smtClean="0"/>
              <a:t> </a:t>
            </a:r>
            <a:r>
              <a:rPr lang="en-GB" sz="1200" baseline="0" dirty="0" smtClean="0"/>
              <a:t>[604]; </a:t>
            </a:r>
            <a:r>
              <a:rPr lang="en-GB" sz="1200" b="1" baseline="0" dirty="0" err="1" smtClean="0"/>
              <a:t>Satz</a:t>
            </a:r>
            <a:r>
              <a:rPr lang="en-GB" sz="1200" b="1" baseline="0" dirty="0" smtClean="0"/>
              <a:t> </a:t>
            </a:r>
            <a:r>
              <a:rPr lang="en-GB" sz="1200" baseline="0" dirty="0" smtClean="0"/>
              <a:t>[582].</a:t>
            </a:r>
            <a:br>
              <a:rPr lang="en-GB" sz="1200" baseline="0" dirty="0" smtClean="0"/>
            </a:br>
            <a:r>
              <a:rPr lang="en-GB" sz="1200" i="1" dirty="0" smtClean="0"/>
              <a:t>Source:  Jones, R.L. &amp; </a:t>
            </a:r>
            <a:r>
              <a:rPr lang="en-GB" sz="1200" i="1" dirty="0" err="1" smtClean="0"/>
              <a:t>Tschirner</a:t>
            </a:r>
            <a:r>
              <a:rPr lang="en-GB" sz="1200"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1402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pictures to focus solely on the SSC and cluster words.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94677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 to elicit pronunciation</a:t>
            </a:r>
            <a:r>
              <a:rPr lang="en-GB" baseline="0" dirty="0" smtClean="0"/>
              <a:t> from students.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49505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‘S as English S’ </a:t>
            </a:r>
            <a:r>
              <a:rPr lang="en-GB" baseline="0" dirty="0" smtClean="0"/>
              <a:t>and then the </a:t>
            </a:r>
            <a:r>
              <a:rPr lang="en-GB" b="1" baseline="0" dirty="0" smtClean="0"/>
              <a:t>source</a:t>
            </a:r>
            <a:r>
              <a:rPr lang="en-GB" baseline="0" dirty="0" smtClean="0"/>
              <a:t> word (with gesture, if using).</a:t>
            </a:r>
            <a:br>
              <a:rPr lang="en-GB" baseline="0" dirty="0" smtClean="0"/>
            </a:br>
            <a:r>
              <a:rPr lang="en-GB" baseline="0" dirty="0" smtClean="0"/>
              <a:t>An appropriate gesture might be to reach up high with your right hand and wide with both hands reaching out,  to demonstrate ‘tall and big’.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29614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 to focus on SSC and source word alone.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68415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1972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422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66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780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866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245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18/01/2020</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762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18/01/2020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442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18/01/2020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09610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18/01/2020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6947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18/01/2020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381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535196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16.png"/><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image" Target="../media/image15.PNG"/><Relationship Id="rId2" Type="http://schemas.openxmlformats.org/officeDocument/2006/relationships/notesSlide" Target="../notesSlides/notesSlide11.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audio" Target="../media/audio15.wav"/><Relationship Id="rId11" Type="http://schemas.openxmlformats.org/officeDocument/2006/relationships/image" Target="../media/image14.png"/><Relationship Id="rId5" Type="http://schemas.openxmlformats.org/officeDocument/2006/relationships/audio" Target="../media/audio14.wav"/><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audio" Target="../media/audio13.wav"/><Relationship Id="rId9" Type="http://schemas.openxmlformats.org/officeDocument/2006/relationships/audio" Target="../media/audio18.wav"/><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2.wav"/><Relationship Id="rId7" Type="http://schemas.openxmlformats.org/officeDocument/2006/relationships/audio" Target="../media/audio16.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10" Type="http://schemas.openxmlformats.org/officeDocument/2006/relationships/image" Target="../media/image13.jpeg"/><Relationship Id="rId4" Type="http://schemas.openxmlformats.org/officeDocument/2006/relationships/audio" Target="../media/audio13.wav"/><Relationship Id="rId9" Type="http://schemas.openxmlformats.org/officeDocument/2006/relationships/audio" Target="../media/audio18.wav"/></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sp>
          <p:nvSpPr>
            <p:cNvPr id="5" name="Rectangle 4">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prstClr val="white"/>
                </a:solidFill>
              </a:endParaRPr>
            </a:p>
          </p:txBody>
        </p:sp>
      </p:grpSp>
      <p:sp>
        <p:nvSpPr>
          <p:cNvPr id="6" name="Title 5">
            <a:extLst>
              <a:ext uri="{FF2B5EF4-FFF2-40B4-BE49-F238E27FC236}">
                <a16:creationId xmlns:a16="http://schemas.microsoft.com/office/drawing/2014/main" xmlns="" id="{558E7B9B-A11A-154E-80B4-563231C87435}"/>
              </a:ext>
            </a:extLst>
          </p:cNvPr>
          <p:cNvSpPr>
            <a:spLocks noGrp="1"/>
          </p:cNvSpPr>
          <p:nvPr>
            <p:ph type="ctrTitle"/>
          </p:nvPr>
        </p:nvSpPr>
        <p:spPr>
          <a:xfrm>
            <a:off x="195181" y="2429594"/>
            <a:ext cx="8198716" cy="1485422"/>
          </a:xfrm>
        </p:spPr>
        <p:txBody>
          <a:bodyPr>
            <a:normAutofit/>
          </a:bodyPr>
          <a:lstStyle/>
          <a:p>
            <a:pPr algn="l"/>
            <a:r>
              <a:rPr lang="en-GB" sz="4000" b="1" dirty="0" smtClean="0">
                <a:solidFill>
                  <a:prstClr val="white"/>
                </a:solidFill>
              </a:rPr>
              <a:t>Phonics</a:t>
            </a:r>
            <a:r>
              <a:rPr lang="en-GB" b="1" dirty="0">
                <a:solidFill>
                  <a:prstClr val="white"/>
                </a:solidFill>
              </a:rPr>
              <a:t/>
            </a:r>
            <a:br>
              <a:rPr lang="en-GB" b="1" dirty="0">
                <a:solidFill>
                  <a:prstClr val="white"/>
                </a:solidFill>
              </a:rPr>
            </a:br>
            <a:endParaRPr lang="en-US" dirty="0"/>
          </a:p>
        </p:txBody>
      </p:sp>
      <p:sp>
        <p:nvSpPr>
          <p:cNvPr id="7" name="Subtitle 6">
            <a:extLst>
              <a:ext uri="{FF2B5EF4-FFF2-40B4-BE49-F238E27FC236}">
                <a16:creationId xmlns:a16="http://schemas.microsoft.com/office/drawing/2014/main" xmlns="" id="{7F2214FE-0DF5-6741-9332-4A2CB0FF908A}"/>
              </a:ext>
            </a:extLst>
          </p:cNvPr>
          <p:cNvSpPr>
            <a:spLocks noGrp="1"/>
          </p:cNvSpPr>
          <p:nvPr>
            <p:ph type="subTitle" idx="1"/>
          </p:nvPr>
        </p:nvSpPr>
        <p:spPr>
          <a:xfrm>
            <a:off x="195181" y="3172305"/>
            <a:ext cx="7042527" cy="1120726"/>
          </a:xfrm>
        </p:spPr>
        <p:txBody>
          <a:bodyPr>
            <a:noAutofit/>
          </a:bodyPr>
          <a:lstStyle/>
          <a:p>
            <a:pPr algn="l"/>
            <a:r>
              <a:rPr lang="de-DE" sz="2800" dirty="0" smtClean="0">
                <a:solidFill>
                  <a:schemeClr val="bg1"/>
                </a:solidFill>
              </a:rPr>
              <a:t>SSC </a:t>
            </a:r>
            <a:r>
              <a:rPr lang="de-DE" sz="2800" dirty="0" smtClean="0">
                <a:solidFill>
                  <a:schemeClr val="bg1"/>
                </a:solidFill>
              </a:rPr>
              <a:t>[S as </a:t>
            </a:r>
            <a:r>
              <a:rPr lang="de-DE" sz="2800" i="1" dirty="0" smtClean="0">
                <a:solidFill>
                  <a:schemeClr val="bg1"/>
                </a:solidFill>
              </a:rPr>
              <a:t>z</a:t>
            </a:r>
            <a:r>
              <a:rPr lang="de-DE" sz="2800" dirty="0" smtClean="0">
                <a:solidFill>
                  <a:schemeClr val="bg1"/>
                </a:solidFill>
              </a:rPr>
              <a:t>], [S as </a:t>
            </a:r>
            <a:r>
              <a:rPr lang="de-DE" sz="2800" i="1" dirty="0" smtClean="0">
                <a:solidFill>
                  <a:schemeClr val="bg1"/>
                </a:solidFill>
              </a:rPr>
              <a:t>s</a:t>
            </a:r>
            <a:r>
              <a:rPr lang="de-DE" sz="2800" dirty="0" smtClean="0">
                <a:solidFill>
                  <a:schemeClr val="bg1"/>
                </a:solidFill>
              </a:rPr>
              <a:t>]</a:t>
            </a:r>
            <a:endParaRPr lang="en-US" sz="2800" dirty="0">
              <a:solidFill>
                <a:schemeClr val="bg1"/>
              </a:solidFill>
            </a:endParaRPr>
          </a:p>
        </p:txBody>
      </p:sp>
      <p:sp>
        <p:nvSpPr>
          <p:cNvPr id="12" name="Title 3">
            <a:extLst>
              <a:ext uri="{FF2B5EF4-FFF2-40B4-BE49-F238E27FC236}">
                <a16:creationId xmlns:a16="http://schemas.microsoft.com/office/drawing/2014/main" xmlns="" id="{7B424077-B2D5-46AA-BDA8-6FF15DA500E8}"/>
              </a:ext>
            </a:extLst>
          </p:cNvPr>
          <p:cNvSpPr txBox="1">
            <a:spLocks/>
          </p:cNvSpPr>
          <p:nvPr/>
        </p:nvSpPr>
        <p:spPr>
          <a:xfrm>
            <a:off x="195181" y="5069525"/>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1800" dirty="0">
                <a:solidFill>
                  <a:prstClr val="white"/>
                </a:solidFill>
                <a:latin typeface="Century Gothic" panose="020B0502020202020204" pitchFamily="34" charset="0"/>
              </a:rPr>
              <a:t>2.1</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4</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xmlns="" id="{638AEC8F-C9FD-A549-80E9-260E66E632C7}"/>
              </a:ext>
            </a:extLst>
          </p:cNvPr>
          <p:cNvSpPr txBox="1">
            <a:spLocks/>
          </p:cNvSpPr>
          <p:nvPr/>
        </p:nvSpPr>
        <p:spPr>
          <a:xfrm>
            <a:off x="195181" y="5922444"/>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Leigh McClelland /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a:t>
            </a:r>
            <a:r>
              <a:rPr lang="en-GB" sz="1400" dirty="0" smtClean="0">
                <a:solidFill>
                  <a:prstClr val="white"/>
                </a:solidFill>
                <a:latin typeface="Century Gothic" panose="020B0502020202020204" pitchFamily="34" charset="0"/>
              </a:rPr>
              <a:t>18/01/20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DF66377-C616-486C-8164-0463E0FE94E9}"/>
              </a:ext>
            </a:extLst>
          </p:cNvPr>
          <p:cNvSpPr/>
          <p:nvPr/>
        </p:nvSpPr>
        <p:spPr>
          <a:xfrm>
            <a:off x="6755332" y="1694954"/>
            <a:ext cx="4264950" cy="2646878"/>
          </a:xfrm>
          <a:prstGeom prst="rect">
            <a:avLst/>
          </a:prstGeom>
        </p:spPr>
        <p:txBody>
          <a:bodyPr wrap="none">
            <a:spAutoFit/>
          </a:bodyPr>
          <a:lstStyle/>
          <a:p>
            <a:pPr algn="ctr"/>
            <a:r>
              <a:rPr lang="en-GB" sz="16600" dirty="0" err="1">
                <a:solidFill>
                  <a:srgbClr val="002060"/>
                </a:solidFill>
              </a:rPr>
              <a:t>gro</a:t>
            </a:r>
            <a:r>
              <a:rPr lang="en-GB" sz="16600" dirty="0" err="1">
                <a:solidFill>
                  <a:srgbClr val="FFC000"/>
                </a:solidFill>
              </a:rPr>
              <a:t>ß</a:t>
            </a:r>
            <a:endParaRPr lang="en-GB" sz="16600" dirty="0">
              <a:solidFill>
                <a:srgbClr val="002060"/>
              </a:solidFill>
            </a:endParaRPr>
          </a:p>
        </p:txBody>
      </p:sp>
      <p:sp>
        <p:nvSpPr>
          <p:cNvPr id="5" name="Rectangle 4">
            <a:extLst>
              <a:ext uri="{FF2B5EF4-FFF2-40B4-BE49-F238E27FC236}">
                <a16:creationId xmlns:a16="http://schemas.microsoft.com/office/drawing/2014/main" xmlns="" id="{70C69AE1-032C-4C7F-9B83-1512F401C979}"/>
              </a:ext>
            </a:extLst>
          </p:cNvPr>
          <p:cNvSpPr/>
          <p:nvPr/>
        </p:nvSpPr>
        <p:spPr>
          <a:xfrm>
            <a:off x="1171718" y="606879"/>
            <a:ext cx="2215671" cy="4508927"/>
          </a:xfrm>
          <a:prstGeom prst="rect">
            <a:avLst/>
          </a:prstGeom>
        </p:spPr>
        <p:txBody>
          <a:bodyPr wrap="none">
            <a:spAutoFit/>
          </a:bodyPr>
          <a:lstStyle/>
          <a:p>
            <a:r>
              <a:rPr lang="en-GB" sz="28700" dirty="0">
                <a:solidFill>
                  <a:srgbClr val="FFCC00"/>
                </a:solidFill>
              </a:rPr>
              <a:t>ß</a:t>
            </a:r>
            <a:endParaRPr lang="en-GB" sz="4000" dirty="0">
              <a:solidFill>
                <a:prstClr val="black"/>
              </a:solidFill>
            </a:endParaRPr>
          </a:p>
        </p:txBody>
      </p:sp>
      <p:pic>
        <p:nvPicPr>
          <p:cNvPr id="6" name="Picture 5">
            <a:extLst>
              <a:ext uri="{FF2B5EF4-FFF2-40B4-BE49-F238E27FC236}">
                <a16:creationId xmlns:a16="http://schemas.microsoft.com/office/drawing/2014/main" xmlns="" id="{6DBD7B5F-356B-418C-9FAB-712B1FA70C11}"/>
              </a:ext>
            </a:extLst>
          </p:cNvPr>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097813" y="-190500"/>
            <a:ext cx="2619205" cy="6534150"/>
          </a:xfrm>
          <a:prstGeom prst="rect">
            <a:avLst/>
          </a:prstGeom>
        </p:spPr>
      </p:pic>
    </p:spTree>
    <p:extLst>
      <p:ext uri="{BB962C8B-B14F-4D97-AF65-F5344CB8AC3E}">
        <p14:creationId xmlns:p14="http://schemas.microsoft.com/office/powerpoint/2010/main" val="1875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rPr>
              <a:t>gro</a:t>
            </a:r>
            <a:r>
              <a:rPr lang="en-GB" sz="6600" dirty="0" err="1">
                <a:solidFill>
                  <a:srgbClr val="FFCC00"/>
                </a:solidFill>
              </a:rPr>
              <a:t>ß</a:t>
            </a:r>
            <a:endParaRPr lang="en-GB" sz="6600" dirty="0">
              <a:solidFill>
                <a:srgbClr val="002060"/>
              </a:solidFill>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rPr>
              <a:t>Fu</a:t>
            </a:r>
            <a:r>
              <a:rPr lang="en-GB" sz="5400" dirty="0" err="1">
                <a:solidFill>
                  <a:srgbClr val="FFCC00"/>
                </a:solidFill>
              </a:rPr>
              <a:t>ß</a:t>
            </a:r>
            <a:r>
              <a:rPr lang="en-GB" sz="5400" dirty="0" err="1">
                <a:solidFill>
                  <a:srgbClr val="002060"/>
                </a:solidFill>
              </a:rPr>
              <a:t>ball</a:t>
            </a:r>
            <a:endParaRPr lang="en-GB" sz="5400" dirty="0">
              <a:solidFill>
                <a:srgbClr val="FFCC00"/>
              </a:solidFill>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rPr>
              <a:t>ein</a:t>
            </a:r>
            <a:r>
              <a:rPr lang="en-GB" sz="5400" dirty="0">
                <a:solidFill>
                  <a:srgbClr val="002060"/>
                </a:solidFill>
              </a:rPr>
              <a:t> </a:t>
            </a:r>
            <a:r>
              <a:rPr lang="en-GB" sz="5400" dirty="0" err="1">
                <a:solidFill>
                  <a:srgbClr val="002060"/>
                </a:solidFill>
              </a:rPr>
              <a:t>bi</a:t>
            </a:r>
            <a:r>
              <a:rPr lang="en-GB" sz="5400" dirty="0" err="1">
                <a:solidFill>
                  <a:srgbClr val="FFCC00"/>
                </a:solidFill>
              </a:rPr>
              <a:t>ss</a:t>
            </a:r>
            <a:r>
              <a:rPr lang="en-GB" sz="5400" dirty="0" err="1">
                <a:solidFill>
                  <a:srgbClr val="002060"/>
                </a:solidFill>
              </a:rPr>
              <a:t>chen</a:t>
            </a:r>
            <a:endParaRPr lang="en-GB" sz="5400" dirty="0">
              <a:solidFill>
                <a:srgbClr val="002060"/>
              </a:solidFill>
            </a:endParaRPr>
          </a:p>
        </p:txBody>
      </p:sp>
      <p:sp>
        <p:nvSpPr>
          <p:cNvPr id="7" name="Rectangle 6"/>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rPr>
              <a:t>damal</a:t>
            </a:r>
            <a:r>
              <a:rPr lang="en-GB" sz="5400" dirty="0" err="1">
                <a:solidFill>
                  <a:srgbClr val="FFCC00"/>
                </a:solidFill>
              </a:rPr>
              <a:t>s</a:t>
            </a:r>
            <a:endParaRPr lang="en-GB" sz="5400" i="1" dirty="0">
              <a:solidFill>
                <a:srgbClr val="002060"/>
              </a:solidFill>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rPr>
              <a:t>hei</a:t>
            </a:r>
            <a:r>
              <a:rPr lang="en-GB" sz="5400" dirty="0" err="1">
                <a:solidFill>
                  <a:srgbClr val="FFCC00"/>
                </a:solidFill>
              </a:rPr>
              <a:t>ß</a:t>
            </a:r>
            <a:r>
              <a:rPr lang="en-GB" sz="5400" dirty="0" err="1">
                <a:solidFill>
                  <a:srgbClr val="002060"/>
                </a:solidFill>
              </a:rPr>
              <a:t>en</a:t>
            </a:r>
            <a:endParaRPr lang="en-GB" sz="5400" dirty="0">
              <a:solidFill>
                <a:srgbClr val="002060"/>
              </a:solidFill>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rPr>
              <a:t>la</a:t>
            </a:r>
            <a:r>
              <a:rPr lang="en-GB" sz="5400" dirty="0" err="1">
                <a:solidFill>
                  <a:srgbClr val="FFCC00"/>
                </a:solidFill>
              </a:rPr>
              <a:t>ss</a:t>
            </a:r>
            <a:r>
              <a:rPr lang="en-GB" sz="5400" dirty="0" err="1">
                <a:solidFill>
                  <a:srgbClr val="002060"/>
                </a:solidFill>
              </a:rPr>
              <a:t>en</a:t>
            </a:r>
            <a:endParaRPr lang="en-GB" sz="5400" dirty="0">
              <a:solidFill>
                <a:srgbClr val="002060"/>
              </a:solidFill>
            </a:endParaRPr>
          </a:p>
        </p:txBody>
      </p:sp>
      <p:pic>
        <p:nvPicPr>
          <p:cNvPr id="10" name="Picture 9"/>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0717" y="1541757"/>
            <a:ext cx="1208558" cy="1214662"/>
          </a:xfrm>
          <a:prstGeom prst="rect">
            <a:avLst/>
          </a:prstGeom>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5294" y="3962403"/>
            <a:ext cx="2108381" cy="2108381"/>
          </a:xfrm>
          <a:prstGeom prst="rect">
            <a:avLst/>
          </a:prstGeom>
        </p:spPr>
      </p:pic>
      <p:sp>
        <p:nvSpPr>
          <p:cNvPr id="13" name="TextBox 12"/>
          <p:cNvSpPr txBox="1"/>
          <p:nvPr/>
        </p:nvSpPr>
        <p:spPr>
          <a:xfrm>
            <a:off x="6124714" y="5649686"/>
            <a:ext cx="1101584" cy="584775"/>
          </a:xfrm>
          <a:prstGeom prst="rect">
            <a:avLst/>
          </a:prstGeom>
          <a:solidFill>
            <a:srgbClr val="FFCC00"/>
          </a:solidFill>
        </p:spPr>
        <p:txBody>
          <a:bodyPr wrap="none" rtlCol="0">
            <a:spAutoFit/>
          </a:bodyPr>
          <a:lstStyle/>
          <a:p>
            <a:r>
              <a:rPr lang="en-GB" sz="3200" b="1" dirty="0">
                <a:solidFill>
                  <a:srgbClr val="002060"/>
                </a:solidFill>
              </a:rPr>
              <a:t>2019</a:t>
            </a:r>
          </a:p>
        </p:txBody>
      </p:sp>
      <p:sp>
        <p:nvSpPr>
          <p:cNvPr id="14" name="TextBox 13"/>
          <p:cNvSpPr txBox="1"/>
          <p:nvPr/>
        </p:nvSpPr>
        <p:spPr>
          <a:xfrm>
            <a:off x="4928560" y="5649686"/>
            <a:ext cx="1101584" cy="584775"/>
          </a:xfrm>
          <a:prstGeom prst="rect">
            <a:avLst/>
          </a:prstGeom>
          <a:solidFill>
            <a:srgbClr val="FFCC00"/>
          </a:solidFill>
        </p:spPr>
        <p:txBody>
          <a:bodyPr wrap="none" rtlCol="0">
            <a:spAutoFit/>
          </a:bodyPr>
          <a:lstStyle/>
          <a:p>
            <a:r>
              <a:rPr lang="en-GB" sz="3200" b="1" dirty="0">
                <a:solidFill>
                  <a:srgbClr val="002060"/>
                </a:solidFill>
              </a:rPr>
              <a:t>1919</a:t>
            </a:r>
          </a:p>
        </p:txBody>
      </p:sp>
      <p:cxnSp>
        <p:nvCxnSpPr>
          <p:cNvPr id="15" name="Straight Arrow Connector 14"/>
          <p:cNvCxnSpPr/>
          <p:nvPr/>
        </p:nvCxnSpPr>
        <p:spPr>
          <a:xfrm>
            <a:off x="4265708" y="5057275"/>
            <a:ext cx="563208" cy="68968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5295" y="4974299"/>
            <a:ext cx="1376091" cy="1032068"/>
          </a:xfrm>
          <a:prstGeom prst="rect">
            <a:avLst/>
          </a:prstGeom>
        </p:spPr>
      </p:pic>
      <p:sp>
        <p:nvSpPr>
          <p:cNvPr id="17" name="TextBox 16"/>
          <p:cNvSpPr txBox="1"/>
          <p:nvPr/>
        </p:nvSpPr>
        <p:spPr>
          <a:xfrm>
            <a:off x="1021897" y="4167854"/>
            <a:ext cx="1309974" cy="584775"/>
          </a:xfrm>
          <a:prstGeom prst="rect">
            <a:avLst/>
          </a:prstGeom>
          <a:solidFill>
            <a:srgbClr val="FFCC00"/>
          </a:solidFill>
        </p:spPr>
        <p:txBody>
          <a:bodyPr wrap="none" rtlCol="0">
            <a:spAutoFit/>
          </a:bodyPr>
          <a:lstStyle/>
          <a:p>
            <a:r>
              <a:rPr lang="en-GB" sz="3200" b="1" dirty="0" err="1">
                <a:solidFill>
                  <a:srgbClr val="002060"/>
                </a:solidFill>
              </a:rPr>
              <a:t>Misky</a:t>
            </a:r>
            <a:endParaRPr lang="en-GB" sz="3200" b="1" dirty="0">
              <a:solidFill>
                <a:srgbClr val="002060"/>
              </a:solidFill>
            </a:endParaRPr>
          </a:p>
        </p:txBody>
      </p:sp>
      <p:cxnSp>
        <p:nvCxnSpPr>
          <p:cNvPr id="18" name="Straight Arrow Connector 17"/>
          <p:cNvCxnSpPr/>
          <p:nvPr/>
        </p:nvCxnSpPr>
        <p:spPr>
          <a:xfrm>
            <a:off x="1982576" y="4714725"/>
            <a:ext cx="433781" cy="3683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6743" y="1570495"/>
            <a:ext cx="696932" cy="98566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19397" y="2228074"/>
            <a:ext cx="608551" cy="258634"/>
          </a:xfrm>
          <a:prstGeom prst="rect">
            <a:avLst/>
          </a:prstGeom>
        </p:spPr>
      </p:pic>
      <p:cxnSp>
        <p:nvCxnSpPr>
          <p:cNvPr id="21" name="Straight Arrow Connector 20"/>
          <p:cNvCxnSpPr/>
          <p:nvPr/>
        </p:nvCxnSpPr>
        <p:spPr>
          <a:xfrm flipH="1">
            <a:off x="9739607" y="1532681"/>
            <a:ext cx="623718" cy="73251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18" descr="http://www.clker.com/cliparts/V/S/1/q/m/Q/red-x-small-m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19799" y="2063322"/>
            <a:ext cx="509733" cy="4464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419158" y="111119"/>
            <a:ext cx="1340069" cy="1569660"/>
          </a:xfrm>
          <a:prstGeom prst="rect">
            <a:avLst/>
          </a:prstGeom>
          <a:noFill/>
        </p:spPr>
        <p:txBody>
          <a:bodyPr wrap="square" rtlCol="0">
            <a:spAutoFit/>
          </a:bodyPr>
          <a:lstStyle/>
          <a:p>
            <a:pPr algn="ctr"/>
            <a:r>
              <a:rPr lang="en-GB" sz="9600" b="1" dirty="0">
                <a:solidFill>
                  <a:srgbClr val="002060"/>
                </a:solidFill>
              </a:rPr>
              <a:t>ß</a:t>
            </a:r>
          </a:p>
        </p:txBody>
      </p:sp>
    </p:spTree>
    <p:extLst>
      <p:ext uri="{BB962C8B-B14F-4D97-AF65-F5344CB8AC3E}">
        <p14:creationId xmlns:p14="http://schemas.microsoft.com/office/powerpoint/2010/main" val="4027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5" name="Fussbal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ein bissc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subTnLst>
                                    <p:audio>
                                      <p:cMediaNode>
                                        <p:cTn display="0" masterRel="sameClick">
                                          <p:stCondLst>
                                            <p:cond evt="begin" delay="0">
                                              <p:tn val="33"/>
                                            </p:cond>
                                          </p:stCondLst>
                                          <p:endCondLst>
                                            <p:cond evt="onStopAudio" delay="0">
                                              <p:tgtEl>
                                                <p:sldTgt/>
                                              </p:tgtEl>
                                            </p:cond>
                                          </p:endCondLst>
                                        </p:cTn>
                                        <p:tgtEl>
                                          <p:sndTgt r:embed="rId6" name="ein bisschen.wav"/>
                                        </p:tgtEl>
                                      </p:cMediaNode>
                                    </p:audio>
                                  </p:sub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7" name="heisse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7" name="heissen.wav"/>
                                        </p:tgtEl>
                                      </p:cMediaNode>
                                    </p:audio>
                                  </p:sub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subTnLst>
                                    <p:audio>
                                      <p:cMediaNode>
                                        <p:cTn display="0" masterRel="sameClick">
                                          <p:stCondLst>
                                            <p:cond evt="begin" delay="0">
                                              <p:tn val="63"/>
                                            </p:cond>
                                          </p:stCondLst>
                                          <p:endCondLst>
                                            <p:cond evt="onStopAudio" delay="0">
                                              <p:tgtEl>
                                                <p:sldTgt/>
                                              </p:tgtEl>
                                            </p:cond>
                                          </p:endCondLst>
                                        </p:cTn>
                                        <p:tgtEl>
                                          <p:sndTgt r:embed="rId8" name="damals.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8" name="damals.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9" name="lassen.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subTnLst>
                                    <p:audio>
                                      <p:cMediaNode>
                                        <p:cTn display="0" masterRel="sameClick">
                                          <p:stCondLst>
                                            <p:cond evt="begin" delay="0">
                                              <p:tn val="84"/>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animBg="1"/>
      <p:bldP spid="14" grpId="0" animBg="1"/>
      <p:bldP spid="17"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rPr>
              <a:t>gro</a:t>
            </a:r>
            <a:r>
              <a:rPr lang="en-GB" sz="6600" dirty="0" err="1">
                <a:solidFill>
                  <a:srgbClr val="FFCC00"/>
                </a:solidFill>
              </a:rPr>
              <a:t>ß</a:t>
            </a:r>
            <a:endParaRPr lang="en-GB" sz="6600" dirty="0">
              <a:solidFill>
                <a:srgbClr val="002060"/>
              </a:solidFill>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rPr>
              <a:t>Fu</a:t>
            </a:r>
            <a:r>
              <a:rPr lang="en-GB" sz="5400" dirty="0" err="1">
                <a:solidFill>
                  <a:srgbClr val="FFCC00"/>
                </a:solidFill>
              </a:rPr>
              <a:t>ß</a:t>
            </a:r>
            <a:r>
              <a:rPr lang="en-GB" sz="5400" dirty="0" err="1">
                <a:solidFill>
                  <a:srgbClr val="002060"/>
                </a:solidFill>
              </a:rPr>
              <a:t>ball</a:t>
            </a:r>
            <a:endParaRPr lang="en-GB" sz="5400" dirty="0">
              <a:solidFill>
                <a:srgbClr val="FFCC00"/>
              </a:solidFill>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rPr>
              <a:t>ein</a:t>
            </a:r>
            <a:r>
              <a:rPr lang="en-GB" sz="5400" dirty="0">
                <a:solidFill>
                  <a:srgbClr val="002060"/>
                </a:solidFill>
              </a:rPr>
              <a:t> </a:t>
            </a:r>
            <a:r>
              <a:rPr lang="en-GB" sz="5400" dirty="0" err="1">
                <a:solidFill>
                  <a:srgbClr val="002060"/>
                </a:solidFill>
              </a:rPr>
              <a:t>bi</a:t>
            </a:r>
            <a:r>
              <a:rPr lang="en-GB" sz="5400" dirty="0" err="1">
                <a:solidFill>
                  <a:srgbClr val="FFCC00"/>
                </a:solidFill>
              </a:rPr>
              <a:t>ss</a:t>
            </a:r>
            <a:r>
              <a:rPr lang="en-GB" sz="5400" dirty="0" err="1">
                <a:solidFill>
                  <a:srgbClr val="002060"/>
                </a:solidFill>
              </a:rPr>
              <a:t>chen</a:t>
            </a:r>
            <a:endParaRPr lang="en-GB" sz="5400" dirty="0">
              <a:solidFill>
                <a:srgbClr val="002060"/>
              </a:solidFill>
            </a:endParaRPr>
          </a:p>
        </p:txBody>
      </p:sp>
      <p:sp>
        <p:nvSpPr>
          <p:cNvPr id="7" name="Rectangle 6"/>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rPr>
              <a:t>damal</a:t>
            </a:r>
            <a:r>
              <a:rPr lang="en-GB" sz="5400" dirty="0" err="1">
                <a:solidFill>
                  <a:srgbClr val="FFCC00"/>
                </a:solidFill>
              </a:rPr>
              <a:t>s</a:t>
            </a:r>
            <a:endParaRPr lang="en-GB" sz="5400" i="1" dirty="0">
              <a:solidFill>
                <a:srgbClr val="002060"/>
              </a:solidFill>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rPr>
              <a:t>hei</a:t>
            </a:r>
            <a:r>
              <a:rPr lang="en-GB" sz="5400" dirty="0" err="1">
                <a:solidFill>
                  <a:srgbClr val="FFCC00"/>
                </a:solidFill>
              </a:rPr>
              <a:t>ß</a:t>
            </a:r>
            <a:r>
              <a:rPr lang="en-GB" sz="5400" dirty="0" err="1">
                <a:solidFill>
                  <a:srgbClr val="002060"/>
                </a:solidFill>
              </a:rPr>
              <a:t>en</a:t>
            </a:r>
            <a:endParaRPr lang="en-GB" sz="5400" dirty="0">
              <a:solidFill>
                <a:srgbClr val="002060"/>
              </a:solidFill>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rPr>
              <a:t>la</a:t>
            </a:r>
            <a:r>
              <a:rPr lang="en-GB" sz="5400" dirty="0" err="1">
                <a:solidFill>
                  <a:srgbClr val="FFCC00"/>
                </a:solidFill>
              </a:rPr>
              <a:t>ss</a:t>
            </a:r>
            <a:r>
              <a:rPr lang="en-GB" sz="5400" dirty="0" err="1">
                <a:solidFill>
                  <a:srgbClr val="002060"/>
                </a:solidFill>
              </a:rPr>
              <a:t>en</a:t>
            </a:r>
            <a:endParaRPr lang="en-GB" sz="5400" dirty="0">
              <a:solidFill>
                <a:srgbClr val="002060"/>
              </a:solidFill>
            </a:endParaRPr>
          </a:p>
        </p:txBody>
      </p:sp>
      <p:pic>
        <p:nvPicPr>
          <p:cNvPr id="10" name="Picture 9"/>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
        <p:nvSpPr>
          <p:cNvPr id="11" name="TextBox 10"/>
          <p:cNvSpPr txBox="1"/>
          <p:nvPr/>
        </p:nvSpPr>
        <p:spPr>
          <a:xfrm>
            <a:off x="5419158" y="111119"/>
            <a:ext cx="1340069" cy="1569660"/>
          </a:xfrm>
          <a:prstGeom prst="rect">
            <a:avLst/>
          </a:prstGeom>
          <a:noFill/>
        </p:spPr>
        <p:txBody>
          <a:bodyPr wrap="square" rtlCol="0">
            <a:spAutoFit/>
          </a:bodyPr>
          <a:lstStyle/>
          <a:p>
            <a:pPr algn="ctr"/>
            <a:r>
              <a:rPr lang="en-GB" sz="9600" b="1" dirty="0">
                <a:solidFill>
                  <a:srgbClr val="002060"/>
                </a:solidFill>
              </a:rPr>
              <a:t>ß</a:t>
            </a:r>
          </a:p>
        </p:txBody>
      </p:sp>
    </p:spTree>
    <p:extLst>
      <p:ext uri="{BB962C8B-B14F-4D97-AF65-F5344CB8AC3E}">
        <p14:creationId xmlns:p14="http://schemas.microsoft.com/office/powerpoint/2010/main" val="153006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ein bissc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heiss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damals.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rPr>
              <a:t>gro</a:t>
            </a:r>
            <a:r>
              <a:rPr lang="en-GB" sz="6600" dirty="0" err="1">
                <a:solidFill>
                  <a:srgbClr val="FFCC00"/>
                </a:solidFill>
              </a:rPr>
              <a:t>ß</a:t>
            </a:r>
            <a:endParaRPr lang="en-GB" sz="6600" dirty="0">
              <a:solidFill>
                <a:srgbClr val="002060"/>
              </a:solidFill>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rPr>
              <a:t>Fu</a:t>
            </a:r>
            <a:r>
              <a:rPr lang="en-GB" sz="5400" dirty="0" err="1">
                <a:solidFill>
                  <a:srgbClr val="FFCC00"/>
                </a:solidFill>
              </a:rPr>
              <a:t>ß</a:t>
            </a:r>
            <a:r>
              <a:rPr lang="en-GB" sz="5400" dirty="0" err="1">
                <a:solidFill>
                  <a:srgbClr val="002060"/>
                </a:solidFill>
              </a:rPr>
              <a:t>ball</a:t>
            </a:r>
            <a:endParaRPr lang="en-GB" sz="5400" dirty="0">
              <a:solidFill>
                <a:srgbClr val="FFCC00"/>
              </a:solidFill>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rPr>
              <a:t>ein</a:t>
            </a:r>
            <a:r>
              <a:rPr lang="en-GB" sz="5400" dirty="0">
                <a:solidFill>
                  <a:srgbClr val="002060"/>
                </a:solidFill>
              </a:rPr>
              <a:t> </a:t>
            </a:r>
            <a:r>
              <a:rPr lang="en-GB" sz="5400" dirty="0" err="1">
                <a:solidFill>
                  <a:srgbClr val="002060"/>
                </a:solidFill>
              </a:rPr>
              <a:t>bi</a:t>
            </a:r>
            <a:r>
              <a:rPr lang="en-GB" sz="5400" dirty="0" err="1">
                <a:solidFill>
                  <a:srgbClr val="FFCC00"/>
                </a:solidFill>
              </a:rPr>
              <a:t>ss</a:t>
            </a:r>
            <a:r>
              <a:rPr lang="en-GB" sz="5400" dirty="0" err="1">
                <a:solidFill>
                  <a:srgbClr val="002060"/>
                </a:solidFill>
              </a:rPr>
              <a:t>chen</a:t>
            </a:r>
            <a:endParaRPr lang="en-GB" sz="5400" dirty="0">
              <a:solidFill>
                <a:srgbClr val="002060"/>
              </a:solidFill>
            </a:endParaRPr>
          </a:p>
        </p:txBody>
      </p:sp>
      <p:sp>
        <p:nvSpPr>
          <p:cNvPr id="7" name="Rectangle 6"/>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rPr>
              <a:t>hei</a:t>
            </a:r>
            <a:r>
              <a:rPr lang="en-GB" sz="5400" dirty="0" err="1">
                <a:solidFill>
                  <a:srgbClr val="FFCC00"/>
                </a:solidFill>
              </a:rPr>
              <a:t>ß</a:t>
            </a:r>
            <a:r>
              <a:rPr lang="en-GB" sz="5400" dirty="0" err="1">
                <a:solidFill>
                  <a:srgbClr val="002060"/>
                </a:solidFill>
              </a:rPr>
              <a:t>en</a:t>
            </a:r>
            <a:endParaRPr lang="en-GB" sz="5400" dirty="0">
              <a:solidFill>
                <a:srgbClr val="002060"/>
              </a:solidFill>
            </a:endParaRPr>
          </a:p>
        </p:txBody>
      </p:sp>
      <p:sp>
        <p:nvSpPr>
          <p:cNvPr id="8" name="Rectangle 7"/>
          <p:cNvSpPr/>
          <p:nvPr/>
        </p:nvSpPr>
        <p:spPr>
          <a:xfrm>
            <a:off x="9075294" y="3217186"/>
            <a:ext cx="2206053" cy="923330"/>
          </a:xfrm>
          <a:prstGeom prst="rect">
            <a:avLst/>
          </a:prstGeom>
        </p:spPr>
        <p:txBody>
          <a:bodyPr wrap="none">
            <a:spAutoFit/>
          </a:bodyPr>
          <a:lstStyle/>
          <a:p>
            <a:pPr algn="ctr"/>
            <a:r>
              <a:rPr lang="en-GB" sz="5400" dirty="0" err="1">
                <a:solidFill>
                  <a:srgbClr val="002060"/>
                </a:solidFill>
              </a:rPr>
              <a:t>la</a:t>
            </a:r>
            <a:r>
              <a:rPr lang="en-GB" sz="5400" dirty="0" err="1">
                <a:solidFill>
                  <a:srgbClr val="FFCC00"/>
                </a:solidFill>
              </a:rPr>
              <a:t>ss</a:t>
            </a:r>
            <a:r>
              <a:rPr lang="en-GB" sz="5400" dirty="0" err="1">
                <a:solidFill>
                  <a:srgbClr val="002060"/>
                </a:solidFill>
              </a:rPr>
              <a:t>en</a:t>
            </a:r>
            <a:endParaRPr lang="en-GB" sz="5400" dirty="0">
              <a:solidFill>
                <a:srgbClr val="002060"/>
              </a:solidFill>
            </a:endParaRPr>
          </a:p>
        </p:txBody>
      </p:sp>
      <p:pic>
        <p:nvPicPr>
          <p:cNvPr id="9" name="Picture 8"/>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
        <p:nvSpPr>
          <p:cNvPr id="10" name="TextBox 9"/>
          <p:cNvSpPr txBox="1"/>
          <p:nvPr/>
        </p:nvSpPr>
        <p:spPr>
          <a:xfrm>
            <a:off x="5419158" y="111119"/>
            <a:ext cx="1340069" cy="1569660"/>
          </a:xfrm>
          <a:prstGeom prst="rect">
            <a:avLst/>
          </a:prstGeom>
          <a:noFill/>
        </p:spPr>
        <p:txBody>
          <a:bodyPr wrap="square" rtlCol="0">
            <a:spAutoFit/>
          </a:bodyPr>
          <a:lstStyle/>
          <a:p>
            <a:pPr algn="ctr"/>
            <a:r>
              <a:rPr lang="en-GB" sz="9600" b="1" dirty="0">
                <a:solidFill>
                  <a:srgbClr val="002060"/>
                </a:solidFill>
              </a:rPr>
              <a:t>ß</a:t>
            </a:r>
          </a:p>
        </p:txBody>
      </p:sp>
    </p:spTree>
    <p:extLst>
      <p:ext uri="{BB962C8B-B14F-4D97-AF65-F5344CB8AC3E}">
        <p14:creationId xmlns:p14="http://schemas.microsoft.com/office/powerpoint/2010/main" val="26472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8A5CC01-7BB6-454C-9EFC-3A46EE70A8E9}"/>
              </a:ext>
            </a:extLst>
          </p:cNvPr>
          <p:cNvSpPr/>
          <p:nvPr/>
        </p:nvSpPr>
        <p:spPr>
          <a:xfrm>
            <a:off x="8558910" y="20353"/>
            <a:ext cx="3376245" cy="923330"/>
          </a:xfrm>
          <a:prstGeom prst="rect">
            <a:avLst/>
          </a:prstGeom>
        </p:spPr>
        <p:txBody>
          <a:bodyPr wrap="none">
            <a:spAutoFit/>
          </a:bodyPr>
          <a:lstStyle/>
          <a:p>
            <a:pPr algn="ctr"/>
            <a:r>
              <a:rPr lang="en-GB" sz="5400" dirty="0">
                <a:solidFill>
                  <a:srgbClr val="002060"/>
                </a:solidFill>
              </a:rPr>
              <a:t>da</a:t>
            </a:r>
            <a:r>
              <a:rPr lang="en-GB" sz="5400" dirty="0">
                <a:solidFill>
                  <a:srgbClr val="FFCC00"/>
                </a:solidFill>
              </a:rPr>
              <a:t>s </a:t>
            </a:r>
            <a:r>
              <a:rPr lang="en-GB" sz="5400" dirty="0">
                <a:solidFill>
                  <a:srgbClr val="5B9BD5">
                    <a:lumMod val="50000"/>
                  </a:srgbClr>
                </a:solidFill>
              </a:rPr>
              <a:t>E</a:t>
            </a:r>
            <a:r>
              <a:rPr lang="en-GB" sz="5400" dirty="0">
                <a:solidFill>
                  <a:srgbClr val="FFCC00"/>
                </a:solidFill>
              </a:rPr>
              <a:t>ss</a:t>
            </a:r>
            <a:r>
              <a:rPr lang="en-GB" sz="5400" dirty="0">
                <a:solidFill>
                  <a:srgbClr val="002060"/>
                </a:solidFill>
              </a:rPr>
              <a:t>en</a:t>
            </a:r>
          </a:p>
        </p:txBody>
      </p:sp>
      <p:sp>
        <p:nvSpPr>
          <p:cNvPr id="13" name="Rectangle 12">
            <a:extLst>
              <a:ext uri="{FF2B5EF4-FFF2-40B4-BE49-F238E27FC236}">
                <a16:creationId xmlns:a16="http://schemas.microsoft.com/office/drawing/2014/main" xmlns="" id="{DA0EB35D-2B1B-42B8-8651-848A2C821819}"/>
              </a:ext>
            </a:extLst>
          </p:cNvPr>
          <p:cNvSpPr/>
          <p:nvPr/>
        </p:nvSpPr>
        <p:spPr>
          <a:xfrm>
            <a:off x="9246597" y="704403"/>
            <a:ext cx="2688558" cy="923330"/>
          </a:xfrm>
          <a:prstGeom prst="rect">
            <a:avLst/>
          </a:prstGeom>
        </p:spPr>
        <p:txBody>
          <a:bodyPr wrap="none">
            <a:spAutoFit/>
          </a:bodyPr>
          <a:lstStyle/>
          <a:p>
            <a:pPr algn="ctr"/>
            <a:r>
              <a:rPr lang="en-GB" sz="5400" dirty="0" err="1">
                <a:solidFill>
                  <a:srgbClr val="002060"/>
                </a:solidFill>
              </a:rPr>
              <a:t>g</a:t>
            </a:r>
            <a:r>
              <a:rPr lang="en-GB" sz="5400" dirty="0" err="1">
                <a:solidFill>
                  <a:srgbClr val="5B9BD5">
                    <a:lumMod val="50000"/>
                  </a:srgbClr>
                </a:solidFill>
              </a:rPr>
              <a:t>e</a:t>
            </a:r>
            <a:r>
              <a:rPr lang="en-GB" sz="5400" dirty="0" err="1">
                <a:solidFill>
                  <a:srgbClr val="FFCC00"/>
                </a:solidFill>
              </a:rPr>
              <a:t>s</a:t>
            </a:r>
            <a:r>
              <a:rPr lang="en-GB" sz="5400" dirty="0" err="1">
                <a:solidFill>
                  <a:srgbClr val="002060"/>
                </a:solidFill>
              </a:rPr>
              <a:t>und</a:t>
            </a:r>
            <a:endParaRPr lang="en-GB" sz="5400" dirty="0">
              <a:solidFill>
                <a:srgbClr val="002060"/>
              </a:solidFill>
            </a:endParaRPr>
          </a:p>
        </p:txBody>
      </p:sp>
      <p:sp>
        <p:nvSpPr>
          <p:cNvPr id="14" name="Rectangle 13">
            <a:extLst>
              <a:ext uri="{FF2B5EF4-FFF2-40B4-BE49-F238E27FC236}">
                <a16:creationId xmlns:a16="http://schemas.microsoft.com/office/drawing/2014/main" xmlns="" id="{3500A1DE-AD60-42BE-B784-121372077F40}"/>
              </a:ext>
            </a:extLst>
          </p:cNvPr>
          <p:cNvSpPr/>
          <p:nvPr/>
        </p:nvSpPr>
        <p:spPr>
          <a:xfrm>
            <a:off x="9942301" y="1396156"/>
            <a:ext cx="1992854"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itzen</a:t>
            </a:r>
            <a:endParaRPr lang="en-GB" sz="5400" dirty="0">
              <a:solidFill>
                <a:srgbClr val="002060"/>
              </a:solidFill>
            </a:endParaRPr>
          </a:p>
        </p:txBody>
      </p:sp>
      <p:sp>
        <p:nvSpPr>
          <p:cNvPr id="15" name="Rectangle 14">
            <a:extLst>
              <a:ext uri="{FF2B5EF4-FFF2-40B4-BE49-F238E27FC236}">
                <a16:creationId xmlns:a16="http://schemas.microsoft.com/office/drawing/2014/main" xmlns="" id="{F9824A54-6EBB-43D1-8D41-9C00AF9F0E65}"/>
              </a:ext>
            </a:extLst>
          </p:cNvPr>
          <p:cNvSpPr/>
          <p:nvPr/>
        </p:nvSpPr>
        <p:spPr>
          <a:xfrm>
            <a:off x="8776548" y="2068787"/>
            <a:ext cx="3180679" cy="923330"/>
          </a:xfrm>
          <a:prstGeom prst="rect">
            <a:avLst/>
          </a:prstGeom>
        </p:spPr>
        <p:txBody>
          <a:bodyPr wrap="none">
            <a:spAutoFit/>
          </a:bodyPr>
          <a:lstStyle/>
          <a:p>
            <a:pPr algn="ctr"/>
            <a:r>
              <a:rPr lang="en-GB" sz="5400" dirty="0" err="1">
                <a:solidFill>
                  <a:srgbClr val="002060"/>
                </a:solidFill>
              </a:rPr>
              <a:t>zu</a:t>
            </a:r>
            <a:r>
              <a:rPr lang="en-GB" sz="5400" dirty="0">
                <a:solidFill>
                  <a:srgbClr val="002060"/>
                </a:solidFill>
              </a:rPr>
              <a:t> </a:t>
            </a:r>
            <a:r>
              <a:rPr lang="en-GB" sz="5400" dirty="0" err="1">
                <a:solidFill>
                  <a:srgbClr val="002060"/>
                </a:solidFill>
              </a:rPr>
              <a:t>Hau</a:t>
            </a:r>
            <a:r>
              <a:rPr lang="en-GB" sz="5400" dirty="0" err="1">
                <a:solidFill>
                  <a:srgbClr val="FFC000"/>
                </a:solidFill>
              </a:rPr>
              <a:t>s</a:t>
            </a:r>
            <a:r>
              <a:rPr lang="en-GB" sz="5400" dirty="0" err="1">
                <a:solidFill>
                  <a:srgbClr val="002060"/>
                </a:solidFill>
              </a:rPr>
              <a:t>e</a:t>
            </a:r>
            <a:endParaRPr lang="en-GB" sz="5400" dirty="0">
              <a:solidFill>
                <a:srgbClr val="002060"/>
              </a:solidFill>
            </a:endParaRPr>
          </a:p>
        </p:txBody>
      </p:sp>
      <p:sp>
        <p:nvSpPr>
          <p:cNvPr id="16" name="Rectangle 15">
            <a:extLst>
              <a:ext uri="{FF2B5EF4-FFF2-40B4-BE49-F238E27FC236}">
                <a16:creationId xmlns:a16="http://schemas.microsoft.com/office/drawing/2014/main" xmlns="" id="{0E7E0CA9-B2EA-40D3-A8A1-EDBF3FA855A4}"/>
              </a:ext>
            </a:extLst>
          </p:cNvPr>
          <p:cNvSpPr/>
          <p:nvPr/>
        </p:nvSpPr>
        <p:spPr>
          <a:xfrm>
            <a:off x="9179581" y="2850692"/>
            <a:ext cx="2762295" cy="923330"/>
          </a:xfrm>
          <a:prstGeom prst="rect">
            <a:avLst/>
          </a:prstGeom>
        </p:spPr>
        <p:txBody>
          <a:bodyPr wrap="none">
            <a:spAutoFit/>
          </a:bodyPr>
          <a:lstStyle/>
          <a:p>
            <a:pPr algn="ctr"/>
            <a:r>
              <a:rPr lang="en-GB" sz="5400" dirty="0" err="1">
                <a:solidFill>
                  <a:srgbClr val="002060"/>
                </a:solidFill>
              </a:rPr>
              <a:t>hä</a:t>
            </a:r>
            <a:r>
              <a:rPr lang="en-GB" sz="5400" dirty="0" err="1">
                <a:solidFill>
                  <a:srgbClr val="FFCC00"/>
                </a:solidFill>
              </a:rPr>
              <a:t>ss</a:t>
            </a:r>
            <a:r>
              <a:rPr lang="en-GB" sz="5400" dirty="0" err="1">
                <a:solidFill>
                  <a:srgbClr val="002060"/>
                </a:solidFill>
              </a:rPr>
              <a:t>lich</a:t>
            </a:r>
            <a:endParaRPr lang="en-GB" sz="5400" dirty="0">
              <a:solidFill>
                <a:srgbClr val="002060"/>
              </a:solidFill>
            </a:endParaRPr>
          </a:p>
        </p:txBody>
      </p:sp>
      <p:grpSp>
        <p:nvGrpSpPr>
          <p:cNvPr id="4" name="Group 3">
            <a:extLst>
              <a:ext uri="{FF2B5EF4-FFF2-40B4-BE49-F238E27FC236}">
                <a16:creationId xmlns:a16="http://schemas.microsoft.com/office/drawing/2014/main" xmlns="" id="{EBEF8E6C-1B6C-45A2-A3F9-6F98ADEC06E0}"/>
              </a:ext>
            </a:extLst>
          </p:cNvPr>
          <p:cNvGrpSpPr/>
          <p:nvPr/>
        </p:nvGrpSpPr>
        <p:grpSpPr>
          <a:xfrm>
            <a:off x="347773" y="76201"/>
            <a:ext cx="2164600" cy="3067050"/>
            <a:chOff x="685800" y="2406849"/>
            <a:chExt cx="2609850" cy="3784402"/>
          </a:xfrm>
        </p:grpSpPr>
        <p:pic>
          <p:nvPicPr>
            <p:cNvPr id="1026" name="Picture 2" descr="Image result for buzzing bee">
              <a:extLst>
                <a:ext uri="{FF2B5EF4-FFF2-40B4-BE49-F238E27FC236}">
                  <a16:creationId xmlns:a16="http://schemas.microsoft.com/office/drawing/2014/main" xmlns=""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xmlns="" id="{8E369C93-0D8E-4C18-8D53-DD74C938EC8F}"/>
                </a:ext>
              </a:extLst>
            </p:cNvPr>
            <p:cNvSpPr/>
            <p:nvPr/>
          </p:nvSpPr>
          <p:spPr>
            <a:xfrm>
              <a:off x="685800"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grpSp>
        <p:nvGrpSpPr>
          <p:cNvPr id="5" name="Group 4">
            <a:extLst>
              <a:ext uri="{FF2B5EF4-FFF2-40B4-BE49-F238E27FC236}">
                <a16:creationId xmlns:a16="http://schemas.microsoft.com/office/drawing/2014/main" xmlns="" id="{C326B7C0-4B3E-4CB4-BE11-2B67417D9B7C}"/>
              </a:ext>
            </a:extLst>
          </p:cNvPr>
          <p:cNvGrpSpPr/>
          <p:nvPr/>
        </p:nvGrpSpPr>
        <p:grpSpPr>
          <a:xfrm>
            <a:off x="317129" y="3253978"/>
            <a:ext cx="2235571" cy="3051572"/>
            <a:chOff x="9210675" y="2406849"/>
            <a:chExt cx="2609850" cy="3784402"/>
          </a:xfrm>
        </p:grpSpPr>
        <p:pic>
          <p:nvPicPr>
            <p:cNvPr id="1028" name="Picture 4" descr="Image result for hissing snake clipart">
              <a:extLst>
                <a:ext uri="{FF2B5EF4-FFF2-40B4-BE49-F238E27FC236}">
                  <a16:creationId xmlns:a16="http://schemas.microsoft.com/office/drawing/2014/main" xmlns=""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xmlns="" id="{2CF3683D-F4B6-46E5-B0A2-FF714FEAD3AA}"/>
                </a:ext>
              </a:extLst>
            </p:cNvPr>
            <p:cNvSpPr/>
            <p:nvPr/>
          </p:nvSpPr>
          <p:spPr>
            <a:xfrm>
              <a:off x="9210675"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8" name="Rectangle 17">
            <a:extLst>
              <a:ext uri="{FF2B5EF4-FFF2-40B4-BE49-F238E27FC236}">
                <a16:creationId xmlns:a16="http://schemas.microsoft.com/office/drawing/2014/main" xmlns="" id="{084C9D57-A08B-472D-BA09-393938162BBA}"/>
              </a:ext>
            </a:extLst>
          </p:cNvPr>
          <p:cNvSpPr/>
          <p:nvPr/>
        </p:nvSpPr>
        <p:spPr>
          <a:xfrm>
            <a:off x="9867590" y="4046965"/>
            <a:ext cx="2007281" cy="923330"/>
          </a:xfrm>
          <a:prstGeom prst="rect">
            <a:avLst/>
          </a:prstGeom>
        </p:spPr>
        <p:txBody>
          <a:bodyPr wrap="none">
            <a:spAutoFit/>
          </a:bodyPr>
          <a:lstStyle/>
          <a:p>
            <a:pPr algn="ctr"/>
            <a:r>
              <a:rPr lang="en-GB" sz="5400" dirty="0">
                <a:solidFill>
                  <a:srgbClr val="FFCC00"/>
                </a:solidFill>
              </a:rPr>
              <a:t>s</a:t>
            </a:r>
            <a:r>
              <a:rPr lang="en-GB" sz="5400" dirty="0">
                <a:solidFill>
                  <a:srgbClr val="002060"/>
                </a:solidFill>
              </a:rPr>
              <a:t>uper</a:t>
            </a:r>
          </a:p>
        </p:txBody>
      </p:sp>
      <p:sp>
        <p:nvSpPr>
          <p:cNvPr id="19" name="Rectangle 18">
            <a:extLst>
              <a:ext uri="{FF2B5EF4-FFF2-40B4-BE49-F238E27FC236}">
                <a16:creationId xmlns:a16="http://schemas.microsoft.com/office/drawing/2014/main" xmlns="" id="{B2CECAC4-B73D-4686-8C29-33EA7728FDC8}"/>
              </a:ext>
            </a:extLst>
          </p:cNvPr>
          <p:cNvSpPr/>
          <p:nvPr/>
        </p:nvSpPr>
        <p:spPr>
          <a:xfrm>
            <a:off x="8120317" y="4702936"/>
            <a:ext cx="3754554" cy="923330"/>
          </a:xfrm>
          <a:prstGeom prst="rect">
            <a:avLst/>
          </a:prstGeom>
        </p:spPr>
        <p:txBody>
          <a:bodyPr wrap="none">
            <a:spAutoFit/>
          </a:bodyPr>
          <a:lstStyle/>
          <a:p>
            <a:pPr algn="ctr"/>
            <a:r>
              <a:rPr lang="en-GB" sz="5400" dirty="0" err="1">
                <a:solidFill>
                  <a:srgbClr val="002060"/>
                </a:solidFill>
              </a:rPr>
              <a:t>intere</a:t>
            </a:r>
            <a:r>
              <a:rPr lang="en-GB" sz="5400" dirty="0" err="1">
                <a:solidFill>
                  <a:srgbClr val="FFCC00"/>
                </a:solidFill>
              </a:rPr>
              <a:t>ss</a:t>
            </a:r>
            <a:r>
              <a:rPr lang="en-GB" sz="5400" dirty="0" err="1">
                <a:solidFill>
                  <a:srgbClr val="002060"/>
                </a:solidFill>
              </a:rPr>
              <a:t>ant</a:t>
            </a:r>
            <a:endParaRPr lang="en-GB" sz="5400" dirty="0">
              <a:solidFill>
                <a:srgbClr val="002060"/>
              </a:solidFill>
            </a:endParaRPr>
          </a:p>
        </p:txBody>
      </p:sp>
      <p:sp>
        <p:nvSpPr>
          <p:cNvPr id="20" name="Rectangle 19">
            <a:extLst>
              <a:ext uri="{FF2B5EF4-FFF2-40B4-BE49-F238E27FC236}">
                <a16:creationId xmlns:a16="http://schemas.microsoft.com/office/drawing/2014/main" xmlns="" id="{3FAE5D11-1745-47D9-B2AF-9B3AF4436481}"/>
              </a:ext>
            </a:extLst>
          </p:cNvPr>
          <p:cNvSpPr/>
          <p:nvPr/>
        </p:nvSpPr>
        <p:spPr>
          <a:xfrm>
            <a:off x="10970456" y="3430907"/>
            <a:ext cx="904415" cy="923330"/>
          </a:xfrm>
          <a:prstGeom prst="rect">
            <a:avLst/>
          </a:prstGeom>
        </p:spPr>
        <p:txBody>
          <a:bodyPr wrap="none">
            <a:spAutoFit/>
          </a:bodyPr>
          <a:lstStyle/>
          <a:p>
            <a:pPr algn="ctr"/>
            <a:r>
              <a:rPr lang="en-GB" sz="5400" dirty="0">
                <a:solidFill>
                  <a:srgbClr val="002060"/>
                </a:solidFill>
              </a:rPr>
              <a:t>e</a:t>
            </a:r>
            <a:r>
              <a:rPr lang="en-GB" sz="5400" dirty="0">
                <a:solidFill>
                  <a:srgbClr val="FFCC00"/>
                </a:solidFill>
              </a:rPr>
              <a:t>s</a:t>
            </a:r>
            <a:endParaRPr lang="en-GB" sz="5400" dirty="0">
              <a:solidFill>
                <a:srgbClr val="002060"/>
              </a:solidFill>
            </a:endParaRPr>
          </a:p>
        </p:txBody>
      </p:sp>
      <p:sp>
        <p:nvSpPr>
          <p:cNvPr id="21" name="Rectangle 20">
            <a:extLst>
              <a:ext uri="{FF2B5EF4-FFF2-40B4-BE49-F238E27FC236}">
                <a16:creationId xmlns:a16="http://schemas.microsoft.com/office/drawing/2014/main" xmlns="" id="{64475610-CE0A-43CF-BF0D-8ECC806F3E61}"/>
              </a:ext>
            </a:extLst>
          </p:cNvPr>
          <p:cNvSpPr/>
          <p:nvPr/>
        </p:nvSpPr>
        <p:spPr>
          <a:xfrm>
            <a:off x="10859208" y="5427691"/>
            <a:ext cx="1042273"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ie</a:t>
            </a:r>
            <a:endParaRPr lang="en-GB" sz="5400" dirty="0">
              <a:solidFill>
                <a:srgbClr val="002060"/>
              </a:solidFill>
            </a:endParaRPr>
          </a:p>
        </p:txBody>
      </p:sp>
    </p:spTree>
    <p:extLst>
      <p:ext uri="{BB962C8B-B14F-4D97-AF65-F5344CB8AC3E}">
        <p14:creationId xmlns:p14="http://schemas.microsoft.com/office/powerpoint/2010/main" val="35074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58333E-6 1.11111E-6 L -0.48737 0.48009 " pathEditMode="relative" rAng="0" ptsTypes="AA">
                                      <p:cBhvr>
                                        <p:cTn id="6" dur="2000" fill="hold"/>
                                        <p:tgtEl>
                                          <p:spTgt spid="12"/>
                                        </p:tgtEl>
                                        <p:attrNameLst>
                                          <p:attrName>ppt_x</p:attrName>
                                          <p:attrName>ppt_y</p:attrName>
                                        </p:attrNameLst>
                                      </p:cBhvr>
                                      <p:rCtr x="-24375" y="24005"/>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08333E-7 2.59259E-6 L -0.54674 -0.10185 " pathEditMode="relative" rAng="0" ptsTypes="AA">
                                      <p:cBhvr>
                                        <p:cTn id="10" dur="2000" fill="hold"/>
                                        <p:tgtEl>
                                          <p:spTgt spid="13"/>
                                        </p:tgtEl>
                                        <p:attrNameLst>
                                          <p:attrName>ppt_x</p:attrName>
                                          <p:attrName>ppt_y</p:attrName>
                                        </p:attrNameLst>
                                      </p:cBhvr>
                                      <p:rCtr x="-27344" y="-5093"/>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4.58333E-6 -3.33333E-6 L -0.60326 -0.10463 " pathEditMode="relative" rAng="0" ptsTypes="AA">
                                      <p:cBhvr>
                                        <p:cTn id="14" dur="2000" fill="hold"/>
                                        <p:tgtEl>
                                          <p:spTgt spid="14"/>
                                        </p:tgtEl>
                                        <p:attrNameLst>
                                          <p:attrName>ppt_x</p:attrName>
                                          <p:attrName>ppt_y</p:attrName>
                                        </p:attrNameLst>
                                      </p:cBhvr>
                                      <p:rCtr x="-30169" y="-5231"/>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16667E-7 -1.48148E-6 L -0.50651 -0.11736 " pathEditMode="relative" rAng="0" ptsTypes="AA">
                                      <p:cBhvr>
                                        <p:cTn id="18" dur="2000" fill="hold"/>
                                        <p:tgtEl>
                                          <p:spTgt spid="15"/>
                                        </p:tgtEl>
                                        <p:attrNameLst>
                                          <p:attrName>ppt_x</p:attrName>
                                          <p:attrName>ppt_y</p:attrName>
                                        </p:attrNameLst>
                                      </p:cBhvr>
                                      <p:rCtr x="-25326" y="-588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16667E-6 -3.7037E-7 L -0.53646 0.15208 " pathEditMode="relative" rAng="0" ptsTypes="AA">
                                      <p:cBhvr>
                                        <p:cTn id="22" dur="2000" fill="hold"/>
                                        <p:tgtEl>
                                          <p:spTgt spid="16"/>
                                        </p:tgtEl>
                                        <p:attrNameLst>
                                          <p:attrName>ppt_x</p:attrName>
                                          <p:attrName>ppt_y</p:attrName>
                                        </p:attrNameLst>
                                      </p:cBhvr>
                                      <p:rCtr x="-26823" y="7593"/>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1.04167E-6 -2.59259E-6 L -0.68216 0.15718 " pathEditMode="relative" rAng="0" ptsTypes="AA">
                                      <p:cBhvr>
                                        <p:cTn id="26" dur="2000" fill="hold"/>
                                        <p:tgtEl>
                                          <p:spTgt spid="20"/>
                                        </p:tgtEl>
                                        <p:attrNameLst>
                                          <p:attrName>ppt_x</p:attrName>
                                          <p:attrName>ppt_y</p:attrName>
                                        </p:attrNameLst>
                                      </p:cBhvr>
                                      <p:rCtr x="-34115" y="7847"/>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3.33333E-6 2.59259E-6 L -0.59779 -0.32755 " pathEditMode="relative" rAng="0" ptsTypes="AA">
                                      <p:cBhvr>
                                        <p:cTn id="30" dur="2000" fill="hold"/>
                                        <p:tgtEl>
                                          <p:spTgt spid="18"/>
                                        </p:tgtEl>
                                        <p:attrNameLst>
                                          <p:attrName>ppt_x</p:attrName>
                                          <p:attrName>ppt_y</p:attrName>
                                        </p:attrNameLst>
                                      </p:cBhvr>
                                      <p:rCtr x="-29896" y="-16389"/>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1.875E-6 7.40741E-7 L -0.44492 0.06736 " pathEditMode="relative" rAng="0" ptsTypes="AA">
                                      <p:cBhvr>
                                        <p:cTn id="34" dur="2000" fill="hold"/>
                                        <p:tgtEl>
                                          <p:spTgt spid="19"/>
                                        </p:tgtEl>
                                        <p:attrNameLst>
                                          <p:attrName>ppt_x</p:attrName>
                                          <p:attrName>ppt_y</p:attrName>
                                        </p:attrNameLst>
                                      </p:cBhvr>
                                      <p:rCtr x="-22253" y="3356"/>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0" nodeType="clickEffect">
                                  <p:stCondLst>
                                    <p:cond delay="0"/>
                                  </p:stCondLst>
                                  <p:childTnLst>
                                    <p:animMotion origin="layout" path="M -3.33333E-6 3.7037E-6 L -0.67864 -0.44491 " pathEditMode="relative" rAng="0" ptsTypes="AA">
                                      <p:cBhvr>
                                        <p:cTn id="38" dur="2000" fill="hold"/>
                                        <p:tgtEl>
                                          <p:spTgt spid="21"/>
                                        </p:tgtEl>
                                        <p:attrNameLst>
                                          <p:attrName>ppt_x</p:attrName>
                                          <p:attrName>ppt_y</p:attrName>
                                        </p:attrNameLst>
                                      </p:cBhvr>
                                      <p:rCtr x="-33932" y="-2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8A5CC01-7BB6-454C-9EFC-3A46EE70A8E9}"/>
              </a:ext>
            </a:extLst>
          </p:cNvPr>
          <p:cNvSpPr/>
          <p:nvPr/>
        </p:nvSpPr>
        <p:spPr>
          <a:xfrm>
            <a:off x="272605" y="3222003"/>
            <a:ext cx="3376245" cy="923330"/>
          </a:xfrm>
          <a:prstGeom prst="rect">
            <a:avLst/>
          </a:prstGeom>
        </p:spPr>
        <p:txBody>
          <a:bodyPr wrap="none">
            <a:spAutoFit/>
          </a:bodyPr>
          <a:lstStyle/>
          <a:p>
            <a:pPr algn="ctr"/>
            <a:r>
              <a:rPr lang="en-GB" sz="5400" dirty="0">
                <a:solidFill>
                  <a:srgbClr val="002060"/>
                </a:solidFill>
              </a:rPr>
              <a:t>da</a:t>
            </a:r>
            <a:r>
              <a:rPr lang="en-GB" sz="5400" dirty="0">
                <a:solidFill>
                  <a:srgbClr val="FFCC00"/>
                </a:solidFill>
              </a:rPr>
              <a:t>s </a:t>
            </a:r>
            <a:r>
              <a:rPr lang="en-GB" sz="5400" dirty="0">
                <a:solidFill>
                  <a:srgbClr val="5B9BD5">
                    <a:lumMod val="50000"/>
                  </a:srgbClr>
                </a:solidFill>
              </a:rPr>
              <a:t>E</a:t>
            </a:r>
            <a:r>
              <a:rPr lang="en-GB" sz="5400" dirty="0">
                <a:solidFill>
                  <a:srgbClr val="FFCC00"/>
                </a:solidFill>
              </a:rPr>
              <a:t>ss</a:t>
            </a:r>
            <a:r>
              <a:rPr lang="en-GB" sz="5400" dirty="0">
                <a:solidFill>
                  <a:srgbClr val="002060"/>
                </a:solidFill>
              </a:rPr>
              <a:t>en</a:t>
            </a:r>
          </a:p>
        </p:txBody>
      </p:sp>
      <p:sp>
        <p:nvSpPr>
          <p:cNvPr id="13" name="Rectangle 12">
            <a:extLst>
              <a:ext uri="{FF2B5EF4-FFF2-40B4-BE49-F238E27FC236}">
                <a16:creationId xmlns:a16="http://schemas.microsoft.com/office/drawing/2014/main" xmlns="" id="{DA0EB35D-2B1B-42B8-8651-848A2C821819}"/>
              </a:ext>
            </a:extLst>
          </p:cNvPr>
          <p:cNvSpPr/>
          <p:nvPr/>
        </p:nvSpPr>
        <p:spPr>
          <a:xfrm>
            <a:off x="3083418" y="3960665"/>
            <a:ext cx="2688558" cy="923330"/>
          </a:xfrm>
          <a:prstGeom prst="rect">
            <a:avLst/>
          </a:prstGeom>
        </p:spPr>
        <p:txBody>
          <a:bodyPr wrap="none">
            <a:spAutoFit/>
          </a:bodyPr>
          <a:lstStyle/>
          <a:p>
            <a:pPr algn="ctr"/>
            <a:r>
              <a:rPr lang="en-GB" sz="5400" dirty="0" err="1">
                <a:solidFill>
                  <a:srgbClr val="002060"/>
                </a:solidFill>
              </a:rPr>
              <a:t>g</a:t>
            </a:r>
            <a:r>
              <a:rPr lang="en-GB" sz="5400" dirty="0" err="1">
                <a:solidFill>
                  <a:srgbClr val="5B9BD5">
                    <a:lumMod val="50000"/>
                  </a:srgbClr>
                </a:solidFill>
              </a:rPr>
              <a:t>e</a:t>
            </a:r>
            <a:r>
              <a:rPr lang="en-GB" sz="5400" dirty="0" err="1">
                <a:solidFill>
                  <a:srgbClr val="FFCC00"/>
                </a:solidFill>
              </a:rPr>
              <a:t>s</a:t>
            </a:r>
            <a:r>
              <a:rPr lang="en-GB" sz="5400" dirty="0" err="1">
                <a:solidFill>
                  <a:srgbClr val="002060"/>
                </a:solidFill>
              </a:rPr>
              <a:t>und</a:t>
            </a:r>
            <a:endParaRPr lang="en-GB" sz="5400" dirty="0">
              <a:solidFill>
                <a:srgbClr val="002060"/>
              </a:solidFill>
            </a:endParaRPr>
          </a:p>
        </p:txBody>
      </p:sp>
      <p:sp>
        <p:nvSpPr>
          <p:cNvPr id="14" name="Rectangle 13">
            <a:extLst>
              <a:ext uri="{FF2B5EF4-FFF2-40B4-BE49-F238E27FC236}">
                <a16:creationId xmlns:a16="http://schemas.microsoft.com/office/drawing/2014/main" xmlns="" id="{3500A1DE-AD60-42BE-B784-121372077F40}"/>
              </a:ext>
            </a:extLst>
          </p:cNvPr>
          <p:cNvSpPr/>
          <p:nvPr/>
        </p:nvSpPr>
        <p:spPr>
          <a:xfrm>
            <a:off x="1026812" y="4677604"/>
            <a:ext cx="1992854"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itzen</a:t>
            </a:r>
            <a:endParaRPr lang="en-GB" sz="5400" dirty="0">
              <a:solidFill>
                <a:srgbClr val="002060"/>
              </a:solidFill>
            </a:endParaRPr>
          </a:p>
        </p:txBody>
      </p:sp>
      <p:sp>
        <p:nvSpPr>
          <p:cNvPr id="15" name="Rectangle 14">
            <a:extLst>
              <a:ext uri="{FF2B5EF4-FFF2-40B4-BE49-F238E27FC236}">
                <a16:creationId xmlns:a16="http://schemas.microsoft.com/office/drawing/2014/main" xmlns="" id="{F9824A54-6EBB-43D1-8D41-9C00AF9F0E65}"/>
              </a:ext>
            </a:extLst>
          </p:cNvPr>
          <p:cNvSpPr/>
          <p:nvPr/>
        </p:nvSpPr>
        <p:spPr>
          <a:xfrm>
            <a:off x="5914374" y="5362073"/>
            <a:ext cx="3180679" cy="923330"/>
          </a:xfrm>
          <a:prstGeom prst="rect">
            <a:avLst/>
          </a:prstGeom>
        </p:spPr>
        <p:txBody>
          <a:bodyPr wrap="none">
            <a:spAutoFit/>
          </a:bodyPr>
          <a:lstStyle/>
          <a:p>
            <a:pPr algn="ctr"/>
            <a:r>
              <a:rPr lang="en-GB" sz="5400" dirty="0" err="1">
                <a:solidFill>
                  <a:srgbClr val="002060"/>
                </a:solidFill>
              </a:rPr>
              <a:t>zu</a:t>
            </a:r>
            <a:r>
              <a:rPr lang="en-GB" sz="5400" dirty="0">
                <a:solidFill>
                  <a:srgbClr val="002060"/>
                </a:solidFill>
              </a:rPr>
              <a:t> </a:t>
            </a:r>
            <a:r>
              <a:rPr lang="en-GB" sz="5400" dirty="0" err="1">
                <a:solidFill>
                  <a:srgbClr val="002060"/>
                </a:solidFill>
              </a:rPr>
              <a:t>Hau</a:t>
            </a:r>
            <a:r>
              <a:rPr lang="en-GB" sz="5400" dirty="0" err="1">
                <a:solidFill>
                  <a:srgbClr val="FFC000"/>
                </a:solidFill>
              </a:rPr>
              <a:t>s</a:t>
            </a:r>
            <a:r>
              <a:rPr lang="en-GB" sz="5400" dirty="0" err="1">
                <a:solidFill>
                  <a:srgbClr val="002060"/>
                </a:solidFill>
              </a:rPr>
              <a:t>e</a:t>
            </a:r>
            <a:endParaRPr lang="en-GB" sz="5400" dirty="0">
              <a:solidFill>
                <a:srgbClr val="002060"/>
              </a:solidFill>
            </a:endParaRPr>
          </a:p>
        </p:txBody>
      </p:sp>
      <p:sp>
        <p:nvSpPr>
          <p:cNvPr id="16" name="Rectangle 15">
            <a:extLst>
              <a:ext uri="{FF2B5EF4-FFF2-40B4-BE49-F238E27FC236}">
                <a16:creationId xmlns:a16="http://schemas.microsoft.com/office/drawing/2014/main" xmlns="" id="{0E7E0CA9-B2EA-40D3-A8A1-EDBF3FA855A4}"/>
              </a:ext>
            </a:extLst>
          </p:cNvPr>
          <p:cNvSpPr/>
          <p:nvPr/>
        </p:nvSpPr>
        <p:spPr>
          <a:xfrm>
            <a:off x="2776404" y="5379573"/>
            <a:ext cx="2762295" cy="923330"/>
          </a:xfrm>
          <a:prstGeom prst="rect">
            <a:avLst/>
          </a:prstGeom>
        </p:spPr>
        <p:txBody>
          <a:bodyPr wrap="none">
            <a:spAutoFit/>
          </a:bodyPr>
          <a:lstStyle/>
          <a:p>
            <a:pPr algn="ctr"/>
            <a:r>
              <a:rPr lang="en-GB" sz="5400" dirty="0" err="1">
                <a:solidFill>
                  <a:srgbClr val="002060"/>
                </a:solidFill>
              </a:rPr>
              <a:t>hä</a:t>
            </a:r>
            <a:r>
              <a:rPr lang="en-GB" sz="5400" dirty="0" err="1">
                <a:solidFill>
                  <a:srgbClr val="FFCC00"/>
                </a:solidFill>
              </a:rPr>
              <a:t>ss</a:t>
            </a:r>
            <a:r>
              <a:rPr lang="en-GB" sz="5400" dirty="0" err="1">
                <a:solidFill>
                  <a:srgbClr val="002060"/>
                </a:solidFill>
              </a:rPr>
              <a:t>lich</a:t>
            </a:r>
            <a:endParaRPr lang="en-GB" sz="5400" dirty="0">
              <a:solidFill>
                <a:srgbClr val="002060"/>
              </a:solidFill>
            </a:endParaRPr>
          </a:p>
        </p:txBody>
      </p:sp>
      <p:grpSp>
        <p:nvGrpSpPr>
          <p:cNvPr id="4" name="Group 3">
            <a:extLst>
              <a:ext uri="{FF2B5EF4-FFF2-40B4-BE49-F238E27FC236}">
                <a16:creationId xmlns:a16="http://schemas.microsoft.com/office/drawing/2014/main" xmlns="" id="{EBEF8E6C-1B6C-45A2-A3F9-6F98ADEC06E0}"/>
              </a:ext>
            </a:extLst>
          </p:cNvPr>
          <p:cNvGrpSpPr/>
          <p:nvPr/>
        </p:nvGrpSpPr>
        <p:grpSpPr>
          <a:xfrm>
            <a:off x="195373" y="76201"/>
            <a:ext cx="2164600" cy="3067050"/>
            <a:chOff x="685800" y="2406849"/>
            <a:chExt cx="2609850" cy="3784402"/>
          </a:xfrm>
        </p:grpSpPr>
        <p:pic>
          <p:nvPicPr>
            <p:cNvPr id="1026" name="Picture 2" descr="Image result for buzzing bee">
              <a:extLst>
                <a:ext uri="{FF2B5EF4-FFF2-40B4-BE49-F238E27FC236}">
                  <a16:creationId xmlns:a16="http://schemas.microsoft.com/office/drawing/2014/main" xmlns=""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xmlns="" id="{8E369C93-0D8E-4C18-8D53-DD74C938EC8F}"/>
                </a:ext>
              </a:extLst>
            </p:cNvPr>
            <p:cNvSpPr/>
            <p:nvPr/>
          </p:nvSpPr>
          <p:spPr>
            <a:xfrm>
              <a:off x="685800"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grpSp>
        <p:nvGrpSpPr>
          <p:cNvPr id="5" name="Group 4">
            <a:extLst>
              <a:ext uri="{FF2B5EF4-FFF2-40B4-BE49-F238E27FC236}">
                <a16:creationId xmlns:a16="http://schemas.microsoft.com/office/drawing/2014/main" xmlns="" id="{C326B7C0-4B3E-4CB4-BE11-2B67417D9B7C}"/>
              </a:ext>
            </a:extLst>
          </p:cNvPr>
          <p:cNvGrpSpPr/>
          <p:nvPr/>
        </p:nvGrpSpPr>
        <p:grpSpPr>
          <a:xfrm>
            <a:off x="7500456" y="91679"/>
            <a:ext cx="2235571" cy="3051572"/>
            <a:chOff x="9210675" y="2406849"/>
            <a:chExt cx="2609850" cy="3784402"/>
          </a:xfrm>
        </p:grpSpPr>
        <p:pic>
          <p:nvPicPr>
            <p:cNvPr id="1028" name="Picture 4" descr="Image result for hissing snake clipart">
              <a:extLst>
                <a:ext uri="{FF2B5EF4-FFF2-40B4-BE49-F238E27FC236}">
                  <a16:creationId xmlns:a16="http://schemas.microsoft.com/office/drawing/2014/main" xmlns=""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xmlns="" id="{2CF3683D-F4B6-46E5-B0A2-FF714FEAD3AA}"/>
                </a:ext>
              </a:extLst>
            </p:cNvPr>
            <p:cNvSpPr/>
            <p:nvPr/>
          </p:nvSpPr>
          <p:spPr>
            <a:xfrm>
              <a:off x="9210675"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8" name="Rectangle 17">
            <a:extLst>
              <a:ext uri="{FF2B5EF4-FFF2-40B4-BE49-F238E27FC236}">
                <a16:creationId xmlns:a16="http://schemas.microsoft.com/office/drawing/2014/main" xmlns="" id="{084C9D57-A08B-472D-BA09-393938162BBA}"/>
              </a:ext>
            </a:extLst>
          </p:cNvPr>
          <p:cNvSpPr/>
          <p:nvPr/>
        </p:nvSpPr>
        <p:spPr>
          <a:xfrm>
            <a:off x="10039040" y="3970765"/>
            <a:ext cx="2007281" cy="923330"/>
          </a:xfrm>
          <a:prstGeom prst="rect">
            <a:avLst/>
          </a:prstGeom>
        </p:spPr>
        <p:txBody>
          <a:bodyPr wrap="none">
            <a:spAutoFit/>
          </a:bodyPr>
          <a:lstStyle/>
          <a:p>
            <a:pPr algn="ctr"/>
            <a:r>
              <a:rPr lang="en-GB" sz="5400" dirty="0">
                <a:solidFill>
                  <a:srgbClr val="FFCC00"/>
                </a:solidFill>
              </a:rPr>
              <a:t>s</a:t>
            </a:r>
            <a:r>
              <a:rPr lang="en-GB" sz="5400" dirty="0">
                <a:solidFill>
                  <a:srgbClr val="002060"/>
                </a:solidFill>
              </a:rPr>
              <a:t>uper</a:t>
            </a:r>
          </a:p>
        </p:txBody>
      </p:sp>
      <p:sp>
        <p:nvSpPr>
          <p:cNvPr id="19" name="Rectangle 18">
            <a:extLst>
              <a:ext uri="{FF2B5EF4-FFF2-40B4-BE49-F238E27FC236}">
                <a16:creationId xmlns:a16="http://schemas.microsoft.com/office/drawing/2014/main" xmlns="" id="{B2CECAC4-B73D-4686-8C29-33EA7728FDC8}"/>
              </a:ext>
            </a:extLst>
          </p:cNvPr>
          <p:cNvSpPr/>
          <p:nvPr/>
        </p:nvSpPr>
        <p:spPr>
          <a:xfrm>
            <a:off x="6748717" y="4702936"/>
            <a:ext cx="3754554" cy="923330"/>
          </a:xfrm>
          <a:prstGeom prst="rect">
            <a:avLst/>
          </a:prstGeom>
        </p:spPr>
        <p:txBody>
          <a:bodyPr wrap="none">
            <a:spAutoFit/>
          </a:bodyPr>
          <a:lstStyle/>
          <a:p>
            <a:pPr algn="ctr"/>
            <a:r>
              <a:rPr lang="en-GB" sz="5400" dirty="0" err="1">
                <a:solidFill>
                  <a:srgbClr val="002060"/>
                </a:solidFill>
              </a:rPr>
              <a:t>intere</a:t>
            </a:r>
            <a:r>
              <a:rPr lang="en-GB" sz="5400" dirty="0" err="1">
                <a:solidFill>
                  <a:srgbClr val="FFCC00"/>
                </a:solidFill>
              </a:rPr>
              <a:t>ss</a:t>
            </a:r>
            <a:r>
              <a:rPr lang="en-GB" sz="5400" dirty="0" err="1">
                <a:solidFill>
                  <a:srgbClr val="002060"/>
                </a:solidFill>
              </a:rPr>
              <a:t>ant</a:t>
            </a:r>
            <a:endParaRPr lang="en-GB" sz="5400" dirty="0">
              <a:solidFill>
                <a:srgbClr val="002060"/>
              </a:solidFill>
            </a:endParaRPr>
          </a:p>
        </p:txBody>
      </p:sp>
      <p:sp>
        <p:nvSpPr>
          <p:cNvPr id="20" name="Rectangle 19">
            <a:extLst>
              <a:ext uri="{FF2B5EF4-FFF2-40B4-BE49-F238E27FC236}">
                <a16:creationId xmlns:a16="http://schemas.microsoft.com/office/drawing/2014/main" xmlns="" id="{3FAE5D11-1745-47D9-B2AF-9B3AF4436481}"/>
              </a:ext>
            </a:extLst>
          </p:cNvPr>
          <p:cNvSpPr/>
          <p:nvPr/>
        </p:nvSpPr>
        <p:spPr>
          <a:xfrm>
            <a:off x="10813608" y="3261280"/>
            <a:ext cx="904415" cy="923330"/>
          </a:xfrm>
          <a:prstGeom prst="rect">
            <a:avLst/>
          </a:prstGeom>
        </p:spPr>
        <p:txBody>
          <a:bodyPr wrap="none">
            <a:spAutoFit/>
          </a:bodyPr>
          <a:lstStyle/>
          <a:p>
            <a:pPr algn="ctr"/>
            <a:r>
              <a:rPr lang="en-GB" sz="5400" dirty="0">
                <a:solidFill>
                  <a:srgbClr val="002060"/>
                </a:solidFill>
              </a:rPr>
              <a:t>e</a:t>
            </a:r>
            <a:r>
              <a:rPr lang="en-GB" sz="5400" dirty="0">
                <a:solidFill>
                  <a:srgbClr val="FFCC00"/>
                </a:solidFill>
              </a:rPr>
              <a:t>s</a:t>
            </a:r>
            <a:endParaRPr lang="en-GB" sz="5400" dirty="0">
              <a:solidFill>
                <a:srgbClr val="002060"/>
              </a:solidFill>
            </a:endParaRPr>
          </a:p>
        </p:txBody>
      </p:sp>
      <p:sp>
        <p:nvSpPr>
          <p:cNvPr id="21" name="Rectangle 20">
            <a:extLst>
              <a:ext uri="{FF2B5EF4-FFF2-40B4-BE49-F238E27FC236}">
                <a16:creationId xmlns:a16="http://schemas.microsoft.com/office/drawing/2014/main" xmlns="" id="{64475610-CE0A-43CF-BF0D-8ECC806F3E61}"/>
              </a:ext>
            </a:extLst>
          </p:cNvPr>
          <p:cNvSpPr/>
          <p:nvPr/>
        </p:nvSpPr>
        <p:spPr>
          <a:xfrm>
            <a:off x="6132650" y="3960405"/>
            <a:ext cx="1042273"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ie</a:t>
            </a:r>
            <a:endParaRPr lang="en-GB" sz="5400" dirty="0">
              <a:solidFill>
                <a:srgbClr val="002060"/>
              </a:solidFill>
            </a:endParaRPr>
          </a:p>
        </p:txBody>
      </p:sp>
      <p:grpSp>
        <p:nvGrpSpPr>
          <p:cNvPr id="22" name="Group 21">
            <a:extLst>
              <a:ext uri="{FF2B5EF4-FFF2-40B4-BE49-F238E27FC236}">
                <a16:creationId xmlns:a16="http://schemas.microsoft.com/office/drawing/2014/main" xmlns="" id="{3B9BA509-D32E-4834-BF4B-D943E4E0B71B}"/>
              </a:ext>
            </a:extLst>
          </p:cNvPr>
          <p:cNvGrpSpPr/>
          <p:nvPr/>
        </p:nvGrpSpPr>
        <p:grpSpPr>
          <a:xfrm>
            <a:off x="2496418" y="76201"/>
            <a:ext cx="2164600" cy="3067050"/>
            <a:chOff x="685800" y="2406849"/>
            <a:chExt cx="2609850" cy="3784402"/>
          </a:xfrm>
        </p:grpSpPr>
        <p:pic>
          <p:nvPicPr>
            <p:cNvPr id="23" name="Picture 2" descr="Image result for buzzing bee">
              <a:extLst>
                <a:ext uri="{FF2B5EF4-FFF2-40B4-BE49-F238E27FC236}">
                  <a16:creationId xmlns:a16="http://schemas.microsoft.com/office/drawing/2014/main" xmlns="" id="{4E295026-5104-435A-8F16-58B8FBA72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a:extLst>
                <a:ext uri="{FF2B5EF4-FFF2-40B4-BE49-F238E27FC236}">
                  <a16:creationId xmlns:a16="http://schemas.microsoft.com/office/drawing/2014/main" xmlns="" id="{1A461AA5-B46B-4F8E-93D4-13FBC2287FF4}"/>
                </a:ext>
              </a:extLst>
            </p:cNvPr>
            <p:cNvSpPr/>
            <p:nvPr/>
          </p:nvSpPr>
          <p:spPr>
            <a:xfrm>
              <a:off x="685800"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grpSp>
        <p:nvGrpSpPr>
          <p:cNvPr id="25" name="Group 24">
            <a:extLst>
              <a:ext uri="{FF2B5EF4-FFF2-40B4-BE49-F238E27FC236}">
                <a16:creationId xmlns:a16="http://schemas.microsoft.com/office/drawing/2014/main" xmlns="" id="{D2D17C1F-9A2B-4363-BEE2-BB1BB1998943}"/>
              </a:ext>
            </a:extLst>
          </p:cNvPr>
          <p:cNvGrpSpPr/>
          <p:nvPr/>
        </p:nvGrpSpPr>
        <p:grpSpPr>
          <a:xfrm>
            <a:off x="9852670" y="71306"/>
            <a:ext cx="2235571" cy="3051572"/>
            <a:chOff x="9210675" y="2406849"/>
            <a:chExt cx="2609850" cy="3784402"/>
          </a:xfrm>
        </p:grpSpPr>
        <p:pic>
          <p:nvPicPr>
            <p:cNvPr id="26" name="Picture 4" descr="Image result for hissing snake clipart">
              <a:extLst>
                <a:ext uri="{FF2B5EF4-FFF2-40B4-BE49-F238E27FC236}">
                  <a16:creationId xmlns:a16="http://schemas.microsoft.com/office/drawing/2014/main" xmlns="" id="{A9F21A24-4F97-480E-94C1-B4957C16C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27" name="Flowchart: Alternate Process 26">
              <a:extLst>
                <a:ext uri="{FF2B5EF4-FFF2-40B4-BE49-F238E27FC236}">
                  <a16:creationId xmlns:a16="http://schemas.microsoft.com/office/drawing/2014/main" xmlns="" id="{0CAAEBB1-E90C-4487-BDC8-D7EDC121B8C0}"/>
                </a:ext>
              </a:extLst>
            </p:cNvPr>
            <p:cNvSpPr/>
            <p:nvPr/>
          </p:nvSpPr>
          <p:spPr>
            <a:xfrm>
              <a:off x="9210675" y="2406849"/>
              <a:ext cx="2609850" cy="3784402"/>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28" name="Rectangle 27">
            <a:extLst>
              <a:ext uri="{FF2B5EF4-FFF2-40B4-BE49-F238E27FC236}">
                <a16:creationId xmlns:a16="http://schemas.microsoft.com/office/drawing/2014/main" xmlns="" id="{280CB416-56D2-46D7-883E-C2E1CDF32524}"/>
              </a:ext>
            </a:extLst>
          </p:cNvPr>
          <p:cNvSpPr/>
          <p:nvPr/>
        </p:nvSpPr>
        <p:spPr>
          <a:xfrm>
            <a:off x="5002102" y="350907"/>
            <a:ext cx="2305439" cy="923330"/>
          </a:xfrm>
          <a:prstGeom prst="rect">
            <a:avLst/>
          </a:prstGeom>
        </p:spPr>
        <p:txBody>
          <a:bodyPr wrap="none">
            <a:spAutoFit/>
          </a:bodyPr>
          <a:lstStyle/>
          <a:p>
            <a:pPr algn="ctr"/>
            <a:r>
              <a:rPr lang="en-GB" sz="5400" b="1" dirty="0">
                <a:solidFill>
                  <a:srgbClr val="002060"/>
                </a:solidFill>
              </a:rPr>
              <a:t>Snap?</a:t>
            </a:r>
          </a:p>
        </p:txBody>
      </p:sp>
      <p:sp>
        <p:nvSpPr>
          <p:cNvPr id="29" name="Rectangle 28">
            <a:extLst>
              <a:ext uri="{FF2B5EF4-FFF2-40B4-BE49-F238E27FC236}">
                <a16:creationId xmlns:a16="http://schemas.microsoft.com/office/drawing/2014/main" xmlns="" id="{4BDE6F15-12E6-4E42-AD0E-BB4B1BB99B78}"/>
              </a:ext>
            </a:extLst>
          </p:cNvPr>
          <p:cNvSpPr/>
          <p:nvPr/>
        </p:nvSpPr>
        <p:spPr>
          <a:xfrm>
            <a:off x="4863680" y="1241367"/>
            <a:ext cx="1414170" cy="1754326"/>
          </a:xfrm>
          <a:prstGeom prst="rect">
            <a:avLst/>
          </a:prstGeom>
        </p:spPr>
        <p:txBody>
          <a:bodyPr wrap="none">
            <a:spAutoFit/>
          </a:bodyPr>
          <a:lstStyle/>
          <a:p>
            <a:pPr algn="ctr"/>
            <a:r>
              <a:rPr lang="en-GB" sz="3600" dirty="0" err="1">
                <a:solidFill>
                  <a:srgbClr val="002060"/>
                </a:solidFill>
              </a:rPr>
              <a:t>Ja</a:t>
            </a:r>
            <a:r>
              <a:rPr lang="en-GB" sz="3600" dirty="0">
                <a:solidFill>
                  <a:srgbClr val="002060"/>
                </a:solidFill>
              </a:rPr>
              <a:t> </a:t>
            </a:r>
          </a:p>
          <a:p>
            <a:pPr algn="ctr"/>
            <a:r>
              <a:rPr lang="en-GB" sz="3600" dirty="0" err="1">
                <a:solidFill>
                  <a:srgbClr val="002060"/>
                </a:solidFill>
              </a:rPr>
              <a:t>oder</a:t>
            </a:r>
            <a:endParaRPr lang="en-GB" sz="3600" dirty="0">
              <a:solidFill>
                <a:srgbClr val="002060"/>
              </a:solidFill>
            </a:endParaRPr>
          </a:p>
          <a:p>
            <a:pPr algn="ctr"/>
            <a:r>
              <a:rPr lang="en-GB" sz="3600" dirty="0" err="1">
                <a:solidFill>
                  <a:srgbClr val="002060"/>
                </a:solidFill>
              </a:rPr>
              <a:t>nein</a:t>
            </a:r>
            <a:r>
              <a:rPr lang="en-GB" sz="3600" dirty="0">
                <a:solidFill>
                  <a:srgbClr val="002060"/>
                </a:solidFill>
              </a:rPr>
              <a:t>?</a:t>
            </a:r>
          </a:p>
        </p:txBody>
      </p:sp>
      <p:sp>
        <p:nvSpPr>
          <p:cNvPr id="30" name="Rectangle 29">
            <a:extLst>
              <a:ext uri="{FF2B5EF4-FFF2-40B4-BE49-F238E27FC236}">
                <a16:creationId xmlns:a16="http://schemas.microsoft.com/office/drawing/2014/main" xmlns="" id="{58FD6107-4AA2-4812-8BF6-B20653B811CB}"/>
              </a:ext>
            </a:extLst>
          </p:cNvPr>
          <p:cNvSpPr/>
          <p:nvPr/>
        </p:nvSpPr>
        <p:spPr>
          <a:xfrm>
            <a:off x="3842179" y="3234943"/>
            <a:ext cx="2545890" cy="923330"/>
          </a:xfrm>
          <a:prstGeom prst="rect">
            <a:avLst/>
          </a:prstGeom>
        </p:spPr>
        <p:txBody>
          <a:bodyPr wrap="none">
            <a:spAutoFit/>
          </a:bodyPr>
          <a:lstStyle/>
          <a:p>
            <a:pPr algn="ctr"/>
            <a:r>
              <a:rPr lang="en-GB" sz="5400" dirty="0" err="1">
                <a:solidFill>
                  <a:srgbClr val="002060"/>
                </a:solidFill>
              </a:rPr>
              <a:t>Fu</a:t>
            </a:r>
            <a:r>
              <a:rPr lang="en-GB" sz="5400" dirty="0" err="1">
                <a:solidFill>
                  <a:srgbClr val="FFCC00"/>
                </a:solidFill>
              </a:rPr>
              <a:t>ß</a:t>
            </a:r>
            <a:r>
              <a:rPr lang="en-GB" sz="5400" dirty="0" err="1">
                <a:solidFill>
                  <a:srgbClr val="002060"/>
                </a:solidFill>
              </a:rPr>
              <a:t>ball</a:t>
            </a:r>
            <a:endParaRPr lang="en-GB" sz="5400" dirty="0">
              <a:solidFill>
                <a:srgbClr val="FFCC00"/>
              </a:solidFill>
            </a:endParaRPr>
          </a:p>
        </p:txBody>
      </p:sp>
      <p:sp>
        <p:nvSpPr>
          <p:cNvPr id="31" name="Rectangle 30">
            <a:extLst>
              <a:ext uri="{FF2B5EF4-FFF2-40B4-BE49-F238E27FC236}">
                <a16:creationId xmlns:a16="http://schemas.microsoft.com/office/drawing/2014/main" xmlns="" id="{AEF5165A-040F-4EC5-93EA-6D1A7D9E0533}"/>
              </a:ext>
            </a:extLst>
          </p:cNvPr>
          <p:cNvSpPr/>
          <p:nvPr/>
        </p:nvSpPr>
        <p:spPr>
          <a:xfrm>
            <a:off x="-288922" y="3970765"/>
            <a:ext cx="3616652" cy="923330"/>
          </a:xfrm>
          <a:prstGeom prst="rect">
            <a:avLst/>
          </a:prstGeom>
        </p:spPr>
        <p:txBody>
          <a:bodyPr wrap="square">
            <a:spAutoFit/>
          </a:bodyPr>
          <a:lstStyle/>
          <a:p>
            <a:pPr algn="ctr"/>
            <a:r>
              <a:rPr lang="en-GB" sz="5400" dirty="0" err="1">
                <a:solidFill>
                  <a:srgbClr val="002060"/>
                </a:solidFill>
              </a:rPr>
              <a:t>hei</a:t>
            </a:r>
            <a:r>
              <a:rPr lang="en-GB" sz="5400" dirty="0" err="1">
                <a:solidFill>
                  <a:srgbClr val="FFCC00"/>
                </a:solidFill>
              </a:rPr>
              <a:t>ß</a:t>
            </a:r>
            <a:r>
              <a:rPr lang="en-GB" sz="5400" dirty="0" err="1">
                <a:solidFill>
                  <a:srgbClr val="002060"/>
                </a:solidFill>
              </a:rPr>
              <a:t>en</a:t>
            </a:r>
            <a:endParaRPr lang="en-GB" sz="5400" dirty="0">
              <a:solidFill>
                <a:srgbClr val="002060"/>
              </a:solidFill>
            </a:endParaRPr>
          </a:p>
        </p:txBody>
      </p:sp>
      <p:sp>
        <p:nvSpPr>
          <p:cNvPr id="32" name="Rectangle 31">
            <a:extLst>
              <a:ext uri="{FF2B5EF4-FFF2-40B4-BE49-F238E27FC236}">
                <a16:creationId xmlns:a16="http://schemas.microsoft.com/office/drawing/2014/main" xmlns="" id="{1169DF25-5C2F-4D21-B5DC-4FE9EF4FFE9C}"/>
              </a:ext>
            </a:extLst>
          </p:cNvPr>
          <p:cNvSpPr/>
          <p:nvPr/>
        </p:nvSpPr>
        <p:spPr>
          <a:xfrm>
            <a:off x="7436645" y="3958291"/>
            <a:ext cx="2510802" cy="923330"/>
          </a:xfrm>
          <a:prstGeom prst="rect">
            <a:avLst/>
          </a:prstGeom>
        </p:spPr>
        <p:txBody>
          <a:bodyPr wrap="square">
            <a:spAutoFit/>
          </a:bodyPr>
          <a:lstStyle/>
          <a:p>
            <a:pPr algn="ctr"/>
            <a:r>
              <a:rPr lang="en-GB" sz="5400" dirty="0" err="1">
                <a:solidFill>
                  <a:srgbClr val="002060"/>
                </a:solidFill>
              </a:rPr>
              <a:t>la</a:t>
            </a:r>
            <a:r>
              <a:rPr lang="en-GB" sz="5400" dirty="0" err="1">
                <a:solidFill>
                  <a:srgbClr val="FFCC00"/>
                </a:solidFill>
              </a:rPr>
              <a:t>ss</a:t>
            </a:r>
            <a:r>
              <a:rPr lang="en-GB" sz="5400" dirty="0" err="1">
                <a:solidFill>
                  <a:srgbClr val="002060"/>
                </a:solidFill>
              </a:rPr>
              <a:t>en</a:t>
            </a:r>
            <a:endParaRPr lang="en-GB" sz="5400" dirty="0">
              <a:solidFill>
                <a:srgbClr val="002060"/>
              </a:solidFill>
            </a:endParaRPr>
          </a:p>
        </p:txBody>
      </p:sp>
      <p:sp>
        <p:nvSpPr>
          <p:cNvPr id="33" name="Rectangle 32">
            <a:extLst>
              <a:ext uri="{FF2B5EF4-FFF2-40B4-BE49-F238E27FC236}">
                <a16:creationId xmlns:a16="http://schemas.microsoft.com/office/drawing/2014/main" xmlns="" id="{41CF573F-6BEE-47C4-B490-D434C3A495D1}"/>
              </a:ext>
            </a:extLst>
          </p:cNvPr>
          <p:cNvSpPr/>
          <p:nvPr/>
        </p:nvSpPr>
        <p:spPr>
          <a:xfrm>
            <a:off x="9341226" y="5381123"/>
            <a:ext cx="2488182" cy="923330"/>
          </a:xfrm>
          <a:prstGeom prst="rect">
            <a:avLst/>
          </a:prstGeom>
        </p:spPr>
        <p:txBody>
          <a:bodyPr wrap="none">
            <a:spAutoFit/>
          </a:bodyPr>
          <a:lstStyle/>
          <a:p>
            <a:pPr algn="ctr"/>
            <a:r>
              <a:rPr lang="en-GB" sz="5400" dirty="0" err="1">
                <a:solidFill>
                  <a:srgbClr val="002060"/>
                </a:solidFill>
              </a:rPr>
              <a:t>Ge</a:t>
            </a:r>
            <a:r>
              <a:rPr lang="en-GB" sz="5400" dirty="0" err="1">
                <a:solidFill>
                  <a:srgbClr val="FFCC00"/>
                </a:solidFill>
              </a:rPr>
              <a:t>s</a:t>
            </a:r>
            <a:r>
              <a:rPr lang="en-GB" sz="5400" dirty="0" err="1">
                <a:solidFill>
                  <a:srgbClr val="002060"/>
                </a:solidFill>
              </a:rPr>
              <a:t>etz</a:t>
            </a:r>
            <a:endParaRPr lang="en-GB" sz="5400" dirty="0">
              <a:solidFill>
                <a:srgbClr val="FFCC00"/>
              </a:solidFill>
            </a:endParaRPr>
          </a:p>
        </p:txBody>
      </p:sp>
      <p:sp>
        <p:nvSpPr>
          <p:cNvPr id="34" name="Rectangle 33">
            <a:extLst>
              <a:ext uri="{FF2B5EF4-FFF2-40B4-BE49-F238E27FC236}">
                <a16:creationId xmlns:a16="http://schemas.microsoft.com/office/drawing/2014/main" xmlns="" id="{BC252956-738B-469A-B40A-356B30FD02BD}"/>
              </a:ext>
            </a:extLst>
          </p:cNvPr>
          <p:cNvSpPr/>
          <p:nvPr/>
        </p:nvSpPr>
        <p:spPr>
          <a:xfrm>
            <a:off x="3240731" y="4673646"/>
            <a:ext cx="3345562" cy="923330"/>
          </a:xfrm>
          <a:prstGeom prst="rect">
            <a:avLst/>
          </a:prstGeom>
        </p:spPr>
        <p:txBody>
          <a:bodyPr wrap="square">
            <a:spAutoFit/>
          </a:bodyPr>
          <a:lstStyle/>
          <a:p>
            <a:pPr algn="ctr"/>
            <a:r>
              <a:rPr lang="en-GB" sz="5400" dirty="0" err="1">
                <a:solidFill>
                  <a:srgbClr val="002060"/>
                </a:solidFill>
              </a:rPr>
              <a:t>lang</a:t>
            </a:r>
            <a:r>
              <a:rPr lang="en-GB" sz="5400" dirty="0" err="1">
                <a:solidFill>
                  <a:srgbClr val="FFCC00"/>
                </a:solidFill>
              </a:rPr>
              <a:t>s</a:t>
            </a:r>
            <a:r>
              <a:rPr lang="en-GB" sz="5400" dirty="0" err="1">
                <a:solidFill>
                  <a:srgbClr val="002060"/>
                </a:solidFill>
              </a:rPr>
              <a:t>am</a:t>
            </a:r>
            <a:endParaRPr lang="en-GB" sz="5400" dirty="0">
              <a:solidFill>
                <a:srgbClr val="002060"/>
              </a:solidFill>
            </a:endParaRPr>
          </a:p>
        </p:txBody>
      </p:sp>
      <p:sp>
        <p:nvSpPr>
          <p:cNvPr id="35" name="Rectangle 34">
            <a:extLst>
              <a:ext uri="{FF2B5EF4-FFF2-40B4-BE49-F238E27FC236}">
                <a16:creationId xmlns:a16="http://schemas.microsoft.com/office/drawing/2014/main" xmlns="" id="{532F6CEA-C0EE-4B3A-964E-0134D6CF843D}"/>
              </a:ext>
            </a:extLst>
          </p:cNvPr>
          <p:cNvSpPr/>
          <p:nvPr/>
        </p:nvSpPr>
        <p:spPr>
          <a:xfrm>
            <a:off x="8636993" y="3242246"/>
            <a:ext cx="2392307" cy="923330"/>
          </a:xfrm>
          <a:prstGeom prst="rect">
            <a:avLst/>
          </a:prstGeom>
        </p:spPr>
        <p:txBody>
          <a:bodyPr wrap="square">
            <a:spAutoFit/>
          </a:bodyPr>
          <a:lstStyle/>
          <a:p>
            <a:pPr algn="ctr"/>
            <a:r>
              <a:rPr lang="en-GB" sz="5400" dirty="0" err="1">
                <a:solidFill>
                  <a:srgbClr val="FFCC00"/>
                </a:solidFill>
              </a:rPr>
              <a:t>S</a:t>
            </a:r>
            <a:r>
              <a:rPr lang="en-GB" sz="5400" dirty="0" err="1">
                <a:solidFill>
                  <a:srgbClr val="002060"/>
                </a:solidFill>
              </a:rPr>
              <a:t>atz</a:t>
            </a:r>
            <a:endParaRPr lang="en-GB" sz="5400" i="1" dirty="0">
              <a:solidFill>
                <a:srgbClr val="002060"/>
              </a:solidFill>
            </a:endParaRPr>
          </a:p>
        </p:txBody>
      </p:sp>
      <p:sp>
        <p:nvSpPr>
          <p:cNvPr id="36" name="Rectangle 35">
            <a:extLst>
              <a:ext uri="{FF2B5EF4-FFF2-40B4-BE49-F238E27FC236}">
                <a16:creationId xmlns:a16="http://schemas.microsoft.com/office/drawing/2014/main" xmlns="" id="{FD2D84EF-EE28-46D1-95C8-4BC0E33894E6}"/>
              </a:ext>
            </a:extLst>
          </p:cNvPr>
          <p:cNvSpPr/>
          <p:nvPr/>
        </p:nvSpPr>
        <p:spPr>
          <a:xfrm>
            <a:off x="6290001" y="3216378"/>
            <a:ext cx="2789732" cy="923330"/>
          </a:xfrm>
          <a:prstGeom prst="rect">
            <a:avLst/>
          </a:prstGeom>
        </p:spPr>
        <p:txBody>
          <a:bodyPr wrap="square">
            <a:spAutoFit/>
          </a:bodyPr>
          <a:lstStyle/>
          <a:p>
            <a:pPr algn="ctr"/>
            <a:r>
              <a:rPr lang="en-GB" sz="5400" dirty="0" err="1">
                <a:solidFill>
                  <a:srgbClr val="002060"/>
                </a:solidFill>
              </a:rPr>
              <a:t>rei</a:t>
            </a:r>
            <a:r>
              <a:rPr lang="en-GB" sz="5400" dirty="0" err="1">
                <a:solidFill>
                  <a:srgbClr val="FFCC00"/>
                </a:solidFill>
              </a:rPr>
              <a:t>s</a:t>
            </a:r>
            <a:r>
              <a:rPr lang="en-GB" sz="5400" dirty="0" err="1">
                <a:solidFill>
                  <a:srgbClr val="002060"/>
                </a:solidFill>
              </a:rPr>
              <a:t>en</a:t>
            </a:r>
            <a:endParaRPr lang="en-GB" sz="5400" dirty="0">
              <a:solidFill>
                <a:srgbClr val="002060"/>
              </a:solidFill>
            </a:endParaRPr>
          </a:p>
        </p:txBody>
      </p:sp>
      <p:sp>
        <p:nvSpPr>
          <p:cNvPr id="37" name="Rectangle 36">
            <a:extLst>
              <a:ext uri="{FF2B5EF4-FFF2-40B4-BE49-F238E27FC236}">
                <a16:creationId xmlns:a16="http://schemas.microsoft.com/office/drawing/2014/main" xmlns="" id="{25405B3C-205C-4496-83DD-2A47ECCBB0F2}"/>
              </a:ext>
            </a:extLst>
          </p:cNvPr>
          <p:cNvSpPr/>
          <p:nvPr/>
        </p:nvSpPr>
        <p:spPr>
          <a:xfrm>
            <a:off x="670526" y="5379573"/>
            <a:ext cx="1802096"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eite</a:t>
            </a:r>
            <a:endParaRPr lang="en-GB" sz="5400" dirty="0">
              <a:solidFill>
                <a:srgbClr val="002060"/>
              </a:solidFill>
            </a:endParaRPr>
          </a:p>
        </p:txBody>
      </p:sp>
      <p:sp>
        <p:nvSpPr>
          <p:cNvPr id="3" name="Rectangle 2">
            <a:extLst>
              <a:ext uri="{FF2B5EF4-FFF2-40B4-BE49-F238E27FC236}">
                <a16:creationId xmlns:a16="http://schemas.microsoft.com/office/drawing/2014/main" xmlns="" id="{4165CA95-C00B-4138-A9FE-5DCDF4648793}"/>
              </a:ext>
            </a:extLst>
          </p:cNvPr>
          <p:cNvSpPr/>
          <p:nvPr/>
        </p:nvSpPr>
        <p:spPr>
          <a:xfrm>
            <a:off x="3842179" y="3353838"/>
            <a:ext cx="2617484" cy="7327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8" name="Rectangle 37">
            <a:extLst>
              <a:ext uri="{FF2B5EF4-FFF2-40B4-BE49-F238E27FC236}">
                <a16:creationId xmlns:a16="http://schemas.microsoft.com/office/drawing/2014/main" xmlns="" id="{81EE6A4C-C5AD-4865-96BE-01AECF2824F8}"/>
              </a:ext>
            </a:extLst>
          </p:cNvPr>
          <p:cNvSpPr/>
          <p:nvPr/>
        </p:nvSpPr>
        <p:spPr>
          <a:xfrm>
            <a:off x="7565061" y="4101175"/>
            <a:ext cx="2392307" cy="7423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1" name="Rectangle 40">
            <a:extLst>
              <a:ext uri="{FF2B5EF4-FFF2-40B4-BE49-F238E27FC236}">
                <a16:creationId xmlns:a16="http://schemas.microsoft.com/office/drawing/2014/main" xmlns="" id="{501A2203-2B9D-4BF5-9619-4902FFBA6154}"/>
              </a:ext>
            </a:extLst>
          </p:cNvPr>
          <p:cNvSpPr/>
          <p:nvPr/>
        </p:nvSpPr>
        <p:spPr>
          <a:xfrm>
            <a:off x="278128" y="4087807"/>
            <a:ext cx="2461913" cy="6872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2" name="Rectangle 41">
            <a:extLst>
              <a:ext uri="{FF2B5EF4-FFF2-40B4-BE49-F238E27FC236}">
                <a16:creationId xmlns:a16="http://schemas.microsoft.com/office/drawing/2014/main" xmlns="" id="{833F01FA-5E37-4391-B30B-83ADA3AF8179}"/>
              </a:ext>
            </a:extLst>
          </p:cNvPr>
          <p:cNvSpPr/>
          <p:nvPr/>
        </p:nvSpPr>
        <p:spPr>
          <a:xfrm>
            <a:off x="9355635" y="5517168"/>
            <a:ext cx="2478415" cy="7108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3" name="Picture 2" descr="Image result for tick clipart">
            <a:extLst>
              <a:ext uri="{FF2B5EF4-FFF2-40B4-BE49-F238E27FC236}">
                <a16:creationId xmlns:a16="http://schemas.microsoft.com/office/drawing/2014/main" xmlns="" id="{03EC630D-634A-4405-AD64-98CA84BE0C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47900" y="1563935"/>
            <a:ext cx="965218" cy="964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tick clipart">
            <a:extLst>
              <a:ext uri="{FF2B5EF4-FFF2-40B4-BE49-F238E27FC236}">
                <a16:creationId xmlns:a16="http://schemas.microsoft.com/office/drawing/2014/main" xmlns="" id="{05F3D1ED-0E4B-4386-B19F-08F40936D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07455" y="1563935"/>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xmlns="" id="{BCFEE84F-696E-4C39-8560-B385C4AE0016}"/>
              </a:ext>
            </a:extLst>
          </p:cNvPr>
          <p:cNvSpPr/>
          <p:nvPr/>
        </p:nvSpPr>
        <p:spPr>
          <a:xfrm>
            <a:off x="3305377" y="4836672"/>
            <a:ext cx="3091605" cy="6872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6" name="Rectangle 45">
            <a:extLst>
              <a:ext uri="{FF2B5EF4-FFF2-40B4-BE49-F238E27FC236}">
                <a16:creationId xmlns:a16="http://schemas.microsoft.com/office/drawing/2014/main" xmlns="" id="{04E0A4DE-1470-40D6-AF65-9B986C258207}"/>
              </a:ext>
            </a:extLst>
          </p:cNvPr>
          <p:cNvSpPr/>
          <p:nvPr/>
        </p:nvSpPr>
        <p:spPr>
          <a:xfrm>
            <a:off x="10017328" y="4107305"/>
            <a:ext cx="2028993" cy="7316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7" name="Picture 2" descr="Image result for tick clipart">
            <a:extLst>
              <a:ext uri="{FF2B5EF4-FFF2-40B4-BE49-F238E27FC236}">
                <a16:creationId xmlns:a16="http://schemas.microsoft.com/office/drawing/2014/main" xmlns="" id="{E32124A7-F668-42DE-BA97-D623CF1CD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64605" y="1525834"/>
            <a:ext cx="965218" cy="9640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xmlns="" id="{28E7BAAD-47F9-4D67-8710-ABA42D9A388D}"/>
              </a:ext>
            </a:extLst>
          </p:cNvPr>
          <p:cNvSpPr/>
          <p:nvPr/>
        </p:nvSpPr>
        <p:spPr>
          <a:xfrm>
            <a:off x="2791698" y="5481124"/>
            <a:ext cx="2762296" cy="6872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9" name="Rectangle 48">
            <a:extLst>
              <a:ext uri="{FF2B5EF4-FFF2-40B4-BE49-F238E27FC236}">
                <a16:creationId xmlns:a16="http://schemas.microsoft.com/office/drawing/2014/main" xmlns="" id="{87437F33-3234-46C8-B414-9E2287502572}"/>
              </a:ext>
            </a:extLst>
          </p:cNvPr>
          <p:cNvSpPr/>
          <p:nvPr/>
        </p:nvSpPr>
        <p:spPr>
          <a:xfrm>
            <a:off x="6545420" y="3368828"/>
            <a:ext cx="2290471" cy="6872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0" name="Picture 4" descr="Image result for tick clipart">
            <a:extLst>
              <a:ext uri="{FF2B5EF4-FFF2-40B4-BE49-F238E27FC236}">
                <a16:creationId xmlns:a16="http://schemas.microsoft.com/office/drawing/2014/main" xmlns="" id="{9CC89F23-DD37-4C57-A45B-2F8D34324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47900" y="1545370"/>
            <a:ext cx="898024" cy="95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animBg="1"/>
      <p:bldP spid="38" grpId="1" animBg="1"/>
      <p:bldP spid="41" grpId="0" animBg="1"/>
      <p:bldP spid="41" grpId="1" animBg="1"/>
      <p:bldP spid="42" grpId="0" animBg="1"/>
      <p:bldP spid="42" grpId="1" animBg="1"/>
      <p:bldP spid="45" grpId="0" animBg="1"/>
      <p:bldP spid="45" grpId="1" animBg="1"/>
      <p:bldP spid="46" grpId="0" animBg="1"/>
      <p:bldP spid="46" grpId="1" animBg="1"/>
      <p:bldP spid="48" grpId="0" animBg="1"/>
      <p:bldP spid="48" grpId="1" animBg="1"/>
      <p:bldP spid="49" grpId="0" animBg="1"/>
      <p:bldP spid="4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a:solidFill>
                  <a:schemeClr val="bg1"/>
                </a:solidFill>
              </a:rPr>
              <a:t>s, ss, ß</a:t>
            </a:r>
          </a:p>
        </p:txBody>
      </p:sp>
      <p:sp>
        <p:nvSpPr>
          <p:cNvPr id="2" name="TextBox 1"/>
          <p:cNvSpPr txBox="1"/>
          <p:nvPr/>
        </p:nvSpPr>
        <p:spPr>
          <a:xfrm>
            <a:off x="336884" y="1333836"/>
            <a:ext cx="11710737" cy="1261884"/>
          </a:xfrm>
          <a:prstGeom prst="rect">
            <a:avLst/>
          </a:prstGeom>
          <a:noFill/>
        </p:spPr>
        <p:txBody>
          <a:bodyPr wrap="square" rtlCol="0">
            <a:spAutoFit/>
          </a:bodyPr>
          <a:lstStyle/>
          <a:p>
            <a:r>
              <a:rPr lang="en-GB" sz="2400" dirty="0">
                <a:solidFill>
                  <a:srgbClr val="5B9BD5">
                    <a:lumMod val="50000"/>
                  </a:srgbClr>
                </a:solidFill>
                <a:latin typeface="Century Gothic" panose="020B0502020202020204" pitchFamily="34" charset="0"/>
              </a:rPr>
              <a:t>When it comes </a:t>
            </a:r>
            <a:r>
              <a:rPr lang="en-GB" sz="2400" b="1" dirty="0">
                <a:solidFill>
                  <a:srgbClr val="5B9BD5">
                    <a:lumMod val="50000"/>
                  </a:srgbClr>
                </a:solidFill>
                <a:latin typeface="Century Gothic" panose="020B0502020202020204" pitchFamily="34" charset="0"/>
              </a:rPr>
              <a:t>before a vowel</a:t>
            </a:r>
            <a:r>
              <a:rPr lang="en-GB" sz="2400" dirty="0">
                <a:solidFill>
                  <a:srgbClr val="5B9BD5">
                    <a:lumMod val="50000"/>
                  </a:srgbClr>
                </a:solidFill>
                <a:latin typeface="Century Gothic" panose="020B0502020202020204" pitchFamily="34" charset="0"/>
              </a:rPr>
              <a:t>, 's' is pronounced like the English ‘z’.</a:t>
            </a:r>
          </a:p>
          <a:p>
            <a:r>
              <a:rPr lang="en-GB" sz="2400" dirty="0">
                <a:solidFill>
                  <a:srgbClr val="5B9BD5">
                    <a:lumMod val="50000"/>
                  </a:srgbClr>
                </a:solidFill>
                <a:latin typeface="Century Gothic" panose="020B0502020202020204" pitchFamily="34" charset="0"/>
              </a:rPr>
              <a:t>e.g. </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agen</a:t>
            </a:r>
            <a:r>
              <a:rPr lang="en-GB" sz="2400" dirty="0">
                <a:solidFill>
                  <a:srgbClr val="5B9BD5">
                    <a:lumMod val="50000"/>
                  </a:srgbClr>
                </a:solidFill>
                <a:latin typeface="Century Gothic" panose="020B0502020202020204" pitchFamily="34" charset="0"/>
              </a:rPr>
              <a:t>, </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ehr</a:t>
            </a:r>
            <a:r>
              <a:rPr lang="en-GB" sz="2400" dirty="0">
                <a:solidFill>
                  <a:srgbClr val="5B9BD5">
                    <a:lumMod val="50000"/>
                  </a:srgbClr>
                </a:solidFill>
                <a:latin typeface="Century Gothic" panose="020B0502020202020204" pitchFamily="34" charset="0"/>
              </a:rPr>
              <a:t>, </a:t>
            </a:r>
            <a:r>
              <a:rPr lang="en-GB" sz="2400" b="1" dirty="0">
                <a:solidFill>
                  <a:srgbClr val="5B9BD5">
                    <a:lumMod val="50000"/>
                  </a:srgbClr>
                </a:solidFill>
                <a:latin typeface="Century Gothic" panose="020B0502020202020204" pitchFamily="34" charset="0"/>
              </a:rPr>
              <a:t>s</a:t>
            </a:r>
            <a:r>
              <a:rPr lang="en-GB" sz="2400" dirty="0">
                <a:solidFill>
                  <a:srgbClr val="5B9BD5">
                    <a:lumMod val="50000"/>
                  </a:srgbClr>
                </a:solidFill>
                <a:latin typeface="Century Gothic" panose="020B0502020202020204" pitchFamily="34" charset="0"/>
              </a:rPr>
              <a:t>ein, </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ie</a:t>
            </a:r>
            <a:r>
              <a:rPr lang="en-GB" sz="2400" dirty="0">
                <a:solidFill>
                  <a:srgbClr val="5B9BD5">
                    <a:lumMod val="50000"/>
                  </a:srgbClr>
                </a:solidFill>
                <a:latin typeface="Century Gothic" panose="020B0502020202020204" pitchFamily="34" charset="0"/>
              </a:rPr>
              <a:t>, </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itzen</a:t>
            </a:r>
            <a:r>
              <a:rPr lang="en-GB" sz="2400" dirty="0">
                <a:solidFill>
                  <a:srgbClr val="5B9BD5">
                    <a:lumMod val="50000"/>
                  </a:srgbClr>
                </a:solidFill>
                <a:latin typeface="Century Gothic" panose="020B0502020202020204" pitchFamily="34" charset="0"/>
              </a:rPr>
              <a:t>, </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ollen</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ge</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und</a:t>
            </a:r>
            <a:r>
              <a:rPr lang="en-GB" sz="2400" b="1" dirty="0">
                <a:solidFill>
                  <a:srgbClr val="5B9BD5">
                    <a:lumMod val="50000"/>
                  </a:srgbClr>
                </a:solidFill>
                <a:latin typeface="Century Gothic" panose="020B0502020202020204" pitchFamily="34" charset="0"/>
              </a:rPr>
              <a:t>, s</a:t>
            </a:r>
            <a:r>
              <a:rPr lang="en-GB" sz="2400" dirty="0">
                <a:solidFill>
                  <a:srgbClr val="5B9BD5">
                    <a:lumMod val="50000"/>
                  </a:srgbClr>
                </a:solidFill>
                <a:latin typeface="Century Gothic" panose="020B0502020202020204" pitchFamily="34" charset="0"/>
              </a:rPr>
              <a:t>uper, </a:t>
            </a:r>
            <a:r>
              <a:rPr lang="en-GB" sz="2400" dirty="0" err="1">
                <a:solidFill>
                  <a:srgbClr val="5B9BD5">
                    <a:lumMod val="50000"/>
                  </a:srgbClr>
                </a:solidFill>
                <a:latin typeface="Century Gothic" panose="020B0502020202020204" pitchFamily="34" charset="0"/>
              </a:rPr>
              <a:t>Rei</a:t>
            </a:r>
            <a:r>
              <a:rPr lang="en-GB" sz="2400" b="1" dirty="0" err="1">
                <a:solidFill>
                  <a:srgbClr val="5B9BD5">
                    <a:lumMod val="50000"/>
                  </a:srgbClr>
                </a:solidFill>
                <a:latin typeface="Century Gothic" panose="020B0502020202020204" pitchFamily="34" charset="0"/>
              </a:rPr>
              <a:t>s</a:t>
            </a:r>
            <a:r>
              <a:rPr lang="en-GB" sz="2400" dirty="0" err="1">
                <a:solidFill>
                  <a:srgbClr val="5B9BD5">
                    <a:lumMod val="50000"/>
                  </a:srgbClr>
                </a:solidFill>
                <a:latin typeface="Century Gothic" panose="020B0502020202020204" pitchFamily="34" charset="0"/>
              </a:rPr>
              <a:t>e</a:t>
            </a:r>
            <a:r>
              <a:rPr lang="en-GB" sz="2400" dirty="0">
                <a:solidFill>
                  <a:srgbClr val="5B9BD5">
                    <a:lumMod val="50000"/>
                  </a:srgbClr>
                </a:solidFill>
                <a:latin typeface="Century Gothic" panose="020B0502020202020204" pitchFamily="34" charset="0"/>
              </a:rPr>
              <a:t> </a:t>
            </a:r>
            <a:r>
              <a:rPr lang="en-GB" sz="2800" dirty="0">
                <a:solidFill>
                  <a:srgbClr val="5B9BD5">
                    <a:lumMod val="50000"/>
                  </a:srgbClr>
                </a:solidFill>
                <a:latin typeface="Century Gothic" panose="020B0502020202020204" pitchFamily="34" charset="0"/>
              </a:rPr>
              <a:t/>
            </a:r>
            <a:br>
              <a:rPr lang="en-GB" sz="2800" dirty="0">
                <a:solidFill>
                  <a:srgbClr val="5B9BD5">
                    <a:lumMod val="50000"/>
                  </a:srgbClr>
                </a:solidFill>
                <a:latin typeface="Century Gothic" panose="020B0502020202020204" pitchFamily="34" charset="0"/>
              </a:rPr>
            </a:br>
            <a:endParaRPr lang="en-GB" sz="2800" dirty="0">
              <a:solidFill>
                <a:srgbClr val="5B9BD5">
                  <a:lumMod val="50000"/>
                </a:srgbClr>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7C91ABAD-02B1-46EB-994C-EA62D9CC68CF}"/>
              </a:ext>
            </a:extLst>
          </p:cNvPr>
          <p:cNvSpPr txBox="1"/>
          <p:nvPr/>
        </p:nvSpPr>
        <p:spPr>
          <a:xfrm>
            <a:off x="336884" y="2376394"/>
            <a:ext cx="11710736" cy="1200329"/>
          </a:xfrm>
          <a:prstGeom prst="rect">
            <a:avLst/>
          </a:prstGeom>
          <a:noFill/>
        </p:spPr>
        <p:txBody>
          <a:bodyPr wrap="square" rtlCol="0">
            <a:spAutoFit/>
          </a:bodyPr>
          <a:lstStyle/>
          <a:p>
            <a:r>
              <a:rPr lang="en-GB" sz="2400" dirty="0">
                <a:solidFill>
                  <a:srgbClr val="5B9BD5">
                    <a:lumMod val="50000"/>
                  </a:srgbClr>
                </a:solidFill>
                <a:latin typeface="Century Gothic" panose="020B0502020202020204" pitchFamily="34" charset="0"/>
              </a:rPr>
              <a:t>Elsewhere, the German ‘s’, as well as all instances of ‘ss’ and ‘ß’ are pronounced like an English ‘s’.</a:t>
            </a:r>
          </a:p>
          <a:p>
            <a:r>
              <a:rPr lang="en-GB" sz="2400" dirty="0">
                <a:solidFill>
                  <a:srgbClr val="5B9BD5">
                    <a:lumMod val="50000"/>
                  </a:srgbClr>
                </a:solidFill>
                <a:latin typeface="Century Gothic" panose="020B0502020202020204" pitchFamily="34" charset="0"/>
              </a:rPr>
              <a:t>e.g. </a:t>
            </a:r>
            <a:r>
              <a:rPr lang="en-GB" sz="2400" dirty="0" err="1">
                <a:solidFill>
                  <a:srgbClr val="5B9BD5">
                    <a:lumMod val="50000"/>
                  </a:srgbClr>
                </a:solidFill>
                <a:latin typeface="Century Gothic" panose="020B0502020202020204" pitchFamily="34" charset="0"/>
              </a:rPr>
              <a:t>ein</a:t>
            </a:r>
            <a:r>
              <a:rPr lang="en-GB" sz="2400" b="1" dirty="0" err="1">
                <a:solidFill>
                  <a:srgbClr val="5B9BD5">
                    <a:lumMod val="50000"/>
                  </a:srgbClr>
                </a:solidFill>
                <a:latin typeface="Century Gothic" panose="020B0502020202020204" pitchFamily="34" charset="0"/>
              </a:rPr>
              <a:t>s</a:t>
            </a:r>
            <a:r>
              <a:rPr lang="en-GB" sz="2400" dirty="0">
                <a:solidFill>
                  <a:srgbClr val="5B9BD5">
                    <a:lumMod val="50000"/>
                  </a:srgbClr>
                </a:solidFill>
                <a:latin typeface="Century Gothic" panose="020B0502020202020204" pitchFamily="34" charset="0"/>
              </a:rPr>
              <a:t>, ha</a:t>
            </a:r>
            <a:r>
              <a:rPr lang="en-GB" sz="2400" b="1" dirty="0">
                <a:solidFill>
                  <a:srgbClr val="5B9BD5">
                    <a:lumMod val="50000"/>
                  </a:srgbClr>
                </a:solidFill>
                <a:latin typeface="Century Gothic" panose="020B0502020202020204" pitchFamily="34" charset="0"/>
              </a:rPr>
              <a:t>s</a:t>
            </a:r>
            <a:r>
              <a:rPr lang="en-GB" sz="2400" dirty="0">
                <a:solidFill>
                  <a:srgbClr val="5B9BD5">
                    <a:lumMod val="50000"/>
                  </a:srgbClr>
                </a:solidFill>
                <a:latin typeface="Century Gothic" panose="020B0502020202020204" pitchFamily="34" charset="0"/>
              </a:rPr>
              <a:t>t, da</a:t>
            </a:r>
            <a:r>
              <a:rPr lang="en-GB" sz="2400" b="1" dirty="0">
                <a:solidFill>
                  <a:srgbClr val="5B9BD5">
                    <a:lumMod val="50000"/>
                  </a:srgbClr>
                </a:solidFill>
                <a:latin typeface="Century Gothic" panose="020B0502020202020204" pitchFamily="34" charset="0"/>
              </a:rPr>
              <a:t>s</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da</a:t>
            </a:r>
            <a:r>
              <a:rPr lang="en-GB" sz="2400" b="1" dirty="0" err="1">
                <a:solidFill>
                  <a:srgbClr val="5B9BD5">
                    <a:lumMod val="50000"/>
                  </a:srgbClr>
                </a:solidFill>
                <a:latin typeface="Century Gothic" panose="020B0502020202020204" pitchFamily="34" charset="0"/>
              </a:rPr>
              <a:t>ss</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gro</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la</a:t>
            </a:r>
            <a:r>
              <a:rPr lang="en-GB" sz="2400" b="1" dirty="0" err="1">
                <a:solidFill>
                  <a:srgbClr val="5B9BD5">
                    <a:lumMod val="50000"/>
                  </a:srgbClr>
                </a:solidFill>
                <a:latin typeface="Century Gothic" panose="020B0502020202020204" pitchFamily="34" charset="0"/>
              </a:rPr>
              <a:t>ss</a:t>
            </a:r>
            <a:r>
              <a:rPr lang="en-GB" sz="2400" dirty="0" err="1">
                <a:solidFill>
                  <a:srgbClr val="5B9BD5">
                    <a:lumMod val="50000"/>
                  </a:srgbClr>
                </a:solidFill>
                <a:latin typeface="Century Gothic" panose="020B0502020202020204" pitchFamily="34" charset="0"/>
              </a:rPr>
              <a:t>en</a:t>
            </a:r>
            <a:r>
              <a:rPr lang="en-GB" sz="2400" dirty="0">
                <a:solidFill>
                  <a:srgbClr val="5B9BD5">
                    <a:lumMod val="50000"/>
                  </a:srgbClr>
                </a:solidFill>
                <a:latin typeface="Century Gothic" panose="020B0502020202020204" pitchFamily="34" charset="0"/>
              </a:rPr>
              <a:t>, Hau</a:t>
            </a:r>
            <a:r>
              <a:rPr lang="en-GB" sz="2400" b="1" dirty="0">
                <a:solidFill>
                  <a:srgbClr val="5B9BD5">
                    <a:lumMod val="50000"/>
                  </a:srgbClr>
                </a:solidFill>
                <a:latin typeface="Century Gothic" panose="020B0502020202020204" pitchFamily="34" charset="0"/>
              </a:rPr>
              <a:t>s</a:t>
            </a:r>
            <a:r>
              <a:rPr lang="en-GB" sz="2400" dirty="0">
                <a:solidFill>
                  <a:srgbClr val="5B9BD5">
                    <a:lumMod val="50000"/>
                  </a:srgbClr>
                </a:solidFill>
                <a:latin typeface="Century Gothic" panose="020B0502020202020204" pitchFamily="34" charset="0"/>
              </a:rPr>
              <a:t>, Wa</a:t>
            </a:r>
            <a:r>
              <a:rPr lang="en-GB" sz="2400" b="1" dirty="0">
                <a:solidFill>
                  <a:srgbClr val="5B9BD5">
                    <a:lumMod val="50000"/>
                  </a:srgbClr>
                </a:solidFill>
                <a:latin typeface="Century Gothic" panose="020B0502020202020204" pitchFamily="34" charset="0"/>
              </a:rPr>
              <a:t>ss</a:t>
            </a:r>
            <a:r>
              <a:rPr lang="en-GB" sz="2400" dirty="0">
                <a:solidFill>
                  <a:srgbClr val="5B9BD5">
                    <a:lumMod val="50000"/>
                  </a:srgbClr>
                </a:solidFill>
                <a:latin typeface="Century Gothic" panose="020B0502020202020204" pitchFamily="34" charset="0"/>
              </a:rPr>
              <a:t>er, </a:t>
            </a:r>
            <a:r>
              <a:rPr lang="en-GB" sz="2400" dirty="0" err="1">
                <a:solidFill>
                  <a:srgbClr val="5B9BD5">
                    <a:lumMod val="50000"/>
                  </a:srgbClr>
                </a:solidFill>
                <a:latin typeface="Century Gothic" panose="020B0502020202020204" pitchFamily="34" charset="0"/>
              </a:rPr>
              <a:t>hei</a:t>
            </a:r>
            <a:r>
              <a:rPr lang="en-GB" sz="2400" b="1" dirty="0" err="1">
                <a:solidFill>
                  <a:srgbClr val="5B9BD5">
                    <a:lumMod val="50000"/>
                  </a:srgbClr>
                </a:solidFill>
                <a:latin typeface="Century Gothic" panose="020B0502020202020204" pitchFamily="34" charset="0"/>
              </a:rPr>
              <a:t>ß</a:t>
            </a:r>
            <a:r>
              <a:rPr lang="en-GB" sz="2400" dirty="0" err="1">
                <a:solidFill>
                  <a:srgbClr val="5B9BD5">
                    <a:lumMod val="50000"/>
                  </a:srgbClr>
                </a:solidFill>
                <a:latin typeface="Century Gothic" panose="020B0502020202020204" pitchFamily="34" charset="0"/>
              </a:rPr>
              <a:t>en</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wei</a:t>
            </a:r>
            <a:r>
              <a:rPr lang="en-GB" sz="2400" b="1" dirty="0" err="1">
                <a:solidFill>
                  <a:srgbClr val="5B9BD5">
                    <a:lumMod val="50000"/>
                  </a:srgbClr>
                </a:solidFill>
                <a:latin typeface="Century Gothic" panose="020B0502020202020204" pitchFamily="34" charset="0"/>
              </a:rPr>
              <a:t>ß</a:t>
            </a:r>
            <a:endParaRPr lang="en-GB" sz="2400" b="1" dirty="0">
              <a:solidFill>
                <a:srgbClr val="5B9BD5">
                  <a:lumMod val="50000"/>
                </a:srgbClr>
              </a:solidFill>
              <a:latin typeface="Century Gothic" panose="020B0502020202020204" pitchFamily="34" charset="0"/>
            </a:endParaRPr>
          </a:p>
        </p:txBody>
      </p:sp>
      <p:sp>
        <p:nvSpPr>
          <p:cNvPr id="21" name="TextBox 20">
            <a:extLst>
              <a:ext uri="{FF2B5EF4-FFF2-40B4-BE49-F238E27FC236}">
                <a16:creationId xmlns:a16="http://schemas.microsoft.com/office/drawing/2014/main" xmlns="" id="{44683AFB-B328-4B5A-AF1F-521C2ECB6182}"/>
              </a:ext>
            </a:extLst>
          </p:cNvPr>
          <p:cNvSpPr txBox="1"/>
          <p:nvPr/>
        </p:nvSpPr>
        <p:spPr>
          <a:xfrm>
            <a:off x="336883" y="3798698"/>
            <a:ext cx="11710737" cy="1200329"/>
          </a:xfrm>
          <a:prstGeom prst="rect">
            <a:avLst/>
          </a:prstGeom>
          <a:noFill/>
        </p:spPr>
        <p:txBody>
          <a:bodyPr wrap="square" rtlCol="0">
            <a:spAutoFit/>
          </a:bodyPr>
          <a:lstStyle/>
          <a:p>
            <a:r>
              <a:rPr lang="en-GB" sz="2400" dirty="0">
                <a:solidFill>
                  <a:srgbClr val="5B9BD5">
                    <a:lumMod val="50000"/>
                  </a:srgbClr>
                </a:solidFill>
                <a:latin typeface="Century Gothic" panose="020B0502020202020204" pitchFamily="34" charset="0"/>
              </a:rPr>
              <a:t>'ss’ is used when the preceding vowel in a word is short, </a:t>
            </a:r>
            <a:br>
              <a:rPr lang="en-GB" sz="2400" dirty="0">
                <a:solidFill>
                  <a:srgbClr val="5B9BD5">
                    <a:lumMod val="50000"/>
                  </a:srgbClr>
                </a:solidFill>
                <a:latin typeface="Century Gothic" panose="020B0502020202020204" pitchFamily="34" charset="0"/>
              </a:rPr>
            </a:br>
            <a:r>
              <a:rPr lang="en-GB" sz="2400" dirty="0">
                <a:solidFill>
                  <a:srgbClr val="5B9BD5">
                    <a:lumMod val="50000"/>
                  </a:srgbClr>
                </a:solidFill>
                <a:latin typeface="Century Gothic" panose="020B0502020202020204" pitchFamily="34" charset="0"/>
              </a:rPr>
              <a:t>but is written 'ß’ after a long vowel e.g. '</a:t>
            </a:r>
            <a:r>
              <a:rPr lang="en-GB" sz="2400" dirty="0" err="1">
                <a:solidFill>
                  <a:srgbClr val="5B9BD5">
                    <a:lumMod val="50000"/>
                  </a:srgbClr>
                </a:solidFill>
                <a:latin typeface="Century Gothic" panose="020B0502020202020204" pitchFamily="34" charset="0"/>
              </a:rPr>
              <a:t>Fu</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Ma</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Spa</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a:t>
            </a:r>
          </a:p>
          <a:p>
            <a:r>
              <a:rPr lang="en-GB" sz="2400" dirty="0">
                <a:solidFill>
                  <a:srgbClr val="5B9BD5">
                    <a:lumMod val="50000"/>
                  </a:srgbClr>
                </a:solidFill>
                <a:latin typeface="Century Gothic" panose="020B0502020202020204" pitchFamily="34" charset="0"/>
              </a:rPr>
              <a:t>or two vowels together e.g. '</a:t>
            </a:r>
            <a:r>
              <a:rPr lang="en-GB" sz="2400" dirty="0" err="1">
                <a:solidFill>
                  <a:srgbClr val="5B9BD5">
                    <a:lumMod val="50000"/>
                  </a:srgbClr>
                </a:solidFill>
                <a:latin typeface="Century Gothic" panose="020B0502020202020204" pitchFamily="34" charset="0"/>
              </a:rPr>
              <a:t>wei</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hei</a:t>
            </a:r>
            <a:r>
              <a:rPr lang="en-GB" sz="2400" b="1" dirty="0" err="1">
                <a:solidFill>
                  <a:srgbClr val="5B9BD5">
                    <a:lumMod val="50000"/>
                  </a:srgbClr>
                </a:solidFill>
                <a:latin typeface="Century Gothic" panose="020B0502020202020204" pitchFamily="34" charset="0"/>
              </a:rPr>
              <a:t>ß</a:t>
            </a:r>
            <a:r>
              <a:rPr lang="en-GB" sz="2400" dirty="0">
                <a:solidFill>
                  <a:srgbClr val="5B9BD5">
                    <a:lumMod val="50000"/>
                  </a:srgbClr>
                </a:solidFill>
                <a:latin typeface="Century Gothic" panose="020B0502020202020204" pitchFamily="34" charset="0"/>
              </a:rPr>
              <a:t>', '</a:t>
            </a:r>
            <a:r>
              <a:rPr lang="en-GB" sz="2400" dirty="0" err="1">
                <a:solidFill>
                  <a:srgbClr val="5B9BD5">
                    <a:lumMod val="50000"/>
                  </a:srgbClr>
                </a:solidFill>
                <a:latin typeface="Century Gothic" panose="020B0502020202020204" pitchFamily="34" charset="0"/>
              </a:rPr>
              <a:t>hei</a:t>
            </a:r>
            <a:r>
              <a:rPr lang="en-GB" sz="2400" b="1" dirty="0" err="1">
                <a:solidFill>
                  <a:srgbClr val="5B9BD5">
                    <a:lumMod val="50000"/>
                  </a:srgbClr>
                </a:solidFill>
                <a:latin typeface="Century Gothic" panose="020B0502020202020204" pitchFamily="34" charset="0"/>
              </a:rPr>
              <a:t>ß</a:t>
            </a:r>
            <a:r>
              <a:rPr lang="en-GB" sz="2400" dirty="0" err="1">
                <a:solidFill>
                  <a:srgbClr val="5B9BD5">
                    <a:lumMod val="50000"/>
                  </a:srgbClr>
                </a:solidFill>
                <a:latin typeface="Century Gothic" panose="020B0502020202020204" pitchFamily="34" charset="0"/>
              </a:rPr>
              <a:t>t</a:t>
            </a:r>
            <a:r>
              <a:rPr lang="en-GB" sz="2400" dirty="0">
                <a:solidFill>
                  <a:srgbClr val="5B9BD5">
                    <a:lumMod val="50000"/>
                  </a:srgbClr>
                </a:solidFill>
                <a:latin typeface="Century Gothic" panose="020B0502020202020204" pitchFamily="34" charset="0"/>
              </a:rPr>
              <a:t>'</a:t>
            </a:r>
          </a:p>
        </p:txBody>
      </p:sp>
      <p:sp>
        <p:nvSpPr>
          <p:cNvPr id="22" name="Rounded Rectangular Callout 6">
            <a:extLst>
              <a:ext uri="{FF2B5EF4-FFF2-40B4-BE49-F238E27FC236}">
                <a16:creationId xmlns:a16="http://schemas.microsoft.com/office/drawing/2014/main" xmlns="" id="{083D7E83-A5F1-4AF4-AC85-8BB5B0C0B753}"/>
              </a:ext>
            </a:extLst>
          </p:cNvPr>
          <p:cNvSpPr/>
          <p:nvPr/>
        </p:nvSpPr>
        <p:spPr>
          <a:xfrm flipH="1">
            <a:off x="7374834" y="4757549"/>
            <a:ext cx="4672785" cy="1498025"/>
          </a:xfrm>
          <a:prstGeom prst="wedgeRoundRectCallout">
            <a:avLst>
              <a:gd name="adj1" fmla="val -52584"/>
              <a:gd name="adj2" fmla="val -87643"/>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entury Gothic" panose="020B0502020202020204" pitchFamily="34" charset="0"/>
              </a:rPr>
              <a:t>Remember:</a:t>
            </a:r>
            <a:br>
              <a:rPr lang="en-GB" sz="2400" dirty="0">
                <a:solidFill>
                  <a:prstClr val="white"/>
                </a:solidFill>
                <a:latin typeface="Century Gothic" panose="020B0502020202020204" pitchFamily="34" charset="0"/>
              </a:rPr>
            </a:br>
            <a:r>
              <a:rPr lang="en-GB" sz="2400" dirty="0" err="1">
                <a:solidFill>
                  <a:prstClr val="white"/>
                </a:solidFill>
                <a:latin typeface="Century Gothic" panose="020B0502020202020204" pitchFamily="34" charset="0"/>
              </a:rPr>
              <a:t>sch</a:t>
            </a:r>
            <a:r>
              <a:rPr lang="en-GB" sz="2400" dirty="0">
                <a:solidFill>
                  <a:prstClr val="white"/>
                </a:solidFill>
                <a:latin typeface="Century Gothic" panose="020B0502020202020204" pitchFamily="34" charset="0"/>
              </a:rPr>
              <a:t>-, </a:t>
            </a:r>
            <a:r>
              <a:rPr lang="en-GB" sz="2400" dirty="0" err="1">
                <a:solidFill>
                  <a:prstClr val="white"/>
                </a:solidFill>
                <a:latin typeface="Century Gothic" panose="020B0502020202020204" pitchFamily="34" charset="0"/>
              </a:rPr>
              <a:t>sp</a:t>
            </a:r>
            <a:r>
              <a:rPr lang="en-GB" sz="2400" dirty="0">
                <a:solidFill>
                  <a:prstClr val="white"/>
                </a:solidFill>
                <a:latin typeface="Century Gothic" panose="020B0502020202020204" pitchFamily="34" charset="0"/>
              </a:rPr>
              <a:t>-, </a:t>
            </a:r>
            <a:r>
              <a:rPr lang="en-GB" sz="2400" dirty="0" err="1">
                <a:solidFill>
                  <a:prstClr val="white"/>
                </a:solidFill>
                <a:latin typeface="Century Gothic" panose="020B0502020202020204" pitchFamily="34" charset="0"/>
              </a:rPr>
              <a:t>st</a:t>
            </a:r>
            <a:r>
              <a:rPr lang="en-GB" sz="2400" dirty="0">
                <a:solidFill>
                  <a:prstClr val="white"/>
                </a:solidFill>
                <a:latin typeface="Century Gothic" panose="020B0502020202020204" pitchFamily="34" charset="0"/>
              </a:rPr>
              <a:t>-</a:t>
            </a:r>
          </a:p>
          <a:p>
            <a:pPr algn="ctr"/>
            <a:r>
              <a:rPr lang="en-GB" sz="2400" dirty="0">
                <a:solidFill>
                  <a:prstClr val="white"/>
                </a:solidFill>
                <a:latin typeface="Century Gothic" panose="020B0502020202020204" pitchFamily="34" charset="0"/>
              </a:rPr>
              <a:t>are pronounced in their own way at the start of a word!</a:t>
            </a:r>
          </a:p>
        </p:txBody>
      </p:sp>
    </p:spTree>
    <p:extLst>
      <p:ext uri="{BB962C8B-B14F-4D97-AF65-F5344CB8AC3E}">
        <p14:creationId xmlns:p14="http://schemas.microsoft.com/office/powerpoint/2010/main" val="36142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6283234" cy="707849"/>
          </a:xfrm>
        </p:spPr>
        <p:txBody>
          <a:bodyPr>
            <a:normAutofit fontScale="90000"/>
          </a:bodyPr>
          <a:lstStyle/>
          <a:p>
            <a:r>
              <a:rPr lang="en-GB" sz="3600" b="1" dirty="0">
                <a:solidFill>
                  <a:schemeClr val="bg1"/>
                </a:solidFill>
              </a:rPr>
              <a:t>Was </a:t>
            </a:r>
            <a:r>
              <a:rPr lang="en-GB" sz="3600" b="1" dirty="0" err="1">
                <a:solidFill>
                  <a:schemeClr val="bg1"/>
                </a:solidFill>
              </a:rPr>
              <a:t>passt</a:t>
            </a:r>
            <a:r>
              <a:rPr lang="en-GB" sz="3600" b="1" dirty="0">
                <a:solidFill>
                  <a:schemeClr val="bg1"/>
                </a:solidFill>
              </a:rPr>
              <a:t> </a:t>
            </a:r>
            <a:r>
              <a:rPr lang="en-GB" sz="3600" b="1" dirty="0" err="1">
                <a:solidFill>
                  <a:schemeClr val="bg1"/>
                </a:solidFill>
              </a:rPr>
              <a:t>nicht</a:t>
            </a:r>
            <a:r>
              <a:rPr lang="en-GB" sz="3600" b="1" dirty="0">
                <a:solidFill>
                  <a:schemeClr val="bg1"/>
                </a:solidFill>
              </a:rPr>
              <a:t> in die </a:t>
            </a:r>
            <a:r>
              <a:rPr lang="en-GB" sz="3600" b="1" dirty="0" err="1">
                <a:solidFill>
                  <a:schemeClr val="bg1"/>
                </a:solidFill>
              </a:rPr>
              <a:t>Reihe</a:t>
            </a:r>
            <a:r>
              <a:rPr lang="en-GB" sz="3600" b="1" dirty="0">
                <a:solidFill>
                  <a:schemeClr val="bg1"/>
                </a:solidFill>
              </a:rPr>
              <a:t>?</a:t>
            </a:r>
          </a:p>
        </p:txBody>
      </p:sp>
      <p:sp>
        <p:nvSpPr>
          <p:cNvPr id="7" name="Rectangle 6">
            <a:extLst>
              <a:ext uri="{FF2B5EF4-FFF2-40B4-BE49-F238E27FC236}">
                <a16:creationId xmlns:a16="http://schemas.microsoft.com/office/drawing/2014/main" xmlns="" id="{49BAB8E6-7A66-45FA-9B3A-554036FDFAC8}"/>
              </a:ext>
            </a:extLst>
          </p:cNvPr>
          <p:cNvSpPr/>
          <p:nvPr/>
        </p:nvSpPr>
        <p:spPr>
          <a:xfrm>
            <a:off x="1074822" y="1989221"/>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extLst>
              <a:ext uri="{FF2B5EF4-FFF2-40B4-BE49-F238E27FC236}">
                <a16:creationId xmlns:a16="http://schemas.microsoft.com/office/drawing/2014/main" xmlns="" id="{FF732661-6713-4D3E-B27A-D74ED3020A23}"/>
              </a:ext>
            </a:extLst>
          </p:cNvPr>
          <p:cNvSpPr/>
          <p:nvPr/>
        </p:nvSpPr>
        <p:spPr>
          <a:xfrm>
            <a:off x="1503357" y="1989221"/>
            <a:ext cx="987771" cy="523220"/>
          </a:xfrm>
          <a:prstGeom prst="rect">
            <a:avLst/>
          </a:prstGeom>
        </p:spPr>
        <p:txBody>
          <a:bodyPr wrap="none">
            <a:spAutoFit/>
          </a:bodyPr>
          <a:lstStyle/>
          <a:p>
            <a:r>
              <a:rPr lang="de-DE" sz="2800" dirty="0">
                <a:solidFill>
                  <a:srgbClr val="5B9BD5">
                    <a:lumMod val="50000"/>
                  </a:srgbClr>
                </a:solidFill>
                <a:latin typeface="Century Gothic" panose="020B0502020202020204" pitchFamily="34" charset="0"/>
              </a:rPr>
              <a:t>weiß</a:t>
            </a:r>
            <a:endParaRPr lang="en-GB" dirty="0">
              <a:solidFill>
                <a:prstClr val="black"/>
              </a:solidFill>
            </a:endParaRPr>
          </a:p>
        </p:txBody>
      </p:sp>
      <p:sp>
        <p:nvSpPr>
          <p:cNvPr id="22" name="Rectangle 21">
            <a:extLst>
              <a:ext uri="{FF2B5EF4-FFF2-40B4-BE49-F238E27FC236}">
                <a16:creationId xmlns:a16="http://schemas.microsoft.com/office/drawing/2014/main" xmlns="" id="{35C08AEC-F77E-44D4-9B00-C8BE37A66BE0}"/>
              </a:ext>
            </a:extLst>
          </p:cNvPr>
          <p:cNvSpPr/>
          <p:nvPr/>
        </p:nvSpPr>
        <p:spPr>
          <a:xfrm>
            <a:off x="3259183" y="2005263"/>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a:extLst>
              <a:ext uri="{FF2B5EF4-FFF2-40B4-BE49-F238E27FC236}">
                <a16:creationId xmlns:a16="http://schemas.microsoft.com/office/drawing/2014/main" xmlns="" id="{FACACF8B-5876-47C7-ABA1-124453C028C9}"/>
              </a:ext>
            </a:extLst>
          </p:cNvPr>
          <p:cNvSpPr/>
          <p:nvPr/>
        </p:nvSpPr>
        <p:spPr>
          <a:xfrm>
            <a:off x="5422530" y="2005263"/>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a:extLst>
              <a:ext uri="{FF2B5EF4-FFF2-40B4-BE49-F238E27FC236}">
                <a16:creationId xmlns:a16="http://schemas.microsoft.com/office/drawing/2014/main" xmlns="" id="{2901989C-99D0-45B5-B71A-8A5C90CC9101}"/>
              </a:ext>
            </a:extLst>
          </p:cNvPr>
          <p:cNvSpPr/>
          <p:nvPr/>
        </p:nvSpPr>
        <p:spPr>
          <a:xfrm>
            <a:off x="1066802" y="2719133"/>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Rectangle 24">
            <a:extLst>
              <a:ext uri="{FF2B5EF4-FFF2-40B4-BE49-F238E27FC236}">
                <a16:creationId xmlns:a16="http://schemas.microsoft.com/office/drawing/2014/main" xmlns="" id="{83D783DD-1E62-4297-995E-93FEDBE3E2A4}"/>
              </a:ext>
            </a:extLst>
          </p:cNvPr>
          <p:cNvSpPr/>
          <p:nvPr/>
        </p:nvSpPr>
        <p:spPr>
          <a:xfrm>
            <a:off x="3251163" y="2735175"/>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 name="Rectangle 25">
            <a:extLst>
              <a:ext uri="{FF2B5EF4-FFF2-40B4-BE49-F238E27FC236}">
                <a16:creationId xmlns:a16="http://schemas.microsoft.com/office/drawing/2014/main" xmlns="" id="{D65631F0-DC8B-46DF-871F-94DD7D773656}"/>
              </a:ext>
            </a:extLst>
          </p:cNvPr>
          <p:cNvSpPr/>
          <p:nvPr/>
        </p:nvSpPr>
        <p:spPr>
          <a:xfrm>
            <a:off x="5414510" y="2735175"/>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a:extLst>
              <a:ext uri="{FF2B5EF4-FFF2-40B4-BE49-F238E27FC236}">
                <a16:creationId xmlns:a16="http://schemas.microsoft.com/office/drawing/2014/main" xmlns="" id="{93996998-986C-4C69-A8CA-FD11B38F7C2C}"/>
              </a:ext>
            </a:extLst>
          </p:cNvPr>
          <p:cNvSpPr/>
          <p:nvPr/>
        </p:nvSpPr>
        <p:spPr>
          <a:xfrm>
            <a:off x="1074824" y="3433003"/>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a:extLst>
              <a:ext uri="{FF2B5EF4-FFF2-40B4-BE49-F238E27FC236}">
                <a16:creationId xmlns:a16="http://schemas.microsoft.com/office/drawing/2014/main" xmlns="" id="{4E57AF94-C477-46E6-84DB-6D8445D86A9A}"/>
              </a:ext>
            </a:extLst>
          </p:cNvPr>
          <p:cNvSpPr/>
          <p:nvPr/>
        </p:nvSpPr>
        <p:spPr>
          <a:xfrm>
            <a:off x="3259185" y="3449045"/>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a:extLst>
              <a:ext uri="{FF2B5EF4-FFF2-40B4-BE49-F238E27FC236}">
                <a16:creationId xmlns:a16="http://schemas.microsoft.com/office/drawing/2014/main" xmlns="" id="{F08A3063-6E57-4890-A91B-AEDA099FAF5F}"/>
              </a:ext>
            </a:extLst>
          </p:cNvPr>
          <p:cNvSpPr/>
          <p:nvPr/>
        </p:nvSpPr>
        <p:spPr>
          <a:xfrm>
            <a:off x="5422532" y="3449045"/>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0" name="Rectangle 29">
            <a:extLst>
              <a:ext uri="{FF2B5EF4-FFF2-40B4-BE49-F238E27FC236}">
                <a16:creationId xmlns:a16="http://schemas.microsoft.com/office/drawing/2014/main" xmlns="" id="{EDD49BFD-8F95-4E33-9A38-64689995885D}"/>
              </a:ext>
            </a:extLst>
          </p:cNvPr>
          <p:cNvSpPr/>
          <p:nvPr/>
        </p:nvSpPr>
        <p:spPr>
          <a:xfrm>
            <a:off x="1066804" y="4162915"/>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Rectangle 30">
            <a:extLst>
              <a:ext uri="{FF2B5EF4-FFF2-40B4-BE49-F238E27FC236}">
                <a16:creationId xmlns:a16="http://schemas.microsoft.com/office/drawing/2014/main" xmlns="" id="{7FABBE2C-3175-4AC4-BE2B-5D457C4FCEB8}"/>
              </a:ext>
            </a:extLst>
          </p:cNvPr>
          <p:cNvSpPr/>
          <p:nvPr/>
        </p:nvSpPr>
        <p:spPr>
          <a:xfrm>
            <a:off x="3251165" y="4178957"/>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2" name="Rectangle 31">
            <a:extLst>
              <a:ext uri="{FF2B5EF4-FFF2-40B4-BE49-F238E27FC236}">
                <a16:creationId xmlns:a16="http://schemas.microsoft.com/office/drawing/2014/main" xmlns="" id="{DB8494A6-E4CE-4F00-A660-662A4EAC35EA}"/>
              </a:ext>
            </a:extLst>
          </p:cNvPr>
          <p:cNvSpPr/>
          <p:nvPr/>
        </p:nvSpPr>
        <p:spPr>
          <a:xfrm>
            <a:off x="5414512" y="4178957"/>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3" name="Rectangle 32">
            <a:extLst>
              <a:ext uri="{FF2B5EF4-FFF2-40B4-BE49-F238E27FC236}">
                <a16:creationId xmlns:a16="http://schemas.microsoft.com/office/drawing/2014/main" xmlns="" id="{29BF285F-7D39-4889-844D-B4FE3F424280}"/>
              </a:ext>
            </a:extLst>
          </p:cNvPr>
          <p:cNvSpPr/>
          <p:nvPr/>
        </p:nvSpPr>
        <p:spPr>
          <a:xfrm>
            <a:off x="1074826" y="4876786"/>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4" name="Rectangle 33">
            <a:extLst>
              <a:ext uri="{FF2B5EF4-FFF2-40B4-BE49-F238E27FC236}">
                <a16:creationId xmlns:a16="http://schemas.microsoft.com/office/drawing/2014/main" xmlns="" id="{CF16ECB3-E7DC-493F-A64C-DDDB90691EF8}"/>
              </a:ext>
            </a:extLst>
          </p:cNvPr>
          <p:cNvSpPr/>
          <p:nvPr/>
        </p:nvSpPr>
        <p:spPr>
          <a:xfrm>
            <a:off x="3259187" y="4892828"/>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a:extLst>
              <a:ext uri="{FF2B5EF4-FFF2-40B4-BE49-F238E27FC236}">
                <a16:creationId xmlns:a16="http://schemas.microsoft.com/office/drawing/2014/main" xmlns="" id="{8F8DD1F6-77A9-4345-80B6-34E052FF5D19}"/>
              </a:ext>
            </a:extLst>
          </p:cNvPr>
          <p:cNvSpPr/>
          <p:nvPr/>
        </p:nvSpPr>
        <p:spPr>
          <a:xfrm>
            <a:off x="5422534" y="4892828"/>
            <a:ext cx="1844842" cy="5232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a:extLst>
              <a:ext uri="{FF2B5EF4-FFF2-40B4-BE49-F238E27FC236}">
                <a16:creationId xmlns:a16="http://schemas.microsoft.com/office/drawing/2014/main" xmlns="" id="{7BF2A7D6-2336-4E7D-9472-EE1DEB5C4BBF}"/>
              </a:ext>
            </a:extLst>
          </p:cNvPr>
          <p:cNvSpPr txBox="1"/>
          <p:nvPr/>
        </p:nvSpPr>
        <p:spPr>
          <a:xfrm>
            <a:off x="3416968" y="2005263"/>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groß</a:t>
            </a:r>
            <a:endParaRPr lang="en-GB" dirty="0">
              <a:solidFill>
                <a:prstClr val="black"/>
              </a:solidFill>
            </a:endParaRPr>
          </a:p>
        </p:txBody>
      </p:sp>
      <p:sp>
        <p:nvSpPr>
          <p:cNvPr id="36" name="TextBox 35">
            <a:extLst>
              <a:ext uri="{FF2B5EF4-FFF2-40B4-BE49-F238E27FC236}">
                <a16:creationId xmlns:a16="http://schemas.microsoft.com/office/drawing/2014/main" xmlns="" id="{068B581E-4B9E-4610-B983-5AD97C7947A1}"/>
              </a:ext>
            </a:extLst>
          </p:cNvPr>
          <p:cNvSpPr txBox="1"/>
          <p:nvPr/>
        </p:nvSpPr>
        <p:spPr>
          <a:xfrm>
            <a:off x="5462337" y="2013285"/>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Seite</a:t>
            </a:r>
            <a:endParaRPr lang="en-GB" dirty="0">
              <a:solidFill>
                <a:prstClr val="black"/>
              </a:solidFill>
            </a:endParaRPr>
          </a:p>
        </p:txBody>
      </p:sp>
      <p:sp>
        <p:nvSpPr>
          <p:cNvPr id="37" name="Rectangle 36">
            <a:extLst>
              <a:ext uri="{FF2B5EF4-FFF2-40B4-BE49-F238E27FC236}">
                <a16:creationId xmlns:a16="http://schemas.microsoft.com/office/drawing/2014/main" xmlns="" id="{28763ADE-9401-4CE0-8B8A-0221BF719B22}"/>
              </a:ext>
            </a:extLst>
          </p:cNvPr>
          <p:cNvSpPr/>
          <p:nvPr/>
        </p:nvSpPr>
        <p:spPr>
          <a:xfrm>
            <a:off x="1190539" y="2703093"/>
            <a:ext cx="1686680" cy="523220"/>
          </a:xfrm>
          <a:prstGeom prst="rect">
            <a:avLst/>
          </a:prstGeom>
        </p:spPr>
        <p:txBody>
          <a:bodyPr wrap="none">
            <a:spAutoFit/>
          </a:bodyPr>
          <a:lstStyle/>
          <a:p>
            <a:r>
              <a:rPr lang="de-DE" sz="2800" dirty="0">
                <a:solidFill>
                  <a:srgbClr val="5B9BD5">
                    <a:lumMod val="50000"/>
                  </a:srgbClr>
                </a:solidFill>
                <a:latin typeface="Century Gothic" panose="020B0502020202020204" pitchFamily="34" charset="0"/>
              </a:rPr>
              <a:t>bisschen</a:t>
            </a:r>
            <a:endParaRPr lang="en-GB" dirty="0">
              <a:solidFill>
                <a:prstClr val="black"/>
              </a:solidFill>
            </a:endParaRPr>
          </a:p>
        </p:txBody>
      </p:sp>
      <p:sp>
        <p:nvSpPr>
          <p:cNvPr id="38" name="TextBox 37">
            <a:extLst>
              <a:ext uri="{FF2B5EF4-FFF2-40B4-BE49-F238E27FC236}">
                <a16:creationId xmlns:a16="http://schemas.microsoft.com/office/drawing/2014/main" xmlns="" id="{9DC4E42E-842D-4336-BD62-DB96EEC99CEA}"/>
              </a:ext>
            </a:extLst>
          </p:cNvPr>
          <p:cNvSpPr txBox="1"/>
          <p:nvPr/>
        </p:nvSpPr>
        <p:spPr>
          <a:xfrm>
            <a:off x="3269956" y="2735177"/>
            <a:ext cx="1818029"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Satz</a:t>
            </a:r>
            <a:endParaRPr lang="en-GB" dirty="0">
              <a:solidFill>
                <a:prstClr val="black"/>
              </a:solidFill>
            </a:endParaRPr>
          </a:p>
        </p:txBody>
      </p:sp>
      <p:sp>
        <p:nvSpPr>
          <p:cNvPr id="39" name="TextBox 38">
            <a:extLst>
              <a:ext uri="{FF2B5EF4-FFF2-40B4-BE49-F238E27FC236}">
                <a16:creationId xmlns:a16="http://schemas.microsoft.com/office/drawing/2014/main" xmlns="" id="{C805BD17-E35F-4F2D-88A5-EC0A7DECF477}"/>
              </a:ext>
            </a:extLst>
          </p:cNvPr>
          <p:cNvSpPr txBox="1"/>
          <p:nvPr/>
        </p:nvSpPr>
        <p:spPr>
          <a:xfrm>
            <a:off x="5454317" y="2727157"/>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Fußball</a:t>
            </a:r>
            <a:endParaRPr lang="en-GB" dirty="0">
              <a:solidFill>
                <a:prstClr val="black"/>
              </a:solidFill>
            </a:endParaRPr>
          </a:p>
        </p:txBody>
      </p:sp>
      <p:sp>
        <p:nvSpPr>
          <p:cNvPr id="40" name="Rectangle 39">
            <a:extLst>
              <a:ext uri="{FF2B5EF4-FFF2-40B4-BE49-F238E27FC236}">
                <a16:creationId xmlns:a16="http://schemas.microsoft.com/office/drawing/2014/main" xmlns="" id="{E1A56F11-D34F-4C48-8C69-E38C5559F5FC}"/>
              </a:ext>
            </a:extLst>
          </p:cNvPr>
          <p:cNvSpPr/>
          <p:nvPr/>
        </p:nvSpPr>
        <p:spPr>
          <a:xfrm>
            <a:off x="1182519" y="3449049"/>
            <a:ext cx="1685077" cy="523220"/>
          </a:xfrm>
          <a:prstGeom prst="rect">
            <a:avLst/>
          </a:prstGeom>
        </p:spPr>
        <p:txBody>
          <a:bodyPr wrap="none">
            <a:spAutoFit/>
          </a:bodyPr>
          <a:lstStyle/>
          <a:p>
            <a:r>
              <a:rPr lang="de-DE" sz="2800" dirty="0">
                <a:solidFill>
                  <a:srgbClr val="5B9BD5">
                    <a:lumMod val="50000"/>
                  </a:srgbClr>
                </a:solidFill>
                <a:latin typeface="Century Gothic" panose="020B0502020202020204" pitchFamily="34" charset="0"/>
              </a:rPr>
              <a:t>langsam</a:t>
            </a:r>
            <a:endParaRPr lang="en-GB" dirty="0">
              <a:solidFill>
                <a:prstClr val="black"/>
              </a:solidFill>
            </a:endParaRPr>
          </a:p>
        </p:txBody>
      </p:sp>
      <p:sp>
        <p:nvSpPr>
          <p:cNvPr id="41" name="TextBox 40">
            <a:extLst>
              <a:ext uri="{FF2B5EF4-FFF2-40B4-BE49-F238E27FC236}">
                <a16:creationId xmlns:a16="http://schemas.microsoft.com/office/drawing/2014/main" xmlns="" id="{D8379A18-1EBA-4FFF-8A41-4F1A61B42212}"/>
              </a:ext>
            </a:extLst>
          </p:cNvPr>
          <p:cNvSpPr txBox="1"/>
          <p:nvPr/>
        </p:nvSpPr>
        <p:spPr>
          <a:xfrm>
            <a:off x="3400928" y="3465091"/>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reisen</a:t>
            </a:r>
            <a:endParaRPr lang="en-GB" dirty="0">
              <a:solidFill>
                <a:prstClr val="black"/>
              </a:solidFill>
            </a:endParaRPr>
          </a:p>
        </p:txBody>
      </p:sp>
      <p:sp>
        <p:nvSpPr>
          <p:cNvPr id="42" name="TextBox 41">
            <a:extLst>
              <a:ext uri="{FF2B5EF4-FFF2-40B4-BE49-F238E27FC236}">
                <a16:creationId xmlns:a16="http://schemas.microsoft.com/office/drawing/2014/main" xmlns="" id="{DC5663C7-9D29-490D-B0E0-46BB26924B40}"/>
              </a:ext>
            </a:extLst>
          </p:cNvPr>
          <p:cNvSpPr txBox="1"/>
          <p:nvPr/>
        </p:nvSpPr>
        <p:spPr>
          <a:xfrm>
            <a:off x="5430255" y="3457071"/>
            <a:ext cx="1821075"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heißen</a:t>
            </a:r>
            <a:endParaRPr lang="en-GB" dirty="0">
              <a:solidFill>
                <a:prstClr val="black"/>
              </a:solidFill>
            </a:endParaRPr>
          </a:p>
        </p:txBody>
      </p:sp>
      <p:sp>
        <p:nvSpPr>
          <p:cNvPr id="43" name="Rectangle 42">
            <a:extLst>
              <a:ext uri="{FF2B5EF4-FFF2-40B4-BE49-F238E27FC236}">
                <a16:creationId xmlns:a16="http://schemas.microsoft.com/office/drawing/2014/main" xmlns="" id="{C7C1C9B9-4589-4A70-8B34-67EE44C691D9}"/>
              </a:ext>
            </a:extLst>
          </p:cNvPr>
          <p:cNvSpPr/>
          <p:nvPr/>
        </p:nvSpPr>
        <p:spPr>
          <a:xfrm>
            <a:off x="1060822" y="4162921"/>
            <a:ext cx="1839753" cy="523220"/>
          </a:xfrm>
          <a:prstGeom prst="rect">
            <a:avLst/>
          </a:prstGeom>
        </p:spPr>
        <p:txBody>
          <a:bodyPr wrap="square">
            <a:spAutoFit/>
          </a:bodyPr>
          <a:lstStyle/>
          <a:p>
            <a:pPr algn="ctr"/>
            <a:r>
              <a:rPr lang="de-DE" sz="2800" dirty="0">
                <a:solidFill>
                  <a:srgbClr val="5B9BD5">
                    <a:lumMod val="50000"/>
                  </a:srgbClr>
                </a:solidFill>
                <a:latin typeface="Century Gothic" panose="020B0502020202020204" pitchFamily="34" charset="0"/>
              </a:rPr>
              <a:t>lassen</a:t>
            </a:r>
            <a:endParaRPr lang="en-GB" dirty="0">
              <a:solidFill>
                <a:prstClr val="black"/>
              </a:solidFill>
            </a:endParaRPr>
          </a:p>
        </p:txBody>
      </p:sp>
      <p:sp>
        <p:nvSpPr>
          <p:cNvPr id="44" name="TextBox 43">
            <a:extLst>
              <a:ext uri="{FF2B5EF4-FFF2-40B4-BE49-F238E27FC236}">
                <a16:creationId xmlns:a16="http://schemas.microsoft.com/office/drawing/2014/main" xmlns="" id="{3862937D-C342-453F-A200-B9B523FC03A6}"/>
              </a:ext>
            </a:extLst>
          </p:cNvPr>
          <p:cNvSpPr txBox="1"/>
          <p:nvPr/>
        </p:nvSpPr>
        <p:spPr>
          <a:xfrm>
            <a:off x="3392908" y="4178963"/>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Gesetz</a:t>
            </a:r>
            <a:endParaRPr lang="en-GB" dirty="0">
              <a:solidFill>
                <a:prstClr val="black"/>
              </a:solidFill>
            </a:endParaRPr>
          </a:p>
        </p:txBody>
      </p:sp>
      <p:sp>
        <p:nvSpPr>
          <p:cNvPr id="45" name="TextBox 44">
            <a:extLst>
              <a:ext uri="{FF2B5EF4-FFF2-40B4-BE49-F238E27FC236}">
                <a16:creationId xmlns:a16="http://schemas.microsoft.com/office/drawing/2014/main" xmlns="" id="{E04B853A-7D2E-4D4B-BD10-A14DC432EB9F}"/>
              </a:ext>
            </a:extLst>
          </p:cNvPr>
          <p:cNvSpPr txBox="1"/>
          <p:nvPr/>
        </p:nvSpPr>
        <p:spPr>
          <a:xfrm>
            <a:off x="5438277" y="4186985"/>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sollen</a:t>
            </a:r>
            <a:endParaRPr lang="en-GB" dirty="0">
              <a:solidFill>
                <a:prstClr val="black"/>
              </a:solidFill>
            </a:endParaRPr>
          </a:p>
        </p:txBody>
      </p:sp>
      <p:sp>
        <p:nvSpPr>
          <p:cNvPr id="46" name="Rectangle 45">
            <a:extLst>
              <a:ext uri="{FF2B5EF4-FFF2-40B4-BE49-F238E27FC236}">
                <a16:creationId xmlns:a16="http://schemas.microsoft.com/office/drawing/2014/main" xmlns="" id="{C2425465-EF39-479F-A6CF-ECE3EF69615A}"/>
              </a:ext>
            </a:extLst>
          </p:cNvPr>
          <p:cNvSpPr/>
          <p:nvPr/>
        </p:nvSpPr>
        <p:spPr>
          <a:xfrm>
            <a:off x="1246689" y="4908878"/>
            <a:ext cx="1468672" cy="523220"/>
          </a:xfrm>
          <a:prstGeom prst="rect">
            <a:avLst/>
          </a:prstGeom>
        </p:spPr>
        <p:txBody>
          <a:bodyPr wrap="none">
            <a:spAutoFit/>
          </a:bodyPr>
          <a:lstStyle/>
          <a:p>
            <a:r>
              <a:rPr lang="de-DE" sz="2800" dirty="0">
                <a:solidFill>
                  <a:srgbClr val="5B9BD5">
                    <a:lumMod val="50000"/>
                  </a:srgbClr>
                </a:solidFill>
                <a:latin typeface="Century Gothic" panose="020B0502020202020204" pitchFamily="34" charset="0"/>
              </a:rPr>
              <a:t>damals</a:t>
            </a:r>
            <a:endParaRPr lang="en-GB" dirty="0">
              <a:solidFill>
                <a:prstClr val="black"/>
              </a:solidFill>
            </a:endParaRPr>
          </a:p>
        </p:txBody>
      </p:sp>
      <p:sp>
        <p:nvSpPr>
          <p:cNvPr id="47" name="TextBox 46">
            <a:extLst>
              <a:ext uri="{FF2B5EF4-FFF2-40B4-BE49-F238E27FC236}">
                <a16:creationId xmlns:a16="http://schemas.microsoft.com/office/drawing/2014/main" xmlns="" id="{5DF3E474-A1AA-4C67-B681-B27850414B8E}"/>
              </a:ext>
            </a:extLst>
          </p:cNvPr>
          <p:cNvSpPr txBox="1"/>
          <p:nvPr/>
        </p:nvSpPr>
        <p:spPr>
          <a:xfrm>
            <a:off x="3400930" y="4924920"/>
            <a:ext cx="1679037"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findest</a:t>
            </a:r>
            <a:endParaRPr lang="en-GB" dirty="0">
              <a:solidFill>
                <a:prstClr val="black"/>
              </a:solidFill>
            </a:endParaRPr>
          </a:p>
        </p:txBody>
      </p:sp>
      <p:sp>
        <p:nvSpPr>
          <p:cNvPr id="48" name="TextBox 47">
            <a:extLst>
              <a:ext uri="{FF2B5EF4-FFF2-40B4-BE49-F238E27FC236}">
                <a16:creationId xmlns:a16="http://schemas.microsoft.com/office/drawing/2014/main" xmlns="" id="{4AA1785D-C49B-4264-9746-32682271F02D}"/>
              </a:ext>
            </a:extLst>
          </p:cNvPr>
          <p:cNvSpPr txBox="1"/>
          <p:nvPr/>
        </p:nvSpPr>
        <p:spPr>
          <a:xfrm>
            <a:off x="5430257" y="4900858"/>
            <a:ext cx="1837115" cy="523220"/>
          </a:xfrm>
          <a:prstGeom prst="rect">
            <a:avLst/>
          </a:prstGeom>
          <a:noFill/>
        </p:spPr>
        <p:txBody>
          <a:bodyPr wrap="square" rtlCol="0">
            <a:spAutoFit/>
          </a:bodyPr>
          <a:lstStyle/>
          <a:p>
            <a:pPr algn="ctr"/>
            <a:r>
              <a:rPr lang="de-DE" sz="2800" dirty="0">
                <a:solidFill>
                  <a:srgbClr val="5B9BD5">
                    <a:lumMod val="50000"/>
                  </a:srgbClr>
                </a:solidFill>
                <a:latin typeface="Century Gothic" panose="020B0502020202020204" pitchFamily="34" charset="0"/>
              </a:rPr>
              <a:t>gesund</a:t>
            </a:r>
            <a:endParaRPr lang="en-GB" dirty="0">
              <a:solidFill>
                <a:prstClr val="black"/>
              </a:solidFill>
            </a:endParaRPr>
          </a:p>
        </p:txBody>
      </p:sp>
      <p:sp>
        <p:nvSpPr>
          <p:cNvPr id="11" name="TextBox 10">
            <a:extLst>
              <a:ext uri="{FF2B5EF4-FFF2-40B4-BE49-F238E27FC236}">
                <a16:creationId xmlns:a16="http://schemas.microsoft.com/office/drawing/2014/main" xmlns="" id="{A7F2B91E-9ABB-4104-BA3D-7D28B02EAC4C}"/>
              </a:ext>
            </a:extLst>
          </p:cNvPr>
          <p:cNvSpPr txBox="1"/>
          <p:nvPr/>
        </p:nvSpPr>
        <p:spPr>
          <a:xfrm>
            <a:off x="433136" y="2013285"/>
            <a:ext cx="6279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1.</a:t>
            </a:r>
          </a:p>
        </p:txBody>
      </p:sp>
      <p:sp>
        <p:nvSpPr>
          <p:cNvPr id="52" name="TextBox 51">
            <a:extLst>
              <a:ext uri="{FF2B5EF4-FFF2-40B4-BE49-F238E27FC236}">
                <a16:creationId xmlns:a16="http://schemas.microsoft.com/office/drawing/2014/main" xmlns="" id="{52CF8D0E-FB6C-4F98-AEE0-0AC0046E5C89}"/>
              </a:ext>
            </a:extLst>
          </p:cNvPr>
          <p:cNvSpPr txBox="1"/>
          <p:nvPr/>
        </p:nvSpPr>
        <p:spPr>
          <a:xfrm>
            <a:off x="425116" y="2743199"/>
            <a:ext cx="6279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2.</a:t>
            </a:r>
          </a:p>
        </p:txBody>
      </p:sp>
      <p:sp>
        <p:nvSpPr>
          <p:cNvPr id="53" name="TextBox 52">
            <a:extLst>
              <a:ext uri="{FF2B5EF4-FFF2-40B4-BE49-F238E27FC236}">
                <a16:creationId xmlns:a16="http://schemas.microsoft.com/office/drawing/2014/main" xmlns="" id="{B9C725FE-AD70-4FF1-A52A-C3B741E93809}"/>
              </a:ext>
            </a:extLst>
          </p:cNvPr>
          <p:cNvSpPr txBox="1"/>
          <p:nvPr/>
        </p:nvSpPr>
        <p:spPr>
          <a:xfrm>
            <a:off x="449180" y="3489155"/>
            <a:ext cx="6279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3.</a:t>
            </a:r>
          </a:p>
        </p:txBody>
      </p:sp>
      <p:sp>
        <p:nvSpPr>
          <p:cNvPr id="54" name="TextBox 53">
            <a:extLst>
              <a:ext uri="{FF2B5EF4-FFF2-40B4-BE49-F238E27FC236}">
                <a16:creationId xmlns:a16="http://schemas.microsoft.com/office/drawing/2014/main" xmlns="" id="{38BFFB54-2F9B-4697-BF8D-E678FCD76A44}"/>
              </a:ext>
            </a:extLst>
          </p:cNvPr>
          <p:cNvSpPr txBox="1"/>
          <p:nvPr/>
        </p:nvSpPr>
        <p:spPr>
          <a:xfrm>
            <a:off x="441160" y="4170942"/>
            <a:ext cx="6279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4.</a:t>
            </a:r>
          </a:p>
        </p:txBody>
      </p:sp>
      <p:sp>
        <p:nvSpPr>
          <p:cNvPr id="55" name="TextBox 54">
            <a:extLst>
              <a:ext uri="{FF2B5EF4-FFF2-40B4-BE49-F238E27FC236}">
                <a16:creationId xmlns:a16="http://schemas.microsoft.com/office/drawing/2014/main" xmlns="" id="{52154E82-87C3-4827-B3B1-43DF0DE4DD21}"/>
              </a:ext>
            </a:extLst>
          </p:cNvPr>
          <p:cNvSpPr txBox="1"/>
          <p:nvPr/>
        </p:nvSpPr>
        <p:spPr>
          <a:xfrm>
            <a:off x="449182" y="4916896"/>
            <a:ext cx="6279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5.</a:t>
            </a:r>
          </a:p>
        </p:txBody>
      </p:sp>
    </p:spTree>
    <p:extLst>
      <p:ext uri="{BB962C8B-B14F-4D97-AF65-F5344CB8AC3E}">
        <p14:creationId xmlns:p14="http://schemas.microsoft.com/office/powerpoint/2010/main" val="16668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3"/>
                                        </p:tgtEl>
                                        <p:attrNameLst>
                                          <p:attrName>fillcolor</p:attrName>
                                        </p:attrNameLst>
                                      </p:cBhvr>
                                      <p:to>
                                        <a:srgbClr val="FFCC66"/>
                                      </p:to>
                                    </p:animClr>
                                    <p:set>
                                      <p:cBhvr>
                                        <p:cTn id="7" dur="2000" fill="hold"/>
                                        <p:tgtEl>
                                          <p:spTgt spid="23"/>
                                        </p:tgtEl>
                                        <p:attrNameLst>
                                          <p:attrName>fill.type</p:attrName>
                                        </p:attrNameLst>
                                      </p:cBhvr>
                                      <p:to>
                                        <p:strVal val="solid"/>
                                      </p:to>
                                    </p:set>
                                    <p:set>
                                      <p:cBhvr>
                                        <p:cTn id="8" dur="2000" fill="hold"/>
                                        <p:tgtEl>
                                          <p:spTgt spid="2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rgbClr val="FFCC66"/>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42"/>
                                        </p:tgtEl>
                                        <p:attrNameLst>
                                          <p:attrName>fillcolor</p:attrName>
                                        </p:attrNameLst>
                                      </p:cBhvr>
                                      <p:to>
                                        <a:srgbClr val="FFCC66"/>
                                      </p:to>
                                    </p:animClr>
                                    <p:set>
                                      <p:cBhvr>
                                        <p:cTn id="19" dur="2000" fill="hold"/>
                                        <p:tgtEl>
                                          <p:spTgt spid="42"/>
                                        </p:tgtEl>
                                        <p:attrNameLst>
                                          <p:attrName>fill.type</p:attrName>
                                        </p:attrNameLst>
                                      </p:cBhvr>
                                      <p:to>
                                        <p:strVal val="solid"/>
                                      </p:to>
                                    </p:set>
                                    <p:set>
                                      <p:cBhvr>
                                        <p:cTn id="20" dur="2000" fill="hold"/>
                                        <p:tgtEl>
                                          <p:spTgt spid="42"/>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43"/>
                                        </p:tgtEl>
                                        <p:attrNameLst>
                                          <p:attrName>fillcolor</p:attrName>
                                        </p:attrNameLst>
                                      </p:cBhvr>
                                      <p:to>
                                        <a:srgbClr val="FFCC66"/>
                                      </p:to>
                                    </p:animClr>
                                    <p:set>
                                      <p:cBhvr>
                                        <p:cTn id="25" dur="2000" fill="hold"/>
                                        <p:tgtEl>
                                          <p:spTgt spid="43"/>
                                        </p:tgtEl>
                                        <p:attrNameLst>
                                          <p:attrName>fill.type</p:attrName>
                                        </p:attrNameLst>
                                      </p:cBhvr>
                                      <p:to>
                                        <p:strVal val="solid"/>
                                      </p:to>
                                    </p:set>
                                    <p:set>
                                      <p:cBhvr>
                                        <p:cTn id="26" dur="2000" fill="hold"/>
                                        <p:tgtEl>
                                          <p:spTgt spid="4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8"/>
                                        </p:tgtEl>
                                        <p:attrNameLst>
                                          <p:attrName>fillcolor</p:attrName>
                                        </p:attrNameLst>
                                      </p:cBhvr>
                                      <p:to>
                                        <a:srgbClr val="FFCC66"/>
                                      </p:to>
                                    </p:animClr>
                                    <p:set>
                                      <p:cBhvr>
                                        <p:cTn id="31" dur="2000" fill="hold"/>
                                        <p:tgtEl>
                                          <p:spTgt spid="48"/>
                                        </p:tgtEl>
                                        <p:attrNameLst>
                                          <p:attrName>fill.type</p:attrName>
                                        </p:attrNameLst>
                                      </p:cBhvr>
                                      <p:to>
                                        <p:strVal val="solid"/>
                                      </p:to>
                                    </p:set>
                                    <p:set>
                                      <p:cBhvr>
                                        <p:cTn id="32"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2483893-4BD6-4509-B8C1-D98FCD46D074}"/>
              </a:ext>
            </a:extLst>
          </p:cNvPr>
          <p:cNvSpPr/>
          <p:nvPr/>
        </p:nvSpPr>
        <p:spPr>
          <a:xfrm>
            <a:off x="3527018" y="3716975"/>
            <a:ext cx="4887878" cy="2646878"/>
          </a:xfrm>
          <a:prstGeom prst="rect">
            <a:avLst/>
          </a:prstGeom>
        </p:spPr>
        <p:txBody>
          <a:bodyPr wrap="none">
            <a:spAutoFit/>
          </a:bodyPr>
          <a:lstStyle/>
          <a:p>
            <a:pPr algn="ctr"/>
            <a:r>
              <a:rPr lang="en-GB" sz="16600" dirty="0" err="1">
                <a:solidFill>
                  <a:srgbClr val="FFC000"/>
                </a:solidFill>
              </a:rPr>
              <a:t>s</a:t>
            </a:r>
            <a:r>
              <a:rPr lang="en-GB" sz="16600" dirty="0" err="1">
                <a:solidFill>
                  <a:srgbClr val="002060"/>
                </a:solidFill>
              </a:rPr>
              <a:t>ollen</a:t>
            </a:r>
            <a:endParaRPr lang="en-GB" sz="16600" dirty="0">
              <a:solidFill>
                <a:srgbClr val="002060"/>
              </a:solidFill>
            </a:endParaRPr>
          </a:p>
        </p:txBody>
      </p:sp>
      <p:sp>
        <p:nvSpPr>
          <p:cNvPr id="5" name="Rectangle 4">
            <a:extLst>
              <a:ext uri="{FF2B5EF4-FFF2-40B4-BE49-F238E27FC236}">
                <a16:creationId xmlns:a16="http://schemas.microsoft.com/office/drawing/2014/main" xmlns="" id="{4B6790D1-3A9B-476B-ABEE-943351391D1E}"/>
              </a:ext>
            </a:extLst>
          </p:cNvPr>
          <p:cNvSpPr/>
          <p:nvPr/>
        </p:nvSpPr>
        <p:spPr>
          <a:xfrm>
            <a:off x="1138562" y="0"/>
            <a:ext cx="1410964" cy="4508927"/>
          </a:xfrm>
          <a:prstGeom prst="rect">
            <a:avLst/>
          </a:prstGeom>
        </p:spPr>
        <p:txBody>
          <a:bodyPr wrap="none">
            <a:spAutoFit/>
          </a:bodyPr>
          <a:lstStyle/>
          <a:p>
            <a:r>
              <a:rPr lang="en-GB" sz="28700" dirty="0">
                <a:solidFill>
                  <a:srgbClr val="FFCC00"/>
                </a:solidFill>
              </a:rPr>
              <a:t>s</a:t>
            </a:r>
            <a:endParaRPr lang="en-GB" sz="4000" dirty="0">
              <a:solidFill>
                <a:prstClr val="black"/>
              </a:solidFill>
            </a:endParaRPr>
          </a:p>
        </p:txBody>
      </p:sp>
      <p:pic>
        <p:nvPicPr>
          <p:cNvPr id="6" name="Picture 5">
            <a:extLst>
              <a:ext uri="{FF2B5EF4-FFF2-40B4-BE49-F238E27FC236}">
                <a16:creationId xmlns:a16="http://schemas.microsoft.com/office/drawing/2014/main" xmlns="" id="{DEE7A808-F21D-462B-B577-1825FEB5F85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6" r="1"/>
          <a:stretch/>
        </p:blipFill>
        <p:spPr>
          <a:xfrm>
            <a:off x="4362450" y="538843"/>
            <a:ext cx="3489382" cy="3970084"/>
          </a:xfrm>
          <a:prstGeom prst="rect">
            <a:avLst/>
          </a:prstGeom>
        </p:spPr>
      </p:pic>
    </p:spTree>
    <p:extLst>
      <p:ext uri="{BB962C8B-B14F-4D97-AF65-F5344CB8AC3E}">
        <p14:creationId xmlns:p14="http://schemas.microsoft.com/office/powerpoint/2010/main" val="42597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_start_middle_z.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sollen_sourc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soll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2483893-4BD6-4509-B8C1-D98FCD46D074}"/>
              </a:ext>
            </a:extLst>
          </p:cNvPr>
          <p:cNvSpPr/>
          <p:nvPr/>
        </p:nvSpPr>
        <p:spPr>
          <a:xfrm>
            <a:off x="3527018" y="3716975"/>
            <a:ext cx="4887878" cy="2646878"/>
          </a:xfrm>
          <a:prstGeom prst="rect">
            <a:avLst/>
          </a:prstGeom>
        </p:spPr>
        <p:txBody>
          <a:bodyPr wrap="none">
            <a:spAutoFit/>
          </a:bodyPr>
          <a:lstStyle/>
          <a:p>
            <a:pPr algn="ctr"/>
            <a:r>
              <a:rPr lang="en-GB" sz="16600" dirty="0" err="1">
                <a:solidFill>
                  <a:srgbClr val="FFC000"/>
                </a:solidFill>
              </a:rPr>
              <a:t>s</a:t>
            </a:r>
            <a:r>
              <a:rPr lang="en-GB" sz="16600" dirty="0" err="1">
                <a:solidFill>
                  <a:srgbClr val="002060"/>
                </a:solidFill>
              </a:rPr>
              <a:t>ollen</a:t>
            </a:r>
            <a:endParaRPr lang="en-GB" sz="16600" dirty="0">
              <a:solidFill>
                <a:srgbClr val="002060"/>
              </a:solidFill>
            </a:endParaRPr>
          </a:p>
        </p:txBody>
      </p:sp>
      <p:sp>
        <p:nvSpPr>
          <p:cNvPr id="5" name="Rectangle 4">
            <a:extLst>
              <a:ext uri="{FF2B5EF4-FFF2-40B4-BE49-F238E27FC236}">
                <a16:creationId xmlns:a16="http://schemas.microsoft.com/office/drawing/2014/main" xmlns="" id="{4B6790D1-3A9B-476B-ABEE-943351391D1E}"/>
              </a:ext>
            </a:extLst>
          </p:cNvPr>
          <p:cNvSpPr/>
          <p:nvPr/>
        </p:nvSpPr>
        <p:spPr>
          <a:xfrm>
            <a:off x="1138562" y="0"/>
            <a:ext cx="1410964" cy="4508927"/>
          </a:xfrm>
          <a:prstGeom prst="rect">
            <a:avLst/>
          </a:prstGeom>
        </p:spPr>
        <p:txBody>
          <a:bodyPr wrap="none">
            <a:spAutoFit/>
          </a:bodyPr>
          <a:lstStyle/>
          <a:p>
            <a:r>
              <a:rPr lang="en-GB" sz="28700" dirty="0">
                <a:solidFill>
                  <a:srgbClr val="FFCC00"/>
                </a:solidFill>
              </a:rPr>
              <a:t>s</a:t>
            </a:r>
            <a:endParaRPr lang="en-GB" sz="4000" dirty="0">
              <a:solidFill>
                <a:prstClr val="black"/>
              </a:solidFill>
            </a:endParaRPr>
          </a:p>
        </p:txBody>
      </p:sp>
    </p:spTree>
    <p:extLst>
      <p:ext uri="{BB962C8B-B14F-4D97-AF65-F5344CB8AC3E}">
        <p14:creationId xmlns:p14="http://schemas.microsoft.com/office/powerpoint/2010/main" val="31291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_start_middle_z.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soll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2483893-4BD6-4509-B8C1-D98FCD46D074}"/>
              </a:ext>
            </a:extLst>
          </p:cNvPr>
          <p:cNvSpPr/>
          <p:nvPr/>
        </p:nvSpPr>
        <p:spPr>
          <a:xfrm>
            <a:off x="3527018" y="3716975"/>
            <a:ext cx="4887878" cy="2646878"/>
          </a:xfrm>
          <a:prstGeom prst="rect">
            <a:avLst/>
          </a:prstGeom>
        </p:spPr>
        <p:txBody>
          <a:bodyPr wrap="none">
            <a:spAutoFit/>
          </a:bodyPr>
          <a:lstStyle/>
          <a:p>
            <a:pPr algn="ctr"/>
            <a:r>
              <a:rPr lang="en-GB" sz="16600" dirty="0" err="1">
                <a:solidFill>
                  <a:srgbClr val="FFC000"/>
                </a:solidFill>
              </a:rPr>
              <a:t>s</a:t>
            </a:r>
            <a:r>
              <a:rPr lang="en-GB" sz="16600" dirty="0" err="1">
                <a:solidFill>
                  <a:srgbClr val="002060"/>
                </a:solidFill>
              </a:rPr>
              <a:t>ollen</a:t>
            </a:r>
            <a:endParaRPr lang="en-GB" sz="16600" dirty="0">
              <a:solidFill>
                <a:srgbClr val="002060"/>
              </a:solidFill>
            </a:endParaRPr>
          </a:p>
        </p:txBody>
      </p:sp>
      <p:sp>
        <p:nvSpPr>
          <p:cNvPr id="5" name="Rectangle 4">
            <a:extLst>
              <a:ext uri="{FF2B5EF4-FFF2-40B4-BE49-F238E27FC236}">
                <a16:creationId xmlns:a16="http://schemas.microsoft.com/office/drawing/2014/main" xmlns="" id="{4B6790D1-3A9B-476B-ABEE-943351391D1E}"/>
              </a:ext>
            </a:extLst>
          </p:cNvPr>
          <p:cNvSpPr/>
          <p:nvPr/>
        </p:nvSpPr>
        <p:spPr>
          <a:xfrm>
            <a:off x="1138562" y="0"/>
            <a:ext cx="1410964" cy="4508927"/>
          </a:xfrm>
          <a:prstGeom prst="rect">
            <a:avLst/>
          </a:prstGeom>
        </p:spPr>
        <p:txBody>
          <a:bodyPr wrap="none">
            <a:spAutoFit/>
          </a:bodyPr>
          <a:lstStyle/>
          <a:p>
            <a:r>
              <a:rPr lang="en-GB" sz="28700" dirty="0">
                <a:solidFill>
                  <a:srgbClr val="FFCC00"/>
                </a:solidFill>
              </a:rPr>
              <a:t>s</a:t>
            </a:r>
            <a:endParaRPr lang="en-GB" sz="4000" dirty="0">
              <a:solidFill>
                <a:prstClr val="black"/>
              </a:solidFill>
            </a:endParaRPr>
          </a:p>
        </p:txBody>
      </p:sp>
      <p:pic>
        <p:nvPicPr>
          <p:cNvPr id="6" name="Picture 5">
            <a:extLst>
              <a:ext uri="{FF2B5EF4-FFF2-40B4-BE49-F238E27FC236}">
                <a16:creationId xmlns:a16="http://schemas.microsoft.com/office/drawing/2014/main" xmlns="" id="{DEE7A808-F21D-462B-B577-1825FEB5F85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6" r="1"/>
          <a:stretch/>
        </p:blipFill>
        <p:spPr>
          <a:xfrm>
            <a:off x="4362450" y="538843"/>
            <a:ext cx="3489382" cy="3970084"/>
          </a:xfrm>
          <a:prstGeom prst="rect">
            <a:avLst/>
          </a:prstGeom>
        </p:spPr>
      </p:pic>
    </p:spTree>
    <p:extLst>
      <p:ext uri="{BB962C8B-B14F-4D97-AF65-F5344CB8AC3E}">
        <p14:creationId xmlns:p14="http://schemas.microsoft.com/office/powerpoint/2010/main" val="11946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41057" y="184672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rPr>
              <a:t>s</a:t>
            </a:r>
            <a:r>
              <a:rPr lang="en-GB" sz="6600" dirty="0" err="1">
                <a:solidFill>
                  <a:srgbClr val="002060"/>
                </a:solidFill>
              </a:rPr>
              <a:t>ollen</a:t>
            </a:r>
            <a:endParaRPr lang="en-GB" sz="6600" dirty="0">
              <a:solidFill>
                <a:srgbClr val="002060"/>
              </a:solidFill>
            </a:endParaRPr>
          </a:p>
        </p:txBody>
      </p:sp>
      <p:sp>
        <p:nvSpPr>
          <p:cNvPr id="5" name="Rectangle 4"/>
          <p:cNvSpPr/>
          <p:nvPr/>
        </p:nvSpPr>
        <p:spPr>
          <a:xfrm>
            <a:off x="802992" y="376216"/>
            <a:ext cx="2488182" cy="923330"/>
          </a:xfrm>
          <a:prstGeom prst="rect">
            <a:avLst/>
          </a:prstGeom>
        </p:spPr>
        <p:txBody>
          <a:bodyPr wrap="none">
            <a:spAutoFit/>
          </a:bodyPr>
          <a:lstStyle/>
          <a:p>
            <a:pPr algn="ctr"/>
            <a:r>
              <a:rPr lang="en-GB" sz="5400" dirty="0" err="1">
                <a:solidFill>
                  <a:srgbClr val="002060"/>
                </a:solidFill>
              </a:rPr>
              <a:t>Ge</a:t>
            </a:r>
            <a:r>
              <a:rPr lang="en-GB" sz="5400" dirty="0" err="1">
                <a:solidFill>
                  <a:srgbClr val="FFCC00"/>
                </a:solidFill>
              </a:rPr>
              <a:t>s</a:t>
            </a:r>
            <a:r>
              <a:rPr lang="en-GB" sz="5400" dirty="0" err="1">
                <a:solidFill>
                  <a:srgbClr val="002060"/>
                </a:solidFill>
              </a:rPr>
              <a:t>etz</a:t>
            </a:r>
            <a:endParaRPr lang="en-GB" sz="5400" dirty="0">
              <a:solidFill>
                <a:srgbClr val="FFCC00"/>
              </a:solidFill>
            </a:endParaRPr>
          </a:p>
        </p:txBody>
      </p:sp>
      <p:sp>
        <p:nvSpPr>
          <p:cNvPr id="6" name="Rectangle 5"/>
          <p:cNvSpPr/>
          <p:nvPr/>
        </p:nvSpPr>
        <p:spPr>
          <a:xfrm>
            <a:off x="4440881" y="4502196"/>
            <a:ext cx="3345562" cy="923330"/>
          </a:xfrm>
          <a:prstGeom prst="rect">
            <a:avLst/>
          </a:prstGeom>
        </p:spPr>
        <p:txBody>
          <a:bodyPr wrap="square">
            <a:spAutoFit/>
          </a:bodyPr>
          <a:lstStyle/>
          <a:p>
            <a:pPr algn="ctr"/>
            <a:r>
              <a:rPr lang="en-GB" sz="5400" dirty="0" err="1">
                <a:solidFill>
                  <a:srgbClr val="002060"/>
                </a:solidFill>
              </a:rPr>
              <a:t>lang</a:t>
            </a:r>
            <a:r>
              <a:rPr lang="en-GB" sz="5400" dirty="0" err="1">
                <a:solidFill>
                  <a:srgbClr val="FFCC00"/>
                </a:solidFill>
              </a:rPr>
              <a:t>s</a:t>
            </a:r>
            <a:r>
              <a:rPr lang="en-GB" sz="5400" dirty="0" err="1">
                <a:solidFill>
                  <a:srgbClr val="002060"/>
                </a:solidFill>
              </a:rPr>
              <a:t>am</a:t>
            </a:r>
            <a:endParaRPr lang="en-GB" sz="5400" dirty="0">
              <a:solidFill>
                <a:srgbClr val="002060"/>
              </a:solidFill>
            </a:endParaRPr>
          </a:p>
        </p:txBody>
      </p:sp>
      <p:sp>
        <p:nvSpPr>
          <p:cNvPr id="7" name="Rectangle 6"/>
          <p:cNvSpPr/>
          <p:nvPr/>
        </p:nvSpPr>
        <p:spPr>
          <a:xfrm>
            <a:off x="8904083" y="3279001"/>
            <a:ext cx="2392307" cy="923330"/>
          </a:xfrm>
          <a:prstGeom prst="rect">
            <a:avLst/>
          </a:prstGeom>
        </p:spPr>
        <p:txBody>
          <a:bodyPr wrap="square">
            <a:spAutoFit/>
          </a:bodyPr>
          <a:lstStyle/>
          <a:p>
            <a:pPr algn="ctr"/>
            <a:r>
              <a:rPr lang="en-GB" sz="5400" dirty="0" err="1">
                <a:solidFill>
                  <a:srgbClr val="FFCC00"/>
                </a:solidFill>
              </a:rPr>
              <a:t>S</a:t>
            </a:r>
            <a:r>
              <a:rPr lang="en-GB" sz="5400" dirty="0" err="1">
                <a:solidFill>
                  <a:srgbClr val="002060"/>
                </a:solidFill>
              </a:rPr>
              <a:t>atz</a:t>
            </a:r>
            <a:endParaRPr lang="en-GB" sz="5400" i="1" dirty="0">
              <a:solidFill>
                <a:srgbClr val="002060"/>
              </a:solidFill>
            </a:endParaRPr>
          </a:p>
        </p:txBody>
      </p:sp>
      <p:sp>
        <p:nvSpPr>
          <p:cNvPr id="8" name="Rectangle 7"/>
          <p:cNvSpPr/>
          <p:nvPr/>
        </p:nvSpPr>
        <p:spPr>
          <a:xfrm>
            <a:off x="305377" y="3221522"/>
            <a:ext cx="3616652" cy="923330"/>
          </a:xfrm>
          <a:prstGeom prst="rect">
            <a:avLst/>
          </a:prstGeom>
        </p:spPr>
        <p:txBody>
          <a:bodyPr wrap="square">
            <a:spAutoFit/>
          </a:bodyPr>
          <a:lstStyle/>
          <a:p>
            <a:pPr algn="ctr"/>
            <a:r>
              <a:rPr lang="en-GB" sz="5400" dirty="0" err="1">
                <a:solidFill>
                  <a:srgbClr val="002060"/>
                </a:solidFill>
              </a:rPr>
              <a:t>rei</a:t>
            </a:r>
            <a:r>
              <a:rPr lang="en-GB" sz="5400" dirty="0" err="1">
                <a:solidFill>
                  <a:srgbClr val="FFCC00"/>
                </a:solidFill>
              </a:rPr>
              <a:t>s</a:t>
            </a:r>
            <a:r>
              <a:rPr lang="en-GB" sz="5400" dirty="0" err="1">
                <a:solidFill>
                  <a:srgbClr val="002060"/>
                </a:solidFill>
              </a:rPr>
              <a:t>en</a:t>
            </a:r>
            <a:endParaRPr lang="en-GB" sz="5400" dirty="0">
              <a:solidFill>
                <a:srgbClr val="002060"/>
              </a:solidFill>
            </a:endParaRPr>
          </a:p>
        </p:txBody>
      </p:sp>
      <p:sp>
        <p:nvSpPr>
          <p:cNvPr id="9" name="Rectangle 8"/>
          <p:cNvSpPr/>
          <p:nvPr/>
        </p:nvSpPr>
        <p:spPr>
          <a:xfrm>
            <a:off x="9199187" y="581763"/>
            <a:ext cx="1802096"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eite</a:t>
            </a:r>
            <a:endParaRPr lang="en-GB" sz="5400" dirty="0">
              <a:solidFill>
                <a:srgbClr val="002060"/>
              </a:solidFill>
            </a:endParaRPr>
          </a:p>
        </p:txBody>
      </p:sp>
      <p:pic>
        <p:nvPicPr>
          <p:cNvPr id="10" name="Picture 9"/>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25"/>
          <a:stretch/>
        </p:blipFill>
        <p:spPr>
          <a:xfrm>
            <a:off x="5558118" y="1920816"/>
            <a:ext cx="1189634" cy="1352673"/>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4569" y="1638951"/>
            <a:ext cx="1091333" cy="1382822"/>
          </a:xfrm>
          <a:prstGeom prst="rect">
            <a:avLst/>
          </a:prstGeom>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7448" y="3981033"/>
            <a:ext cx="2050972" cy="2050972"/>
          </a:xfrm>
          <a:prstGeom prst="rect">
            <a:avLst/>
          </a:prstGeom>
        </p:spPr>
      </p:pic>
      <p:sp>
        <p:nvSpPr>
          <p:cNvPr id="13" name="TextBox 12"/>
          <p:cNvSpPr txBox="1"/>
          <p:nvPr/>
        </p:nvSpPr>
        <p:spPr>
          <a:xfrm>
            <a:off x="10291352" y="2724977"/>
            <a:ext cx="348343" cy="261610"/>
          </a:xfrm>
          <a:prstGeom prst="rect">
            <a:avLst/>
          </a:prstGeom>
          <a:noFill/>
        </p:spPr>
        <p:txBody>
          <a:bodyPr wrap="square" rtlCol="0">
            <a:spAutoFit/>
          </a:bodyPr>
          <a:lstStyle/>
          <a:p>
            <a:r>
              <a:rPr lang="en-GB" sz="1100" dirty="0">
                <a:solidFill>
                  <a:prstClr val="black"/>
                </a:solidFill>
              </a:rPr>
              <a:t>54</a:t>
            </a:r>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528" y="1378243"/>
            <a:ext cx="1268275" cy="1230227"/>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7774" y="1741629"/>
            <a:ext cx="1593804" cy="1030660"/>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16890" y="5449728"/>
            <a:ext cx="1572076" cy="833200"/>
          </a:xfrm>
          <a:prstGeom prst="rect">
            <a:avLst/>
          </a:prstGeom>
        </p:spPr>
      </p:pic>
      <p:sp>
        <p:nvSpPr>
          <p:cNvPr id="17" name="TextBox 16"/>
          <p:cNvSpPr txBox="1"/>
          <p:nvPr/>
        </p:nvSpPr>
        <p:spPr>
          <a:xfrm>
            <a:off x="8727300" y="5119198"/>
            <a:ext cx="3266450" cy="461665"/>
          </a:xfrm>
          <a:prstGeom prst="rect">
            <a:avLst/>
          </a:prstGeom>
          <a:noFill/>
        </p:spPr>
        <p:txBody>
          <a:bodyPr wrap="square" rtlCol="0">
            <a:spAutoFit/>
          </a:bodyPr>
          <a:lstStyle/>
          <a:p>
            <a:r>
              <a:rPr lang="en-GB" sz="2400" dirty="0" err="1">
                <a:solidFill>
                  <a:srgbClr val="002060"/>
                </a:solidFill>
              </a:rPr>
              <a:t>Ich</a:t>
            </a:r>
            <a:r>
              <a:rPr lang="en-GB" sz="2400" dirty="0">
                <a:solidFill>
                  <a:srgbClr val="002060"/>
                </a:solidFill>
              </a:rPr>
              <a:t> </a:t>
            </a:r>
            <a:r>
              <a:rPr lang="en-GB" sz="2400" dirty="0" err="1">
                <a:solidFill>
                  <a:srgbClr val="002060"/>
                </a:solidFill>
              </a:rPr>
              <a:t>habe</a:t>
            </a:r>
            <a:r>
              <a:rPr lang="en-GB" sz="2400" dirty="0">
                <a:solidFill>
                  <a:srgbClr val="002060"/>
                </a:solidFill>
              </a:rPr>
              <a:t> Hunger.</a:t>
            </a:r>
          </a:p>
        </p:txBody>
      </p:sp>
      <p:cxnSp>
        <p:nvCxnSpPr>
          <p:cNvPr id="18" name="Straight Arrow Connector 17"/>
          <p:cNvCxnSpPr/>
          <p:nvPr/>
        </p:nvCxnSpPr>
        <p:spPr>
          <a:xfrm flipH="1">
            <a:off x="9016189" y="4651177"/>
            <a:ext cx="66298" cy="46802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771725" y="4662099"/>
            <a:ext cx="165130" cy="52522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690328" y="4665772"/>
            <a:ext cx="124849" cy="5215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93003" y="4202331"/>
            <a:ext cx="1349408" cy="369332"/>
          </a:xfrm>
          <a:prstGeom prst="rect">
            <a:avLst/>
          </a:prstGeom>
          <a:noFill/>
        </p:spPr>
        <p:txBody>
          <a:bodyPr wrap="square" rtlCol="0">
            <a:spAutoFit/>
          </a:bodyPr>
          <a:lstStyle/>
          <a:p>
            <a:r>
              <a:rPr lang="en-GB" dirty="0" err="1">
                <a:solidFill>
                  <a:srgbClr val="002060"/>
                </a:solidFill>
              </a:rPr>
              <a:t>Subjekt</a:t>
            </a:r>
            <a:endParaRPr lang="en-GB" dirty="0">
              <a:solidFill>
                <a:srgbClr val="002060"/>
              </a:solidFill>
            </a:endParaRPr>
          </a:p>
        </p:txBody>
      </p:sp>
      <p:sp>
        <p:nvSpPr>
          <p:cNvPr id="22" name="TextBox 21"/>
          <p:cNvSpPr txBox="1"/>
          <p:nvPr/>
        </p:nvSpPr>
        <p:spPr>
          <a:xfrm>
            <a:off x="10535251" y="4326647"/>
            <a:ext cx="1349408" cy="369332"/>
          </a:xfrm>
          <a:prstGeom prst="rect">
            <a:avLst/>
          </a:prstGeom>
          <a:noFill/>
        </p:spPr>
        <p:txBody>
          <a:bodyPr wrap="square" rtlCol="0">
            <a:spAutoFit/>
          </a:bodyPr>
          <a:lstStyle/>
          <a:p>
            <a:r>
              <a:rPr lang="en-GB" dirty="0" err="1">
                <a:solidFill>
                  <a:srgbClr val="002060"/>
                </a:solidFill>
              </a:rPr>
              <a:t>Objekt</a:t>
            </a:r>
            <a:endParaRPr lang="en-GB" dirty="0">
              <a:solidFill>
                <a:srgbClr val="002060"/>
              </a:solidFill>
            </a:endParaRPr>
          </a:p>
        </p:txBody>
      </p:sp>
      <p:sp>
        <p:nvSpPr>
          <p:cNvPr id="23" name="TextBox 22"/>
          <p:cNvSpPr txBox="1"/>
          <p:nvPr/>
        </p:nvSpPr>
        <p:spPr>
          <a:xfrm>
            <a:off x="9616648" y="4326647"/>
            <a:ext cx="1349408" cy="369332"/>
          </a:xfrm>
          <a:prstGeom prst="rect">
            <a:avLst/>
          </a:prstGeom>
          <a:noFill/>
        </p:spPr>
        <p:txBody>
          <a:bodyPr wrap="square" rtlCol="0">
            <a:spAutoFit/>
          </a:bodyPr>
          <a:lstStyle/>
          <a:p>
            <a:r>
              <a:rPr lang="en-GB" dirty="0">
                <a:solidFill>
                  <a:srgbClr val="002060"/>
                </a:solidFill>
              </a:rPr>
              <a:t>Verb</a:t>
            </a:r>
          </a:p>
        </p:txBody>
      </p:sp>
      <p:sp>
        <p:nvSpPr>
          <p:cNvPr id="24" name="TextBox 23"/>
          <p:cNvSpPr txBox="1"/>
          <p:nvPr/>
        </p:nvSpPr>
        <p:spPr>
          <a:xfrm>
            <a:off x="5443627" y="-277836"/>
            <a:ext cx="1340069" cy="1938992"/>
          </a:xfrm>
          <a:prstGeom prst="rect">
            <a:avLst/>
          </a:prstGeom>
          <a:noFill/>
        </p:spPr>
        <p:txBody>
          <a:bodyPr wrap="square" rtlCol="0">
            <a:spAutoFit/>
          </a:bodyPr>
          <a:lstStyle/>
          <a:p>
            <a:pPr algn="ctr"/>
            <a:r>
              <a:rPr lang="en-GB" sz="12000" b="1" dirty="0">
                <a:solidFill>
                  <a:srgbClr val="002060"/>
                </a:solidFill>
                <a:cs typeface="Calibri" panose="020F0502020204030204" pitchFamily="34" charset="0"/>
              </a:rPr>
              <a:t>s</a:t>
            </a:r>
          </a:p>
        </p:txBody>
      </p:sp>
    </p:spTree>
    <p:extLst>
      <p:ext uri="{BB962C8B-B14F-4D97-AF65-F5344CB8AC3E}">
        <p14:creationId xmlns:p14="http://schemas.microsoft.com/office/powerpoint/2010/main" val="277434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ollen.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Gesetz.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5" name="Gesetz.wav"/>
                                        </p:tgtEl>
                                      </p:cMediaNode>
                                    </p:audio>
                                  </p:sub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6" name="Seit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6" name="Seite.wav"/>
                                        </p:tgtEl>
                                      </p:cMediaNode>
                                    </p:audio>
                                  </p:sub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subTnLst>
                                    <p:audio>
                                      <p:cMediaNode>
                                        <p:cTn display="0" masterRel="sameClick">
                                          <p:stCondLst>
                                            <p:cond evt="begin" delay="0">
                                              <p:tn val="44"/>
                                            </p:cond>
                                          </p:stCondLst>
                                          <p:endCondLst>
                                            <p:cond evt="onStopAudio" delay="0">
                                              <p:tgtEl>
                                                <p:sldTgt/>
                                              </p:tgtEl>
                                            </p:cond>
                                          </p:endCondLst>
                                        </p:cTn>
                                        <p:tgtEl>
                                          <p:sndTgt r:embed="rId7" name="reisen.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subTnLst>
                                    <p:audio>
                                      <p:cMediaNode>
                                        <p:cTn display="0" masterRel="sameClick">
                                          <p:stCondLst>
                                            <p:cond evt="begin" delay="0">
                                              <p:tn val="49"/>
                                            </p:cond>
                                          </p:stCondLst>
                                          <p:endCondLst>
                                            <p:cond evt="onStopAudio" delay="0">
                                              <p:tgtEl>
                                                <p:sldTgt/>
                                              </p:tgtEl>
                                            </p:cond>
                                          </p:endCondLst>
                                        </p:cTn>
                                        <p:tgtEl>
                                          <p:sndTgt r:embed="rId7" name="reisen.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subTnLst>
                                    <p:audio>
                                      <p:cMediaNode>
                                        <p:cTn display="0" masterRel="sameClick">
                                          <p:stCondLst>
                                            <p:cond evt="begin" delay="0">
                                              <p:tn val="54"/>
                                            </p:cond>
                                          </p:stCondLst>
                                          <p:endCondLst>
                                            <p:cond evt="onStopAudio" delay="0">
                                              <p:tgtEl>
                                                <p:sldTgt/>
                                              </p:tgtEl>
                                            </p:cond>
                                          </p:endCondLst>
                                        </p:cTn>
                                        <p:tgtEl>
                                          <p:sndTgt r:embed="rId8" name="langsam.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subTnLst>
                                    <p:audio>
                                      <p:cMediaNode>
                                        <p:cTn display="0" masterRel="sameClick">
                                          <p:stCondLst>
                                            <p:cond evt="begin" delay="0">
                                              <p:tn val="59"/>
                                            </p:cond>
                                          </p:stCondLst>
                                          <p:endCondLst>
                                            <p:cond evt="onStopAudio" delay="0">
                                              <p:tgtEl>
                                                <p:sldTgt/>
                                              </p:tgtEl>
                                            </p:cond>
                                          </p:endCondLst>
                                        </p:cTn>
                                        <p:tgtEl>
                                          <p:sndTgt r:embed="rId8" name="langsam.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subTnLst>
                                    <p:audio>
                                      <p:cMediaNode>
                                        <p:cTn display="0" masterRel="sameClick">
                                          <p:stCondLst>
                                            <p:cond evt="begin" delay="0">
                                              <p:tn val="64"/>
                                            </p:cond>
                                          </p:stCondLst>
                                          <p:endCondLst>
                                            <p:cond evt="onStopAudio" delay="0">
                                              <p:tgtEl>
                                                <p:sldTgt/>
                                              </p:tgtEl>
                                            </p:cond>
                                          </p:endCondLst>
                                        </p:cTn>
                                        <p:tgtEl>
                                          <p:sndTgt r:embed="rId9" name="Satz.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subTnLst>
                                    <p:audio>
                                      <p:cMediaNode>
                                        <p:cTn display="0" masterRel="sameClick">
                                          <p:stCondLst>
                                            <p:cond evt="begin" delay="0">
                                              <p:tn val="69"/>
                                            </p:cond>
                                          </p:stCondLst>
                                          <p:endCondLst>
                                            <p:cond evt="onStopAudio" delay="0">
                                              <p:tgtEl>
                                                <p:sldTgt/>
                                              </p:tgtEl>
                                            </p:cond>
                                          </p:endCondLst>
                                        </p:cTn>
                                        <p:tgtEl>
                                          <p:sndTgt r:embed="rId9" name="Satz.wav"/>
                                        </p:tgtEl>
                                      </p:cMediaNode>
                                    </p:audio>
                                  </p:sub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p:bldP spid="17"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41057" y="184672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rPr>
              <a:t>s</a:t>
            </a:r>
            <a:r>
              <a:rPr lang="en-GB" sz="6600" dirty="0" err="1">
                <a:solidFill>
                  <a:srgbClr val="002060"/>
                </a:solidFill>
              </a:rPr>
              <a:t>ollen</a:t>
            </a:r>
            <a:endParaRPr lang="en-GB" sz="6600" dirty="0">
              <a:solidFill>
                <a:srgbClr val="002060"/>
              </a:solidFill>
            </a:endParaRPr>
          </a:p>
        </p:txBody>
      </p:sp>
      <p:sp>
        <p:nvSpPr>
          <p:cNvPr id="5" name="Rectangle 4"/>
          <p:cNvSpPr/>
          <p:nvPr/>
        </p:nvSpPr>
        <p:spPr>
          <a:xfrm>
            <a:off x="802992" y="376216"/>
            <a:ext cx="2488182" cy="923330"/>
          </a:xfrm>
          <a:prstGeom prst="rect">
            <a:avLst/>
          </a:prstGeom>
        </p:spPr>
        <p:txBody>
          <a:bodyPr wrap="none">
            <a:spAutoFit/>
          </a:bodyPr>
          <a:lstStyle/>
          <a:p>
            <a:pPr algn="ctr"/>
            <a:r>
              <a:rPr lang="en-GB" sz="5400" dirty="0" err="1">
                <a:solidFill>
                  <a:srgbClr val="002060"/>
                </a:solidFill>
              </a:rPr>
              <a:t>Ge</a:t>
            </a:r>
            <a:r>
              <a:rPr lang="en-GB" sz="5400" dirty="0" err="1">
                <a:solidFill>
                  <a:srgbClr val="FFCC00"/>
                </a:solidFill>
              </a:rPr>
              <a:t>s</a:t>
            </a:r>
            <a:r>
              <a:rPr lang="en-GB" sz="5400" dirty="0" err="1">
                <a:solidFill>
                  <a:srgbClr val="002060"/>
                </a:solidFill>
              </a:rPr>
              <a:t>etz</a:t>
            </a:r>
            <a:endParaRPr lang="en-GB" sz="5400" dirty="0">
              <a:solidFill>
                <a:srgbClr val="FFCC00"/>
              </a:solidFill>
            </a:endParaRPr>
          </a:p>
        </p:txBody>
      </p:sp>
      <p:sp>
        <p:nvSpPr>
          <p:cNvPr id="6" name="Rectangle 5"/>
          <p:cNvSpPr/>
          <p:nvPr/>
        </p:nvSpPr>
        <p:spPr>
          <a:xfrm>
            <a:off x="4440881" y="4502196"/>
            <a:ext cx="3345562" cy="923330"/>
          </a:xfrm>
          <a:prstGeom prst="rect">
            <a:avLst/>
          </a:prstGeom>
        </p:spPr>
        <p:txBody>
          <a:bodyPr wrap="square">
            <a:spAutoFit/>
          </a:bodyPr>
          <a:lstStyle/>
          <a:p>
            <a:pPr algn="ctr"/>
            <a:r>
              <a:rPr lang="en-GB" sz="5400" dirty="0" err="1">
                <a:solidFill>
                  <a:srgbClr val="002060"/>
                </a:solidFill>
              </a:rPr>
              <a:t>lang</a:t>
            </a:r>
            <a:r>
              <a:rPr lang="en-GB" sz="5400" dirty="0" err="1">
                <a:solidFill>
                  <a:srgbClr val="FFCC00"/>
                </a:solidFill>
              </a:rPr>
              <a:t>s</a:t>
            </a:r>
            <a:r>
              <a:rPr lang="en-GB" sz="5400" dirty="0" err="1">
                <a:solidFill>
                  <a:srgbClr val="002060"/>
                </a:solidFill>
              </a:rPr>
              <a:t>am</a:t>
            </a:r>
            <a:endParaRPr lang="en-GB" sz="5400" dirty="0">
              <a:solidFill>
                <a:srgbClr val="002060"/>
              </a:solidFill>
            </a:endParaRPr>
          </a:p>
        </p:txBody>
      </p:sp>
      <p:sp>
        <p:nvSpPr>
          <p:cNvPr id="7" name="Rectangle 6"/>
          <p:cNvSpPr/>
          <p:nvPr/>
        </p:nvSpPr>
        <p:spPr>
          <a:xfrm>
            <a:off x="8904083" y="3279001"/>
            <a:ext cx="2392307" cy="923330"/>
          </a:xfrm>
          <a:prstGeom prst="rect">
            <a:avLst/>
          </a:prstGeom>
        </p:spPr>
        <p:txBody>
          <a:bodyPr wrap="square">
            <a:spAutoFit/>
          </a:bodyPr>
          <a:lstStyle/>
          <a:p>
            <a:pPr algn="ctr"/>
            <a:r>
              <a:rPr lang="en-GB" sz="5400" dirty="0" err="1">
                <a:solidFill>
                  <a:srgbClr val="FFCC00"/>
                </a:solidFill>
              </a:rPr>
              <a:t>S</a:t>
            </a:r>
            <a:r>
              <a:rPr lang="en-GB" sz="5400" dirty="0" err="1">
                <a:solidFill>
                  <a:srgbClr val="002060"/>
                </a:solidFill>
              </a:rPr>
              <a:t>atz</a:t>
            </a:r>
            <a:endParaRPr lang="en-GB" sz="5400" i="1" dirty="0">
              <a:solidFill>
                <a:srgbClr val="002060"/>
              </a:solidFill>
            </a:endParaRPr>
          </a:p>
        </p:txBody>
      </p:sp>
      <p:sp>
        <p:nvSpPr>
          <p:cNvPr id="8" name="Rectangle 7"/>
          <p:cNvSpPr/>
          <p:nvPr/>
        </p:nvSpPr>
        <p:spPr>
          <a:xfrm>
            <a:off x="305377" y="3221522"/>
            <a:ext cx="3616652" cy="923330"/>
          </a:xfrm>
          <a:prstGeom prst="rect">
            <a:avLst/>
          </a:prstGeom>
        </p:spPr>
        <p:txBody>
          <a:bodyPr wrap="square">
            <a:spAutoFit/>
          </a:bodyPr>
          <a:lstStyle/>
          <a:p>
            <a:pPr algn="ctr"/>
            <a:r>
              <a:rPr lang="en-GB" sz="5400" dirty="0" err="1">
                <a:solidFill>
                  <a:srgbClr val="002060"/>
                </a:solidFill>
              </a:rPr>
              <a:t>rei</a:t>
            </a:r>
            <a:r>
              <a:rPr lang="en-GB" sz="5400" dirty="0" err="1">
                <a:solidFill>
                  <a:srgbClr val="FFCC00"/>
                </a:solidFill>
              </a:rPr>
              <a:t>s</a:t>
            </a:r>
            <a:r>
              <a:rPr lang="en-GB" sz="5400" dirty="0" err="1">
                <a:solidFill>
                  <a:srgbClr val="002060"/>
                </a:solidFill>
              </a:rPr>
              <a:t>en</a:t>
            </a:r>
            <a:endParaRPr lang="en-GB" sz="5400" dirty="0">
              <a:solidFill>
                <a:srgbClr val="002060"/>
              </a:solidFill>
            </a:endParaRPr>
          </a:p>
        </p:txBody>
      </p:sp>
      <p:sp>
        <p:nvSpPr>
          <p:cNvPr id="9" name="Rectangle 8"/>
          <p:cNvSpPr/>
          <p:nvPr/>
        </p:nvSpPr>
        <p:spPr>
          <a:xfrm>
            <a:off x="9199187" y="581763"/>
            <a:ext cx="1802096"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eite</a:t>
            </a:r>
            <a:endParaRPr lang="en-GB" sz="5400" dirty="0">
              <a:solidFill>
                <a:srgbClr val="002060"/>
              </a:solidFill>
            </a:endParaRPr>
          </a:p>
        </p:txBody>
      </p:sp>
      <p:pic>
        <p:nvPicPr>
          <p:cNvPr id="10" name="Picture 9"/>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25"/>
          <a:stretch/>
        </p:blipFill>
        <p:spPr>
          <a:xfrm>
            <a:off x="5558118" y="1920816"/>
            <a:ext cx="1189634" cy="1352673"/>
          </a:xfrm>
          <a:prstGeom prst="rect">
            <a:avLst/>
          </a:prstGeom>
        </p:spPr>
      </p:pic>
      <p:sp>
        <p:nvSpPr>
          <p:cNvPr id="11" name="TextBox 10"/>
          <p:cNvSpPr txBox="1"/>
          <p:nvPr/>
        </p:nvSpPr>
        <p:spPr>
          <a:xfrm>
            <a:off x="5443627" y="-277836"/>
            <a:ext cx="1340069" cy="1938992"/>
          </a:xfrm>
          <a:prstGeom prst="rect">
            <a:avLst/>
          </a:prstGeom>
          <a:noFill/>
        </p:spPr>
        <p:txBody>
          <a:bodyPr wrap="square" rtlCol="0">
            <a:spAutoFit/>
          </a:bodyPr>
          <a:lstStyle/>
          <a:p>
            <a:pPr algn="ctr"/>
            <a:r>
              <a:rPr lang="en-GB" sz="12000" b="1" dirty="0">
                <a:solidFill>
                  <a:srgbClr val="002060"/>
                </a:solidFill>
                <a:cs typeface="Calibri" panose="020F0502020204030204" pitchFamily="34" charset="0"/>
              </a:rPr>
              <a:t>s</a:t>
            </a:r>
          </a:p>
        </p:txBody>
      </p:sp>
    </p:spTree>
    <p:extLst>
      <p:ext uri="{BB962C8B-B14F-4D97-AF65-F5344CB8AC3E}">
        <p14:creationId xmlns:p14="http://schemas.microsoft.com/office/powerpoint/2010/main" val="17457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ollen.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Gesetz.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Seit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reis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langsam.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at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41057" y="184672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rPr>
              <a:t>s</a:t>
            </a:r>
            <a:r>
              <a:rPr lang="en-GB" sz="6600" dirty="0" err="1">
                <a:solidFill>
                  <a:srgbClr val="002060"/>
                </a:solidFill>
              </a:rPr>
              <a:t>ollen</a:t>
            </a:r>
            <a:endParaRPr lang="en-GB" sz="6600" dirty="0">
              <a:solidFill>
                <a:srgbClr val="002060"/>
              </a:solidFill>
            </a:endParaRPr>
          </a:p>
        </p:txBody>
      </p:sp>
      <p:sp>
        <p:nvSpPr>
          <p:cNvPr id="5" name="Rectangle 4"/>
          <p:cNvSpPr/>
          <p:nvPr/>
        </p:nvSpPr>
        <p:spPr>
          <a:xfrm>
            <a:off x="802992" y="376216"/>
            <a:ext cx="2488182" cy="923330"/>
          </a:xfrm>
          <a:prstGeom prst="rect">
            <a:avLst/>
          </a:prstGeom>
        </p:spPr>
        <p:txBody>
          <a:bodyPr wrap="none">
            <a:spAutoFit/>
          </a:bodyPr>
          <a:lstStyle/>
          <a:p>
            <a:pPr algn="ctr"/>
            <a:r>
              <a:rPr lang="en-GB" sz="5400" dirty="0" err="1">
                <a:solidFill>
                  <a:srgbClr val="002060"/>
                </a:solidFill>
              </a:rPr>
              <a:t>Ge</a:t>
            </a:r>
            <a:r>
              <a:rPr lang="en-GB" sz="5400" dirty="0" err="1">
                <a:solidFill>
                  <a:srgbClr val="FFCC00"/>
                </a:solidFill>
              </a:rPr>
              <a:t>s</a:t>
            </a:r>
            <a:r>
              <a:rPr lang="en-GB" sz="5400" dirty="0" err="1">
                <a:solidFill>
                  <a:srgbClr val="002060"/>
                </a:solidFill>
              </a:rPr>
              <a:t>etz</a:t>
            </a:r>
            <a:endParaRPr lang="en-GB" sz="5400" dirty="0">
              <a:solidFill>
                <a:srgbClr val="FFCC00"/>
              </a:solidFill>
            </a:endParaRPr>
          </a:p>
        </p:txBody>
      </p:sp>
      <p:sp>
        <p:nvSpPr>
          <p:cNvPr id="6" name="Rectangle 5"/>
          <p:cNvSpPr/>
          <p:nvPr/>
        </p:nvSpPr>
        <p:spPr>
          <a:xfrm>
            <a:off x="4440881" y="4502196"/>
            <a:ext cx="3345562" cy="923330"/>
          </a:xfrm>
          <a:prstGeom prst="rect">
            <a:avLst/>
          </a:prstGeom>
        </p:spPr>
        <p:txBody>
          <a:bodyPr wrap="square">
            <a:spAutoFit/>
          </a:bodyPr>
          <a:lstStyle/>
          <a:p>
            <a:pPr algn="ctr"/>
            <a:r>
              <a:rPr lang="en-GB" sz="5400" dirty="0" err="1">
                <a:solidFill>
                  <a:srgbClr val="002060"/>
                </a:solidFill>
              </a:rPr>
              <a:t>lang</a:t>
            </a:r>
            <a:r>
              <a:rPr lang="en-GB" sz="5400" dirty="0" err="1">
                <a:solidFill>
                  <a:srgbClr val="FFCC00"/>
                </a:solidFill>
              </a:rPr>
              <a:t>s</a:t>
            </a:r>
            <a:r>
              <a:rPr lang="en-GB" sz="5400" dirty="0" err="1">
                <a:solidFill>
                  <a:srgbClr val="002060"/>
                </a:solidFill>
              </a:rPr>
              <a:t>am</a:t>
            </a:r>
            <a:endParaRPr lang="en-GB" sz="5400" dirty="0">
              <a:solidFill>
                <a:srgbClr val="002060"/>
              </a:solidFill>
            </a:endParaRPr>
          </a:p>
        </p:txBody>
      </p:sp>
      <p:sp>
        <p:nvSpPr>
          <p:cNvPr id="7" name="Rectangle 6"/>
          <p:cNvSpPr/>
          <p:nvPr/>
        </p:nvSpPr>
        <p:spPr>
          <a:xfrm>
            <a:off x="8904083" y="3279001"/>
            <a:ext cx="2392307" cy="923330"/>
          </a:xfrm>
          <a:prstGeom prst="rect">
            <a:avLst/>
          </a:prstGeom>
        </p:spPr>
        <p:txBody>
          <a:bodyPr wrap="square">
            <a:spAutoFit/>
          </a:bodyPr>
          <a:lstStyle/>
          <a:p>
            <a:pPr algn="ctr"/>
            <a:r>
              <a:rPr lang="en-GB" sz="5400" dirty="0" err="1">
                <a:solidFill>
                  <a:srgbClr val="FFCC00"/>
                </a:solidFill>
              </a:rPr>
              <a:t>S</a:t>
            </a:r>
            <a:r>
              <a:rPr lang="en-GB" sz="5400" dirty="0" err="1">
                <a:solidFill>
                  <a:srgbClr val="002060"/>
                </a:solidFill>
              </a:rPr>
              <a:t>atz</a:t>
            </a:r>
            <a:endParaRPr lang="en-GB" sz="5400" i="1" dirty="0">
              <a:solidFill>
                <a:srgbClr val="002060"/>
              </a:solidFill>
            </a:endParaRPr>
          </a:p>
        </p:txBody>
      </p:sp>
      <p:sp>
        <p:nvSpPr>
          <p:cNvPr id="8" name="Rectangle 7"/>
          <p:cNvSpPr/>
          <p:nvPr/>
        </p:nvSpPr>
        <p:spPr>
          <a:xfrm>
            <a:off x="305377" y="3221522"/>
            <a:ext cx="3616652" cy="923330"/>
          </a:xfrm>
          <a:prstGeom prst="rect">
            <a:avLst/>
          </a:prstGeom>
        </p:spPr>
        <p:txBody>
          <a:bodyPr wrap="square">
            <a:spAutoFit/>
          </a:bodyPr>
          <a:lstStyle/>
          <a:p>
            <a:pPr algn="ctr"/>
            <a:r>
              <a:rPr lang="en-GB" sz="5400" dirty="0" err="1">
                <a:solidFill>
                  <a:srgbClr val="002060"/>
                </a:solidFill>
              </a:rPr>
              <a:t>rei</a:t>
            </a:r>
            <a:r>
              <a:rPr lang="en-GB" sz="5400" dirty="0" err="1">
                <a:solidFill>
                  <a:srgbClr val="FFCC00"/>
                </a:solidFill>
              </a:rPr>
              <a:t>s</a:t>
            </a:r>
            <a:r>
              <a:rPr lang="en-GB" sz="5400" dirty="0" err="1">
                <a:solidFill>
                  <a:srgbClr val="002060"/>
                </a:solidFill>
              </a:rPr>
              <a:t>en</a:t>
            </a:r>
            <a:endParaRPr lang="en-GB" sz="5400" dirty="0">
              <a:solidFill>
                <a:srgbClr val="002060"/>
              </a:solidFill>
            </a:endParaRPr>
          </a:p>
        </p:txBody>
      </p:sp>
      <p:sp>
        <p:nvSpPr>
          <p:cNvPr id="9" name="Rectangle 8"/>
          <p:cNvSpPr/>
          <p:nvPr/>
        </p:nvSpPr>
        <p:spPr>
          <a:xfrm>
            <a:off x="9199187" y="581763"/>
            <a:ext cx="1802096" cy="923330"/>
          </a:xfrm>
          <a:prstGeom prst="rect">
            <a:avLst/>
          </a:prstGeom>
        </p:spPr>
        <p:txBody>
          <a:bodyPr wrap="none">
            <a:spAutoFit/>
          </a:bodyPr>
          <a:lstStyle/>
          <a:p>
            <a:pPr algn="ctr"/>
            <a:r>
              <a:rPr lang="en-GB" sz="5400" dirty="0" err="1">
                <a:solidFill>
                  <a:srgbClr val="FFCC00"/>
                </a:solidFill>
              </a:rPr>
              <a:t>S</a:t>
            </a:r>
            <a:r>
              <a:rPr lang="en-GB" sz="5400" dirty="0" err="1">
                <a:solidFill>
                  <a:srgbClr val="002060"/>
                </a:solidFill>
              </a:rPr>
              <a:t>eite</a:t>
            </a:r>
            <a:endParaRPr lang="en-GB" sz="5400" dirty="0">
              <a:solidFill>
                <a:srgbClr val="002060"/>
              </a:solidFill>
            </a:endParaRPr>
          </a:p>
        </p:txBody>
      </p:sp>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
          <a:stretch/>
        </p:blipFill>
        <p:spPr>
          <a:xfrm>
            <a:off x="5546165" y="1920816"/>
            <a:ext cx="1201587" cy="1352673"/>
          </a:xfrm>
          <a:prstGeom prst="rect">
            <a:avLst/>
          </a:prstGeom>
        </p:spPr>
      </p:pic>
      <p:sp>
        <p:nvSpPr>
          <p:cNvPr id="11" name="TextBox 10"/>
          <p:cNvSpPr txBox="1"/>
          <p:nvPr/>
        </p:nvSpPr>
        <p:spPr>
          <a:xfrm>
            <a:off x="5443627" y="-277836"/>
            <a:ext cx="1340069" cy="1938992"/>
          </a:xfrm>
          <a:prstGeom prst="rect">
            <a:avLst/>
          </a:prstGeom>
          <a:noFill/>
        </p:spPr>
        <p:txBody>
          <a:bodyPr wrap="square" rtlCol="0">
            <a:spAutoFit/>
          </a:bodyPr>
          <a:lstStyle/>
          <a:p>
            <a:pPr algn="ctr"/>
            <a:r>
              <a:rPr lang="en-GB" sz="12000" b="1" dirty="0">
                <a:solidFill>
                  <a:srgbClr val="002060"/>
                </a:solidFill>
                <a:cs typeface="Calibri" panose="020F0502020204030204" pitchFamily="34" charset="0"/>
              </a:rPr>
              <a:t>s</a:t>
            </a:r>
          </a:p>
        </p:txBody>
      </p:sp>
    </p:spTree>
    <p:extLst>
      <p:ext uri="{BB962C8B-B14F-4D97-AF65-F5344CB8AC3E}">
        <p14:creationId xmlns:p14="http://schemas.microsoft.com/office/powerpoint/2010/main" val="129526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DF66377-C616-486C-8164-0463E0FE94E9}"/>
              </a:ext>
            </a:extLst>
          </p:cNvPr>
          <p:cNvSpPr/>
          <p:nvPr/>
        </p:nvSpPr>
        <p:spPr>
          <a:xfrm>
            <a:off x="6755332" y="1694954"/>
            <a:ext cx="4264950" cy="2646878"/>
          </a:xfrm>
          <a:prstGeom prst="rect">
            <a:avLst/>
          </a:prstGeom>
        </p:spPr>
        <p:txBody>
          <a:bodyPr wrap="none">
            <a:spAutoFit/>
          </a:bodyPr>
          <a:lstStyle/>
          <a:p>
            <a:pPr algn="ctr"/>
            <a:r>
              <a:rPr lang="en-GB" sz="16600" dirty="0" err="1">
                <a:solidFill>
                  <a:srgbClr val="002060"/>
                </a:solidFill>
              </a:rPr>
              <a:t>gro</a:t>
            </a:r>
            <a:r>
              <a:rPr lang="en-GB" sz="16600" dirty="0" err="1">
                <a:solidFill>
                  <a:srgbClr val="FFC000"/>
                </a:solidFill>
              </a:rPr>
              <a:t>ß</a:t>
            </a:r>
            <a:endParaRPr lang="en-GB" sz="16600" dirty="0">
              <a:solidFill>
                <a:srgbClr val="002060"/>
              </a:solidFill>
            </a:endParaRPr>
          </a:p>
        </p:txBody>
      </p:sp>
      <p:sp>
        <p:nvSpPr>
          <p:cNvPr id="5" name="Rectangle 4">
            <a:extLst>
              <a:ext uri="{FF2B5EF4-FFF2-40B4-BE49-F238E27FC236}">
                <a16:creationId xmlns:a16="http://schemas.microsoft.com/office/drawing/2014/main" xmlns="" id="{70C69AE1-032C-4C7F-9B83-1512F401C979}"/>
              </a:ext>
            </a:extLst>
          </p:cNvPr>
          <p:cNvSpPr/>
          <p:nvPr/>
        </p:nvSpPr>
        <p:spPr>
          <a:xfrm>
            <a:off x="1171718" y="606879"/>
            <a:ext cx="2215671" cy="4508927"/>
          </a:xfrm>
          <a:prstGeom prst="rect">
            <a:avLst/>
          </a:prstGeom>
        </p:spPr>
        <p:txBody>
          <a:bodyPr wrap="none">
            <a:spAutoFit/>
          </a:bodyPr>
          <a:lstStyle/>
          <a:p>
            <a:r>
              <a:rPr lang="en-GB" sz="28700" dirty="0">
                <a:solidFill>
                  <a:srgbClr val="FFCC00"/>
                </a:solidFill>
              </a:rPr>
              <a:t>ß</a:t>
            </a:r>
            <a:endParaRPr lang="en-GB" sz="4000" dirty="0">
              <a:solidFill>
                <a:prstClr val="black"/>
              </a:solidFill>
            </a:endParaRPr>
          </a:p>
        </p:txBody>
      </p:sp>
      <p:pic>
        <p:nvPicPr>
          <p:cNvPr id="6" name="Picture 5">
            <a:extLst>
              <a:ext uri="{FF2B5EF4-FFF2-40B4-BE49-F238E27FC236}">
                <a16:creationId xmlns:a16="http://schemas.microsoft.com/office/drawing/2014/main" xmlns="" id="{6DBD7B5F-356B-418C-9FAB-712B1FA70C11}"/>
              </a:ext>
            </a:extLst>
          </p:cNvPr>
          <p:cNvPicPr>
            <a:picLocks noChangeAspect="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097813" y="-190500"/>
            <a:ext cx="2619205" cy="6534150"/>
          </a:xfrm>
          <a:prstGeom prst="rect">
            <a:avLst/>
          </a:prstGeom>
        </p:spPr>
      </p:pic>
    </p:spTree>
    <p:extLst>
      <p:ext uri="{BB962C8B-B14F-4D97-AF65-F5344CB8AC3E}">
        <p14:creationId xmlns:p14="http://schemas.microsoft.com/office/powerpoint/2010/main" val="29796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gross_sourc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DF66377-C616-486C-8164-0463E0FE94E9}"/>
              </a:ext>
            </a:extLst>
          </p:cNvPr>
          <p:cNvSpPr/>
          <p:nvPr/>
        </p:nvSpPr>
        <p:spPr>
          <a:xfrm>
            <a:off x="6755332" y="1694954"/>
            <a:ext cx="4264950" cy="2646878"/>
          </a:xfrm>
          <a:prstGeom prst="rect">
            <a:avLst/>
          </a:prstGeom>
        </p:spPr>
        <p:txBody>
          <a:bodyPr wrap="none">
            <a:spAutoFit/>
          </a:bodyPr>
          <a:lstStyle/>
          <a:p>
            <a:pPr algn="ctr"/>
            <a:r>
              <a:rPr lang="en-GB" sz="16600" dirty="0" err="1">
                <a:solidFill>
                  <a:srgbClr val="002060"/>
                </a:solidFill>
              </a:rPr>
              <a:t>gro</a:t>
            </a:r>
            <a:r>
              <a:rPr lang="en-GB" sz="16600" dirty="0" err="1">
                <a:solidFill>
                  <a:srgbClr val="FFC000"/>
                </a:solidFill>
              </a:rPr>
              <a:t>ß</a:t>
            </a:r>
            <a:endParaRPr lang="en-GB" sz="16600" dirty="0">
              <a:solidFill>
                <a:srgbClr val="002060"/>
              </a:solidFill>
            </a:endParaRPr>
          </a:p>
        </p:txBody>
      </p:sp>
      <p:sp>
        <p:nvSpPr>
          <p:cNvPr id="5" name="Rectangle 4">
            <a:extLst>
              <a:ext uri="{FF2B5EF4-FFF2-40B4-BE49-F238E27FC236}">
                <a16:creationId xmlns:a16="http://schemas.microsoft.com/office/drawing/2014/main" xmlns="" id="{70C69AE1-032C-4C7F-9B83-1512F401C979}"/>
              </a:ext>
            </a:extLst>
          </p:cNvPr>
          <p:cNvSpPr/>
          <p:nvPr/>
        </p:nvSpPr>
        <p:spPr>
          <a:xfrm>
            <a:off x="1171718" y="606879"/>
            <a:ext cx="2215671" cy="4508927"/>
          </a:xfrm>
          <a:prstGeom prst="rect">
            <a:avLst/>
          </a:prstGeom>
        </p:spPr>
        <p:txBody>
          <a:bodyPr wrap="none">
            <a:spAutoFit/>
          </a:bodyPr>
          <a:lstStyle/>
          <a:p>
            <a:r>
              <a:rPr lang="en-GB" sz="28700" dirty="0">
                <a:solidFill>
                  <a:srgbClr val="FFCC00"/>
                </a:solidFill>
              </a:rPr>
              <a:t>ß</a:t>
            </a:r>
            <a:endParaRPr lang="en-GB" sz="4000" dirty="0">
              <a:solidFill>
                <a:prstClr val="black"/>
              </a:solidFill>
            </a:endParaRPr>
          </a:p>
        </p:txBody>
      </p:sp>
    </p:spTree>
    <p:extLst>
      <p:ext uri="{BB962C8B-B14F-4D97-AF65-F5344CB8AC3E}">
        <p14:creationId xmlns:p14="http://schemas.microsoft.com/office/powerpoint/2010/main" val="28450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4412</TotalTime>
  <Words>581</Words>
  <Application>Microsoft Office PowerPoint</Application>
  <PresentationFormat>Widescreen</PresentationFormat>
  <Paragraphs>171</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Tw Cen MT</vt:lpstr>
      <vt:lpstr>1_Office Theme</vt:lpstr>
      <vt:lpstr>2_Office Theme</vt:lpstr>
      <vt:lpstr>Phonics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 ss, ß</vt:lpstr>
      <vt:lpstr>Was passt nicht in die Reihe?</vt:lpstr>
    </vt:vector>
  </TitlesOfParts>
  <Company>University of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Rachel Hawkes</cp:lastModifiedBy>
  <cp:revision>195</cp:revision>
  <dcterms:created xsi:type="dcterms:W3CDTF">2019-12-04T12:16:07Z</dcterms:created>
  <dcterms:modified xsi:type="dcterms:W3CDTF">2020-01-18T10:31:17Z</dcterms:modified>
</cp:coreProperties>
</file>