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sldIdLst>
    <p:sldId id="268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520"/>
    <a:srgbClr val="115076"/>
    <a:srgbClr val="FBF0D5"/>
    <a:srgbClr val="E3EA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111" autoAdjust="0"/>
    <p:restoredTop sz="68369" autoAdjust="0"/>
  </p:normalViewPr>
  <p:slideViewPr>
    <p:cSldViewPr snapToGrid="0">
      <p:cViewPr varScale="1">
        <p:scale>
          <a:sx n="109" d="100"/>
          <a:sy n="109" d="100"/>
        </p:scale>
        <p:origin x="192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BAE9C-ACF2-4362-814B-1AB50972AD2E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1212F4-EB5A-464B-92EC-DACFCB1CC2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8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54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3] Dictionary work with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Weihnachtsliste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Ich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wünsche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+ Row 2 nouns indefinite article (revisiting previous grammar with new lexis)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Explain ‘Ich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wünsche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(I wish (for myself)). At this point we will not explain the case of </a:t>
            </a:r>
            <a:r>
              <a:rPr lang="en-GB" sz="1200" b="0" i="1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</a:t>
            </a:r>
            <a:r>
              <a:rPr lang="en-GB" sz="1200" b="0" i="1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</a:t>
            </a:r>
            <a:r>
              <a:rPr lang="en-GB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but treat it as a chunk.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Go through the examples on the slide to remind the students of the accusative form with indefinite articles. Ask them which indefinite article goes with which gender.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Ask student to look up in the dictionary 6 things in they wish to put on their </a:t>
            </a:r>
            <a:r>
              <a:rPr lang="en-GB" i="1" dirty="0" err="1"/>
              <a:t>Weihnachtslist</a:t>
            </a:r>
            <a:r>
              <a:rPr lang="en-GB" dirty="0"/>
              <a:t>. 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/>
              <a:t>Students write the items on their list with the correct indefinite article in the correct form.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406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92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433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7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9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40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24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6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063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288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4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91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070A8-75FF-4F63-93B6-8413D3C9B57A}" type="datetimeFigureOut">
              <a:rPr lang="en-GB" smtClean="0"/>
              <a:t>02/12/2019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E9109-AB8D-4945-A2DA-93F8155F96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96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56445" y="0"/>
            <a:ext cx="12192000" cy="6858000"/>
            <a:chOff x="-56445" y="0"/>
            <a:chExt cx="12192000" cy="6858000"/>
          </a:xfrm>
        </p:grpSpPr>
        <p:grpSp>
          <p:nvGrpSpPr>
            <p:cNvPr id="8" name="Group 7"/>
            <p:cNvGrpSpPr/>
            <p:nvPr/>
          </p:nvGrpSpPr>
          <p:grpSpPr>
            <a:xfrm>
              <a:off x="-56445" y="0"/>
              <a:ext cx="12192000" cy="6858000"/>
              <a:chOff x="0" y="0"/>
              <a:chExt cx="12192000" cy="6858000"/>
            </a:xfrm>
            <a:solidFill>
              <a:srgbClr val="FBF0D5"/>
            </a:solidFill>
          </p:grpSpPr>
          <p:sp>
            <p:nvSpPr>
              <p:cNvPr id="9" name="Isosceles Triangle 8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 rot="5400000">
                <a:off x="4992512" y="-341488"/>
                <a:ext cx="6857998" cy="7540978"/>
              </a:xfrm>
              <a:prstGeom prst="triangle">
                <a:avLst>
                  <a:gd name="adj" fmla="val 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/>
            </p:nvSpPr>
            <p:spPr>
              <a:xfrm>
                <a:off x="0" y="0"/>
                <a:ext cx="4651022" cy="685800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600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" name="Isosceles Triangle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 rot="5400000">
              <a:off x="4636029" y="-341488"/>
              <a:ext cx="6857998" cy="7540978"/>
            </a:xfrm>
            <a:prstGeom prst="triangle">
              <a:avLst>
                <a:gd name="adj" fmla="val 0"/>
              </a:avLst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  <p:sp>
          <p:nvSpPr>
            <p:cNvPr id="5" name="Rectangle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56445" y="0"/>
              <a:ext cx="4350984" cy="6858000"/>
            </a:xfrm>
            <a:prstGeom prst="rect">
              <a:avLst/>
            </a:prstGeom>
            <a:solidFill>
              <a:srgbClr val="DAA52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600"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523271-2662-084F-9684-6AEBCCC2B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596" y="1953953"/>
            <a:ext cx="9144000" cy="894779"/>
          </a:xfrm>
        </p:spPr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4000" b="1" dirty="0">
                <a:solidFill>
                  <a:prstClr val="white"/>
                </a:solidFill>
                <a:latin typeface="Century Gothic" panose="020B0502020202020204" pitchFamily="34" charset="0"/>
                <a:ea typeface="+mn-ea"/>
                <a:cs typeface="+mn-cs"/>
              </a:rPr>
              <a:t>Grammar</a:t>
            </a:r>
            <a:endParaRPr lang="en-US" dirty="0"/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E9EA1430-5959-D841-A022-9618BF178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596" y="2848732"/>
            <a:ext cx="9144000" cy="1655762"/>
          </a:xfrm>
        </p:spPr>
        <p:txBody>
          <a:bodyPr/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GB" sz="3200" dirty="0">
                <a:solidFill>
                  <a:prstClr val="white"/>
                </a:solidFill>
                <a:latin typeface="Century Gothic" panose="020B0502020202020204" pitchFamily="34" charset="0"/>
              </a:rPr>
              <a:t>Revisiting accusative (row 2) nouns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B424077-B2D5-46AA-BDA8-6FF15DA500E8}"/>
              </a:ext>
            </a:extLst>
          </p:cNvPr>
          <p:cNvSpPr txBox="1">
            <a:spLocks/>
          </p:cNvSpPr>
          <p:nvPr/>
        </p:nvSpPr>
        <p:spPr>
          <a:xfrm>
            <a:off x="168926" y="5295812"/>
            <a:ext cx="5784972" cy="99889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Y7 German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Term 1.2 - Week 7</a:t>
            </a:r>
          </a:p>
        </p:txBody>
      </p:sp>
      <p:sp>
        <p:nvSpPr>
          <p:cNvPr id="13" name="Title 3">
            <a:extLst>
              <a:ext uri="{FF2B5EF4-FFF2-40B4-BE49-F238E27FC236}">
                <a16:creationId xmlns:a16="http://schemas.microsoft.com/office/drawing/2014/main" id="{CECD60A5-F0F3-684D-A486-E09017C8A782}"/>
              </a:ext>
            </a:extLst>
          </p:cNvPr>
          <p:cNvSpPr txBox="1">
            <a:spLocks/>
          </p:cNvSpPr>
          <p:nvPr/>
        </p:nvSpPr>
        <p:spPr>
          <a:xfrm>
            <a:off x="168926" y="6152332"/>
            <a:ext cx="5784972" cy="594189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5">
                    <a:lumMod val="50000"/>
                  </a:schemeClr>
                </a:solidFill>
                <a:latin typeface="Tw Cen MT" panose="020B0602020104020603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j-ea"/>
                <a:cs typeface="+mj-cs"/>
              </a:rPr>
              <a:t>Author name(s): Inge Alferink / Rachel Hawkes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solidFill>
                  <a:prstClr val="white"/>
                </a:solidFill>
                <a:latin typeface="Century Gothic" panose="020B0502020202020204" pitchFamily="34" charset="0"/>
              </a:rPr>
              <a:t>Date updated: 02/12/2019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pic>
        <p:nvPicPr>
          <p:cNvPr id="15" name="Picture 14" descr="NCELP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561" y="6458444"/>
            <a:ext cx="3077513" cy="28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88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41"/>
            <a:ext cx="6807200" cy="86995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4041"/>
            <a:ext cx="4336473" cy="7078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Ich </a:t>
            </a:r>
            <a:r>
              <a:rPr lang="en-GB" sz="3600" b="1" dirty="0" err="1">
                <a:solidFill>
                  <a:schemeClr val="bg1"/>
                </a:solidFill>
              </a:rPr>
              <a:t>wünsche</a:t>
            </a:r>
            <a:r>
              <a:rPr lang="en-GB" sz="3600" b="1" dirty="0">
                <a:solidFill>
                  <a:schemeClr val="bg1"/>
                </a:solidFill>
              </a:rPr>
              <a:t> </a:t>
            </a:r>
            <a:r>
              <a:rPr lang="en-GB" sz="3600" b="1" dirty="0" err="1">
                <a:solidFill>
                  <a:schemeClr val="bg1"/>
                </a:solidFill>
              </a:rPr>
              <a:t>mir</a:t>
            </a:r>
            <a:r>
              <a:rPr lang="en-GB" sz="3600" b="1" dirty="0">
                <a:solidFill>
                  <a:schemeClr val="bg1"/>
                </a:solidFill>
              </a:rPr>
              <a:t>…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ED576C-B59F-CB45-B879-F3EB490A57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200" y="180044"/>
            <a:ext cx="5086350" cy="616527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0C6B33F-6EDF-DC4B-8B81-44189C36F7AC}"/>
              </a:ext>
            </a:extLst>
          </p:cNvPr>
          <p:cNvSpPr txBox="1"/>
          <p:nvPr/>
        </p:nvSpPr>
        <p:spPr>
          <a:xfrm>
            <a:off x="7247972" y="2516565"/>
            <a:ext cx="3010454" cy="2709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1. ______________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2. ______________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3. ______________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4. ______________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5. ______________</a:t>
            </a:r>
          </a:p>
          <a:p>
            <a:pPr>
              <a:lnSpc>
                <a:spcPct val="120000"/>
              </a:lnSpc>
            </a:pP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6. 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2915C9-AF99-FF4E-9E5B-F4049DF7BC7C}"/>
              </a:ext>
            </a:extLst>
          </p:cNvPr>
          <p:cNvSpPr txBox="1"/>
          <p:nvPr/>
        </p:nvSpPr>
        <p:spPr>
          <a:xfrm>
            <a:off x="612904" y="3062156"/>
            <a:ext cx="264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…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ein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Haustier</a:t>
            </a:r>
            <a:endParaRPr lang="en-GB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2AE190-A3A1-BA4E-9834-CBDA6B5C6E47}"/>
              </a:ext>
            </a:extLst>
          </p:cNvPr>
          <p:cNvSpPr txBox="1"/>
          <p:nvPr/>
        </p:nvSpPr>
        <p:spPr>
          <a:xfrm>
            <a:off x="612904" y="2054900"/>
            <a:ext cx="3133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…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einen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Fußball</a:t>
            </a:r>
            <a:endParaRPr lang="en-GB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9DF091-2A27-0140-B3C1-355EA5D15489}"/>
              </a:ext>
            </a:extLst>
          </p:cNvPr>
          <p:cNvSpPr txBox="1"/>
          <p:nvPr/>
        </p:nvSpPr>
        <p:spPr>
          <a:xfrm>
            <a:off x="612903" y="4088033"/>
            <a:ext cx="2641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…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eine</a:t>
            </a:r>
            <a:r>
              <a:rPr lang="en-GB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5">
                    <a:lumMod val="50000"/>
                  </a:schemeClr>
                </a:solidFill>
              </a:rPr>
              <a:t>Kerze</a:t>
            </a:r>
            <a:endParaRPr lang="en-GB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36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rman_template.pptx" id="{99FA4C50-84AC-4433-BF07-FE6B7343DAD0}" vid="{39147C7E-68DD-47C5-8118-3F179FB41A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1_Office Theme</Template>
  <TotalTime>3</TotalTime>
  <Words>183</Words>
  <Application>Microsoft Macintosh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Grammar</vt:lpstr>
      <vt:lpstr>Ich wünsche mir…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 title </dc:title>
  <dc:creator>Inge Alferink</dc:creator>
  <cp:lastModifiedBy>Inge Alferink</cp:lastModifiedBy>
  <cp:revision>4</cp:revision>
  <dcterms:created xsi:type="dcterms:W3CDTF">2019-12-02T11:05:52Z</dcterms:created>
  <dcterms:modified xsi:type="dcterms:W3CDTF">2019-12-02T11:14:37Z</dcterms:modified>
</cp:coreProperties>
</file>