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405" r:id="rId3"/>
    <p:sldId id="358" r:id="rId4"/>
    <p:sldId id="359" r:id="rId5"/>
    <p:sldId id="360" r:id="rId6"/>
    <p:sldId id="365" r:id="rId7"/>
    <p:sldId id="403" r:id="rId8"/>
    <p:sldId id="367" r:id="rId9"/>
    <p:sldId id="402" r:id="rId10"/>
    <p:sldId id="375" r:id="rId11"/>
    <p:sldId id="371" r:id="rId12"/>
    <p:sldId id="372" r:id="rId13"/>
    <p:sldId id="373" r:id="rId14"/>
    <p:sldId id="377" r:id="rId15"/>
    <p:sldId id="379" r:id="rId16"/>
    <p:sldId id="380" r:id="rId17"/>
    <p:sldId id="385" r:id="rId18"/>
    <p:sldId id="381" r:id="rId19"/>
    <p:sldId id="382" r:id="rId20"/>
    <p:sldId id="386" r:id="rId21"/>
    <p:sldId id="406" r:id="rId22"/>
    <p:sldId id="388" r:id="rId23"/>
    <p:sldId id="404" r:id="rId24"/>
    <p:sldId id="407" r:id="rId25"/>
    <p:sldId id="259" r:id="rId26"/>
    <p:sldId id="408" r:id="rId27"/>
    <p:sldId id="383" r:id="rId28"/>
    <p:sldId id="384" r:id="rId29"/>
    <p:sldId id="398" r:id="rId30"/>
    <p:sldId id="391" r:id="rId31"/>
    <p:sldId id="393" r:id="rId32"/>
    <p:sldId id="395" r:id="rId33"/>
    <p:sldId id="396" r:id="rId34"/>
    <p:sldId id="399" r:id="rId35"/>
    <p:sldId id="40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an L. Avaca" initials="ILA" lastIdx="4" clrIdx="0">
    <p:extLst>
      <p:ext uri="{19B8F6BF-5375-455C-9EA6-DF929625EA0E}">
        <p15:presenceInfo xmlns:p15="http://schemas.microsoft.com/office/powerpoint/2012/main" userId="4e46720549643ca8" providerId="Windows Live"/>
      </p:ext>
    </p:extLst>
  </p:cmAuthor>
  <p:cmAuthor id="2" name="Nicholas Avery" initials="NA" lastIdx="1" clrIdx="1">
    <p:extLst>
      <p:ext uri="{19B8F6BF-5375-455C-9EA6-DF929625EA0E}">
        <p15:presenceInfo xmlns:p15="http://schemas.microsoft.com/office/powerpoint/2012/main" userId="Nicholas Avery" providerId="None"/>
      </p:ext>
    </p:extLst>
  </p:cmAuthor>
  <p:cmAuthor id="3" name="Mark Henry" initials="MH" lastIdx="1" clrIdx="2">
    <p:extLst>
      <p:ext uri="{19B8F6BF-5375-455C-9EA6-DF929625EA0E}">
        <p15:presenceInfo xmlns:p15="http://schemas.microsoft.com/office/powerpoint/2012/main" userId="0f8bd95029a08e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FF2CC"/>
    <a:srgbClr val="EE6000"/>
    <a:srgbClr val="115076"/>
    <a:srgbClr val="FBF0D5"/>
    <a:srgbClr val="F66400"/>
    <a:srgbClr val="E3EAFD"/>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27" autoAdjust="0"/>
    <p:restoredTop sz="63488" autoAdjust="0"/>
  </p:normalViewPr>
  <p:slideViewPr>
    <p:cSldViewPr snapToGrid="0">
      <p:cViewPr varScale="1">
        <p:scale>
          <a:sx n="68" d="100"/>
          <a:sy n="68" d="100"/>
        </p:scale>
        <p:origin x="828" y="66"/>
      </p:cViewPr>
      <p:guideLst/>
    </p:cSldViewPr>
  </p:slideViewPr>
  <p:outlineViewPr>
    <p:cViewPr>
      <p:scale>
        <a:sx n="33" d="100"/>
        <a:sy n="33" d="100"/>
      </p:scale>
      <p:origin x="0" y="-2586"/>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18/12/2020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ae.es/diccionario-panhispanico-de-dudas/terminos-linguistico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buFont typeface="Arial" panose="020B0604020202020204" pitchFamily="34" charset="0"/>
              <a:buNone/>
            </a:pPr>
            <a:r>
              <a:rPr lang="en-GB" sz="1200" b="0" kern="1200" noProof="0" dirty="0" smtClean="0">
                <a:solidFill>
                  <a:schemeClr val="tx1"/>
                </a:solidFill>
                <a:effectLst/>
                <a:latin typeface="+mn-lt"/>
                <a:ea typeface="+mn-ea"/>
                <a:cs typeface="+mn-cs"/>
              </a:rPr>
              <a:t>Consolidation of SSCs [cue], [cua], [cui]</a:t>
            </a:r>
          </a:p>
          <a:p>
            <a:pPr marL="0" lvl="0" indent="0">
              <a:buFont typeface="Arial" panose="020B0604020202020204" pitchFamily="34" charset="0"/>
              <a:buNone/>
            </a:pPr>
            <a:r>
              <a:rPr lang="en-GB" sz="1200" b="0" kern="1200" noProof="0" dirty="0" smtClean="0">
                <a:solidFill>
                  <a:schemeClr val="tx1"/>
                </a:solidFill>
                <a:effectLst/>
                <a:latin typeface="+mn-lt"/>
                <a:ea typeface="+mn-ea"/>
                <a:cs typeface="+mn-cs"/>
              </a:rPr>
              <a:t>Introduction</a:t>
            </a:r>
            <a:r>
              <a:rPr lang="en-GB" sz="1200" b="0" kern="1200" baseline="0" noProof="0" dirty="0" smtClean="0">
                <a:solidFill>
                  <a:schemeClr val="tx1"/>
                </a:solidFill>
                <a:effectLst/>
                <a:latin typeface="+mn-lt"/>
                <a:ea typeface="+mn-ea"/>
                <a:cs typeface="+mn-cs"/>
              </a:rPr>
              <a:t> of </a:t>
            </a:r>
            <a:r>
              <a:rPr lang="en-GB" sz="1200" b="0" kern="1200" noProof="0" dirty="0" smtClean="0">
                <a:solidFill>
                  <a:schemeClr val="tx1"/>
                </a:solidFill>
                <a:effectLst/>
                <a:latin typeface="+mn-lt"/>
                <a:ea typeface="+mn-ea"/>
                <a:cs typeface="+mn-cs"/>
              </a:rPr>
              <a:t>‘del’ and ‘de la’ (after adverbs of position)</a:t>
            </a:r>
          </a:p>
          <a:p>
            <a:pPr marL="0" lvl="0" indent="0">
              <a:buFont typeface="Arial" panose="020B0604020202020204" pitchFamily="34" charset="0"/>
              <a:buNone/>
            </a:pPr>
            <a:r>
              <a:rPr lang="en-GB" sz="1200" b="0" kern="1200" noProof="0" dirty="0" smtClean="0">
                <a:solidFill>
                  <a:schemeClr val="tx1"/>
                </a:solidFill>
                <a:effectLst/>
                <a:latin typeface="+mn-lt"/>
                <a:ea typeface="+mn-ea"/>
                <a:cs typeface="+mn-cs"/>
              </a:rPr>
              <a:t>Consolidation of ‘</a:t>
            </a:r>
            <a:r>
              <a:rPr lang="en-GB" sz="1200" b="0" kern="1200" noProof="0" dirty="0" err="1" smtClean="0">
                <a:solidFill>
                  <a:schemeClr val="tx1"/>
                </a:solidFill>
                <a:effectLst/>
                <a:latin typeface="+mn-lt"/>
                <a:ea typeface="+mn-ea"/>
                <a:cs typeface="+mn-cs"/>
              </a:rPr>
              <a:t>estoy</a:t>
            </a:r>
            <a:r>
              <a:rPr lang="en-GB" sz="1200" b="0" kern="1200" noProof="0" dirty="0" smtClean="0">
                <a:solidFill>
                  <a:schemeClr val="tx1"/>
                </a:solidFill>
                <a:effectLst/>
                <a:latin typeface="+mn-lt"/>
                <a:ea typeface="+mn-ea"/>
                <a:cs typeface="+mn-cs"/>
              </a:rPr>
              <a:t>’, ‘</a:t>
            </a:r>
            <a:r>
              <a:rPr lang="en-GB" sz="1200" b="0" kern="1200" noProof="0" dirty="0" err="1" smtClean="0">
                <a:solidFill>
                  <a:schemeClr val="tx1"/>
                </a:solidFill>
                <a:effectLst/>
                <a:latin typeface="+mn-lt"/>
                <a:ea typeface="+mn-ea"/>
                <a:cs typeface="+mn-cs"/>
              </a:rPr>
              <a:t>está</a:t>
            </a:r>
            <a:r>
              <a:rPr lang="en-GB" sz="1200" b="0" kern="1200" noProof="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s-CO" sz="1200" b="1" kern="1200" dirty="0">
                <a:solidFill>
                  <a:schemeClr val="tx1"/>
                </a:solidFill>
                <a:effectLst/>
                <a:latin typeface="+mn-lt"/>
                <a:ea typeface="+mn-ea"/>
                <a:cs typeface="+mn-cs"/>
              </a:rPr>
              <a:t>7.2.2.4</a:t>
            </a:r>
            <a:r>
              <a:rPr lang="es-CO" sz="1200" b="1" kern="1200" baseline="0" dirty="0">
                <a:solidFill>
                  <a:schemeClr val="tx1"/>
                </a:solidFill>
                <a:effectLst/>
                <a:latin typeface="+mn-lt"/>
                <a:ea typeface="+mn-ea"/>
                <a:cs typeface="+mn-cs"/>
              </a:rPr>
              <a:t> (introduce) </a:t>
            </a:r>
            <a:r>
              <a:rPr lang="es-CO" sz="1200" kern="1200" dirty="0">
                <a:solidFill>
                  <a:schemeClr val="tx1"/>
                </a:solidFill>
                <a:effectLst/>
                <a:latin typeface="+mn-lt"/>
                <a:ea typeface="+mn-ea"/>
                <a:cs typeface="+mn-cs"/>
              </a:rPr>
              <a:t>estamos [estar-21]; están [21]; oeste [2416]; este [&gt;5000*]; estación [1404]; coche [1190]; tren [1488]; delante de [delante-1742]; fuera de [fuera-299]; debajo de [1366]; detrás</a:t>
            </a:r>
            <a:r>
              <a:rPr lang="es-CO" sz="1200" kern="1200" baseline="0" dirty="0">
                <a:solidFill>
                  <a:schemeClr val="tx1"/>
                </a:solidFill>
                <a:effectLst/>
                <a:latin typeface="+mn-lt"/>
                <a:ea typeface="+mn-ea"/>
                <a:cs typeface="+mn-cs"/>
              </a:rPr>
              <a:t> de  [2044]</a:t>
            </a:r>
            <a:endParaRPr lang="en-GB" sz="1200" kern="1200" dirty="0">
              <a:solidFill>
                <a:schemeClr val="tx1"/>
              </a:solidFill>
              <a:effectLst/>
              <a:latin typeface="+mn-lt"/>
              <a:ea typeface="+mn-ea"/>
              <a:cs typeface="+mn-cs"/>
            </a:endParaRPr>
          </a:p>
          <a:p>
            <a:r>
              <a:rPr lang="en-GB" b="1" dirty="0"/>
              <a:t>7.2.2.1 (revisit) </a:t>
            </a:r>
            <a:r>
              <a:rPr lang="es-ES" b="0" dirty="0"/>
              <a:t>trabajar [174]; buscar [179]; descansar [1749]; preparar [570]; comida [906]; animal [322]; pasar [68]; tiempo [80]; campo [342]; junto[s] [149]; solo [181]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7.2.1.1 (revisit)</a:t>
            </a:r>
            <a:r>
              <a:rPr lang="en-GB" b="1" baseline="0" dirty="0"/>
              <a:t> </a:t>
            </a:r>
            <a:r>
              <a:rPr lang="en-GB" sz="1200" b="0" i="0" kern="1200" dirty="0" err="1">
                <a:solidFill>
                  <a:schemeClr val="tx1"/>
                </a:solidFill>
                <a:effectLst/>
                <a:latin typeface="+mn-lt"/>
                <a:ea typeface="+mn-ea"/>
                <a:cs typeface="+mn-cs"/>
              </a:rPr>
              <a:t>balcón</a:t>
            </a:r>
            <a:r>
              <a:rPr lang="en-GB" sz="1200" b="0" i="0" kern="1200" dirty="0">
                <a:solidFill>
                  <a:schemeClr val="tx1"/>
                </a:solidFill>
                <a:effectLst/>
                <a:latin typeface="+mn-lt"/>
                <a:ea typeface="+mn-ea"/>
                <a:cs typeface="+mn-cs"/>
              </a:rPr>
              <a:t> [3133];</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dama</a:t>
            </a:r>
            <a:r>
              <a:rPr lang="en-GB" sz="1200" b="0" i="0" kern="1200" dirty="0">
                <a:solidFill>
                  <a:schemeClr val="tx1"/>
                </a:solidFill>
                <a:effectLst/>
                <a:latin typeface="+mn-lt"/>
                <a:ea typeface="+mn-ea"/>
                <a:cs typeface="+mn-cs"/>
              </a:rPr>
              <a:t> [2062];</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torre</a:t>
            </a:r>
            <a:r>
              <a:rPr lang="en-GB" sz="1200" b="0" i="0" kern="1200" dirty="0">
                <a:solidFill>
                  <a:schemeClr val="tx1"/>
                </a:solidFill>
                <a:effectLst/>
                <a:latin typeface="+mn-lt"/>
                <a:ea typeface="+mn-ea"/>
                <a:cs typeface="+mn-cs"/>
              </a:rPr>
              <a:t> [2138];</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caballero [2056]; </a:t>
            </a:r>
            <a:r>
              <a:rPr lang="en-GB" sz="1200" b="0" i="0" kern="1200" dirty="0" err="1">
                <a:solidFill>
                  <a:schemeClr val="tx1"/>
                </a:solidFill>
                <a:effectLst/>
                <a:latin typeface="+mn-lt"/>
                <a:ea typeface="+mn-ea"/>
                <a:cs typeface="+mn-cs"/>
              </a:rPr>
              <a:t>saber</a:t>
            </a:r>
            <a:r>
              <a:rPr lang="en-GB" sz="1200" b="0" i="0" kern="1200" dirty="0">
                <a:solidFill>
                  <a:schemeClr val="tx1"/>
                </a:solidFill>
                <a:effectLst/>
                <a:latin typeface="+mn-lt"/>
                <a:ea typeface="+mn-ea"/>
                <a:cs typeface="+mn-cs"/>
              </a:rPr>
              <a:t> [44]; </a:t>
            </a:r>
            <a:r>
              <a:rPr lang="en-GB" sz="1200" b="0" i="0" kern="1200" dirty="0" err="1">
                <a:solidFill>
                  <a:schemeClr val="tx1"/>
                </a:solidFill>
                <a:effectLst/>
                <a:latin typeface="+mn-lt"/>
                <a:ea typeface="+mn-ea"/>
                <a:cs typeface="+mn-cs"/>
              </a:rPr>
              <a:t>pasar</a:t>
            </a:r>
            <a:r>
              <a:rPr lang="en-GB" sz="1200" b="0" i="0" kern="1200" dirty="0">
                <a:solidFill>
                  <a:schemeClr val="tx1"/>
                </a:solidFill>
                <a:effectLst/>
                <a:latin typeface="+mn-lt"/>
                <a:ea typeface="+mn-ea"/>
                <a:cs typeface="+mn-cs"/>
              </a:rPr>
              <a:t> [68];</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blanco</a:t>
            </a:r>
            <a:r>
              <a:rPr lang="en-GB" sz="1200" b="0" i="0" kern="1200" dirty="0">
                <a:solidFill>
                  <a:schemeClr val="tx1"/>
                </a:solidFill>
                <a:effectLst/>
                <a:latin typeface="+mn-lt"/>
                <a:ea typeface="+mn-ea"/>
                <a:cs typeface="+mn-cs"/>
              </a:rPr>
              <a:t> [372]</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flor [739];</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plaza [806];</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llevar</a:t>
            </a:r>
            <a:r>
              <a:rPr lang="en-GB" sz="1200" b="0" i="0" kern="1200" dirty="0">
                <a:solidFill>
                  <a:schemeClr val="tx1"/>
                </a:solidFill>
                <a:effectLst/>
                <a:latin typeface="+mn-lt"/>
                <a:ea typeface="+mn-ea"/>
                <a:cs typeface="+mn-cs"/>
              </a:rPr>
              <a:t> [101]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082538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[2/4]</a:t>
            </a:r>
          </a:p>
          <a:p>
            <a:endParaRPr lang="en-GB" dirty="0"/>
          </a:p>
        </p:txBody>
      </p:sp>
      <p:sp>
        <p:nvSpPr>
          <p:cNvPr id="4" name="Slide Number Placeholder 3"/>
          <p:cNvSpPr>
            <a:spLocks noGrp="1"/>
          </p:cNvSpPr>
          <p:nvPr>
            <p:ph type="sldNum" sz="quarter" idx="10"/>
          </p:nvPr>
        </p:nvSpPr>
        <p:spPr/>
        <p:txBody>
          <a:bodyPr/>
          <a:lstStyle/>
          <a:p>
            <a:fld id="{AA119F9D-DE95-46FD-9DBD-380478876FF9}" type="slidenum">
              <a:rPr lang="en-GB" smtClean="0"/>
              <a:t>10</a:t>
            </a:fld>
            <a:endParaRPr lang="en-GB"/>
          </a:p>
        </p:txBody>
      </p:sp>
    </p:spTree>
    <p:extLst>
      <p:ext uri="{BB962C8B-B14F-4D97-AF65-F5344CB8AC3E}">
        <p14:creationId xmlns:p14="http://schemas.microsoft.com/office/powerpoint/2010/main" val="3299648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[3/4]</a:t>
            </a:r>
          </a:p>
          <a:p>
            <a:endParaRPr lang="en-GB" dirty="0"/>
          </a:p>
        </p:txBody>
      </p:sp>
      <p:sp>
        <p:nvSpPr>
          <p:cNvPr id="4" name="Slide Number Placeholder 3"/>
          <p:cNvSpPr>
            <a:spLocks noGrp="1"/>
          </p:cNvSpPr>
          <p:nvPr>
            <p:ph type="sldNum" sz="quarter" idx="10"/>
          </p:nvPr>
        </p:nvSpPr>
        <p:spPr/>
        <p:txBody>
          <a:bodyPr/>
          <a:lstStyle/>
          <a:p>
            <a:fld id="{AA119F9D-DE95-46FD-9DBD-380478876FF9}" type="slidenum">
              <a:rPr lang="en-GB" smtClean="0"/>
              <a:t>11</a:t>
            </a:fld>
            <a:endParaRPr lang="en-GB"/>
          </a:p>
        </p:txBody>
      </p:sp>
    </p:spTree>
    <p:extLst>
      <p:ext uri="{BB962C8B-B14F-4D97-AF65-F5344CB8AC3E}">
        <p14:creationId xmlns:p14="http://schemas.microsoft.com/office/powerpoint/2010/main" val="2451694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[4/4]</a:t>
            </a:r>
          </a:p>
          <a:p>
            <a:endParaRPr lang="en-GB" dirty="0"/>
          </a:p>
        </p:txBody>
      </p:sp>
      <p:sp>
        <p:nvSpPr>
          <p:cNvPr id="4" name="Slide Number Placeholder 3"/>
          <p:cNvSpPr>
            <a:spLocks noGrp="1"/>
          </p:cNvSpPr>
          <p:nvPr>
            <p:ph type="sldNum" sz="quarter" idx="10"/>
          </p:nvPr>
        </p:nvSpPr>
        <p:spPr/>
        <p:txBody>
          <a:bodyPr/>
          <a:lstStyle/>
          <a:p>
            <a:fld id="{AA119F9D-DE95-46FD-9DBD-380478876FF9}" type="slidenum">
              <a:rPr lang="en-GB" smtClean="0"/>
              <a:t>12</a:t>
            </a:fld>
            <a:endParaRPr lang="en-GB"/>
          </a:p>
        </p:txBody>
      </p:sp>
    </p:spTree>
    <p:extLst>
      <p:ext uri="{BB962C8B-B14F-4D97-AF65-F5344CB8AC3E}">
        <p14:creationId xmlns:p14="http://schemas.microsoft.com/office/powerpoint/2010/main" val="887403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pPr marL="0" lvl="0" indent="0">
              <a:buFont typeface="Arial" panose="020B0604020202020204" pitchFamily="34" charset="0"/>
              <a:buNone/>
            </a:pPr>
            <a:r>
              <a:rPr lang="en-US" b="1" dirty="0"/>
              <a:t>Aim: </a:t>
            </a:r>
            <a:r>
              <a:rPr lang="en-US" b="0" dirty="0"/>
              <a:t>to introduce </a:t>
            </a:r>
            <a:r>
              <a:rPr lang="es-ES" sz="1200" b="0" kern="1200" dirty="0">
                <a:solidFill>
                  <a:schemeClr val="tx1"/>
                </a:solidFill>
                <a:effectLst/>
                <a:latin typeface="+mn-lt"/>
                <a:ea typeface="+mn-ea"/>
                <a:cs typeface="+mn-cs"/>
              </a:rPr>
              <a:t>‘del’ and ‘de la’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adverbs</a:t>
            </a:r>
            <a:r>
              <a:rPr lang="es-ES" sz="1200" b="0" kern="1200" dirty="0">
                <a:solidFill>
                  <a:schemeClr val="tx1"/>
                </a:solidFill>
                <a:effectLst/>
                <a:latin typeface="+mn-lt"/>
                <a:ea typeface="+mn-ea"/>
                <a:cs typeface="+mn-cs"/>
              </a:rPr>
              <a:t> of position).</a:t>
            </a:r>
            <a:endParaRPr lang="en-GB" sz="1200" b="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1780898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minutes</a:t>
            </a:r>
          </a:p>
          <a:p>
            <a:endParaRPr lang="en-GB" dirty="0"/>
          </a:p>
          <a:p>
            <a:r>
              <a:rPr lang="en-GB" b="1" dirty="0"/>
              <a:t>Aim</a:t>
            </a:r>
            <a:r>
              <a:rPr lang="en-GB" dirty="0"/>
              <a:t>: </a:t>
            </a:r>
            <a:r>
              <a:rPr lang="en-GB" baseline="0" dirty="0"/>
              <a:t>to strengthen understanding of the need for ‘del/de la’ and gender agreement.</a:t>
            </a:r>
            <a:br>
              <a:rPr lang="en-GB" baseline="0" dirty="0"/>
            </a:br>
            <a:endParaRPr lang="en-GB" dirty="0"/>
          </a:p>
          <a:p>
            <a:r>
              <a:rPr lang="en-GB" b="1" dirty="0"/>
              <a:t>Procedure</a:t>
            </a:r>
            <a:r>
              <a:rPr lang="en-GB" dirty="0"/>
              <a:t>:</a:t>
            </a:r>
          </a:p>
          <a:p>
            <a:pPr marL="228600" indent="-228600">
              <a:buAutoNum type="arabicPeriod"/>
            </a:pPr>
            <a:r>
              <a:rPr lang="en-GB" dirty="0"/>
              <a:t>Students are prompted to recall the Spanish for ‘near’ and ‘far’.</a:t>
            </a:r>
          </a:p>
          <a:p>
            <a:pPr marL="228600" indent="-228600">
              <a:buAutoNum type="arabicPeriod"/>
            </a:pPr>
            <a:r>
              <a:rPr lang="en-GB" dirty="0"/>
              <a:t>Students translate each phrase on the right hand side into Spanish.</a:t>
            </a:r>
          </a:p>
          <a:p>
            <a:pPr marL="228600" indent="-228600">
              <a:buAutoNum type="arabicPeriod"/>
            </a:pPr>
            <a:r>
              <a:rPr lang="en-GB" dirty="0"/>
              <a:t>Teacher shows the answers one by one.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a:t>
            </a:r>
            <a:r>
              <a:rPr lang="en-GB" sz="1200" kern="1200" dirty="0">
                <a:solidFill>
                  <a:schemeClr val="tx1"/>
                </a:solidFill>
                <a:effectLst/>
                <a:latin typeface="+mn-lt"/>
                <a:ea typeface="+mn-ea"/>
                <a:cs typeface="+mn-cs"/>
              </a:rPr>
              <a:t>: it is sometimes thought that positional adverbs are prepositions, but the RAE lists the following as Spanish prepositions </a:t>
            </a:r>
            <a:r>
              <a:rPr lang="en-GB" sz="1200" b="1"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a, ante, bajo, con, contra, de, </a:t>
            </a:r>
            <a:r>
              <a:rPr lang="en-GB" sz="1200" b="1" i="1" kern="1200" dirty="0" err="1">
                <a:solidFill>
                  <a:schemeClr val="tx1"/>
                </a:solidFill>
                <a:effectLst/>
                <a:latin typeface="+mn-lt"/>
                <a:ea typeface="+mn-ea"/>
                <a:cs typeface="+mn-cs"/>
              </a:rPr>
              <a:t>desde</a:t>
            </a:r>
            <a:r>
              <a:rPr lang="en-GB" sz="1200" b="1" i="1" kern="1200" dirty="0">
                <a:solidFill>
                  <a:schemeClr val="tx1"/>
                </a:solidFill>
                <a:effectLst/>
                <a:latin typeface="+mn-lt"/>
                <a:ea typeface="+mn-ea"/>
                <a:cs typeface="+mn-cs"/>
              </a:rPr>
              <a:t>, </a:t>
            </a:r>
            <a:r>
              <a:rPr lang="en-GB" sz="1200" b="1" i="1" kern="1200" dirty="0" err="1">
                <a:solidFill>
                  <a:schemeClr val="tx1"/>
                </a:solidFill>
                <a:effectLst/>
                <a:latin typeface="+mn-lt"/>
                <a:ea typeface="+mn-ea"/>
                <a:cs typeface="+mn-cs"/>
              </a:rPr>
              <a:t>durante</a:t>
            </a:r>
            <a:r>
              <a:rPr lang="en-GB" sz="1200" b="1" i="1" kern="1200" dirty="0">
                <a:solidFill>
                  <a:schemeClr val="tx1"/>
                </a:solidFill>
                <a:effectLst/>
                <a:latin typeface="+mn-lt"/>
                <a:ea typeface="+mn-ea"/>
                <a:cs typeface="+mn-cs"/>
              </a:rPr>
              <a:t>, </a:t>
            </a:r>
            <a:r>
              <a:rPr lang="en-GB" sz="1200" b="1" i="1" kern="1200" dirty="0" err="1">
                <a:solidFill>
                  <a:schemeClr val="tx1"/>
                </a:solidFill>
                <a:effectLst/>
                <a:latin typeface="+mn-lt"/>
                <a:ea typeface="+mn-ea"/>
                <a:cs typeface="+mn-cs"/>
              </a:rPr>
              <a:t>en</a:t>
            </a:r>
            <a:r>
              <a:rPr lang="en-GB" sz="1200" b="1" i="1" kern="1200" dirty="0">
                <a:solidFill>
                  <a:schemeClr val="tx1"/>
                </a:solidFill>
                <a:effectLst/>
                <a:latin typeface="+mn-lt"/>
                <a:ea typeface="+mn-ea"/>
                <a:cs typeface="+mn-cs"/>
              </a:rPr>
              <a:t>, entre, </a:t>
            </a:r>
            <a:r>
              <a:rPr lang="en-GB" sz="1200" b="1" i="1" kern="1200" dirty="0" err="1">
                <a:solidFill>
                  <a:schemeClr val="tx1"/>
                </a:solidFill>
                <a:effectLst/>
                <a:latin typeface="+mn-lt"/>
                <a:ea typeface="+mn-ea"/>
                <a:cs typeface="+mn-cs"/>
              </a:rPr>
              <a:t>hacia</a:t>
            </a:r>
            <a:r>
              <a:rPr lang="en-GB" sz="1200" b="1" i="1" kern="1200" dirty="0">
                <a:solidFill>
                  <a:schemeClr val="tx1"/>
                </a:solidFill>
                <a:effectLst/>
                <a:latin typeface="+mn-lt"/>
                <a:ea typeface="+mn-ea"/>
                <a:cs typeface="+mn-cs"/>
              </a:rPr>
              <a:t>, hasta, </a:t>
            </a:r>
            <a:r>
              <a:rPr lang="en-GB" sz="1200" b="1" i="1" kern="1200" dirty="0" err="1">
                <a:solidFill>
                  <a:schemeClr val="tx1"/>
                </a:solidFill>
                <a:effectLst/>
                <a:latin typeface="+mn-lt"/>
                <a:ea typeface="+mn-ea"/>
                <a:cs typeface="+mn-cs"/>
              </a:rPr>
              <a:t>mediante</a:t>
            </a:r>
            <a:r>
              <a:rPr lang="en-GB" sz="1200" b="1" i="1" kern="1200" dirty="0">
                <a:solidFill>
                  <a:schemeClr val="tx1"/>
                </a:solidFill>
                <a:effectLst/>
                <a:latin typeface="+mn-lt"/>
                <a:ea typeface="+mn-ea"/>
                <a:cs typeface="+mn-cs"/>
              </a:rPr>
              <a:t>, para, por, </a:t>
            </a:r>
            <a:r>
              <a:rPr lang="en-GB" sz="1200" b="1" i="1" kern="1200" dirty="0" err="1">
                <a:solidFill>
                  <a:schemeClr val="tx1"/>
                </a:solidFill>
                <a:effectLst/>
                <a:latin typeface="+mn-lt"/>
                <a:ea typeface="+mn-ea"/>
                <a:cs typeface="+mn-cs"/>
              </a:rPr>
              <a:t>según</a:t>
            </a:r>
            <a:r>
              <a:rPr lang="en-GB" sz="1200" b="1" i="1" kern="1200" dirty="0">
                <a:solidFill>
                  <a:schemeClr val="tx1"/>
                </a:solidFill>
                <a:effectLst/>
                <a:latin typeface="+mn-lt"/>
                <a:ea typeface="+mn-ea"/>
                <a:cs typeface="+mn-cs"/>
              </a:rPr>
              <a:t>, sin, </a:t>
            </a:r>
            <a:r>
              <a:rPr lang="en-GB" sz="1200" b="1" i="1" kern="1200" dirty="0" err="1">
                <a:solidFill>
                  <a:schemeClr val="tx1"/>
                </a:solidFill>
                <a:effectLst/>
                <a:latin typeface="+mn-lt"/>
                <a:ea typeface="+mn-ea"/>
                <a:cs typeface="+mn-cs"/>
              </a:rPr>
              <a:t>sobre</a:t>
            </a:r>
            <a:r>
              <a:rPr lang="en-GB" sz="1200" b="1" i="1" kern="1200" dirty="0">
                <a:solidFill>
                  <a:schemeClr val="tx1"/>
                </a:solidFill>
                <a:effectLst/>
                <a:latin typeface="+mn-lt"/>
                <a:ea typeface="+mn-ea"/>
                <a:cs typeface="+mn-cs"/>
              </a:rPr>
              <a:t>, </a:t>
            </a:r>
            <a:r>
              <a:rPr lang="en-GB" sz="1200" b="1" i="1" kern="1200" dirty="0" err="1">
                <a:solidFill>
                  <a:schemeClr val="tx1"/>
                </a:solidFill>
                <a:effectLst/>
                <a:latin typeface="+mn-lt"/>
                <a:ea typeface="+mn-ea"/>
                <a:cs typeface="+mn-cs"/>
              </a:rPr>
              <a:t>tras</a:t>
            </a:r>
            <a:r>
              <a:rPr lang="en-GB" sz="1200" b="1"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También</a:t>
            </a:r>
            <a:r>
              <a:rPr lang="en-GB" sz="1200" kern="1200" dirty="0">
                <a:solidFill>
                  <a:schemeClr val="tx1"/>
                </a:solidFill>
                <a:effectLst/>
                <a:latin typeface="+mn-lt"/>
                <a:ea typeface="+mn-ea"/>
                <a:cs typeface="+mn-cs"/>
              </a:rPr>
              <a:t> son </a:t>
            </a:r>
            <a:r>
              <a:rPr lang="en-GB" sz="1200" kern="1200" dirty="0" err="1">
                <a:solidFill>
                  <a:schemeClr val="tx1"/>
                </a:solidFill>
                <a:effectLst/>
                <a:latin typeface="+mn-lt"/>
                <a:ea typeface="+mn-ea"/>
                <a:cs typeface="+mn-cs"/>
              </a:rPr>
              <a:t>preposiciones</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uso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más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restringido</a:t>
            </a:r>
            <a:r>
              <a:rPr lang="en-GB" sz="1200"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pro</a:t>
            </a:r>
            <a:r>
              <a:rPr lang="en-GB" sz="1200"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asociación</a:t>
            </a:r>
            <a:r>
              <a:rPr lang="en-GB" sz="1200" i="1" kern="1200" cap="small" dirty="0">
                <a:solidFill>
                  <a:schemeClr val="tx1"/>
                </a:solidFill>
                <a:effectLst/>
                <a:latin typeface="+mn-lt"/>
                <a:ea typeface="+mn-ea"/>
                <a:cs typeface="+mn-cs"/>
              </a:rPr>
              <a:t> pro </a:t>
            </a:r>
            <a:r>
              <a:rPr lang="en-GB" sz="1200" i="1" kern="1200" dirty="0" err="1">
                <a:solidFill>
                  <a:schemeClr val="tx1"/>
                </a:solidFill>
                <a:effectLst/>
                <a:latin typeface="+mn-lt"/>
                <a:ea typeface="+mn-ea"/>
                <a:cs typeface="+mn-cs"/>
              </a:rPr>
              <a:t>derechos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humanos</a:t>
            </a:r>
            <a:r>
              <a:rPr lang="en-GB" sz="1200" i="1" kern="1200" dirty="0">
                <a:solidFill>
                  <a:schemeClr val="tx1"/>
                </a:solidFill>
                <a:effectLst/>
                <a:latin typeface="+mn-lt"/>
                <a:ea typeface="+mn-ea"/>
                <a:cs typeface="+mn-cs"/>
              </a:rPr>
              <a:t>) y </a:t>
            </a:r>
            <a:r>
              <a:rPr lang="en-GB" sz="1200" b="1" i="1" kern="1200" dirty="0" err="1">
                <a:solidFill>
                  <a:schemeClr val="tx1"/>
                </a:solidFill>
                <a:effectLst/>
                <a:latin typeface="+mn-lt"/>
                <a:ea typeface="+mn-ea"/>
                <a:cs typeface="+mn-cs"/>
              </a:rPr>
              <a:t>vía</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Voló</a:t>
            </a:r>
            <a:r>
              <a:rPr lang="en-GB" sz="1200" i="1" kern="1200" dirty="0">
                <a:solidFill>
                  <a:schemeClr val="tx1"/>
                </a:solidFill>
                <a:effectLst/>
                <a:latin typeface="+mn-lt"/>
                <a:ea typeface="+mn-ea"/>
                <a:cs typeface="+mn-cs"/>
              </a:rPr>
              <a:t> a Miami </a:t>
            </a:r>
            <a:r>
              <a:rPr lang="en-GB" sz="1200" i="1" kern="1200" dirty="0" err="1">
                <a:solidFill>
                  <a:schemeClr val="tx1"/>
                </a:solidFill>
                <a:effectLst/>
                <a:latin typeface="+mn-lt"/>
                <a:ea typeface="+mn-ea"/>
                <a:cs typeface="+mn-cs"/>
              </a:rPr>
              <a:t>vía</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Londres</a:t>
            </a:r>
            <a:r>
              <a:rPr lang="en-GB" sz="1200" i="1" kern="1200" dirty="0">
                <a:solidFill>
                  <a:schemeClr val="tx1"/>
                </a:solidFill>
                <a:effectLst/>
                <a:latin typeface="+mn-lt"/>
                <a:ea typeface="+mn-ea"/>
                <a:cs typeface="+mn-cs"/>
              </a:rPr>
              <a:t>).</a:t>
            </a:r>
            <a:br>
              <a:rPr lang="en-GB" sz="1200" i="1" kern="1200" dirty="0">
                <a:solidFill>
                  <a:schemeClr val="tx1"/>
                </a:solidFill>
                <a:effectLst/>
                <a:latin typeface="+mn-lt"/>
                <a:ea typeface="+mn-ea"/>
                <a:cs typeface="+mn-cs"/>
              </a:rPr>
            </a:br>
            <a:r>
              <a:rPr lang="en-GB" sz="1200" i="1" u="sng" kern="1200" dirty="0">
                <a:solidFill>
                  <a:schemeClr val="tx1"/>
                </a:solidFill>
                <a:effectLst/>
                <a:latin typeface="+mn-lt"/>
                <a:ea typeface="+mn-ea"/>
                <a:cs typeface="+mn-cs"/>
                <a:hlinkClick r:id="rId3"/>
              </a:rPr>
              <a:t>https://www.rae.es/diccionario-panhispanico-de-dudas/terminos-linguisticos</a:t>
            </a:r>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dirty="0"/>
          </a:p>
        </p:txBody>
      </p:sp>
    </p:spTree>
    <p:extLst>
      <p:ext uri="{BB962C8B-B14F-4D97-AF65-F5344CB8AC3E}">
        <p14:creationId xmlns:p14="http://schemas.microsoft.com/office/powerpoint/2010/main" val="914777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5 minutes</a:t>
            </a:r>
          </a:p>
          <a:p>
            <a:endParaRPr lang="en-GB" baseline="0" dirty="0"/>
          </a:p>
          <a:p>
            <a:r>
              <a:rPr lang="en-GB" b="1" baseline="0" dirty="0"/>
              <a:t>Aim</a:t>
            </a:r>
            <a:r>
              <a:rPr lang="en-GB" baseline="0" dirty="0"/>
              <a:t>: to revisit vocabulary (from 2.1.1); to </a:t>
            </a:r>
            <a:r>
              <a:rPr lang="en-GB" baseline="0" dirty="0" smtClean="0"/>
              <a:t>improve </a:t>
            </a:r>
            <a:r>
              <a:rPr lang="en-GB" baseline="0" dirty="0"/>
              <a:t>understanding of the use of ‘del’ and ‘de la’.</a:t>
            </a:r>
          </a:p>
          <a:p>
            <a:endParaRPr lang="en-GB" baseline="0" dirty="0"/>
          </a:p>
          <a:p>
            <a:r>
              <a:rPr lang="en-GB" b="1" baseline="0" dirty="0"/>
              <a:t>Procedure</a:t>
            </a:r>
            <a:r>
              <a:rPr lang="en-GB" baseline="0" dirty="0"/>
              <a:t>:</a:t>
            </a:r>
          </a:p>
          <a:p>
            <a:pPr marL="228600" indent="-228600">
              <a:buAutoNum type="arabicPeriod"/>
            </a:pPr>
            <a:r>
              <a:rPr lang="en-GB" baseline="0" dirty="0"/>
              <a:t>Students are prompted to recall the Spanish word for the images on the right.</a:t>
            </a:r>
          </a:p>
          <a:p>
            <a:pPr marL="228600" indent="-228600">
              <a:buAutoNum type="arabicPeriod"/>
            </a:pPr>
            <a:r>
              <a:rPr lang="en-GB" baseline="0" dirty="0"/>
              <a:t>Students read each </a:t>
            </a:r>
            <a:r>
              <a:rPr lang="en-GB" baseline="0" dirty="0" smtClean="0"/>
              <a:t>sentence </a:t>
            </a:r>
            <a:r>
              <a:rPr lang="en-GB" baseline="0" dirty="0"/>
              <a:t>and tick the correct answer depending on the use of ‘del’ (masculine) and ‘de la’ (feminine).</a:t>
            </a:r>
          </a:p>
          <a:p>
            <a:pPr marL="228600" indent="-228600">
              <a:buAutoNum type="arabicPeriod"/>
            </a:pPr>
            <a:r>
              <a:rPr lang="en-GB" baseline="0" dirty="0"/>
              <a:t>Teacher shows the answers one by one.</a:t>
            </a:r>
          </a:p>
          <a:p>
            <a:pPr marL="228600" indent="-228600">
              <a:buAutoNum type="arabicPeriod"/>
            </a:pPr>
            <a:endParaRPr lang="en-GB" baseline="0" dirty="0"/>
          </a:p>
          <a:p>
            <a:r>
              <a:rPr lang="en-GB" b="1" baseline="0" dirty="0"/>
              <a:t>Note</a:t>
            </a:r>
            <a:r>
              <a:rPr lang="en-GB" baseline="0" dirty="0"/>
              <a:t>: the gender of new nouns is given because these don’t have gender marking (-o ending=</a:t>
            </a:r>
            <a:r>
              <a:rPr lang="en-GB" baseline="0" dirty="0" err="1"/>
              <a:t>masc</a:t>
            </a:r>
            <a:r>
              <a:rPr lang="en-GB" baseline="0" dirty="0"/>
              <a:t>; -a=fem) with which students are familiar.</a:t>
            </a:r>
          </a:p>
        </p:txBody>
      </p:sp>
      <p:sp>
        <p:nvSpPr>
          <p:cNvPr id="4" name="Slide Number Placeholder 3"/>
          <p:cNvSpPr>
            <a:spLocks noGrp="1"/>
          </p:cNvSpPr>
          <p:nvPr>
            <p:ph type="sldNum" sz="quarter" idx="10"/>
          </p:nvPr>
        </p:nvSpPr>
        <p:spPr/>
        <p:txBody>
          <a:bodyPr/>
          <a:lstStyle/>
          <a:p>
            <a:fld id="{1E43764D-CAD4-4614-B1FD-A9C92153AD29}" type="slidenum">
              <a:rPr lang="en-GB" smtClean="0"/>
              <a:t>15</a:t>
            </a:fld>
            <a:endParaRPr lang="en-GB"/>
          </a:p>
        </p:txBody>
      </p:sp>
    </p:spTree>
    <p:extLst>
      <p:ext uri="{BB962C8B-B14F-4D97-AF65-F5344CB8AC3E}">
        <p14:creationId xmlns:p14="http://schemas.microsoft.com/office/powerpoint/2010/main" val="1048116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6 minutes.</a:t>
            </a:r>
          </a:p>
          <a:p>
            <a:endParaRPr lang="en-GB" dirty="0"/>
          </a:p>
          <a:p>
            <a:r>
              <a:rPr lang="en-GB" b="1" dirty="0"/>
              <a:t>Aim</a:t>
            </a:r>
            <a:r>
              <a:rPr lang="en-GB" dirty="0"/>
              <a:t>: to consolidate understanding of revisited vocabulary and the use of adverbs.</a:t>
            </a:r>
          </a:p>
          <a:p>
            <a:endParaRPr lang="en-GB" dirty="0"/>
          </a:p>
          <a:p>
            <a:r>
              <a:rPr lang="en-GB" b="1" dirty="0"/>
              <a:t>Procedure</a:t>
            </a:r>
            <a:r>
              <a:rPr lang="en-GB" dirty="0"/>
              <a:t>:</a:t>
            </a:r>
          </a:p>
          <a:p>
            <a:pPr marL="228600" indent="-228600">
              <a:buAutoNum type="arabicPeriod"/>
            </a:pPr>
            <a:r>
              <a:rPr lang="en-GB" dirty="0"/>
              <a:t>Students translate each phrase into English.</a:t>
            </a:r>
          </a:p>
          <a:p>
            <a:pPr marL="228600" indent="-228600">
              <a:buAutoNum type="arabicPeriod"/>
            </a:pPr>
            <a:r>
              <a:rPr lang="en-GB" dirty="0" smtClean="0"/>
              <a:t>The teacher </a:t>
            </a:r>
            <a:r>
              <a:rPr lang="en-GB" dirty="0"/>
              <a:t>reveals each answer by clicking on each dark blue shape.</a:t>
            </a:r>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dirty="0"/>
          </a:p>
        </p:txBody>
      </p:sp>
    </p:spTree>
    <p:extLst>
      <p:ext uri="{BB962C8B-B14F-4D97-AF65-F5344CB8AC3E}">
        <p14:creationId xmlns:p14="http://schemas.microsoft.com/office/powerpoint/2010/main" val="193511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a:t>
            </a:r>
            <a:r>
              <a:rPr lang="en-GB" b="0" dirty="0"/>
              <a:t>7 minutes</a:t>
            </a:r>
          </a:p>
          <a:p>
            <a:pPr marL="0" indent="0">
              <a:buNone/>
            </a:pPr>
            <a:endParaRPr lang="en-GB" b="1" dirty="0"/>
          </a:p>
          <a:p>
            <a:pPr marL="0" indent="0">
              <a:buNone/>
            </a:pPr>
            <a:r>
              <a:rPr lang="en-GB" b="1" dirty="0"/>
              <a:t>Aim: </a:t>
            </a:r>
            <a:r>
              <a:rPr lang="en-GB" b="0" dirty="0"/>
              <a:t>to consolidate the use of ’del’ and ‘de la’; to </a:t>
            </a:r>
            <a:r>
              <a:rPr lang="en-GB" b="0" dirty="0" smtClean="0"/>
              <a:t>understand the sentences</a:t>
            </a:r>
            <a:endParaRPr lang="en-GB" b="0" dirty="0"/>
          </a:p>
          <a:p>
            <a:pPr marL="0" indent="0">
              <a:buNone/>
            </a:pPr>
            <a:endParaRPr lang="en-GB" b="1" dirty="0"/>
          </a:p>
          <a:p>
            <a:pPr marL="0" indent="0">
              <a:buNone/>
            </a:pPr>
            <a:r>
              <a:rPr lang="en-GB" b="1" dirty="0"/>
              <a:t>Procedure: </a:t>
            </a:r>
          </a:p>
          <a:p>
            <a:pPr marL="228600" indent="-228600">
              <a:buAutoNum type="arabicPeriod"/>
            </a:pPr>
            <a:r>
              <a:rPr lang="en-GB" b="0" dirty="0"/>
              <a:t>Students listen to each recording and tick the correct column.</a:t>
            </a:r>
          </a:p>
          <a:p>
            <a:pPr marL="228600" indent="-228600">
              <a:buAutoNum type="arabicPeriod"/>
            </a:pPr>
            <a:r>
              <a:rPr lang="en-GB" b="0" dirty="0"/>
              <a:t>Students listen again and write the correct word.</a:t>
            </a:r>
          </a:p>
          <a:p>
            <a:pPr marL="228600" indent="-228600">
              <a:buAutoNum type="arabicPeriod"/>
            </a:pPr>
            <a:r>
              <a:rPr lang="en-GB" b="0" dirty="0"/>
              <a:t>Students write the </a:t>
            </a:r>
            <a:r>
              <a:rPr lang="en-GB" b="0" dirty="0" smtClean="0"/>
              <a:t>sentence</a:t>
            </a:r>
            <a:r>
              <a:rPr lang="en-GB" b="0" baseline="0" dirty="0" smtClean="0"/>
              <a:t> in English. (They may first need to transcribe it in order to think carefully about the language.)</a:t>
            </a:r>
            <a:endParaRPr lang="en-GB" b="0" dirty="0"/>
          </a:p>
          <a:p>
            <a:pPr marL="0" indent="0">
              <a:buNone/>
            </a:pPr>
            <a:endParaRPr lang="en-GB" b="0" dirty="0"/>
          </a:p>
          <a:p>
            <a:pPr marL="0" indent="0">
              <a:buNone/>
            </a:pPr>
            <a:r>
              <a:rPr lang="en-GB" b="1" dirty="0"/>
              <a:t>Transcript</a:t>
            </a:r>
          </a:p>
          <a:p>
            <a:pPr marL="0" indent="0">
              <a:buNone/>
            </a:pPr>
            <a:r>
              <a:rPr lang="en-GB" dirty="0"/>
              <a:t>1. El </a:t>
            </a:r>
            <a:r>
              <a:rPr lang="en-GB" dirty="0" err="1"/>
              <a:t>tren</a:t>
            </a:r>
            <a:r>
              <a:rPr lang="en-GB" dirty="0"/>
              <a:t> </a:t>
            </a:r>
            <a:r>
              <a:rPr lang="en-GB" dirty="0" err="1"/>
              <a:t>está</a:t>
            </a:r>
            <a:r>
              <a:rPr lang="en-GB" dirty="0"/>
              <a:t> </a:t>
            </a:r>
            <a:r>
              <a:rPr lang="en-GB" dirty="0" err="1"/>
              <a:t>lejos</a:t>
            </a:r>
            <a:r>
              <a:rPr lang="en-GB" dirty="0"/>
              <a:t> de la [ciudad]</a:t>
            </a:r>
            <a:br>
              <a:rPr lang="en-GB" dirty="0"/>
            </a:br>
            <a:r>
              <a:rPr lang="en-GB" baseline="0" dirty="0"/>
              <a:t>2. El </a:t>
            </a:r>
            <a:r>
              <a:rPr lang="en-GB" baseline="0" dirty="0" err="1"/>
              <a:t>coche</a:t>
            </a:r>
            <a:r>
              <a:rPr lang="en-GB" baseline="0" dirty="0"/>
              <a:t> </a:t>
            </a:r>
            <a:r>
              <a:rPr lang="en-GB" baseline="0" dirty="0" err="1"/>
              <a:t>blanco</a:t>
            </a:r>
            <a:r>
              <a:rPr lang="en-GB" baseline="0" dirty="0"/>
              <a:t> </a:t>
            </a:r>
            <a:r>
              <a:rPr lang="en-GB" baseline="0" dirty="0" err="1"/>
              <a:t>está</a:t>
            </a:r>
            <a:r>
              <a:rPr lang="en-GB" baseline="0" dirty="0"/>
              <a:t> </a:t>
            </a:r>
            <a:r>
              <a:rPr lang="en-GB" baseline="0" dirty="0" err="1"/>
              <a:t>cerca</a:t>
            </a:r>
            <a:r>
              <a:rPr lang="en-GB" baseline="0" dirty="0"/>
              <a:t> del [</a:t>
            </a:r>
            <a:r>
              <a:rPr lang="en-GB" baseline="0" dirty="0" err="1"/>
              <a:t>este</a:t>
            </a:r>
            <a:r>
              <a:rPr lang="en-GB" baseline="0" dirty="0"/>
              <a:t>]</a:t>
            </a:r>
            <a:br>
              <a:rPr lang="en-GB" baseline="0" dirty="0"/>
            </a:br>
            <a:r>
              <a:rPr lang="en-GB" baseline="0" dirty="0"/>
              <a:t>3. El </a:t>
            </a:r>
            <a:r>
              <a:rPr lang="en-GB" baseline="0" dirty="0" err="1"/>
              <a:t>profesor</a:t>
            </a:r>
            <a:r>
              <a:rPr lang="en-GB" baseline="0" dirty="0"/>
              <a:t> </a:t>
            </a:r>
            <a:r>
              <a:rPr lang="en-GB" baseline="0" dirty="0" err="1"/>
              <a:t>está</a:t>
            </a:r>
            <a:r>
              <a:rPr lang="en-GB" baseline="0" dirty="0"/>
              <a:t> </a:t>
            </a:r>
            <a:r>
              <a:rPr lang="en-GB" baseline="0" dirty="0" err="1"/>
              <a:t>delante</a:t>
            </a:r>
            <a:r>
              <a:rPr lang="en-GB" baseline="0" dirty="0"/>
              <a:t> de la [</a:t>
            </a:r>
            <a:r>
              <a:rPr lang="en-GB" baseline="0" dirty="0" err="1"/>
              <a:t>estación</a:t>
            </a:r>
            <a:r>
              <a:rPr lang="en-GB" baseline="0" dirty="0"/>
              <a:t>]</a:t>
            </a:r>
            <a:br>
              <a:rPr lang="en-GB" baseline="0" dirty="0"/>
            </a:br>
            <a:r>
              <a:rPr lang="en-GB" baseline="0" dirty="0"/>
              <a:t>4. La </a:t>
            </a:r>
            <a:r>
              <a:rPr lang="en-GB" baseline="0" dirty="0" err="1"/>
              <a:t>autora</a:t>
            </a:r>
            <a:r>
              <a:rPr lang="en-GB" baseline="0" dirty="0"/>
              <a:t> </a:t>
            </a:r>
            <a:r>
              <a:rPr lang="en-GB" baseline="0" dirty="0" err="1"/>
              <a:t>está</a:t>
            </a:r>
            <a:r>
              <a:rPr lang="en-GB" baseline="0" dirty="0"/>
              <a:t> </a:t>
            </a:r>
            <a:r>
              <a:rPr lang="en-GB" baseline="0" dirty="0" err="1"/>
              <a:t>fuera</a:t>
            </a:r>
            <a:r>
              <a:rPr lang="en-GB" baseline="0" dirty="0"/>
              <a:t> del [banco]</a:t>
            </a:r>
            <a:br>
              <a:rPr lang="en-GB" baseline="0" dirty="0"/>
            </a:br>
            <a:r>
              <a:rPr lang="en-GB" baseline="0" dirty="0"/>
              <a:t>5. La </a:t>
            </a:r>
            <a:r>
              <a:rPr lang="en-GB" baseline="0" dirty="0" err="1"/>
              <a:t>directora</a:t>
            </a:r>
            <a:r>
              <a:rPr lang="en-GB" baseline="0" dirty="0"/>
              <a:t> </a:t>
            </a:r>
            <a:r>
              <a:rPr lang="en-GB" baseline="0" dirty="0" err="1"/>
              <a:t>está</a:t>
            </a:r>
            <a:r>
              <a:rPr lang="en-GB" baseline="0" dirty="0"/>
              <a:t> </a:t>
            </a:r>
            <a:r>
              <a:rPr lang="en-GB" baseline="0" dirty="0" err="1"/>
              <a:t>detrás</a:t>
            </a:r>
            <a:r>
              <a:rPr lang="en-GB" baseline="0" dirty="0"/>
              <a:t> de la [tienda de </a:t>
            </a:r>
            <a:r>
              <a:rPr lang="en-GB" baseline="0" dirty="0" err="1"/>
              <a:t>musica</a:t>
            </a:r>
            <a:r>
              <a:rPr lang="en-GB" baseline="0" dirty="0"/>
              <a:t>] </a:t>
            </a:r>
            <a:br>
              <a:rPr lang="en-GB" baseline="0" dirty="0"/>
            </a:br>
            <a:r>
              <a:rPr lang="en-GB" baseline="0" dirty="0"/>
              <a:t>6. El </a:t>
            </a:r>
            <a:r>
              <a:rPr lang="en-GB" baseline="0" dirty="0" err="1"/>
              <a:t>compañero</a:t>
            </a:r>
            <a:r>
              <a:rPr lang="en-GB" baseline="0" dirty="0"/>
              <a:t> </a:t>
            </a:r>
            <a:r>
              <a:rPr lang="en-GB" baseline="0" dirty="0" err="1"/>
              <a:t>está</a:t>
            </a:r>
            <a:r>
              <a:rPr lang="en-GB" baseline="0" dirty="0"/>
              <a:t> </a:t>
            </a:r>
            <a:r>
              <a:rPr lang="en-GB" baseline="0" dirty="0" err="1"/>
              <a:t>debajo</a:t>
            </a:r>
            <a:r>
              <a:rPr lang="en-GB" baseline="0" dirty="0"/>
              <a:t> de la [mesa]</a:t>
            </a:r>
            <a:br>
              <a:rPr lang="en-GB" baseline="0" dirty="0"/>
            </a:br>
            <a:r>
              <a:rPr lang="en-GB" baseline="0" dirty="0"/>
              <a:t>7. La </a:t>
            </a:r>
            <a:r>
              <a:rPr lang="en-GB" baseline="0" dirty="0" err="1"/>
              <a:t>estación</a:t>
            </a:r>
            <a:r>
              <a:rPr lang="en-GB" baseline="0" dirty="0"/>
              <a:t> </a:t>
            </a:r>
            <a:r>
              <a:rPr lang="en-GB" baseline="0" dirty="0" err="1"/>
              <a:t>está</a:t>
            </a:r>
            <a:r>
              <a:rPr lang="en-GB" baseline="0" dirty="0"/>
              <a:t> </a:t>
            </a:r>
            <a:r>
              <a:rPr lang="en-GB" baseline="0" dirty="0" err="1"/>
              <a:t>delante</a:t>
            </a:r>
            <a:r>
              <a:rPr lang="en-GB" baseline="0" dirty="0"/>
              <a:t> del [</a:t>
            </a:r>
            <a:r>
              <a:rPr lang="en-GB" baseline="0" dirty="0" err="1"/>
              <a:t>teatro</a:t>
            </a:r>
            <a:r>
              <a:rPr lang="en-GB" baseline="0" dirty="0"/>
              <a:t>]</a:t>
            </a:r>
            <a:br>
              <a:rPr lang="en-GB" baseline="0" dirty="0"/>
            </a:br>
            <a:r>
              <a:rPr lang="en-GB" baseline="0" dirty="0"/>
              <a:t>8. El amigo </a:t>
            </a:r>
            <a:r>
              <a:rPr lang="en-GB" baseline="0" dirty="0" err="1"/>
              <a:t>está</a:t>
            </a:r>
            <a:r>
              <a:rPr lang="en-GB" baseline="0" dirty="0"/>
              <a:t> </a:t>
            </a:r>
            <a:r>
              <a:rPr lang="en-GB" baseline="0" dirty="0" err="1"/>
              <a:t>fuera</a:t>
            </a:r>
            <a:r>
              <a:rPr lang="en-GB" baseline="0" dirty="0"/>
              <a:t> del [</a:t>
            </a:r>
            <a:r>
              <a:rPr lang="en-GB" baseline="0" dirty="0" err="1"/>
              <a:t>edificio</a:t>
            </a:r>
            <a:r>
              <a:rPr lang="en-GB" baseline="0" dirty="0"/>
              <a:t>]</a:t>
            </a:r>
          </a:p>
          <a:p>
            <a:pPr marL="0" indent="0">
              <a:buNone/>
            </a:pPr>
            <a:endParaRPr lang="en-GB" b="1" dirty="0"/>
          </a:p>
          <a:p>
            <a:pPr marL="0" indent="0">
              <a:buNone/>
            </a:pPr>
            <a:r>
              <a:rPr lang="en-GB" b="1" dirty="0"/>
              <a:t>Note</a:t>
            </a:r>
            <a:r>
              <a:rPr lang="en-GB" b="0" dirty="0"/>
              <a:t>: the genders are mostly clear</a:t>
            </a:r>
            <a:r>
              <a:rPr lang="en-GB" b="0" baseline="0" dirty="0"/>
              <a:t> as most words end in –o and –a. However, s</a:t>
            </a:r>
            <a:r>
              <a:rPr lang="en-GB" b="0" dirty="0"/>
              <a:t>tudents could also be told </a:t>
            </a:r>
            <a:r>
              <a:rPr lang="en-GB" b="0" baseline="0" dirty="0"/>
              <a:t>that even </a:t>
            </a:r>
            <a:r>
              <a:rPr lang="en-GB" sz="1200" kern="1200" dirty="0">
                <a:solidFill>
                  <a:schemeClr val="tx1"/>
                </a:solidFill>
                <a:effectLst/>
                <a:latin typeface="+mn-lt"/>
                <a:ea typeface="+mn-ea"/>
                <a:cs typeface="+mn-cs"/>
              </a:rPr>
              <a:t>when the nouns don’t end in –o and –a, there are other helpful rules to determine the gender.</a:t>
            </a:r>
            <a:r>
              <a:rPr lang="en-GB" sz="1200" kern="1200" baseline="0" dirty="0">
                <a:solidFill>
                  <a:schemeClr val="tx1"/>
                </a:solidFill>
                <a:effectLst/>
                <a:latin typeface="+mn-lt"/>
                <a:ea typeface="+mn-ea"/>
                <a:cs typeface="+mn-cs"/>
              </a:rPr>
              <a:t> For example, words ending in –dad (ciudad) and –</a:t>
            </a:r>
            <a:r>
              <a:rPr lang="en-GB" sz="1200" kern="1200" baseline="0" dirty="0" err="1">
                <a:solidFill>
                  <a:schemeClr val="tx1"/>
                </a:solidFill>
                <a:effectLst/>
                <a:latin typeface="+mn-lt"/>
                <a:ea typeface="+mn-ea"/>
                <a:cs typeface="+mn-cs"/>
              </a:rPr>
              <a:t>ción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estación</a:t>
            </a:r>
            <a:r>
              <a:rPr lang="en-GB" sz="1200" kern="1200" baseline="0" dirty="0">
                <a:solidFill>
                  <a:schemeClr val="tx1"/>
                </a:solidFill>
                <a:effectLst/>
                <a:latin typeface="+mn-lt"/>
                <a:ea typeface="+mn-ea"/>
                <a:cs typeface="+mn-cs"/>
              </a:rPr>
              <a:t>) are always feminine. </a:t>
            </a:r>
          </a:p>
          <a:p>
            <a:pPr marL="228600" indent="-228600">
              <a:buAutoNum type="arabicPeriod"/>
            </a:pPr>
            <a:endParaRPr lang="en-GB" baseline="0" dirty="0"/>
          </a:p>
          <a:p>
            <a:pPr marL="0" indent="0">
              <a:buNone/>
            </a:pPr>
            <a:r>
              <a:rPr lang="en-GB" sz="1200" b="0" kern="1200" baseline="0" dirty="0">
                <a:solidFill>
                  <a:schemeClr val="tx1"/>
                </a:solidFill>
                <a:effectLst/>
                <a:latin typeface="+mn-lt"/>
                <a:ea typeface="+mn-ea"/>
                <a:cs typeface="+mn-cs"/>
              </a:rPr>
              <a:t>Previously taught vocabulary is recycled in this task: </a:t>
            </a:r>
          </a:p>
          <a:p>
            <a:pPr marL="0" indent="0">
              <a:buNone/>
            </a:pPr>
            <a:r>
              <a:rPr lang="en-GB" sz="1200" b="0" kern="1200" baseline="0" dirty="0">
                <a:solidFill>
                  <a:schemeClr val="tx1"/>
                </a:solidFill>
                <a:effectLst/>
                <a:latin typeface="+mn-lt"/>
                <a:ea typeface="+mn-ea"/>
                <a:cs typeface="+mn-cs"/>
              </a:rPr>
              <a:t>1.2.6 – </a:t>
            </a:r>
            <a:r>
              <a:rPr lang="en-GB" sz="1200" b="0" kern="1200" baseline="0" dirty="0" err="1">
                <a:solidFill>
                  <a:schemeClr val="tx1"/>
                </a:solidFill>
                <a:effectLst/>
                <a:latin typeface="+mn-lt"/>
                <a:ea typeface="+mn-ea"/>
                <a:cs typeface="+mn-cs"/>
              </a:rPr>
              <a:t>edificio</a:t>
            </a:r>
            <a:endParaRPr lang="en-GB" sz="1200" b="0" kern="1200" baseline="0" dirty="0">
              <a:solidFill>
                <a:schemeClr val="tx1"/>
              </a:solidFill>
              <a:effectLst/>
              <a:latin typeface="+mn-lt"/>
              <a:ea typeface="+mn-ea"/>
              <a:cs typeface="+mn-cs"/>
            </a:endParaRPr>
          </a:p>
          <a:p>
            <a:pPr marL="0" indent="0">
              <a:buNone/>
            </a:pPr>
            <a:r>
              <a:rPr lang="en-GB" sz="1200" b="0" kern="1200" baseline="0" dirty="0">
                <a:solidFill>
                  <a:schemeClr val="tx1"/>
                </a:solidFill>
                <a:effectLst/>
                <a:latin typeface="+mn-lt"/>
                <a:ea typeface="+mn-ea"/>
                <a:cs typeface="+mn-cs"/>
              </a:rPr>
              <a:t>1.2.5 – ciudad, plaza, </a:t>
            </a:r>
            <a:r>
              <a:rPr lang="en-GB" sz="1200" b="0" kern="1200" baseline="0" dirty="0" err="1">
                <a:solidFill>
                  <a:schemeClr val="tx1"/>
                </a:solidFill>
                <a:effectLst/>
                <a:latin typeface="+mn-lt"/>
                <a:ea typeface="+mn-ea"/>
                <a:cs typeface="+mn-cs"/>
              </a:rPr>
              <a:t>museo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escuela</a:t>
            </a:r>
            <a:r>
              <a:rPr lang="en-GB" sz="1200" b="0" kern="1200" baseline="0" dirty="0">
                <a:solidFill>
                  <a:schemeClr val="tx1"/>
                </a:solidFill>
                <a:effectLst/>
                <a:latin typeface="+mn-lt"/>
                <a:ea typeface="+mn-ea"/>
                <a:cs typeface="+mn-cs"/>
              </a:rPr>
              <a:t>, banco, tienda, </a:t>
            </a:r>
            <a:r>
              <a:rPr lang="en-GB" sz="1200" b="0" kern="1200" baseline="0" dirty="0" err="1">
                <a:solidFill>
                  <a:schemeClr val="tx1"/>
                </a:solidFill>
                <a:effectLst/>
                <a:latin typeface="+mn-lt"/>
                <a:ea typeface="+mn-ea"/>
                <a:cs typeface="+mn-cs"/>
              </a:rPr>
              <a:t>teatro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iglesia</a:t>
            </a:r>
            <a:endParaRPr lang="en-GB" sz="1200" b="0" kern="1200" baseline="0" dirty="0">
              <a:solidFill>
                <a:schemeClr val="tx1"/>
              </a:solidFill>
              <a:effectLst/>
              <a:latin typeface="+mn-lt"/>
              <a:ea typeface="+mn-ea"/>
              <a:cs typeface="+mn-cs"/>
            </a:endParaRPr>
          </a:p>
          <a:p>
            <a:pPr marL="0" indent="0">
              <a:buNone/>
            </a:pPr>
            <a:r>
              <a:rPr lang="en-GB" sz="1200" b="0" kern="1200" baseline="0" dirty="0">
                <a:solidFill>
                  <a:schemeClr val="tx1"/>
                </a:solidFill>
                <a:effectLst/>
                <a:latin typeface="+mn-lt"/>
                <a:ea typeface="+mn-ea"/>
                <a:cs typeface="+mn-cs"/>
              </a:rPr>
              <a:t>1.2.3 – mesa</a:t>
            </a:r>
          </a:p>
          <a:p>
            <a:pPr marL="0" indent="0">
              <a:buNone/>
            </a:pPr>
            <a:r>
              <a:rPr lang="en-GB" sz="1200" b="0" kern="1200" baseline="0" dirty="0">
                <a:solidFill>
                  <a:schemeClr val="tx1"/>
                </a:solidFill>
                <a:effectLst/>
                <a:latin typeface="+mn-lt"/>
                <a:ea typeface="+mn-ea"/>
                <a:cs typeface="+mn-cs"/>
              </a:rPr>
              <a:t>1.1.4 – casa</a:t>
            </a:r>
          </a:p>
          <a:p>
            <a:pPr marL="0" indent="0">
              <a:buNone/>
            </a:pPr>
            <a:endParaRPr lang="en-GB" baseline="0" dirty="0"/>
          </a:p>
        </p:txBody>
      </p:sp>
      <p:sp>
        <p:nvSpPr>
          <p:cNvPr id="4" name="Slide Number Placeholder 3"/>
          <p:cNvSpPr>
            <a:spLocks noGrp="1"/>
          </p:cNvSpPr>
          <p:nvPr>
            <p:ph type="sldNum" sz="quarter" idx="10"/>
          </p:nvPr>
        </p:nvSpPr>
        <p:spPr/>
        <p:txBody>
          <a:bodyPr/>
          <a:lstStyle/>
          <a:p>
            <a:fld id="{1E43764D-CAD4-4614-B1FD-A9C92153AD29}" type="slidenum">
              <a:rPr lang="en-GB" smtClean="0"/>
              <a:t>17</a:t>
            </a:fld>
            <a:endParaRPr lang="en-GB"/>
          </a:p>
        </p:txBody>
      </p:sp>
    </p:spTree>
    <p:extLst>
      <p:ext uri="{BB962C8B-B14F-4D97-AF65-F5344CB8AC3E}">
        <p14:creationId xmlns:p14="http://schemas.microsoft.com/office/powerpoint/2010/main" val="669507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produce sentences including ‘del’ and ‘de </a:t>
            </a:r>
            <a:r>
              <a:rPr lang="en-GB" b="0" baseline="0" dirty="0" smtClean="0"/>
              <a:t>la’ and positional </a:t>
            </a:r>
            <a:r>
              <a:rPr lang="en-GB" b="0" baseline="0" dirty="0"/>
              <a:t>adverbs.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
            </a:r>
            <a:br>
              <a:rPr lang="en-GB" b="1" baseline="0" dirty="0"/>
            </a:br>
            <a:r>
              <a:rPr lang="en-GB" b="1" baseline="0" dirty="0"/>
              <a:t>Procedure: </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look at each </a:t>
            </a:r>
            <a:r>
              <a:rPr lang="en-GB" b="0" baseline="0" dirty="0" smtClean="0"/>
              <a:t>image/English prompt </a:t>
            </a:r>
            <a:r>
              <a:rPr lang="en-GB" b="0" baseline="0" dirty="0"/>
              <a:t>and complete the sentences in the yellow box with ‘</a:t>
            </a:r>
            <a:r>
              <a:rPr lang="en-GB" b="0" baseline="0" dirty="0" err="1"/>
              <a:t>está</a:t>
            </a:r>
            <a:r>
              <a:rPr lang="en-GB" b="0" baseline="0" dirty="0"/>
              <a:t>’, a positional adverb, ‘del’ or ‘de la’ and the referential noun.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 shows the answers on the next slide with further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1</a:t>
            </a:r>
            <a:r>
              <a:rPr lang="en-GB" baseline="0" dirty="0"/>
              <a:t>) La persona </a:t>
            </a:r>
            <a:r>
              <a:rPr lang="en-GB" baseline="0" dirty="0" err="1"/>
              <a:t>está</a:t>
            </a:r>
            <a:r>
              <a:rPr lang="en-GB" baseline="0" dirty="0"/>
              <a:t> fuera del banco.</a:t>
            </a:r>
            <a:br>
              <a:rPr lang="en-GB" baseline="0" dirty="0"/>
            </a:br>
            <a:r>
              <a:rPr lang="en-GB" baseline="0" dirty="0"/>
              <a:t>2) El </a:t>
            </a:r>
            <a:r>
              <a:rPr lang="en-GB" baseline="0" dirty="0" err="1"/>
              <a:t>chico</a:t>
            </a:r>
            <a:r>
              <a:rPr lang="en-GB" baseline="0" dirty="0"/>
              <a:t> </a:t>
            </a:r>
            <a:r>
              <a:rPr lang="en-GB" baseline="0" dirty="0" err="1"/>
              <a:t>está</a:t>
            </a:r>
            <a:r>
              <a:rPr lang="en-GB" baseline="0" dirty="0"/>
              <a:t> </a:t>
            </a:r>
            <a:r>
              <a:rPr lang="en-GB" baseline="0" dirty="0" err="1"/>
              <a:t>detrás</a:t>
            </a:r>
            <a:r>
              <a:rPr lang="en-GB" baseline="0" dirty="0"/>
              <a:t> del </a:t>
            </a:r>
            <a:r>
              <a:rPr lang="en-GB" baseline="0" dirty="0" err="1"/>
              <a:t>regalo</a:t>
            </a:r>
            <a:r>
              <a:rPr lang="en-GB" baseline="0" dirty="0"/>
              <a:t>.</a:t>
            </a:r>
            <a:br>
              <a:rPr lang="en-GB" baseline="0" dirty="0"/>
            </a:br>
            <a:r>
              <a:rPr lang="en-GB" baseline="0" dirty="0"/>
              <a:t>3) El </a:t>
            </a:r>
            <a:r>
              <a:rPr lang="en-GB" baseline="0" dirty="0" err="1"/>
              <a:t>tren</a:t>
            </a:r>
            <a:r>
              <a:rPr lang="en-GB" baseline="0" dirty="0"/>
              <a:t> </a:t>
            </a:r>
            <a:r>
              <a:rPr lang="en-GB" baseline="0" dirty="0" err="1"/>
              <a:t>está</a:t>
            </a:r>
            <a:r>
              <a:rPr lang="en-GB" baseline="0" dirty="0"/>
              <a:t> </a:t>
            </a:r>
            <a:r>
              <a:rPr lang="en-GB" baseline="0" dirty="0" err="1"/>
              <a:t>lejos</a:t>
            </a:r>
            <a:r>
              <a:rPr lang="en-GB" baseline="0" dirty="0"/>
              <a:t> de la </a:t>
            </a:r>
            <a:r>
              <a:rPr lang="en-GB" baseline="0" dirty="0" err="1"/>
              <a:t>estación</a:t>
            </a:r>
            <a:endParaRPr lang="en-GB" baseline="0" dirty="0"/>
          </a:p>
          <a:p>
            <a:r>
              <a:rPr lang="en-GB" dirty="0"/>
              <a:t>4) El periódico</a:t>
            </a:r>
            <a:r>
              <a:rPr lang="en-GB" baseline="0" dirty="0"/>
              <a:t> </a:t>
            </a:r>
            <a:r>
              <a:rPr lang="en-GB" baseline="0" dirty="0" err="1"/>
              <a:t>está</a:t>
            </a:r>
            <a:r>
              <a:rPr lang="en-GB" baseline="0" dirty="0"/>
              <a:t> debajo de la mesa.</a:t>
            </a:r>
          </a:p>
          <a:p>
            <a:r>
              <a:rPr lang="en-GB" baseline="0" dirty="0"/>
              <a:t>5) La planta </a:t>
            </a:r>
            <a:r>
              <a:rPr lang="en-GB" baseline="0" dirty="0" err="1"/>
              <a:t>está</a:t>
            </a:r>
            <a:r>
              <a:rPr lang="en-GB" baseline="0" dirty="0"/>
              <a:t> delante de la ventana.</a:t>
            </a:r>
          </a:p>
          <a:p>
            <a:r>
              <a:rPr lang="en-GB" baseline="0" dirty="0"/>
              <a:t>6) El coche </a:t>
            </a:r>
            <a:r>
              <a:rPr lang="en-GB" baseline="0" dirty="0" err="1"/>
              <a:t>está</a:t>
            </a:r>
            <a:r>
              <a:rPr lang="en-GB" baseline="0" dirty="0"/>
              <a:t> cerca del </a:t>
            </a:r>
            <a:r>
              <a:rPr lang="en-GB" baseline="0" dirty="0" err="1"/>
              <a:t>oeste</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dirty="0"/>
          </a:p>
        </p:txBody>
      </p:sp>
    </p:spTree>
    <p:extLst>
      <p:ext uri="{BB962C8B-B14F-4D97-AF65-F5344CB8AC3E}">
        <p14:creationId xmlns:p14="http://schemas.microsoft.com/office/powerpoint/2010/main" val="3815768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La persona </a:t>
            </a:r>
            <a:r>
              <a:rPr lang="en-GB" baseline="0" dirty="0" err="1"/>
              <a:t>está</a:t>
            </a:r>
            <a:r>
              <a:rPr lang="en-GB" baseline="0" dirty="0"/>
              <a:t> fuera del banco.</a:t>
            </a:r>
            <a:br>
              <a:rPr lang="en-GB" baseline="0" dirty="0"/>
            </a:br>
            <a:r>
              <a:rPr lang="en-GB" baseline="0" dirty="0"/>
              <a:t>2) El </a:t>
            </a:r>
            <a:r>
              <a:rPr lang="en-GB" baseline="0" dirty="0" err="1"/>
              <a:t>chico</a:t>
            </a:r>
            <a:r>
              <a:rPr lang="en-GB" baseline="0" dirty="0"/>
              <a:t> </a:t>
            </a:r>
            <a:r>
              <a:rPr lang="en-GB" baseline="0" dirty="0" err="1"/>
              <a:t>está</a:t>
            </a:r>
            <a:r>
              <a:rPr lang="en-GB" baseline="0" dirty="0"/>
              <a:t> </a:t>
            </a:r>
            <a:r>
              <a:rPr lang="en-GB" baseline="0" dirty="0" err="1"/>
              <a:t>detrás</a:t>
            </a:r>
            <a:r>
              <a:rPr lang="en-GB" baseline="0" dirty="0"/>
              <a:t> del </a:t>
            </a:r>
            <a:r>
              <a:rPr lang="en-GB" baseline="0" dirty="0" err="1"/>
              <a:t>regalo</a:t>
            </a:r>
            <a:r>
              <a:rPr lang="en-GB" baseline="0" dirty="0"/>
              <a:t>.</a:t>
            </a:r>
            <a:br>
              <a:rPr lang="en-GB" baseline="0" dirty="0"/>
            </a:br>
            <a:r>
              <a:rPr lang="en-GB" baseline="0" dirty="0"/>
              <a:t>3) El </a:t>
            </a:r>
            <a:r>
              <a:rPr lang="en-GB" baseline="0" dirty="0" err="1"/>
              <a:t>tren</a:t>
            </a:r>
            <a:r>
              <a:rPr lang="en-GB" baseline="0" dirty="0"/>
              <a:t> </a:t>
            </a:r>
            <a:r>
              <a:rPr lang="en-GB" baseline="0" dirty="0" err="1"/>
              <a:t>está</a:t>
            </a:r>
            <a:r>
              <a:rPr lang="en-GB" baseline="0" dirty="0"/>
              <a:t> </a:t>
            </a:r>
            <a:r>
              <a:rPr lang="en-GB" baseline="0" dirty="0" err="1"/>
              <a:t>lejos</a:t>
            </a:r>
            <a:r>
              <a:rPr lang="en-GB" baseline="0" dirty="0"/>
              <a:t> de la </a:t>
            </a:r>
            <a:r>
              <a:rPr lang="en-GB" baseline="0" dirty="0" err="1"/>
              <a:t>estación</a:t>
            </a:r>
            <a:endParaRPr lang="en-GB" baseline="0" dirty="0"/>
          </a:p>
          <a:p>
            <a:r>
              <a:rPr lang="en-GB" dirty="0"/>
              <a:t>4) El </a:t>
            </a:r>
            <a:r>
              <a:rPr lang="en-GB" dirty="0" err="1"/>
              <a:t>periódico</a:t>
            </a:r>
            <a:r>
              <a:rPr lang="en-GB" baseline="0" dirty="0"/>
              <a:t> </a:t>
            </a:r>
            <a:r>
              <a:rPr lang="en-GB" baseline="0" dirty="0" err="1"/>
              <a:t>está</a:t>
            </a:r>
            <a:r>
              <a:rPr lang="en-GB" baseline="0" dirty="0"/>
              <a:t> </a:t>
            </a:r>
            <a:r>
              <a:rPr lang="en-GB" baseline="0" dirty="0" err="1"/>
              <a:t>debajo</a:t>
            </a:r>
            <a:r>
              <a:rPr lang="en-GB" baseline="0" dirty="0"/>
              <a:t> de la mesa.</a:t>
            </a:r>
          </a:p>
          <a:p>
            <a:r>
              <a:rPr lang="en-GB" baseline="0" dirty="0"/>
              <a:t>5) La planta </a:t>
            </a:r>
            <a:r>
              <a:rPr lang="en-GB" baseline="0" dirty="0" err="1"/>
              <a:t>está</a:t>
            </a:r>
            <a:r>
              <a:rPr lang="en-GB" baseline="0" dirty="0"/>
              <a:t> </a:t>
            </a:r>
            <a:r>
              <a:rPr lang="en-GB" baseline="0" dirty="0" err="1"/>
              <a:t>delante</a:t>
            </a:r>
            <a:r>
              <a:rPr lang="en-GB" baseline="0" dirty="0"/>
              <a:t> de la ventana.</a:t>
            </a:r>
          </a:p>
          <a:p>
            <a:r>
              <a:rPr lang="en-GB" baseline="0" dirty="0"/>
              <a:t>6) El </a:t>
            </a:r>
            <a:r>
              <a:rPr lang="en-GB" baseline="0" dirty="0" err="1"/>
              <a:t>coche</a:t>
            </a:r>
            <a:r>
              <a:rPr lang="en-GB" baseline="0" dirty="0"/>
              <a:t> </a:t>
            </a:r>
            <a:r>
              <a:rPr lang="en-GB" baseline="0" dirty="0" err="1"/>
              <a:t>está</a:t>
            </a:r>
            <a:r>
              <a:rPr lang="en-GB" baseline="0" dirty="0"/>
              <a:t> </a:t>
            </a:r>
            <a:r>
              <a:rPr lang="en-GB" baseline="0" dirty="0" err="1"/>
              <a:t>cerca</a:t>
            </a:r>
            <a:r>
              <a:rPr lang="en-GB" baseline="0" dirty="0"/>
              <a:t> del </a:t>
            </a:r>
            <a:r>
              <a:rPr lang="en-GB" baseline="0" dirty="0" err="1"/>
              <a:t>oeste</a:t>
            </a:r>
            <a:r>
              <a:rPr lang="en-GB" baseline="0" dirty="0"/>
              <a:t>.</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dirty="0"/>
          </a:p>
        </p:txBody>
      </p:sp>
    </p:spTree>
    <p:extLst>
      <p:ext uri="{BB962C8B-B14F-4D97-AF65-F5344CB8AC3E}">
        <p14:creationId xmlns:p14="http://schemas.microsoft.com/office/powerpoint/2010/main" val="335133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‘cue’</a:t>
            </a:r>
            <a:r>
              <a:rPr lang="en-GB" b="0" baseline="0" dirty="0"/>
              <a:t>.</a:t>
            </a:r>
            <a:r>
              <a:rPr lang="en-GB" baseline="0" dirty="0"/>
              <a:t/>
            </a:r>
            <a:br>
              <a:rPr lang="en-GB" baseline="0" dirty="0"/>
            </a:br>
            <a:r>
              <a:rPr lang="en-GB" baseline="0" dirty="0"/>
              <a:t>Then present and elicit the pronunciation of both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a:t>
            </a:fld>
            <a:endParaRPr lang="en-GB" dirty="0"/>
          </a:p>
        </p:txBody>
      </p:sp>
    </p:spTree>
    <p:extLst>
      <p:ext uri="{BB962C8B-B14F-4D97-AF65-F5344CB8AC3E}">
        <p14:creationId xmlns:p14="http://schemas.microsoft.com/office/powerpoint/2010/main" val="112991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lvl="0" indent="0">
              <a:buFont typeface="Arial" panose="020B0604020202020204" pitchFamily="34" charset="0"/>
              <a:buNone/>
            </a:pPr>
            <a:r>
              <a:rPr lang="en-GB" sz="1200" b="0" kern="1200" dirty="0">
                <a:solidFill>
                  <a:schemeClr val="tx1"/>
                </a:solidFill>
                <a:effectLst/>
                <a:latin typeface="+mn-lt"/>
                <a:ea typeface="+mn-ea"/>
                <a:cs typeface="+mn-cs"/>
              </a:rPr>
              <a:t>Consolidation of SSCs [cue], [cua], [cui]</a:t>
            </a:r>
          </a:p>
          <a:p>
            <a:pPr marL="0" lvl="0" indent="0">
              <a:buFont typeface="Arial" panose="020B0604020202020204" pitchFamily="34" charset="0"/>
              <a:buNone/>
            </a:pPr>
            <a:r>
              <a:rPr lang="es-ES" sz="1200" b="0" kern="1200" dirty="0" smtClean="0">
                <a:solidFill>
                  <a:schemeClr val="tx1"/>
                </a:solidFill>
                <a:effectLst/>
                <a:latin typeface="+mn-lt"/>
                <a:ea typeface="+mn-ea"/>
                <a:cs typeface="+mn-cs"/>
              </a:rPr>
              <a:t>Consolidation</a:t>
            </a:r>
            <a:r>
              <a:rPr lang="es-ES" sz="1200" b="0" kern="1200" baseline="0" dirty="0" smtClean="0">
                <a:solidFill>
                  <a:schemeClr val="tx1"/>
                </a:solidFill>
                <a:effectLst/>
                <a:latin typeface="+mn-lt"/>
                <a:ea typeface="+mn-ea"/>
                <a:cs typeface="+mn-cs"/>
              </a:rPr>
              <a:t> </a:t>
            </a:r>
            <a:r>
              <a:rPr lang="es-ES" sz="1200" b="0" kern="1200" baseline="0" dirty="0">
                <a:solidFill>
                  <a:schemeClr val="tx1"/>
                </a:solidFill>
                <a:effectLst/>
                <a:latin typeface="+mn-lt"/>
                <a:ea typeface="+mn-ea"/>
                <a:cs typeface="+mn-cs"/>
              </a:rPr>
              <a:t>of </a:t>
            </a:r>
            <a:r>
              <a:rPr lang="es-ES" sz="1200" b="0" kern="1200" dirty="0">
                <a:solidFill>
                  <a:schemeClr val="tx1"/>
                </a:solidFill>
                <a:effectLst/>
                <a:latin typeface="+mn-lt"/>
                <a:ea typeface="+mn-ea"/>
                <a:cs typeface="+mn-cs"/>
              </a:rPr>
              <a:t>‘del’ and ‘de la’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adverbs</a:t>
            </a:r>
            <a:r>
              <a:rPr lang="es-ES" sz="1200" b="0" kern="1200" dirty="0">
                <a:solidFill>
                  <a:schemeClr val="tx1"/>
                </a:solidFill>
                <a:effectLst/>
                <a:latin typeface="+mn-lt"/>
                <a:ea typeface="+mn-ea"/>
                <a:cs typeface="+mn-cs"/>
              </a:rPr>
              <a:t> of position)</a:t>
            </a:r>
            <a:endParaRPr lang="en-GB" sz="1200" b="0" kern="1200" dirty="0">
              <a:solidFill>
                <a:schemeClr val="tx1"/>
              </a:solidFill>
              <a:effectLst/>
              <a:latin typeface="+mn-lt"/>
              <a:ea typeface="+mn-ea"/>
              <a:cs typeface="+mn-cs"/>
            </a:endParaRPr>
          </a:p>
          <a:p>
            <a:pPr marL="0" lvl="0" indent="0">
              <a:buFont typeface="Arial" panose="020B0604020202020204" pitchFamily="34" charset="0"/>
              <a:buNone/>
            </a:pPr>
            <a:r>
              <a:rPr lang="es-ES" sz="1200" b="0" kern="1200" dirty="0" err="1">
                <a:solidFill>
                  <a:schemeClr val="tx1"/>
                </a:solidFill>
                <a:effectLst/>
                <a:latin typeface="+mn-lt"/>
                <a:ea typeface="+mn-ea"/>
                <a:cs typeface="+mn-cs"/>
              </a:rPr>
              <a:t>Introduction</a:t>
            </a:r>
            <a:r>
              <a:rPr lang="es-ES" sz="1200" b="0" kern="1200" baseline="0" dirty="0">
                <a:solidFill>
                  <a:schemeClr val="tx1"/>
                </a:solidFill>
                <a:effectLst/>
                <a:latin typeface="+mn-lt"/>
                <a:ea typeface="+mn-ea"/>
                <a:cs typeface="+mn-cs"/>
              </a:rPr>
              <a:t> of ‘</a:t>
            </a:r>
            <a:r>
              <a:rPr lang="en-GB" sz="1200" b="0" kern="1200" dirty="0" err="1">
                <a:solidFill>
                  <a:schemeClr val="tx1"/>
                </a:solidFill>
                <a:effectLst/>
                <a:latin typeface="+mn-lt"/>
                <a:ea typeface="+mn-ea"/>
                <a:cs typeface="+mn-cs"/>
              </a:rPr>
              <a:t>estamos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están</a:t>
            </a:r>
            <a:r>
              <a:rPr lang="en-GB" sz="1200" b="0" kern="1200" dirty="0">
                <a:solidFill>
                  <a:schemeClr val="tx1"/>
                </a:solidFill>
                <a:effectLst/>
                <a:latin typeface="+mn-lt"/>
                <a:ea typeface="+mn-ea"/>
                <a:cs typeface="+mn-cs"/>
              </a:rPr>
              <a:t>’</a:t>
            </a:r>
          </a:p>
          <a:p>
            <a:pPr marL="0" lvl="0" indent="0">
              <a:buFont typeface="Arial" panose="020B0604020202020204" pitchFamily="34" charset="0"/>
              <a:buNone/>
            </a:pPr>
            <a:r>
              <a:rPr lang="en-GB" sz="1200" b="0" kern="1200" dirty="0">
                <a:solidFill>
                  <a:schemeClr val="tx1"/>
                </a:solidFill>
                <a:effectLst/>
                <a:latin typeface="+mn-lt"/>
                <a:ea typeface="+mn-ea"/>
                <a:cs typeface="+mn-cs"/>
              </a:rPr>
              <a:t>Consolidation of ‘</a:t>
            </a:r>
            <a:r>
              <a:rPr lang="en-GB" sz="1200" b="0" kern="1200" dirty="0" err="1">
                <a:solidFill>
                  <a:schemeClr val="tx1"/>
                </a:solidFill>
                <a:effectLst/>
                <a:latin typeface="+mn-lt"/>
                <a:ea typeface="+mn-ea"/>
                <a:cs typeface="+mn-cs"/>
              </a:rPr>
              <a:t>estoy</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está</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s-CO" sz="1200" b="1" kern="1200" dirty="0">
                <a:solidFill>
                  <a:schemeClr val="tx1"/>
                </a:solidFill>
                <a:effectLst/>
                <a:latin typeface="+mn-lt"/>
                <a:ea typeface="+mn-ea"/>
                <a:cs typeface="+mn-cs"/>
              </a:rPr>
              <a:t>7.2.2.4</a:t>
            </a:r>
            <a:r>
              <a:rPr lang="es-CO" sz="1200" b="1" kern="1200" baseline="0" dirty="0">
                <a:solidFill>
                  <a:schemeClr val="tx1"/>
                </a:solidFill>
                <a:effectLst/>
                <a:latin typeface="+mn-lt"/>
                <a:ea typeface="+mn-ea"/>
                <a:cs typeface="+mn-cs"/>
              </a:rPr>
              <a:t> (introduce) </a:t>
            </a:r>
            <a:r>
              <a:rPr lang="es-CO" sz="1200" kern="1200" dirty="0">
                <a:solidFill>
                  <a:schemeClr val="tx1"/>
                </a:solidFill>
                <a:effectLst/>
                <a:latin typeface="+mn-lt"/>
                <a:ea typeface="+mn-ea"/>
                <a:cs typeface="+mn-cs"/>
              </a:rPr>
              <a:t>estamos [estar-21]; están [21]; oeste [2416]; este [&gt;5000*]; estación [1404]; coche [1190]; tren [1488]; delante de [delante-1742]; fuera de [fuera-299]; debajo de [1366]; detrás</a:t>
            </a:r>
            <a:r>
              <a:rPr lang="es-CO" sz="1200" kern="1200" baseline="0" dirty="0">
                <a:solidFill>
                  <a:schemeClr val="tx1"/>
                </a:solidFill>
                <a:effectLst/>
                <a:latin typeface="+mn-lt"/>
                <a:ea typeface="+mn-ea"/>
                <a:cs typeface="+mn-cs"/>
              </a:rPr>
              <a:t> de  [2044]</a:t>
            </a:r>
            <a:endParaRPr lang="en-GB" sz="1200" kern="1200" dirty="0">
              <a:solidFill>
                <a:schemeClr val="tx1"/>
              </a:solidFill>
              <a:effectLst/>
              <a:latin typeface="+mn-lt"/>
              <a:ea typeface="+mn-ea"/>
              <a:cs typeface="+mn-cs"/>
            </a:endParaRPr>
          </a:p>
          <a:p>
            <a:r>
              <a:rPr lang="en-GB" b="1" dirty="0"/>
              <a:t>7.2.2.1 (revisit) </a:t>
            </a:r>
            <a:r>
              <a:rPr lang="es-ES" b="0" dirty="0"/>
              <a:t>trabajar [174]; buscar [179]; descansar [1749]; preparar [570]; comida [906]; animal [322]; pasar [68]; tiempo [80]; campo [342]; junto[s] [149]; solo [181]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7.2.1.1 (revisit)</a:t>
            </a:r>
            <a:r>
              <a:rPr lang="en-GB" b="1" baseline="0" dirty="0"/>
              <a:t> </a:t>
            </a:r>
            <a:r>
              <a:rPr lang="en-GB" sz="1200" b="0" i="0" kern="1200" dirty="0" err="1">
                <a:solidFill>
                  <a:schemeClr val="tx1"/>
                </a:solidFill>
                <a:effectLst/>
                <a:latin typeface="+mn-lt"/>
                <a:ea typeface="+mn-ea"/>
                <a:cs typeface="+mn-cs"/>
              </a:rPr>
              <a:t>balcón</a:t>
            </a:r>
            <a:r>
              <a:rPr lang="en-GB" sz="1200" b="0" i="0" kern="1200" dirty="0">
                <a:solidFill>
                  <a:schemeClr val="tx1"/>
                </a:solidFill>
                <a:effectLst/>
                <a:latin typeface="+mn-lt"/>
                <a:ea typeface="+mn-ea"/>
                <a:cs typeface="+mn-cs"/>
              </a:rPr>
              <a:t> [3133];</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dama</a:t>
            </a:r>
            <a:r>
              <a:rPr lang="en-GB" sz="1200" b="0" i="0" kern="1200" dirty="0">
                <a:solidFill>
                  <a:schemeClr val="tx1"/>
                </a:solidFill>
                <a:effectLst/>
                <a:latin typeface="+mn-lt"/>
                <a:ea typeface="+mn-ea"/>
                <a:cs typeface="+mn-cs"/>
              </a:rPr>
              <a:t> [2062];</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torre</a:t>
            </a:r>
            <a:r>
              <a:rPr lang="en-GB" sz="1200" b="0" i="0" kern="1200" dirty="0">
                <a:solidFill>
                  <a:schemeClr val="tx1"/>
                </a:solidFill>
                <a:effectLst/>
                <a:latin typeface="+mn-lt"/>
                <a:ea typeface="+mn-ea"/>
                <a:cs typeface="+mn-cs"/>
              </a:rPr>
              <a:t> [2138];</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caballero [2056]; </a:t>
            </a:r>
            <a:r>
              <a:rPr lang="en-GB" sz="1200" b="0" i="0" kern="1200" dirty="0" err="1">
                <a:solidFill>
                  <a:schemeClr val="tx1"/>
                </a:solidFill>
                <a:effectLst/>
                <a:latin typeface="+mn-lt"/>
                <a:ea typeface="+mn-ea"/>
                <a:cs typeface="+mn-cs"/>
              </a:rPr>
              <a:t>saber</a:t>
            </a:r>
            <a:r>
              <a:rPr lang="en-GB" sz="1200" b="0" i="0" kern="1200" dirty="0">
                <a:solidFill>
                  <a:schemeClr val="tx1"/>
                </a:solidFill>
                <a:effectLst/>
                <a:latin typeface="+mn-lt"/>
                <a:ea typeface="+mn-ea"/>
                <a:cs typeface="+mn-cs"/>
              </a:rPr>
              <a:t> [44]; </a:t>
            </a:r>
            <a:r>
              <a:rPr lang="en-GB" sz="1200" b="0" i="0" kern="1200" dirty="0" err="1">
                <a:solidFill>
                  <a:schemeClr val="tx1"/>
                </a:solidFill>
                <a:effectLst/>
                <a:latin typeface="+mn-lt"/>
                <a:ea typeface="+mn-ea"/>
                <a:cs typeface="+mn-cs"/>
              </a:rPr>
              <a:t>pasar</a:t>
            </a:r>
            <a:r>
              <a:rPr lang="en-GB" sz="1200" b="0" i="0" kern="1200" dirty="0">
                <a:solidFill>
                  <a:schemeClr val="tx1"/>
                </a:solidFill>
                <a:effectLst/>
                <a:latin typeface="+mn-lt"/>
                <a:ea typeface="+mn-ea"/>
                <a:cs typeface="+mn-cs"/>
              </a:rPr>
              <a:t> [68];</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blanco</a:t>
            </a:r>
            <a:r>
              <a:rPr lang="en-GB" sz="1200" b="0" i="0" kern="1200" dirty="0">
                <a:solidFill>
                  <a:schemeClr val="tx1"/>
                </a:solidFill>
                <a:effectLst/>
                <a:latin typeface="+mn-lt"/>
                <a:ea typeface="+mn-ea"/>
                <a:cs typeface="+mn-cs"/>
              </a:rPr>
              <a:t> [372]</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flor [739];</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plaza [806];</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llevar</a:t>
            </a:r>
            <a:r>
              <a:rPr lang="en-GB" sz="1200" b="0" i="0" kern="1200" dirty="0">
                <a:solidFill>
                  <a:schemeClr val="tx1"/>
                </a:solidFill>
                <a:effectLst/>
                <a:latin typeface="+mn-lt"/>
                <a:ea typeface="+mn-ea"/>
                <a:cs typeface="+mn-cs"/>
              </a:rPr>
              <a:t> [101]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005516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p>
          <a:p>
            <a:endParaRPr lang="en-GB" b="1" dirty="0"/>
          </a:p>
          <a:p>
            <a:r>
              <a:rPr lang="en-GB" b="1" dirty="0"/>
              <a:t>Aim: </a:t>
            </a:r>
            <a:r>
              <a:rPr lang="en-GB" b="0" dirty="0"/>
              <a:t>to continue focusing on SSCs </a:t>
            </a:r>
            <a:r>
              <a:rPr lang="en-GB" baseline="0" dirty="0"/>
              <a:t>[cue], [cua] and [</a:t>
            </a:r>
            <a:r>
              <a:rPr lang="en-GB" baseline="0" dirty="0" smtClean="0"/>
              <a:t>cui], now juxtaposed with </a:t>
            </a:r>
            <a:r>
              <a:rPr lang="en-GB" baseline="0" dirty="0"/>
              <a:t>two related SSCs: [que] and [qui].</a:t>
            </a:r>
          </a:p>
          <a:p>
            <a:endParaRPr lang="en-GB" b="1" dirty="0"/>
          </a:p>
          <a:p>
            <a:r>
              <a:rPr lang="en-GB" b="1" dirty="0"/>
              <a:t>Procedure:</a:t>
            </a:r>
          </a:p>
          <a:p>
            <a:pPr marL="228600" indent="-228600">
              <a:buAutoNum type="arabicPeriod"/>
            </a:pPr>
            <a:r>
              <a:rPr lang="en-GB" dirty="0"/>
              <a:t>Students listen to each recording and complete the words with the correct missing SSC.</a:t>
            </a:r>
          </a:p>
          <a:p>
            <a:pPr marL="228600" indent="-228600">
              <a:buAutoNum type="arabicPeriod"/>
            </a:pPr>
            <a:r>
              <a:rPr lang="en-GB" dirty="0"/>
              <a:t>Teacher shows the answers one by one.</a:t>
            </a:r>
          </a:p>
          <a:p>
            <a:pPr marL="0" indent="0">
              <a:buNone/>
            </a:pPr>
            <a:endParaRPr lang="en-GB" dirty="0"/>
          </a:p>
          <a:p>
            <a:pPr marL="0" indent="0">
              <a:buNone/>
            </a:pPr>
            <a:r>
              <a:rPr lang="en-GB" b="1" dirty="0"/>
              <a:t>Transcription</a:t>
            </a:r>
            <a:r>
              <a:rPr lang="en-GB" dirty="0"/>
              <a:t>:</a:t>
            </a:r>
          </a:p>
          <a:p>
            <a:pPr marL="228600" indent="-228600">
              <a:buAutoNum type="arabicPeriod"/>
            </a:pPr>
            <a:r>
              <a:rPr lang="en-GB" dirty="0"/>
              <a:t>Si no </a:t>
            </a:r>
            <a:r>
              <a:rPr lang="en-GB" dirty="0" err="1"/>
              <a:t>cuidas</a:t>
            </a:r>
            <a:r>
              <a:rPr lang="en-GB" dirty="0"/>
              <a:t> el </a:t>
            </a:r>
            <a:r>
              <a:rPr lang="en-GB" dirty="0" err="1"/>
              <a:t>cuerpo</a:t>
            </a:r>
            <a:r>
              <a:rPr lang="en-GB" dirty="0"/>
              <a:t>, los </a:t>
            </a:r>
            <a:r>
              <a:rPr lang="en-GB" dirty="0" err="1"/>
              <a:t>efectos</a:t>
            </a:r>
            <a:r>
              <a:rPr lang="en-GB" dirty="0"/>
              <a:t> son </a:t>
            </a:r>
            <a:r>
              <a:rPr lang="en-GB" dirty="0" err="1"/>
              <a:t>malos</a:t>
            </a:r>
            <a:r>
              <a:rPr lang="en-GB" dirty="0"/>
              <a:t>.</a:t>
            </a:r>
          </a:p>
          <a:p>
            <a:pPr marL="228600" indent="-228600">
              <a:buAutoNum type="arabicPeriod"/>
            </a:pPr>
            <a:r>
              <a:rPr lang="en-GB" dirty="0" err="1"/>
              <a:t>En</a:t>
            </a:r>
            <a:r>
              <a:rPr lang="en-GB" dirty="0"/>
              <a:t> la imagen hay quince </a:t>
            </a:r>
            <a:r>
              <a:rPr lang="en-GB" dirty="0" err="1"/>
              <a:t>cuadros</a:t>
            </a:r>
            <a:r>
              <a:rPr lang="en-GB" dirty="0"/>
              <a:t> </a:t>
            </a:r>
            <a:r>
              <a:rPr lang="en-GB" dirty="0" err="1"/>
              <a:t>pequeños</a:t>
            </a:r>
            <a:r>
              <a:rPr lang="en-GB" dirty="0"/>
              <a:t>.</a:t>
            </a:r>
          </a:p>
          <a:p>
            <a:pPr marL="228600" indent="-228600">
              <a:buAutoNum type="arabicPeriod"/>
            </a:pPr>
            <a:r>
              <a:rPr lang="en-GB" dirty="0"/>
              <a:t>¿</a:t>
            </a:r>
            <a:r>
              <a:rPr lang="en-GB" dirty="0" err="1"/>
              <a:t>Quién</a:t>
            </a:r>
            <a:r>
              <a:rPr lang="en-GB" dirty="0"/>
              <a:t> sabe </a:t>
            </a:r>
            <a:r>
              <a:rPr lang="en-GB" dirty="0" err="1"/>
              <a:t>qué</a:t>
            </a:r>
            <a:r>
              <a:rPr lang="en-GB" dirty="0"/>
              <a:t> </a:t>
            </a:r>
            <a:r>
              <a:rPr lang="en-GB" dirty="0" err="1"/>
              <a:t>quiere</a:t>
            </a:r>
            <a:r>
              <a:rPr lang="en-GB" dirty="0"/>
              <a:t>?</a:t>
            </a:r>
          </a:p>
          <a:p>
            <a:pPr marL="228600" indent="-228600">
              <a:buAutoNum type="arabicPeriod"/>
            </a:pPr>
            <a:r>
              <a:rPr lang="en-GB" dirty="0"/>
              <a:t>¡</a:t>
            </a:r>
            <a:r>
              <a:rPr lang="en-GB" dirty="0" err="1"/>
              <a:t>Cuidado</a:t>
            </a:r>
            <a:r>
              <a:rPr lang="en-GB" dirty="0"/>
              <a:t> con el material de la </a:t>
            </a:r>
            <a:r>
              <a:rPr lang="en-GB" dirty="0" err="1"/>
              <a:t>escuela</a:t>
            </a:r>
            <a:r>
              <a:rPr lang="en-GB" dirty="0"/>
              <a:t>!</a:t>
            </a:r>
          </a:p>
          <a:p>
            <a:pPr marL="228600" indent="-228600">
              <a:buAutoNum type="arabicPeriod"/>
            </a:pPr>
            <a:r>
              <a:rPr lang="en-GB" dirty="0"/>
              <a:t>Hay </a:t>
            </a:r>
            <a:r>
              <a:rPr lang="en-GB" dirty="0" err="1"/>
              <a:t>cuatro</a:t>
            </a:r>
            <a:r>
              <a:rPr lang="en-GB" dirty="0"/>
              <a:t> personas </a:t>
            </a:r>
            <a:r>
              <a:rPr lang="en-GB" dirty="0" err="1"/>
              <a:t>en</a:t>
            </a:r>
            <a:r>
              <a:rPr lang="en-GB" dirty="0"/>
              <a:t> el </a:t>
            </a:r>
            <a:r>
              <a:rPr lang="en-GB" dirty="0" err="1"/>
              <a:t>parque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dirty="0"/>
          </a:p>
        </p:txBody>
      </p:sp>
    </p:spTree>
    <p:extLst>
      <p:ext uri="{BB962C8B-B14F-4D97-AF65-F5344CB8AC3E}">
        <p14:creationId xmlns:p14="http://schemas.microsoft.com/office/powerpoint/2010/main" val="3148408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5 minutes</a:t>
            </a:r>
          </a:p>
          <a:p>
            <a:endParaRPr lang="en-GB" baseline="0" dirty="0"/>
          </a:p>
          <a:p>
            <a:r>
              <a:rPr lang="en-GB" b="1" baseline="0" dirty="0"/>
              <a:t>Aim</a:t>
            </a:r>
            <a:r>
              <a:rPr lang="en-GB" baseline="0" dirty="0"/>
              <a:t>: to revisit words from weeks 2.1.6 and 2.1.1 (revisited in the scheme of work this week) that haven’t already been incorporated into other lesson activities.</a:t>
            </a:r>
            <a:endParaRPr lang="en-GB" dirty="0"/>
          </a:p>
          <a:p>
            <a:endParaRPr lang="en-GB" baseline="0" dirty="0"/>
          </a:p>
          <a:p>
            <a:r>
              <a:rPr lang="en-GB" b="1" baseline="0" dirty="0"/>
              <a:t>Procedure</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 says the number (either in numerical or random order, to challenge students more).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have to search the options around the edge of the box to decide which is the corresponding word.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 pauses for several seconds to allow students to search, then elicit the Spanish word from students in chorus.</a:t>
            </a:r>
          </a:p>
          <a:p>
            <a:endParaRPr lang="en-GB" baseline="0" dirty="0"/>
          </a:p>
          <a:p>
            <a:r>
              <a:rPr lang="en-GB" b="1" baseline="0" dirty="0"/>
              <a:t>Answers</a:t>
            </a:r>
            <a:r>
              <a:rPr lang="en-GB" baseline="0" dirty="0"/>
              <a:t>:</a:t>
            </a:r>
          </a:p>
          <a:p>
            <a:pPr marL="228600" indent="-228600">
              <a:buAutoNum type="arabicPeriod"/>
            </a:pPr>
            <a:r>
              <a:rPr lang="en-GB" baseline="0" dirty="0" err="1"/>
              <a:t>poder</a:t>
            </a:r>
            <a:endParaRPr lang="en-GB" baseline="0" dirty="0"/>
          </a:p>
          <a:p>
            <a:pPr marL="228600" indent="-228600">
              <a:buAutoNum type="arabicPeriod"/>
            </a:pPr>
            <a:r>
              <a:rPr lang="en-GB" baseline="0" dirty="0" err="1"/>
              <a:t>preguntar</a:t>
            </a:r>
            <a:endParaRPr lang="en-GB" baseline="0" dirty="0"/>
          </a:p>
          <a:p>
            <a:pPr marL="228600" indent="-228600">
              <a:buAutoNum type="arabicPeriod"/>
            </a:pPr>
            <a:r>
              <a:rPr lang="en-GB" baseline="0" dirty="0"/>
              <a:t>el </a:t>
            </a:r>
            <a:r>
              <a:rPr lang="en-GB" baseline="0" dirty="0" err="1"/>
              <a:t>favor</a:t>
            </a:r>
            <a:endParaRPr lang="en-GB" baseline="0" dirty="0"/>
          </a:p>
          <a:p>
            <a:pPr marL="228600" indent="-228600">
              <a:buAutoNum type="arabicPeriod"/>
            </a:pPr>
            <a:r>
              <a:rPr lang="en-GB" baseline="0" dirty="0" err="1"/>
              <a:t>puedes</a:t>
            </a:r>
            <a:endParaRPr lang="en-GB" baseline="0" dirty="0"/>
          </a:p>
          <a:p>
            <a:pPr marL="228600" indent="-228600">
              <a:buAutoNum type="arabicPeriod"/>
            </a:pPr>
            <a:r>
              <a:rPr lang="en-GB" baseline="0" dirty="0" err="1"/>
              <a:t>jugar</a:t>
            </a:r>
            <a:endParaRPr lang="en-GB" baseline="0" dirty="0"/>
          </a:p>
          <a:p>
            <a:pPr marL="228600" indent="-228600">
              <a:buAutoNum type="arabicPeriod"/>
            </a:pPr>
            <a:r>
              <a:rPr lang="en-GB" baseline="0" dirty="0" err="1"/>
              <a:t>puedo</a:t>
            </a:r>
            <a:endParaRPr lang="en-GB" baseline="0" dirty="0"/>
          </a:p>
          <a:p>
            <a:pPr marL="228600" indent="-228600">
              <a:buAutoNum type="arabicPeriod"/>
            </a:pPr>
            <a:r>
              <a:rPr lang="en-GB" baseline="0" dirty="0" err="1"/>
              <a:t>cambiar</a:t>
            </a:r>
            <a:endParaRPr lang="en-GB" baseline="0" dirty="0"/>
          </a:p>
          <a:p>
            <a:pPr marL="228600" indent="-228600">
              <a:buAutoNum type="arabicPeriod"/>
            </a:pPr>
            <a:r>
              <a:rPr lang="en-GB" baseline="0" dirty="0" err="1"/>
              <a:t>pedir</a:t>
            </a:r>
            <a:endParaRPr lang="en-GB" baseline="0" dirty="0"/>
          </a:p>
          <a:p>
            <a:pPr marL="228600" indent="-228600">
              <a:buAutoNum type="arabicPeriod"/>
            </a:pPr>
            <a:r>
              <a:rPr lang="en-GB" baseline="0" dirty="0"/>
              <a:t>¿</a:t>
            </a:r>
            <a:r>
              <a:rPr lang="en-GB" baseline="0" dirty="0" err="1"/>
              <a:t>Puedo</a:t>
            </a:r>
            <a:r>
              <a:rPr lang="en-GB" baseline="0" dirty="0"/>
              <a:t> </a:t>
            </a:r>
            <a:r>
              <a:rPr lang="en-GB" baseline="0" dirty="0" err="1"/>
              <a:t>ir</a:t>
            </a:r>
            <a:r>
              <a:rPr lang="en-GB" baseline="0" dirty="0"/>
              <a:t> a los </a:t>
            </a:r>
            <a:r>
              <a:rPr lang="en-GB" baseline="0" dirty="0" err="1"/>
              <a:t>servicios</a:t>
            </a:r>
            <a:r>
              <a:rPr lang="en-GB" baseline="0" dirty="0"/>
              <a:t>?</a:t>
            </a:r>
          </a:p>
          <a:p>
            <a:pPr marL="228600" indent="-228600">
              <a:buAutoNum type="arabicPeriod"/>
            </a:pPr>
            <a:r>
              <a:rPr lang="en-GB" baseline="0" dirty="0" err="1"/>
              <a:t>puede</a:t>
            </a:r>
            <a:endParaRPr lang="en-GB" baseline="0" dirty="0"/>
          </a:p>
          <a:p>
            <a:pPr marL="228600" indent="-228600">
              <a:buAutoNum type="arabicPeriod"/>
            </a:pPr>
            <a:r>
              <a:rPr lang="en-GB" baseline="0" dirty="0" err="1"/>
              <a:t>participar</a:t>
            </a:r>
            <a:endParaRPr lang="en-GB" baseline="0" dirty="0"/>
          </a:p>
          <a:p>
            <a:pPr marL="228600" indent="-228600">
              <a:buAutoNum type="arabicPeriod"/>
            </a:pPr>
            <a:r>
              <a:rPr lang="en-GB" baseline="0" dirty="0" err="1"/>
              <a:t>llevar</a:t>
            </a:r>
            <a:endParaRPr lang="en-GB" baseline="0" dirty="0"/>
          </a:p>
          <a:p>
            <a:pPr marL="228600" indent="-228600">
              <a:buAutoNum type="arabicPeriod"/>
            </a:pP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874983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baseline="0" dirty="0"/>
              <a:t>Timing</a:t>
            </a:r>
            <a:r>
              <a:rPr lang="en-GB" baseline="0" dirty="0"/>
              <a:t>: 6 minutes</a:t>
            </a:r>
          </a:p>
          <a:p>
            <a:endParaRPr lang="en-GB" baseline="0" dirty="0"/>
          </a:p>
          <a:p>
            <a:r>
              <a:rPr lang="en-GB" b="1" baseline="0" dirty="0"/>
              <a:t>Aim</a:t>
            </a:r>
            <a:r>
              <a:rPr lang="en-GB" baseline="0" dirty="0"/>
              <a:t>: to </a:t>
            </a:r>
            <a:r>
              <a:rPr lang="en-GB" baseline="0" dirty="0" smtClean="0"/>
              <a:t>produce the revisited vocabulary from 2.1.6 </a:t>
            </a:r>
            <a:r>
              <a:rPr lang="en-GB" baseline="0" dirty="0"/>
              <a:t>and 2.1.1 orally </a:t>
            </a:r>
            <a:r>
              <a:rPr lang="en-GB" baseline="0" dirty="0" smtClean="0"/>
              <a:t>within a short text.</a:t>
            </a:r>
            <a:endParaRPr lang="en-GB" dirty="0"/>
          </a:p>
          <a:p>
            <a:endParaRPr lang="en-GB" baseline="0" dirty="0"/>
          </a:p>
          <a:p>
            <a:r>
              <a:rPr lang="en-GB" b="1" baseline="0" dirty="0"/>
              <a:t>Procedure</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In pairs, </a:t>
            </a:r>
            <a:r>
              <a:rPr lang="en-GB" baseline="0" dirty="0" smtClean="0"/>
              <a:t>students take turns to </a:t>
            </a:r>
            <a:r>
              <a:rPr lang="en-GB" baseline="0" dirty="0"/>
              <a:t>read </a:t>
            </a:r>
            <a:r>
              <a:rPr lang="en-GB" baseline="0" dirty="0" smtClean="0"/>
              <a:t>the text aloud translating the English prompts into Spanish as they go.</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smtClean="0"/>
              <a:t>The teacher </a:t>
            </a:r>
            <a:r>
              <a:rPr lang="en-GB" baseline="0" dirty="0"/>
              <a:t>asks students to read out the full text chorally.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smtClean="0"/>
              <a:t>To give feedback, the teacher </a:t>
            </a:r>
            <a:r>
              <a:rPr lang="en-GB" baseline="0" dirty="0"/>
              <a:t>shows each answer with further clicks.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baseline="0" dirty="0" smtClean="0"/>
              <a:t>Teachers will make a judgement here about students’ readiness for oral productive recall. Ideally, as the target vocabulary here is all revisited (and also seen in the last activity) they would do this without looking at notes. However, if this is too much of a jump, they could </a:t>
            </a:r>
            <a:r>
              <a:rPr lang="en-GB" baseline="0" dirty="0"/>
              <a:t>write each number and the corresponding word in </a:t>
            </a:r>
            <a:r>
              <a:rPr lang="en-GB" baseline="0" dirty="0" smtClean="0"/>
              <a:t>Spanish before speaking.</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Students in </a:t>
            </a:r>
            <a:r>
              <a:rPr lang="en-GB" baseline="0" dirty="0" smtClean="0"/>
              <a:t>pairs </a:t>
            </a:r>
            <a:r>
              <a:rPr lang="en-GB" baseline="0" dirty="0"/>
              <a:t>can divide the text in two: student A reads out the first paragraph and student B reads out the second paragraph</a:t>
            </a: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Unknown words/cognates: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diferente [293]</a:t>
            </a:r>
            <a:endParaRPr lang="en-GB" b="0"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258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dirty="0"/>
              <a:t>: 2 minutes</a:t>
            </a:r>
          </a:p>
          <a:p>
            <a:endParaRPr lang="en-GB" dirty="0"/>
          </a:p>
          <a:p>
            <a:r>
              <a:rPr lang="en-GB" b="1" dirty="0"/>
              <a:t>Aim</a:t>
            </a:r>
            <a:r>
              <a:rPr lang="en-GB" dirty="0"/>
              <a:t>: to introduce ‘</a:t>
            </a:r>
            <a:r>
              <a:rPr lang="en-GB" dirty="0" err="1"/>
              <a:t>estamos</a:t>
            </a:r>
            <a:r>
              <a:rPr lang="en-GB" dirty="0"/>
              <a:t>’ and ‘</a:t>
            </a:r>
            <a:r>
              <a:rPr lang="en-GB" dirty="0" err="1"/>
              <a:t>están</a:t>
            </a:r>
            <a:r>
              <a:rPr lang="en-GB" dirty="0"/>
              <a:t>’.</a:t>
            </a:r>
          </a:p>
          <a:p>
            <a:endParaRPr lang="en-GB" dirty="0"/>
          </a:p>
          <a:p>
            <a:r>
              <a:rPr lang="en-GB" b="1" dirty="0"/>
              <a:t>Procedure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Go</a:t>
            </a:r>
            <a:r>
              <a:rPr lang="en-US" b="0" baseline="0" dirty="0"/>
              <a:t> through the grammar explanation with students, revealing each new sentence on a mouse click.</a:t>
            </a:r>
          </a:p>
          <a:p>
            <a:endParaRPr lang="en-GB" dirty="0"/>
          </a:p>
          <a:p>
            <a:r>
              <a:rPr lang="en-GB" b="1" dirty="0" smtClean="0"/>
              <a:t>Note</a:t>
            </a:r>
            <a:r>
              <a:rPr lang="en-GB" dirty="0"/>
              <a:t>: ‘</a:t>
            </a:r>
            <a:r>
              <a:rPr lang="en-GB" baseline="0" dirty="0"/>
              <a:t>Estamos’ has  the same –amos ending for that was previously taught for regular –ar verbs.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lvl="0" indent="0">
              <a:buFont typeface="Arial" panose="020B0604020202020204" pitchFamily="34" charset="0"/>
              <a:buNone/>
            </a:pPr>
            <a:r>
              <a:rPr lang="en-US" b="1" dirty="0"/>
              <a:t>Aim: </a:t>
            </a:r>
            <a:r>
              <a:rPr lang="en-US" b="0" dirty="0"/>
              <a:t>to </a:t>
            </a:r>
            <a:r>
              <a:rPr lang="en-US" b="0" dirty="0" smtClean="0"/>
              <a:t>recap </a:t>
            </a:r>
            <a:r>
              <a:rPr lang="es-ES" sz="1200" b="0" kern="1200" dirty="0">
                <a:solidFill>
                  <a:schemeClr val="tx1"/>
                </a:solidFill>
                <a:effectLst/>
                <a:latin typeface="+mn-lt"/>
                <a:ea typeface="+mn-ea"/>
                <a:cs typeface="+mn-cs"/>
              </a:rPr>
              <a:t>‘del’ and ‘de la’ </a:t>
            </a:r>
            <a:r>
              <a:rPr lang="es-ES" sz="1200" b="0" kern="1200" dirty="0" smtClean="0">
                <a:solidFill>
                  <a:schemeClr val="tx1"/>
                </a:solidFill>
                <a:effectLst/>
                <a:latin typeface="+mn-lt"/>
                <a:ea typeface="+mn-ea"/>
                <a:cs typeface="+mn-cs"/>
              </a:rPr>
              <a:t>(</a:t>
            </a:r>
            <a:r>
              <a:rPr lang="en-GB" sz="1200" b="0" kern="1200" noProof="0" dirty="0" smtClean="0">
                <a:solidFill>
                  <a:schemeClr val="tx1"/>
                </a:solidFill>
                <a:effectLst/>
                <a:latin typeface="+mn-lt"/>
                <a:ea typeface="+mn-ea"/>
                <a:cs typeface="+mn-cs"/>
              </a:rPr>
              <a:t>after adverbs of position),</a:t>
            </a:r>
            <a:r>
              <a:rPr lang="en-GB" sz="1200" b="0" kern="1200" baseline="0" noProof="0" dirty="0" smtClean="0">
                <a:solidFill>
                  <a:schemeClr val="tx1"/>
                </a:solidFill>
                <a:effectLst/>
                <a:latin typeface="+mn-lt"/>
                <a:ea typeface="+mn-ea"/>
                <a:cs typeface="+mn-cs"/>
              </a:rPr>
              <a:t> which was introduced last lesson.</a:t>
            </a:r>
            <a:endParaRPr lang="en-GB" sz="1200" b="0" kern="1200" noProof="0" dirty="0" smtClean="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690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baseline="0" dirty="0">
                <a:solidFill>
                  <a:schemeClr val="tx1"/>
                </a:solidFill>
                <a:effectLst/>
                <a:latin typeface="+mn-lt"/>
                <a:ea typeface="+mn-ea"/>
                <a:cs typeface="+mn-cs"/>
              </a:rPr>
              <a:t>Timing</a:t>
            </a:r>
            <a:r>
              <a:rPr lang="en-GB" sz="1200" kern="1200" baseline="0" dirty="0">
                <a:solidFill>
                  <a:schemeClr val="tx1"/>
                </a:solidFill>
                <a:effectLst/>
                <a:latin typeface="+mn-lt"/>
                <a:ea typeface="+mn-ea"/>
                <a:cs typeface="+mn-cs"/>
              </a:rPr>
              <a:t>: 6 minutes</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Aim</a:t>
            </a:r>
            <a:r>
              <a:rPr lang="en-GB" sz="1200" kern="1200" baseline="0" dirty="0">
                <a:solidFill>
                  <a:schemeClr val="tx1"/>
                </a:solidFill>
                <a:effectLst/>
                <a:latin typeface="+mn-lt"/>
                <a:ea typeface="+mn-ea"/>
                <a:cs typeface="+mn-cs"/>
              </a:rPr>
              <a:t>: to consolidate the use of ‘del’ and ‘de la’; to </a:t>
            </a:r>
            <a:r>
              <a:rPr lang="en-GB" sz="1200" kern="1200" baseline="0" dirty="0" smtClean="0">
                <a:solidFill>
                  <a:schemeClr val="tx1"/>
                </a:solidFill>
                <a:effectLst/>
                <a:latin typeface="+mn-lt"/>
                <a:ea typeface="+mn-ea"/>
                <a:cs typeface="+mn-cs"/>
              </a:rPr>
              <a:t>practise linking ‘estamos</a:t>
            </a:r>
            <a:r>
              <a:rPr lang="en-GB" sz="1200" kern="1200" baseline="0" dirty="0">
                <a:solidFill>
                  <a:schemeClr val="tx1"/>
                </a:solidFill>
                <a:effectLst/>
                <a:latin typeface="+mn-lt"/>
                <a:ea typeface="+mn-ea"/>
                <a:cs typeface="+mn-cs"/>
              </a:rPr>
              <a:t>’ and ‘están</a:t>
            </a:r>
            <a:r>
              <a:rPr lang="en-GB" sz="1200" kern="1200" baseline="0" dirty="0" smtClean="0">
                <a:solidFill>
                  <a:schemeClr val="tx1"/>
                </a:solidFill>
                <a:effectLst/>
                <a:latin typeface="+mn-lt"/>
                <a:ea typeface="+mn-ea"/>
                <a:cs typeface="+mn-cs"/>
              </a:rPr>
              <a:t>’ to the meanings ‘we’ and ‘they’.</a:t>
            </a:r>
            <a:endParaRPr lang="en-GB" sz="1200" kern="1200" baseline="0" dirty="0">
              <a:solidFill>
                <a:schemeClr val="tx1"/>
              </a:solidFill>
              <a:effectLst/>
              <a:latin typeface="+mn-lt"/>
              <a:ea typeface="+mn-ea"/>
              <a:cs typeface="+mn-cs"/>
            </a:endParaRP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Procedure</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a:solidFill>
                  <a:schemeClr val="tx1"/>
                </a:solidFill>
                <a:effectLst/>
                <a:latin typeface="+mn-lt"/>
                <a:ea typeface="+mn-ea"/>
                <a:cs typeface="+mn-cs"/>
              </a:rPr>
              <a:t>Students read each sentence and write ‘del’ or ‘de la’ depending on the gender of the following word.</a:t>
            </a:r>
          </a:p>
          <a:p>
            <a:pPr marL="228600" indent="-228600">
              <a:buAutoNum type="arabicPeriod"/>
            </a:pPr>
            <a:r>
              <a:rPr lang="en-GB" sz="1200" kern="1200" baseline="0" dirty="0">
                <a:solidFill>
                  <a:schemeClr val="tx1"/>
                </a:solidFill>
                <a:effectLst/>
                <a:latin typeface="+mn-lt"/>
                <a:ea typeface="+mn-ea"/>
                <a:cs typeface="+mn-cs"/>
              </a:rPr>
              <a:t>Students tick the corresponding column, ‘we’ or ‘they’, depending on the verb.</a:t>
            </a:r>
          </a:p>
          <a:p>
            <a:pPr marL="228600" indent="-228600">
              <a:buAutoNum type="arabicPeriod"/>
            </a:pPr>
            <a:r>
              <a:rPr lang="en-GB" sz="1200" kern="1200" baseline="0" dirty="0">
                <a:solidFill>
                  <a:schemeClr val="tx1"/>
                </a:solidFill>
                <a:effectLst/>
                <a:latin typeface="+mn-lt"/>
                <a:ea typeface="+mn-ea"/>
                <a:cs typeface="+mn-cs"/>
              </a:rPr>
              <a:t>Students translate the sentences to check understanding of the adverbs. </a:t>
            </a:r>
          </a:p>
          <a:p>
            <a:pPr marL="0" indent="0">
              <a:buNone/>
            </a:pPr>
            <a:endParaRPr lang="en-GB" sz="120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Notes</a:t>
            </a:r>
            <a:r>
              <a:rPr lang="en-GB" sz="120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t>The gender of all nouns is given to allow students to focus all their attention on connecting gender with the use of ‘del and ‘de la’. However, teachers could remove the (f) and (m) to increase the challenge for their students, as appropriate.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t>Teachers might like to prompt students to reflect on the gender of the nouns and to ask them, if needed. E.g.,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parque</a:t>
            </a:r>
            <a:r>
              <a:rPr lang="en-GB" sz="1200" kern="1200" dirty="0">
                <a:solidFill>
                  <a:schemeClr val="tx1"/>
                </a:solidFill>
                <a:effectLst/>
                <a:latin typeface="+mn-lt"/>
                <a:ea typeface="+mn-ea"/>
                <a:cs typeface="+mn-cs"/>
              </a:rPr>
              <a:t>, ¿es </a:t>
            </a:r>
            <a:r>
              <a:rPr lang="en-GB" sz="1200" kern="1200" dirty="0" err="1">
                <a:solidFill>
                  <a:schemeClr val="tx1"/>
                </a:solidFill>
                <a:effectLst/>
                <a:latin typeface="+mn-lt"/>
                <a:ea typeface="+mn-ea"/>
                <a:cs typeface="+mn-cs"/>
              </a:rPr>
              <a:t>masculino</a:t>
            </a:r>
            <a:r>
              <a:rPr lang="en-GB" sz="1200" kern="1200" dirty="0">
                <a:solidFill>
                  <a:schemeClr val="tx1"/>
                </a:solidFill>
                <a:effectLst/>
                <a:latin typeface="+mn-lt"/>
                <a:ea typeface="+mn-ea"/>
                <a:cs typeface="+mn-cs"/>
              </a:rPr>
              <a:t> o </a:t>
            </a:r>
            <a:r>
              <a:rPr lang="en-GB" sz="1200" kern="1200" dirty="0" err="1">
                <a:solidFill>
                  <a:schemeClr val="tx1"/>
                </a:solidFill>
                <a:effectLst/>
                <a:latin typeface="+mn-lt"/>
                <a:ea typeface="+mn-ea"/>
                <a:cs typeface="+mn-cs"/>
              </a:rPr>
              <a:t>femenino</a:t>
            </a:r>
            <a:r>
              <a:rPr lang="en-GB" sz="1200" kern="1200" dirty="0">
                <a:solidFill>
                  <a:schemeClr val="tx1"/>
                </a:solidFill>
                <a:effectLst/>
                <a:latin typeface="+mn-lt"/>
                <a:ea typeface="+mn-ea"/>
                <a:cs typeface="+mn-cs"/>
              </a:rPr>
              <a:t>?</a:t>
            </a:r>
          </a:p>
          <a:p>
            <a:pPr marL="0" indent="0">
              <a:buNone/>
            </a:pPr>
            <a:endParaRPr lang="en-GB" sz="1200" kern="1200" baseline="0" dirty="0">
              <a:solidFill>
                <a:schemeClr val="tx1"/>
              </a:solidFill>
              <a:effectLst/>
              <a:latin typeface="+mn-lt"/>
              <a:ea typeface="+mn-ea"/>
              <a:cs typeface="+mn-cs"/>
            </a:endParaRP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dirty="0"/>
          </a:p>
        </p:txBody>
      </p:sp>
    </p:spTree>
    <p:extLst>
      <p:ext uri="{BB962C8B-B14F-4D97-AF65-F5344CB8AC3E}">
        <p14:creationId xmlns:p14="http://schemas.microsoft.com/office/powerpoint/2010/main" val="2187616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a:t>
            </a:r>
            <a:r>
              <a:rPr lang="en-GB" b="0" dirty="0"/>
              <a:t>: 7 minutes.</a:t>
            </a:r>
          </a:p>
          <a:p>
            <a:pPr marL="0" indent="0">
              <a:buNone/>
            </a:pPr>
            <a:endParaRPr lang="en-GB" b="0" dirty="0"/>
          </a:p>
          <a:p>
            <a:pPr marL="0" indent="0">
              <a:buNone/>
            </a:pPr>
            <a:r>
              <a:rPr lang="en-GB" b="1" dirty="0"/>
              <a:t>Aim</a:t>
            </a:r>
            <a:r>
              <a:rPr lang="en-GB" b="0" dirty="0"/>
              <a:t>: to consolidate understanding of the difference </a:t>
            </a:r>
            <a:r>
              <a:rPr lang="en-GB" b="0" dirty="0" smtClean="0"/>
              <a:t>between </a:t>
            </a:r>
            <a:r>
              <a:rPr lang="en-GB" b="0" dirty="0" err="1" smtClean="0"/>
              <a:t>está</a:t>
            </a:r>
            <a:r>
              <a:rPr lang="en-GB" b="0" dirty="0" smtClean="0"/>
              <a:t> (</a:t>
            </a:r>
            <a:r>
              <a:rPr lang="en-GB" b="0" baseline="0" dirty="0" smtClean="0"/>
              <a:t>‘s/he </a:t>
            </a:r>
            <a:r>
              <a:rPr lang="en-GB" b="0" baseline="0" dirty="0"/>
              <a:t>is</a:t>
            </a:r>
            <a:r>
              <a:rPr lang="en-GB" b="0" baseline="0" dirty="0" smtClean="0"/>
              <a:t>’) and están (‘</a:t>
            </a:r>
            <a:r>
              <a:rPr lang="en-GB" b="0" baseline="0" dirty="0"/>
              <a:t>they are</a:t>
            </a:r>
            <a:r>
              <a:rPr lang="en-GB" b="0" baseline="0" dirty="0" smtClean="0"/>
              <a:t>’); </a:t>
            </a:r>
            <a:r>
              <a:rPr lang="en-GB" b="0" baseline="0" dirty="0"/>
              <a:t>to </a:t>
            </a:r>
            <a:r>
              <a:rPr lang="en-GB" b="0" baseline="0" dirty="0" smtClean="0"/>
              <a:t>understand sentences with positional adverb + del/de la + place</a:t>
            </a:r>
            <a:endParaRPr lang="en-GB" b="0" baseline="0" dirty="0"/>
          </a:p>
          <a:p>
            <a:pPr marL="0" indent="0">
              <a:buNone/>
            </a:pPr>
            <a:endParaRPr lang="en-GB" b="0" dirty="0"/>
          </a:p>
          <a:p>
            <a:pPr marL="0" indent="0">
              <a:buNone/>
            </a:pPr>
            <a:r>
              <a:rPr lang="en-GB" b="1" dirty="0"/>
              <a:t>Procedure</a:t>
            </a:r>
            <a:r>
              <a:rPr lang="en-GB" b="0" dirty="0"/>
              <a:t>:</a:t>
            </a:r>
          </a:p>
          <a:p>
            <a:pPr marL="228600" indent="-228600">
              <a:buAutoNum type="arabicPeriod"/>
            </a:pPr>
            <a:r>
              <a:rPr lang="en-GB" b="0" dirty="0"/>
              <a:t>Students listen to each recording and tick the corresponding column depending on the verb they hear.</a:t>
            </a:r>
          </a:p>
          <a:p>
            <a:pPr marL="228600" indent="-228600">
              <a:buAutoNum type="arabicPeriod"/>
            </a:pPr>
            <a:r>
              <a:rPr lang="en-GB" b="0" dirty="0"/>
              <a:t>Students listen again and write the information about where he is/they are in English.</a:t>
            </a:r>
          </a:p>
          <a:p>
            <a:pPr marL="0" indent="0">
              <a:buNone/>
            </a:pPr>
            <a:endParaRPr lang="en-GB" b="0" dirty="0"/>
          </a:p>
          <a:p>
            <a:pPr marL="0" indent="0">
              <a:buNone/>
            </a:pPr>
            <a:r>
              <a:rPr lang="en-GB" b="1" dirty="0"/>
              <a:t>Transcript</a:t>
            </a:r>
          </a:p>
          <a:p>
            <a:pPr marL="228600" indent="-228600">
              <a:buAutoNum type="arabicPeriod"/>
            </a:pPr>
            <a:r>
              <a:rPr lang="en-GB" dirty="0" err="1"/>
              <a:t>Está</a:t>
            </a:r>
            <a:r>
              <a:rPr lang="en-GB" dirty="0"/>
              <a:t> </a:t>
            </a:r>
            <a:r>
              <a:rPr lang="en-GB" dirty="0" err="1"/>
              <a:t>delante</a:t>
            </a:r>
            <a:r>
              <a:rPr lang="en-GB" dirty="0"/>
              <a:t> de una </a:t>
            </a:r>
            <a:r>
              <a:rPr lang="en-GB" dirty="0" err="1"/>
              <a:t>puerta</a:t>
            </a:r>
            <a:r>
              <a:rPr lang="en-GB" dirty="0"/>
              <a:t>.</a:t>
            </a:r>
          </a:p>
          <a:p>
            <a:pPr marL="228600" indent="-228600">
              <a:buAutoNum type="arabicPeriod"/>
            </a:pPr>
            <a:r>
              <a:rPr lang="en-GB" dirty="0" err="1"/>
              <a:t>Están</a:t>
            </a:r>
            <a:r>
              <a:rPr lang="en-GB" baseline="0" dirty="0"/>
              <a:t> </a:t>
            </a:r>
            <a:r>
              <a:rPr lang="en-GB" baseline="0" dirty="0" err="1"/>
              <a:t>en</a:t>
            </a:r>
            <a:r>
              <a:rPr lang="en-GB" baseline="0" dirty="0"/>
              <a:t> un </a:t>
            </a:r>
            <a:r>
              <a:rPr lang="en-GB" baseline="0" dirty="0" err="1"/>
              <a:t>río</a:t>
            </a:r>
            <a:endParaRPr lang="en-GB" baseline="0" dirty="0"/>
          </a:p>
          <a:p>
            <a:pPr marL="228600" indent="-228600">
              <a:buAutoNum type="arabicPeriod"/>
            </a:pPr>
            <a:r>
              <a:rPr lang="en-GB" baseline="0" dirty="0" err="1"/>
              <a:t>Está</a:t>
            </a:r>
            <a:r>
              <a:rPr lang="en-GB" baseline="0" dirty="0"/>
              <a:t> </a:t>
            </a:r>
            <a:r>
              <a:rPr lang="en-GB" baseline="0" dirty="0" err="1"/>
              <a:t>cerca</a:t>
            </a:r>
            <a:r>
              <a:rPr lang="en-GB" baseline="0" dirty="0"/>
              <a:t> de un </a:t>
            </a:r>
            <a:r>
              <a:rPr lang="en-GB" baseline="0" dirty="0" err="1"/>
              <a:t>coche</a:t>
            </a:r>
            <a:r>
              <a:rPr lang="en-GB" baseline="0" dirty="0"/>
              <a:t>.</a:t>
            </a:r>
          </a:p>
          <a:p>
            <a:pPr marL="228600" indent="-228600">
              <a:buAutoNum type="arabicPeriod"/>
            </a:pPr>
            <a:r>
              <a:rPr lang="en-GB" baseline="0" dirty="0" err="1"/>
              <a:t>Está</a:t>
            </a:r>
            <a:r>
              <a:rPr lang="en-GB" baseline="0" dirty="0"/>
              <a:t> </a:t>
            </a:r>
            <a:r>
              <a:rPr lang="en-GB" baseline="0" dirty="0" err="1"/>
              <a:t>fuera</a:t>
            </a:r>
            <a:r>
              <a:rPr lang="en-GB" baseline="0" dirty="0"/>
              <a:t> de un </a:t>
            </a:r>
            <a:r>
              <a:rPr lang="en-GB" baseline="0" dirty="0" err="1"/>
              <a:t>edificio</a:t>
            </a:r>
            <a:r>
              <a:rPr lang="en-GB" baseline="0" dirty="0"/>
              <a:t> </a:t>
            </a:r>
            <a:r>
              <a:rPr lang="en-GB" baseline="0" dirty="0" err="1"/>
              <a:t>grande</a:t>
            </a:r>
            <a:r>
              <a:rPr lang="en-GB" baseline="0" dirty="0"/>
              <a:t>.</a:t>
            </a:r>
          </a:p>
          <a:p>
            <a:pPr marL="228600" indent="-228600">
              <a:buAutoNum type="arabicPeriod"/>
            </a:pPr>
            <a:r>
              <a:rPr lang="en-GB" baseline="0" dirty="0" err="1"/>
              <a:t>Están</a:t>
            </a:r>
            <a:r>
              <a:rPr lang="en-GB" baseline="0" dirty="0"/>
              <a:t> </a:t>
            </a:r>
            <a:r>
              <a:rPr lang="en-GB" baseline="0" dirty="0" err="1"/>
              <a:t>detrás</a:t>
            </a:r>
            <a:r>
              <a:rPr lang="en-GB" baseline="0" dirty="0"/>
              <a:t> de un árbol </a:t>
            </a:r>
            <a:r>
              <a:rPr lang="en-GB" baseline="0" dirty="0" err="1"/>
              <a:t>en</a:t>
            </a:r>
            <a:r>
              <a:rPr lang="en-GB" baseline="0" dirty="0"/>
              <a:t> un </a:t>
            </a:r>
            <a:r>
              <a:rPr lang="en-GB" baseline="0" dirty="0" err="1"/>
              <a:t>parque</a:t>
            </a:r>
            <a:r>
              <a:rPr lang="en-GB" baseline="0" dirty="0"/>
              <a:t>.</a:t>
            </a:r>
          </a:p>
          <a:p>
            <a:pPr marL="228600" indent="-228600">
              <a:buAutoNum type="arabicPeriod"/>
            </a:pPr>
            <a:r>
              <a:rPr lang="en-GB" baseline="0" dirty="0" err="1"/>
              <a:t>Está</a:t>
            </a:r>
            <a:r>
              <a:rPr lang="en-GB" baseline="0" dirty="0"/>
              <a:t> con </a:t>
            </a:r>
            <a:r>
              <a:rPr lang="en-GB" baseline="0" dirty="0" err="1"/>
              <a:t>unas</a:t>
            </a:r>
            <a:r>
              <a:rPr lang="en-GB" baseline="0" dirty="0"/>
              <a:t> personas </a:t>
            </a:r>
            <a:r>
              <a:rPr lang="en-GB" baseline="0" dirty="0" err="1"/>
              <a:t>bajas</a:t>
            </a:r>
            <a:r>
              <a:rPr lang="en-GB" baseline="0" dirty="0"/>
              <a:t>.</a:t>
            </a:r>
          </a:p>
          <a:p>
            <a:pPr marL="228600" indent="-228600">
              <a:buAutoNum type="arabicPeriod"/>
            </a:pPr>
            <a:r>
              <a:rPr lang="en-GB" baseline="0" dirty="0" err="1"/>
              <a:t>Están</a:t>
            </a:r>
            <a:r>
              <a:rPr lang="en-GB" baseline="0" dirty="0"/>
              <a:t> </a:t>
            </a:r>
            <a:r>
              <a:rPr lang="en-GB" baseline="0" dirty="0" err="1"/>
              <a:t>lejos</a:t>
            </a:r>
            <a:r>
              <a:rPr lang="en-GB" baseline="0" dirty="0"/>
              <a:t> de </a:t>
            </a:r>
            <a:r>
              <a:rPr lang="en-GB" baseline="0" dirty="0" err="1"/>
              <a:t>Inglaterra</a:t>
            </a:r>
            <a:r>
              <a:rPr lang="en-GB" baseline="0" dirty="0"/>
              <a:t>.</a:t>
            </a:r>
          </a:p>
          <a:p>
            <a:pPr marL="228600" indent="-228600">
              <a:buAutoNum type="arabicPeriod"/>
            </a:pPr>
            <a:r>
              <a:rPr lang="en-GB" baseline="0" dirty="0" err="1"/>
              <a:t>Están</a:t>
            </a:r>
            <a:r>
              <a:rPr lang="en-GB" baseline="0" dirty="0"/>
              <a:t> entre dos personas.</a:t>
            </a:r>
          </a:p>
          <a:p>
            <a:pPr marL="0" indent="0">
              <a:buNone/>
            </a:pPr>
            <a:endParaRPr lang="en-GB" b="0" dirty="0"/>
          </a:p>
          <a:p>
            <a:pPr marL="0" indent="0">
              <a:buNone/>
            </a:pPr>
            <a:r>
              <a:rPr lang="en-GB" b="1" dirty="0"/>
              <a:t>Note</a:t>
            </a:r>
            <a:r>
              <a:rPr lang="en-GB" b="0" dirty="0"/>
              <a:t>:</a:t>
            </a:r>
            <a:r>
              <a:rPr lang="en-GB" b="0" baseline="0" dirty="0"/>
              <a:t/>
            </a:r>
            <a:br>
              <a:rPr lang="en-GB" b="0" baseline="0" dirty="0"/>
            </a:br>
            <a:r>
              <a:rPr lang="en-GB" b="0" baseline="0" dirty="0"/>
              <a:t>Answers are animated to reflect this: 1-8 ticks and then 1-8 English.  As always, teachers who want to run this activity differently can change the animation order.</a:t>
            </a:r>
          </a:p>
          <a:p>
            <a:pPr marL="0" indent="0">
              <a:buNone/>
            </a:pPr>
            <a:endParaRPr lang="en-GB" b="0" baseline="0" dirty="0"/>
          </a:p>
          <a:p>
            <a:pPr marL="0" indent="0">
              <a:buNone/>
            </a:pPr>
            <a:r>
              <a:rPr lang="en-GB" b="0" baseline="0" dirty="0"/>
              <a:t>Vocabulary in this task is recycled from</a:t>
            </a:r>
          </a:p>
          <a:p>
            <a:pPr marL="0" indent="0">
              <a:buNone/>
            </a:pPr>
            <a:r>
              <a:rPr lang="en-GB" b="0" baseline="0" dirty="0"/>
              <a:t>Term 2.1, week 3: </a:t>
            </a:r>
            <a:r>
              <a:rPr lang="en-GB" b="0" baseline="0" dirty="0" err="1"/>
              <a:t>río</a:t>
            </a:r>
            <a:r>
              <a:rPr lang="en-GB" b="0" baseline="0" dirty="0"/>
              <a:t>, </a:t>
            </a:r>
            <a:r>
              <a:rPr lang="en-GB" b="0" baseline="0" dirty="0" err="1"/>
              <a:t>ábol</a:t>
            </a:r>
            <a:endParaRPr lang="en-GB" b="0" baseline="0" dirty="0"/>
          </a:p>
          <a:p>
            <a:pPr marL="0" indent="0">
              <a:buNone/>
            </a:pPr>
            <a:r>
              <a:rPr lang="en-GB" b="0" baseline="0" dirty="0"/>
              <a:t>Term 1.2, week 6: </a:t>
            </a:r>
            <a:r>
              <a:rPr lang="en-GB" b="0" baseline="0" dirty="0" err="1"/>
              <a:t>edificio</a:t>
            </a:r>
            <a:r>
              <a:rPr lang="en-GB" b="0" baseline="0" dirty="0"/>
              <a:t>, </a:t>
            </a:r>
            <a:r>
              <a:rPr lang="en-GB" b="0" baseline="0" dirty="0" err="1"/>
              <a:t>grande</a:t>
            </a:r>
            <a:endParaRPr lang="en-GB" b="0" baseline="0" dirty="0"/>
          </a:p>
          <a:p>
            <a:pPr marL="0" indent="0">
              <a:buNone/>
            </a:pPr>
            <a:r>
              <a:rPr lang="en-GB" b="0" baseline="0" dirty="0"/>
              <a:t>Term 1.2, week 5: </a:t>
            </a:r>
            <a:r>
              <a:rPr lang="en-GB" b="0" baseline="0" dirty="0" err="1"/>
              <a:t>cerca</a:t>
            </a:r>
            <a:r>
              <a:rPr lang="en-GB" b="0" baseline="0" dirty="0"/>
              <a:t>, </a:t>
            </a:r>
            <a:r>
              <a:rPr lang="en-GB" b="0" baseline="0" dirty="0" err="1"/>
              <a:t>lejos</a:t>
            </a:r>
            <a:r>
              <a:rPr lang="en-GB" b="0" baseline="0" dirty="0"/>
              <a:t>, entre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Term 1.2, week 3: </a:t>
            </a:r>
            <a:r>
              <a:rPr lang="en-GB" b="0" baseline="0" dirty="0" err="1"/>
              <a:t>puerta</a:t>
            </a:r>
            <a:r>
              <a:rPr lang="en-GB" b="0" baseline="0" dirty="0"/>
              <a:t>, persona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Term 1.2, week 2: dos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Term 1.1, week 3: </a:t>
            </a:r>
            <a:r>
              <a:rPr lang="en-GB" b="0" baseline="0" dirty="0" err="1"/>
              <a:t>bajo</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Term 1.1, week 1: </a:t>
            </a:r>
            <a:r>
              <a:rPr lang="en-GB" b="0" baseline="0" dirty="0" err="1"/>
              <a:t>Inglaterra</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‘Parque’ was a previously taught phonics word</a:t>
            </a:r>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dirty="0"/>
          </a:p>
        </p:txBody>
      </p:sp>
    </p:spTree>
    <p:extLst>
      <p:ext uri="{BB962C8B-B14F-4D97-AF65-F5344CB8AC3E}">
        <p14:creationId xmlns:p14="http://schemas.microsoft.com/office/powerpoint/2010/main" val="3898594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a:t>
            </a:r>
          </a:p>
          <a:p>
            <a:r>
              <a:rPr lang="en-GB" b="1" dirty="0"/>
              <a:t>Timing</a:t>
            </a:r>
            <a:r>
              <a:rPr lang="en-GB" dirty="0"/>
              <a:t>: </a:t>
            </a:r>
            <a:r>
              <a:rPr lang="en-GB" dirty="0" smtClean="0"/>
              <a:t>12 </a:t>
            </a:r>
            <a:r>
              <a:rPr lang="en-GB" dirty="0"/>
              <a:t>minutes</a:t>
            </a:r>
          </a:p>
          <a:p>
            <a:endParaRPr lang="en-GB" dirty="0"/>
          </a:p>
          <a:p>
            <a:r>
              <a:rPr lang="en-GB" b="1" dirty="0"/>
              <a:t>Aim</a:t>
            </a:r>
            <a:r>
              <a:rPr lang="en-GB" dirty="0"/>
              <a:t>: to </a:t>
            </a:r>
            <a:r>
              <a:rPr lang="en-GB" dirty="0" smtClean="0"/>
              <a:t>practise </a:t>
            </a:r>
            <a:r>
              <a:rPr lang="en-GB" dirty="0"/>
              <a:t>the use of ‘</a:t>
            </a:r>
            <a:r>
              <a:rPr lang="en-GB" dirty="0" err="1"/>
              <a:t>estoy</a:t>
            </a:r>
            <a:r>
              <a:rPr lang="en-GB" dirty="0"/>
              <a:t>’ </a:t>
            </a:r>
            <a:r>
              <a:rPr lang="en-GB" dirty="0" smtClean="0"/>
              <a:t>and </a:t>
            </a:r>
            <a:r>
              <a:rPr lang="en-GB" dirty="0"/>
              <a:t>‘estamos’ , the use of adverbs and the use of ‘del’ or ‘de la’ in oral production.</a:t>
            </a:r>
          </a:p>
          <a:p>
            <a:endParaRPr lang="en-GB" dirty="0"/>
          </a:p>
          <a:p>
            <a:r>
              <a:rPr lang="en-GB" b="1" dirty="0"/>
              <a:t>Procedure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Students work in pairs. Student A reads the </a:t>
            </a:r>
            <a:r>
              <a:rPr lang="en-GB" baseline="0" dirty="0"/>
              <a:t>the English prompt and translates into Spanish for student B, without showing the card. </a:t>
            </a:r>
            <a:r>
              <a:rPr lang="en-GB" b="1" baseline="0" dirty="0"/>
              <a:t>However, s/he must not say the crossed out word. </a:t>
            </a:r>
            <a:endParaRPr lang="en-GB" dirty="0"/>
          </a:p>
          <a:p>
            <a:r>
              <a:rPr lang="en-GB" b="0" baseline="0" dirty="0"/>
              <a:t>2. Student B will listen and complete the grid. S/he has to</a:t>
            </a:r>
          </a:p>
          <a:p>
            <a:pPr marL="228600" indent="-228600">
              <a:buAutoNum type="alphaLcParenR"/>
            </a:pPr>
            <a:r>
              <a:rPr lang="en-GB" b="0" baseline="0" dirty="0"/>
              <a:t>choose between ‘I am’ vs ‘we are’, based on the form of ‘</a:t>
            </a:r>
            <a:r>
              <a:rPr lang="en-GB" b="0" baseline="0" dirty="0" err="1"/>
              <a:t>estar</a:t>
            </a:r>
            <a:r>
              <a:rPr lang="en-GB" b="0" baseline="0" dirty="0"/>
              <a:t>’ that they hear. Student A’s correct use of ‘</a:t>
            </a:r>
            <a:r>
              <a:rPr lang="en-GB" b="0" baseline="0" dirty="0" err="1"/>
              <a:t>estoy</a:t>
            </a:r>
            <a:r>
              <a:rPr lang="en-GB" b="0" baseline="0" dirty="0"/>
              <a:t>’ and ‘estamos’ </a:t>
            </a:r>
            <a:r>
              <a:rPr lang="en-GB" b="0" baseline="0" dirty="0" smtClean="0"/>
              <a:t>is </a:t>
            </a:r>
            <a:r>
              <a:rPr lang="en-GB" b="0" baseline="0" dirty="0"/>
              <a:t>needed in order to complete the task.</a:t>
            </a:r>
          </a:p>
          <a:p>
            <a:pPr marL="228600" indent="-228600">
              <a:buAutoNum type="alphaLcParenR"/>
            </a:pPr>
            <a:r>
              <a:rPr lang="en-GB" b="0" baseline="0" dirty="0"/>
              <a:t>write the adverb of location (e.g., near)</a:t>
            </a:r>
          </a:p>
          <a:p>
            <a:pPr marL="228600" indent="-228600">
              <a:buAutoNum type="alphaLcParenR"/>
            </a:pPr>
            <a:r>
              <a:rPr lang="en-GB" b="0" baseline="0" dirty="0"/>
              <a:t>choose between place A or B, which juxtapose masculine and feminine nouns. Person A’s correct use of ‘del’ and ‘de la’ </a:t>
            </a:r>
            <a:r>
              <a:rPr lang="en-GB" b="0" baseline="0" dirty="0" smtClean="0"/>
              <a:t>is </a:t>
            </a:r>
            <a:r>
              <a:rPr lang="en-GB" b="0" baseline="0" dirty="0"/>
              <a:t>needed in order to complete this part of the task.</a:t>
            </a:r>
          </a:p>
          <a:p>
            <a:endParaRPr lang="en-GB" b="0" baseline="0" dirty="0"/>
          </a:p>
          <a:p>
            <a:r>
              <a:rPr lang="en-GB" b="1" baseline="0" dirty="0"/>
              <a:t>Note</a:t>
            </a:r>
            <a:r>
              <a:rPr lang="en-GB" b="0" baseline="0" dirty="0"/>
              <a:t>: It is perfectly fine for student A to repeat the sentence, given that there are several pieces of information for Person B to write down.</a:t>
            </a:r>
          </a:p>
        </p:txBody>
      </p:sp>
      <p:sp>
        <p:nvSpPr>
          <p:cNvPr id="4" name="Slide Number Placeholder 3"/>
          <p:cNvSpPr>
            <a:spLocks noGrp="1"/>
          </p:cNvSpPr>
          <p:nvPr>
            <p:ph type="sldNum" sz="quarter" idx="10"/>
          </p:nvPr>
        </p:nvSpPr>
        <p:spPr/>
        <p:txBody>
          <a:bodyPr/>
          <a:lstStyle/>
          <a:p>
            <a:fld id="{1E43764D-CAD4-4614-B1FD-A9C92153AD29}" type="slidenum">
              <a:rPr lang="en-GB" smtClean="0"/>
              <a:t>28</a:t>
            </a:fld>
            <a:endParaRPr lang="en-GB"/>
          </a:p>
        </p:txBody>
      </p:sp>
    </p:spTree>
    <p:extLst>
      <p:ext uri="{BB962C8B-B14F-4D97-AF65-F5344CB8AC3E}">
        <p14:creationId xmlns:p14="http://schemas.microsoft.com/office/powerpoint/2010/main" val="4112144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[2/5]</a:t>
            </a:r>
          </a:p>
          <a:p>
            <a:r>
              <a:rPr lang="en-GB" b="1" dirty="0"/>
              <a:t>Speaking cards – Person A</a:t>
            </a:r>
          </a:p>
          <a:p>
            <a:r>
              <a:rPr lang="en-GB" b="1" dirty="0"/>
              <a:t>Do not display during the activity</a:t>
            </a:r>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dirty="0"/>
          </a:p>
        </p:txBody>
      </p:sp>
    </p:spTree>
    <p:extLst>
      <p:ext uri="{BB962C8B-B14F-4D97-AF65-F5344CB8AC3E}">
        <p14:creationId xmlns:p14="http://schemas.microsoft.com/office/powerpoint/2010/main" val="246352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cua</a:t>
            </a:r>
            <a:r>
              <a:rPr lang="en-GB" b="1" baseline="0" dirty="0"/>
              <a:t>’</a:t>
            </a:r>
            <a:r>
              <a:rPr lang="en-GB" b="0" baseline="0" dirty="0"/>
              <a:t>.</a:t>
            </a:r>
            <a:r>
              <a:rPr lang="en-GB" baseline="0" dirty="0"/>
              <a:t/>
            </a:r>
            <a:br>
              <a:rPr lang="en-GB" baseline="0" dirty="0"/>
            </a:br>
            <a:r>
              <a:rPr lang="en-GB" baseline="0" dirty="0"/>
              <a:t>Then present and elicit the pronunciation of both </a:t>
            </a:r>
            <a:r>
              <a:rPr lang="en-GB" b="1" baseline="0" dirty="0"/>
              <a:t>cluster</a:t>
            </a:r>
            <a:r>
              <a:rPr lang="en-GB" baseline="0" dirty="0"/>
              <a:t> words.</a:t>
            </a: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a:t>
            </a:fld>
            <a:endParaRPr lang="en-GB" dirty="0"/>
          </a:p>
        </p:txBody>
      </p:sp>
    </p:spTree>
    <p:extLst>
      <p:ext uri="{BB962C8B-B14F-4D97-AF65-F5344CB8AC3E}">
        <p14:creationId xmlns:p14="http://schemas.microsoft.com/office/powerpoint/2010/main" val="3598656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Speaking cards – Person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the activity</a:t>
            </a: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dirty="0"/>
          </a:p>
        </p:txBody>
      </p:sp>
    </p:spTree>
    <p:extLst>
      <p:ext uri="{BB962C8B-B14F-4D97-AF65-F5344CB8AC3E}">
        <p14:creationId xmlns:p14="http://schemas.microsoft.com/office/powerpoint/2010/main" val="2091283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[4/5]</a:t>
            </a:r>
          </a:p>
          <a:p>
            <a:r>
              <a:rPr lang="es-GB" b="1" dirty="0"/>
              <a:t>Answers – Show during feedback</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31</a:t>
            </a:fld>
            <a:endParaRPr lang="en-GB" dirty="0"/>
          </a:p>
        </p:txBody>
      </p:sp>
    </p:spTree>
    <p:extLst>
      <p:ext uri="{BB962C8B-B14F-4D97-AF65-F5344CB8AC3E}">
        <p14:creationId xmlns:p14="http://schemas.microsoft.com/office/powerpoint/2010/main" val="3363994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[5/5]</a:t>
            </a:r>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Answers – Show during feedback</a:t>
            </a: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32</a:t>
            </a:fld>
            <a:endParaRPr lang="en-GB" dirty="0"/>
          </a:p>
        </p:txBody>
      </p:sp>
    </p:spTree>
    <p:extLst>
      <p:ext uri="{BB962C8B-B14F-4D97-AF65-F5344CB8AC3E}">
        <p14:creationId xmlns:p14="http://schemas.microsoft.com/office/powerpoint/2010/main" val="681359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a:t>
            </a:r>
            <a:r>
              <a:rPr lang="en-GB" baseline="0" dirty="0" smtClean="0"/>
              <a:t>8 </a:t>
            </a:r>
            <a:r>
              <a:rPr lang="en-GB" baseline="0" dirty="0"/>
              <a:t>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aseline="0" dirty="0"/>
              <a:t>: to bring </a:t>
            </a:r>
            <a:r>
              <a:rPr lang="en-GB" dirty="0"/>
              <a:t>together</a:t>
            </a:r>
            <a:r>
              <a:rPr lang="en-GB" baseline="0" dirty="0"/>
              <a:t> the grammar and vocabulary taught (and revisited) this week in written production.</a:t>
            </a:r>
          </a:p>
          <a:p>
            <a:endParaRPr lang="en-GB" baseline="0" dirty="0"/>
          </a:p>
          <a:p>
            <a:r>
              <a:rPr lang="en-GB" b="1" baseline="0" dirty="0"/>
              <a:t>Procedure</a:t>
            </a:r>
            <a:r>
              <a:rPr lang="en-GB" baseline="0" dirty="0"/>
              <a:t>:</a:t>
            </a:r>
          </a:p>
          <a:p>
            <a:r>
              <a:rPr lang="en-GB" baseline="0" dirty="0"/>
              <a:t>1. Students translate each sentence into Spanish.</a:t>
            </a:r>
          </a:p>
          <a:p>
            <a:r>
              <a:rPr lang="en-GB" baseline="0" dirty="0"/>
              <a:t>2. </a:t>
            </a:r>
            <a:r>
              <a:rPr lang="en-GB" baseline="0" dirty="0" smtClean="0"/>
              <a:t>The teacher </a:t>
            </a:r>
            <a:r>
              <a:rPr lang="en-GB" baseline="0" dirty="0"/>
              <a:t>shows the answers one by one.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At this stage, we are expecting students to recall the gender of the noun.</a:t>
            </a: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dirty="0"/>
          </a:p>
        </p:txBody>
      </p:sp>
    </p:spTree>
    <p:extLst>
      <p:ext uri="{BB962C8B-B14F-4D97-AF65-F5344CB8AC3E}">
        <p14:creationId xmlns:p14="http://schemas.microsoft.com/office/powerpoint/2010/main" val="1153700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211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‘cui’</a:t>
            </a:r>
            <a:r>
              <a:rPr lang="en-GB" b="0" baseline="0" dirty="0"/>
              <a:t>.</a:t>
            </a:r>
            <a:r>
              <a:rPr lang="en-GB" baseline="0" dirty="0"/>
              <a:t/>
            </a:r>
            <a:br>
              <a:rPr lang="en-GB" baseline="0" dirty="0"/>
            </a:br>
            <a:r>
              <a:rPr lang="en-GB" baseline="0" dirty="0"/>
              <a:t>Then present and elicit the pronunciation of both </a:t>
            </a:r>
            <a:r>
              <a:rPr lang="en-GB" b="1" baseline="0" dirty="0"/>
              <a:t>cluster</a:t>
            </a:r>
            <a:r>
              <a:rPr lang="en-GB" baseline="0" dirty="0"/>
              <a:t> words.</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225568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SSCs [</a:t>
            </a:r>
            <a:r>
              <a:rPr lang="en-US" dirty="0" err="1"/>
              <a:t>ce</a:t>
            </a:r>
            <a:r>
              <a:rPr lang="en-US" dirty="0"/>
              <a:t>], [ci], [cue] and [cui]. </a:t>
            </a:r>
          </a:p>
          <a:p>
            <a:endParaRPr lang="en-US" dirty="0"/>
          </a:p>
          <a:p>
            <a:r>
              <a:rPr lang="en-US" b="1" dirty="0"/>
              <a:t>Procedure:</a:t>
            </a:r>
          </a:p>
          <a:p>
            <a:r>
              <a:rPr lang="en-US" b="0" dirty="0"/>
              <a:t>1. Students listen to each recording and write the word including the missing letters.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dirty="0"/>
          </a:p>
        </p:txBody>
      </p:sp>
    </p:spTree>
    <p:extLst>
      <p:ext uri="{BB962C8B-B14F-4D97-AF65-F5344CB8AC3E}">
        <p14:creationId xmlns:p14="http://schemas.microsoft.com/office/powerpoint/2010/main" val="117898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OPTIONAL</a:t>
            </a:r>
          </a:p>
          <a:p>
            <a:r>
              <a:rPr lang="en-US" sz="1200" b="1" kern="1200" dirty="0">
                <a:solidFill>
                  <a:schemeClr val="tx1"/>
                </a:solidFill>
                <a:effectLst/>
                <a:latin typeface="+mn-lt"/>
                <a:ea typeface="+mn-ea"/>
                <a:cs typeface="+mn-cs"/>
              </a:rPr>
              <a:t>Differentiation - </a:t>
            </a:r>
            <a:r>
              <a:rPr lang="en-GB" sz="1200" b="0" kern="1200" dirty="0">
                <a:solidFill>
                  <a:schemeClr val="tx1"/>
                </a:solidFill>
                <a:effectLst/>
                <a:latin typeface="+mn-lt"/>
                <a:ea typeface="+mn-ea"/>
                <a:cs typeface="+mn-cs"/>
              </a:rPr>
              <a:t>m</a:t>
            </a:r>
            <a:r>
              <a:rPr lang="en-GB" b="0" dirty="0"/>
              <a:t>ore challenging version of previous activity:</a:t>
            </a:r>
            <a:r>
              <a:rPr lang="en-GB" b="0" baseline="0" dirty="0"/>
              <a:t> </a:t>
            </a:r>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SSCs [</a:t>
            </a:r>
            <a:r>
              <a:rPr lang="en-US" dirty="0" err="1"/>
              <a:t>ce</a:t>
            </a:r>
            <a:r>
              <a:rPr lang="en-US" dirty="0"/>
              <a:t>], [ci], [cue] and [cui]. </a:t>
            </a:r>
          </a:p>
          <a:p>
            <a:endParaRPr lang="en-US" dirty="0"/>
          </a:p>
          <a:p>
            <a:r>
              <a:rPr lang="en-US" b="1" dirty="0"/>
              <a:t>Procedure:</a:t>
            </a:r>
          </a:p>
          <a:p>
            <a:r>
              <a:rPr lang="en-US" b="0" dirty="0"/>
              <a:t>1. Students listen to each recording and write the </a:t>
            </a:r>
            <a:r>
              <a:rPr lang="es-ES" b="0" dirty="0" err="1"/>
              <a:t>whole</a:t>
            </a:r>
            <a:r>
              <a:rPr lang="es-ES" b="0" dirty="0"/>
              <a:t> </a:t>
            </a:r>
            <a:r>
              <a:rPr lang="es-ES" b="0" dirty="0" err="1"/>
              <a:t>word</a:t>
            </a:r>
            <a:r>
              <a:rPr lang="es-ES" b="0" dirty="0"/>
              <a:t>.</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362185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OPTIONAL</a:t>
            </a:r>
          </a:p>
          <a:p>
            <a:endParaRPr lang="en-GB" b="1" baseline="0" dirty="0"/>
          </a:p>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consolidate SSCs [</a:t>
            </a:r>
            <a:r>
              <a:rPr lang="en-US" dirty="0" err="1"/>
              <a:t>ce</a:t>
            </a:r>
            <a:r>
              <a:rPr lang="en-US" dirty="0"/>
              <a:t>], [ci], [cue] and [cui]. </a:t>
            </a:r>
          </a:p>
          <a:p>
            <a:endParaRPr lang="en-US" dirty="0"/>
          </a:p>
          <a:p>
            <a:r>
              <a:rPr lang="en-US" b="1" dirty="0"/>
              <a:t>Procedure:</a:t>
            </a:r>
          </a:p>
          <a:p>
            <a:r>
              <a:rPr lang="en-US" b="0" dirty="0"/>
              <a:t>1. Students </a:t>
            </a:r>
            <a:r>
              <a:rPr lang="es-ES" b="0" dirty="0" err="1"/>
              <a:t>write</a:t>
            </a:r>
            <a:r>
              <a:rPr lang="es-ES" b="0" dirty="0"/>
              <a:t> </a:t>
            </a:r>
            <a:r>
              <a:rPr lang="es-ES" b="0" dirty="0" err="1"/>
              <a:t>the</a:t>
            </a:r>
            <a:r>
              <a:rPr lang="es-ES" b="0" dirty="0"/>
              <a:t> </a:t>
            </a:r>
            <a:r>
              <a:rPr lang="es-ES" b="0" dirty="0" err="1"/>
              <a:t>words</a:t>
            </a:r>
            <a:r>
              <a:rPr lang="es-ES" b="0" dirty="0"/>
              <a:t> in </a:t>
            </a:r>
            <a:r>
              <a:rPr lang="es-ES" b="0" dirty="0" err="1"/>
              <a:t>their</a:t>
            </a:r>
            <a:r>
              <a:rPr lang="es-ES" b="0" dirty="0"/>
              <a:t> </a:t>
            </a:r>
            <a:r>
              <a:rPr lang="es-ES" b="0" dirty="0" err="1"/>
              <a:t>books</a:t>
            </a:r>
            <a:r>
              <a:rPr lang="es-ES" b="0" dirty="0"/>
              <a:t> and </a:t>
            </a:r>
            <a:r>
              <a:rPr lang="es-ES" b="0" dirty="0" err="1"/>
              <a:t>write</a:t>
            </a:r>
            <a:r>
              <a:rPr lang="es-ES" b="0" dirty="0"/>
              <a:t> </a:t>
            </a:r>
            <a:r>
              <a:rPr lang="en-GB" baseline="0" dirty="0"/>
              <a:t>the letter next to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Teacher e</a:t>
            </a:r>
            <a:r>
              <a:rPr lang="en-GB" baseline="0" dirty="0"/>
              <a:t>licits the letter in Spanish to practise letters of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Alternatively, the teacher can read out each word and students will say the corresponding letter in Spanish; or teacher says the letters fairly swiftly in jumbled order, and the students pronounce the Spanish word.</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b="0" dirty="0"/>
          </a:p>
          <a:p>
            <a:endParaRPr lang="en-GB" baseline="0" dirty="0"/>
          </a:p>
        </p:txBody>
      </p:sp>
      <p:sp>
        <p:nvSpPr>
          <p:cNvPr id="4" name="Slide Number Placeholder 3"/>
          <p:cNvSpPr>
            <a:spLocks noGrp="1"/>
          </p:cNvSpPr>
          <p:nvPr>
            <p:ph type="sldNum" sz="quarter" idx="10"/>
          </p:nvPr>
        </p:nvSpPr>
        <p:spPr/>
        <p:txBody>
          <a:bodyPr/>
          <a:lstStyle/>
          <a:p>
            <a:fld id="{AA119F9D-DE95-46FD-9DBD-380478876FF9}" type="slidenum">
              <a:rPr lang="en-GB" smtClean="0"/>
              <a:t>7</a:t>
            </a:fld>
            <a:endParaRPr lang="en-GB"/>
          </a:p>
        </p:txBody>
      </p:sp>
    </p:spTree>
    <p:extLst>
      <p:ext uri="{BB962C8B-B14F-4D97-AF65-F5344CB8AC3E}">
        <p14:creationId xmlns:p14="http://schemas.microsoft.com/office/powerpoint/2010/main" val="967430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baseline="0" dirty="0"/>
              <a:t>Timing</a:t>
            </a:r>
            <a:r>
              <a:rPr lang="en-GB" i="0" baseline="0" dirty="0"/>
              <a:t>: 5 minutes</a:t>
            </a:r>
          </a:p>
          <a:p>
            <a:endParaRPr lang="en-GB" i="0" baseline="0" dirty="0"/>
          </a:p>
          <a:p>
            <a:r>
              <a:rPr lang="en-GB" b="1" i="0" baseline="0" dirty="0"/>
              <a:t>Aim</a:t>
            </a:r>
            <a:r>
              <a:rPr lang="en-GB" i="0" baseline="0" dirty="0"/>
              <a:t>: to revisit this week’s vocabulary (from 2.2.1).</a:t>
            </a:r>
          </a:p>
          <a:p>
            <a:endParaRPr lang="en-GB" i="0" baseline="0" dirty="0"/>
          </a:p>
          <a:p>
            <a:r>
              <a:rPr lang="en-GB" b="1" i="0" baseline="0" dirty="0"/>
              <a:t>Procedure</a:t>
            </a:r>
            <a:r>
              <a:rPr lang="en-GB" i="0" baseline="0" dirty="0"/>
              <a:t>:</a:t>
            </a:r>
          </a:p>
          <a:p>
            <a:pPr marL="228600" indent="-228600">
              <a:buAutoNum type="arabicPeriod"/>
            </a:pPr>
            <a:r>
              <a:rPr lang="en-GB" i="0" baseline="0" dirty="0"/>
              <a:t>Students read all the words in Spanish and try to recall their meaning.</a:t>
            </a:r>
          </a:p>
          <a:p>
            <a:pPr marL="228600" indent="-228600">
              <a:buAutoNum type="arabicPeriod"/>
            </a:pPr>
            <a:r>
              <a:rPr lang="en-GB" i="0" baseline="0" dirty="0"/>
              <a:t>Teacher click anywhere on the screen; a word in English will come up. </a:t>
            </a:r>
          </a:p>
          <a:p>
            <a:pPr marL="228600" indent="-228600">
              <a:buAutoNum type="arabicPeriod"/>
            </a:pPr>
            <a:r>
              <a:rPr lang="en-GB" i="0" baseline="0" dirty="0"/>
              <a:t>Students search the corresponding words in Spanish on the slide and say the word out loud.</a:t>
            </a:r>
          </a:p>
          <a:p>
            <a:pPr marL="228600" indent="-228600">
              <a:buAutoNum type="arabicPeriod"/>
            </a:pPr>
            <a:r>
              <a:rPr lang="en-GB" i="0" baseline="0" dirty="0"/>
              <a:t>Teachers shows the answer with a further click</a:t>
            </a:r>
            <a:r>
              <a:rPr lang="en-GB" i="0" baseline="0" dirty="0" smtClean="0"/>
              <a:t>.</a:t>
            </a:r>
            <a:endParaRPr lang="en-GB"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515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373063"/>
            <a:ext cx="1790700" cy="1008062"/>
          </a:xfrm>
          <a:prstGeom prst="rect">
            <a:avLst/>
          </a:prstGeom>
        </p:spPr>
      </p:sp>
      <p:sp>
        <p:nvSpPr>
          <p:cNvPr id="3" name="Notes Placeholder 2"/>
          <p:cNvSpPr>
            <a:spLocks noGrp="1"/>
          </p:cNvSpPr>
          <p:nvPr>
            <p:ph type="body" idx="1"/>
          </p:nvPr>
        </p:nvSpPr>
        <p:spPr>
          <a:xfrm>
            <a:off x="481648" y="1437819"/>
            <a:ext cx="3853180" cy="1176397"/>
          </a:xfrm>
          <a:prstGeom prst="rect">
            <a:avLst/>
          </a:prstGeom>
        </p:spPr>
        <p:txBody>
          <a:bodyPr/>
          <a:lstStyle/>
          <a:p>
            <a:r>
              <a:rPr lang="en-US" sz="1200" b="0" kern="1200" dirty="0">
                <a:solidFill>
                  <a:schemeClr val="tx1"/>
                </a:solidFill>
                <a:effectLst/>
                <a:latin typeface="+mn-lt"/>
                <a:ea typeface="+mn-ea"/>
                <a:cs typeface="+mn-cs"/>
              </a:rPr>
              <a:t>[1/4]</a:t>
            </a:r>
          </a:p>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2 minutes</a:t>
            </a:r>
          </a:p>
          <a:p>
            <a:endParaRPr lang="en-US" b="1" dirty="0"/>
          </a:p>
          <a:p>
            <a:r>
              <a:rPr lang="en-US" b="1" dirty="0"/>
              <a:t>Aim: </a:t>
            </a:r>
            <a:r>
              <a:rPr lang="en-US" b="0" dirty="0"/>
              <a:t>t</a:t>
            </a:r>
            <a:r>
              <a:rPr lang="en-US" dirty="0"/>
              <a:t>o introduce vocabulary.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Teacher </a:t>
            </a:r>
            <a:r>
              <a:rPr lang="en-GB" sz="1200" b="0" i="0" kern="1200" dirty="0">
                <a:solidFill>
                  <a:schemeClr val="tx1"/>
                </a:solidFill>
                <a:effectLst/>
                <a:latin typeface="+mn-lt"/>
                <a:ea typeface="+mn-ea"/>
                <a:cs typeface="+mn-cs"/>
              </a:rPr>
              <a:t>clicks on the compass to trigger the appearance of ‘</a:t>
            </a:r>
            <a:r>
              <a:rPr lang="en-GB" sz="1200" b="0" i="0" kern="1200" dirty="0" err="1">
                <a:solidFill>
                  <a:schemeClr val="tx1"/>
                </a:solidFill>
                <a:effectLst/>
                <a:latin typeface="+mn-lt"/>
                <a:ea typeface="+mn-ea"/>
                <a:cs typeface="+mn-cs"/>
              </a:rPr>
              <a:t>norte</a:t>
            </a:r>
            <a:r>
              <a:rPr lang="en-GB" sz="1200" b="0" i="0" kern="1200" dirty="0">
                <a:solidFill>
                  <a:schemeClr val="tx1"/>
                </a:solidFill>
                <a:effectLst/>
                <a:latin typeface="+mn-lt"/>
                <a:ea typeface="+mn-ea"/>
                <a:cs typeface="+mn-cs"/>
              </a:rPr>
              <a:t>’ and ‘sur’, which are revised here.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Teacher says each word out loud,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Teacher clicks on the compass again</a:t>
            </a:r>
            <a:r>
              <a:rPr lang="en-GB" sz="1200" b="0" i="0" kern="1200" baseline="0" dirty="0">
                <a:solidFill>
                  <a:schemeClr val="tx1"/>
                </a:solidFill>
                <a:effectLst/>
                <a:latin typeface="+mn-lt"/>
                <a:ea typeface="+mn-ea"/>
                <a:cs typeface="+mn-cs"/>
              </a:rPr>
              <a:t> to trigger the appearance of </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este</a:t>
            </a:r>
            <a:r>
              <a:rPr lang="en-GB" sz="1200" b="0" i="0" kern="1200" dirty="0">
                <a:solidFill>
                  <a:schemeClr val="tx1"/>
                </a:solidFill>
                <a:effectLst/>
                <a:latin typeface="+mn-lt"/>
                <a:ea typeface="+mn-ea"/>
                <a:cs typeface="+mn-cs"/>
              </a:rPr>
              <a:t>’ and ‘</a:t>
            </a:r>
            <a:r>
              <a:rPr lang="en-GB" sz="1200" b="0" i="0" kern="1200" dirty="0" err="1">
                <a:solidFill>
                  <a:schemeClr val="tx1"/>
                </a:solidFill>
                <a:effectLst/>
                <a:latin typeface="+mn-lt"/>
                <a:ea typeface="+mn-ea"/>
                <a:cs typeface="+mn-cs"/>
              </a:rPr>
              <a:t>oeste</a:t>
            </a:r>
            <a:r>
              <a:rPr lang="en-GB" sz="1200" b="0" i="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Teacher shows the vocabulary in the following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2728223" y="2837773"/>
            <a:ext cx="2087139" cy="149902"/>
          </a:xfrm>
          <a:prstGeom prst="rect">
            <a:avLst/>
          </a:prstGeom>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1778373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98371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7663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56659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3815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5456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3747572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728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6633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49428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356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6650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77483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image" Target="../media/image22.png"/><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3.pn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audio" Target="../media/audio23.wav"/><Relationship Id="rId10" Type="http://schemas.openxmlformats.org/officeDocument/2006/relationships/image" Target="../media/image29.jpeg"/><Relationship Id="rId4" Type="http://schemas.openxmlformats.org/officeDocument/2006/relationships/image" Target="../media/image24.jpeg"/><Relationship Id="rId9" Type="http://schemas.openxmlformats.org/officeDocument/2006/relationships/image" Target="../media/image28.png"/><Relationship Id="rId1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audio" Target="../media/audio28.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27.wav"/><Relationship Id="rId5" Type="http://schemas.openxmlformats.org/officeDocument/2006/relationships/audio" Target="../media/audio26.wav"/><Relationship Id="rId4" Type="http://schemas.openxmlformats.org/officeDocument/2006/relationships/audio" Target="../media/audio25.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2.png"/><Relationship Id="rId7"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40.png"/><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image" Target="../media/image22.png"/><Relationship Id="rId9" Type="http://schemas.openxmlformats.org/officeDocument/2006/relationships/audio" Target="../media/audio33.wav"/></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5.wav"/><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audio" Target="../media/audio7.wav"/><Relationship Id="rId4" Type="http://schemas.openxmlformats.org/officeDocument/2006/relationships/audio" Target="../media/audio6.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hyperlink" Target="https://quizlet.com/gb/493950763/y7-spanish-term-22-week-4-flash-cards/?new" TargetMode="External"/><Relationship Id="rId3" Type="http://schemas.openxmlformats.org/officeDocument/2006/relationships/image" Target="../media/image12.png"/><Relationship Id="rId7" Type="http://schemas.openxmlformats.org/officeDocument/2006/relationships/hyperlink" Target="https://resources.ncelp.org/concern/resources/cv43nx07q?locale=en" TargetMode="External"/><Relationship Id="rId12"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ncelp.org/audio/SY7T2-2W4" TargetMode="External"/><Relationship Id="rId11" Type="http://schemas.openxmlformats.org/officeDocument/2006/relationships/image" Target="../media/image45.png"/><Relationship Id="rId5" Type="http://schemas.openxmlformats.org/officeDocument/2006/relationships/hyperlink" Target="http://www.ncelp.org/audio/SY7T2-1W6" TargetMode="External"/><Relationship Id="rId10" Type="http://schemas.openxmlformats.org/officeDocument/2006/relationships/hyperlink" Target="https://quizlet.com/gb/459417312/year-7-spanish-term-21-week-2-flash-cards/" TargetMode="External"/><Relationship Id="rId4" Type="http://schemas.openxmlformats.org/officeDocument/2006/relationships/image" Target="../media/image44.png"/><Relationship Id="rId9" Type="http://schemas.openxmlformats.org/officeDocument/2006/relationships/hyperlink" Target="https://quizlet.com/gb/491213661/y7-spanish-term-22-week-2-flash-card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8.wav"/><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audio" Target="../media/audio10.wav"/><Relationship Id="rId4"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9.wav"/><Relationship Id="rId7" Type="http://schemas.openxmlformats.org/officeDocument/2006/relationships/audio" Target="../media/audio11.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2.wav"/><Relationship Id="rId10" Type="http://schemas.openxmlformats.org/officeDocument/2006/relationships/audio" Target="../media/audio14.wav"/><Relationship Id="rId4" Type="http://schemas.openxmlformats.org/officeDocument/2006/relationships/audio" Target="../media/audio4.wav"/><Relationship Id="rId9" Type="http://schemas.openxmlformats.org/officeDocument/2006/relationships/audio" Target="../media/audio13.wav"/></Relationships>
</file>

<file path=ppt/slides/_rels/slide6.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9.wav"/><Relationship Id="rId7" Type="http://schemas.openxmlformats.org/officeDocument/2006/relationships/audio" Target="../media/audio1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2.wav"/><Relationship Id="rId10" Type="http://schemas.openxmlformats.org/officeDocument/2006/relationships/audio" Target="../media/audio14.wav"/><Relationship Id="rId4" Type="http://schemas.openxmlformats.org/officeDocument/2006/relationships/audio" Target="../media/audio4.wav"/><Relationship Id="rId9" Type="http://schemas.openxmlformats.org/officeDocument/2006/relationships/audio" Target="../media/audio13.wav"/></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9.wav"/><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85154" y="2143233"/>
            <a:ext cx="5379089" cy="879475"/>
          </a:xfrm>
        </p:spPr>
        <p:txBody>
          <a:bodyPr>
            <a:normAutofit/>
          </a:bodyPr>
          <a:lstStyle/>
          <a:p>
            <a:pPr algn="l"/>
            <a:r>
              <a:rPr lang="en-GB" sz="4000" b="1" dirty="0">
                <a:solidFill>
                  <a:prstClr val="white"/>
                </a:solidFill>
              </a:rPr>
              <a:t>Places and locations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85154" y="2994508"/>
            <a:ext cx="8011136" cy="567626"/>
          </a:xfrm>
        </p:spPr>
        <p:txBody>
          <a:bodyPr>
            <a:noAutofit/>
          </a:bodyPr>
          <a:lstStyle/>
          <a:p>
            <a:pPr algn="l" defTabSz="742950">
              <a:spcBef>
                <a:spcPts val="813"/>
              </a:spcBef>
            </a:pPr>
            <a:r>
              <a:rPr lang="en-GB" sz="2800" dirty="0">
                <a:solidFill>
                  <a:prstClr val="white"/>
                </a:solidFill>
              </a:rPr>
              <a:t>Adverbs of position with </a:t>
            </a:r>
            <a:r>
              <a:rPr lang="en-GB" sz="2800" dirty="0" smtClean="0">
                <a:solidFill>
                  <a:prstClr val="white"/>
                </a:solidFill>
              </a:rPr>
              <a:t>‘</a:t>
            </a:r>
            <a:r>
              <a:rPr lang="en-GB" sz="2800" dirty="0">
                <a:solidFill>
                  <a:prstClr val="white"/>
                </a:solidFill>
              </a:rPr>
              <a:t>del’ and ‘de la’</a:t>
            </a:r>
            <a:endParaRPr lang="en-GB" sz="2800" dirty="0">
              <a:solidFill>
                <a:srgbClr val="4472C4">
                  <a:lumMod val="50000"/>
                </a:srgbClr>
              </a:solidFill>
            </a:endParaRPr>
          </a:p>
          <a:p>
            <a:pPr lvl="0" algn="l" defTabSz="742950">
              <a:spcBef>
                <a:spcPts val="813"/>
              </a:spcBef>
            </a:pPr>
            <a:endParaRPr lang="en-GB" sz="2800" dirty="0">
              <a:solidFill>
                <a:prstClr val="white"/>
              </a:solidFill>
            </a:endParaRP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533933"/>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SSCs [cue], [cui], [cua]</a:t>
            </a:r>
          </a:p>
          <a:p>
            <a:endParaRPr lang="en-US" sz="28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2.2 - Week 4 - Lesson 45</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smtClean="0">
                <a:solidFill>
                  <a:prstClr val="white"/>
                </a:solidFill>
                <a:latin typeface="Century Gothic" panose="020B0502020202020204" pitchFamily="34" charset="0"/>
              </a:rPr>
              <a:t>Nick </a:t>
            </a:r>
            <a:r>
              <a:rPr lang="en-GB" sz="1400" dirty="0">
                <a:solidFill>
                  <a:prstClr val="white"/>
                </a:solidFill>
                <a:latin typeface="Century Gothic" panose="020B0502020202020204" pitchFamily="34" charset="0"/>
              </a:rPr>
              <a:t>Avery / Rachel Hawkes</a:t>
            </a:r>
          </a:p>
          <a:p>
            <a:pPr>
              <a:defRPr/>
            </a:pP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a:t>
            </a:r>
            <a:r>
              <a:rPr lang="en-GB" sz="1400" dirty="0" smtClean="0">
                <a:solidFill>
                  <a:prstClr val="white"/>
                </a:solidFill>
                <a:latin typeface="Century Gothic" panose="020B0502020202020204" pitchFamily="34" charset="0"/>
              </a:rPr>
              <a:t>15/12/20</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0607253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27" y="1404279"/>
            <a:ext cx="5852160" cy="3901440"/>
          </a:xfrm>
          <a:prstGeom prst="rect">
            <a:avLst/>
          </a:prstGeom>
        </p:spPr>
      </p:pic>
      <p:sp>
        <p:nvSpPr>
          <p:cNvPr id="2" name="Title 1"/>
          <p:cNvSpPr>
            <a:spLocks noGrp="1"/>
          </p:cNvSpPr>
          <p:nvPr>
            <p:ph type="title"/>
          </p:nvPr>
        </p:nvSpPr>
        <p:spPr>
          <a:xfrm>
            <a:off x="6672943" y="2446045"/>
            <a:ext cx="5184760" cy="1325563"/>
          </a:xfrm>
        </p:spPr>
        <p:txBody>
          <a:bodyPr>
            <a:normAutofit/>
          </a:bodyPr>
          <a:lstStyle/>
          <a:p>
            <a:r>
              <a:rPr lang="es-ES" sz="7200" dirty="0">
                <a:solidFill>
                  <a:schemeClr val="accent1">
                    <a:lumMod val="50000"/>
                  </a:schemeClr>
                </a:solidFill>
              </a:rPr>
              <a:t>la estación</a:t>
            </a:r>
            <a:endParaRPr lang="en-GB" sz="7200" dirty="0">
              <a:solidFill>
                <a:schemeClr val="accent1">
                  <a:lumMod val="50000"/>
                </a:schemeClr>
              </a:solidFill>
            </a:endParaRPr>
          </a:p>
        </p:txBody>
      </p:sp>
    </p:spTree>
    <p:extLst>
      <p:ext uri="{BB962C8B-B14F-4D97-AF65-F5344CB8AC3E}">
        <p14:creationId xmlns:p14="http://schemas.microsoft.com/office/powerpoint/2010/main" val="1860367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00" y="1207074"/>
            <a:ext cx="6095141" cy="4053903"/>
          </a:xfrm>
          <a:prstGeom prst="rect">
            <a:avLst/>
          </a:prstGeom>
        </p:spPr>
      </p:pic>
      <p:sp>
        <p:nvSpPr>
          <p:cNvPr id="2" name="Title 1"/>
          <p:cNvSpPr>
            <a:spLocks noGrp="1"/>
          </p:cNvSpPr>
          <p:nvPr>
            <p:ph type="title"/>
          </p:nvPr>
        </p:nvSpPr>
        <p:spPr>
          <a:xfrm>
            <a:off x="7239000" y="2571243"/>
            <a:ext cx="4953000" cy="1325563"/>
          </a:xfrm>
        </p:spPr>
        <p:txBody>
          <a:bodyPr>
            <a:noAutofit/>
          </a:bodyPr>
          <a:lstStyle/>
          <a:p>
            <a:r>
              <a:rPr lang="en-GB" sz="7200" dirty="0">
                <a:solidFill>
                  <a:schemeClr val="accent1">
                    <a:lumMod val="50000"/>
                  </a:schemeClr>
                </a:solidFill>
              </a:rPr>
              <a:t>el </a:t>
            </a:r>
            <a:r>
              <a:rPr lang="en-GB" sz="7200" dirty="0" err="1">
                <a:solidFill>
                  <a:schemeClr val="accent1">
                    <a:lumMod val="50000"/>
                  </a:schemeClr>
                </a:solidFill>
              </a:rPr>
              <a:t>coche</a:t>
            </a:r>
            <a:endParaRPr lang="en-GB" sz="7200" dirty="0">
              <a:solidFill>
                <a:schemeClr val="accent1">
                  <a:lumMod val="50000"/>
                </a:schemeClr>
              </a:solidFill>
            </a:endParaRPr>
          </a:p>
        </p:txBody>
      </p:sp>
    </p:spTree>
    <p:extLst>
      <p:ext uri="{BB962C8B-B14F-4D97-AF65-F5344CB8AC3E}">
        <p14:creationId xmlns:p14="http://schemas.microsoft.com/office/powerpoint/2010/main" val="3472776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54" y="1267130"/>
            <a:ext cx="5900687" cy="3933791"/>
          </a:xfrm>
          <a:prstGeom prst="rect">
            <a:avLst/>
          </a:prstGeom>
        </p:spPr>
      </p:pic>
      <p:sp>
        <p:nvSpPr>
          <p:cNvPr id="2" name="Title 1"/>
          <p:cNvSpPr>
            <a:spLocks noGrp="1"/>
          </p:cNvSpPr>
          <p:nvPr>
            <p:ph type="title"/>
          </p:nvPr>
        </p:nvSpPr>
        <p:spPr>
          <a:xfrm>
            <a:off x="7622458" y="2330867"/>
            <a:ext cx="3409336" cy="1325563"/>
          </a:xfrm>
        </p:spPr>
        <p:txBody>
          <a:bodyPr>
            <a:normAutofit/>
          </a:bodyPr>
          <a:lstStyle/>
          <a:p>
            <a:r>
              <a:rPr lang="en-GB" sz="7200" dirty="0">
                <a:solidFill>
                  <a:schemeClr val="accent1">
                    <a:lumMod val="50000"/>
                  </a:schemeClr>
                </a:solidFill>
              </a:rPr>
              <a:t>el </a:t>
            </a:r>
            <a:r>
              <a:rPr lang="en-GB" sz="7200" dirty="0" err="1">
                <a:solidFill>
                  <a:schemeClr val="accent1">
                    <a:lumMod val="50000"/>
                  </a:schemeClr>
                </a:solidFill>
              </a:rPr>
              <a:t>tren</a:t>
            </a:r>
            <a:endParaRPr lang="en-GB" sz="7200" dirty="0">
              <a:solidFill>
                <a:schemeClr val="accent1">
                  <a:lumMod val="50000"/>
                </a:schemeClr>
              </a:solidFill>
            </a:endParaRPr>
          </a:p>
        </p:txBody>
      </p:sp>
    </p:spTree>
    <p:extLst>
      <p:ext uri="{BB962C8B-B14F-4D97-AF65-F5344CB8AC3E}">
        <p14:creationId xmlns:p14="http://schemas.microsoft.com/office/powerpoint/2010/main" val="3404096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3" name="ZoneTexte 2">
            <a:extLst>
              <a:ext uri="{FF2B5EF4-FFF2-40B4-BE49-F238E27FC236}">
                <a16:creationId xmlns:a16="http://schemas.microsoft.com/office/drawing/2014/main" id="{D164AFBC-A1A6-44A3-B9CB-5AC3B5C249B6}"/>
              </a:ext>
            </a:extLst>
          </p:cNvPr>
          <p:cNvSpPr txBox="1"/>
          <p:nvPr/>
        </p:nvSpPr>
        <p:spPr>
          <a:xfrm>
            <a:off x="397568" y="1318320"/>
            <a:ext cx="11580359" cy="461665"/>
          </a:xfrm>
          <a:prstGeom prst="rect">
            <a:avLst/>
          </a:prstGeom>
          <a:noFill/>
        </p:spPr>
        <p:txBody>
          <a:bodyPr wrap="square" rtlCol="0">
            <a:spAutoFit/>
          </a:bodyPr>
          <a:lstStyle/>
          <a:p>
            <a:r>
              <a:rPr lang="en-US" sz="2400" dirty="0">
                <a:solidFill>
                  <a:schemeClr val="accent1">
                    <a:lumMod val="50000"/>
                  </a:schemeClr>
                </a:solidFill>
              </a:rPr>
              <a:t>In Spanish, you can give locations using adverbs like ‘cerca’ or ‘lejos’.</a:t>
            </a:r>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34910" y="218320"/>
            <a:ext cx="7351059" cy="870488"/>
          </a:xfrm>
        </p:spPr>
        <p:txBody>
          <a:bodyPr>
            <a:noAutofit/>
          </a:bodyPr>
          <a:lstStyle/>
          <a:p>
            <a:r>
              <a:rPr lang="en-CA" sz="2400" b="1" dirty="0">
                <a:solidFill>
                  <a:schemeClr val="bg1"/>
                </a:solidFill>
              </a:rPr>
              <a:t>Talking about </a:t>
            </a:r>
            <a:r>
              <a:rPr lang="en-GB" sz="2400" b="1" dirty="0">
                <a:solidFill>
                  <a:prstClr val="white"/>
                </a:solidFill>
              </a:rPr>
              <a:t>places and </a:t>
            </a:r>
            <a:r>
              <a:rPr lang="en-GB" sz="2400" b="1" dirty="0" smtClean="0">
                <a:solidFill>
                  <a:prstClr val="white"/>
                </a:solidFill>
              </a:rPr>
              <a:t>locations</a:t>
            </a:r>
            <a:br>
              <a:rPr lang="en-GB" sz="2400" b="1" dirty="0" smtClean="0">
                <a:solidFill>
                  <a:prstClr val="white"/>
                </a:solidFill>
              </a:rPr>
            </a:br>
            <a:r>
              <a:rPr lang="en-GB" sz="2400" b="1" dirty="0">
                <a:solidFill>
                  <a:schemeClr val="bg1"/>
                </a:solidFill>
              </a:rPr>
              <a:t>Using ‘del’ and ‘de la’ with </a:t>
            </a:r>
            <a:r>
              <a:rPr lang="en-GB" sz="2400" b="1" dirty="0" smtClean="0">
                <a:solidFill>
                  <a:schemeClr val="bg1"/>
                </a:solidFill>
              </a:rPr>
              <a:t>adjectives</a:t>
            </a:r>
            <a:endParaRPr lang="en-CA" sz="2400" dirty="0">
              <a:solidFill>
                <a:schemeClr val="bg1"/>
              </a:solidFill>
            </a:endParaRPr>
          </a:p>
        </p:txBody>
      </p:sp>
      <p:sp>
        <p:nvSpPr>
          <p:cNvPr id="14" name="ZoneTexte 2">
            <a:extLst>
              <a:ext uri="{FF2B5EF4-FFF2-40B4-BE49-F238E27FC236}">
                <a16:creationId xmlns:a16="http://schemas.microsoft.com/office/drawing/2014/main" id="{D164AFBC-A1A6-44A3-B9CB-5AC3B5C249B6}"/>
              </a:ext>
            </a:extLst>
          </p:cNvPr>
          <p:cNvSpPr txBox="1"/>
          <p:nvPr/>
        </p:nvSpPr>
        <p:spPr>
          <a:xfrm>
            <a:off x="397568" y="1723009"/>
            <a:ext cx="10914313" cy="461665"/>
          </a:xfrm>
          <a:prstGeom prst="rect">
            <a:avLst/>
          </a:prstGeom>
          <a:noFill/>
        </p:spPr>
        <p:txBody>
          <a:bodyPr wrap="square" rtlCol="0">
            <a:spAutoFit/>
          </a:bodyPr>
          <a:lstStyle/>
          <a:p>
            <a:r>
              <a:rPr lang="en-US" sz="2400" dirty="0">
                <a:solidFill>
                  <a:schemeClr val="accent1">
                    <a:lumMod val="50000"/>
                  </a:schemeClr>
                </a:solidFill>
              </a:rPr>
              <a:t>You often use ‘</a:t>
            </a:r>
            <a:r>
              <a:rPr lang="en-US" sz="2400" b="1" dirty="0">
                <a:solidFill>
                  <a:schemeClr val="accent1">
                    <a:lumMod val="50000"/>
                  </a:schemeClr>
                </a:solidFill>
              </a:rPr>
              <a:t>de</a:t>
            </a:r>
            <a:r>
              <a:rPr lang="en-US" sz="2400" dirty="0">
                <a:solidFill>
                  <a:schemeClr val="accent1">
                    <a:lumMod val="50000"/>
                  </a:schemeClr>
                </a:solidFill>
              </a:rPr>
              <a:t>’ after them to refer to a person, place or thing.</a:t>
            </a:r>
          </a:p>
        </p:txBody>
      </p:sp>
      <p:sp>
        <p:nvSpPr>
          <p:cNvPr id="4" name="TextBox 3"/>
          <p:cNvSpPr txBox="1"/>
          <p:nvPr/>
        </p:nvSpPr>
        <p:spPr>
          <a:xfrm>
            <a:off x="409751" y="2425943"/>
            <a:ext cx="4930310" cy="461665"/>
          </a:xfrm>
          <a:prstGeom prst="rect">
            <a:avLst/>
          </a:prstGeom>
          <a:noFill/>
        </p:spPr>
        <p:txBody>
          <a:bodyPr wrap="square" rtlCol="0">
            <a:spAutoFit/>
          </a:bodyPr>
          <a:lstStyle/>
          <a:p>
            <a:r>
              <a:rPr lang="en-GB" sz="2400" dirty="0">
                <a:solidFill>
                  <a:schemeClr val="accent1">
                    <a:lumMod val="50000"/>
                  </a:schemeClr>
                </a:solidFill>
              </a:rPr>
              <a:t>Ana está </a:t>
            </a:r>
            <a:r>
              <a:rPr lang="en-GB" sz="2400" b="1" dirty="0">
                <a:solidFill>
                  <a:srgbClr val="E25B00"/>
                </a:solidFill>
              </a:rPr>
              <a:t>cerca </a:t>
            </a:r>
            <a:r>
              <a:rPr lang="en-GB" sz="2400" b="1" u="sng" dirty="0">
                <a:solidFill>
                  <a:srgbClr val="E25B00"/>
                </a:solidFill>
              </a:rPr>
              <a:t>de</a:t>
            </a:r>
            <a:r>
              <a:rPr lang="en-GB" sz="2400" b="1" dirty="0">
                <a:solidFill>
                  <a:srgbClr val="E25B00"/>
                </a:solidFill>
              </a:rPr>
              <a:t> </a:t>
            </a:r>
            <a:r>
              <a:rPr lang="en-GB" sz="2400" dirty="0">
                <a:solidFill>
                  <a:schemeClr val="accent1">
                    <a:lumMod val="50000"/>
                  </a:schemeClr>
                </a:solidFill>
              </a:rPr>
              <a:t>Madrid.</a:t>
            </a:r>
          </a:p>
        </p:txBody>
      </p:sp>
      <p:sp>
        <p:nvSpPr>
          <p:cNvPr id="29" name="TextBox 28"/>
          <p:cNvSpPr txBox="1"/>
          <p:nvPr/>
        </p:nvSpPr>
        <p:spPr>
          <a:xfrm>
            <a:off x="4806008" y="2419838"/>
            <a:ext cx="4021428" cy="461665"/>
          </a:xfrm>
          <a:prstGeom prst="rect">
            <a:avLst/>
          </a:prstGeom>
          <a:noFill/>
        </p:spPr>
        <p:txBody>
          <a:bodyPr wrap="square" rtlCol="0">
            <a:spAutoFit/>
          </a:bodyPr>
          <a:lstStyle/>
          <a:p>
            <a:r>
              <a:rPr lang="en-GB" sz="2400" dirty="0">
                <a:solidFill>
                  <a:schemeClr val="accent1">
                    <a:lumMod val="50000"/>
                  </a:schemeClr>
                </a:solidFill>
              </a:rPr>
              <a:t>Ana is </a:t>
            </a:r>
            <a:r>
              <a:rPr lang="en-GB" sz="2400" b="1" dirty="0">
                <a:solidFill>
                  <a:srgbClr val="E25B00"/>
                </a:solidFill>
              </a:rPr>
              <a:t>near (to) </a:t>
            </a:r>
            <a:r>
              <a:rPr lang="en-GB" sz="2400" dirty="0">
                <a:solidFill>
                  <a:schemeClr val="accent1">
                    <a:lumMod val="50000"/>
                  </a:schemeClr>
                </a:solidFill>
              </a:rPr>
              <a:t>Madrid.</a:t>
            </a:r>
          </a:p>
        </p:txBody>
      </p:sp>
      <p:sp>
        <p:nvSpPr>
          <p:cNvPr id="34" name="TextBox 33"/>
          <p:cNvSpPr txBox="1"/>
          <p:nvPr/>
        </p:nvSpPr>
        <p:spPr>
          <a:xfrm>
            <a:off x="397569" y="2933944"/>
            <a:ext cx="4930310" cy="461665"/>
          </a:xfrm>
          <a:prstGeom prst="rect">
            <a:avLst/>
          </a:prstGeom>
          <a:noFill/>
        </p:spPr>
        <p:txBody>
          <a:bodyPr wrap="square" rtlCol="0">
            <a:spAutoFit/>
          </a:bodyPr>
          <a:lstStyle/>
          <a:p>
            <a:r>
              <a:rPr lang="en-GB" sz="2400" dirty="0">
                <a:solidFill>
                  <a:schemeClr val="accent1">
                    <a:lumMod val="50000"/>
                  </a:schemeClr>
                </a:solidFill>
              </a:rPr>
              <a:t>Sara está </a:t>
            </a:r>
            <a:r>
              <a:rPr lang="en-GB" sz="2400" b="1" dirty="0">
                <a:solidFill>
                  <a:srgbClr val="E25B00"/>
                </a:solidFill>
              </a:rPr>
              <a:t>cerca </a:t>
            </a:r>
            <a:r>
              <a:rPr lang="en-GB" sz="2400" b="1" u="sng" dirty="0">
                <a:solidFill>
                  <a:srgbClr val="E25B00"/>
                </a:solidFill>
              </a:rPr>
              <a:t>de</a:t>
            </a:r>
            <a:r>
              <a:rPr lang="en-GB" sz="2400" b="1" dirty="0">
                <a:solidFill>
                  <a:srgbClr val="E25B00"/>
                </a:solidFill>
              </a:rPr>
              <a:t> </a:t>
            </a:r>
            <a:r>
              <a:rPr lang="en-GB" sz="2400" dirty="0">
                <a:solidFill>
                  <a:schemeClr val="accent1">
                    <a:lumMod val="50000"/>
                  </a:schemeClr>
                </a:solidFill>
              </a:rPr>
              <a:t>Diego.</a:t>
            </a:r>
          </a:p>
        </p:txBody>
      </p:sp>
      <p:sp>
        <p:nvSpPr>
          <p:cNvPr id="35" name="TextBox 34"/>
          <p:cNvSpPr txBox="1"/>
          <p:nvPr/>
        </p:nvSpPr>
        <p:spPr>
          <a:xfrm>
            <a:off x="4793825" y="2929722"/>
            <a:ext cx="4033611" cy="461665"/>
          </a:xfrm>
          <a:prstGeom prst="rect">
            <a:avLst/>
          </a:prstGeom>
          <a:noFill/>
        </p:spPr>
        <p:txBody>
          <a:bodyPr wrap="square" rtlCol="0">
            <a:spAutoFit/>
          </a:bodyPr>
          <a:lstStyle/>
          <a:p>
            <a:r>
              <a:rPr lang="en-GB" sz="2400" dirty="0">
                <a:solidFill>
                  <a:schemeClr val="accent1">
                    <a:lumMod val="50000"/>
                  </a:schemeClr>
                </a:solidFill>
              </a:rPr>
              <a:t>Sara is </a:t>
            </a:r>
            <a:r>
              <a:rPr lang="en-GB" sz="2400" b="1" dirty="0">
                <a:solidFill>
                  <a:srgbClr val="E25B00"/>
                </a:solidFill>
              </a:rPr>
              <a:t>near (to) </a:t>
            </a:r>
            <a:r>
              <a:rPr lang="en-GB" sz="2400" dirty="0">
                <a:solidFill>
                  <a:schemeClr val="accent1">
                    <a:lumMod val="50000"/>
                  </a:schemeClr>
                </a:solidFill>
              </a:rPr>
              <a:t>Diego.</a:t>
            </a:r>
          </a:p>
        </p:txBody>
      </p:sp>
      <p:sp>
        <p:nvSpPr>
          <p:cNvPr id="37" name="ZoneTexte 10">
            <a:extLst>
              <a:ext uri="{FF2B5EF4-FFF2-40B4-BE49-F238E27FC236}">
                <a16:creationId xmlns:a16="http://schemas.microsoft.com/office/drawing/2014/main" id="{D23524D3-9224-4D74-9CE0-4ED564673D55}"/>
              </a:ext>
            </a:extLst>
          </p:cNvPr>
          <p:cNvSpPr txBox="1"/>
          <p:nvPr/>
        </p:nvSpPr>
        <p:spPr>
          <a:xfrm>
            <a:off x="397568" y="3675313"/>
            <a:ext cx="11580359" cy="461665"/>
          </a:xfrm>
          <a:prstGeom prst="rect">
            <a:avLst/>
          </a:prstGeom>
          <a:noFill/>
        </p:spPr>
        <p:txBody>
          <a:bodyPr wrap="square" rtlCol="0">
            <a:spAutoFit/>
          </a:bodyPr>
          <a:lstStyle/>
          <a:p>
            <a:r>
              <a:rPr lang="fr-CA" sz="2400" dirty="0">
                <a:solidFill>
                  <a:schemeClr val="accent1">
                    <a:lumMod val="50000"/>
                  </a:schemeClr>
                </a:solidFill>
              </a:rPr>
              <a:t>To refer to a singular </a:t>
            </a:r>
            <a:r>
              <a:rPr lang="fr-CA" sz="2400" b="1" dirty="0">
                <a:solidFill>
                  <a:schemeClr val="accent1">
                    <a:lumMod val="50000"/>
                  </a:schemeClr>
                </a:solidFill>
              </a:rPr>
              <a:t>masculine</a:t>
            </a:r>
            <a:r>
              <a:rPr lang="fr-CA" sz="2400" dirty="0">
                <a:solidFill>
                  <a:schemeClr val="accent1">
                    <a:lumMod val="50000"/>
                  </a:schemeClr>
                </a:solidFill>
              </a:rPr>
              <a:t> noun (e.g. el </a:t>
            </a:r>
            <a:r>
              <a:rPr lang="fr-CA" sz="2400" dirty="0" err="1">
                <a:solidFill>
                  <a:schemeClr val="accent1">
                    <a:lumMod val="50000"/>
                  </a:schemeClr>
                </a:solidFill>
              </a:rPr>
              <a:t>museo</a:t>
            </a:r>
            <a:r>
              <a:rPr lang="fr-CA" sz="2400" dirty="0">
                <a:solidFill>
                  <a:schemeClr val="accent1">
                    <a:lumMod val="50000"/>
                  </a:schemeClr>
                </a:solidFill>
              </a:rPr>
              <a:t>), change de + el </a:t>
            </a:r>
            <a:r>
              <a:rPr lang="fr-CA" sz="2400" dirty="0">
                <a:solidFill>
                  <a:schemeClr val="accent1">
                    <a:lumMod val="50000"/>
                  </a:schemeClr>
                </a:solidFill>
                <a:sym typeface="Wingdings" panose="05000000000000000000" pitchFamily="2" charset="2"/>
              </a:rPr>
              <a:t>to </a:t>
            </a:r>
            <a:r>
              <a:rPr lang="fr-CA" sz="2400" b="1" dirty="0">
                <a:solidFill>
                  <a:schemeClr val="accent1">
                    <a:lumMod val="50000"/>
                  </a:schemeClr>
                </a:solidFill>
                <a:sym typeface="Wingdings" panose="05000000000000000000" pitchFamily="2" charset="2"/>
              </a:rPr>
              <a:t>‘del’</a:t>
            </a:r>
            <a:r>
              <a:rPr lang="fr-CA" sz="2400" dirty="0">
                <a:solidFill>
                  <a:schemeClr val="accent1">
                    <a:lumMod val="50000"/>
                  </a:schemeClr>
                </a:solidFill>
                <a:sym typeface="Wingdings" panose="05000000000000000000" pitchFamily="2" charset="2"/>
              </a:rPr>
              <a:t>.</a:t>
            </a:r>
            <a:endParaRPr lang="en-CA" sz="2400" dirty="0">
              <a:solidFill>
                <a:schemeClr val="accent1">
                  <a:lumMod val="50000"/>
                </a:schemeClr>
              </a:solidFill>
            </a:endParaRPr>
          </a:p>
        </p:txBody>
      </p:sp>
      <p:sp>
        <p:nvSpPr>
          <p:cNvPr id="38" name="ZoneTexte 10">
            <a:extLst>
              <a:ext uri="{FF2B5EF4-FFF2-40B4-BE49-F238E27FC236}">
                <a16:creationId xmlns:a16="http://schemas.microsoft.com/office/drawing/2014/main" id="{D23524D3-9224-4D74-9CE0-4ED564673D55}"/>
              </a:ext>
            </a:extLst>
          </p:cNvPr>
          <p:cNvSpPr txBox="1"/>
          <p:nvPr/>
        </p:nvSpPr>
        <p:spPr>
          <a:xfrm>
            <a:off x="409751" y="4157504"/>
            <a:ext cx="5159025" cy="461665"/>
          </a:xfrm>
          <a:prstGeom prst="rect">
            <a:avLst/>
          </a:prstGeom>
          <a:noFill/>
        </p:spPr>
        <p:txBody>
          <a:bodyPr wrap="square" rtlCol="0">
            <a:spAutoFit/>
          </a:bodyPr>
          <a:lstStyle/>
          <a:p>
            <a:r>
              <a:rPr lang="fr-CA" sz="2400" dirty="0">
                <a:solidFill>
                  <a:schemeClr val="accent1">
                    <a:lumMod val="50000"/>
                  </a:schemeClr>
                </a:solidFill>
              </a:rPr>
              <a:t>Ana está </a:t>
            </a:r>
            <a:r>
              <a:rPr lang="fr-CA" sz="2400" b="1" dirty="0">
                <a:solidFill>
                  <a:srgbClr val="E25B00"/>
                </a:solidFill>
              </a:rPr>
              <a:t>cerca del </a:t>
            </a:r>
            <a:r>
              <a:rPr lang="fr-CA" sz="2400" dirty="0">
                <a:solidFill>
                  <a:schemeClr val="accent1">
                    <a:lumMod val="50000"/>
                  </a:schemeClr>
                </a:solidFill>
              </a:rPr>
              <a:t>museo. </a:t>
            </a:r>
            <a:endParaRPr lang="en-CA" sz="2400" dirty="0">
              <a:solidFill>
                <a:schemeClr val="accent1">
                  <a:lumMod val="50000"/>
                </a:schemeClr>
              </a:solidFill>
            </a:endParaRPr>
          </a:p>
        </p:txBody>
      </p:sp>
      <p:sp>
        <p:nvSpPr>
          <p:cNvPr id="39" name="ZoneTexte 10">
            <a:extLst>
              <a:ext uri="{FF2B5EF4-FFF2-40B4-BE49-F238E27FC236}">
                <a16:creationId xmlns:a16="http://schemas.microsoft.com/office/drawing/2014/main" id="{D23524D3-9224-4D74-9CE0-4ED564673D55}"/>
              </a:ext>
            </a:extLst>
          </p:cNvPr>
          <p:cNvSpPr txBox="1"/>
          <p:nvPr/>
        </p:nvSpPr>
        <p:spPr>
          <a:xfrm>
            <a:off x="5568776" y="4152816"/>
            <a:ext cx="5676270" cy="461665"/>
          </a:xfrm>
          <a:prstGeom prst="rect">
            <a:avLst/>
          </a:prstGeom>
          <a:noFill/>
        </p:spPr>
        <p:txBody>
          <a:bodyPr wrap="square" rtlCol="0">
            <a:spAutoFit/>
          </a:bodyPr>
          <a:lstStyle/>
          <a:p>
            <a:r>
              <a:rPr lang="fr-CA" sz="2400" dirty="0">
                <a:solidFill>
                  <a:schemeClr val="accent1">
                    <a:lumMod val="50000"/>
                  </a:schemeClr>
                </a:solidFill>
              </a:rPr>
              <a:t>Ana </a:t>
            </a:r>
            <a:r>
              <a:rPr lang="fr-CA" sz="2400" dirty="0" err="1">
                <a:solidFill>
                  <a:schemeClr val="accent1">
                    <a:lumMod val="50000"/>
                  </a:schemeClr>
                </a:solidFill>
              </a:rPr>
              <a:t>is</a:t>
            </a:r>
            <a:r>
              <a:rPr lang="fr-CA" sz="2400" dirty="0">
                <a:solidFill>
                  <a:schemeClr val="accent1">
                    <a:lumMod val="50000"/>
                  </a:schemeClr>
                </a:solidFill>
              </a:rPr>
              <a:t> </a:t>
            </a:r>
            <a:r>
              <a:rPr lang="fr-CA" sz="2400" b="1" dirty="0" err="1">
                <a:solidFill>
                  <a:srgbClr val="E25B00"/>
                </a:solidFill>
              </a:rPr>
              <a:t>near</a:t>
            </a:r>
            <a:r>
              <a:rPr lang="fr-CA" sz="2400" b="1" dirty="0">
                <a:solidFill>
                  <a:srgbClr val="E25B00"/>
                </a:solidFill>
              </a:rPr>
              <a:t> (to)</a:t>
            </a:r>
            <a:r>
              <a:rPr lang="fr-CA" sz="2400" dirty="0">
                <a:solidFill>
                  <a:srgbClr val="002060"/>
                </a:solidFill>
              </a:rPr>
              <a:t> </a:t>
            </a:r>
            <a:r>
              <a:rPr lang="fr-CA" sz="2400" b="1" dirty="0">
                <a:solidFill>
                  <a:srgbClr val="EE6000"/>
                </a:solidFill>
              </a:rPr>
              <a:t>the</a:t>
            </a:r>
            <a:r>
              <a:rPr lang="fr-CA" sz="2400" dirty="0">
                <a:solidFill>
                  <a:srgbClr val="002060"/>
                </a:solidFill>
              </a:rPr>
              <a:t> </a:t>
            </a:r>
            <a:r>
              <a:rPr lang="fr-CA" sz="2400" dirty="0" err="1">
                <a:solidFill>
                  <a:schemeClr val="accent1">
                    <a:lumMod val="50000"/>
                  </a:schemeClr>
                </a:solidFill>
              </a:rPr>
              <a:t>museum</a:t>
            </a:r>
            <a:r>
              <a:rPr lang="fr-CA" sz="2400" dirty="0">
                <a:solidFill>
                  <a:schemeClr val="accent1">
                    <a:lumMod val="50000"/>
                  </a:schemeClr>
                </a:solidFill>
              </a:rPr>
              <a:t>.</a:t>
            </a:r>
            <a:endParaRPr lang="en-CA" sz="2400" dirty="0">
              <a:solidFill>
                <a:schemeClr val="accent1">
                  <a:lumMod val="50000"/>
                </a:schemeClr>
              </a:solidFill>
            </a:endParaRPr>
          </a:p>
        </p:txBody>
      </p:sp>
      <p:sp>
        <p:nvSpPr>
          <p:cNvPr id="40" name="ZoneTexte 10">
            <a:extLst>
              <a:ext uri="{FF2B5EF4-FFF2-40B4-BE49-F238E27FC236}">
                <a16:creationId xmlns:a16="http://schemas.microsoft.com/office/drawing/2014/main" id="{D23524D3-9224-4D74-9CE0-4ED564673D55}"/>
              </a:ext>
            </a:extLst>
          </p:cNvPr>
          <p:cNvSpPr txBox="1"/>
          <p:nvPr/>
        </p:nvSpPr>
        <p:spPr>
          <a:xfrm>
            <a:off x="409751" y="5064529"/>
            <a:ext cx="9502310" cy="461665"/>
          </a:xfrm>
          <a:prstGeom prst="rect">
            <a:avLst/>
          </a:prstGeom>
          <a:noFill/>
        </p:spPr>
        <p:txBody>
          <a:bodyPr wrap="square" rtlCol="0">
            <a:spAutoFit/>
          </a:bodyPr>
          <a:lstStyle/>
          <a:p>
            <a:r>
              <a:rPr lang="fr-CA" sz="2400" dirty="0">
                <a:solidFill>
                  <a:schemeClr val="accent1">
                    <a:lumMod val="50000"/>
                  </a:schemeClr>
                </a:solidFill>
              </a:rPr>
              <a:t>To refer to a singular </a:t>
            </a:r>
            <a:r>
              <a:rPr lang="fr-CA" sz="2400" b="1" dirty="0">
                <a:solidFill>
                  <a:schemeClr val="accent1">
                    <a:lumMod val="50000"/>
                  </a:schemeClr>
                </a:solidFill>
              </a:rPr>
              <a:t>feminine</a:t>
            </a:r>
            <a:r>
              <a:rPr lang="fr-CA" sz="2400" dirty="0">
                <a:solidFill>
                  <a:schemeClr val="accent1">
                    <a:lumMod val="50000"/>
                  </a:schemeClr>
                </a:solidFill>
              </a:rPr>
              <a:t> noun (e.g. la </a:t>
            </a:r>
            <a:r>
              <a:rPr lang="fr-CA" sz="2400" dirty="0" err="1">
                <a:solidFill>
                  <a:schemeClr val="accent1">
                    <a:lumMod val="50000"/>
                  </a:schemeClr>
                </a:solidFill>
              </a:rPr>
              <a:t>plaza</a:t>
            </a:r>
            <a:r>
              <a:rPr lang="fr-CA" sz="2400" dirty="0">
                <a:solidFill>
                  <a:schemeClr val="accent1">
                    <a:lumMod val="50000"/>
                  </a:schemeClr>
                </a:solidFill>
              </a:rPr>
              <a:t>), use ‘</a:t>
            </a:r>
            <a:r>
              <a:rPr lang="fr-CA" sz="2400" b="1" dirty="0">
                <a:solidFill>
                  <a:schemeClr val="accent1">
                    <a:lumMod val="50000"/>
                  </a:schemeClr>
                </a:solidFill>
              </a:rPr>
              <a:t>de la</a:t>
            </a:r>
            <a:r>
              <a:rPr lang="fr-CA" sz="2400" dirty="0">
                <a:solidFill>
                  <a:schemeClr val="accent1">
                    <a:lumMod val="50000"/>
                  </a:schemeClr>
                </a:solidFill>
              </a:rPr>
              <a:t>’.</a:t>
            </a:r>
            <a:endParaRPr lang="en-CA" sz="2400" dirty="0">
              <a:solidFill>
                <a:schemeClr val="accent1">
                  <a:lumMod val="50000"/>
                </a:schemeClr>
              </a:solidFill>
            </a:endParaRPr>
          </a:p>
        </p:txBody>
      </p:sp>
      <p:sp>
        <p:nvSpPr>
          <p:cNvPr id="41" name="ZoneTexte 10">
            <a:extLst>
              <a:ext uri="{FF2B5EF4-FFF2-40B4-BE49-F238E27FC236}">
                <a16:creationId xmlns:a16="http://schemas.microsoft.com/office/drawing/2014/main" id="{D23524D3-9224-4D74-9CE0-4ED564673D55}"/>
              </a:ext>
            </a:extLst>
          </p:cNvPr>
          <p:cNvSpPr txBox="1"/>
          <p:nvPr/>
        </p:nvSpPr>
        <p:spPr>
          <a:xfrm>
            <a:off x="5466151" y="5558337"/>
            <a:ext cx="5676270" cy="461665"/>
          </a:xfrm>
          <a:prstGeom prst="rect">
            <a:avLst/>
          </a:prstGeom>
          <a:noFill/>
        </p:spPr>
        <p:txBody>
          <a:bodyPr wrap="square" rtlCol="0">
            <a:spAutoFit/>
          </a:bodyPr>
          <a:lstStyle/>
          <a:p>
            <a:r>
              <a:rPr lang="fr-CA" sz="2400" dirty="0">
                <a:solidFill>
                  <a:schemeClr val="accent1">
                    <a:lumMod val="50000"/>
                  </a:schemeClr>
                </a:solidFill>
              </a:rPr>
              <a:t>Ana </a:t>
            </a:r>
            <a:r>
              <a:rPr lang="fr-CA" sz="2400" dirty="0" err="1">
                <a:solidFill>
                  <a:schemeClr val="accent1">
                    <a:lumMod val="50000"/>
                  </a:schemeClr>
                </a:solidFill>
              </a:rPr>
              <a:t>is</a:t>
            </a:r>
            <a:r>
              <a:rPr lang="fr-CA" sz="2400" dirty="0">
                <a:solidFill>
                  <a:schemeClr val="accent1">
                    <a:lumMod val="50000"/>
                  </a:schemeClr>
                </a:solidFill>
              </a:rPr>
              <a:t> </a:t>
            </a:r>
            <a:r>
              <a:rPr lang="fr-CA" sz="2400" b="1" dirty="0" err="1">
                <a:solidFill>
                  <a:srgbClr val="E25B00"/>
                </a:solidFill>
              </a:rPr>
              <a:t>near</a:t>
            </a:r>
            <a:r>
              <a:rPr lang="fr-CA" sz="2400" b="1" dirty="0">
                <a:solidFill>
                  <a:srgbClr val="E25B00"/>
                </a:solidFill>
              </a:rPr>
              <a:t> (to)</a:t>
            </a:r>
            <a:r>
              <a:rPr lang="fr-CA" sz="2400" dirty="0">
                <a:solidFill>
                  <a:srgbClr val="002060"/>
                </a:solidFill>
              </a:rPr>
              <a:t> </a:t>
            </a:r>
            <a:r>
              <a:rPr lang="fr-CA" sz="2400" b="1" dirty="0">
                <a:solidFill>
                  <a:srgbClr val="EE6000"/>
                </a:solidFill>
              </a:rPr>
              <a:t>the</a:t>
            </a:r>
            <a:r>
              <a:rPr lang="fr-CA" sz="2400" dirty="0">
                <a:solidFill>
                  <a:srgbClr val="002060"/>
                </a:solidFill>
              </a:rPr>
              <a:t> </a:t>
            </a:r>
            <a:r>
              <a:rPr lang="fr-CA" sz="2400" dirty="0">
                <a:solidFill>
                  <a:schemeClr val="accent1">
                    <a:lumMod val="50000"/>
                  </a:schemeClr>
                </a:solidFill>
              </a:rPr>
              <a:t>square.</a:t>
            </a:r>
            <a:endParaRPr lang="en-CA" sz="2400" dirty="0">
              <a:solidFill>
                <a:schemeClr val="accent1">
                  <a:lumMod val="50000"/>
                </a:schemeClr>
              </a:solidFill>
            </a:endParaRPr>
          </a:p>
        </p:txBody>
      </p:sp>
      <p:sp>
        <p:nvSpPr>
          <p:cNvPr id="44" name="ZoneTexte 10">
            <a:extLst>
              <a:ext uri="{FF2B5EF4-FFF2-40B4-BE49-F238E27FC236}">
                <a16:creationId xmlns:a16="http://schemas.microsoft.com/office/drawing/2014/main" id="{D23524D3-9224-4D74-9CE0-4ED564673D55}"/>
              </a:ext>
            </a:extLst>
          </p:cNvPr>
          <p:cNvSpPr txBox="1"/>
          <p:nvPr/>
        </p:nvSpPr>
        <p:spPr>
          <a:xfrm>
            <a:off x="409751" y="5558338"/>
            <a:ext cx="5159025" cy="461665"/>
          </a:xfrm>
          <a:prstGeom prst="rect">
            <a:avLst/>
          </a:prstGeom>
          <a:noFill/>
        </p:spPr>
        <p:txBody>
          <a:bodyPr wrap="square" rtlCol="0">
            <a:spAutoFit/>
          </a:bodyPr>
          <a:lstStyle/>
          <a:p>
            <a:r>
              <a:rPr lang="fr-CA" sz="2400" dirty="0">
                <a:solidFill>
                  <a:schemeClr val="accent1">
                    <a:lumMod val="50000"/>
                  </a:schemeClr>
                </a:solidFill>
              </a:rPr>
              <a:t>Ana está </a:t>
            </a:r>
            <a:r>
              <a:rPr lang="fr-CA" sz="2400" b="1" dirty="0">
                <a:solidFill>
                  <a:srgbClr val="E25B00"/>
                </a:solidFill>
              </a:rPr>
              <a:t>cerca de la </a:t>
            </a:r>
            <a:r>
              <a:rPr lang="fr-CA" sz="2400" dirty="0">
                <a:solidFill>
                  <a:schemeClr val="accent1">
                    <a:lumMod val="50000"/>
                  </a:schemeClr>
                </a:solidFill>
              </a:rPr>
              <a:t>plaza. </a:t>
            </a:r>
            <a:endParaRPr lang="en-CA" sz="2400" dirty="0">
              <a:solidFill>
                <a:schemeClr val="accent1">
                  <a:lumMod val="50000"/>
                </a:schemeClr>
              </a:solidFill>
            </a:endParaRPr>
          </a:p>
        </p:txBody>
      </p:sp>
      <p:sp>
        <p:nvSpPr>
          <p:cNvPr id="2" name="Rounded Rectangular Callout 1"/>
          <p:cNvSpPr/>
          <p:nvPr/>
        </p:nvSpPr>
        <p:spPr>
          <a:xfrm>
            <a:off x="6187747" y="2419838"/>
            <a:ext cx="4669943" cy="2775085"/>
          </a:xfrm>
          <a:prstGeom prst="wedgeRoundRectCallou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In English we use several words for this: near (</a:t>
            </a:r>
            <a:r>
              <a:rPr lang="en-GB" sz="2800" b="1" dirty="0">
                <a:solidFill>
                  <a:schemeClr val="bg1"/>
                </a:solidFill>
              </a:rPr>
              <a:t>to</a:t>
            </a:r>
            <a:r>
              <a:rPr lang="en-GB" sz="2800" dirty="0">
                <a:solidFill>
                  <a:schemeClr val="bg1"/>
                </a:solidFill>
              </a:rPr>
              <a:t>), far (</a:t>
            </a:r>
            <a:r>
              <a:rPr lang="en-GB" sz="2800" b="1" dirty="0">
                <a:solidFill>
                  <a:schemeClr val="bg1"/>
                </a:solidFill>
              </a:rPr>
              <a:t>from</a:t>
            </a:r>
            <a:r>
              <a:rPr lang="en-GB" sz="2800" dirty="0">
                <a:solidFill>
                  <a:schemeClr val="bg1"/>
                </a:solidFill>
              </a:rPr>
              <a:t>), in front (</a:t>
            </a:r>
            <a:r>
              <a:rPr lang="en-GB" sz="2800" b="1" dirty="0">
                <a:solidFill>
                  <a:schemeClr val="bg1"/>
                </a:solidFill>
              </a:rPr>
              <a:t>of</a:t>
            </a:r>
            <a:r>
              <a:rPr lang="en-GB" sz="2800" dirty="0">
                <a:solidFill>
                  <a:schemeClr val="bg1"/>
                </a:solidFill>
              </a:rPr>
              <a:t>).</a:t>
            </a:r>
            <a:br>
              <a:rPr lang="en-GB" sz="2800" dirty="0">
                <a:solidFill>
                  <a:schemeClr val="bg1"/>
                </a:solidFill>
              </a:rPr>
            </a:br>
            <a:r>
              <a:rPr lang="en-GB" sz="2800" dirty="0">
                <a:solidFill>
                  <a:schemeClr val="bg1"/>
                </a:solidFill>
              </a:rPr>
              <a:t>Or no word: under (-), behind (-), outside (-)</a:t>
            </a:r>
          </a:p>
        </p:txBody>
      </p:sp>
    </p:spTree>
    <p:extLst>
      <p:ext uri="{BB962C8B-B14F-4D97-AF65-F5344CB8AC3E}">
        <p14:creationId xmlns:p14="http://schemas.microsoft.com/office/powerpoint/2010/main" val="162334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4" grpId="0"/>
      <p:bldP spid="29" grpId="0"/>
      <p:bldP spid="34" grpId="0"/>
      <p:bldP spid="35" grpId="0"/>
      <p:bldP spid="37" grpId="0"/>
      <p:bldP spid="38" grpId="0"/>
      <p:bldP spid="39" grpId="0"/>
      <p:bldP spid="40" grpId="0"/>
      <p:bldP spid="41" grpId="0"/>
      <p:bldP spid="44"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5582026" y="493260"/>
            <a:ext cx="5397645" cy="105995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 name="Rounded Rectangle 7"/>
          <p:cNvSpPr/>
          <p:nvPr/>
        </p:nvSpPr>
        <p:spPr>
          <a:xfrm>
            <a:off x="217714" y="2604297"/>
            <a:ext cx="2214114"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delante (de)</a:t>
            </a:r>
          </a:p>
        </p:txBody>
      </p:sp>
      <p:sp>
        <p:nvSpPr>
          <p:cNvPr id="9" name="Rounded Rectangle 8"/>
          <p:cNvSpPr/>
          <p:nvPr/>
        </p:nvSpPr>
        <p:spPr>
          <a:xfrm>
            <a:off x="2628804" y="2604297"/>
            <a:ext cx="1870034"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in front (of)</a:t>
            </a:r>
          </a:p>
        </p:txBody>
      </p:sp>
      <p:sp>
        <p:nvSpPr>
          <p:cNvPr id="10" name="Rounded Rectangle 9"/>
          <p:cNvSpPr/>
          <p:nvPr/>
        </p:nvSpPr>
        <p:spPr>
          <a:xfrm>
            <a:off x="217714" y="3637687"/>
            <a:ext cx="2214114"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detrás (de)</a:t>
            </a:r>
          </a:p>
        </p:txBody>
      </p:sp>
      <p:sp>
        <p:nvSpPr>
          <p:cNvPr id="11" name="Rounded Rectangle 10"/>
          <p:cNvSpPr/>
          <p:nvPr/>
        </p:nvSpPr>
        <p:spPr>
          <a:xfrm>
            <a:off x="2628803" y="3637687"/>
            <a:ext cx="187003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behind</a:t>
            </a:r>
          </a:p>
        </p:txBody>
      </p:sp>
      <p:sp>
        <p:nvSpPr>
          <p:cNvPr id="12" name="Rounded Rectangle 11"/>
          <p:cNvSpPr/>
          <p:nvPr/>
        </p:nvSpPr>
        <p:spPr>
          <a:xfrm>
            <a:off x="217714" y="4592895"/>
            <a:ext cx="2214114"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fuera (de)</a:t>
            </a:r>
          </a:p>
        </p:txBody>
      </p:sp>
      <p:sp>
        <p:nvSpPr>
          <p:cNvPr id="13" name="Rounded Rectangle 12"/>
          <p:cNvSpPr/>
          <p:nvPr/>
        </p:nvSpPr>
        <p:spPr>
          <a:xfrm>
            <a:off x="2652176" y="4579538"/>
            <a:ext cx="1846659"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outside</a:t>
            </a:r>
          </a:p>
        </p:txBody>
      </p:sp>
      <p:sp>
        <p:nvSpPr>
          <p:cNvPr id="15" name="Rounded Rectangle 14"/>
          <p:cNvSpPr/>
          <p:nvPr/>
        </p:nvSpPr>
        <p:spPr>
          <a:xfrm>
            <a:off x="319740" y="577281"/>
            <a:ext cx="2112088"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c_ _ _ _ de</a:t>
            </a:r>
          </a:p>
        </p:txBody>
      </p:sp>
      <p:sp>
        <p:nvSpPr>
          <p:cNvPr id="16" name="Rounded Rectangle 15"/>
          <p:cNvSpPr/>
          <p:nvPr/>
        </p:nvSpPr>
        <p:spPr>
          <a:xfrm>
            <a:off x="319739" y="1606495"/>
            <a:ext cx="2112088"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l_ _ _ _ de</a:t>
            </a:r>
          </a:p>
        </p:txBody>
      </p:sp>
      <p:sp>
        <p:nvSpPr>
          <p:cNvPr id="17" name="Rounded Rectangle 16"/>
          <p:cNvSpPr/>
          <p:nvPr/>
        </p:nvSpPr>
        <p:spPr>
          <a:xfrm>
            <a:off x="2652176" y="584372"/>
            <a:ext cx="1761067"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near (to)</a:t>
            </a:r>
          </a:p>
        </p:txBody>
      </p:sp>
      <p:sp>
        <p:nvSpPr>
          <p:cNvPr id="18" name="Rounded Rectangle 17"/>
          <p:cNvSpPr/>
          <p:nvPr/>
        </p:nvSpPr>
        <p:spPr>
          <a:xfrm>
            <a:off x="2652176" y="1606495"/>
            <a:ext cx="1846655"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far (from)</a:t>
            </a:r>
          </a:p>
        </p:txBody>
      </p:sp>
      <p:sp>
        <p:nvSpPr>
          <p:cNvPr id="19" name="Rounded Rectangle 18"/>
          <p:cNvSpPr/>
          <p:nvPr/>
        </p:nvSpPr>
        <p:spPr>
          <a:xfrm>
            <a:off x="217714" y="577281"/>
            <a:ext cx="2214115"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cerca (de)</a:t>
            </a:r>
          </a:p>
        </p:txBody>
      </p:sp>
      <p:sp>
        <p:nvSpPr>
          <p:cNvPr id="20" name="Rounded Rectangle 19"/>
          <p:cNvSpPr/>
          <p:nvPr/>
        </p:nvSpPr>
        <p:spPr>
          <a:xfrm>
            <a:off x="217714" y="1606495"/>
            <a:ext cx="221411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lejos (de)</a:t>
            </a:r>
          </a:p>
        </p:txBody>
      </p:sp>
      <p:sp>
        <p:nvSpPr>
          <p:cNvPr id="21" name="Rounded Rectangle 20"/>
          <p:cNvSpPr/>
          <p:nvPr/>
        </p:nvSpPr>
        <p:spPr>
          <a:xfrm>
            <a:off x="217714" y="5540229"/>
            <a:ext cx="2214114"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debajo (de)</a:t>
            </a:r>
          </a:p>
        </p:txBody>
      </p:sp>
      <p:sp>
        <p:nvSpPr>
          <p:cNvPr id="22" name="Rounded Rectangle 21"/>
          <p:cNvSpPr/>
          <p:nvPr/>
        </p:nvSpPr>
        <p:spPr>
          <a:xfrm>
            <a:off x="2652176" y="5540229"/>
            <a:ext cx="1846657"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under</a:t>
            </a:r>
          </a:p>
        </p:txBody>
      </p:sp>
      <p:cxnSp>
        <p:nvCxnSpPr>
          <p:cNvPr id="3" name="Straight Arrow Connector 2"/>
          <p:cNvCxnSpPr/>
          <p:nvPr/>
        </p:nvCxnSpPr>
        <p:spPr>
          <a:xfrm>
            <a:off x="4719184" y="1935827"/>
            <a:ext cx="635620"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a:xfrm>
            <a:off x="3040597" y="-419997"/>
            <a:ext cx="8363857" cy="1325563"/>
          </a:xfrm>
        </p:spPr>
        <p:txBody>
          <a:bodyPr>
            <a:normAutofit/>
          </a:bodyPr>
          <a:lstStyle/>
          <a:p>
            <a:r>
              <a:rPr lang="en-GB" sz="2800" dirty="0">
                <a:solidFill>
                  <a:schemeClr val="accent1">
                    <a:lumMod val="50000"/>
                  </a:schemeClr>
                </a:solidFill>
              </a:rPr>
              <a:t>¿</a:t>
            </a:r>
            <a:r>
              <a:rPr lang="en-GB" sz="2800" dirty="0" err="1">
                <a:solidFill>
                  <a:schemeClr val="accent1">
                    <a:lumMod val="50000"/>
                  </a:schemeClr>
                </a:solidFill>
              </a:rPr>
              <a:t>Es</a:t>
            </a:r>
            <a:r>
              <a:rPr lang="en-GB" sz="2800" dirty="0">
                <a:solidFill>
                  <a:schemeClr val="accent1">
                    <a:lumMod val="50000"/>
                  </a:schemeClr>
                </a:solidFill>
              </a:rPr>
              <a:t> </a:t>
            </a:r>
            <a:r>
              <a:rPr lang="en-GB" sz="2800" dirty="0" err="1">
                <a:solidFill>
                  <a:schemeClr val="accent1">
                    <a:lumMod val="50000"/>
                  </a:schemeClr>
                </a:solidFill>
              </a:rPr>
              <a:t>necesario</a:t>
            </a:r>
            <a:r>
              <a:rPr lang="en-GB" sz="2800" dirty="0">
                <a:solidFill>
                  <a:schemeClr val="accent1">
                    <a:lumMod val="50000"/>
                  </a:schemeClr>
                </a:solidFill>
              </a:rPr>
              <a:t> </a:t>
            </a:r>
            <a:r>
              <a:rPr lang="en-GB" sz="2800" dirty="0" err="1">
                <a:solidFill>
                  <a:schemeClr val="accent1">
                    <a:lumMod val="50000"/>
                  </a:schemeClr>
                </a:solidFill>
              </a:rPr>
              <a:t>usar</a:t>
            </a:r>
            <a:r>
              <a:rPr lang="en-GB" sz="2800" dirty="0">
                <a:solidFill>
                  <a:schemeClr val="accent1">
                    <a:lumMod val="50000"/>
                  </a:schemeClr>
                </a:solidFill>
              </a:rPr>
              <a:t> ‘del’ or ‘de la’?</a:t>
            </a:r>
          </a:p>
        </p:txBody>
      </p:sp>
      <p:sp>
        <p:nvSpPr>
          <p:cNvPr id="25" name="Rounded Rectangle 24"/>
          <p:cNvSpPr/>
          <p:nvPr/>
        </p:nvSpPr>
        <p:spPr>
          <a:xfrm>
            <a:off x="9058586" y="3619067"/>
            <a:ext cx="3011121"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behind the door</a:t>
            </a:r>
          </a:p>
        </p:txBody>
      </p:sp>
      <p:sp>
        <p:nvSpPr>
          <p:cNvPr id="26" name="Rounded Rectangle 25"/>
          <p:cNvSpPr/>
          <p:nvPr/>
        </p:nvSpPr>
        <p:spPr>
          <a:xfrm>
            <a:off x="5575157" y="3619067"/>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detrás _____________</a:t>
            </a:r>
          </a:p>
        </p:txBody>
      </p:sp>
      <p:cxnSp>
        <p:nvCxnSpPr>
          <p:cNvPr id="27" name="Straight Arrow Connector 26"/>
          <p:cNvCxnSpPr/>
          <p:nvPr/>
        </p:nvCxnSpPr>
        <p:spPr>
          <a:xfrm>
            <a:off x="4742558" y="3935156"/>
            <a:ext cx="635620"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280849" y="493260"/>
            <a:ext cx="2401521" cy="400110"/>
          </a:xfrm>
          <a:prstGeom prst="rect">
            <a:avLst/>
          </a:prstGeom>
          <a:noFill/>
        </p:spPr>
        <p:txBody>
          <a:bodyPr wrap="square" rtlCol="0">
            <a:spAutoFit/>
          </a:bodyPr>
          <a:lstStyle/>
          <a:p>
            <a:r>
              <a:rPr lang="en-GB" sz="2000" dirty="0">
                <a:solidFill>
                  <a:schemeClr val="accent1">
                    <a:lumMod val="50000"/>
                  </a:schemeClr>
                </a:solidFill>
              </a:rPr>
              <a:t>door = puerta (f)</a:t>
            </a:r>
          </a:p>
        </p:txBody>
      </p:sp>
      <p:cxnSp>
        <p:nvCxnSpPr>
          <p:cNvPr id="28" name="Straight Arrow Connector 27"/>
          <p:cNvCxnSpPr/>
          <p:nvPr/>
        </p:nvCxnSpPr>
        <p:spPr>
          <a:xfrm>
            <a:off x="4742558" y="4881711"/>
            <a:ext cx="635620"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9049206" y="4591938"/>
            <a:ext cx="3020501"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outside the station</a:t>
            </a:r>
          </a:p>
        </p:txBody>
      </p:sp>
      <p:sp>
        <p:nvSpPr>
          <p:cNvPr id="30" name="Rounded Rectangle 29"/>
          <p:cNvSpPr/>
          <p:nvPr/>
        </p:nvSpPr>
        <p:spPr>
          <a:xfrm>
            <a:off x="5575157" y="4591938"/>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fuera _____________</a:t>
            </a:r>
          </a:p>
        </p:txBody>
      </p:sp>
      <p:sp>
        <p:nvSpPr>
          <p:cNvPr id="31" name="TextBox 30"/>
          <p:cNvSpPr txBox="1"/>
          <p:nvPr/>
        </p:nvSpPr>
        <p:spPr>
          <a:xfrm>
            <a:off x="8280849" y="807708"/>
            <a:ext cx="2828615" cy="400110"/>
          </a:xfrm>
          <a:prstGeom prst="rect">
            <a:avLst/>
          </a:prstGeom>
          <a:noFill/>
        </p:spPr>
        <p:txBody>
          <a:bodyPr wrap="square" rtlCol="0">
            <a:spAutoFit/>
          </a:bodyPr>
          <a:lstStyle/>
          <a:p>
            <a:r>
              <a:rPr lang="en-GB" sz="2000" dirty="0">
                <a:solidFill>
                  <a:schemeClr val="accent1">
                    <a:lumMod val="50000"/>
                  </a:schemeClr>
                </a:solidFill>
              </a:rPr>
              <a:t>station = estación (f)</a:t>
            </a:r>
          </a:p>
        </p:txBody>
      </p:sp>
      <p:cxnSp>
        <p:nvCxnSpPr>
          <p:cNvPr id="32" name="Straight Arrow Connector 31"/>
          <p:cNvCxnSpPr/>
          <p:nvPr/>
        </p:nvCxnSpPr>
        <p:spPr>
          <a:xfrm>
            <a:off x="4719184" y="5856318"/>
            <a:ext cx="635620"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5575157" y="5483624"/>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debajo____________</a:t>
            </a:r>
          </a:p>
        </p:txBody>
      </p:sp>
      <p:sp>
        <p:nvSpPr>
          <p:cNvPr id="34" name="Rounded Rectangle 33"/>
          <p:cNvSpPr/>
          <p:nvPr/>
        </p:nvSpPr>
        <p:spPr>
          <a:xfrm>
            <a:off x="9058586" y="5483624"/>
            <a:ext cx="3011121" cy="65047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under the book</a:t>
            </a:r>
          </a:p>
        </p:txBody>
      </p:sp>
      <p:sp>
        <p:nvSpPr>
          <p:cNvPr id="35" name="TextBox 34"/>
          <p:cNvSpPr txBox="1"/>
          <p:nvPr/>
        </p:nvSpPr>
        <p:spPr>
          <a:xfrm>
            <a:off x="5575155" y="493260"/>
            <a:ext cx="2828615" cy="400110"/>
          </a:xfrm>
          <a:prstGeom prst="rect">
            <a:avLst/>
          </a:prstGeom>
          <a:noFill/>
        </p:spPr>
        <p:txBody>
          <a:bodyPr wrap="square" rtlCol="0">
            <a:spAutoFit/>
          </a:bodyPr>
          <a:lstStyle/>
          <a:p>
            <a:r>
              <a:rPr lang="en-GB" sz="2000" dirty="0">
                <a:solidFill>
                  <a:schemeClr val="accent1">
                    <a:lumMod val="50000"/>
                  </a:schemeClr>
                </a:solidFill>
              </a:rPr>
              <a:t>book = libro (m)</a:t>
            </a:r>
          </a:p>
        </p:txBody>
      </p:sp>
      <p:cxnSp>
        <p:nvCxnSpPr>
          <p:cNvPr id="36" name="Straight Arrow Connector 35"/>
          <p:cNvCxnSpPr/>
          <p:nvPr/>
        </p:nvCxnSpPr>
        <p:spPr>
          <a:xfrm>
            <a:off x="4742558" y="2926427"/>
            <a:ext cx="635620"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5575156" y="2604297"/>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delante____________</a:t>
            </a:r>
          </a:p>
        </p:txBody>
      </p:sp>
      <p:sp>
        <p:nvSpPr>
          <p:cNvPr id="38" name="TextBox 37"/>
          <p:cNvSpPr txBox="1"/>
          <p:nvPr/>
        </p:nvSpPr>
        <p:spPr>
          <a:xfrm>
            <a:off x="5575155" y="811894"/>
            <a:ext cx="2828615" cy="400110"/>
          </a:xfrm>
          <a:prstGeom prst="rect">
            <a:avLst/>
          </a:prstGeom>
          <a:noFill/>
        </p:spPr>
        <p:txBody>
          <a:bodyPr wrap="square" rtlCol="0">
            <a:spAutoFit/>
          </a:bodyPr>
          <a:lstStyle/>
          <a:p>
            <a:r>
              <a:rPr lang="en-GB" sz="2000" dirty="0">
                <a:solidFill>
                  <a:schemeClr val="accent1">
                    <a:lumMod val="50000"/>
                  </a:schemeClr>
                </a:solidFill>
              </a:rPr>
              <a:t>bank = banco (m)</a:t>
            </a:r>
          </a:p>
        </p:txBody>
      </p:sp>
      <p:sp>
        <p:nvSpPr>
          <p:cNvPr id="39" name="Rounded Rectangle 38"/>
          <p:cNvSpPr/>
          <p:nvPr/>
        </p:nvSpPr>
        <p:spPr>
          <a:xfrm>
            <a:off x="9049206" y="2604297"/>
            <a:ext cx="2964021"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rPr>
              <a:t>in front of the bank</a:t>
            </a:r>
          </a:p>
        </p:txBody>
      </p:sp>
      <p:sp>
        <p:nvSpPr>
          <p:cNvPr id="40" name="TextBox 39"/>
          <p:cNvSpPr txBox="1"/>
          <p:nvPr/>
        </p:nvSpPr>
        <p:spPr>
          <a:xfrm>
            <a:off x="5575155" y="1153106"/>
            <a:ext cx="2828615" cy="400110"/>
          </a:xfrm>
          <a:prstGeom prst="rect">
            <a:avLst/>
          </a:prstGeom>
          <a:noFill/>
        </p:spPr>
        <p:txBody>
          <a:bodyPr wrap="square" rtlCol="0">
            <a:spAutoFit/>
          </a:bodyPr>
          <a:lstStyle/>
          <a:p>
            <a:r>
              <a:rPr lang="en-GB" sz="2000" dirty="0">
                <a:solidFill>
                  <a:schemeClr val="accent1">
                    <a:lumMod val="50000"/>
                  </a:schemeClr>
                </a:solidFill>
              </a:rPr>
              <a:t>shop = tienda (f)</a:t>
            </a:r>
          </a:p>
        </p:txBody>
      </p:sp>
      <p:sp>
        <p:nvSpPr>
          <p:cNvPr id="41" name="Rounded Rectangle 40"/>
          <p:cNvSpPr/>
          <p:nvPr/>
        </p:nvSpPr>
        <p:spPr>
          <a:xfrm>
            <a:off x="5575155" y="1631426"/>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accent1">
                    <a:lumMod val="50000"/>
                  </a:schemeClr>
                </a:solidFill>
              </a:rPr>
              <a:t> </a:t>
            </a:r>
            <a:r>
              <a:rPr lang="en-GB" sz="2400" dirty="0" err="1">
                <a:solidFill>
                  <a:schemeClr val="accent1">
                    <a:lumMod val="50000"/>
                  </a:schemeClr>
                </a:solidFill>
              </a:rPr>
              <a:t>lejos</a:t>
            </a:r>
            <a:r>
              <a:rPr lang="en-GB" sz="2400" dirty="0">
                <a:solidFill>
                  <a:schemeClr val="accent1">
                    <a:lumMod val="50000"/>
                  </a:schemeClr>
                </a:solidFill>
              </a:rPr>
              <a:t> ____________</a:t>
            </a:r>
          </a:p>
        </p:txBody>
      </p:sp>
      <p:sp>
        <p:nvSpPr>
          <p:cNvPr id="43" name="Rounded Rectangle 42"/>
          <p:cNvSpPr/>
          <p:nvPr/>
        </p:nvSpPr>
        <p:spPr>
          <a:xfrm>
            <a:off x="9058587" y="1657671"/>
            <a:ext cx="2954640"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far from the shop</a:t>
            </a:r>
          </a:p>
        </p:txBody>
      </p:sp>
      <p:sp>
        <p:nvSpPr>
          <p:cNvPr id="45" name="Rounded Rectangle 44"/>
          <p:cNvSpPr/>
          <p:nvPr/>
        </p:nvSpPr>
        <p:spPr>
          <a:xfrm>
            <a:off x="5582026" y="1619719"/>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lejos </a:t>
            </a:r>
            <a:r>
              <a:rPr lang="en-GB" sz="2400" b="1" dirty="0">
                <a:solidFill>
                  <a:schemeClr val="accent1">
                    <a:lumMod val="50000"/>
                  </a:schemeClr>
                </a:solidFill>
              </a:rPr>
              <a:t>de la </a:t>
            </a:r>
            <a:r>
              <a:rPr lang="en-GB" sz="2400" dirty="0">
                <a:solidFill>
                  <a:schemeClr val="accent1">
                    <a:lumMod val="50000"/>
                  </a:schemeClr>
                </a:solidFill>
              </a:rPr>
              <a:t>tienda</a:t>
            </a:r>
          </a:p>
        </p:txBody>
      </p:sp>
      <p:sp>
        <p:nvSpPr>
          <p:cNvPr id="46" name="Rounded Rectangle 45"/>
          <p:cNvSpPr/>
          <p:nvPr/>
        </p:nvSpPr>
        <p:spPr>
          <a:xfrm>
            <a:off x="5575153" y="2613321"/>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delante </a:t>
            </a:r>
            <a:r>
              <a:rPr lang="en-GB" sz="2400" b="1" dirty="0">
                <a:solidFill>
                  <a:schemeClr val="accent1">
                    <a:lumMod val="50000"/>
                  </a:schemeClr>
                </a:solidFill>
              </a:rPr>
              <a:t>del</a:t>
            </a:r>
            <a:r>
              <a:rPr lang="en-GB" sz="2400" dirty="0">
                <a:solidFill>
                  <a:schemeClr val="accent1">
                    <a:lumMod val="50000"/>
                  </a:schemeClr>
                </a:solidFill>
              </a:rPr>
              <a:t> banco</a:t>
            </a:r>
          </a:p>
        </p:txBody>
      </p:sp>
      <p:sp>
        <p:nvSpPr>
          <p:cNvPr id="47" name="Rounded Rectangle 46"/>
          <p:cNvSpPr/>
          <p:nvPr/>
        </p:nvSpPr>
        <p:spPr>
          <a:xfrm>
            <a:off x="5575153" y="3619067"/>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detrás </a:t>
            </a:r>
            <a:r>
              <a:rPr lang="en-GB" sz="2400" b="1" dirty="0">
                <a:solidFill>
                  <a:schemeClr val="accent1">
                    <a:lumMod val="50000"/>
                  </a:schemeClr>
                </a:solidFill>
              </a:rPr>
              <a:t>de la </a:t>
            </a:r>
            <a:r>
              <a:rPr lang="en-GB" sz="2400" dirty="0">
                <a:solidFill>
                  <a:schemeClr val="accent1">
                    <a:lumMod val="50000"/>
                  </a:schemeClr>
                </a:solidFill>
              </a:rPr>
              <a:t>puerta</a:t>
            </a:r>
          </a:p>
        </p:txBody>
      </p:sp>
      <p:sp>
        <p:nvSpPr>
          <p:cNvPr id="48" name="Rounded Rectangle 47"/>
          <p:cNvSpPr/>
          <p:nvPr/>
        </p:nvSpPr>
        <p:spPr>
          <a:xfrm>
            <a:off x="5575153" y="4591938"/>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fuera </a:t>
            </a:r>
            <a:r>
              <a:rPr lang="en-GB" sz="2400" b="1" dirty="0">
                <a:solidFill>
                  <a:schemeClr val="accent1">
                    <a:lumMod val="50000"/>
                  </a:schemeClr>
                </a:solidFill>
              </a:rPr>
              <a:t>de la </a:t>
            </a:r>
            <a:r>
              <a:rPr lang="en-GB" sz="2400" dirty="0">
                <a:solidFill>
                  <a:schemeClr val="accent1">
                    <a:lumMod val="50000"/>
                  </a:schemeClr>
                </a:solidFill>
              </a:rPr>
              <a:t>estación</a:t>
            </a:r>
          </a:p>
        </p:txBody>
      </p:sp>
      <p:sp>
        <p:nvSpPr>
          <p:cNvPr id="49" name="Rounded Rectangle 48"/>
          <p:cNvSpPr/>
          <p:nvPr/>
        </p:nvSpPr>
        <p:spPr>
          <a:xfrm>
            <a:off x="5575153" y="5483624"/>
            <a:ext cx="3294743"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debajo </a:t>
            </a:r>
            <a:r>
              <a:rPr lang="en-GB" sz="2400" b="1" dirty="0">
                <a:solidFill>
                  <a:schemeClr val="accent1">
                    <a:lumMod val="50000"/>
                  </a:schemeClr>
                </a:solidFill>
              </a:rPr>
              <a:t>del</a:t>
            </a:r>
            <a:r>
              <a:rPr lang="en-GB" sz="2400" dirty="0">
                <a:solidFill>
                  <a:schemeClr val="accent1">
                    <a:lumMod val="50000"/>
                  </a:schemeClr>
                </a:solidFill>
              </a:rPr>
              <a:t> libro</a:t>
            </a:r>
          </a:p>
        </p:txBody>
      </p:sp>
    </p:spTree>
    <p:extLst>
      <p:ext uri="{BB962C8B-B14F-4D97-AF65-F5344CB8AC3E}">
        <p14:creationId xmlns:p14="http://schemas.microsoft.com/office/powerpoint/2010/main" val="107277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45" grpId="0" animBg="1"/>
      <p:bldP spid="46" grpId="0" animBg="1"/>
      <p:bldP spid="47" grpId="0" animBg="1"/>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7430922"/>
              </p:ext>
            </p:extLst>
          </p:nvPr>
        </p:nvGraphicFramePr>
        <p:xfrm>
          <a:off x="96241" y="400110"/>
          <a:ext cx="6846713" cy="5943600"/>
        </p:xfrm>
        <a:graphic>
          <a:graphicData uri="http://schemas.openxmlformats.org/drawingml/2006/table">
            <a:tbl>
              <a:tblPr firstRow="1" bandRow="1">
                <a:tableStyleId>{5940675A-B579-460E-94D1-54222C63F5DA}</a:tableStyleId>
              </a:tblPr>
              <a:tblGrid>
                <a:gridCol w="356260">
                  <a:extLst>
                    <a:ext uri="{9D8B030D-6E8A-4147-A177-3AD203B41FA5}">
                      <a16:colId xmlns:a16="http://schemas.microsoft.com/office/drawing/2014/main" val="1538968713"/>
                    </a:ext>
                  </a:extLst>
                </a:gridCol>
                <a:gridCol w="3893768">
                  <a:extLst>
                    <a:ext uri="{9D8B030D-6E8A-4147-A177-3AD203B41FA5}">
                      <a16:colId xmlns:a16="http://schemas.microsoft.com/office/drawing/2014/main" val="3036160178"/>
                    </a:ext>
                  </a:extLst>
                </a:gridCol>
                <a:gridCol w="2128417">
                  <a:extLst>
                    <a:ext uri="{9D8B030D-6E8A-4147-A177-3AD203B41FA5}">
                      <a16:colId xmlns:a16="http://schemas.microsoft.com/office/drawing/2014/main" val="3902333431"/>
                    </a:ext>
                  </a:extLst>
                </a:gridCol>
                <a:gridCol w="468268">
                  <a:extLst>
                    <a:ext uri="{9D8B030D-6E8A-4147-A177-3AD203B41FA5}">
                      <a16:colId xmlns:a16="http://schemas.microsoft.com/office/drawing/2014/main" val="1208048317"/>
                    </a:ext>
                  </a:extLst>
                </a:gridCol>
              </a:tblGrid>
              <a:tr h="384806">
                <a:tc rowSpan="3">
                  <a:txBody>
                    <a:bodyPr/>
                    <a:lstStyle/>
                    <a:p>
                      <a:pPr algn="ctr"/>
                      <a:r>
                        <a:rPr lang="en-GB" sz="2000" b="1" dirty="0">
                          <a:solidFill>
                            <a:schemeClr val="accent1">
                              <a:lumMod val="50000"/>
                            </a:schemeClr>
                          </a:solidFill>
                          <a:latin typeface="Century Gothic" panose="020B0502020202020204" pitchFamily="34" charset="0"/>
                        </a:rPr>
                        <a:t>1</a:t>
                      </a:r>
                    </a:p>
                  </a:txBody>
                  <a:tcPr anchor="ctr">
                    <a:solidFill>
                      <a:srgbClr val="FDEFE3"/>
                    </a:solidFill>
                  </a:tcPr>
                </a:tc>
                <a:tc rowSpan="3">
                  <a:txBody>
                    <a:bodyPr/>
                    <a:lstStyle/>
                    <a:p>
                      <a:pPr algn="l"/>
                      <a:r>
                        <a:rPr lang="en-GB" sz="2000" b="0" dirty="0">
                          <a:solidFill>
                            <a:schemeClr val="accent1">
                              <a:lumMod val="50000"/>
                            </a:schemeClr>
                          </a:solidFill>
                          <a:latin typeface="Century Gothic" panose="020B0502020202020204" pitchFamily="34" charset="0"/>
                        </a:rPr>
                        <a:t>La</a:t>
                      </a:r>
                      <a:r>
                        <a:rPr lang="en-GB" sz="2000" b="0" baseline="0" dirty="0">
                          <a:solidFill>
                            <a:schemeClr val="accent1">
                              <a:lumMod val="50000"/>
                            </a:schemeClr>
                          </a:solidFill>
                          <a:latin typeface="Century Gothic" panose="020B0502020202020204" pitchFamily="34" charset="0"/>
                        </a:rPr>
                        <a:t> torre </a:t>
                      </a:r>
                      <a:r>
                        <a:rPr lang="en-GB" sz="2000" b="0" baseline="0" dirty="0" err="1">
                          <a:solidFill>
                            <a:schemeClr val="accent1">
                              <a:lumMod val="50000"/>
                            </a:schemeClr>
                          </a:solidFill>
                          <a:latin typeface="Century Gothic" panose="020B0502020202020204" pitchFamily="34" charset="0"/>
                        </a:rPr>
                        <a:t>está</a:t>
                      </a:r>
                      <a:r>
                        <a:rPr lang="en-GB" sz="2000" b="0" baseline="0" dirty="0">
                          <a:solidFill>
                            <a:schemeClr val="accent1">
                              <a:lumMod val="50000"/>
                            </a:schemeClr>
                          </a:solidFill>
                          <a:latin typeface="Century Gothic" panose="020B0502020202020204" pitchFamily="34" charset="0"/>
                        </a:rPr>
                        <a:t> lejos del</a:t>
                      </a:r>
                      <a:endParaRPr lang="en-GB" sz="2000" b="0" dirty="0">
                        <a:solidFill>
                          <a:schemeClr val="accent1">
                            <a:lumMod val="50000"/>
                          </a:schemeClr>
                        </a:solidFill>
                        <a:latin typeface="Century Gothic" panose="020B0502020202020204" pitchFamily="34" charset="0"/>
                      </a:endParaRPr>
                    </a:p>
                  </a:txBody>
                  <a:tcPr anchor="ctr">
                    <a:solidFill>
                      <a:srgbClr val="FDEFE3"/>
                    </a:solidFill>
                  </a:tcPr>
                </a:tc>
                <a:tc>
                  <a:txBody>
                    <a:bodyPr/>
                    <a:lstStyle/>
                    <a:p>
                      <a:r>
                        <a:rPr lang="en-GB" sz="2000" b="0" dirty="0">
                          <a:solidFill>
                            <a:schemeClr val="accent1">
                              <a:lumMod val="50000"/>
                            </a:schemeClr>
                          </a:solidFill>
                          <a:latin typeface="Century Gothic" panose="020B0502020202020204" pitchFamily="34" charset="0"/>
                        </a:rPr>
                        <a:t>iglesia</a:t>
                      </a: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451558689"/>
                  </a:ext>
                </a:extLst>
              </a:tr>
              <a:tr h="384806">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latin typeface="Century Gothic" panose="020B0502020202020204" pitchFamily="34" charset="0"/>
                        </a:rPr>
                        <a:t>oeste</a:t>
                      </a:r>
                      <a:r>
                        <a:rPr lang="en-GB" sz="2000" b="0" dirty="0">
                          <a:solidFill>
                            <a:schemeClr val="accent1">
                              <a:lumMod val="50000"/>
                            </a:schemeClr>
                          </a:solidFill>
                          <a:latin typeface="Century Gothic" panose="020B0502020202020204" pitchFamily="34" charset="0"/>
                        </a:rPr>
                        <a:t> (m)</a:t>
                      </a: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557247839"/>
                  </a:ext>
                </a:extLst>
              </a:tr>
              <a:tr h="384806">
                <a:tc vMerge="1">
                  <a:txBody>
                    <a:bodyPr/>
                    <a:lstStyle/>
                    <a:p>
                      <a:endParaRPr lang="en-GB" dirty="0"/>
                    </a:p>
                  </a:txBody>
                  <a:tcPr/>
                </a:tc>
                <a:tc vMerge="1">
                  <a:txBody>
                    <a:bodyPr/>
                    <a:lstStyle/>
                    <a:p>
                      <a:endParaRPr lang="en-GB"/>
                    </a:p>
                  </a:txBody>
                  <a:tcPr/>
                </a:tc>
                <a:tc>
                  <a:txBody>
                    <a:bodyPr/>
                    <a:lstStyle/>
                    <a:p>
                      <a:r>
                        <a:rPr lang="en-GB" sz="2000" b="0" dirty="0">
                          <a:solidFill>
                            <a:schemeClr val="accent1">
                              <a:lumMod val="50000"/>
                            </a:schemeClr>
                          </a:solidFill>
                          <a:latin typeface="Century Gothic" panose="020B0502020202020204" pitchFamily="34" charset="0"/>
                        </a:rPr>
                        <a:t>could be either</a:t>
                      </a: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58350783"/>
                  </a:ext>
                </a:extLst>
              </a:tr>
              <a:tr h="384806">
                <a:tc rowSpan="3">
                  <a:txBody>
                    <a:bodyPr/>
                    <a:lstStyle/>
                    <a:p>
                      <a:pPr algn="ctr"/>
                      <a:r>
                        <a:rPr lang="en-GB" sz="2000" b="1" dirty="0">
                          <a:solidFill>
                            <a:schemeClr val="accent1">
                              <a:lumMod val="50000"/>
                            </a:schemeClr>
                          </a:solidFill>
                          <a:latin typeface="Century Gothic" panose="020B0502020202020204" pitchFamily="34" charset="0"/>
                        </a:rPr>
                        <a:t>2</a:t>
                      </a:r>
                    </a:p>
                  </a:txBody>
                  <a:tcPr anchor="ctr">
                    <a:solidFill>
                      <a:srgbClr val="FDEFE3"/>
                    </a:solidFill>
                  </a:tcPr>
                </a:tc>
                <a:tc rowSpan="3">
                  <a:txBody>
                    <a:bodyPr/>
                    <a:lstStyle/>
                    <a:p>
                      <a:pPr algn="l"/>
                      <a:r>
                        <a:rPr lang="en-GB" sz="2000" b="0" dirty="0">
                          <a:solidFill>
                            <a:schemeClr val="accent1">
                              <a:lumMod val="50000"/>
                            </a:schemeClr>
                          </a:solidFill>
                          <a:latin typeface="Century Gothic" panose="020B0502020202020204" pitchFamily="34" charset="0"/>
                        </a:rPr>
                        <a:t>La plaza </a:t>
                      </a:r>
                      <a:r>
                        <a:rPr lang="en-GB" sz="2000" b="0" dirty="0" err="1">
                          <a:solidFill>
                            <a:schemeClr val="accent1">
                              <a:lumMod val="50000"/>
                            </a:schemeClr>
                          </a:solidFill>
                          <a:latin typeface="Century Gothic" panose="020B0502020202020204" pitchFamily="34" charset="0"/>
                        </a:rPr>
                        <a:t>está</a:t>
                      </a:r>
                      <a:r>
                        <a:rPr lang="en-GB" sz="2000" b="0" dirty="0">
                          <a:solidFill>
                            <a:schemeClr val="accent1">
                              <a:lumMod val="50000"/>
                            </a:schemeClr>
                          </a:solidFill>
                          <a:latin typeface="Century Gothic" panose="020B0502020202020204" pitchFamily="34" charset="0"/>
                        </a:rPr>
                        <a:t> debajo</a:t>
                      </a:r>
                      <a:r>
                        <a:rPr lang="en-GB" sz="2000" b="0" baseline="0" dirty="0">
                          <a:solidFill>
                            <a:schemeClr val="accent1">
                              <a:lumMod val="50000"/>
                            </a:schemeClr>
                          </a:solidFill>
                          <a:latin typeface="Century Gothic" panose="020B0502020202020204" pitchFamily="34" charset="0"/>
                        </a:rPr>
                        <a:t> del</a:t>
                      </a:r>
                      <a:endParaRPr lang="en-GB" sz="2000" b="0" dirty="0">
                        <a:solidFill>
                          <a:schemeClr val="accent1">
                            <a:lumMod val="50000"/>
                          </a:schemeClr>
                        </a:solidFill>
                        <a:latin typeface="Century Gothic" panose="020B0502020202020204" pitchFamily="34" charset="0"/>
                      </a:endParaRPr>
                    </a:p>
                  </a:txBody>
                  <a:tcPr anchor="ctr">
                    <a:solidFill>
                      <a:srgbClr val="FDEFE3"/>
                    </a:solidFill>
                  </a:tcPr>
                </a:tc>
                <a:tc>
                  <a:txBody>
                    <a:bodyPr/>
                    <a:lstStyle/>
                    <a:p>
                      <a:r>
                        <a:rPr lang="en-GB" sz="2000" b="0" dirty="0" err="1">
                          <a:solidFill>
                            <a:schemeClr val="accent1">
                              <a:lumMod val="50000"/>
                            </a:schemeClr>
                          </a:solidFill>
                          <a:latin typeface="Century Gothic" panose="020B0502020202020204" pitchFamily="34" charset="0"/>
                        </a:rPr>
                        <a:t>edificio</a:t>
                      </a:r>
                      <a:endParaRPr lang="en-GB" sz="2000" b="0" dirty="0">
                        <a:solidFill>
                          <a:schemeClr val="accent1">
                            <a:lumMod val="50000"/>
                          </a:schemeClr>
                        </a:solidFill>
                        <a:latin typeface="Century Gothic" panose="020B0502020202020204" pitchFamily="34" charset="0"/>
                      </a:endParaRP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134051697"/>
                  </a:ext>
                </a:extLst>
              </a:tr>
              <a:tr h="384806">
                <a:tc vMerge="1">
                  <a:txBody>
                    <a:bodyPr/>
                    <a:lstStyle/>
                    <a:p>
                      <a:endParaRPr lang="en-GB"/>
                    </a:p>
                  </a:txBody>
                  <a:tcPr/>
                </a:tc>
                <a:tc vMerge="1">
                  <a:txBody>
                    <a:bodyPr/>
                    <a:lstStyle/>
                    <a:p>
                      <a:endParaRPr lang="en-GB"/>
                    </a:p>
                  </a:txBody>
                  <a:tcPr/>
                </a:tc>
                <a:tc>
                  <a:txBody>
                    <a:bodyPr/>
                    <a:lstStyle/>
                    <a:p>
                      <a:r>
                        <a:rPr lang="en-GB" sz="2000" b="0" dirty="0" err="1">
                          <a:solidFill>
                            <a:schemeClr val="accent1">
                              <a:lumMod val="50000"/>
                            </a:schemeClr>
                          </a:solidFill>
                          <a:latin typeface="Century Gothic" panose="020B0502020202020204" pitchFamily="34" charset="0"/>
                        </a:rPr>
                        <a:t>balcón</a:t>
                      </a:r>
                      <a:endParaRPr lang="en-GB" sz="2000" b="0" dirty="0">
                        <a:solidFill>
                          <a:schemeClr val="accent1">
                            <a:lumMod val="50000"/>
                          </a:schemeClr>
                        </a:solidFill>
                        <a:latin typeface="Century Gothic" panose="020B0502020202020204" pitchFamily="34" charset="0"/>
                      </a:endParaRP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19294143"/>
                  </a:ext>
                </a:extLst>
              </a:tr>
              <a:tr h="384806">
                <a:tc vMerge="1">
                  <a:txBody>
                    <a:bodyPr/>
                    <a:lstStyle/>
                    <a:p>
                      <a:endParaRPr lang="en-GB" dirty="0"/>
                    </a:p>
                  </a:txBody>
                  <a:tcPr/>
                </a:tc>
                <a:tc vMerge="1">
                  <a:txBody>
                    <a:bodyPr/>
                    <a:lstStyle/>
                    <a:p>
                      <a:endParaRPr lang="en-GB"/>
                    </a:p>
                  </a:txBody>
                  <a:tcPr/>
                </a:tc>
                <a:tc>
                  <a:txBody>
                    <a:bodyPr/>
                    <a:lstStyle/>
                    <a:p>
                      <a:r>
                        <a:rPr lang="en-GB" sz="2000" b="0" dirty="0">
                          <a:solidFill>
                            <a:schemeClr val="accent1">
                              <a:lumMod val="50000"/>
                            </a:schemeClr>
                          </a:solidFill>
                          <a:latin typeface="Century Gothic" panose="020B0502020202020204" pitchFamily="34" charset="0"/>
                        </a:rPr>
                        <a:t>could be either</a:t>
                      </a: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49607882"/>
                  </a:ext>
                </a:extLst>
              </a:tr>
              <a:tr h="384806">
                <a:tc rowSpan="3">
                  <a:txBody>
                    <a:bodyPr/>
                    <a:lstStyle/>
                    <a:p>
                      <a:pPr algn="ctr"/>
                      <a:r>
                        <a:rPr lang="en-GB" sz="2000" b="1" dirty="0">
                          <a:solidFill>
                            <a:schemeClr val="accent1">
                              <a:lumMod val="50000"/>
                            </a:schemeClr>
                          </a:solidFill>
                          <a:latin typeface="Century Gothic" panose="020B0502020202020204" pitchFamily="34" charset="0"/>
                        </a:rPr>
                        <a:t>3</a:t>
                      </a:r>
                    </a:p>
                  </a:txBody>
                  <a:tcPr anchor="ctr">
                    <a:solidFill>
                      <a:srgbClr val="FDEFE3"/>
                    </a:solidFill>
                  </a:tcPr>
                </a:tc>
                <a:tc rowSpan="3">
                  <a:txBody>
                    <a:bodyPr/>
                    <a:lstStyle/>
                    <a:p>
                      <a:pPr algn="l"/>
                      <a:r>
                        <a:rPr lang="en-GB" sz="2000" b="0" dirty="0">
                          <a:solidFill>
                            <a:schemeClr val="accent1">
                              <a:lumMod val="50000"/>
                            </a:schemeClr>
                          </a:solidFill>
                          <a:latin typeface="Century Gothic" panose="020B0502020202020204" pitchFamily="34" charset="0"/>
                        </a:rPr>
                        <a:t>La dama </a:t>
                      </a:r>
                      <a:r>
                        <a:rPr lang="en-GB" sz="2000" b="0" dirty="0" err="1">
                          <a:solidFill>
                            <a:schemeClr val="accent1">
                              <a:lumMod val="50000"/>
                            </a:schemeClr>
                          </a:solidFill>
                          <a:latin typeface="Century Gothic" panose="020B0502020202020204" pitchFamily="34" charset="0"/>
                        </a:rPr>
                        <a:t>está</a:t>
                      </a:r>
                      <a:r>
                        <a:rPr lang="en-GB" sz="2000" b="0" dirty="0">
                          <a:solidFill>
                            <a:schemeClr val="accent1">
                              <a:lumMod val="50000"/>
                            </a:schemeClr>
                          </a:solidFill>
                          <a:latin typeface="Century Gothic" panose="020B0502020202020204" pitchFamily="34" charset="0"/>
                        </a:rPr>
                        <a:t> detrás de la</a:t>
                      </a:r>
                    </a:p>
                  </a:txBody>
                  <a:tcPr anchor="ctr">
                    <a:solidFill>
                      <a:srgbClr val="FDEFE3"/>
                    </a:solidFill>
                  </a:tcPr>
                </a:tc>
                <a:tc>
                  <a:txBody>
                    <a:bodyPr/>
                    <a:lstStyle/>
                    <a:p>
                      <a:r>
                        <a:rPr lang="en-GB" sz="2000" b="0" dirty="0">
                          <a:solidFill>
                            <a:schemeClr val="accent1">
                              <a:lumMod val="50000"/>
                            </a:schemeClr>
                          </a:solidFill>
                          <a:latin typeface="Century Gothic" panose="020B0502020202020204" pitchFamily="34" charset="0"/>
                        </a:rPr>
                        <a:t>tienda</a:t>
                      </a: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865752588"/>
                  </a:ext>
                </a:extLst>
              </a:tr>
              <a:tr h="384806">
                <a:tc vMerge="1">
                  <a:txBody>
                    <a:bodyPr/>
                    <a:lstStyle/>
                    <a:p>
                      <a:endParaRPr lang="en-GB"/>
                    </a:p>
                  </a:txBody>
                  <a:tcPr/>
                </a:tc>
                <a:tc vMerge="1">
                  <a:txBody>
                    <a:bodyPr/>
                    <a:lstStyle/>
                    <a:p>
                      <a:endParaRPr lang="en-GB"/>
                    </a:p>
                  </a:txBody>
                  <a:tcPr/>
                </a:tc>
                <a:tc>
                  <a:txBody>
                    <a:bodyPr/>
                    <a:lstStyle/>
                    <a:p>
                      <a:r>
                        <a:rPr lang="en-GB" sz="2000" b="0" dirty="0">
                          <a:solidFill>
                            <a:schemeClr val="accent1">
                              <a:lumMod val="50000"/>
                            </a:schemeClr>
                          </a:solidFill>
                          <a:latin typeface="Century Gothic" panose="020B0502020202020204" pitchFamily="34" charset="0"/>
                        </a:rPr>
                        <a:t>banco</a:t>
                      </a: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4002688650"/>
                  </a:ext>
                </a:extLst>
              </a:tr>
              <a:tr h="384806">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latin typeface="Century Gothic" panose="020B0502020202020204" pitchFamily="34" charset="0"/>
                        </a:rPr>
                        <a:t>could be either</a:t>
                      </a: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46375748"/>
                  </a:ext>
                </a:extLst>
              </a:tr>
              <a:tr h="384806">
                <a:tc rowSpan="3">
                  <a:txBody>
                    <a:bodyPr/>
                    <a:lstStyle/>
                    <a:p>
                      <a:pPr algn="ctr"/>
                      <a:r>
                        <a:rPr lang="en-GB" sz="2000" b="1" dirty="0">
                          <a:solidFill>
                            <a:schemeClr val="accent1">
                              <a:lumMod val="50000"/>
                            </a:schemeClr>
                          </a:solidFill>
                          <a:latin typeface="Century Gothic" panose="020B0502020202020204" pitchFamily="34" charset="0"/>
                        </a:rPr>
                        <a:t>4</a:t>
                      </a:r>
                    </a:p>
                  </a:txBody>
                  <a:tcPr anchor="ctr">
                    <a:solidFill>
                      <a:srgbClr val="FDEFE3"/>
                    </a:solidFill>
                  </a:tcPr>
                </a:tc>
                <a:tc rowSpan="3">
                  <a:txBody>
                    <a:bodyPr/>
                    <a:lstStyle/>
                    <a:p>
                      <a:pPr algn="l"/>
                      <a:r>
                        <a:rPr lang="en-GB" sz="2000" b="0" dirty="0">
                          <a:solidFill>
                            <a:schemeClr val="accent1">
                              <a:lumMod val="50000"/>
                            </a:schemeClr>
                          </a:solidFill>
                          <a:latin typeface="Century Gothic" panose="020B0502020202020204" pitchFamily="34" charset="0"/>
                        </a:rPr>
                        <a:t>El</a:t>
                      </a:r>
                      <a:r>
                        <a:rPr lang="en-GB" sz="2000" b="0" baseline="0" dirty="0">
                          <a:solidFill>
                            <a:schemeClr val="accent1">
                              <a:lumMod val="50000"/>
                            </a:schemeClr>
                          </a:solidFill>
                          <a:latin typeface="Century Gothic" panose="020B0502020202020204" pitchFamily="34" charset="0"/>
                        </a:rPr>
                        <a:t> caballero está delante del</a:t>
                      </a:r>
                      <a:endParaRPr lang="en-GB" sz="2000" b="0" dirty="0">
                        <a:solidFill>
                          <a:schemeClr val="accent1">
                            <a:lumMod val="50000"/>
                          </a:schemeClr>
                        </a:solidFill>
                        <a:latin typeface="Century Gothic" panose="020B0502020202020204" pitchFamily="34" charset="0"/>
                      </a:endParaRPr>
                    </a:p>
                  </a:txBody>
                  <a:tcPr anchor="ctr">
                    <a:solidFill>
                      <a:srgbClr val="FDEFE3"/>
                    </a:solidFill>
                  </a:tcPr>
                </a:tc>
                <a:tc>
                  <a:txBody>
                    <a:bodyPr/>
                    <a:lstStyle/>
                    <a:p>
                      <a:r>
                        <a:rPr lang="en-GB" sz="2000" b="0" dirty="0">
                          <a:solidFill>
                            <a:schemeClr val="accent1">
                              <a:lumMod val="50000"/>
                            </a:schemeClr>
                          </a:solidFill>
                          <a:latin typeface="Century Gothic" panose="020B0502020202020204" pitchFamily="34" charset="0"/>
                        </a:rPr>
                        <a:t>casa</a:t>
                      </a: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589582004"/>
                  </a:ext>
                </a:extLst>
              </a:tr>
              <a:tr h="384806">
                <a:tc vMerge="1">
                  <a:txBody>
                    <a:bodyPr/>
                    <a:lstStyle/>
                    <a:p>
                      <a:endParaRPr lang="en-GB"/>
                    </a:p>
                  </a:txBody>
                  <a:tcPr/>
                </a:tc>
                <a:tc vMerge="1">
                  <a:txBody>
                    <a:bodyPr/>
                    <a:lstStyle/>
                    <a:p>
                      <a:endParaRPr lang="en-GB"/>
                    </a:p>
                  </a:txBody>
                  <a:tcPr/>
                </a:tc>
                <a:tc>
                  <a:txBody>
                    <a:bodyPr/>
                    <a:lstStyle/>
                    <a:p>
                      <a:r>
                        <a:rPr lang="en-GB" sz="2000" b="0" dirty="0">
                          <a:solidFill>
                            <a:schemeClr val="accent1">
                              <a:lumMod val="50000"/>
                            </a:schemeClr>
                          </a:solidFill>
                          <a:latin typeface="Century Gothic" panose="020B0502020202020204" pitchFamily="34" charset="0"/>
                        </a:rPr>
                        <a:t>monumento</a:t>
                      </a: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700366530"/>
                  </a:ext>
                </a:extLst>
              </a:tr>
              <a:tr h="384806">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latin typeface="Century Gothic" panose="020B0502020202020204" pitchFamily="34" charset="0"/>
                        </a:rPr>
                        <a:t>could be either</a:t>
                      </a: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06386367"/>
                  </a:ext>
                </a:extLst>
              </a:tr>
              <a:tr h="384806">
                <a:tc rowSpan="3">
                  <a:txBody>
                    <a:bodyPr/>
                    <a:lstStyle/>
                    <a:p>
                      <a:pPr algn="ctr"/>
                      <a:r>
                        <a:rPr lang="en-GB" sz="2000" b="1" dirty="0">
                          <a:solidFill>
                            <a:schemeClr val="accent1">
                              <a:lumMod val="50000"/>
                            </a:schemeClr>
                          </a:solidFill>
                          <a:latin typeface="Century Gothic" panose="020B0502020202020204" pitchFamily="34" charset="0"/>
                        </a:rPr>
                        <a:t>5</a:t>
                      </a:r>
                    </a:p>
                  </a:txBody>
                  <a:tcPr anchor="ctr">
                    <a:solidFill>
                      <a:srgbClr val="FDEFE3"/>
                    </a:solidFill>
                  </a:tcPr>
                </a:tc>
                <a:tc rowSpan="3">
                  <a:txBody>
                    <a:bodyPr/>
                    <a:lstStyle/>
                    <a:p>
                      <a:pPr algn="l"/>
                      <a:r>
                        <a:rPr lang="en-GB" sz="2000" b="0" dirty="0">
                          <a:solidFill>
                            <a:schemeClr val="accent1">
                              <a:lumMod val="50000"/>
                            </a:schemeClr>
                          </a:solidFill>
                          <a:latin typeface="Century Gothic" panose="020B0502020202020204" pitchFamily="34" charset="0"/>
                        </a:rPr>
                        <a:t>El tren</a:t>
                      </a:r>
                      <a:r>
                        <a:rPr lang="en-GB" sz="2000" b="0" baseline="0" dirty="0">
                          <a:solidFill>
                            <a:schemeClr val="accent1">
                              <a:lumMod val="50000"/>
                            </a:schemeClr>
                          </a:solidFill>
                          <a:latin typeface="Century Gothic" panose="020B0502020202020204" pitchFamily="34" charset="0"/>
                        </a:rPr>
                        <a:t> no está fuera de la</a:t>
                      </a:r>
                      <a:endParaRPr lang="en-GB" sz="2000" b="0" dirty="0">
                        <a:solidFill>
                          <a:schemeClr val="accent1">
                            <a:lumMod val="50000"/>
                          </a:schemeClr>
                        </a:solidFill>
                        <a:latin typeface="Century Gothic" panose="020B0502020202020204" pitchFamily="34" charset="0"/>
                      </a:endParaRPr>
                    </a:p>
                  </a:txBody>
                  <a:tcPr anchor="ctr">
                    <a:solidFill>
                      <a:srgbClr val="FDEFE3"/>
                    </a:solidFill>
                  </a:tcPr>
                </a:tc>
                <a:tc>
                  <a:txBody>
                    <a:bodyPr/>
                    <a:lstStyle/>
                    <a:p>
                      <a:r>
                        <a:rPr lang="en-GB" sz="2000" b="0" dirty="0">
                          <a:solidFill>
                            <a:schemeClr val="accent1">
                              <a:lumMod val="50000"/>
                            </a:schemeClr>
                          </a:solidFill>
                          <a:latin typeface="Century Gothic" panose="020B0502020202020204" pitchFamily="34" charset="0"/>
                        </a:rPr>
                        <a:t>estación (f)</a:t>
                      </a: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000374810"/>
                  </a:ext>
                </a:extLst>
              </a:tr>
              <a:tr h="384806">
                <a:tc vMerge="1">
                  <a:txBody>
                    <a:bodyPr/>
                    <a:lstStyle/>
                    <a:p>
                      <a:pPr algn="ctr"/>
                      <a:endParaRPr lang="en-GB" sz="2000" b="1"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000" b="0" dirty="0">
                        <a:solidFill>
                          <a:srgbClr val="002060"/>
                        </a:solidFill>
                        <a:latin typeface="Century Gothic" panose="020B0502020202020204" pitchFamily="34" charset="0"/>
                      </a:endParaRPr>
                    </a:p>
                  </a:txBody>
                  <a:tcPr anchor="ctr">
                    <a:solidFill>
                      <a:srgbClr val="FDEFE3"/>
                    </a:solidFill>
                  </a:tcPr>
                </a:tc>
                <a:tc>
                  <a:txBody>
                    <a:bodyPr/>
                    <a:lstStyle/>
                    <a:p>
                      <a:r>
                        <a:rPr lang="en-GB" sz="2000" b="0" dirty="0">
                          <a:solidFill>
                            <a:schemeClr val="accent1">
                              <a:lumMod val="50000"/>
                            </a:schemeClr>
                          </a:solidFill>
                          <a:latin typeface="Century Gothic" panose="020B0502020202020204" pitchFamily="34" charset="0"/>
                        </a:rPr>
                        <a:t>pueblo</a:t>
                      </a: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59992495"/>
                  </a:ext>
                </a:extLst>
              </a:tr>
              <a:tr h="384806">
                <a:tc vMerge="1">
                  <a:txBody>
                    <a:bodyPr/>
                    <a:lstStyle/>
                    <a:p>
                      <a:pPr algn="ctr"/>
                      <a:endParaRPr lang="en-GB" sz="2000" b="1"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000" b="0" dirty="0">
                        <a:solidFill>
                          <a:srgbClr val="002060"/>
                        </a:solidFill>
                        <a:latin typeface="Century Gothic" panose="020B0502020202020204" pitchFamily="34" charset="0"/>
                      </a:endParaRPr>
                    </a:p>
                  </a:txBody>
                  <a:tcPr anchor="ctr">
                    <a:solidFill>
                      <a:srgbClr val="FDEFE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latin typeface="Century Gothic" panose="020B0502020202020204" pitchFamily="34" charset="0"/>
                        </a:rPr>
                        <a:t>could be either</a:t>
                      </a:r>
                    </a:p>
                  </a:txBody>
                  <a:tcPr>
                    <a:solidFill>
                      <a:srgbClr val="FDEFE3"/>
                    </a:solidFill>
                  </a:tcPr>
                </a:tc>
                <a:tc>
                  <a:txBody>
                    <a:bodyPr/>
                    <a:lstStyle/>
                    <a:p>
                      <a:endParaRPr lang="en-GB" sz="2000" b="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343582197"/>
                  </a:ext>
                </a:extLst>
              </a:tr>
            </a:tbl>
          </a:graphicData>
        </a:graphic>
      </p:graphicFrame>
      <p:pic>
        <p:nvPicPr>
          <p:cNvPr id="1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0686" y="74095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3073" y="2314007"/>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 y="10370"/>
            <a:ext cx="4330460" cy="400110"/>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¿Dónde </a:t>
            </a:r>
            <a:r>
              <a:rPr lang="en-GB" sz="2000" b="1" i="1" dirty="0" err="1">
                <a:solidFill>
                  <a:schemeClr val="accent1">
                    <a:lumMod val="50000"/>
                  </a:schemeClr>
                </a:solidFill>
                <a:latin typeface="Century Gothic" panose="020B0502020202020204" pitchFamily="34" charset="0"/>
              </a:rPr>
              <a:t>está</a:t>
            </a:r>
            <a:r>
              <a:rPr lang="en-GB" sz="2000" b="1" i="1" dirty="0">
                <a:solidFill>
                  <a:schemeClr val="accent1">
                    <a:lumMod val="50000"/>
                  </a:schemeClr>
                </a:solidFill>
                <a:latin typeface="Century Gothic" panose="020B0502020202020204" pitchFamily="34" charset="0"/>
              </a:rPr>
              <a:t> la persona/el </a:t>
            </a:r>
            <a:r>
              <a:rPr lang="en-GB" sz="2000" b="1" i="1" dirty="0" err="1">
                <a:solidFill>
                  <a:schemeClr val="accent1">
                    <a:lumMod val="50000"/>
                  </a:schemeClr>
                </a:solidFill>
                <a:latin typeface="Century Gothic" panose="020B0502020202020204" pitchFamily="34" charset="0"/>
              </a:rPr>
              <a:t>lugar</a:t>
            </a:r>
            <a:r>
              <a:rPr lang="en-GB" sz="2000" b="1" i="1" dirty="0">
                <a:solidFill>
                  <a:schemeClr val="accent1">
                    <a:lumMod val="50000"/>
                  </a:schemeClr>
                </a:solidFill>
                <a:latin typeface="Century Gothic" panose="020B0502020202020204" pitchFamily="34" charset="0"/>
              </a:rPr>
              <a:t>?</a:t>
            </a:r>
          </a:p>
        </p:txBody>
      </p:sp>
      <p:sp>
        <p:nvSpPr>
          <p:cNvPr id="18" name="TextBox 17"/>
          <p:cNvSpPr txBox="1"/>
          <p:nvPr/>
        </p:nvSpPr>
        <p:spPr>
          <a:xfrm>
            <a:off x="4199084" y="17061"/>
            <a:ext cx="3953987"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Marca la opción correcta.</a:t>
            </a:r>
            <a:endParaRPr lang="en-GB" sz="2000" dirty="0"/>
          </a:p>
        </p:txBody>
      </p:sp>
      <p:pic>
        <p:nvPicPr>
          <p:cNvPr id="3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5395" y="271943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4080" y="4275625"/>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637011" y="400110"/>
            <a:ext cx="45719" cy="121575"/>
          </a:xfrm>
        </p:spPr>
        <p:txBody>
          <a:bodyPr>
            <a:normAutofit fontScale="90000"/>
          </a:bodyPr>
          <a:lstStyle/>
          <a:p>
            <a:r>
              <a:rPr lang="en-GB" sz="100" b="1" dirty="0">
                <a:solidFill>
                  <a:prstClr val="white"/>
                </a:solidFill>
              </a:rPr>
              <a:t>leer</a:t>
            </a:r>
            <a:endParaRPr lang="en-US" sz="100" dirty="0"/>
          </a:p>
        </p:txBody>
      </p:sp>
      <p:pic>
        <p:nvPicPr>
          <p:cNvPr id="2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5460" y="5108183"/>
            <a:ext cx="409881" cy="427138"/>
          </a:xfrm>
          <a:prstGeom prst="rect">
            <a:avLst/>
          </a:prstGeom>
          <a:noFill/>
          <a:extLst>
            <a:ext uri="{909E8E84-426E-40DD-AFC4-6F175D3DCCD1}">
              <a14:hiddenFill xmlns:a14="http://schemas.microsoft.com/office/drawing/2010/main">
                <a:solidFill>
                  <a:srgbClr val="FFFFFF"/>
                </a:solidFill>
              </a14:hiddenFill>
            </a:ext>
          </a:extLst>
        </p:spPr>
      </p:pic>
      <p:sp>
        <p:nvSpPr>
          <p:cNvPr id="48" name="Flowchart: Decision 47"/>
          <p:cNvSpPr/>
          <p:nvPr/>
        </p:nvSpPr>
        <p:spPr>
          <a:xfrm>
            <a:off x="7070640" y="703394"/>
            <a:ext cx="5054905" cy="3295663"/>
          </a:xfrm>
          <a:prstGeom prst="flowChartDecision">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49" name="Picture 6" descr="http://www.clker.com/cliparts/2/e/b/c/1206570767847217711nicubunu_RPG_map_symbols_Round_Tower.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3838" y="615386"/>
            <a:ext cx="1446545" cy="2059605"/>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rot="190464">
            <a:off x="7888091" y="1590150"/>
            <a:ext cx="530485" cy="438911"/>
            <a:chOff x="3211869" y="2150013"/>
            <a:chExt cx="712162" cy="551550"/>
          </a:xfrm>
          <a:effectLst>
            <a:outerShdw blurRad="50800" dist="38100" dir="5400000" algn="t" rotWithShape="0">
              <a:prstClr val="black">
                <a:alpha val="40000"/>
              </a:prstClr>
            </a:outerShdw>
          </a:effectLst>
        </p:grpSpPr>
        <p:sp>
          <p:nvSpPr>
            <p:cNvPr id="51" name="Flowchart: Delay 50"/>
            <p:cNvSpPr/>
            <p:nvPr/>
          </p:nvSpPr>
          <p:spPr>
            <a:xfrm rot="16200000">
              <a:off x="3364246" y="2205053"/>
              <a:ext cx="420831" cy="31075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2" name="Rectangle 51"/>
            <p:cNvSpPr/>
            <p:nvPr/>
          </p:nvSpPr>
          <p:spPr>
            <a:xfrm>
              <a:off x="3211869" y="2570845"/>
              <a:ext cx="712162" cy="13071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3" name="Rectangle 52"/>
            <p:cNvSpPr/>
            <p:nvPr/>
          </p:nvSpPr>
          <p:spPr>
            <a:xfrm>
              <a:off x="3211869" y="2260093"/>
              <a:ext cx="712162" cy="45719"/>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cxnSp>
          <p:nvCxnSpPr>
            <p:cNvPr id="54" name="Straight Connector 53"/>
            <p:cNvCxnSpPr/>
            <p:nvPr/>
          </p:nvCxnSpPr>
          <p:spPr>
            <a:xfrm>
              <a:off x="3253433"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343487"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426615"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520133"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608456"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686387"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774710"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868229"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2" name="Flowchart: Delay 61"/>
          <p:cNvSpPr/>
          <p:nvPr/>
        </p:nvSpPr>
        <p:spPr>
          <a:xfrm rot="16200000">
            <a:off x="10512562" y="3132607"/>
            <a:ext cx="1648967" cy="12280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1354" y="2929891"/>
            <a:ext cx="1401342" cy="1785781"/>
          </a:xfrm>
          <a:prstGeom prst="rect">
            <a:avLst/>
          </a:prstGeom>
        </p:spPr>
      </p:pic>
      <p:pic>
        <p:nvPicPr>
          <p:cNvPr id="64" name="Picture 6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99760">
            <a:off x="6932032" y="2869119"/>
            <a:ext cx="1078805" cy="1209823"/>
          </a:xfrm>
          <a:prstGeom prst="rect">
            <a:avLst/>
          </a:prstGeom>
        </p:spPr>
      </p:pic>
      <p:sp>
        <p:nvSpPr>
          <p:cNvPr id="35" name="Rounded Rectangle 34"/>
          <p:cNvSpPr/>
          <p:nvPr/>
        </p:nvSpPr>
        <p:spPr>
          <a:xfrm>
            <a:off x="8770592" y="52543"/>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t_ _ _ _</a:t>
            </a:r>
          </a:p>
        </p:txBody>
      </p:sp>
      <p:sp>
        <p:nvSpPr>
          <p:cNvPr id="36" name="Rounded Rectangle 35"/>
          <p:cNvSpPr/>
          <p:nvPr/>
        </p:nvSpPr>
        <p:spPr>
          <a:xfrm>
            <a:off x="8770592" y="52543"/>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a:t>
            </a:r>
            <a:r>
              <a:rPr lang="en-GB" sz="2400" b="1" dirty="0" err="1">
                <a:solidFill>
                  <a:schemeClr val="accent1">
                    <a:lumMod val="50000"/>
                  </a:schemeClr>
                </a:solidFill>
              </a:rPr>
              <a:t>torre</a:t>
            </a:r>
            <a:endParaRPr lang="en-GB" sz="2400" b="1" dirty="0">
              <a:solidFill>
                <a:schemeClr val="accent1">
                  <a:lumMod val="50000"/>
                </a:schemeClr>
              </a:solidFill>
            </a:endParaRPr>
          </a:p>
        </p:txBody>
      </p:sp>
      <p:sp>
        <p:nvSpPr>
          <p:cNvPr id="37" name="Rounded Rectangle 36"/>
          <p:cNvSpPr/>
          <p:nvPr/>
        </p:nvSpPr>
        <p:spPr>
          <a:xfrm>
            <a:off x="9841014" y="1396517"/>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p_ _ _ _</a:t>
            </a:r>
          </a:p>
        </p:txBody>
      </p:sp>
      <p:sp>
        <p:nvSpPr>
          <p:cNvPr id="38" name="Rounded Rectangle 37"/>
          <p:cNvSpPr/>
          <p:nvPr/>
        </p:nvSpPr>
        <p:spPr>
          <a:xfrm>
            <a:off x="9841014" y="1396517"/>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plaza</a:t>
            </a:r>
          </a:p>
        </p:txBody>
      </p:sp>
      <p:sp>
        <p:nvSpPr>
          <p:cNvPr id="40" name="Rounded Rectangle 39"/>
          <p:cNvSpPr/>
          <p:nvPr/>
        </p:nvSpPr>
        <p:spPr>
          <a:xfrm>
            <a:off x="7235282" y="4087327"/>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f_ _ _</a:t>
            </a:r>
          </a:p>
        </p:txBody>
      </p:sp>
      <p:sp>
        <p:nvSpPr>
          <p:cNvPr id="41" name="Rounded Rectangle 40"/>
          <p:cNvSpPr/>
          <p:nvPr/>
        </p:nvSpPr>
        <p:spPr>
          <a:xfrm>
            <a:off x="7235282" y="4087327"/>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flor</a:t>
            </a:r>
          </a:p>
        </p:txBody>
      </p:sp>
      <p:sp>
        <p:nvSpPr>
          <p:cNvPr id="45" name="Rounded Rectangle 44"/>
          <p:cNvSpPr/>
          <p:nvPr/>
        </p:nvSpPr>
        <p:spPr>
          <a:xfrm>
            <a:off x="10299983" y="4794583"/>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p_ _ _ _</a:t>
            </a:r>
          </a:p>
        </p:txBody>
      </p:sp>
      <p:sp>
        <p:nvSpPr>
          <p:cNvPr id="46" name="Rounded Rectangle 45"/>
          <p:cNvSpPr/>
          <p:nvPr/>
        </p:nvSpPr>
        <p:spPr>
          <a:xfrm>
            <a:off x="10299983" y="4794583"/>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d_ _ _</a:t>
            </a:r>
          </a:p>
        </p:txBody>
      </p:sp>
      <p:sp>
        <p:nvSpPr>
          <p:cNvPr id="47" name="Rounded Rectangle 46"/>
          <p:cNvSpPr/>
          <p:nvPr/>
        </p:nvSpPr>
        <p:spPr>
          <a:xfrm>
            <a:off x="10299983" y="4802533"/>
            <a:ext cx="1825562"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la </a:t>
            </a:r>
            <a:r>
              <a:rPr lang="en-GB" sz="2400" b="1" dirty="0" err="1">
                <a:solidFill>
                  <a:schemeClr val="accent1">
                    <a:lumMod val="50000"/>
                  </a:schemeClr>
                </a:solidFill>
              </a:rPr>
              <a:t>dama</a:t>
            </a:r>
            <a:endParaRPr lang="en-GB" sz="2400" b="1" dirty="0">
              <a:solidFill>
                <a:schemeClr val="accent1">
                  <a:lumMod val="50000"/>
                </a:schemeClr>
              </a:solidFill>
            </a:endParaRPr>
          </a:p>
        </p:txBody>
      </p:sp>
      <p:pic>
        <p:nvPicPr>
          <p:cNvPr id="65" name="Picture 4" descr="http://www.clker.com/cliparts/o/q/7/Q/k/y/historic-soldier-on-a-horse-m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8426" y="4962746"/>
            <a:ext cx="1324337" cy="1360745"/>
          </a:xfrm>
          <a:prstGeom prst="rect">
            <a:avLst/>
          </a:prstGeom>
          <a:noFill/>
          <a:extLst>
            <a:ext uri="{909E8E84-426E-40DD-AFC4-6F175D3DCCD1}">
              <a14:hiddenFill xmlns:a14="http://schemas.microsoft.com/office/drawing/2010/main">
                <a:solidFill>
                  <a:srgbClr val="FFFFFF"/>
                </a:solidFill>
              </a14:hiddenFill>
            </a:ext>
          </a:extLst>
        </p:spPr>
      </p:pic>
      <p:sp>
        <p:nvSpPr>
          <p:cNvPr id="67" name="Rounded Rectangle 66"/>
          <p:cNvSpPr/>
          <p:nvPr/>
        </p:nvSpPr>
        <p:spPr>
          <a:xfrm>
            <a:off x="8741028" y="5616420"/>
            <a:ext cx="2895984"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El c_ _ _ _ _ _ _ _</a:t>
            </a:r>
          </a:p>
        </p:txBody>
      </p:sp>
      <p:sp>
        <p:nvSpPr>
          <p:cNvPr id="69" name="Rounded Rectangle 68"/>
          <p:cNvSpPr/>
          <p:nvPr/>
        </p:nvSpPr>
        <p:spPr>
          <a:xfrm>
            <a:off x="8741028" y="5624370"/>
            <a:ext cx="2895984"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el caballero</a:t>
            </a:r>
          </a:p>
        </p:txBody>
      </p:sp>
      <p:sp>
        <p:nvSpPr>
          <p:cNvPr id="71" name="Rounded Rectangle 70"/>
          <p:cNvSpPr/>
          <p:nvPr/>
        </p:nvSpPr>
        <p:spPr>
          <a:xfrm>
            <a:off x="8273223" y="2800981"/>
            <a:ext cx="2002287"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El b_ _ _ _ _</a:t>
            </a:r>
          </a:p>
        </p:txBody>
      </p:sp>
      <p:sp>
        <p:nvSpPr>
          <p:cNvPr id="72" name="Rounded Rectangle 71"/>
          <p:cNvSpPr/>
          <p:nvPr/>
        </p:nvSpPr>
        <p:spPr>
          <a:xfrm>
            <a:off x="8263464" y="2807359"/>
            <a:ext cx="2002287" cy="6321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el </a:t>
            </a:r>
            <a:r>
              <a:rPr lang="en-GB" sz="2400" b="1" dirty="0" err="1">
                <a:solidFill>
                  <a:schemeClr val="accent1">
                    <a:lumMod val="50000"/>
                  </a:schemeClr>
                </a:solidFill>
              </a:rPr>
              <a:t>balcón</a:t>
            </a:r>
            <a:endParaRPr lang="en-GB" sz="2400" b="1" dirty="0">
              <a:solidFill>
                <a:schemeClr val="accent1">
                  <a:lumMod val="50000"/>
                </a:schemeClr>
              </a:solidFill>
            </a:endParaRPr>
          </a:p>
        </p:txBody>
      </p:sp>
      <p:cxnSp>
        <p:nvCxnSpPr>
          <p:cNvPr id="5" name="Straight Arrow Connector 4"/>
          <p:cNvCxnSpPr/>
          <p:nvPr/>
        </p:nvCxnSpPr>
        <p:spPr>
          <a:xfrm flipH="1" flipV="1">
            <a:off x="8104484" y="2177209"/>
            <a:ext cx="12872" cy="752682"/>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76127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36" grpId="0" animBg="1"/>
      <p:bldP spid="38" grpId="0" animBg="1"/>
      <p:bldP spid="41" grpId="0" animBg="1"/>
      <p:bldP spid="47" grpId="0" animBg="1"/>
      <p:bldP spid="69" grpId="0" animBg="1"/>
      <p:bldP spid="7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851319" y="855645"/>
            <a:ext cx="5858130" cy="461665"/>
          </a:xfrm>
          <a:prstGeom prst="rect">
            <a:avLst/>
          </a:prstGeom>
          <a:noFill/>
        </p:spPr>
        <p:txBody>
          <a:bodyPr wrap="square" rtlCol="0">
            <a:spAutoFit/>
          </a:bodyPr>
          <a:lstStyle/>
          <a:p>
            <a:r>
              <a:rPr lang="en-GB" sz="2400" i="1" dirty="0">
                <a:solidFill>
                  <a:schemeClr val="accent1">
                    <a:lumMod val="50000"/>
                  </a:schemeClr>
                </a:solidFill>
                <a:latin typeface="Century Gothic" panose="020B0502020202020204" pitchFamily="34" charset="0"/>
              </a:rPr>
              <a:t>The tower is far from the west.</a:t>
            </a:r>
          </a:p>
        </p:txBody>
      </p:sp>
      <p:sp>
        <p:nvSpPr>
          <p:cNvPr id="5" name="Rounded Rectangle 4"/>
          <p:cNvSpPr/>
          <p:nvPr/>
        </p:nvSpPr>
        <p:spPr>
          <a:xfrm>
            <a:off x="898484" y="848315"/>
            <a:ext cx="4788355" cy="520733"/>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 name="TextBox 5"/>
          <p:cNvSpPr txBox="1"/>
          <p:nvPr/>
        </p:nvSpPr>
        <p:spPr>
          <a:xfrm>
            <a:off x="854904" y="1994671"/>
            <a:ext cx="5858130" cy="461665"/>
          </a:xfrm>
          <a:prstGeom prst="rect">
            <a:avLst/>
          </a:prstGeom>
          <a:noFill/>
        </p:spPr>
        <p:txBody>
          <a:bodyPr wrap="square" rtlCol="0">
            <a:spAutoFit/>
          </a:bodyPr>
          <a:lstStyle/>
          <a:p>
            <a:r>
              <a:rPr lang="en-GB" sz="2400" i="1" dirty="0">
                <a:solidFill>
                  <a:schemeClr val="accent1">
                    <a:lumMod val="50000"/>
                  </a:schemeClr>
                </a:solidFill>
                <a:latin typeface="Century Gothic" panose="020B0502020202020204" pitchFamily="34" charset="0"/>
              </a:rPr>
              <a:t>The square is below the balcony.</a:t>
            </a:r>
          </a:p>
        </p:txBody>
      </p:sp>
      <p:sp>
        <p:nvSpPr>
          <p:cNvPr id="7" name="Rounded Rectangle 6"/>
          <p:cNvSpPr/>
          <p:nvPr/>
        </p:nvSpPr>
        <p:spPr>
          <a:xfrm>
            <a:off x="958766" y="1935603"/>
            <a:ext cx="4828717" cy="520733"/>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 name="TextBox 7"/>
          <p:cNvSpPr txBox="1"/>
          <p:nvPr/>
        </p:nvSpPr>
        <p:spPr>
          <a:xfrm>
            <a:off x="851319" y="3078962"/>
            <a:ext cx="5858130" cy="461665"/>
          </a:xfrm>
          <a:prstGeom prst="rect">
            <a:avLst/>
          </a:prstGeom>
          <a:noFill/>
        </p:spPr>
        <p:txBody>
          <a:bodyPr wrap="square" rtlCol="0">
            <a:spAutoFit/>
          </a:bodyPr>
          <a:lstStyle/>
          <a:p>
            <a:r>
              <a:rPr lang="en-GB" sz="2400" i="1" dirty="0">
                <a:solidFill>
                  <a:schemeClr val="accent1">
                    <a:lumMod val="50000"/>
                  </a:schemeClr>
                </a:solidFill>
                <a:latin typeface="Century Gothic" panose="020B0502020202020204" pitchFamily="34" charset="0"/>
              </a:rPr>
              <a:t>The lady is behind the shop.</a:t>
            </a:r>
          </a:p>
        </p:txBody>
      </p:sp>
      <p:sp>
        <p:nvSpPr>
          <p:cNvPr id="9" name="Rounded Rectangle 8"/>
          <p:cNvSpPr/>
          <p:nvPr/>
        </p:nvSpPr>
        <p:spPr>
          <a:xfrm>
            <a:off x="898484" y="3138800"/>
            <a:ext cx="4696630" cy="520733"/>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 name="TextBox 9"/>
          <p:cNvSpPr txBox="1"/>
          <p:nvPr/>
        </p:nvSpPr>
        <p:spPr>
          <a:xfrm>
            <a:off x="838201" y="4163798"/>
            <a:ext cx="7944006" cy="461665"/>
          </a:xfrm>
          <a:prstGeom prst="rect">
            <a:avLst/>
          </a:prstGeom>
          <a:noFill/>
        </p:spPr>
        <p:txBody>
          <a:bodyPr wrap="square" rtlCol="0">
            <a:spAutoFit/>
          </a:bodyPr>
          <a:lstStyle/>
          <a:p>
            <a:r>
              <a:rPr lang="en-GB" sz="2400" i="1" dirty="0">
                <a:solidFill>
                  <a:schemeClr val="accent1">
                    <a:lumMod val="50000"/>
                  </a:schemeClr>
                </a:solidFill>
                <a:latin typeface="Century Gothic" panose="020B0502020202020204" pitchFamily="34" charset="0"/>
              </a:rPr>
              <a:t>The gentleman/knight is in front of the monument.</a:t>
            </a:r>
          </a:p>
        </p:txBody>
      </p:sp>
      <p:sp>
        <p:nvSpPr>
          <p:cNvPr id="11" name="Rounded Rectangle 10"/>
          <p:cNvSpPr/>
          <p:nvPr/>
        </p:nvSpPr>
        <p:spPr>
          <a:xfrm>
            <a:off x="898484" y="4127950"/>
            <a:ext cx="7435288" cy="543838"/>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2" name="TextBox 11"/>
          <p:cNvSpPr txBox="1"/>
          <p:nvPr/>
        </p:nvSpPr>
        <p:spPr>
          <a:xfrm>
            <a:off x="851319" y="5261950"/>
            <a:ext cx="8222585"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The train is not outside / out of the station.</a:t>
            </a:r>
          </a:p>
        </p:txBody>
      </p:sp>
      <p:sp>
        <p:nvSpPr>
          <p:cNvPr id="13" name="Rounded Rectangle 12"/>
          <p:cNvSpPr/>
          <p:nvPr/>
        </p:nvSpPr>
        <p:spPr>
          <a:xfrm>
            <a:off x="898484" y="5259111"/>
            <a:ext cx="6243096" cy="488443"/>
          </a:xfrm>
          <a:prstGeom prst="round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4" name="Rectangle 13"/>
          <p:cNvSpPr/>
          <p:nvPr/>
        </p:nvSpPr>
        <p:spPr>
          <a:xfrm>
            <a:off x="838201" y="1378856"/>
            <a:ext cx="4320413" cy="461665"/>
          </a:xfrm>
          <a:prstGeom prst="rect">
            <a:avLst/>
          </a:prstGeom>
        </p:spPr>
        <p:txBody>
          <a:bodyPr wrap="none">
            <a:spAutoFit/>
          </a:bodyPr>
          <a:lstStyle/>
          <a:p>
            <a:r>
              <a:rPr lang="en-GB" sz="2400" dirty="0">
                <a:solidFill>
                  <a:schemeClr val="accent1">
                    <a:lumMod val="50000"/>
                  </a:schemeClr>
                </a:solidFill>
                <a:latin typeface="Century Gothic" panose="020B0502020202020204" pitchFamily="34" charset="0"/>
              </a:rPr>
              <a:t>La </a:t>
            </a:r>
            <a:r>
              <a:rPr lang="en-GB" sz="2400" dirty="0" err="1">
                <a:solidFill>
                  <a:schemeClr val="accent1">
                    <a:lumMod val="50000"/>
                  </a:schemeClr>
                </a:solidFill>
                <a:latin typeface="Century Gothic" panose="020B0502020202020204" pitchFamily="34" charset="0"/>
              </a:rPr>
              <a:t>torre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está</a:t>
            </a:r>
            <a:r>
              <a:rPr lang="en-GB" sz="2400" dirty="0">
                <a:solidFill>
                  <a:schemeClr val="accent1">
                    <a:lumMod val="50000"/>
                  </a:schemeClr>
                </a:solidFill>
                <a:latin typeface="Century Gothic" panose="020B0502020202020204" pitchFamily="34" charset="0"/>
              </a:rPr>
              <a:t> lejos del </a:t>
            </a:r>
            <a:r>
              <a:rPr lang="en-GB" sz="2400" dirty="0" err="1">
                <a:solidFill>
                  <a:schemeClr val="accent1">
                    <a:lumMod val="50000"/>
                  </a:schemeClr>
                </a:solidFill>
                <a:latin typeface="Century Gothic" panose="020B0502020202020204" pitchFamily="34" charset="0"/>
              </a:rPr>
              <a:t>oeste</a:t>
            </a:r>
            <a:r>
              <a:rPr lang="en-GB" sz="2400" dirty="0">
                <a:solidFill>
                  <a:schemeClr val="accent1">
                    <a:lumMod val="50000"/>
                  </a:schemeClr>
                </a:solidFill>
                <a:latin typeface="Century Gothic" panose="020B0502020202020204" pitchFamily="34" charset="0"/>
              </a:rPr>
              <a:t>.</a:t>
            </a:r>
          </a:p>
        </p:txBody>
      </p:sp>
      <p:sp>
        <p:nvSpPr>
          <p:cNvPr id="15" name="Rectangle 14"/>
          <p:cNvSpPr/>
          <p:nvPr/>
        </p:nvSpPr>
        <p:spPr>
          <a:xfrm>
            <a:off x="851319" y="2532995"/>
            <a:ext cx="5368777" cy="461665"/>
          </a:xfrm>
          <a:prstGeom prst="rect">
            <a:avLst/>
          </a:prstGeom>
        </p:spPr>
        <p:txBody>
          <a:bodyPr wrap="square">
            <a:spAutoFit/>
          </a:bodyPr>
          <a:lstStyle/>
          <a:p>
            <a:r>
              <a:rPr lang="en-GB" sz="2400" dirty="0">
                <a:solidFill>
                  <a:schemeClr val="accent1">
                    <a:lumMod val="50000"/>
                  </a:schemeClr>
                </a:solidFill>
                <a:latin typeface="Century Gothic" panose="020B0502020202020204" pitchFamily="34" charset="0"/>
              </a:rPr>
              <a:t>La plaza </a:t>
            </a:r>
            <a:r>
              <a:rPr lang="en-GB" sz="2400" dirty="0" err="1">
                <a:solidFill>
                  <a:schemeClr val="accent1">
                    <a:lumMod val="50000"/>
                  </a:schemeClr>
                </a:solidFill>
                <a:latin typeface="Century Gothic" panose="020B0502020202020204" pitchFamily="34" charset="0"/>
              </a:rPr>
              <a:t>está</a:t>
            </a:r>
            <a:r>
              <a:rPr lang="en-GB" sz="2400" dirty="0">
                <a:solidFill>
                  <a:schemeClr val="accent1">
                    <a:lumMod val="50000"/>
                  </a:schemeClr>
                </a:solidFill>
                <a:latin typeface="Century Gothic" panose="020B0502020202020204" pitchFamily="34" charset="0"/>
              </a:rPr>
              <a:t> debajo del </a:t>
            </a:r>
            <a:r>
              <a:rPr lang="en-GB" sz="2400" dirty="0" err="1">
                <a:solidFill>
                  <a:schemeClr val="accent1">
                    <a:lumMod val="50000"/>
                  </a:schemeClr>
                </a:solidFill>
                <a:latin typeface="Century Gothic" panose="020B0502020202020204" pitchFamily="34" charset="0"/>
              </a:rPr>
              <a:t>balcón</a:t>
            </a:r>
            <a:r>
              <a:rPr lang="en-GB" sz="2400" dirty="0">
                <a:solidFill>
                  <a:schemeClr val="accent1">
                    <a:lumMod val="50000"/>
                  </a:schemeClr>
                </a:solidFill>
                <a:latin typeface="Century Gothic" panose="020B0502020202020204" pitchFamily="34" charset="0"/>
              </a:rPr>
              <a:t>.</a:t>
            </a:r>
          </a:p>
        </p:txBody>
      </p:sp>
      <p:sp>
        <p:nvSpPr>
          <p:cNvPr id="16" name="Rectangle 15"/>
          <p:cNvSpPr/>
          <p:nvPr/>
        </p:nvSpPr>
        <p:spPr>
          <a:xfrm>
            <a:off x="851319" y="3638419"/>
            <a:ext cx="5283819" cy="461665"/>
          </a:xfrm>
          <a:prstGeom prst="rect">
            <a:avLst/>
          </a:prstGeom>
        </p:spPr>
        <p:txBody>
          <a:bodyPr wrap="none">
            <a:spAutoFit/>
          </a:bodyPr>
          <a:lstStyle/>
          <a:p>
            <a:r>
              <a:rPr lang="en-GB" sz="2400" dirty="0">
                <a:solidFill>
                  <a:schemeClr val="accent1">
                    <a:lumMod val="50000"/>
                  </a:schemeClr>
                </a:solidFill>
                <a:latin typeface="Century Gothic" panose="020B0502020202020204" pitchFamily="34" charset="0"/>
              </a:rPr>
              <a:t>La dama </a:t>
            </a:r>
            <a:r>
              <a:rPr lang="en-GB" sz="2400" dirty="0" err="1">
                <a:solidFill>
                  <a:schemeClr val="accent1">
                    <a:lumMod val="50000"/>
                  </a:schemeClr>
                </a:solidFill>
                <a:latin typeface="Century Gothic" panose="020B0502020202020204" pitchFamily="34" charset="0"/>
              </a:rPr>
              <a:t>está</a:t>
            </a:r>
            <a:r>
              <a:rPr lang="en-GB" sz="2400" dirty="0">
                <a:solidFill>
                  <a:schemeClr val="accent1">
                    <a:lumMod val="50000"/>
                  </a:schemeClr>
                </a:solidFill>
                <a:latin typeface="Century Gothic" panose="020B0502020202020204" pitchFamily="34" charset="0"/>
              </a:rPr>
              <a:t> detrás de la tienda.</a:t>
            </a:r>
          </a:p>
        </p:txBody>
      </p:sp>
      <p:sp>
        <p:nvSpPr>
          <p:cNvPr id="17" name="Rectangle 16"/>
          <p:cNvSpPr/>
          <p:nvPr/>
        </p:nvSpPr>
        <p:spPr>
          <a:xfrm>
            <a:off x="851319" y="4652241"/>
            <a:ext cx="6497291" cy="461665"/>
          </a:xfrm>
          <a:prstGeom prst="rect">
            <a:avLst/>
          </a:prstGeom>
        </p:spPr>
        <p:txBody>
          <a:bodyPr wrap="none">
            <a:spAutoFit/>
          </a:bodyPr>
          <a:lstStyle/>
          <a:p>
            <a:r>
              <a:rPr lang="en-GB" sz="2400" dirty="0">
                <a:solidFill>
                  <a:schemeClr val="accent1">
                    <a:lumMod val="50000"/>
                  </a:schemeClr>
                </a:solidFill>
                <a:latin typeface="Century Gothic" panose="020B0502020202020204" pitchFamily="34" charset="0"/>
              </a:rPr>
              <a:t>El caballero </a:t>
            </a:r>
            <a:r>
              <a:rPr lang="en-GB" sz="2400" dirty="0" err="1">
                <a:solidFill>
                  <a:schemeClr val="accent1">
                    <a:lumMod val="50000"/>
                  </a:schemeClr>
                </a:solidFill>
                <a:latin typeface="Century Gothic" panose="020B0502020202020204" pitchFamily="34" charset="0"/>
              </a:rPr>
              <a:t>está</a:t>
            </a:r>
            <a:r>
              <a:rPr lang="en-GB" sz="2400" dirty="0">
                <a:solidFill>
                  <a:schemeClr val="accent1">
                    <a:lumMod val="50000"/>
                  </a:schemeClr>
                </a:solidFill>
                <a:latin typeface="Century Gothic" panose="020B0502020202020204" pitchFamily="34" charset="0"/>
              </a:rPr>
              <a:t> delante del monumento.</a:t>
            </a:r>
          </a:p>
        </p:txBody>
      </p:sp>
      <p:sp>
        <p:nvSpPr>
          <p:cNvPr id="18" name="Rectangle 17"/>
          <p:cNvSpPr/>
          <p:nvPr/>
        </p:nvSpPr>
        <p:spPr>
          <a:xfrm>
            <a:off x="851319" y="5678244"/>
            <a:ext cx="5368777" cy="461665"/>
          </a:xfrm>
          <a:prstGeom prst="rect">
            <a:avLst/>
          </a:prstGeom>
        </p:spPr>
        <p:txBody>
          <a:bodyPr wrap="none">
            <a:spAutoFit/>
          </a:bodyPr>
          <a:lstStyle/>
          <a:p>
            <a:r>
              <a:rPr lang="en-GB" sz="2400" dirty="0">
                <a:solidFill>
                  <a:schemeClr val="accent1">
                    <a:lumMod val="50000"/>
                  </a:schemeClr>
                </a:solidFill>
                <a:latin typeface="Century Gothic" panose="020B0502020202020204" pitchFamily="34" charset="0"/>
              </a:rPr>
              <a:t>El tren no </a:t>
            </a:r>
            <a:r>
              <a:rPr lang="en-GB" sz="2400" dirty="0" err="1">
                <a:solidFill>
                  <a:schemeClr val="accent1">
                    <a:lumMod val="50000"/>
                  </a:schemeClr>
                </a:solidFill>
                <a:latin typeface="Century Gothic" panose="020B0502020202020204" pitchFamily="34" charset="0"/>
              </a:rPr>
              <a:t>está</a:t>
            </a:r>
            <a:r>
              <a:rPr lang="en-GB" sz="2400" dirty="0">
                <a:solidFill>
                  <a:schemeClr val="accent1">
                    <a:lumMod val="50000"/>
                  </a:schemeClr>
                </a:solidFill>
                <a:latin typeface="Century Gothic" panose="020B0502020202020204" pitchFamily="34" charset="0"/>
              </a:rPr>
              <a:t> fuera de la estación</a:t>
            </a:r>
          </a:p>
        </p:txBody>
      </p:sp>
      <p:sp>
        <p:nvSpPr>
          <p:cNvPr id="2" name="TextBox 1"/>
          <p:cNvSpPr txBox="1"/>
          <p:nvPr/>
        </p:nvSpPr>
        <p:spPr>
          <a:xfrm>
            <a:off x="363349" y="1030212"/>
            <a:ext cx="451269" cy="584775"/>
          </a:xfrm>
          <a:prstGeom prst="rect">
            <a:avLst/>
          </a:prstGeom>
          <a:noFill/>
        </p:spPr>
        <p:txBody>
          <a:bodyPr wrap="square" rtlCol="0">
            <a:spAutoFit/>
          </a:bodyPr>
          <a:lstStyle/>
          <a:p>
            <a:pPr algn="ctr"/>
            <a:r>
              <a:rPr lang="en-GB" sz="3200" b="1" dirty="0">
                <a:solidFill>
                  <a:srgbClr val="E25B00"/>
                </a:solidFill>
              </a:rPr>
              <a:t>1</a:t>
            </a:r>
          </a:p>
        </p:txBody>
      </p:sp>
      <p:sp>
        <p:nvSpPr>
          <p:cNvPr id="20" name="TextBox 19"/>
          <p:cNvSpPr txBox="1"/>
          <p:nvPr/>
        </p:nvSpPr>
        <p:spPr>
          <a:xfrm>
            <a:off x="420142" y="2271337"/>
            <a:ext cx="451269" cy="584775"/>
          </a:xfrm>
          <a:prstGeom prst="rect">
            <a:avLst/>
          </a:prstGeom>
          <a:noFill/>
        </p:spPr>
        <p:txBody>
          <a:bodyPr wrap="square" rtlCol="0">
            <a:spAutoFit/>
          </a:bodyPr>
          <a:lstStyle/>
          <a:p>
            <a:pPr algn="ctr"/>
            <a:r>
              <a:rPr lang="en-GB" sz="3200" b="1" dirty="0">
                <a:solidFill>
                  <a:srgbClr val="E25B00"/>
                </a:solidFill>
              </a:rPr>
              <a:t>2</a:t>
            </a:r>
          </a:p>
        </p:txBody>
      </p:sp>
      <p:sp>
        <p:nvSpPr>
          <p:cNvPr id="21" name="TextBox 20"/>
          <p:cNvSpPr txBox="1"/>
          <p:nvPr/>
        </p:nvSpPr>
        <p:spPr>
          <a:xfrm>
            <a:off x="346439" y="3425476"/>
            <a:ext cx="598676" cy="584775"/>
          </a:xfrm>
          <a:prstGeom prst="rect">
            <a:avLst/>
          </a:prstGeom>
          <a:noFill/>
        </p:spPr>
        <p:txBody>
          <a:bodyPr wrap="square" rtlCol="0">
            <a:spAutoFit/>
          </a:bodyPr>
          <a:lstStyle/>
          <a:p>
            <a:pPr algn="ctr"/>
            <a:r>
              <a:rPr lang="en-GB" sz="3200" b="1" dirty="0">
                <a:solidFill>
                  <a:srgbClr val="E25B00"/>
                </a:solidFill>
              </a:rPr>
              <a:t>3</a:t>
            </a:r>
          </a:p>
        </p:txBody>
      </p:sp>
      <p:sp>
        <p:nvSpPr>
          <p:cNvPr id="22" name="TextBox 21"/>
          <p:cNvSpPr txBox="1"/>
          <p:nvPr/>
        </p:nvSpPr>
        <p:spPr>
          <a:xfrm>
            <a:off x="400050" y="4486622"/>
            <a:ext cx="451269" cy="584775"/>
          </a:xfrm>
          <a:prstGeom prst="rect">
            <a:avLst/>
          </a:prstGeom>
          <a:noFill/>
        </p:spPr>
        <p:txBody>
          <a:bodyPr wrap="square" rtlCol="0">
            <a:spAutoFit/>
          </a:bodyPr>
          <a:lstStyle/>
          <a:p>
            <a:pPr algn="ctr"/>
            <a:r>
              <a:rPr lang="en-GB" sz="3200" b="1" dirty="0">
                <a:solidFill>
                  <a:srgbClr val="E25B00"/>
                </a:solidFill>
              </a:rPr>
              <a:t>4</a:t>
            </a:r>
          </a:p>
        </p:txBody>
      </p:sp>
      <p:sp>
        <p:nvSpPr>
          <p:cNvPr id="23" name="TextBox 22"/>
          <p:cNvSpPr txBox="1"/>
          <p:nvPr/>
        </p:nvSpPr>
        <p:spPr>
          <a:xfrm>
            <a:off x="400050" y="5455166"/>
            <a:ext cx="451269" cy="584775"/>
          </a:xfrm>
          <a:prstGeom prst="rect">
            <a:avLst/>
          </a:prstGeom>
          <a:noFill/>
        </p:spPr>
        <p:txBody>
          <a:bodyPr wrap="square" rtlCol="0">
            <a:spAutoFit/>
          </a:bodyPr>
          <a:lstStyle/>
          <a:p>
            <a:pPr algn="ctr"/>
            <a:r>
              <a:rPr lang="en-GB" sz="3200" b="1" dirty="0">
                <a:solidFill>
                  <a:srgbClr val="E25B00"/>
                </a:solidFill>
              </a:rPr>
              <a:t>5</a:t>
            </a:r>
          </a:p>
        </p:txBody>
      </p:sp>
      <p:sp>
        <p:nvSpPr>
          <p:cNvPr id="3" name="Title 2"/>
          <p:cNvSpPr>
            <a:spLocks noGrp="1"/>
          </p:cNvSpPr>
          <p:nvPr>
            <p:ph type="title"/>
          </p:nvPr>
        </p:nvSpPr>
        <p:spPr>
          <a:xfrm>
            <a:off x="814618" y="116847"/>
            <a:ext cx="10515600" cy="648965"/>
          </a:xfrm>
        </p:spPr>
        <p:txBody>
          <a:bodyPr>
            <a:normAutofit/>
          </a:bodyPr>
          <a:lstStyle/>
          <a:p>
            <a:r>
              <a:rPr lang="en-GB" sz="2800" b="1" i="1" dirty="0">
                <a:solidFill>
                  <a:schemeClr val="accent1">
                    <a:lumMod val="50000"/>
                  </a:schemeClr>
                </a:solidFill>
              </a:rPr>
              <a:t>¿</a:t>
            </a:r>
            <a:r>
              <a:rPr lang="en-GB" sz="2800" b="1" i="1" dirty="0" err="1">
                <a:solidFill>
                  <a:schemeClr val="accent1">
                    <a:lumMod val="50000"/>
                  </a:schemeClr>
                </a:solidFill>
              </a:rPr>
              <a:t>Cómo</a:t>
            </a:r>
            <a:r>
              <a:rPr lang="en-GB" sz="2800" b="1" i="1" dirty="0">
                <a:solidFill>
                  <a:schemeClr val="accent1">
                    <a:lumMod val="50000"/>
                  </a:schemeClr>
                </a:solidFill>
              </a:rPr>
              <a:t> se dice en </a:t>
            </a:r>
            <a:r>
              <a:rPr lang="en-GB" sz="2800" b="1" i="1" dirty="0" err="1">
                <a:solidFill>
                  <a:schemeClr val="accent1">
                    <a:lumMod val="50000"/>
                  </a:schemeClr>
                </a:solidFill>
              </a:rPr>
              <a:t>inglés</a:t>
            </a:r>
            <a:r>
              <a:rPr lang="en-GB" sz="2800" b="1" i="1" dirty="0">
                <a:solidFill>
                  <a:schemeClr val="accent1">
                    <a:lumMod val="50000"/>
                  </a:schemeClr>
                </a:solidFill>
              </a:rPr>
              <a:t>?</a:t>
            </a:r>
            <a:endParaRPr lang="en-GB" sz="2800" dirty="0">
              <a:solidFill>
                <a:schemeClr val="accent1">
                  <a:lumMod val="50000"/>
                </a:schemeClr>
              </a:solidFill>
            </a:endParaRPr>
          </a:p>
        </p:txBody>
      </p:sp>
    </p:spTree>
    <p:extLst>
      <p:ext uri="{BB962C8B-B14F-4D97-AF65-F5344CB8AC3E}">
        <p14:creationId xmlns:p14="http://schemas.microsoft.com/office/powerpoint/2010/main" val="1241921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5" grpId="0" animBg="1"/>
      <p:bldP spid="7" grpId="0" animBg="1"/>
      <p:bldP spid="9"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30044287"/>
              </p:ext>
            </p:extLst>
          </p:nvPr>
        </p:nvGraphicFramePr>
        <p:xfrm>
          <a:off x="83213" y="1010295"/>
          <a:ext cx="2865777" cy="4659699"/>
        </p:xfrm>
        <a:graphic>
          <a:graphicData uri="http://schemas.openxmlformats.org/drawingml/2006/table">
            <a:tbl>
              <a:tblPr firstRow="1" bandRow="1">
                <a:tableStyleId>{8A107856-5554-42FB-B03E-39F5DBC370BA}</a:tableStyleId>
              </a:tblPr>
              <a:tblGrid>
                <a:gridCol w="872796">
                  <a:extLst>
                    <a:ext uri="{9D8B030D-6E8A-4147-A177-3AD203B41FA5}">
                      <a16:colId xmlns:a16="http://schemas.microsoft.com/office/drawing/2014/main" val="3826511760"/>
                    </a:ext>
                  </a:extLst>
                </a:gridCol>
                <a:gridCol w="861549">
                  <a:extLst>
                    <a:ext uri="{9D8B030D-6E8A-4147-A177-3AD203B41FA5}">
                      <a16:colId xmlns:a16="http://schemas.microsoft.com/office/drawing/2014/main" val="2766133930"/>
                    </a:ext>
                  </a:extLst>
                </a:gridCol>
                <a:gridCol w="1131432">
                  <a:extLst>
                    <a:ext uri="{9D8B030D-6E8A-4147-A177-3AD203B41FA5}">
                      <a16:colId xmlns:a16="http://schemas.microsoft.com/office/drawing/2014/main" val="1055200239"/>
                    </a:ext>
                  </a:extLst>
                </a:gridCol>
              </a:tblGrid>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pPr algn="ctr"/>
                      <a:r>
                        <a:rPr lang="en-GB" sz="2000" b="1" dirty="0">
                          <a:solidFill>
                            <a:schemeClr val="accent1">
                              <a:lumMod val="50000"/>
                            </a:schemeClr>
                          </a:solidFill>
                          <a:latin typeface="Century Gothic" panose="020B0502020202020204" pitchFamily="34" charset="0"/>
                        </a:rPr>
                        <a:t>del</a:t>
                      </a:r>
                    </a:p>
                  </a:txBody>
                  <a:tcPr anchor="ctr"/>
                </a:tc>
                <a:tc>
                  <a:txBody>
                    <a:bodyPr/>
                    <a:lstStyle/>
                    <a:p>
                      <a:pPr algn="ctr"/>
                      <a:r>
                        <a:rPr lang="en-GB" sz="2000" b="1" dirty="0">
                          <a:solidFill>
                            <a:schemeClr val="accent1">
                              <a:lumMod val="50000"/>
                            </a:schemeClr>
                          </a:solidFill>
                          <a:latin typeface="Century Gothic" panose="020B0502020202020204" pitchFamily="34" charset="0"/>
                        </a:rPr>
                        <a:t>de la</a:t>
                      </a:r>
                    </a:p>
                  </a:txBody>
                  <a:tcPr anchor="ctr"/>
                </a:tc>
                <a:extLst>
                  <a:ext uri="{0D108BD9-81ED-4DB2-BD59-A6C34878D82A}">
                    <a16:rowId xmlns:a16="http://schemas.microsoft.com/office/drawing/2014/main" val="167334045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2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558595">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45996"/>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480737977"/>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12876144"/>
                  </a:ext>
                </a:extLst>
              </a:tr>
            </a:tbl>
          </a:graphicData>
        </a:graphic>
      </p:graphicFrame>
      <p:sp>
        <p:nvSpPr>
          <p:cNvPr id="5" name="Action Button: Custom 4">
            <a:hlinkClick r:id="" action="ppaction://noaction" highlightClick="1">
              <a:snd r:embed="rId3" name="1. El tren está lejos de la...wav"/>
            </a:hlinkClick>
          </p:cNvPr>
          <p:cNvSpPr/>
          <p:nvPr/>
        </p:nvSpPr>
        <p:spPr>
          <a:xfrm>
            <a:off x="344756" y="1598766"/>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6" name="Action Button: Custom 5">
            <a:hlinkClick r:id="" action="ppaction://noaction" highlightClick="1">
              <a:snd r:embed="rId4" name="2. El coche blanco está cerca del...wav"/>
            </a:hlinkClick>
          </p:cNvPr>
          <p:cNvSpPr/>
          <p:nvPr/>
        </p:nvSpPr>
        <p:spPr>
          <a:xfrm>
            <a:off x="344755" y="2144734"/>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7" name="Action Button: Custom 6">
            <a:hlinkClick r:id="" action="ppaction://noaction" highlightClick="1">
              <a:snd r:embed="rId5" name="3. El profesor está delante de la… .wav"/>
            </a:hlinkClick>
          </p:cNvPr>
          <p:cNvSpPr/>
          <p:nvPr/>
        </p:nvSpPr>
        <p:spPr>
          <a:xfrm>
            <a:off x="344755" y="2671642"/>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8" name="Action Button: Custom 7">
            <a:hlinkClick r:id="" action="ppaction://noaction" highlightClick="1">
              <a:snd r:embed="rId6" name="4. La autora está fuera del...wav"/>
            </a:hlinkClick>
          </p:cNvPr>
          <p:cNvSpPr/>
          <p:nvPr/>
        </p:nvSpPr>
        <p:spPr>
          <a:xfrm>
            <a:off x="344755" y="3194313"/>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9" name="Action Button: Custom 8">
            <a:hlinkClick r:id="" action="ppaction://noaction" highlightClick="1">
              <a:snd r:embed="rId7" name="5. La directora está detrás de la...wav"/>
            </a:hlinkClick>
          </p:cNvPr>
          <p:cNvSpPr/>
          <p:nvPr/>
        </p:nvSpPr>
        <p:spPr>
          <a:xfrm>
            <a:off x="344755" y="3698926"/>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0" name="Action Button: Custom 9">
            <a:hlinkClick r:id="" action="ppaction://noaction" highlightClick="1">
              <a:snd r:embed="rId8" name="6. El compañero está debajo de la...wav"/>
            </a:hlinkClick>
          </p:cNvPr>
          <p:cNvSpPr/>
          <p:nvPr/>
        </p:nvSpPr>
        <p:spPr>
          <a:xfrm>
            <a:off x="344755" y="4218871"/>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1" name="Action Button: Custom 10">
            <a:hlinkClick r:id="" action="ppaction://noaction" highlightClick="1">
              <a:snd r:embed="rId9" name="7. La estación está delante del...wav"/>
            </a:hlinkClick>
          </p:cNvPr>
          <p:cNvSpPr/>
          <p:nvPr/>
        </p:nvSpPr>
        <p:spPr>
          <a:xfrm>
            <a:off x="344755" y="4717308"/>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12" name="Action Button: Custom 11">
            <a:hlinkClick r:id="" action="ppaction://noaction" highlightClick="1">
              <a:snd r:embed="rId10" name="8. El amigo está fuera del...wav"/>
            </a:hlinkClick>
          </p:cNvPr>
          <p:cNvSpPr/>
          <p:nvPr/>
        </p:nvSpPr>
        <p:spPr>
          <a:xfrm>
            <a:off x="344755" y="5243927"/>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34616" y="1526045"/>
            <a:ext cx="522871" cy="544657"/>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6748" y="3602619"/>
            <a:ext cx="522871" cy="544657"/>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1890" y="2048223"/>
            <a:ext cx="522871" cy="544657"/>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6748" y="2547323"/>
            <a:ext cx="522871" cy="544657"/>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0565" y="4624160"/>
            <a:ext cx="522871" cy="544657"/>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0086" y="3092823"/>
            <a:ext cx="522871" cy="544657"/>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35099" y="4113258"/>
            <a:ext cx="522871" cy="544657"/>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61333" y="5132012"/>
            <a:ext cx="522871" cy="544657"/>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4294479753"/>
              </p:ext>
            </p:extLst>
          </p:nvPr>
        </p:nvGraphicFramePr>
        <p:xfrm>
          <a:off x="3020788" y="1010295"/>
          <a:ext cx="9140284" cy="4675045"/>
        </p:xfrm>
        <a:graphic>
          <a:graphicData uri="http://schemas.openxmlformats.org/drawingml/2006/table">
            <a:tbl>
              <a:tblPr firstRow="1" bandRow="1">
                <a:tableStyleId>{8A107856-5554-42FB-B03E-39F5DBC370BA}</a:tableStyleId>
              </a:tblPr>
              <a:tblGrid>
                <a:gridCol w="1606968">
                  <a:extLst>
                    <a:ext uri="{9D8B030D-6E8A-4147-A177-3AD203B41FA5}">
                      <a16:colId xmlns:a16="http://schemas.microsoft.com/office/drawing/2014/main" val="3826511760"/>
                    </a:ext>
                  </a:extLst>
                </a:gridCol>
                <a:gridCol w="1460528">
                  <a:extLst>
                    <a:ext uri="{9D8B030D-6E8A-4147-A177-3AD203B41FA5}">
                      <a16:colId xmlns:a16="http://schemas.microsoft.com/office/drawing/2014/main" val="2766133930"/>
                    </a:ext>
                  </a:extLst>
                </a:gridCol>
                <a:gridCol w="6072788">
                  <a:extLst>
                    <a:ext uri="{9D8B030D-6E8A-4147-A177-3AD203B41FA5}">
                      <a16:colId xmlns:a16="http://schemas.microsoft.com/office/drawing/2014/main" val="1055200239"/>
                    </a:ext>
                  </a:extLst>
                </a:gridCol>
              </a:tblGrid>
              <a:tr h="526129">
                <a:tc gridSpan="2">
                  <a:txBody>
                    <a:bodyPr/>
                    <a:lstStyle/>
                    <a:p>
                      <a:pPr algn="ctr"/>
                      <a:r>
                        <a:rPr lang="en-GB" sz="1800" b="1" baseline="0" dirty="0">
                          <a:solidFill>
                            <a:schemeClr val="accent1">
                              <a:lumMod val="50000"/>
                            </a:schemeClr>
                          </a:solidFill>
                          <a:latin typeface="Century Gothic" panose="020B0502020202020204" pitchFamily="34" charset="0"/>
                        </a:rPr>
                        <a:t>la palabra correcta</a:t>
                      </a:r>
                      <a:endParaRPr lang="en-GB" sz="1800" b="1" dirty="0">
                        <a:solidFill>
                          <a:schemeClr val="accent1">
                            <a:lumMod val="50000"/>
                          </a:schemeClr>
                        </a:solidFill>
                        <a:latin typeface="Century Gothic" panose="020B0502020202020204" pitchFamily="34" charset="0"/>
                      </a:endParaRPr>
                    </a:p>
                  </a:txBody>
                  <a:tcPr anchor="ctr"/>
                </a:tc>
                <a:tc hMerge="1">
                  <a:txBody>
                    <a:bodyPr/>
                    <a:lstStyle/>
                    <a:p>
                      <a:pPr algn="ctr"/>
                      <a:endParaRPr lang="en-GB" sz="2000" b="0" dirty="0">
                        <a:solidFill>
                          <a:srgbClr val="002060"/>
                        </a:solidFill>
                        <a:latin typeface="Century Gothic" panose="020B0502020202020204" pitchFamily="34" charset="0"/>
                      </a:endParaRPr>
                    </a:p>
                  </a:txBody>
                  <a:tcPr anchor="ctr"/>
                </a:tc>
                <a:tc>
                  <a:txBody>
                    <a:bodyPr/>
                    <a:lstStyle/>
                    <a:p>
                      <a:pPr algn="ctr"/>
                      <a:r>
                        <a:rPr lang="en-GB" sz="1800" b="1" dirty="0">
                          <a:solidFill>
                            <a:schemeClr val="accent1">
                              <a:lumMod val="50000"/>
                            </a:schemeClr>
                          </a:solidFill>
                          <a:latin typeface="Century Gothic" panose="020B0502020202020204" pitchFamily="34" charset="0"/>
                        </a:rPr>
                        <a:t>¿Cómo se dice en inglés?</a:t>
                      </a:r>
                    </a:p>
                  </a:txBody>
                  <a:tcPr anchor="ctr"/>
                </a:tc>
                <a:extLst>
                  <a:ext uri="{0D108BD9-81ED-4DB2-BD59-A6C34878D82A}">
                    <a16:rowId xmlns:a16="http://schemas.microsoft.com/office/drawing/2014/main" val="1673340455"/>
                  </a:ext>
                </a:extLst>
              </a:tr>
              <a:tr h="495364">
                <a:tc>
                  <a:txBody>
                    <a:bodyPr/>
                    <a:lstStyle/>
                    <a:p>
                      <a:pPr algn="ctr"/>
                      <a:r>
                        <a:rPr lang="en-GB" sz="2000" b="0" dirty="0" err="1">
                          <a:solidFill>
                            <a:schemeClr val="accent1">
                              <a:lumMod val="50000"/>
                            </a:schemeClr>
                          </a:solidFill>
                          <a:latin typeface="Century Gothic" panose="020B0502020202020204" pitchFamily="34" charset="0"/>
                        </a:rPr>
                        <a:t>oeste</a:t>
                      </a:r>
                      <a:r>
                        <a:rPr lang="en-GB" sz="2000" b="0" baseline="0" dirty="0">
                          <a:solidFill>
                            <a:schemeClr val="accent1">
                              <a:lumMod val="50000"/>
                            </a:schemeClr>
                          </a:solidFill>
                          <a:latin typeface="Century Gothic" panose="020B0502020202020204" pitchFamily="34" charset="0"/>
                        </a:rPr>
                        <a:t> (m)</a:t>
                      </a:r>
                      <a:endParaRPr lang="en-GB" sz="2000" b="0" dirty="0">
                        <a:solidFill>
                          <a:schemeClr val="accent1">
                            <a:lumMod val="50000"/>
                          </a:schemeClr>
                        </a:solidFill>
                        <a:latin typeface="Century Gothic" panose="020B0502020202020204" pitchFamily="34" charset="0"/>
                      </a:endParaRPr>
                    </a:p>
                  </a:txBody>
                  <a:tcPr anchor="ctr"/>
                </a:tc>
                <a:tc>
                  <a:txBody>
                    <a:bodyPr/>
                    <a:lstStyle/>
                    <a:p>
                      <a:pPr algn="ctr"/>
                      <a:r>
                        <a:rPr lang="en-GB" sz="2000" b="0" dirty="0">
                          <a:solidFill>
                            <a:schemeClr val="accent1">
                              <a:lumMod val="50000"/>
                            </a:schemeClr>
                          </a:solidFill>
                          <a:latin typeface="Century Gothic" panose="020B0502020202020204" pitchFamily="34" charset="0"/>
                        </a:rPr>
                        <a:t>ciudad (f)</a:t>
                      </a: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4953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plaza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este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586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latin typeface="Century Gothic" panose="020B0502020202020204" pitchFamily="34" charset="0"/>
                        </a:rPr>
                        <a:t>estación (f)</a:t>
                      </a:r>
                    </a:p>
                  </a:txBody>
                  <a:tcPr anchor="ctr"/>
                </a:tc>
                <a:tc>
                  <a:txBody>
                    <a:bodyPr/>
                    <a:lstStyle/>
                    <a:p>
                      <a:pPr algn="ctr"/>
                      <a:r>
                        <a:rPr lang="en-GB" sz="2000" b="0" dirty="0" err="1">
                          <a:solidFill>
                            <a:schemeClr val="accent1">
                              <a:lumMod val="50000"/>
                            </a:schemeClr>
                          </a:solidFill>
                          <a:latin typeface="Century Gothic" panose="020B0502020202020204" pitchFamily="34" charset="0"/>
                        </a:rPr>
                        <a:t>museo</a:t>
                      </a:r>
                      <a:endParaRPr lang="en-GB" sz="2000" b="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4350">
                <a:tc>
                  <a:txBody>
                    <a:bodyPr/>
                    <a:lstStyle/>
                    <a:p>
                      <a:pPr algn="ctr"/>
                      <a:r>
                        <a:rPr lang="en-GB" sz="2000" b="0" dirty="0">
                          <a:solidFill>
                            <a:schemeClr val="accent1">
                              <a:lumMod val="50000"/>
                            </a:schemeClr>
                          </a:solidFill>
                          <a:latin typeface="Century Gothic" panose="020B0502020202020204" pitchFamily="34" charset="0"/>
                        </a:rPr>
                        <a:t>escuela</a:t>
                      </a:r>
                    </a:p>
                  </a:txBody>
                  <a:tcPr anchor="ctr"/>
                </a:tc>
                <a:tc>
                  <a:txBody>
                    <a:bodyPr/>
                    <a:lstStyle/>
                    <a:p>
                      <a:pPr algn="ctr"/>
                      <a:r>
                        <a:rPr lang="en-GB" sz="2000" b="0" dirty="0">
                          <a:solidFill>
                            <a:schemeClr val="accent1">
                              <a:lumMod val="50000"/>
                            </a:schemeClr>
                          </a:solidFill>
                          <a:latin typeface="Century Gothic" panose="020B0502020202020204" pitchFamily="34" charset="0"/>
                        </a:rPr>
                        <a:t>banco</a:t>
                      </a:r>
                    </a:p>
                  </a:txBody>
                  <a:tcPr anchor="ctr"/>
                </a:tc>
                <a:tc>
                  <a:txBody>
                    <a:bodyPr/>
                    <a:lstStyle/>
                    <a:p>
                      <a:pPr algn="ctr"/>
                      <a:r>
                        <a:rPr lang="en-GB" sz="2000" b="0" i="0" dirty="0">
                          <a:solidFill>
                            <a:schemeClr val="accent1">
                              <a:lumMod val="50000"/>
                            </a:schemeClr>
                          </a:solidFill>
                          <a:latin typeface="Century Gothic" panose="020B0502020202020204" pitchFamily="34" charset="0"/>
                        </a:rPr>
                        <a:t>  </a:t>
                      </a:r>
                    </a:p>
                  </a:txBody>
                  <a:tcPr anchor="ctr"/>
                </a:tc>
                <a:extLst>
                  <a:ext uri="{0D108BD9-81ED-4DB2-BD59-A6C34878D82A}">
                    <a16:rowId xmlns:a16="http://schemas.microsoft.com/office/drawing/2014/main" val="2107718701"/>
                  </a:ext>
                </a:extLst>
              </a:tr>
              <a:tr h="495364">
                <a:tc>
                  <a:txBody>
                    <a:bodyPr/>
                    <a:lstStyle/>
                    <a:p>
                      <a:pPr algn="ctr"/>
                      <a:r>
                        <a:rPr lang="en-GB" sz="2000" b="0" dirty="0">
                          <a:solidFill>
                            <a:schemeClr val="accent1">
                              <a:lumMod val="50000"/>
                            </a:schemeClr>
                          </a:solidFill>
                          <a:latin typeface="Century Gothic" panose="020B0502020202020204" pitchFamily="34" charset="0"/>
                        </a:rPr>
                        <a:t>tienda</a:t>
                      </a:r>
                    </a:p>
                  </a:txBody>
                  <a:tcPr anchor="ctr"/>
                </a:tc>
                <a:tc>
                  <a:txBody>
                    <a:bodyPr/>
                    <a:lstStyle/>
                    <a:p>
                      <a:pPr algn="ctr"/>
                      <a:r>
                        <a:rPr lang="en-GB" sz="2000" b="0" dirty="0" err="1">
                          <a:solidFill>
                            <a:schemeClr val="accent1">
                              <a:lumMod val="50000"/>
                            </a:schemeClr>
                          </a:solidFill>
                          <a:latin typeface="Century Gothic" panose="020B0502020202020204" pitchFamily="34" charset="0"/>
                        </a:rPr>
                        <a:t>teatro</a:t>
                      </a:r>
                      <a:endParaRPr lang="en-GB" sz="2000" b="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i="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21906">
                <a:tc>
                  <a:txBody>
                    <a:bodyPr/>
                    <a:lstStyle/>
                    <a:p>
                      <a:pPr algn="ctr"/>
                      <a:r>
                        <a:rPr lang="en-GB" sz="2000" b="0" dirty="0">
                          <a:solidFill>
                            <a:schemeClr val="accent1">
                              <a:lumMod val="50000"/>
                            </a:schemeClr>
                          </a:solidFill>
                          <a:latin typeface="Century Gothic" panose="020B0502020202020204" pitchFamily="34" charset="0"/>
                        </a:rPr>
                        <a:t>coche (m)</a:t>
                      </a:r>
                    </a:p>
                  </a:txBody>
                  <a:tcPr anchor="ctr"/>
                </a:tc>
                <a:tc>
                  <a:txBody>
                    <a:bodyPr/>
                    <a:lstStyle/>
                    <a:p>
                      <a:pPr algn="ctr"/>
                      <a:r>
                        <a:rPr lang="en-GB" sz="2000" b="0" dirty="0">
                          <a:solidFill>
                            <a:schemeClr val="accent1">
                              <a:lumMod val="50000"/>
                            </a:schemeClr>
                          </a:solidFill>
                          <a:latin typeface="Century Gothic" panose="020B0502020202020204" pitchFamily="34" charset="0"/>
                        </a:rPr>
                        <a:t>mesa</a:t>
                      </a:r>
                    </a:p>
                  </a:txBody>
                  <a:tcPr anchor="ctr"/>
                </a:tc>
                <a:tc>
                  <a:txBody>
                    <a:bodyPr/>
                    <a:lstStyle/>
                    <a:p>
                      <a:pPr algn="ctr"/>
                      <a:endParaRPr lang="en-GB" sz="20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245996"/>
                  </a:ext>
                </a:extLst>
              </a:tr>
              <a:tr h="495364">
                <a:tc>
                  <a:txBody>
                    <a:bodyPr/>
                    <a:lstStyle/>
                    <a:p>
                      <a:pPr algn="ctr"/>
                      <a:r>
                        <a:rPr lang="en-GB" sz="2000" b="0" dirty="0" err="1">
                          <a:solidFill>
                            <a:schemeClr val="accent1">
                              <a:lumMod val="50000"/>
                            </a:schemeClr>
                          </a:solidFill>
                          <a:latin typeface="Century Gothic" panose="020B0502020202020204" pitchFamily="34" charset="0"/>
                        </a:rPr>
                        <a:t>iglesia</a:t>
                      </a:r>
                      <a:endParaRPr lang="en-GB" sz="2000" b="0" dirty="0">
                        <a:solidFill>
                          <a:schemeClr val="accent1">
                            <a:lumMod val="50000"/>
                          </a:schemeClr>
                        </a:solidFill>
                        <a:latin typeface="Century Gothic" panose="020B0502020202020204" pitchFamily="34" charset="0"/>
                      </a:endParaRPr>
                    </a:p>
                  </a:txBody>
                  <a:tcPr anchor="ctr"/>
                </a:tc>
                <a:tc>
                  <a:txBody>
                    <a:bodyPr/>
                    <a:lstStyle/>
                    <a:p>
                      <a:pPr algn="ctr"/>
                      <a:r>
                        <a:rPr lang="en-GB" sz="2000" b="0" dirty="0" err="1">
                          <a:solidFill>
                            <a:schemeClr val="accent1">
                              <a:lumMod val="50000"/>
                            </a:schemeClr>
                          </a:solidFill>
                          <a:latin typeface="Century Gothic" panose="020B0502020202020204" pitchFamily="34" charset="0"/>
                        </a:rPr>
                        <a:t>teatro</a:t>
                      </a:r>
                      <a:endParaRPr lang="en-GB" sz="2000" b="0" dirty="0">
                        <a:solidFill>
                          <a:schemeClr val="accent1">
                            <a:lumMod val="50000"/>
                          </a:schemeClr>
                        </a:solidFill>
                        <a:latin typeface="Century Gothic" panose="020B0502020202020204" pitchFamily="34" charset="0"/>
                      </a:endParaRPr>
                    </a:p>
                  </a:txBody>
                  <a:tcPr anchor="ctr"/>
                </a:tc>
                <a:tc>
                  <a:txBody>
                    <a:bodyPr/>
                    <a:lstStyle/>
                    <a:p>
                      <a:pPr algn="ctr"/>
                      <a:endParaRPr lang="en-GB" sz="20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480737977"/>
                  </a:ext>
                </a:extLst>
              </a:tr>
              <a:tr h="544766">
                <a:tc>
                  <a:txBody>
                    <a:bodyPr/>
                    <a:lstStyle/>
                    <a:p>
                      <a:pPr algn="ctr"/>
                      <a:r>
                        <a:rPr lang="en-GB" sz="2000" b="0" dirty="0" err="1">
                          <a:solidFill>
                            <a:schemeClr val="accent1">
                              <a:lumMod val="50000"/>
                            </a:schemeClr>
                          </a:solidFill>
                          <a:latin typeface="Century Gothic" panose="020B0502020202020204" pitchFamily="34" charset="0"/>
                        </a:rPr>
                        <a:t>edificio</a:t>
                      </a:r>
                      <a:endParaRPr lang="en-GB" sz="2000" b="0" dirty="0">
                        <a:solidFill>
                          <a:schemeClr val="accent1">
                            <a:lumMod val="50000"/>
                          </a:schemeClr>
                        </a:solidFill>
                        <a:latin typeface="Century Gothic" panose="020B0502020202020204" pitchFamily="34" charset="0"/>
                      </a:endParaRPr>
                    </a:p>
                  </a:txBody>
                  <a:tcPr anchor="ctr"/>
                </a:tc>
                <a:tc>
                  <a:txBody>
                    <a:bodyPr/>
                    <a:lstStyle/>
                    <a:p>
                      <a:pPr algn="ctr"/>
                      <a:r>
                        <a:rPr lang="en-GB" sz="2000" b="0" dirty="0">
                          <a:solidFill>
                            <a:schemeClr val="accent1">
                              <a:lumMod val="50000"/>
                            </a:schemeClr>
                          </a:solidFill>
                          <a:latin typeface="Century Gothic" panose="020B0502020202020204" pitchFamily="34" charset="0"/>
                        </a:rPr>
                        <a:t>casa</a:t>
                      </a:r>
                    </a:p>
                  </a:txBody>
                  <a:tcPr anchor="ctr"/>
                </a:tc>
                <a:tc>
                  <a:txBody>
                    <a:bodyPr/>
                    <a:lstStyle/>
                    <a:p>
                      <a:pPr algn="ctr"/>
                      <a:endParaRPr lang="en-GB" sz="20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612876144"/>
                  </a:ext>
                </a:extLst>
              </a:tr>
            </a:tbl>
          </a:graphicData>
        </a:graphic>
      </p:graphicFrame>
      <p:sp>
        <p:nvSpPr>
          <p:cNvPr id="27" name="Oval 26"/>
          <p:cNvSpPr/>
          <p:nvPr/>
        </p:nvSpPr>
        <p:spPr>
          <a:xfrm>
            <a:off x="4676737" y="1497743"/>
            <a:ext cx="1375969" cy="52338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0" y="10370"/>
            <a:ext cx="4267200" cy="400110"/>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a:t>
            </a:r>
            <a:r>
              <a:rPr lang="en-GB" sz="2000" b="1" i="1" dirty="0" err="1">
                <a:solidFill>
                  <a:schemeClr val="accent1">
                    <a:lumMod val="50000"/>
                  </a:schemeClr>
                </a:solidFill>
                <a:latin typeface="Century Gothic" panose="020B0502020202020204" pitchFamily="34" charset="0"/>
              </a:rPr>
              <a:t>Qué</a:t>
            </a:r>
            <a:r>
              <a:rPr lang="en-GB" sz="2000" b="1" i="1" dirty="0">
                <a:solidFill>
                  <a:schemeClr val="accent1">
                    <a:lumMod val="50000"/>
                  </a:schemeClr>
                </a:solidFill>
                <a:latin typeface="Century Gothic" panose="020B0502020202020204" pitchFamily="34" charset="0"/>
              </a:rPr>
              <a:t> </a:t>
            </a:r>
            <a:r>
              <a:rPr lang="en-GB" sz="2000" b="1" i="1" dirty="0" err="1">
                <a:solidFill>
                  <a:schemeClr val="accent1">
                    <a:lumMod val="50000"/>
                  </a:schemeClr>
                </a:solidFill>
                <a:latin typeface="Century Gothic" panose="020B0502020202020204" pitchFamily="34" charset="0"/>
              </a:rPr>
              <a:t>escuchas</a:t>
            </a:r>
            <a:r>
              <a:rPr lang="en-GB" sz="2000" b="1" i="1" dirty="0">
                <a:solidFill>
                  <a:schemeClr val="accent1">
                    <a:lumMod val="50000"/>
                  </a:schemeClr>
                </a:solidFill>
                <a:latin typeface="Century Gothic" panose="020B0502020202020204" pitchFamily="34" charset="0"/>
              </a:rPr>
              <a:t>? ¿‘del’ o ‘de la’?</a:t>
            </a:r>
          </a:p>
        </p:txBody>
      </p:sp>
      <p:sp>
        <p:nvSpPr>
          <p:cNvPr id="33" name="TextBox 32"/>
          <p:cNvSpPr txBox="1"/>
          <p:nvPr/>
        </p:nvSpPr>
        <p:spPr>
          <a:xfrm>
            <a:off x="6169530" y="1598318"/>
            <a:ext cx="4283536"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The train is far from the city.</a:t>
            </a:r>
          </a:p>
        </p:txBody>
      </p:sp>
      <p:sp>
        <p:nvSpPr>
          <p:cNvPr id="34" name="TextBox 33"/>
          <p:cNvSpPr txBox="1"/>
          <p:nvPr/>
        </p:nvSpPr>
        <p:spPr>
          <a:xfrm>
            <a:off x="6071361" y="2144734"/>
            <a:ext cx="5029186"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The white car is near the east.</a:t>
            </a:r>
          </a:p>
        </p:txBody>
      </p:sp>
      <p:sp>
        <p:nvSpPr>
          <p:cNvPr id="35" name="TextBox 34"/>
          <p:cNvSpPr txBox="1"/>
          <p:nvPr/>
        </p:nvSpPr>
        <p:spPr>
          <a:xfrm>
            <a:off x="6071361" y="2633587"/>
            <a:ext cx="5458865"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The (male) teacher is in front of the station.</a:t>
            </a:r>
          </a:p>
        </p:txBody>
      </p:sp>
      <p:sp>
        <p:nvSpPr>
          <p:cNvPr id="36" name="TextBox 35"/>
          <p:cNvSpPr txBox="1"/>
          <p:nvPr/>
        </p:nvSpPr>
        <p:spPr>
          <a:xfrm>
            <a:off x="6071361" y="3161661"/>
            <a:ext cx="514792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The (female) author is outside the bank.</a:t>
            </a:r>
          </a:p>
        </p:txBody>
      </p:sp>
      <p:sp>
        <p:nvSpPr>
          <p:cNvPr id="37" name="TextBox 36"/>
          <p:cNvSpPr txBox="1"/>
          <p:nvPr/>
        </p:nvSpPr>
        <p:spPr>
          <a:xfrm>
            <a:off x="5992926" y="3704849"/>
            <a:ext cx="6913742" cy="369332"/>
          </a:xfrm>
          <a:prstGeom prst="rect">
            <a:avLst/>
          </a:prstGeom>
          <a:noFill/>
        </p:spPr>
        <p:txBody>
          <a:bodyPr wrap="square" rtlCol="0">
            <a:spAutoFit/>
          </a:bodyPr>
          <a:lstStyle/>
          <a:p>
            <a:r>
              <a:rPr lang="en-GB" dirty="0">
                <a:solidFill>
                  <a:schemeClr val="accent1">
                    <a:lumMod val="50000"/>
                  </a:schemeClr>
                </a:solidFill>
                <a:latin typeface="Century Gothic" panose="020B0502020202020204" pitchFamily="34" charset="0"/>
              </a:rPr>
              <a:t>The (female) director/</a:t>
            </a:r>
            <a:r>
              <a:rPr lang="en-GB" dirty="0" err="1">
                <a:solidFill>
                  <a:schemeClr val="accent1">
                    <a:lumMod val="50000"/>
                  </a:schemeClr>
                </a:solidFill>
                <a:latin typeface="Century Gothic" panose="020B0502020202020204" pitchFamily="34" charset="0"/>
              </a:rPr>
              <a:t>headteacher</a:t>
            </a:r>
            <a:r>
              <a:rPr lang="en-GB" dirty="0">
                <a:solidFill>
                  <a:schemeClr val="accent1">
                    <a:lumMod val="50000"/>
                  </a:schemeClr>
                </a:solidFill>
                <a:latin typeface="Century Gothic" panose="020B0502020202020204" pitchFamily="34" charset="0"/>
              </a:rPr>
              <a:t> is behind the shop.</a:t>
            </a:r>
          </a:p>
        </p:txBody>
      </p:sp>
      <p:sp>
        <p:nvSpPr>
          <p:cNvPr id="38" name="TextBox 37"/>
          <p:cNvSpPr txBox="1"/>
          <p:nvPr/>
        </p:nvSpPr>
        <p:spPr>
          <a:xfrm>
            <a:off x="6059171" y="4198700"/>
            <a:ext cx="558258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The (male) classmate is under the table.</a:t>
            </a:r>
          </a:p>
        </p:txBody>
      </p:sp>
      <p:sp>
        <p:nvSpPr>
          <p:cNvPr id="39" name="TextBox 38"/>
          <p:cNvSpPr txBox="1"/>
          <p:nvPr/>
        </p:nvSpPr>
        <p:spPr>
          <a:xfrm>
            <a:off x="6059171" y="4719084"/>
            <a:ext cx="527165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The station is in front of the theatre.</a:t>
            </a:r>
          </a:p>
        </p:txBody>
      </p:sp>
      <p:sp>
        <p:nvSpPr>
          <p:cNvPr id="40" name="TextBox 39"/>
          <p:cNvSpPr txBox="1"/>
          <p:nvPr/>
        </p:nvSpPr>
        <p:spPr>
          <a:xfrm>
            <a:off x="6059171" y="5243927"/>
            <a:ext cx="539019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The (male) friend is outside the building.</a:t>
            </a:r>
          </a:p>
        </p:txBody>
      </p:sp>
      <p:sp>
        <p:nvSpPr>
          <p:cNvPr id="44" name="Oval 43"/>
          <p:cNvSpPr/>
          <p:nvPr/>
        </p:nvSpPr>
        <p:spPr>
          <a:xfrm>
            <a:off x="4777350" y="2035572"/>
            <a:ext cx="1215576" cy="52338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3039667" y="2508573"/>
            <a:ext cx="1570565" cy="595151"/>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4682030" y="3103724"/>
            <a:ext cx="1317534" cy="52338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3302300" y="3579386"/>
            <a:ext cx="1138561" cy="552722"/>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4931505" y="4118373"/>
            <a:ext cx="881356" cy="52338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898269" y="4657447"/>
            <a:ext cx="902765" cy="52338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3334896" y="5160493"/>
            <a:ext cx="1097761" cy="52338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83214" y="10525"/>
            <a:ext cx="16139904" cy="707886"/>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				     </a:t>
            </a:r>
            <a:r>
              <a:rPr lang="en-GB" sz="2000" b="1" i="1" dirty="0" err="1">
                <a:solidFill>
                  <a:schemeClr val="accent1">
                    <a:lumMod val="50000"/>
                  </a:schemeClr>
                </a:solidFill>
                <a:latin typeface="Century Gothic" panose="020B0502020202020204" pitchFamily="34" charset="0"/>
              </a:rPr>
              <a:t>Luego</a:t>
            </a:r>
            <a:r>
              <a:rPr lang="en-GB" sz="2000" b="1" i="1" dirty="0">
                <a:solidFill>
                  <a:schemeClr val="accent1">
                    <a:lumMod val="50000"/>
                  </a:schemeClr>
                </a:solidFill>
                <a:latin typeface="Century Gothic" panose="020B0502020202020204" pitchFamily="34" charset="0"/>
              </a:rPr>
              <a:t>, </a:t>
            </a:r>
            <a:r>
              <a:rPr lang="en-GB" sz="2000" b="1" i="1" dirty="0" err="1">
                <a:solidFill>
                  <a:schemeClr val="accent1">
                    <a:lumMod val="50000"/>
                  </a:schemeClr>
                </a:solidFill>
                <a:latin typeface="Century Gothic" panose="020B0502020202020204" pitchFamily="34" charset="0"/>
              </a:rPr>
              <a:t>escucha</a:t>
            </a:r>
            <a:r>
              <a:rPr lang="en-GB" sz="2000" b="1" i="1" dirty="0">
                <a:solidFill>
                  <a:schemeClr val="accent1">
                    <a:lumMod val="50000"/>
                  </a:schemeClr>
                </a:solidFill>
                <a:latin typeface="Century Gothic" panose="020B0502020202020204" pitchFamily="34" charset="0"/>
              </a:rPr>
              <a:t> </a:t>
            </a:r>
            <a:r>
              <a:rPr lang="en-GB" sz="2000" b="1" i="1" dirty="0" err="1">
                <a:solidFill>
                  <a:schemeClr val="accent1">
                    <a:lumMod val="50000"/>
                  </a:schemeClr>
                </a:solidFill>
                <a:latin typeface="Century Gothic" panose="020B0502020202020204" pitchFamily="34" charset="0"/>
              </a:rPr>
              <a:t>otra</a:t>
            </a:r>
            <a:r>
              <a:rPr lang="en-GB" sz="2000" b="1" i="1" dirty="0">
                <a:solidFill>
                  <a:schemeClr val="accent1">
                    <a:lumMod val="50000"/>
                  </a:schemeClr>
                </a:solidFill>
                <a:latin typeface="Century Gothic" panose="020B0502020202020204" pitchFamily="34" charset="0"/>
              </a:rPr>
              <a:t> </a:t>
            </a:r>
            <a:r>
              <a:rPr lang="en-GB" sz="2000" b="1" i="1" dirty="0" err="1">
                <a:solidFill>
                  <a:schemeClr val="accent1">
                    <a:lumMod val="50000"/>
                  </a:schemeClr>
                </a:solidFill>
                <a:latin typeface="Century Gothic" panose="020B0502020202020204" pitchFamily="34" charset="0"/>
              </a:rPr>
              <a:t>vez</a:t>
            </a:r>
            <a:r>
              <a:rPr lang="en-GB" sz="2000" b="1" i="1" dirty="0">
                <a:solidFill>
                  <a:schemeClr val="accent1">
                    <a:lumMod val="50000"/>
                  </a:schemeClr>
                </a:solidFill>
                <a:latin typeface="Century Gothic" panose="020B0502020202020204" pitchFamily="34" charset="0"/>
              </a:rPr>
              <a:t>. Marca la palabra </a:t>
            </a:r>
          </a:p>
          <a:p>
            <a:r>
              <a:rPr lang="en-GB" sz="2000" b="1" i="1" dirty="0" err="1">
                <a:solidFill>
                  <a:schemeClr val="accent1">
                    <a:lumMod val="50000"/>
                  </a:schemeClr>
                </a:solidFill>
                <a:latin typeface="Century Gothic" panose="020B0502020202020204" pitchFamily="34" charset="0"/>
              </a:rPr>
              <a:t>correcta</a:t>
            </a:r>
            <a:r>
              <a:rPr lang="en-GB" sz="2000" b="1" i="1" dirty="0">
                <a:solidFill>
                  <a:schemeClr val="accent1">
                    <a:lumMod val="50000"/>
                  </a:schemeClr>
                </a:solidFill>
                <a:latin typeface="Century Gothic" panose="020B0502020202020204" pitchFamily="34" charset="0"/>
              </a:rPr>
              <a:t> y escribe la </a:t>
            </a:r>
            <a:r>
              <a:rPr lang="en-GB" sz="2000" b="1" i="1" dirty="0" err="1">
                <a:solidFill>
                  <a:schemeClr val="accent1">
                    <a:lumMod val="50000"/>
                  </a:schemeClr>
                </a:solidFill>
                <a:latin typeface="Century Gothic" panose="020B0502020202020204" pitchFamily="34" charset="0"/>
              </a:rPr>
              <a:t>frase</a:t>
            </a:r>
            <a:r>
              <a:rPr lang="en-GB" sz="2000" b="1" i="1" dirty="0">
                <a:solidFill>
                  <a:schemeClr val="accent1">
                    <a:lumMod val="50000"/>
                  </a:schemeClr>
                </a:solidFill>
                <a:latin typeface="Century Gothic" panose="020B0502020202020204" pitchFamily="34" charset="0"/>
              </a:rPr>
              <a:t> </a:t>
            </a:r>
            <a:r>
              <a:rPr lang="en-GB" sz="2000" b="1" i="1" dirty="0" err="1">
                <a:solidFill>
                  <a:schemeClr val="accent1">
                    <a:lumMod val="50000"/>
                  </a:schemeClr>
                </a:solidFill>
                <a:latin typeface="Century Gothic" panose="020B0502020202020204" pitchFamily="34" charset="0"/>
              </a:rPr>
              <a:t>completa</a:t>
            </a:r>
            <a:r>
              <a:rPr lang="en-GB" sz="2000" b="1" i="1" dirty="0">
                <a:solidFill>
                  <a:schemeClr val="accent1">
                    <a:lumMod val="50000"/>
                  </a:schemeClr>
                </a:solidFill>
                <a:latin typeface="Century Gothic" panose="020B0502020202020204" pitchFamily="34" charset="0"/>
              </a:rPr>
              <a:t> en inglés.</a:t>
            </a:r>
          </a:p>
        </p:txBody>
      </p:sp>
      <p:sp>
        <p:nvSpPr>
          <p:cNvPr id="2" name="Title 1"/>
          <p:cNvSpPr>
            <a:spLocks noGrp="1"/>
          </p:cNvSpPr>
          <p:nvPr>
            <p:ph type="title"/>
          </p:nvPr>
        </p:nvSpPr>
        <p:spPr>
          <a:xfrm flipV="1">
            <a:off x="10801350" y="443075"/>
            <a:ext cx="417938" cy="90500"/>
          </a:xfrm>
        </p:spPr>
        <p:txBody>
          <a:bodyPr>
            <a:normAutofit fontScale="90000"/>
          </a:bodyPr>
          <a:lstStyle/>
          <a:p>
            <a:r>
              <a:rPr lang="en-GB" sz="100" b="1" dirty="0" err="1">
                <a:solidFill>
                  <a:schemeClr val="bg1"/>
                </a:solidFill>
              </a:rPr>
              <a:t>escuchar</a:t>
            </a:r>
            <a:endParaRPr lang="en-GB" sz="100" b="1" dirty="0">
              <a:solidFill>
                <a:schemeClr val="bg1"/>
              </a:solidFill>
            </a:endParaRPr>
          </a:p>
        </p:txBody>
      </p:sp>
      <p:sp>
        <p:nvSpPr>
          <p:cNvPr id="41"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5472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27" grpId="0" animBg="1"/>
      <p:bldP spid="32" grpId="0"/>
      <p:bldP spid="33" grpId="0"/>
      <p:bldP spid="34" grpId="0"/>
      <p:bldP spid="35" grpId="0"/>
      <p:bldP spid="36" grpId="0"/>
      <p:bldP spid="37" grpId="0"/>
      <p:bldP spid="38" grpId="0"/>
      <p:bldP spid="39" grpId="0"/>
      <p:bldP spid="40" grpId="0"/>
      <p:bldP spid="44" grpId="0" animBg="1"/>
      <p:bldP spid="45" grpId="0" animBg="1"/>
      <p:bldP spid="46" grpId="0" animBg="1"/>
      <p:bldP spid="47" grpId="0" animBg="1"/>
      <p:bldP spid="48" grpId="0" animBg="1"/>
      <p:bldP spid="50" grpId="0" animBg="1"/>
      <p:bldP spid="52" grpId="0" animBg="1"/>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Picture 30" descr="Smart Boy Clipart Clip art of Boy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2278" y="1385042"/>
            <a:ext cx="1526824" cy="15268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
            <a:ext cx="10515600" cy="1041400"/>
          </a:xfrm>
        </p:spPr>
        <p:txBody>
          <a:bodyPr>
            <a:normAutofit/>
          </a:bodyPr>
          <a:lstStyle/>
          <a:p>
            <a:r>
              <a:rPr lang="en-GB" sz="3200" dirty="0">
                <a:solidFill>
                  <a:schemeClr val="accent1">
                    <a:lumMod val="50000"/>
                  </a:schemeClr>
                </a:solidFill>
              </a:rPr>
              <a:t>Describe las </a:t>
            </a:r>
            <a:r>
              <a:rPr lang="en-GB" sz="3200" dirty="0" err="1">
                <a:solidFill>
                  <a:schemeClr val="accent1">
                    <a:lumMod val="50000"/>
                  </a:schemeClr>
                </a:solidFill>
              </a:rPr>
              <a:t>imágenes</a:t>
            </a:r>
            <a:r>
              <a:rPr lang="en-GB" sz="3200" dirty="0">
                <a:solidFill>
                  <a:schemeClr val="accent1">
                    <a:lumMod val="50000"/>
                  </a:schemeClr>
                </a:solidFill>
              </a:rPr>
              <a:t>. </a:t>
            </a:r>
            <a:br>
              <a:rPr lang="en-GB" sz="3200" dirty="0">
                <a:solidFill>
                  <a:schemeClr val="accent1">
                    <a:lumMod val="50000"/>
                  </a:schemeClr>
                </a:solidFill>
              </a:rPr>
            </a:br>
            <a:r>
              <a:rPr lang="en-GB" sz="3200" dirty="0" err="1">
                <a:solidFill>
                  <a:schemeClr val="accent1">
                    <a:lumMod val="50000"/>
                  </a:schemeClr>
                </a:solidFill>
              </a:rPr>
              <a:t>Completa</a:t>
            </a:r>
            <a:r>
              <a:rPr lang="en-GB" sz="3200" dirty="0">
                <a:solidFill>
                  <a:schemeClr val="accent1">
                    <a:lumMod val="50000"/>
                  </a:schemeClr>
                </a:solidFill>
              </a:rPr>
              <a:t> las seis frases en español.</a:t>
            </a:r>
          </a:p>
        </p:txBody>
      </p:sp>
      <p:pic>
        <p:nvPicPr>
          <p:cNvPr id="1032" name="Picture 8" descr="Brown wood table clip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02" t="10108" r="8080" b="13076"/>
          <a:stretch/>
        </p:blipFill>
        <p:spPr bwMode="auto">
          <a:xfrm>
            <a:off x="976349" y="4053436"/>
            <a:ext cx="2195570" cy="1442189"/>
          </a:xfrm>
          <a:prstGeom prst="rect">
            <a:avLst/>
          </a:prstGeom>
          <a:noFill/>
          <a:extLst>
            <a:ext uri="{909E8E84-426E-40DD-AFC4-6F175D3DCCD1}">
              <a14:hiddenFill xmlns:a14="http://schemas.microsoft.com/office/drawing/2010/main">
                <a:solidFill>
                  <a:srgbClr val="FFFFFF"/>
                </a:solidFill>
              </a14:hiddenFill>
            </a:ext>
          </a:extLst>
        </p:spPr>
      </p:pic>
      <p:sp>
        <p:nvSpPr>
          <p:cNvPr id="14" name="Action Button: Custom 13">
            <a:hlinkClick r:id="" action="ppaction://noaction" highlightClick="1">
              <a:snd r:embed="rId5" name="El _____ es bajo.wav"/>
            </a:hlinkClick>
          </p:cNvPr>
          <p:cNvSpPr/>
          <p:nvPr/>
        </p:nvSpPr>
        <p:spPr>
          <a:xfrm>
            <a:off x="459619" y="1289050"/>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5" name="Action Button: Custom 14">
            <a:hlinkClick r:id="" action="ppaction://noaction" highlightClick="1">
              <a:snd r:embed="rId5" name="El _____ es bajo.wav"/>
            </a:hlinkClick>
          </p:cNvPr>
          <p:cNvSpPr/>
          <p:nvPr/>
        </p:nvSpPr>
        <p:spPr>
          <a:xfrm>
            <a:off x="391138" y="4156509"/>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7" name="Action Button: Custom 16">
            <a:hlinkClick r:id="" action="ppaction://noaction" highlightClick="1">
              <a:snd r:embed="rId5" name="El _____ es bajo.wav"/>
            </a:hlinkClick>
          </p:cNvPr>
          <p:cNvSpPr/>
          <p:nvPr/>
        </p:nvSpPr>
        <p:spPr>
          <a:xfrm>
            <a:off x="3194288" y="1284598"/>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9" name="Action Button: Custom 18">
            <a:hlinkClick r:id="" action="ppaction://noaction" highlightClick="1">
              <a:snd r:embed="rId5" name="El _____ es bajo.wav"/>
            </a:hlinkClick>
          </p:cNvPr>
          <p:cNvSpPr/>
          <p:nvPr/>
        </p:nvSpPr>
        <p:spPr>
          <a:xfrm>
            <a:off x="3221891" y="4153210"/>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pic>
        <p:nvPicPr>
          <p:cNvPr id="1044" name="Picture 20" descr="Clipart magaz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8123" y="4681617"/>
            <a:ext cx="1049122" cy="786842"/>
          </a:xfrm>
          <a:prstGeom prst="rect">
            <a:avLst/>
          </a:prstGeom>
          <a:noFill/>
          <a:extLst>
            <a:ext uri="{909E8E84-426E-40DD-AFC4-6F175D3DCCD1}">
              <a14:hiddenFill xmlns:a14="http://schemas.microsoft.com/office/drawing/2010/main">
                <a:solidFill>
                  <a:srgbClr val="FFFFFF"/>
                </a:solidFill>
              </a14:hiddenFill>
            </a:ext>
          </a:extLst>
        </p:spPr>
      </p:pic>
      <p:sp>
        <p:nvSpPr>
          <p:cNvPr id="21" name="Action Button: Custom 20">
            <a:hlinkClick r:id="" action="ppaction://noaction" highlightClick="1">
              <a:snd r:embed="rId5" name="El _____ es bajo.wav"/>
            </a:hlinkClick>
          </p:cNvPr>
          <p:cNvSpPr/>
          <p:nvPr/>
        </p:nvSpPr>
        <p:spPr>
          <a:xfrm>
            <a:off x="5824755" y="1252268"/>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7" name="TextBox 6"/>
          <p:cNvSpPr txBox="1"/>
          <p:nvPr/>
        </p:nvSpPr>
        <p:spPr>
          <a:xfrm>
            <a:off x="6413928" y="1191016"/>
            <a:ext cx="1570539" cy="461665"/>
          </a:xfrm>
          <a:prstGeom prst="rect">
            <a:avLst/>
          </a:prstGeom>
          <a:noFill/>
        </p:spPr>
        <p:txBody>
          <a:bodyPr wrap="square" rtlCol="0">
            <a:spAutoFit/>
          </a:bodyPr>
          <a:lstStyle/>
          <a:p>
            <a:r>
              <a:rPr lang="en-GB" sz="2400" b="1" dirty="0">
                <a:solidFill>
                  <a:schemeClr val="accent1">
                    <a:lumMod val="50000"/>
                  </a:schemeClr>
                </a:solidFill>
              </a:rPr>
              <a:t>[far from]</a:t>
            </a:r>
          </a:p>
        </p:txBody>
      </p:sp>
      <p:pic>
        <p:nvPicPr>
          <p:cNvPr id="1046" name="Picture 22" descr="Station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9698" y="1615554"/>
            <a:ext cx="1813618" cy="140102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Train Rail transport Tram Clip art - Bullet Train Cliparts png download - 5484*3036 - Free Transparent Train png Download."/>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843"/>
          <a:stretch/>
        </p:blipFill>
        <p:spPr bwMode="auto">
          <a:xfrm>
            <a:off x="5633792" y="1803352"/>
            <a:ext cx="1785417" cy="1160702"/>
          </a:xfrm>
          <a:prstGeom prst="rect">
            <a:avLst/>
          </a:prstGeom>
          <a:noFill/>
          <a:extLst>
            <a:ext uri="{909E8E84-426E-40DD-AFC4-6F175D3DCCD1}">
              <a14:hiddenFill xmlns:a14="http://schemas.microsoft.com/office/drawing/2010/main">
                <a:solidFill>
                  <a:srgbClr val="FFFFFF"/>
                </a:solidFill>
              </a14:hiddenFill>
            </a:ext>
          </a:extLst>
        </p:spPr>
      </p:pic>
      <p:sp>
        <p:nvSpPr>
          <p:cNvPr id="25" name="Action Button: Custom 24">
            <a:hlinkClick r:id="" action="ppaction://noaction" highlightClick="1">
              <a:snd r:embed="rId5" name="El _____ es bajo.wav"/>
            </a:hlinkClick>
          </p:cNvPr>
          <p:cNvSpPr/>
          <p:nvPr/>
        </p:nvSpPr>
        <p:spPr>
          <a:xfrm>
            <a:off x="5856850" y="4155930"/>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1036" name="Picture 12" descr="Silhouette Person Clip art - people icon png download - 1600*1600 - Free Transparent Silhouette png Downloa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327" y="1780701"/>
            <a:ext cx="1658937" cy="165893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116841" y="2920998"/>
            <a:ext cx="1643731" cy="461665"/>
          </a:xfrm>
          <a:prstGeom prst="rect">
            <a:avLst/>
          </a:prstGeom>
          <a:noFill/>
        </p:spPr>
        <p:txBody>
          <a:bodyPr wrap="square" rtlCol="0">
            <a:spAutoFit/>
          </a:bodyPr>
          <a:lstStyle/>
          <a:p>
            <a:r>
              <a:rPr lang="en-GB" sz="2400" b="1" dirty="0">
                <a:solidFill>
                  <a:schemeClr val="accent1">
                    <a:lumMod val="50000"/>
                  </a:schemeClr>
                </a:solidFill>
              </a:rPr>
              <a:t>[outside]</a:t>
            </a:r>
          </a:p>
        </p:txBody>
      </p:sp>
      <p:pic>
        <p:nvPicPr>
          <p:cNvPr id="1050" name="Picture 26" descr="Car Green Auto Automobile Transportation Transport Free Cli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37019" y="4530084"/>
            <a:ext cx="2148360" cy="116758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277721" y="4126290"/>
            <a:ext cx="1099691" cy="461665"/>
          </a:xfrm>
          <a:prstGeom prst="rect">
            <a:avLst/>
          </a:prstGeom>
          <a:noFill/>
        </p:spPr>
        <p:txBody>
          <a:bodyPr wrap="square" rtlCol="0">
            <a:spAutoFit/>
          </a:bodyPr>
          <a:lstStyle/>
          <a:p>
            <a:r>
              <a:rPr lang="en-GB" sz="2400" b="1" dirty="0">
                <a:solidFill>
                  <a:schemeClr val="accent1">
                    <a:lumMod val="50000"/>
                  </a:schemeClr>
                </a:solidFill>
              </a:rPr>
              <a:t>[near]</a:t>
            </a:r>
          </a:p>
        </p:txBody>
      </p:sp>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85460" y="4301320"/>
            <a:ext cx="1297856" cy="1297856"/>
          </a:xfrm>
          <a:prstGeom prst="rect">
            <a:avLst/>
          </a:prstGeom>
        </p:spPr>
      </p:pic>
      <p:cxnSp>
        <p:nvCxnSpPr>
          <p:cNvPr id="9" name="Straight Arrow Connector 8"/>
          <p:cNvCxnSpPr/>
          <p:nvPr/>
        </p:nvCxnSpPr>
        <p:spPr>
          <a:xfrm>
            <a:off x="7401794" y="4476182"/>
            <a:ext cx="483666" cy="47406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280796" y="2383703"/>
            <a:ext cx="2734589" cy="2336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accent1">
                    <a:lumMod val="50000"/>
                  </a:schemeClr>
                </a:solidFill>
              </a:rPr>
              <a:t>1. La persona…</a:t>
            </a:r>
          </a:p>
          <a:p>
            <a:r>
              <a:rPr lang="en-GB" sz="2400" dirty="0">
                <a:solidFill>
                  <a:schemeClr val="accent1">
                    <a:lumMod val="50000"/>
                  </a:schemeClr>
                </a:solidFill>
              </a:rPr>
              <a:t>2. El periódico…</a:t>
            </a:r>
          </a:p>
          <a:p>
            <a:r>
              <a:rPr lang="en-GB" sz="2400" dirty="0">
                <a:solidFill>
                  <a:schemeClr val="accent1">
                    <a:lumMod val="50000"/>
                  </a:schemeClr>
                </a:solidFill>
              </a:rPr>
              <a:t>3. El chico…</a:t>
            </a:r>
          </a:p>
          <a:p>
            <a:r>
              <a:rPr lang="en-GB" sz="2400" dirty="0">
                <a:solidFill>
                  <a:schemeClr val="accent1">
                    <a:lumMod val="50000"/>
                  </a:schemeClr>
                </a:solidFill>
              </a:rPr>
              <a:t>4. La planta…</a:t>
            </a:r>
          </a:p>
          <a:p>
            <a:r>
              <a:rPr lang="en-GB" sz="2400" dirty="0">
                <a:solidFill>
                  <a:schemeClr val="accent1">
                    <a:lumMod val="50000"/>
                  </a:schemeClr>
                </a:solidFill>
              </a:rPr>
              <a:t>5. El tren…</a:t>
            </a:r>
          </a:p>
          <a:p>
            <a:r>
              <a:rPr lang="en-GB" sz="2400" dirty="0">
                <a:solidFill>
                  <a:schemeClr val="accent1">
                    <a:lumMod val="50000"/>
                  </a:schemeClr>
                </a:solidFill>
              </a:rPr>
              <a:t>6. El coche…</a:t>
            </a:r>
          </a:p>
        </p:txBody>
      </p:sp>
      <p:pic>
        <p:nvPicPr>
          <p:cNvPr id="1052" name="Picture 28" descr="Pix For  Cartoon Christmas Present Box"/>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6099">
            <a:off x="3641443" y="1934881"/>
            <a:ext cx="1710068" cy="125975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Window clipart clipart cliparts for you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01959" y="4032050"/>
            <a:ext cx="1931833" cy="216365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Bank Clipar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1344" y="973023"/>
            <a:ext cx="2070376" cy="2011701"/>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30" name="TextBox 29"/>
          <p:cNvSpPr txBox="1"/>
          <p:nvPr/>
        </p:nvSpPr>
        <p:spPr>
          <a:xfrm>
            <a:off x="3809581" y="3629310"/>
            <a:ext cx="1824211" cy="461665"/>
          </a:xfrm>
          <a:prstGeom prst="rect">
            <a:avLst/>
          </a:prstGeom>
          <a:noFill/>
        </p:spPr>
        <p:txBody>
          <a:bodyPr wrap="square" rtlCol="0">
            <a:spAutoFit/>
          </a:bodyPr>
          <a:lstStyle/>
          <a:p>
            <a:r>
              <a:rPr lang="en-GB" sz="2400" b="1" dirty="0" smtClean="0">
                <a:solidFill>
                  <a:schemeClr val="accent1">
                    <a:lumMod val="50000"/>
                  </a:schemeClr>
                </a:solidFill>
              </a:rPr>
              <a:t>[in front of]</a:t>
            </a:r>
            <a:endParaRPr lang="en-GB" sz="2400" b="1" dirty="0">
              <a:solidFill>
                <a:schemeClr val="accent1">
                  <a:lumMod val="50000"/>
                </a:schemeClr>
              </a:solidFill>
            </a:endParaRPr>
          </a:p>
        </p:txBody>
      </p:sp>
      <p:sp>
        <p:nvSpPr>
          <p:cNvPr id="31" name="TextBox 30"/>
          <p:cNvSpPr txBox="1"/>
          <p:nvPr/>
        </p:nvSpPr>
        <p:spPr>
          <a:xfrm>
            <a:off x="1320569" y="5468459"/>
            <a:ext cx="1824211" cy="461665"/>
          </a:xfrm>
          <a:prstGeom prst="rect">
            <a:avLst/>
          </a:prstGeom>
          <a:noFill/>
        </p:spPr>
        <p:txBody>
          <a:bodyPr wrap="square" rtlCol="0">
            <a:spAutoFit/>
          </a:bodyPr>
          <a:lstStyle/>
          <a:p>
            <a:r>
              <a:rPr lang="en-GB" sz="2400" b="1" dirty="0" smtClean="0">
                <a:solidFill>
                  <a:schemeClr val="accent1">
                    <a:lumMod val="50000"/>
                  </a:schemeClr>
                </a:solidFill>
              </a:rPr>
              <a:t>[below]</a:t>
            </a:r>
            <a:endParaRPr lang="en-GB" sz="2400" b="1" dirty="0">
              <a:solidFill>
                <a:schemeClr val="accent1">
                  <a:lumMod val="50000"/>
                </a:schemeClr>
              </a:solidFill>
            </a:endParaRPr>
          </a:p>
        </p:txBody>
      </p:sp>
      <p:sp>
        <p:nvSpPr>
          <p:cNvPr id="32" name="TextBox 31"/>
          <p:cNvSpPr txBox="1"/>
          <p:nvPr/>
        </p:nvSpPr>
        <p:spPr>
          <a:xfrm>
            <a:off x="3885957" y="982476"/>
            <a:ext cx="1824211" cy="461665"/>
          </a:xfrm>
          <a:prstGeom prst="rect">
            <a:avLst/>
          </a:prstGeom>
          <a:noFill/>
        </p:spPr>
        <p:txBody>
          <a:bodyPr wrap="square" rtlCol="0">
            <a:spAutoFit/>
          </a:bodyPr>
          <a:lstStyle/>
          <a:p>
            <a:r>
              <a:rPr lang="en-GB" sz="2400" b="1" dirty="0" smtClean="0">
                <a:solidFill>
                  <a:schemeClr val="accent1">
                    <a:lumMod val="50000"/>
                  </a:schemeClr>
                </a:solidFill>
              </a:rPr>
              <a:t>[behind]</a:t>
            </a:r>
            <a:endParaRPr lang="en-GB" sz="2400" b="1" dirty="0">
              <a:solidFill>
                <a:schemeClr val="accent1">
                  <a:lumMod val="50000"/>
                </a:schemeClr>
              </a:solidFill>
            </a:endParaRPr>
          </a:p>
        </p:txBody>
      </p:sp>
    </p:spTree>
    <p:extLst>
      <p:ext uri="{BB962C8B-B14F-4D97-AF65-F5344CB8AC3E}">
        <p14:creationId xmlns:p14="http://schemas.microsoft.com/office/powerpoint/2010/main" val="8222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P spid="21"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156619" y="896394"/>
            <a:ext cx="7090992" cy="4524315"/>
          </a:xfrm>
          <a:prstGeom prst="rect">
            <a:avLst/>
          </a:prstGeom>
          <a:noFill/>
        </p:spPr>
        <p:txBody>
          <a:bodyPr wrap="square" rtlCol="0">
            <a:spAutoFit/>
          </a:bodyPr>
          <a:lstStyle/>
          <a:p>
            <a:pPr marL="457200" indent="-457200">
              <a:lnSpc>
                <a:spcPct val="200000"/>
              </a:lnSpc>
              <a:buAutoNum type="arabicParenR"/>
            </a:pPr>
            <a:r>
              <a:rPr lang="en-GB" sz="2400" dirty="0">
                <a:solidFill>
                  <a:schemeClr val="accent1">
                    <a:lumMod val="50000"/>
                  </a:schemeClr>
                </a:solidFill>
                <a:latin typeface="Century Gothic" panose="020B0502020202020204" pitchFamily="34" charset="0"/>
              </a:rPr>
              <a:t>La persona </a:t>
            </a:r>
            <a:r>
              <a:rPr lang="en-GB" sz="2400" b="1" dirty="0" err="1">
                <a:solidFill>
                  <a:srgbClr val="E25B00"/>
                </a:solidFill>
                <a:latin typeface="Century Gothic" panose="020B0502020202020204" pitchFamily="34" charset="0"/>
              </a:rPr>
              <a:t>está</a:t>
            </a:r>
            <a:r>
              <a:rPr lang="en-GB" sz="2400" b="1" dirty="0">
                <a:solidFill>
                  <a:srgbClr val="E25B00"/>
                </a:solidFill>
                <a:latin typeface="Century Gothic" panose="020B0502020202020204" pitchFamily="34" charset="0"/>
              </a:rPr>
              <a:t> </a:t>
            </a:r>
            <a:r>
              <a:rPr lang="en-GB" sz="2400" b="1" dirty="0" err="1">
                <a:solidFill>
                  <a:srgbClr val="E25B00"/>
                </a:solidFill>
                <a:latin typeface="Century Gothic" panose="020B0502020202020204" pitchFamily="34" charset="0"/>
              </a:rPr>
              <a:t>fuera</a:t>
            </a:r>
            <a:r>
              <a:rPr lang="en-GB" sz="2400" b="1" dirty="0">
                <a:solidFill>
                  <a:srgbClr val="E25B00"/>
                </a:solidFill>
                <a:latin typeface="Century Gothic" panose="020B0502020202020204" pitchFamily="34" charset="0"/>
              </a:rPr>
              <a:t> del banco</a:t>
            </a:r>
            <a:r>
              <a:rPr lang="en-GB" sz="2400" dirty="0">
                <a:solidFill>
                  <a:schemeClr val="accent1">
                    <a:lumMod val="50000"/>
                  </a:schemeClr>
                </a:solidFill>
                <a:latin typeface="Century Gothic" panose="020B0502020202020204" pitchFamily="34" charset="0"/>
              </a:rPr>
              <a:t>.</a:t>
            </a:r>
          </a:p>
          <a:p>
            <a:pPr marL="457200" indent="-457200">
              <a:lnSpc>
                <a:spcPct val="200000"/>
              </a:lnSpc>
              <a:buAutoNum type="arabicParenR"/>
            </a:pPr>
            <a:r>
              <a:rPr lang="en-GB" sz="2400" dirty="0">
                <a:solidFill>
                  <a:schemeClr val="accent1">
                    <a:lumMod val="50000"/>
                  </a:schemeClr>
                </a:solidFill>
                <a:latin typeface="Century Gothic" panose="020B0502020202020204" pitchFamily="34" charset="0"/>
              </a:rPr>
              <a:t>El </a:t>
            </a:r>
            <a:r>
              <a:rPr lang="en-GB" sz="2400" dirty="0" err="1">
                <a:solidFill>
                  <a:schemeClr val="accent1">
                    <a:lumMod val="50000"/>
                  </a:schemeClr>
                </a:solidFill>
                <a:latin typeface="Century Gothic" panose="020B0502020202020204" pitchFamily="34" charset="0"/>
              </a:rPr>
              <a:t>chico</a:t>
            </a:r>
            <a:r>
              <a:rPr lang="en-GB" sz="2400" dirty="0">
                <a:solidFill>
                  <a:schemeClr val="accent1">
                    <a:lumMod val="50000"/>
                  </a:schemeClr>
                </a:solidFill>
                <a:latin typeface="Century Gothic" panose="020B0502020202020204" pitchFamily="34" charset="0"/>
              </a:rPr>
              <a:t> </a:t>
            </a:r>
            <a:r>
              <a:rPr lang="en-GB" sz="2400" b="1" dirty="0" err="1">
                <a:solidFill>
                  <a:srgbClr val="E25B00"/>
                </a:solidFill>
                <a:latin typeface="Century Gothic" panose="020B0502020202020204" pitchFamily="34" charset="0"/>
              </a:rPr>
              <a:t>está</a:t>
            </a:r>
            <a:r>
              <a:rPr lang="en-GB" sz="2400" b="1" dirty="0">
                <a:solidFill>
                  <a:srgbClr val="E25B00"/>
                </a:solidFill>
                <a:latin typeface="Century Gothic" panose="020B0502020202020204" pitchFamily="34" charset="0"/>
              </a:rPr>
              <a:t> </a:t>
            </a:r>
            <a:r>
              <a:rPr lang="en-GB" sz="2400" b="1" dirty="0" err="1">
                <a:solidFill>
                  <a:srgbClr val="E25B00"/>
                </a:solidFill>
                <a:latin typeface="Century Gothic" panose="020B0502020202020204" pitchFamily="34" charset="0"/>
              </a:rPr>
              <a:t>detrás</a:t>
            </a:r>
            <a:r>
              <a:rPr lang="en-GB" sz="2400" b="1" dirty="0">
                <a:solidFill>
                  <a:srgbClr val="E25B00"/>
                </a:solidFill>
                <a:latin typeface="Century Gothic" panose="020B0502020202020204" pitchFamily="34" charset="0"/>
              </a:rPr>
              <a:t> del </a:t>
            </a:r>
            <a:r>
              <a:rPr lang="en-GB" sz="2400" b="1" dirty="0" err="1">
                <a:solidFill>
                  <a:srgbClr val="E25B00"/>
                </a:solidFill>
                <a:latin typeface="Century Gothic" panose="020B0502020202020204" pitchFamily="34" charset="0"/>
              </a:rPr>
              <a:t>regalo</a:t>
            </a:r>
            <a:r>
              <a:rPr lang="en-GB" sz="2400" dirty="0">
                <a:solidFill>
                  <a:schemeClr val="accent1">
                    <a:lumMod val="50000"/>
                  </a:schemeClr>
                </a:solidFill>
                <a:latin typeface="Century Gothic" panose="020B0502020202020204" pitchFamily="34" charset="0"/>
              </a:rPr>
              <a:t>.</a:t>
            </a:r>
          </a:p>
          <a:p>
            <a:pPr marL="457200" indent="-457200">
              <a:lnSpc>
                <a:spcPct val="200000"/>
              </a:lnSpc>
              <a:buAutoNum type="arabicParenR"/>
            </a:pPr>
            <a:r>
              <a:rPr lang="en-GB" sz="2400" dirty="0">
                <a:solidFill>
                  <a:schemeClr val="accent1">
                    <a:lumMod val="50000"/>
                  </a:schemeClr>
                </a:solidFill>
                <a:latin typeface="Century Gothic" panose="020B0502020202020204" pitchFamily="34" charset="0"/>
              </a:rPr>
              <a:t>El </a:t>
            </a:r>
            <a:r>
              <a:rPr lang="en-GB" sz="2400" dirty="0" err="1">
                <a:solidFill>
                  <a:schemeClr val="accent1">
                    <a:lumMod val="50000"/>
                  </a:schemeClr>
                </a:solidFill>
                <a:latin typeface="Century Gothic" panose="020B0502020202020204" pitchFamily="34" charset="0"/>
              </a:rPr>
              <a:t>tren</a:t>
            </a:r>
            <a:r>
              <a:rPr lang="en-GB" sz="2400" dirty="0">
                <a:solidFill>
                  <a:schemeClr val="accent1">
                    <a:lumMod val="50000"/>
                  </a:schemeClr>
                </a:solidFill>
                <a:latin typeface="Century Gothic" panose="020B0502020202020204" pitchFamily="34" charset="0"/>
              </a:rPr>
              <a:t> </a:t>
            </a:r>
            <a:r>
              <a:rPr lang="en-GB" sz="2400" b="1" dirty="0" err="1">
                <a:solidFill>
                  <a:srgbClr val="E25B00"/>
                </a:solidFill>
                <a:latin typeface="Century Gothic" panose="020B0502020202020204" pitchFamily="34" charset="0"/>
              </a:rPr>
              <a:t>está</a:t>
            </a:r>
            <a:r>
              <a:rPr lang="en-GB" sz="2400" b="1" dirty="0">
                <a:solidFill>
                  <a:srgbClr val="E25B00"/>
                </a:solidFill>
                <a:latin typeface="Century Gothic" panose="020B0502020202020204" pitchFamily="34" charset="0"/>
              </a:rPr>
              <a:t> </a:t>
            </a:r>
            <a:r>
              <a:rPr lang="en-GB" sz="2400" b="1" dirty="0" err="1">
                <a:solidFill>
                  <a:srgbClr val="E25B00"/>
                </a:solidFill>
                <a:latin typeface="Century Gothic" panose="020B0502020202020204" pitchFamily="34" charset="0"/>
              </a:rPr>
              <a:t>lejos</a:t>
            </a:r>
            <a:r>
              <a:rPr lang="en-GB" sz="2400" b="1" dirty="0">
                <a:solidFill>
                  <a:srgbClr val="E25B00"/>
                </a:solidFill>
                <a:latin typeface="Century Gothic" panose="020B0502020202020204" pitchFamily="34" charset="0"/>
              </a:rPr>
              <a:t> de la </a:t>
            </a:r>
            <a:r>
              <a:rPr lang="en-GB" sz="2400" b="1" dirty="0" err="1">
                <a:solidFill>
                  <a:srgbClr val="E25B00"/>
                </a:solidFill>
                <a:latin typeface="Century Gothic" panose="020B0502020202020204" pitchFamily="34" charset="0"/>
              </a:rPr>
              <a:t>estación</a:t>
            </a:r>
            <a:r>
              <a:rPr lang="en-GB" sz="2400" dirty="0">
                <a:solidFill>
                  <a:schemeClr val="accent1">
                    <a:lumMod val="50000"/>
                  </a:schemeClr>
                </a:solidFill>
                <a:latin typeface="Century Gothic" panose="020B0502020202020204" pitchFamily="34" charset="0"/>
              </a:rPr>
              <a:t>.</a:t>
            </a:r>
          </a:p>
          <a:p>
            <a:pPr marL="457200" indent="-457200">
              <a:lnSpc>
                <a:spcPct val="200000"/>
              </a:lnSpc>
              <a:buAutoNum type="arabicParenR"/>
            </a:pPr>
            <a:r>
              <a:rPr lang="en-GB" sz="2400" dirty="0">
                <a:solidFill>
                  <a:schemeClr val="accent1">
                    <a:lumMod val="50000"/>
                  </a:schemeClr>
                </a:solidFill>
                <a:latin typeface="Century Gothic" panose="020B0502020202020204" pitchFamily="34" charset="0"/>
              </a:rPr>
              <a:t>El </a:t>
            </a:r>
            <a:r>
              <a:rPr lang="en-GB" sz="2400" dirty="0" err="1">
                <a:solidFill>
                  <a:schemeClr val="accent1">
                    <a:lumMod val="50000"/>
                  </a:schemeClr>
                </a:solidFill>
                <a:latin typeface="Century Gothic" panose="020B0502020202020204" pitchFamily="34" charset="0"/>
              </a:rPr>
              <a:t>periódico</a:t>
            </a:r>
            <a:r>
              <a:rPr lang="en-GB" sz="2400" dirty="0">
                <a:solidFill>
                  <a:schemeClr val="accent1">
                    <a:lumMod val="50000"/>
                  </a:schemeClr>
                </a:solidFill>
                <a:latin typeface="Century Gothic" panose="020B0502020202020204" pitchFamily="34" charset="0"/>
              </a:rPr>
              <a:t> </a:t>
            </a:r>
            <a:r>
              <a:rPr lang="en-GB" sz="2400" b="1" dirty="0" err="1">
                <a:solidFill>
                  <a:srgbClr val="E25B00"/>
                </a:solidFill>
                <a:latin typeface="Century Gothic" panose="020B0502020202020204" pitchFamily="34" charset="0"/>
              </a:rPr>
              <a:t>está</a:t>
            </a:r>
            <a:r>
              <a:rPr lang="en-GB" sz="2400" b="1" dirty="0">
                <a:solidFill>
                  <a:srgbClr val="E25B00"/>
                </a:solidFill>
                <a:latin typeface="Century Gothic" panose="020B0502020202020204" pitchFamily="34" charset="0"/>
              </a:rPr>
              <a:t> </a:t>
            </a:r>
            <a:r>
              <a:rPr lang="en-GB" sz="2400" b="1" dirty="0" err="1">
                <a:solidFill>
                  <a:srgbClr val="E25B00"/>
                </a:solidFill>
                <a:latin typeface="Century Gothic" panose="020B0502020202020204" pitchFamily="34" charset="0"/>
              </a:rPr>
              <a:t>debajo</a:t>
            </a:r>
            <a:r>
              <a:rPr lang="en-GB" sz="2400" b="1" dirty="0">
                <a:solidFill>
                  <a:srgbClr val="E25B00"/>
                </a:solidFill>
                <a:latin typeface="Century Gothic" panose="020B0502020202020204" pitchFamily="34" charset="0"/>
              </a:rPr>
              <a:t> de la mesa</a:t>
            </a:r>
            <a:r>
              <a:rPr lang="en-GB" sz="2400" dirty="0">
                <a:solidFill>
                  <a:schemeClr val="accent1">
                    <a:lumMod val="50000"/>
                  </a:schemeClr>
                </a:solidFill>
                <a:latin typeface="Century Gothic" panose="020B0502020202020204" pitchFamily="34" charset="0"/>
              </a:rPr>
              <a:t>.</a:t>
            </a:r>
          </a:p>
          <a:p>
            <a:pPr marL="457200" indent="-457200">
              <a:lnSpc>
                <a:spcPct val="200000"/>
              </a:lnSpc>
              <a:buAutoNum type="arabicParenR"/>
            </a:pPr>
            <a:r>
              <a:rPr lang="en-GB" sz="2400" dirty="0">
                <a:solidFill>
                  <a:schemeClr val="accent1">
                    <a:lumMod val="50000"/>
                  </a:schemeClr>
                </a:solidFill>
                <a:latin typeface="Century Gothic" panose="020B0502020202020204" pitchFamily="34" charset="0"/>
              </a:rPr>
              <a:t>La planta </a:t>
            </a:r>
            <a:r>
              <a:rPr lang="en-GB" sz="2400" b="1" dirty="0" err="1">
                <a:solidFill>
                  <a:srgbClr val="E25B00"/>
                </a:solidFill>
                <a:latin typeface="Century Gothic" panose="020B0502020202020204" pitchFamily="34" charset="0"/>
              </a:rPr>
              <a:t>está</a:t>
            </a:r>
            <a:r>
              <a:rPr lang="en-GB" sz="2400" b="1" dirty="0">
                <a:solidFill>
                  <a:srgbClr val="E25B00"/>
                </a:solidFill>
                <a:latin typeface="Century Gothic" panose="020B0502020202020204" pitchFamily="34" charset="0"/>
              </a:rPr>
              <a:t> </a:t>
            </a:r>
            <a:r>
              <a:rPr lang="en-GB" sz="2400" b="1" dirty="0" err="1">
                <a:solidFill>
                  <a:srgbClr val="E25B00"/>
                </a:solidFill>
                <a:latin typeface="Century Gothic" panose="020B0502020202020204" pitchFamily="34" charset="0"/>
              </a:rPr>
              <a:t>delante</a:t>
            </a:r>
            <a:r>
              <a:rPr lang="en-GB" sz="2400" b="1" dirty="0">
                <a:solidFill>
                  <a:srgbClr val="E25B00"/>
                </a:solidFill>
                <a:latin typeface="Century Gothic" panose="020B0502020202020204" pitchFamily="34" charset="0"/>
              </a:rPr>
              <a:t> de la </a:t>
            </a:r>
            <a:r>
              <a:rPr lang="en-GB" sz="2400" b="1" dirty="0" err="1">
                <a:solidFill>
                  <a:srgbClr val="E25B00"/>
                </a:solidFill>
                <a:latin typeface="Century Gothic" panose="020B0502020202020204" pitchFamily="34" charset="0"/>
              </a:rPr>
              <a:t>ventana</a:t>
            </a:r>
            <a:r>
              <a:rPr lang="en-GB" sz="2400" dirty="0">
                <a:solidFill>
                  <a:schemeClr val="accent1">
                    <a:lumMod val="50000"/>
                  </a:schemeClr>
                </a:solidFill>
                <a:latin typeface="Century Gothic" panose="020B0502020202020204" pitchFamily="34" charset="0"/>
              </a:rPr>
              <a:t>.</a:t>
            </a:r>
          </a:p>
          <a:p>
            <a:pPr marL="457200" indent="-457200">
              <a:lnSpc>
                <a:spcPct val="200000"/>
              </a:lnSpc>
              <a:buAutoNum type="arabicParenR"/>
            </a:pPr>
            <a:r>
              <a:rPr lang="en-GB" sz="2400" dirty="0">
                <a:solidFill>
                  <a:schemeClr val="accent1">
                    <a:lumMod val="50000"/>
                  </a:schemeClr>
                </a:solidFill>
                <a:latin typeface="Century Gothic" panose="020B0502020202020204" pitchFamily="34" charset="0"/>
              </a:rPr>
              <a:t>El </a:t>
            </a:r>
            <a:r>
              <a:rPr lang="en-GB" sz="2400" dirty="0" err="1">
                <a:solidFill>
                  <a:schemeClr val="accent1">
                    <a:lumMod val="50000"/>
                  </a:schemeClr>
                </a:solidFill>
                <a:latin typeface="Century Gothic" panose="020B0502020202020204" pitchFamily="34" charset="0"/>
              </a:rPr>
              <a:t>coche</a:t>
            </a:r>
            <a:r>
              <a:rPr lang="en-GB" sz="2400" dirty="0">
                <a:solidFill>
                  <a:schemeClr val="accent1">
                    <a:lumMod val="50000"/>
                  </a:schemeClr>
                </a:solidFill>
                <a:latin typeface="Century Gothic" panose="020B0502020202020204" pitchFamily="34" charset="0"/>
              </a:rPr>
              <a:t> </a:t>
            </a:r>
            <a:r>
              <a:rPr lang="en-GB" sz="2400" b="1" dirty="0" err="1">
                <a:solidFill>
                  <a:srgbClr val="E25B00"/>
                </a:solidFill>
                <a:latin typeface="Century Gothic" panose="020B0502020202020204" pitchFamily="34" charset="0"/>
              </a:rPr>
              <a:t>está</a:t>
            </a:r>
            <a:r>
              <a:rPr lang="en-GB" sz="2400" b="1" dirty="0">
                <a:solidFill>
                  <a:srgbClr val="E25B00"/>
                </a:solidFill>
                <a:latin typeface="Century Gothic" panose="020B0502020202020204" pitchFamily="34" charset="0"/>
              </a:rPr>
              <a:t> </a:t>
            </a:r>
            <a:r>
              <a:rPr lang="en-GB" sz="2400" b="1" dirty="0" err="1">
                <a:solidFill>
                  <a:srgbClr val="E25B00"/>
                </a:solidFill>
                <a:latin typeface="Century Gothic" panose="020B0502020202020204" pitchFamily="34" charset="0"/>
              </a:rPr>
              <a:t>cerca</a:t>
            </a:r>
            <a:r>
              <a:rPr lang="en-GB" sz="2400" b="1" dirty="0">
                <a:solidFill>
                  <a:srgbClr val="E25B00"/>
                </a:solidFill>
                <a:latin typeface="Century Gothic" panose="020B0502020202020204" pitchFamily="34" charset="0"/>
              </a:rPr>
              <a:t> del </a:t>
            </a:r>
            <a:r>
              <a:rPr lang="en-GB" sz="2400" b="1" dirty="0" err="1">
                <a:solidFill>
                  <a:srgbClr val="E25B00"/>
                </a:solidFill>
                <a:latin typeface="Century Gothic" panose="020B0502020202020204" pitchFamily="34" charset="0"/>
              </a:rPr>
              <a:t>oeste</a:t>
            </a:r>
            <a:r>
              <a:rPr lang="en-GB" sz="2400" dirty="0">
                <a:solidFill>
                  <a:schemeClr val="accent1">
                    <a:lumMod val="50000"/>
                  </a:schemeClr>
                </a:solidFill>
                <a:latin typeface="Century Gothic" panose="020B0502020202020204" pitchFamily="34" charset="0"/>
              </a:rPr>
              <a:t>.</a:t>
            </a:r>
          </a:p>
        </p:txBody>
      </p:sp>
      <p:sp>
        <p:nvSpPr>
          <p:cNvPr id="16" name="TextBox 15"/>
          <p:cNvSpPr txBox="1"/>
          <p:nvPr/>
        </p:nvSpPr>
        <p:spPr>
          <a:xfrm>
            <a:off x="139700" y="139700"/>
            <a:ext cx="2679700" cy="461665"/>
          </a:xfrm>
          <a:prstGeom prst="rect">
            <a:avLst/>
          </a:prstGeom>
          <a:noFill/>
        </p:spPr>
        <p:txBody>
          <a:bodyPr wrap="square" rtlCol="0">
            <a:spAutoFit/>
          </a:bodyPr>
          <a:lstStyle/>
          <a:p>
            <a:r>
              <a:rPr lang="en-GB" sz="2400" b="1" dirty="0" err="1">
                <a:solidFill>
                  <a:schemeClr val="accent1">
                    <a:lumMod val="50000"/>
                  </a:schemeClr>
                </a:solidFill>
              </a:rPr>
              <a:t>Respuestas</a:t>
            </a:r>
            <a:endParaRPr lang="en-GB" sz="2400" b="1" dirty="0">
              <a:solidFill>
                <a:schemeClr val="accent1">
                  <a:lumMod val="50000"/>
                </a:schemeClr>
              </a:solidFill>
            </a:endParaRPr>
          </a:p>
        </p:txBody>
      </p:sp>
      <p:sp>
        <p:nvSpPr>
          <p:cNvPr id="2" name="Title 1"/>
          <p:cNvSpPr>
            <a:spLocks noGrp="1"/>
          </p:cNvSpPr>
          <p:nvPr>
            <p:ph type="title"/>
          </p:nvPr>
        </p:nvSpPr>
        <p:spPr>
          <a:xfrm>
            <a:off x="11261773" y="415911"/>
            <a:ext cx="45719" cy="185454"/>
          </a:xfrm>
        </p:spPr>
        <p:txBody>
          <a:bodyPr>
            <a:normAutofit fontScale="90000"/>
          </a:bodyPr>
          <a:lstStyle/>
          <a:p>
            <a:r>
              <a:rPr lang="en-GB" sz="100" b="1" dirty="0" err="1">
                <a:solidFill>
                  <a:schemeClr val="bg1"/>
                </a:solidFill>
              </a:rPr>
              <a:t>escribir</a:t>
            </a:r>
            <a:endParaRPr lang="en-GB" sz="100" b="1" dirty="0">
              <a:solidFill>
                <a:schemeClr val="bg1"/>
              </a:solidFill>
            </a:endParaRPr>
          </a:p>
        </p:txBody>
      </p:sp>
      <p:grpSp>
        <p:nvGrpSpPr>
          <p:cNvPr id="20" name="Group 19"/>
          <p:cNvGrpSpPr/>
          <p:nvPr/>
        </p:nvGrpSpPr>
        <p:grpSpPr>
          <a:xfrm>
            <a:off x="4393673" y="1066683"/>
            <a:ext cx="3132000" cy="609717"/>
            <a:chOff x="8051268" y="1066683"/>
            <a:chExt cx="3144982" cy="609717"/>
          </a:xfrm>
        </p:grpSpPr>
        <p:sp>
          <p:nvSpPr>
            <p:cNvPr id="3" name="Rectangle 2"/>
            <p:cNvSpPr/>
            <p:nvPr/>
          </p:nvSpPr>
          <p:spPr>
            <a:xfrm>
              <a:off x="8051268" y="1066683"/>
              <a:ext cx="3144982"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8081108" y="1516140"/>
              <a:ext cx="3096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p:cNvGrpSpPr/>
          <p:nvPr/>
        </p:nvGrpSpPr>
        <p:grpSpPr>
          <a:xfrm>
            <a:off x="3911393" y="1803600"/>
            <a:ext cx="3257015" cy="609717"/>
            <a:chOff x="8051268" y="1066683"/>
            <a:chExt cx="3125840" cy="609717"/>
          </a:xfrm>
        </p:grpSpPr>
        <p:sp>
          <p:nvSpPr>
            <p:cNvPr id="28" name="Rectangle 27"/>
            <p:cNvSpPr/>
            <p:nvPr/>
          </p:nvSpPr>
          <p:spPr>
            <a:xfrm>
              <a:off x="8051268" y="1066683"/>
              <a:ext cx="3125840"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8081108" y="1516140"/>
              <a:ext cx="3096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3638007" y="2535958"/>
            <a:ext cx="3618644" cy="609717"/>
            <a:chOff x="8051268" y="1066683"/>
            <a:chExt cx="3125840" cy="609717"/>
          </a:xfrm>
        </p:grpSpPr>
        <p:sp>
          <p:nvSpPr>
            <p:cNvPr id="31" name="Rectangle 30"/>
            <p:cNvSpPr/>
            <p:nvPr/>
          </p:nvSpPr>
          <p:spPr>
            <a:xfrm>
              <a:off x="8051268" y="1066683"/>
              <a:ext cx="3125840"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8081108" y="1516140"/>
              <a:ext cx="3096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4488209" y="3271084"/>
            <a:ext cx="3562195" cy="609717"/>
            <a:chOff x="8051268" y="1066683"/>
            <a:chExt cx="3125840" cy="609717"/>
          </a:xfrm>
        </p:grpSpPr>
        <p:sp>
          <p:nvSpPr>
            <p:cNvPr id="34" name="Rectangle 33"/>
            <p:cNvSpPr/>
            <p:nvPr/>
          </p:nvSpPr>
          <p:spPr>
            <a:xfrm>
              <a:off x="8051268" y="1066683"/>
              <a:ext cx="3125840"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8081108" y="1516140"/>
              <a:ext cx="3096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4149970" y="3995582"/>
            <a:ext cx="4049222" cy="609717"/>
            <a:chOff x="8051268" y="1066683"/>
            <a:chExt cx="3125840" cy="609717"/>
          </a:xfrm>
        </p:grpSpPr>
        <p:sp>
          <p:nvSpPr>
            <p:cNvPr id="37" name="Rectangle 36"/>
            <p:cNvSpPr/>
            <p:nvPr/>
          </p:nvSpPr>
          <p:spPr>
            <a:xfrm>
              <a:off x="8051268" y="1066683"/>
              <a:ext cx="3125840"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8081108" y="1516140"/>
              <a:ext cx="3096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p:cNvGrpSpPr/>
          <p:nvPr/>
        </p:nvGrpSpPr>
        <p:grpSpPr>
          <a:xfrm>
            <a:off x="4041363" y="4728160"/>
            <a:ext cx="3074885" cy="609717"/>
            <a:chOff x="8051268" y="1066683"/>
            <a:chExt cx="3125840" cy="609717"/>
          </a:xfrm>
        </p:grpSpPr>
        <p:sp>
          <p:nvSpPr>
            <p:cNvPr id="40" name="Rectangle 39"/>
            <p:cNvSpPr/>
            <p:nvPr/>
          </p:nvSpPr>
          <p:spPr>
            <a:xfrm>
              <a:off x="8051268" y="1066683"/>
              <a:ext cx="3125840"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8081108" y="1516140"/>
              <a:ext cx="3096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Rectangle 41"/>
          <p:cNvSpPr/>
          <p:nvPr/>
        </p:nvSpPr>
        <p:spPr>
          <a:xfrm>
            <a:off x="2685143" y="1066683"/>
            <a:ext cx="5021943"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2670628" y="1843409"/>
            <a:ext cx="5021943"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2670627" y="2509851"/>
            <a:ext cx="5021943"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2667160" y="3295176"/>
            <a:ext cx="5968840"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2685143" y="3972527"/>
            <a:ext cx="5849257"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2667160" y="4747014"/>
            <a:ext cx="5532032" cy="609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9631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animBg="1"/>
      <p:bldP spid="47" grpId="0" animBg="1"/>
      <p:bldP spid="48" grpId="0" animBg="1"/>
      <p:bldP spid="49"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20818" y="81390"/>
            <a:ext cx="933024" cy="933024"/>
          </a:xfrm>
          <a:prstGeom prst="rect">
            <a:avLst/>
          </a:prstGeom>
        </p:spPr>
      </p:pic>
      <p:sp>
        <p:nvSpPr>
          <p:cNvPr id="6" name="TextBox 5"/>
          <p:cNvSpPr txBox="1"/>
          <p:nvPr/>
        </p:nvSpPr>
        <p:spPr>
          <a:xfrm>
            <a:off x="9700169" y="879560"/>
            <a:ext cx="2491831" cy="830997"/>
          </a:xfrm>
          <a:prstGeom prst="rect">
            <a:avLst/>
          </a:prstGeom>
          <a:noFill/>
        </p:spPr>
        <p:txBody>
          <a:bodyPr wrap="square" rtlCol="0">
            <a:spAutoFit/>
          </a:bodyPr>
          <a:lstStyle/>
          <a:p>
            <a:r>
              <a:rPr lang="en-GB" sz="2400" b="1" dirty="0">
                <a:solidFill>
                  <a:schemeClr val="accent5">
                    <a:lumMod val="75000"/>
                  </a:schemeClr>
                </a:solidFill>
                <a:latin typeface="Century Gothic" panose="020B0502020202020204" pitchFamily="34" charset="0"/>
              </a:rPr>
              <a:t>CU + vowel</a:t>
            </a:r>
          </a:p>
          <a:p>
            <a:r>
              <a:rPr lang="en-GB" sz="2400" b="1" dirty="0">
                <a:solidFill>
                  <a:schemeClr val="accent5">
                    <a:lumMod val="75000"/>
                  </a:schemeClr>
                </a:solidFill>
                <a:latin typeface="Century Gothic" panose="020B0502020202020204" pitchFamily="34" charset="0"/>
              </a:rPr>
              <a:t>(CUE/CUA/CUI)</a:t>
            </a:r>
          </a:p>
        </p:txBody>
      </p:sp>
      <p:sp>
        <p:nvSpPr>
          <p:cNvPr id="7" name="Rounded Rectangle 6"/>
          <p:cNvSpPr/>
          <p:nvPr/>
        </p:nvSpPr>
        <p:spPr>
          <a:xfrm>
            <a:off x="4079323" y="1149673"/>
            <a:ext cx="4245839" cy="398538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hlinkClick r:id="" action="ppaction://noaction">
              <a:snd r:embed="rId4" name="CUERPO.wav"/>
            </a:hlinkClick>
          </p:cNvPr>
          <p:cNvSpPr txBox="1"/>
          <p:nvPr/>
        </p:nvSpPr>
        <p:spPr>
          <a:xfrm>
            <a:off x="3948694" y="2772228"/>
            <a:ext cx="3698115"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cue</a:t>
            </a:r>
            <a:r>
              <a:rPr lang="en-GB" sz="6000" dirty="0">
                <a:solidFill>
                  <a:schemeClr val="accent5">
                    <a:lumMod val="75000"/>
                  </a:schemeClr>
                </a:solidFill>
                <a:latin typeface="Century Gothic" panose="020B0502020202020204" pitchFamily="34" charset="0"/>
                <a:cs typeface="Calibri" panose="020F0502020204030204" pitchFamily="34" charset="0"/>
              </a:rPr>
              <a:t>rpo</a:t>
            </a:r>
          </a:p>
        </p:txBody>
      </p:sp>
      <p:sp>
        <p:nvSpPr>
          <p:cNvPr id="10" name="TextBox 9">
            <a:hlinkClick r:id="" action="ppaction://noaction">
              <a:snd r:embed="rId3" name="CUE.wav"/>
            </a:hlinkClick>
          </p:cNvPr>
          <p:cNvSpPr txBox="1"/>
          <p:nvPr/>
        </p:nvSpPr>
        <p:spPr>
          <a:xfrm>
            <a:off x="37061" y="535226"/>
            <a:ext cx="2906129" cy="1631216"/>
          </a:xfrm>
          <a:prstGeom prst="rect">
            <a:avLst/>
          </a:prstGeom>
          <a:noFill/>
        </p:spPr>
        <p:txBody>
          <a:bodyPr wrap="square" rtlCol="0">
            <a:spAutoFit/>
          </a:bodyPr>
          <a:lstStyle/>
          <a:p>
            <a:pPr algn="ctr"/>
            <a:r>
              <a:rPr lang="en-GB" sz="9600" b="1" dirty="0">
                <a:solidFill>
                  <a:srgbClr val="115076"/>
                </a:solidFill>
                <a:latin typeface="Century Gothic" panose="020B0502020202020204" pitchFamily="34" charset="0"/>
                <a:cs typeface="Calibri" panose="020F0502020204030204" pitchFamily="34" charset="0"/>
              </a:rPr>
              <a:t>CUE</a:t>
            </a:r>
          </a:p>
        </p:txBody>
      </p:sp>
      <p:pic>
        <p:nvPicPr>
          <p:cNvPr id="11" name="Picture 4" descr="http://www.clker.com/cliparts/7/e/a/9/11949845501937991943silhouette_male_2.svg.h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80575" y="1295059"/>
            <a:ext cx="993725" cy="36946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hlinkClick r:id="" action="ppaction://noaction">
              <a:snd r:embed="rId6" name="ESCUELA.wav"/>
            </a:hlinkClick>
          </p:cNvPr>
          <p:cNvSpPr txBox="1"/>
          <p:nvPr/>
        </p:nvSpPr>
        <p:spPr>
          <a:xfrm>
            <a:off x="188109" y="3280059"/>
            <a:ext cx="3469491" cy="1015663"/>
          </a:xfrm>
          <a:prstGeom prst="rect">
            <a:avLst/>
          </a:prstGeom>
          <a:noFill/>
        </p:spPr>
        <p:txBody>
          <a:bodyPr wrap="square" rtlCol="0">
            <a:spAutoFit/>
          </a:bodyPr>
          <a:lstStyle/>
          <a:p>
            <a:pPr algn="ctr"/>
            <a:r>
              <a:rPr lang="en-GB" sz="6000" dirty="0">
                <a:solidFill>
                  <a:schemeClr val="accent5">
                    <a:lumMod val="75000"/>
                  </a:schemeClr>
                </a:solidFill>
                <a:latin typeface="Century Gothic" panose="020B0502020202020204" pitchFamily="34" charset="0"/>
                <a:cs typeface="Calibri" panose="020F0502020204030204" pitchFamily="34" charset="0"/>
              </a:rPr>
              <a:t>es</a:t>
            </a:r>
            <a:r>
              <a:rPr lang="en-GB" sz="6000" dirty="0">
                <a:solidFill>
                  <a:srgbClr val="E87D1E"/>
                </a:solidFill>
                <a:latin typeface="Century Gothic" panose="020B0502020202020204" pitchFamily="34" charset="0"/>
                <a:cs typeface="Calibri" panose="020F0502020204030204" pitchFamily="34" charset="0"/>
              </a:rPr>
              <a:t>cue</a:t>
            </a:r>
            <a:r>
              <a:rPr lang="en-GB" sz="6000" dirty="0">
                <a:solidFill>
                  <a:schemeClr val="accent5">
                    <a:lumMod val="75000"/>
                  </a:schemeClr>
                </a:solidFill>
                <a:latin typeface="Century Gothic" panose="020B0502020202020204" pitchFamily="34" charset="0"/>
                <a:cs typeface="Calibri" panose="020F0502020204030204" pitchFamily="34" charset="0"/>
              </a:rPr>
              <a:t>la</a:t>
            </a:r>
          </a:p>
        </p:txBody>
      </p:sp>
      <p:pic>
        <p:nvPicPr>
          <p:cNvPr id="17" name="Picture 8" descr="http://www.clker.com/cliparts/H/e/L/H/P/2/school-building-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4351" y="4385752"/>
            <a:ext cx="2928898" cy="14986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061" y="63030"/>
            <a:ext cx="2706139" cy="382166"/>
          </a:xfrm>
        </p:spPr>
        <p:txBody>
          <a:bodyPr>
            <a:noAutofit/>
          </a:bodyPr>
          <a:lstStyle/>
          <a:p>
            <a:pPr rtl="0" eaLnBrk="1" latinLnBrk="0" hangingPunct="1"/>
            <a:r>
              <a:rPr lang="en-GB" sz="2800" b="1" kern="1200" dirty="0">
                <a:solidFill>
                  <a:srgbClr val="2F5597"/>
                </a:solidFill>
                <a:effectLst/>
                <a:ea typeface="+mn-ea"/>
                <a:cs typeface="+mn-cs"/>
              </a:rPr>
              <a:t>¡A </a:t>
            </a:r>
            <a:r>
              <a:rPr lang="en-GB" sz="2800" b="1" kern="1200" dirty="0" err="1">
                <a:solidFill>
                  <a:srgbClr val="2F5597"/>
                </a:solidFill>
                <a:effectLst/>
                <a:ea typeface="+mn-ea"/>
                <a:cs typeface="+mn-cs"/>
              </a:rPr>
              <a:t>pronunciar</a:t>
            </a:r>
            <a:r>
              <a:rPr lang="en-GB" sz="2800" b="1" kern="1200" dirty="0">
                <a:solidFill>
                  <a:srgbClr val="2F5597"/>
                </a:solidFill>
                <a:effectLst/>
                <a:ea typeface="+mn-ea"/>
                <a:cs typeface="+mn-cs"/>
              </a:rPr>
              <a:t>!</a:t>
            </a:r>
            <a:endParaRPr lang="en-GB" sz="2800" dirty="0"/>
          </a:p>
        </p:txBody>
      </p:sp>
    </p:spTree>
    <p:extLst>
      <p:ext uri="{BB962C8B-B14F-4D97-AF65-F5344CB8AC3E}">
        <p14:creationId xmlns:p14="http://schemas.microsoft.com/office/powerpoint/2010/main" val="262652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4" name="CUERPO.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5" name="escuela.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6" name="ESCUEL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a:bodyPr>
          <a:lstStyle/>
          <a:p>
            <a:pPr algn="l"/>
            <a:r>
              <a:rPr lang="en-GB" sz="4000" b="1" dirty="0">
                <a:solidFill>
                  <a:prstClr val="white"/>
                </a:solidFill>
              </a:rPr>
              <a:t>Places and locations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053032"/>
            <a:ext cx="7291126" cy="567626"/>
          </a:xfrm>
        </p:spPr>
        <p:txBody>
          <a:bodyPr>
            <a:noAutofit/>
          </a:bodyPr>
          <a:lstStyle/>
          <a:p>
            <a:pPr lvl="0" algn="l" defTabSz="742950">
              <a:spcBef>
                <a:spcPts val="813"/>
              </a:spcBef>
            </a:pPr>
            <a:r>
              <a:rPr lang="en-GB" sz="2800" dirty="0">
                <a:solidFill>
                  <a:prstClr val="white"/>
                </a:solidFill>
              </a:rPr>
              <a:t>Adverbs of </a:t>
            </a:r>
            <a:r>
              <a:rPr lang="en-GB" sz="2800" dirty="0" smtClean="0">
                <a:solidFill>
                  <a:prstClr val="white"/>
                </a:solidFill>
              </a:rPr>
              <a:t>position with ‘del’ and ‘de la’</a:t>
            </a:r>
            <a:endParaRPr lang="en-GB" sz="2800" dirty="0">
              <a:solidFill>
                <a:prstClr val="white"/>
              </a:solidFill>
            </a:endParaRPr>
          </a:p>
          <a:p>
            <a:pPr lvl="0" algn="l" defTabSz="742950">
              <a:spcBef>
                <a:spcPts val="813"/>
              </a:spcBef>
            </a:pPr>
            <a:r>
              <a:rPr lang="en-GB" sz="2800" dirty="0">
                <a:solidFill>
                  <a:prstClr val="white"/>
                </a:solidFill>
              </a:rPr>
              <a:t>Using </a:t>
            </a:r>
            <a:r>
              <a:rPr lang="en-GB" sz="2800" dirty="0" smtClean="0">
                <a:solidFill>
                  <a:prstClr val="white"/>
                </a:solidFill>
              </a:rPr>
              <a:t>‘estamos’ and ‘están’</a:t>
            </a:r>
            <a:endParaRPr lang="en-GB" sz="28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2.2 - Week 4 - Lesson 45</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smtClean="0">
                <a:solidFill>
                  <a:prstClr val="white"/>
                </a:solidFill>
                <a:latin typeface="Century Gothic" panose="020B0502020202020204" pitchFamily="34" charset="0"/>
              </a:rPr>
              <a:t>Nick </a:t>
            </a:r>
            <a:r>
              <a:rPr lang="en-GB" sz="1400" dirty="0">
                <a:solidFill>
                  <a:prstClr val="white"/>
                </a:solidFill>
                <a:latin typeface="Century Gothic" panose="020B0502020202020204" pitchFamily="34" charset="0"/>
              </a:rPr>
              <a:t>Avery / Rachel Hawkes</a:t>
            </a:r>
          </a:p>
          <a:p>
            <a:pPr>
              <a:defRPr/>
            </a:pP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a:t>
            </a:r>
            <a:r>
              <a:rPr lang="en-GB" sz="1400" dirty="0" smtClean="0">
                <a:solidFill>
                  <a:prstClr val="white"/>
                </a:solidFill>
                <a:latin typeface="Century Gothic" panose="020B0502020202020204" pitchFamily="34" charset="0"/>
              </a:rPr>
              <a:t>15/12/20</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50264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777" y="216427"/>
            <a:ext cx="7597424" cy="437461"/>
          </a:xfrm>
        </p:spPr>
        <p:txBody>
          <a:bodyPr>
            <a:noAutofit/>
          </a:bodyPr>
          <a:lstStyle/>
          <a:p>
            <a:r>
              <a:rPr lang="en-GB" sz="2400" b="1" i="1" dirty="0">
                <a:solidFill>
                  <a:schemeClr val="accent1">
                    <a:lumMod val="50000"/>
                  </a:schemeClr>
                </a:solidFill>
              </a:rPr>
              <a:t>Escucha y </a:t>
            </a:r>
            <a:r>
              <a:rPr lang="en-GB" sz="2400" b="1" i="1" dirty="0" err="1">
                <a:solidFill>
                  <a:schemeClr val="accent1">
                    <a:lumMod val="50000"/>
                  </a:schemeClr>
                </a:solidFill>
              </a:rPr>
              <a:t>completa</a:t>
            </a:r>
            <a:r>
              <a:rPr lang="en-GB" sz="2400" b="1" i="1" dirty="0">
                <a:solidFill>
                  <a:schemeClr val="accent1">
                    <a:lumMod val="50000"/>
                  </a:schemeClr>
                </a:solidFill>
              </a:rPr>
              <a:t> las palabras con ‘cua’, ‘cue’, ‘que’, ‘cui’ o ‘qui’.</a:t>
            </a:r>
          </a:p>
        </p:txBody>
      </p:sp>
      <p:sp>
        <p:nvSpPr>
          <p:cNvPr id="4" name="TextBox 3"/>
          <p:cNvSpPr txBox="1"/>
          <p:nvPr/>
        </p:nvSpPr>
        <p:spPr>
          <a:xfrm>
            <a:off x="756355" y="1365956"/>
            <a:ext cx="7407567" cy="461665"/>
          </a:xfrm>
          <a:prstGeom prst="rect">
            <a:avLst/>
          </a:prstGeom>
          <a:noFill/>
        </p:spPr>
        <p:txBody>
          <a:bodyPr wrap="square" rtlCol="0">
            <a:spAutoFit/>
          </a:bodyPr>
          <a:lstStyle/>
          <a:p>
            <a:r>
              <a:rPr lang="en-GB" sz="2400" b="1" dirty="0">
                <a:solidFill>
                  <a:schemeClr val="accent1">
                    <a:lumMod val="50000"/>
                  </a:schemeClr>
                </a:solidFill>
              </a:rPr>
              <a:t>1. Si no </a:t>
            </a:r>
            <a:r>
              <a:rPr lang="en-GB" sz="2400" b="1" dirty="0" err="1">
                <a:solidFill>
                  <a:srgbClr val="E25B00"/>
                </a:solidFill>
              </a:rPr>
              <a:t>cui</a:t>
            </a:r>
            <a:r>
              <a:rPr lang="en-GB" sz="2400" b="1" dirty="0" err="1">
                <a:solidFill>
                  <a:schemeClr val="accent1">
                    <a:lumMod val="50000"/>
                  </a:schemeClr>
                </a:solidFill>
              </a:rPr>
              <a:t>das</a:t>
            </a:r>
            <a:r>
              <a:rPr lang="en-GB" sz="2400" b="1" dirty="0">
                <a:solidFill>
                  <a:schemeClr val="accent1">
                    <a:lumMod val="50000"/>
                  </a:schemeClr>
                </a:solidFill>
              </a:rPr>
              <a:t> el </a:t>
            </a:r>
            <a:r>
              <a:rPr lang="en-GB" sz="2400" b="1" dirty="0" err="1">
                <a:solidFill>
                  <a:srgbClr val="E25B00"/>
                </a:solidFill>
              </a:rPr>
              <a:t>cue</a:t>
            </a:r>
            <a:r>
              <a:rPr lang="en-GB" sz="2400" b="1" dirty="0" err="1">
                <a:solidFill>
                  <a:schemeClr val="accent1">
                    <a:lumMod val="50000"/>
                  </a:schemeClr>
                </a:solidFill>
              </a:rPr>
              <a:t>rpo</a:t>
            </a:r>
            <a:r>
              <a:rPr lang="en-GB" sz="2400" b="1" dirty="0">
                <a:solidFill>
                  <a:schemeClr val="accent1">
                    <a:lumMod val="50000"/>
                  </a:schemeClr>
                </a:solidFill>
              </a:rPr>
              <a:t>, los efectos son </a:t>
            </a:r>
            <a:r>
              <a:rPr lang="en-GB" sz="2400" b="1" dirty="0" err="1">
                <a:solidFill>
                  <a:schemeClr val="accent1">
                    <a:lumMod val="50000"/>
                  </a:schemeClr>
                </a:solidFill>
              </a:rPr>
              <a:t>malos</a:t>
            </a:r>
            <a:r>
              <a:rPr lang="en-GB" sz="2400" b="1" dirty="0">
                <a:solidFill>
                  <a:schemeClr val="accent1">
                    <a:lumMod val="50000"/>
                  </a:schemeClr>
                </a:solidFill>
              </a:rPr>
              <a:t>.</a:t>
            </a:r>
          </a:p>
        </p:txBody>
      </p:sp>
      <p:sp>
        <p:nvSpPr>
          <p:cNvPr id="5" name="TextBox 4"/>
          <p:cNvSpPr txBox="1"/>
          <p:nvPr/>
        </p:nvSpPr>
        <p:spPr>
          <a:xfrm>
            <a:off x="756354" y="2360946"/>
            <a:ext cx="7384549" cy="461665"/>
          </a:xfrm>
          <a:prstGeom prst="rect">
            <a:avLst/>
          </a:prstGeom>
          <a:noFill/>
        </p:spPr>
        <p:txBody>
          <a:bodyPr wrap="square" rtlCol="0">
            <a:spAutoFit/>
          </a:bodyPr>
          <a:lstStyle/>
          <a:p>
            <a:r>
              <a:rPr lang="en-GB" sz="2400" b="1" dirty="0">
                <a:solidFill>
                  <a:schemeClr val="accent1">
                    <a:lumMod val="50000"/>
                  </a:schemeClr>
                </a:solidFill>
              </a:rPr>
              <a:t>2. En la imagen hay </a:t>
            </a:r>
            <a:r>
              <a:rPr lang="en-GB" sz="2400" b="1" dirty="0">
                <a:solidFill>
                  <a:srgbClr val="E25B00"/>
                </a:solidFill>
              </a:rPr>
              <a:t>qui</a:t>
            </a:r>
            <a:r>
              <a:rPr lang="en-GB" sz="2400" b="1" dirty="0">
                <a:solidFill>
                  <a:schemeClr val="accent1">
                    <a:lumMod val="50000"/>
                  </a:schemeClr>
                </a:solidFill>
              </a:rPr>
              <a:t>nce </a:t>
            </a:r>
            <a:r>
              <a:rPr lang="en-GB" sz="2400" b="1" dirty="0" err="1">
                <a:solidFill>
                  <a:srgbClr val="E25B00"/>
                </a:solidFill>
              </a:rPr>
              <a:t>cua</a:t>
            </a:r>
            <a:r>
              <a:rPr lang="en-GB" sz="2400" b="1" dirty="0" err="1">
                <a:solidFill>
                  <a:schemeClr val="accent1">
                    <a:lumMod val="50000"/>
                  </a:schemeClr>
                </a:solidFill>
              </a:rPr>
              <a:t>dros</a:t>
            </a:r>
            <a:r>
              <a:rPr lang="en-GB" sz="2400" b="1" dirty="0">
                <a:solidFill>
                  <a:schemeClr val="accent1">
                    <a:lumMod val="50000"/>
                  </a:schemeClr>
                </a:solidFill>
              </a:rPr>
              <a:t> </a:t>
            </a:r>
            <a:r>
              <a:rPr lang="en-GB" sz="2400" b="1" dirty="0" err="1">
                <a:solidFill>
                  <a:schemeClr val="accent1">
                    <a:lumMod val="50000"/>
                  </a:schemeClr>
                </a:solidFill>
              </a:rPr>
              <a:t>pe</a:t>
            </a:r>
            <a:r>
              <a:rPr lang="en-GB" sz="2400" b="1" dirty="0" err="1">
                <a:solidFill>
                  <a:srgbClr val="E25B00"/>
                </a:solidFill>
              </a:rPr>
              <a:t>que</a:t>
            </a:r>
            <a:r>
              <a:rPr lang="en-GB" sz="2400" b="1" dirty="0" err="1">
                <a:solidFill>
                  <a:schemeClr val="accent1">
                    <a:lumMod val="50000"/>
                  </a:schemeClr>
                </a:solidFill>
              </a:rPr>
              <a:t>ños</a:t>
            </a:r>
            <a:r>
              <a:rPr lang="en-GB" sz="2400" b="1" dirty="0">
                <a:solidFill>
                  <a:schemeClr val="accent1">
                    <a:lumMod val="50000"/>
                  </a:schemeClr>
                </a:solidFill>
              </a:rPr>
              <a:t>. </a:t>
            </a:r>
          </a:p>
        </p:txBody>
      </p:sp>
      <p:sp>
        <p:nvSpPr>
          <p:cNvPr id="6" name="TextBox 5"/>
          <p:cNvSpPr txBox="1"/>
          <p:nvPr/>
        </p:nvSpPr>
        <p:spPr>
          <a:xfrm>
            <a:off x="733778" y="4273123"/>
            <a:ext cx="7016852" cy="461665"/>
          </a:xfrm>
          <a:prstGeom prst="rect">
            <a:avLst/>
          </a:prstGeom>
          <a:noFill/>
        </p:spPr>
        <p:txBody>
          <a:bodyPr wrap="square" rtlCol="0">
            <a:spAutoFit/>
          </a:bodyPr>
          <a:lstStyle/>
          <a:p>
            <a:r>
              <a:rPr lang="en-GB" sz="2400" b="1" dirty="0">
                <a:solidFill>
                  <a:schemeClr val="accent1">
                    <a:lumMod val="50000"/>
                  </a:schemeClr>
                </a:solidFill>
              </a:rPr>
              <a:t>4. ¡</a:t>
            </a:r>
            <a:r>
              <a:rPr lang="en-GB" sz="2400" b="1" dirty="0" err="1">
                <a:solidFill>
                  <a:srgbClr val="E25B00"/>
                </a:solidFill>
              </a:rPr>
              <a:t>Cui</a:t>
            </a:r>
            <a:r>
              <a:rPr lang="en-GB" sz="2400" b="1" dirty="0" err="1">
                <a:solidFill>
                  <a:schemeClr val="accent1">
                    <a:lumMod val="50000"/>
                  </a:schemeClr>
                </a:solidFill>
              </a:rPr>
              <a:t>dado</a:t>
            </a:r>
            <a:r>
              <a:rPr lang="en-GB" sz="2400" b="1" dirty="0">
                <a:solidFill>
                  <a:schemeClr val="accent1">
                    <a:lumMod val="50000"/>
                  </a:schemeClr>
                </a:solidFill>
              </a:rPr>
              <a:t> con el material de la </a:t>
            </a:r>
            <a:r>
              <a:rPr lang="en-GB" sz="2400" b="1" dirty="0" err="1">
                <a:solidFill>
                  <a:schemeClr val="accent1">
                    <a:lumMod val="50000"/>
                  </a:schemeClr>
                </a:solidFill>
              </a:rPr>
              <a:t>es</a:t>
            </a:r>
            <a:r>
              <a:rPr lang="en-GB" sz="2400" b="1" dirty="0" err="1">
                <a:solidFill>
                  <a:srgbClr val="E25B00"/>
                </a:solidFill>
              </a:rPr>
              <a:t>cue</a:t>
            </a:r>
            <a:r>
              <a:rPr lang="en-GB" sz="2400" b="1" dirty="0" err="1">
                <a:solidFill>
                  <a:schemeClr val="accent1">
                    <a:lumMod val="50000"/>
                  </a:schemeClr>
                </a:solidFill>
              </a:rPr>
              <a:t>la</a:t>
            </a:r>
            <a:r>
              <a:rPr lang="en-GB" sz="2400" b="1" dirty="0">
                <a:solidFill>
                  <a:schemeClr val="accent1">
                    <a:lumMod val="50000"/>
                  </a:schemeClr>
                </a:solidFill>
              </a:rPr>
              <a:t>! </a:t>
            </a:r>
          </a:p>
        </p:txBody>
      </p:sp>
      <p:sp>
        <p:nvSpPr>
          <p:cNvPr id="7" name="TextBox 6"/>
          <p:cNvSpPr txBox="1"/>
          <p:nvPr/>
        </p:nvSpPr>
        <p:spPr>
          <a:xfrm>
            <a:off x="959556" y="1930401"/>
            <a:ext cx="6936669" cy="400110"/>
          </a:xfrm>
          <a:prstGeom prst="rect">
            <a:avLst/>
          </a:prstGeom>
          <a:noFill/>
        </p:spPr>
        <p:txBody>
          <a:bodyPr wrap="square" rtlCol="0">
            <a:spAutoFit/>
          </a:bodyPr>
          <a:lstStyle/>
          <a:p>
            <a:r>
              <a:rPr lang="en-GB" sz="2000" i="1" dirty="0">
                <a:solidFill>
                  <a:schemeClr val="accent1">
                    <a:lumMod val="50000"/>
                  </a:schemeClr>
                </a:solidFill>
              </a:rPr>
              <a:t>If you don’t look after the body, the effects are bad.</a:t>
            </a:r>
          </a:p>
        </p:txBody>
      </p:sp>
      <p:sp>
        <p:nvSpPr>
          <p:cNvPr id="8" name="TextBox 7"/>
          <p:cNvSpPr txBox="1"/>
          <p:nvPr/>
        </p:nvSpPr>
        <p:spPr>
          <a:xfrm>
            <a:off x="982133" y="2862475"/>
            <a:ext cx="5628220" cy="400110"/>
          </a:xfrm>
          <a:prstGeom prst="rect">
            <a:avLst/>
          </a:prstGeom>
          <a:noFill/>
        </p:spPr>
        <p:txBody>
          <a:bodyPr wrap="square" rtlCol="0">
            <a:spAutoFit/>
          </a:bodyPr>
          <a:lstStyle/>
          <a:p>
            <a:r>
              <a:rPr lang="en-GB" sz="2000" i="1" dirty="0">
                <a:solidFill>
                  <a:schemeClr val="accent1">
                    <a:lumMod val="50000"/>
                  </a:schemeClr>
                </a:solidFill>
              </a:rPr>
              <a:t>In the image there are fifteen small squares. </a:t>
            </a:r>
          </a:p>
        </p:txBody>
      </p:sp>
      <p:sp>
        <p:nvSpPr>
          <p:cNvPr id="9" name="TextBox 8"/>
          <p:cNvSpPr txBox="1"/>
          <p:nvPr/>
        </p:nvSpPr>
        <p:spPr>
          <a:xfrm>
            <a:off x="959558" y="4734788"/>
            <a:ext cx="5847642" cy="400110"/>
          </a:xfrm>
          <a:prstGeom prst="rect">
            <a:avLst/>
          </a:prstGeom>
          <a:noFill/>
        </p:spPr>
        <p:txBody>
          <a:bodyPr wrap="square" rtlCol="0">
            <a:spAutoFit/>
          </a:bodyPr>
          <a:lstStyle/>
          <a:p>
            <a:r>
              <a:rPr lang="en-GB" sz="2000" i="1" dirty="0">
                <a:solidFill>
                  <a:schemeClr val="accent1">
                    <a:lumMod val="50000"/>
                  </a:schemeClr>
                </a:solidFill>
              </a:rPr>
              <a:t>Careful with the school material!</a:t>
            </a:r>
          </a:p>
        </p:txBody>
      </p:sp>
      <p:sp>
        <p:nvSpPr>
          <p:cNvPr id="12" name="TextBox 11"/>
          <p:cNvSpPr txBox="1"/>
          <p:nvPr/>
        </p:nvSpPr>
        <p:spPr>
          <a:xfrm>
            <a:off x="733778" y="3278133"/>
            <a:ext cx="4491365" cy="461665"/>
          </a:xfrm>
          <a:prstGeom prst="rect">
            <a:avLst/>
          </a:prstGeom>
          <a:noFill/>
        </p:spPr>
        <p:txBody>
          <a:bodyPr wrap="square" rtlCol="0">
            <a:spAutoFit/>
          </a:bodyPr>
          <a:lstStyle/>
          <a:p>
            <a:r>
              <a:rPr lang="en-GB" sz="2400" b="1" dirty="0">
                <a:solidFill>
                  <a:schemeClr val="accent1">
                    <a:lumMod val="50000"/>
                  </a:schemeClr>
                </a:solidFill>
              </a:rPr>
              <a:t>3. ¿</a:t>
            </a:r>
            <a:r>
              <a:rPr lang="en-GB" sz="2400" b="1" dirty="0" err="1">
                <a:solidFill>
                  <a:srgbClr val="E25B00"/>
                </a:solidFill>
              </a:rPr>
              <a:t>Qui</a:t>
            </a:r>
            <a:r>
              <a:rPr lang="en-GB" sz="2400" b="1" dirty="0" err="1">
                <a:solidFill>
                  <a:schemeClr val="accent1">
                    <a:lumMod val="50000"/>
                  </a:schemeClr>
                </a:solidFill>
              </a:rPr>
              <a:t>én</a:t>
            </a:r>
            <a:r>
              <a:rPr lang="en-GB" sz="2400" b="1" dirty="0">
                <a:solidFill>
                  <a:schemeClr val="accent1">
                    <a:lumMod val="50000"/>
                  </a:schemeClr>
                </a:solidFill>
              </a:rPr>
              <a:t> </a:t>
            </a:r>
            <a:r>
              <a:rPr lang="en-GB" sz="2400" b="1" dirty="0" err="1">
                <a:solidFill>
                  <a:schemeClr val="accent1">
                    <a:lumMod val="50000"/>
                  </a:schemeClr>
                </a:solidFill>
              </a:rPr>
              <a:t>sabe</a:t>
            </a:r>
            <a:r>
              <a:rPr lang="en-GB" sz="2400" b="1" dirty="0">
                <a:solidFill>
                  <a:schemeClr val="accent1">
                    <a:lumMod val="50000"/>
                  </a:schemeClr>
                </a:solidFill>
              </a:rPr>
              <a:t> </a:t>
            </a:r>
            <a:r>
              <a:rPr lang="en-GB" sz="2400" b="1" dirty="0" err="1">
                <a:solidFill>
                  <a:schemeClr val="accent1">
                    <a:lumMod val="50000"/>
                  </a:schemeClr>
                </a:solidFill>
              </a:rPr>
              <a:t>qué</a:t>
            </a:r>
            <a:r>
              <a:rPr lang="en-GB" sz="2400" b="1" dirty="0">
                <a:solidFill>
                  <a:schemeClr val="accent1">
                    <a:lumMod val="50000"/>
                  </a:schemeClr>
                </a:solidFill>
              </a:rPr>
              <a:t> </a:t>
            </a:r>
            <a:r>
              <a:rPr lang="en-GB" sz="2400" b="1" dirty="0" err="1">
                <a:solidFill>
                  <a:srgbClr val="E25B00"/>
                </a:solidFill>
              </a:rPr>
              <a:t>qui</a:t>
            </a:r>
            <a:r>
              <a:rPr lang="en-GB" sz="2400" b="1" dirty="0" err="1">
                <a:solidFill>
                  <a:schemeClr val="accent1">
                    <a:lumMod val="50000"/>
                  </a:schemeClr>
                </a:solidFill>
              </a:rPr>
              <a:t>ere</a:t>
            </a:r>
            <a:r>
              <a:rPr lang="en-GB" sz="2400" b="1" dirty="0">
                <a:solidFill>
                  <a:schemeClr val="accent1">
                    <a:lumMod val="50000"/>
                  </a:schemeClr>
                </a:solidFill>
              </a:rPr>
              <a:t>?</a:t>
            </a:r>
          </a:p>
        </p:txBody>
      </p:sp>
      <p:sp>
        <p:nvSpPr>
          <p:cNvPr id="13" name="TextBox 12"/>
          <p:cNvSpPr txBox="1"/>
          <p:nvPr/>
        </p:nvSpPr>
        <p:spPr>
          <a:xfrm>
            <a:off x="959556" y="3767836"/>
            <a:ext cx="3946171" cy="400110"/>
          </a:xfrm>
          <a:prstGeom prst="rect">
            <a:avLst/>
          </a:prstGeom>
          <a:noFill/>
        </p:spPr>
        <p:txBody>
          <a:bodyPr wrap="square" rtlCol="0">
            <a:spAutoFit/>
          </a:bodyPr>
          <a:lstStyle/>
          <a:p>
            <a:r>
              <a:rPr lang="en-GB" sz="2000" i="1" dirty="0">
                <a:solidFill>
                  <a:schemeClr val="accent1">
                    <a:lumMod val="50000"/>
                  </a:schemeClr>
                </a:solidFill>
              </a:rPr>
              <a:t>Who knows what s/he wants?</a:t>
            </a:r>
          </a:p>
        </p:txBody>
      </p:sp>
      <p:sp>
        <p:nvSpPr>
          <p:cNvPr id="14" name="TextBox 13"/>
          <p:cNvSpPr txBox="1"/>
          <p:nvPr/>
        </p:nvSpPr>
        <p:spPr>
          <a:xfrm>
            <a:off x="733777" y="5163934"/>
            <a:ext cx="6173940" cy="461665"/>
          </a:xfrm>
          <a:prstGeom prst="rect">
            <a:avLst/>
          </a:prstGeom>
          <a:noFill/>
        </p:spPr>
        <p:txBody>
          <a:bodyPr wrap="square" rtlCol="0">
            <a:spAutoFit/>
          </a:bodyPr>
          <a:lstStyle/>
          <a:p>
            <a:r>
              <a:rPr lang="en-GB" sz="2400" b="1" dirty="0">
                <a:solidFill>
                  <a:schemeClr val="accent1">
                    <a:lumMod val="50000"/>
                  </a:schemeClr>
                </a:solidFill>
              </a:rPr>
              <a:t>5. Hay </a:t>
            </a:r>
            <a:r>
              <a:rPr lang="en-GB" sz="2400" b="1" dirty="0" err="1">
                <a:solidFill>
                  <a:srgbClr val="E25B00"/>
                </a:solidFill>
              </a:rPr>
              <a:t>cua</a:t>
            </a:r>
            <a:r>
              <a:rPr lang="en-GB" sz="2400" b="1" dirty="0" err="1">
                <a:solidFill>
                  <a:schemeClr val="accent1">
                    <a:lumMod val="50000"/>
                  </a:schemeClr>
                </a:solidFill>
              </a:rPr>
              <a:t>tro</a:t>
            </a:r>
            <a:r>
              <a:rPr lang="en-GB" sz="2400" b="1" dirty="0">
                <a:solidFill>
                  <a:schemeClr val="accent1">
                    <a:lumMod val="50000"/>
                  </a:schemeClr>
                </a:solidFill>
              </a:rPr>
              <a:t> personas en el </a:t>
            </a:r>
            <a:r>
              <a:rPr lang="en-GB" sz="2400" b="1" dirty="0" err="1">
                <a:solidFill>
                  <a:schemeClr val="accent1">
                    <a:lumMod val="50000"/>
                  </a:schemeClr>
                </a:solidFill>
              </a:rPr>
              <a:t>par</a:t>
            </a:r>
            <a:r>
              <a:rPr lang="en-GB" sz="2400" b="1" dirty="0" err="1">
                <a:solidFill>
                  <a:srgbClr val="E25B00"/>
                </a:solidFill>
              </a:rPr>
              <a:t>que</a:t>
            </a:r>
            <a:r>
              <a:rPr lang="en-GB" sz="2400" b="1" dirty="0">
                <a:solidFill>
                  <a:schemeClr val="accent1">
                    <a:lumMod val="50000"/>
                  </a:schemeClr>
                </a:solidFill>
              </a:rPr>
              <a:t>.</a:t>
            </a:r>
          </a:p>
        </p:txBody>
      </p:sp>
      <p:sp>
        <p:nvSpPr>
          <p:cNvPr id="15" name="TextBox 14"/>
          <p:cNvSpPr txBox="1"/>
          <p:nvPr/>
        </p:nvSpPr>
        <p:spPr>
          <a:xfrm>
            <a:off x="959557" y="5625599"/>
            <a:ext cx="4393493" cy="400110"/>
          </a:xfrm>
          <a:prstGeom prst="rect">
            <a:avLst/>
          </a:prstGeom>
          <a:noFill/>
        </p:spPr>
        <p:txBody>
          <a:bodyPr wrap="square" rtlCol="0">
            <a:spAutoFit/>
          </a:bodyPr>
          <a:lstStyle/>
          <a:p>
            <a:r>
              <a:rPr lang="en-GB" sz="2000" i="1" dirty="0">
                <a:solidFill>
                  <a:schemeClr val="accent1">
                    <a:lumMod val="50000"/>
                  </a:schemeClr>
                </a:solidFill>
              </a:rPr>
              <a:t>There are four people in the park.</a:t>
            </a:r>
          </a:p>
        </p:txBody>
      </p:sp>
      <p:sp>
        <p:nvSpPr>
          <p:cNvPr id="30" name="Title 1"/>
          <p:cNvSpPr txBox="1">
            <a:spLocks/>
          </p:cNvSpPr>
          <p:nvPr/>
        </p:nvSpPr>
        <p:spPr>
          <a:xfrm>
            <a:off x="756354" y="892230"/>
            <a:ext cx="5223532" cy="4374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i="1" dirty="0">
                <a:solidFill>
                  <a:schemeClr val="accent1">
                    <a:lumMod val="50000"/>
                  </a:schemeClr>
                </a:solidFill>
              </a:rPr>
              <a:t>Luego escribe la </a:t>
            </a:r>
            <a:r>
              <a:rPr lang="en-GB" sz="2400" b="1" i="1" dirty="0" err="1">
                <a:solidFill>
                  <a:schemeClr val="accent1">
                    <a:lumMod val="50000"/>
                  </a:schemeClr>
                </a:solidFill>
              </a:rPr>
              <a:t>frase</a:t>
            </a:r>
            <a:r>
              <a:rPr lang="en-GB" sz="2400" b="1" i="1" dirty="0">
                <a:solidFill>
                  <a:schemeClr val="accent1">
                    <a:lumMod val="50000"/>
                  </a:schemeClr>
                </a:solidFill>
              </a:rPr>
              <a:t> en inglés.</a:t>
            </a:r>
          </a:p>
        </p:txBody>
      </p:sp>
      <p:sp>
        <p:nvSpPr>
          <p:cNvPr id="31" name="Action Button: Custom 30">
            <a:hlinkClick r:id="" action="ppaction://noaction" highlightClick="1">
              <a:snd r:embed="rId3" name="Si no cuidas el cuerpo los efectos son malos.wav"/>
            </a:hlinkClick>
          </p:cNvPr>
          <p:cNvSpPr/>
          <p:nvPr/>
        </p:nvSpPr>
        <p:spPr>
          <a:xfrm>
            <a:off x="733776" y="1446993"/>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2" name="Action Button: Custom 31">
            <a:hlinkClick r:id="" action="ppaction://noaction" highlightClick="1">
              <a:snd r:embed="rId4" name="En la imagen hay quince cuadros pequeños.wav"/>
            </a:hlinkClick>
          </p:cNvPr>
          <p:cNvSpPr/>
          <p:nvPr/>
        </p:nvSpPr>
        <p:spPr>
          <a:xfrm>
            <a:off x="754994" y="2437046"/>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3" name="Action Button: Custom 32">
            <a:hlinkClick r:id="" action="ppaction://noaction" highlightClick="1">
              <a:snd r:embed="rId5" name="¿Quién sabe qué quiere_.wav"/>
            </a:hlinkClick>
          </p:cNvPr>
          <p:cNvSpPr/>
          <p:nvPr/>
        </p:nvSpPr>
        <p:spPr>
          <a:xfrm>
            <a:off x="750878" y="3369240"/>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4" name="Action Button: Custom 33">
            <a:hlinkClick r:id="" action="ppaction://noaction" highlightClick="1">
              <a:snd r:embed="rId6" name="¡Cuidado con el material de la escuela!.wav"/>
            </a:hlinkClick>
          </p:cNvPr>
          <p:cNvSpPr/>
          <p:nvPr/>
        </p:nvSpPr>
        <p:spPr>
          <a:xfrm>
            <a:off x="761589" y="4360089"/>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5" name="Action Button: Custom 34">
            <a:hlinkClick r:id="" action="ppaction://noaction" highlightClick="1">
              <a:snd r:embed="rId7" name="Hay cuatro personas en el parque.wav"/>
            </a:hlinkClick>
          </p:cNvPr>
          <p:cNvSpPr/>
          <p:nvPr/>
        </p:nvSpPr>
        <p:spPr>
          <a:xfrm>
            <a:off x="761589" y="5240701"/>
            <a:ext cx="360000" cy="324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grpSp>
        <p:nvGrpSpPr>
          <p:cNvPr id="11" name="Group 10"/>
          <p:cNvGrpSpPr/>
          <p:nvPr/>
        </p:nvGrpSpPr>
        <p:grpSpPr>
          <a:xfrm>
            <a:off x="1974532" y="1446761"/>
            <a:ext cx="452435" cy="352742"/>
            <a:chOff x="1974532" y="1446761"/>
            <a:chExt cx="452435" cy="352742"/>
          </a:xfrm>
        </p:grpSpPr>
        <p:sp>
          <p:nvSpPr>
            <p:cNvPr id="3" name="Rectangle 2"/>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3399431" y="1451785"/>
            <a:ext cx="574692" cy="352742"/>
            <a:chOff x="1974532" y="1446761"/>
            <a:chExt cx="452435" cy="352742"/>
          </a:xfrm>
        </p:grpSpPr>
        <p:sp>
          <p:nvSpPr>
            <p:cNvPr id="37" name="Rectangle 36"/>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p:cNvGrpSpPr/>
          <p:nvPr/>
        </p:nvGrpSpPr>
        <p:grpSpPr>
          <a:xfrm>
            <a:off x="3848100" y="2440032"/>
            <a:ext cx="462022" cy="352742"/>
            <a:chOff x="1974532" y="1446761"/>
            <a:chExt cx="452435" cy="352742"/>
          </a:xfrm>
        </p:grpSpPr>
        <p:sp>
          <p:nvSpPr>
            <p:cNvPr id="40" name="Rectangle 39"/>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p:cNvGrpSpPr/>
          <p:nvPr/>
        </p:nvGrpSpPr>
        <p:grpSpPr>
          <a:xfrm>
            <a:off x="4955883" y="2440658"/>
            <a:ext cx="579890" cy="352742"/>
            <a:chOff x="1974532" y="1446761"/>
            <a:chExt cx="452435" cy="352742"/>
          </a:xfrm>
        </p:grpSpPr>
        <p:sp>
          <p:nvSpPr>
            <p:cNvPr id="43" name="Rectangle 42"/>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p:cNvGrpSpPr/>
          <p:nvPr/>
        </p:nvGrpSpPr>
        <p:grpSpPr>
          <a:xfrm>
            <a:off x="6642789" y="2440032"/>
            <a:ext cx="580043" cy="352742"/>
            <a:chOff x="1974532" y="1446761"/>
            <a:chExt cx="452435" cy="352742"/>
          </a:xfrm>
        </p:grpSpPr>
        <p:sp>
          <p:nvSpPr>
            <p:cNvPr id="46" name="Rectangle 45"/>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p:cNvGrpSpPr/>
          <p:nvPr/>
        </p:nvGrpSpPr>
        <p:grpSpPr>
          <a:xfrm>
            <a:off x="1339363" y="3354229"/>
            <a:ext cx="512297" cy="352742"/>
            <a:chOff x="1974532" y="1446761"/>
            <a:chExt cx="452435" cy="352742"/>
          </a:xfrm>
        </p:grpSpPr>
        <p:sp>
          <p:nvSpPr>
            <p:cNvPr id="49" name="Rectangle 48"/>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p:cNvGrpSpPr/>
          <p:nvPr/>
        </p:nvGrpSpPr>
        <p:grpSpPr>
          <a:xfrm>
            <a:off x="3732287" y="3354229"/>
            <a:ext cx="512297" cy="352742"/>
            <a:chOff x="1974532" y="1446761"/>
            <a:chExt cx="452435" cy="352742"/>
          </a:xfrm>
        </p:grpSpPr>
        <p:sp>
          <p:nvSpPr>
            <p:cNvPr id="52" name="Rectangle 51"/>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p:cNvGrpSpPr/>
          <p:nvPr/>
        </p:nvGrpSpPr>
        <p:grpSpPr>
          <a:xfrm>
            <a:off x="1261110" y="4353728"/>
            <a:ext cx="488851" cy="352742"/>
            <a:chOff x="1974532" y="1446761"/>
            <a:chExt cx="452435" cy="352742"/>
          </a:xfrm>
        </p:grpSpPr>
        <p:sp>
          <p:nvSpPr>
            <p:cNvPr id="55" name="Rectangle 54"/>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56"/>
          <p:cNvGrpSpPr/>
          <p:nvPr/>
        </p:nvGrpSpPr>
        <p:grpSpPr>
          <a:xfrm>
            <a:off x="6112028" y="4353010"/>
            <a:ext cx="573595" cy="352742"/>
            <a:chOff x="1974532" y="1446761"/>
            <a:chExt cx="452435" cy="352742"/>
          </a:xfrm>
        </p:grpSpPr>
        <p:sp>
          <p:nvSpPr>
            <p:cNvPr id="58" name="Rectangle 57"/>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p:cNvGrpSpPr/>
          <p:nvPr/>
        </p:nvGrpSpPr>
        <p:grpSpPr>
          <a:xfrm>
            <a:off x="1840230" y="5243150"/>
            <a:ext cx="576000" cy="352742"/>
            <a:chOff x="1974532" y="1446761"/>
            <a:chExt cx="452435" cy="352742"/>
          </a:xfrm>
        </p:grpSpPr>
        <p:sp>
          <p:nvSpPr>
            <p:cNvPr id="61" name="Rectangle 60"/>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p:cNvGrpSpPr/>
          <p:nvPr/>
        </p:nvGrpSpPr>
        <p:grpSpPr>
          <a:xfrm>
            <a:off x="5622379" y="5243507"/>
            <a:ext cx="576000" cy="352742"/>
            <a:chOff x="1974532" y="1446761"/>
            <a:chExt cx="452435" cy="352742"/>
          </a:xfrm>
        </p:grpSpPr>
        <p:sp>
          <p:nvSpPr>
            <p:cNvPr id="65" name="Rectangle 64"/>
            <p:cNvSpPr/>
            <p:nvPr/>
          </p:nvSpPr>
          <p:spPr>
            <a:xfrm>
              <a:off x="1974532" y="1446761"/>
              <a:ext cx="452435" cy="35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1974532" y="1740636"/>
              <a:ext cx="452435"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7"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0163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64511599"/>
              </p:ext>
            </p:extLst>
          </p:nvPr>
        </p:nvGraphicFramePr>
        <p:xfrm>
          <a:off x="1957604" y="1008971"/>
          <a:ext cx="8238105" cy="4482916"/>
        </p:xfrm>
        <a:graphic>
          <a:graphicData uri="http://schemas.openxmlformats.org/drawingml/2006/table">
            <a:tbl>
              <a:tblPr firstRow="1" bandRow="1">
                <a:tableStyleId>{5940675A-B579-460E-94D1-54222C63F5DA}</a:tableStyleId>
              </a:tblPr>
              <a:tblGrid>
                <a:gridCol w="2746035">
                  <a:extLst>
                    <a:ext uri="{9D8B030D-6E8A-4147-A177-3AD203B41FA5}">
                      <a16:colId xmlns:a16="http://schemas.microsoft.com/office/drawing/2014/main" val="20000"/>
                    </a:ext>
                  </a:extLst>
                </a:gridCol>
                <a:gridCol w="2746035">
                  <a:extLst>
                    <a:ext uri="{9D8B030D-6E8A-4147-A177-3AD203B41FA5}">
                      <a16:colId xmlns:a16="http://schemas.microsoft.com/office/drawing/2014/main" val="20001"/>
                    </a:ext>
                  </a:extLst>
                </a:gridCol>
                <a:gridCol w="2746035">
                  <a:extLst>
                    <a:ext uri="{9D8B030D-6E8A-4147-A177-3AD203B41FA5}">
                      <a16:colId xmlns:a16="http://schemas.microsoft.com/office/drawing/2014/main" val="20002"/>
                    </a:ext>
                  </a:extLst>
                </a:gridCol>
              </a:tblGrid>
              <a:tr h="1120729">
                <a:tc>
                  <a:txBody>
                    <a:bodyPr/>
                    <a:lstStyle/>
                    <a:p>
                      <a:pPr algn="r"/>
                      <a:r>
                        <a:rPr lang="en-GB" sz="2000" dirty="0">
                          <a:solidFill>
                            <a:schemeClr val="accent1">
                              <a:lumMod val="50000"/>
                            </a:schemeClr>
                          </a:solidFill>
                        </a:rPr>
                        <a:t>to be able to;</a:t>
                      </a:r>
                      <a:endParaRPr lang="en-GB" sz="2000" baseline="0" dirty="0">
                        <a:solidFill>
                          <a:schemeClr val="accent1">
                            <a:lumMod val="50000"/>
                          </a:schemeClr>
                        </a:solidFill>
                      </a:endParaRPr>
                    </a:p>
                    <a:p>
                      <a:pPr algn="r"/>
                      <a:r>
                        <a:rPr lang="en-GB" sz="2000" baseline="0" dirty="0">
                          <a:solidFill>
                            <a:schemeClr val="accent1">
                              <a:lumMod val="50000"/>
                            </a:schemeClr>
                          </a:solidFill>
                        </a:rPr>
                        <a:t>can</a:t>
                      </a: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to ask; asking</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favour</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1120729">
                <a:tc>
                  <a:txBody>
                    <a:bodyPr/>
                    <a:lstStyle/>
                    <a:p>
                      <a:pPr algn="r"/>
                      <a:r>
                        <a:rPr lang="en-GB" sz="2000" dirty="0">
                          <a:solidFill>
                            <a:schemeClr val="accent1">
                              <a:lumMod val="50000"/>
                            </a:schemeClr>
                          </a:solidFill>
                        </a:rPr>
                        <a:t>you are able to; </a:t>
                      </a:r>
                    </a:p>
                    <a:p>
                      <a:pPr algn="r"/>
                      <a:r>
                        <a:rPr lang="en-GB" sz="2000" dirty="0">
                          <a:solidFill>
                            <a:schemeClr val="accent1">
                              <a:lumMod val="50000"/>
                            </a:schemeClr>
                          </a:solidFill>
                        </a:rPr>
                        <a:t>you can</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to play; playing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I</a:t>
                      </a:r>
                      <a:r>
                        <a:rPr lang="en-GB" sz="2000" baseline="0" dirty="0">
                          <a:solidFill>
                            <a:schemeClr val="accent1">
                              <a:lumMod val="50000"/>
                            </a:schemeClr>
                          </a:solidFill>
                        </a:rPr>
                        <a:t> am able to;</a:t>
                      </a:r>
                    </a:p>
                    <a:p>
                      <a:pPr algn="r"/>
                      <a:r>
                        <a:rPr lang="en-GB" sz="2000" baseline="0" dirty="0">
                          <a:solidFill>
                            <a:schemeClr val="accent1">
                              <a:lumMod val="50000"/>
                            </a:schemeClr>
                          </a:solidFill>
                        </a:rPr>
                        <a:t>I can</a:t>
                      </a:r>
                      <a:endParaRPr lang="en-GB" sz="2000"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1"/>
                  </a:ext>
                </a:extLst>
              </a:tr>
              <a:tr h="1120729">
                <a:tc>
                  <a:txBody>
                    <a:bodyPr/>
                    <a:lstStyle/>
                    <a:p>
                      <a:pPr algn="r"/>
                      <a:r>
                        <a:rPr lang="en-GB" sz="2000" dirty="0">
                          <a:solidFill>
                            <a:schemeClr val="accent1">
                              <a:lumMod val="50000"/>
                            </a:schemeClr>
                          </a:solidFill>
                        </a:rPr>
                        <a:t>to</a:t>
                      </a:r>
                      <a:r>
                        <a:rPr lang="en-GB" sz="2000" baseline="0" dirty="0">
                          <a:solidFill>
                            <a:schemeClr val="accent1">
                              <a:lumMod val="50000"/>
                            </a:schemeClr>
                          </a:solidFill>
                        </a:rPr>
                        <a:t> change; </a:t>
                      </a:r>
                    </a:p>
                    <a:p>
                      <a:pPr algn="r"/>
                      <a:r>
                        <a:rPr lang="en-GB" sz="2000" baseline="0" dirty="0">
                          <a:solidFill>
                            <a:schemeClr val="accent1">
                              <a:lumMod val="50000"/>
                            </a:schemeClr>
                          </a:solidFill>
                        </a:rPr>
                        <a:t>changing</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to ask for;</a:t>
                      </a:r>
                    </a:p>
                    <a:p>
                      <a:pPr algn="r"/>
                      <a:r>
                        <a:rPr lang="en-GB" sz="2000" dirty="0">
                          <a:solidFill>
                            <a:schemeClr val="accent1">
                              <a:lumMod val="50000"/>
                            </a:schemeClr>
                          </a:solidFill>
                        </a:rPr>
                        <a:t>asking for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Can I go to </a:t>
                      </a:r>
                    </a:p>
                    <a:p>
                      <a:pPr algn="r"/>
                      <a:r>
                        <a:rPr lang="en-GB" sz="2000" dirty="0">
                          <a:solidFill>
                            <a:schemeClr val="accent1">
                              <a:lumMod val="50000"/>
                            </a:schemeClr>
                          </a:solidFill>
                        </a:rPr>
                        <a:t>the toilet?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2"/>
                  </a:ext>
                </a:extLst>
              </a:tr>
              <a:tr h="1120729">
                <a:tc>
                  <a:txBody>
                    <a:bodyPr/>
                    <a:lstStyle/>
                    <a:p>
                      <a:pPr algn="r"/>
                      <a:r>
                        <a:rPr lang="en-GB" sz="2000" dirty="0">
                          <a:solidFill>
                            <a:schemeClr val="accent1">
                              <a:lumMod val="50000"/>
                            </a:schemeClr>
                          </a:solidFill>
                        </a:rPr>
                        <a:t>s/he is able to;</a:t>
                      </a:r>
                    </a:p>
                    <a:p>
                      <a:pPr algn="r"/>
                      <a:r>
                        <a:rPr lang="en-GB" sz="2000" dirty="0">
                          <a:solidFill>
                            <a:schemeClr val="accent1">
                              <a:lumMod val="50000"/>
                            </a:schemeClr>
                          </a:solidFill>
                        </a:rPr>
                        <a:t>s/he can</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to participate;</a:t>
                      </a:r>
                    </a:p>
                    <a:p>
                      <a:pPr algn="r"/>
                      <a:r>
                        <a:rPr lang="en-GB" sz="2000" dirty="0">
                          <a:solidFill>
                            <a:schemeClr val="accent1">
                              <a:lumMod val="50000"/>
                            </a:schemeClr>
                          </a:solidFill>
                        </a:rPr>
                        <a:t>participating</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to wear;</a:t>
                      </a:r>
                    </a:p>
                    <a:p>
                      <a:pPr algn="r"/>
                      <a:r>
                        <a:rPr lang="en-GB" sz="2000" dirty="0">
                          <a:solidFill>
                            <a:schemeClr val="accent1">
                              <a:lumMod val="50000"/>
                            </a:schemeClr>
                          </a:solidFill>
                        </a:rPr>
                        <a:t>to</a:t>
                      </a:r>
                      <a:r>
                        <a:rPr lang="en-GB" sz="2000" baseline="0" dirty="0">
                          <a:solidFill>
                            <a:schemeClr val="accent1">
                              <a:lumMod val="50000"/>
                            </a:schemeClr>
                          </a:solidFill>
                        </a:rPr>
                        <a:t> carry/take</a:t>
                      </a:r>
                      <a:endParaRPr lang="en-GB" sz="2000"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3"/>
                  </a:ext>
                </a:extLst>
              </a:tr>
            </a:tbl>
          </a:graphicData>
        </a:graphic>
      </p:graphicFrame>
      <p:sp>
        <p:nvSpPr>
          <p:cNvPr id="2" name="Title 1"/>
          <p:cNvSpPr>
            <a:spLocks noGrp="1"/>
          </p:cNvSpPr>
          <p:nvPr>
            <p:ph type="ctrTitle"/>
          </p:nvPr>
        </p:nvSpPr>
        <p:spPr>
          <a:xfrm>
            <a:off x="-73095" y="50300"/>
            <a:ext cx="5463057" cy="601567"/>
          </a:xfrm>
        </p:spPr>
        <p:txBody>
          <a:bodyPr>
            <a:noAutofit/>
          </a:bodyPr>
          <a:lstStyle/>
          <a:p>
            <a:r>
              <a:rPr lang="en-GB" sz="2400" b="1" i="1" dirty="0">
                <a:solidFill>
                  <a:schemeClr val="accent1">
                    <a:lumMod val="50000"/>
                  </a:schemeClr>
                </a:solidFill>
                <a:latin typeface="+mj-lt"/>
              </a:rPr>
              <a:t>Identifica la palabra correcta.</a:t>
            </a:r>
          </a:p>
        </p:txBody>
      </p:sp>
      <p:sp>
        <p:nvSpPr>
          <p:cNvPr id="47" name="Rounded Rectangle 46"/>
          <p:cNvSpPr/>
          <p:nvPr/>
        </p:nvSpPr>
        <p:spPr>
          <a:xfrm rot="1351910">
            <a:off x="135331" y="5492054"/>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5B9BD5">
                    <a:lumMod val="50000"/>
                  </a:srgbClr>
                </a:solidFill>
              </a:rPr>
              <a:t>el favor</a:t>
            </a:r>
          </a:p>
        </p:txBody>
      </p:sp>
      <p:sp>
        <p:nvSpPr>
          <p:cNvPr id="48" name="Rounded Rectangle 47"/>
          <p:cNvSpPr/>
          <p:nvPr/>
        </p:nvSpPr>
        <p:spPr>
          <a:xfrm rot="20874163">
            <a:off x="10230853" y="5571326"/>
            <a:ext cx="1803576"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puedes</a:t>
            </a:r>
            <a:endParaRPr lang="en-GB" sz="2800" dirty="0">
              <a:solidFill>
                <a:srgbClr val="5B9BD5">
                  <a:lumMod val="50000"/>
                </a:srgbClr>
              </a:solidFill>
            </a:endParaRPr>
          </a:p>
        </p:txBody>
      </p:sp>
      <p:sp>
        <p:nvSpPr>
          <p:cNvPr id="53" name="Rounded Rectangle 52"/>
          <p:cNvSpPr/>
          <p:nvPr/>
        </p:nvSpPr>
        <p:spPr>
          <a:xfrm rot="21238411">
            <a:off x="3689554" y="5684658"/>
            <a:ext cx="1899142" cy="54469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rgbClr val="5B9BD5">
                    <a:lumMod val="50000"/>
                  </a:srgbClr>
                </a:solidFill>
              </a:rPr>
              <a:t>preguntar</a:t>
            </a:r>
          </a:p>
        </p:txBody>
      </p:sp>
      <p:sp>
        <p:nvSpPr>
          <p:cNvPr id="54" name="Rounded Rectangle 53"/>
          <p:cNvSpPr/>
          <p:nvPr/>
        </p:nvSpPr>
        <p:spPr>
          <a:xfrm rot="266858">
            <a:off x="6961168" y="5675878"/>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cambiar</a:t>
            </a:r>
            <a:endParaRPr lang="en-GB" sz="2800" dirty="0">
              <a:solidFill>
                <a:srgbClr val="5B9BD5">
                  <a:lumMod val="50000"/>
                </a:srgbClr>
              </a:solidFill>
            </a:endParaRPr>
          </a:p>
        </p:txBody>
      </p:sp>
      <p:sp>
        <p:nvSpPr>
          <p:cNvPr id="56" name="Rounded Rectangle 55"/>
          <p:cNvSpPr/>
          <p:nvPr/>
        </p:nvSpPr>
        <p:spPr>
          <a:xfrm rot="21250116">
            <a:off x="7444690" y="279758"/>
            <a:ext cx="1158574"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pedir</a:t>
            </a:r>
            <a:endParaRPr lang="en-GB" sz="2800" dirty="0">
              <a:solidFill>
                <a:srgbClr val="5B9BD5">
                  <a:lumMod val="50000"/>
                </a:srgbClr>
              </a:solidFill>
            </a:endParaRPr>
          </a:p>
        </p:txBody>
      </p:sp>
      <p:grpSp>
        <p:nvGrpSpPr>
          <p:cNvPr id="9" name="Group 8"/>
          <p:cNvGrpSpPr/>
          <p:nvPr/>
        </p:nvGrpSpPr>
        <p:grpSpPr>
          <a:xfrm>
            <a:off x="1956009" y="1010273"/>
            <a:ext cx="5808171" cy="3742495"/>
            <a:chOff x="1956009" y="1010273"/>
            <a:chExt cx="5808171" cy="3742495"/>
          </a:xfrm>
        </p:grpSpPr>
        <p:grpSp>
          <p:nvGrpSpPr>
            <p:cNvPr id="8" name="Group 7"/>
            <p:cNvGrpSpPr/>
            <p:nvPr/>
          </p:nvGrpSpPr>
          <p:grpSpPr>
            <a:xfrm>
              <a:off x="1956009" y="1010273"/>
              <a:ext cx="5808171" cy="2618206"/>
              <a:chOff x="1956009" y="1010273"/>
              <a:chExt cx="5808171" cy="2618206"/>
            </a:xfrm>
          </p:grpSpPr>
          <p:grpSp>
            <p:nvGrpSpPr>
              <p:cNvPr id="7" name="Group 6"/>
              <p:cNvGrpSpPr/>
              <p:nvPr/>
            </p:nvGrpSpPr>
            <p:grpSpPr>
              <a:xfrm>
                <a:off x="1956009" y="2127769"/>
                <a:ext cx="5808171" cy="1500710"/>
                <a:chOff x="1956009" y="2127769"/>
                <a:chExt cx="5808171" cy="1500710"/>
              </a:xfrm>
            </p:grpSpPr>
            <p:grpSp>
              <p:nvGrpSpPr>
                <p:cNvPr id="6" name="Group 5"/>
                <p:cNvGrpSpPr/>
                <p:nvPr/>
              </p:nvGrpSpPr>
              <p:grpSpPr>
                <a:xfrm>
                  <a:off x="1956009" y="3249456"/>
                  <a:ext cx="5807765" cy="379023"/>
                  <a:chOff x="1956009" y="3249456"/>
                  <a:chExt cx="5807765" cy="379023"/>
                </a:xfrm>
              </p:grpSpPr>
              <p:sp>
                <p:nvSpPr>
                  <p:cNvPr id="5" name="Rectangle 4"/>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p:cNvGrpSpPr/>
                <p:nvPr/>
              </p:nvGrpSpPr>
              <p:grpSpPr>
                <a:xfrm>
                  <a:off x="1956415" y="2127769"/>
                  <a:ext cx="5807765" cy="379023"/>
                  <a:chOff x="1956009" y="3249456"/>
                  <a:chExt cx="5807765" cy="379023"/>
                </a:xfrm>
              </p:grpSpPr>
              <p:sp>
                <p:nvSpPr>
                  <p:cNvPr id="78" name="Rectangle 77"/>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1" name="Group 80"/>
              <p:cNvGrpSpPr/>
              <p:nvPr/>
            </p:nvGrpSpPr>
            <p:grpSpPr>
              <a:xfrm>
                <a:off x="1956009" y="1010273"/>
                <a:ext cx="5807765" cy="379023"/>
                <a:chOff x="1956009" y="3249456"/>
                <a:chExt cx="5807765" cy="379023"/>
              </a:xfrm>
            </p:grpSpPr>
            <p:sp>
              <p:nvSpPr>
                <p:cNvPr id="82" name="Rectangle 81"/>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5" name="Group 84"/>
            <p:cNvGrpSpPr/>
            <p:nvPr/>
          </p:nvGrpSpPr>
          <p:grpSpPr>
            <a:xfrm>
              <a:off x="1956009" y="4373745"/>
              <a:ext cx="5807765" cy="379023"/>
              <a:chOff x="1956009" y="3249456"/>
              <a:chExt cx="5807765" cy="379023"/>
            </a:xfrm>
          </p:grpSpPr>
          <p:sp>
            <p:nvSpPr>
              <p:cNvPr id="86" name="Rectangle 85"/>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7" name="Rounded Rectangle 56"/>
          <p:cNvSpPr/>
          <p:nvPr/>
        </p:nvSpPr>
        <p:spPr>
          <a:xfrm rot="403865">
            <a:off x="56445" y="3023788"/>
            <a:ext cx="1817947"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err="1">
                <a:solidFill>
                  <a:srgbClr val="5B9BD5">
                    <a:lumMod val="50000"/>
                  </a:srgbClr>
                </a:solidFill>
              </a:rPr>
              <a:t>participar</a:t>
            </a:r>
            <a:endParaRPr lang="en-GB" sz="2600" dirty="0">
              <a:solidFill>
                <a:srgbClr val="5B9BD5">
                  <a:lumMod val="50000"/>
                </a:srgbClr>
              </a:solidFill>
            </a:endParaRPr>
          </a:p>
        </p:txBody>
      </p:sp>
      <p:sp>
        <p:nvSpPr>
          <p:cNvPr id="58" name="Rounded Rectangle 57"/>
          <p:cNvSpPr/>
          <p:nvPr/>
        </p:nvSpPr>
        <p:spPr>
          <a:xfrm rot="565754">
            <a:off x="5266683" y="186052"/>
            <a:ext cx="148945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puede</a:t>
            </a:r>
            <a:endParaRPr lang="en-GB" sz="2800" dirty="0">
              <a:solidFill>
                <a:srgbClr val="5B9BD5">
                  <a:lumMod val="50000"/>
                </a:srgbClr>
              </a:solidFill>
            </a:endParaRPr>
          </a:p>
        </p:txBody>
      </p:sp>
      <p:sp>
        <p:nvSpPr>
          <p:cNvPr id="61" name="Rounded Rectangle 60"/>
          <p:cNvSpPr/>
          <p:nvPr/>
        </p:nvSpPr>
        <p:spPr>
          <a:xfrm rot="21014393">
            <a:off x="141326" y="1373898"/>
            <a:ext cx="1410002"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poder</a:t>
            </a:r>
            <a:endParaRPr lang="en-GB" sz="2800" dirty="0">
              <a:solidFill>
                <a:srgbClr val="5B9BD5">
                  <a:lumMod val="50000"/>
                </a:srgbClr>
              </a:solidFill>
            </a:endParaRPr>
          </a:p>
        </p:txBody>
      </p:sp>
      <p:sp>
        <p:nvSpPr>
          <p:cNvPr id="36" name="Rounded Rectangle 35"/>
          <p:cNvSpPr/>
          <p:nvPr/>
        </p:nvSpPr>
        <p:spPr>
          <a:xfrm rot="21250116">
            <a:off x="10304448" y="1082557"/>
            <a:ext cx="1773060" cy="166577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5B9BD5">
                    <a:lumMod val="50000"/>
                  </a:srgbClr>
                </a:solidFill>
              </a:rPr>
              <a:t>¿</a:t>
            </a:r>
            <a:r>
              <a:rPr lang="en-GB" sz="2400" dirty="0" err="1">
                <a:solidFill>
                  <a:srgbClr val="5B9BD5">
                    <a:lumMod val="50000"/>
                  </a:srgbClr>
                </a:solidFill>
              </a:rPr>
              <a:t>Puedo</a:t>
            </a:r>
            <a:r>
              <a:rPr lang="en-GB" sz="2400" dirty="0">
                <a:solidFill>
                  <a:srgbClr val="5B9BD5">
                    <a:lumMod val="50000"/>
                  </a:srgbClr>
                </a:solidFill>
              </a:rPr>
              <a:t> </a:t>
            </a:r>
            <a:r>
              <a:rPr lang="en-GB" sz="2400" dirty="0" err="1">
                <a:solidFill>
                  <a:srgbClr val="5B9BD5">
                    <a:lumMod val="50000"/>
                  </a:srgbClr>
                </a:solidFill>
              </a:rPr>
              <a:t>ir</a:t>
            </a:r>
            <a:r>
              <a:rPr lang="en-GB" sz="2400" dirty="0">
                <a:solidFill>
                  <a:srgbClr val="5B9BD5">
                    <a:lumMod val="50000"/>
                  </a:srgbClr>
                </a:solidFill>
              </a:rPr>
              <a:t> a los </a:t>
            </a:r>
            <a:r>
              <a:rPr lang="en-GB" sz="2400" dirty="0" err="1">
                <a:solidFill>
                  <a:srgbClr val="5B9BD5">
                    <a:lumMod val="50000"/>
                  </a:srgbClr>
                </a:solidFill>
              </a:rPr>
              <a:t>servicios</a:t>
            </a:r>
            <a:r>
              <a:rPr lang="en-GB" sz="2400" dirty="0">
                <a:solidFill>
                  <a:srgbClr val="5B9BD5">
                    <a:lumMod val="50000"/>
                  </a:srgbClr>
                </a:solidFill>
              </a:rPr>
              <a:t>?</a:t>
            </a:r>
          </a:p>
        </p:txBody>
      </p:sp>
      <p:sp>
        <p:nvSpPr>
          <p:cNvPr id="40" name="Rounded Rectangle 39"/>
          <p:cNvSpPr/>
          <p:nvPr/>
        </p:nvSpPr>
        <p:spPr>
          <a:xfrm rot="21139009">
            <a:off x="10540417" y="3987676"/>
            <a:ext cx="1228728"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jugar</a:t>
            </a:r>
            <a:endParaRPr lang="en-GB" sz="2800" dirty="0">
              <a:solidFill>
                <a:srgbClr val="5B9BD5">
                  <a:lumMod val="50000"/>
                </a:srgbClr>
              </a:solidFill>
            </a:endParaRPr>
          </a:p>
        </p:txBody>
      </p:sp>
      <p:sp>
        <p:nvSpPr>
          <p:cNvPr id="52" name="Rounded Rectangle 51"/>
          <p:cNvSpPr/>
          <p:nvPr/>
        </p:nvSpPr>
        <p:spPr>
          <a:xfrm rot="21139009">
            <a:off x="442135" y="4222203"/>
            <a:ext cx="1228728"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5B9BD5">
                    <a:lumMod val="50000"/>
                  </a:srgbClr>
                </a:solidFill>
              </a:rPr>
              <a:t>llevar</a:t>
            </a:r>
          </a:p>
        </p:txBody>
      </p:sp>
      <p:sp>
        <p:nvSpPr>
          <p:cNvPr id="41" name="Rounded Rectangle 40"/>
          <p:cNvSpPr/>
          <p:nvPr/>
        </p:nvSpPr>
        <p:spPr>
          <a:xfrm rot="565754">
            <a:off x="9130580" y="265578"/>
            <a:ext cx="148945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puedo</a:t>
            </a:r>
            <a:endParaRPr lang="en-GB" sz="2800" dirty="0">
              <a:solidFill>
                <a:srgbClr val="5B9BD5">
                  <a:lumMod val="50000"/>
                </a:srgbClr>
              </a:solidFill>
            </a:endParaRPr>
          </a:p>
        </p:txBody>
      </p:sp>
      <p:sp>
        <p:nvSpPr>
          <p:cNvPr id="10" name="TextBox 9"/>
          <p:cNvSpPr txBox="1"/>
          <p:nvPr/>
        </p:nvSpPr>
        <p:spPr>
          <a:xfrm>
            <a:off x="1890032" y="4375873"/>
            <a:ext cx="6053129" cy="369332"/>
          </a:xfrm>
          <a:prstGeom prst="rect">
            <a:avLst/>
          </a:prstGeom>
          <a:noFill/>
        </p:spPr>
        <p:txBody>
          <a:bodyPr wrap="square" rtlCol="0">
            <a:spAutoFit/>
          </a:bodyPr>
          <a:lstStyle/>
          <a:p>
            <a:r>
              <a:rPr lang="en-GB" dirty="0">
                <a:solidFill>
                  <a:schemeClr val="accent1">
                    <a:lumMod val="50000"/>
                  </a:schemeClr>
                </a:solidFill>
              </a:rPr>
              <a:t>10			</a:t>
            </a:r>
            <a:r>
              <a:rPr lang="en-GB" sz="300" dirty="0">
                <a:solidFill>
                  <a:schemeClr val="accent1">
                    <a:lumMod val="50000"/>
                  </a:schemeClr>
                </a:solidFill>
              </a:rPr>
              <a:t> </a:t>
            </a:r>
            <a:r>
              <a:rPr lang="en-GB" dirty="0">
                <a:solidFill>
                  <a:schemeClr val="accent1">
                    <a:lumMod val="50000"/>
                  </a:schemeClr>
                </a:solidFill>
              </a:rPr>
              <a:t>11			</a:t>
            </a:r>
            <a:r>
              <a:rPr lang="en-GB" sz="100" dirty="0">
                <a:solidFill>
                  <a:schemeClr val="accent1">
                    <a:lumMod val="50000"/>
                  </a:schemeClr>
                </a:solidFill>
              </a:rPr>
              <a:t> </a:t>
            </a:r>
            <a:r>
              <a:rPr lang="en-GB" dirty="0">
                <a:solidFill>
                  <a:schemeClr val="accent1">
                    <a:lumMod val="50000"/>
                  </a:schemeClr>
                </a:solidFill>
              </a:rPr>
              <a:t>12</a:t>
            </a:r>
          </a:p>
        </p:txBody>
      </p:sp>
      <p:graphicFrame>
        <p:nvGraphicFramePr>
          <p:cNvPr id="59" name="Table 58"/>
          <p:cNvGraphicFramePr>
            <a:graphicFrameLocks noGrp="1"/>
          </p:cNvGraphicFramePr>
          <p:nvPr>
            <p:extLst>
              <p:ext uri="{D42A27DB-BD31-4B8C-83A1-F6EECF244321}">
                <p14:modId xmlns:p14="http://schemas.microsoft.com/office/powerpoint/2010/main" val="1989023242"/>
              </p:ext>
            </p:extLst>
          </p:nvPr>
        </p:nvGraphicFramePr>
        <p:xfrm>
          <a:off x="1957604" y="1008000"/>
          <a:ext cx="8238105" cy="4482916"/>
        </p:xfrm>
        <a:graphic>
          <a:graphicData uri="http://schemas.openxmlformats.org/drawingml/2006/table">
            <a:tbl>
              <a:tblPr firstRow="1" bandRow="1">
                <a:tableStyleId>{5940675A-B579-460E-94D1-54222C63F5DA}</a:tableStyleId>
              </a:tblPr>
              <a:tblGrid>
                <a:gridCol w="2746035">
                  <a:extLst>
                    <a:ext uri="{9D8B030D-6E8A-4147-A177-3AD203B41FA5}">
                      <a16:colId xmlns:a16="http://schemas.microsoft.com/office/drawing/2014/main" val="20000"/>
                    </a:ext>
                  </a:extLst>
                </a:gridCol>
                <a:gridCol w="2746035">
                  <a:extLst>
                    <a:ext uri="{9D8B030D-6E8A-4147-A177-3AD203B41FA5}">
                      <a16:colId xmlns:a16="http://schemas.microsoft.com/office/drawing/2014/main" val="20001"/>
                    </a:ext>
                  </a:extLst>
                </a:gridCol>
                <a:gridCol w="2746035">
                  <a:extLst>
                    <a:ext uri="{9D8B030D-6E8A-4147-A177-3AD203B41FA5}">
                      <a16:colId xmlns:a16="http://schemas.microsoft.com/office/drawing/2014/main" val="20002"/>
                    </a:ext>
                  </a:extLst>
                </a:gridCol>
              </a:tblGrid>
              <a:tr h="1120729">
                <a:tc>
                  <a:txBody>
                    <a:bodyPr/>
                    <a:lstStyle/>
                    <a:p>
                      <a:pPr algn="l"/>
                      <a:r>
                        <a:rPr lang="en-GB" sz="2000" dirty="0">
                          <a:solidFill>
                            <a:schemeClr val="accent1">
                              <a:lumMod val="50000"/>
                            </a:schemeClr>
                          </a:solidFill>
                        </a:rPr>
                        <a:t>1</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1">
                              <a:lumMod val="50000"/>
                            </a:schemeClr>
                          </a:solidFill>
                        </a:rPr>
                        <a:t>2</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1">
                              <a:lumMod val="50000"/>
                            </a:schemeClr>
                          </a:solidFill>
                        </a:rPr>
                        <a:t>3</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20729">
                <a:tc>
                  <a:txBody>
                    <a:bodyPr/>
                    <a:lstStyle/>
                    <a:p>
                      <a:pPr algn="l"/>
                      <a:r>
                        <a:rPr lang="en-GB" sz="2000" dirty="0">
                          <a:solidFill>
                            <a:schemeClr val="accent1">
                              <a:lumMod val="50000"/>
                            </a:schemeClr>
                          </a:solidFill>
                        </a:rPr>
                        <a:t>4</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1">
                              <a:lumMod val="50000"/>
                            </a:schemeClr>
                          </a:solidFill>
                        </a:rPr>
                        <a:t>5</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1">
                              <a:lumMod val="50000"/>
                            </a:schemeClr>
                          </a:solidFill>
                        </a:rPr>
                        <a:t>6</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20729">
                <a:tc>
                  <a:txBody>
                    <a:bodyPr/>
                    <a:lstStyle/>
                    <a:p>
                      <a:pPr algn="l"/>
                      <a:r>
                        <a:rPr lang="en-GB" sz="2000" baseline="0" dirty="0">
                          <a:solidFill>
                            <a:schemeClr val="accent1">
                              <a:lumMod val="50000"/>
                            </a:schemeClr>
                          </a:solidFill>
                        </a:rPr>
                        <a:t>7</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1">
                              <a:lumMod val="50000"/>
                            </a:schemeClr>
                          </a:solidFill>
                        </a:rPr>
                        <a:t>8</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000" dirty="0">
                          <a:solidFill>
                            <a:schemeClr val="accent1">
                              <a:lumMod val="50000"/>
                            </a:schemeClr>
                          </a:solidFill>
                        </a:rPr>
                        <a:t>9</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20729">
                <a:tc>
                  <a:txBody>
                    <a:bodyPr/>
                    <a:lstStyle/>
                    <a:p>
                      <a:pPr algn="l"/>
                      <a:endParaRPr lang="en-GB" sz="2000" dirty="0">
                        <a:solidFill>
                          <a:schemeClr val="accent1">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000" dirty="0">
                        <a:solidFill>
                          <a:schemeClr val="accent1">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000" dirty="0">
                        <a:solidFill>
                          <a:schemeClr val="accent1">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9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20162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826B8A-761D-CB46-80CC-926BF942F94A}"/>
              </a:ext>
            </a:extLst>
          </p:cNvPr>
          <p:cNvSpPr>
            <a:spLocks noGrp="1"/>
          </p:cNvSpPr>
          <p:nvPr>
            <p:ph type="title"/>
          </p:nvPr>
        </p:nvSpPr>
        <p:spPr>
          <a:xfrm>
            <a:off x="279097" y="203099"/>
            <a:ext cx="8622323" cy="594419"/>
          </a:xfrm>
        </p:spPr>
        <p:txBody>
          <a:bodyPr>
            <a:normAutofit fontScale="90000"/>
          </a:bodyPr>
          <a:lstStyle/>
          <a:p>
            <a:r>
              <a:rPr lang="es-GB" sz="2400" b="1" dirty="0"/>
              <a:t>Daniel habla de la escuela. ¿Cuál es la palabra correcta?</a:t>
            </a:r>
          </a:p>
        </p:txBody>
      </p:sp>
      <p:sp>
        <p:nvSpPr>
          <p:cNvPr id="4" name="Rounded Rectangle 11">
            <a:extLst>
              <a:ext uri="{FF2B5EF4-FFF2-40B4-BE49-F238E27FC236}">
                <a16:creationId xmlns:a16="http://schemas.microsoft.com/office/drawing/2014/main" id="{D437B1A4-CC5A-4F49-96FA-3BE1864FFF40}"/>
              </a:ext>
            </a:extLst>
          </p:cNvPr>
          <p:cNvSpPr/>
          <p:nvPr/>
        </p:nvSpPr>
        <p:spPr>
          <a:xfrm>
            <a:off x="10691446" y="258166"/>
            <a:ext cx="1236697" cy="40098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Llamada rectangular redondeada 7">
            <a:extLst>
              <a:ext uri="{FF2B5EF4-FFF2-40B4-BE49-F238E27FC236}">
                <a16:creationId xmlns:a16="http://schemas.microsoft.com/office/drawing/2014/main" id="{446053A1-D4B0-0949-8103-AA36A6EB7962}"/>
              </a:ext>
            </a:extLst>
          </p:cNvPr>
          <p:cNvSpPr/>
          <p:nvPr/>
        </p:nvSpPr>
        <p:spPr>
          <a:xfrm>
            <a:off x="756138" y="903882"/>
            <a:ext cx="10679724" cy="4647832"/>
          </a:xfrm>
          <a:prstGeom prst="wedgeRoundRectCallout">
            <a:avLst>
              <a:gd name="adj1" fmla="val 1159"/>
              <a:gd name="adj2" fmla="val 6292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1F3B73"/>
                </a:solidFill>
                <a:effectLst/>
                <a:uLnTx/>
                <a:uFillTx/>
                <a:latin typeface="Century Gothic" panose="020F0302020204030204"/>
                <a:ea typeface="+mn-ea"/>
                <a:cs typeface="+mn-cs"/>
              </a:rPr>
              <a:t>En la clase es normal </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1) [to be </a:t>
            </a:r>
            <a:r>
              <a:rPr kumimoji="0" lang="es-ES" sz="2800" b="1" i="0" u="none" strike="noStrike" kern="1200" cap="none" spc="0" normalizeH="0" baseline="0" noProof="0" dirty="0" err="1">
                <a:ln>
                  <a:noFill/>
                </a:ln>
                <a:solidFill>
                  <a:srgbClr val="1F3B73"/>
                </a:solidFill>
                <a:effectLst/>
                <a:uLnTx/>
                <a:uFillTx/>
                <a:latin typeface="Century Gothic" panose="020F0302020204030204"/>
                <a:ea typeface="+mn-ea"/>
                <a:cs typeface="+mn-cs"/>
              </a:rPr>
              <a:t>able</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 to] 2) [to </a:t>
            </a:r>
            <a:r>
              <a:rPr kumimoji="0" lang="es-ES" sz="2800" b="1" i="0" u="none" strike="noStrike" kern="1200" cap="none" spc="0" normalizeH="0" baseline="0" noProof="0" dirty="0" err="1">
                <a:ln>
                  <a:noFill/>
                </a:ln>
                <a:solidFill>
                  <a:srgbClr val="1F3B73"/>
                </a:solidFill>
                <a:effectLst/>
                <a:uLnTx/>
                <a:uFillTx/>
                <a:latin typeface="Century Gothic" panose="020F0302020204030204"/>
                <a:ea typeface="+mn-ea"/>
                <a:cs typeface="+mn-cs"/>
              </a:rPr>
              <a:t>ask</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 </a:t>
            </a:r>
            <a:r>
              <a:rPr kumimoji="0" lang="es-ES" sz="2800" b="1" i="0" u="none" strike="noStrike" kern="1200" cap="none" spc="0" normalizeH="0" baseline="0" noProof="0" dirty="0" err="1">
                <a:ln>
                  <a:noFill/>
                </a:ln>
                <a:solidFill>
                  <a:srgbClr val="1F3B73"/>
                </a:solidFill>
                <a:effectLst/>
                <a:uLnTx/>
                <a:uFillTx/>
                <a:latin typeface="Century Gothic" panose="020F0302020204030204"/>
                <a:ea typeface="+mn-ea"/>
                <a:cs typeface="+mn-cs"/>
              </a:rPr>
              <a:t>for</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3) [a </a:t>
            </a:r>
            <a:r>
              <a:rPr kumimoji="0" lang="es-ES" sz="2800" b="1" i="0" u="none" strike="noStrike" kern="1200" cap="none" spc="0" normalizeH="0" baseline="0" noProof="0" dirty="0" err="1">
                <a:ln>
                  <a:noFill/>
                </a:ln>
                <a:solidFill>
                  <a:srgbClr val="1F3B73"/>
                </a:solidFill>
                <a:effectLst/>
                <a:uLnTx/>
                <a:uFillTx/>
                <a:latin typeface="Century Gothic" panose="020F0302020204030204"/>
                <a:ea typeface="+mn-ea"/>
                <a:cs typeface="+mn-cs"/>
              </a:rPr>
              <a:t>favour</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 </a:t>
            </a:r>
            <a:r>
              <a:rPr kumimoji="0" lang="es-ES" sz="2800" b="0" i="0" u="none" strike="noStrike" kern="1200" cap="none" spc="0" normalizeH="0" baseline="0" noProof="0" dirty="0">
                <a:ln>
                  <a:noFill/>
                </a:ln>
                <a:solidFill>
                  <a:srgbClr val="1F3B73"/>
                </a:solidFill>
                <a:effectLst/>
                <a:uLnTx/>
                <a:uFillTx/>
                <a:latin typeface="Century Gothic" panose="020F0302020204030204"/>
                <a:ea typeface="+mn-ea"/>
                <a:cs typeface="+mn-cs"/>
              </a:rPr>
              <a:t>cuando necesitas ayuda o </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4) [to </a:t>
            </a:r>
            <a:r>
              <a:rPr kumimoji="0" lang="es-ES" sz="2800" b="1" i="0" u="none" strike="noStrike" kern="1200" cap="none" spc="0" normalizeH="0" baseline="0" noProof="0" dirty="0" err="1">
                <a:ln>
                  <a:noFill/>
                </a:ln>
                <a:solidFill>
                  <a:srgbClr val="1F3B73"/>
                </a:solidFill>
                <a:effectLst/>
                <a:uLnTx/>
                <a:uFillTx/>
                <a:latin typeface="Century Gothic" panose="020F0302020204030204"/>
                <a:ea typeface="+mn-ea"/>
                <a:cs typeface="+mn-cs"/>
              </a:rPr>
              <a:t>ask</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5) [can I </a:t>
            </a:r>
            <a:r>
              <a:rPr kumimoji="0" lang="es-ES" sz="2800" b="1" i="0" u="none" strike="noStrike" kern="1200" cap="none" spc="0" normalizeH="0" baseline="0" noProof="0" dirty="0" err="1">
                <a:ln>
                  <a:noFill/>
                </a:ln>
                <a:solidFill>
                  <a:srgbClr val="1F3B73"/>
                </a:solidFill>
                <a:effectLst/>
                <a:uLnTx/>
                <a:uFillTx/>
                <a:latin typeface="Century Gothic" panose="020F0302020204030204"/>
                <a:ea typeface="+mn-ea"/>
                <a:cs typeface="+mn-cs"/>
              </a:rPr>
              <a:t>go</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 to </a:t>
            </a:r>
            <a:r>
              <a:rPr kumimoji="0" lang="es-ES" sz="2800" b="1" i="0" u="none" strike="noStrike" kern="1200" cap="none" spc="0" normalizeH="0" baseline="0" noProof="0" dirty="0" err="1">
                <a:ln>
                  <a:noFill/>
                </a:ln>
                <a:solidFill>
                  <a:srgbClr val="1F3B73"/>
                </a:solidFill>
                <a:effectLst/>
                <a:uLnTx/>
                <a:uFillTx/>
                <a:latin typeface="Century Gothic" panose="020F0302020204030204"/>
                <a:ea typeface="+mn-ea"/>
                <a:cs typeface="+mn-cs"/>
              </a:rPr>
              <a:t>the</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 </a:t>
            </a:r>
            <a:r>
              <a:rPr kumimoji="0" lang="es-ES" sz="2800" b="1" i="0" u="none" strike="noStrike" kern="1200" cap="none" spc="0" normalizeH="0" baseline="0" noProof="0" dirty="0" err="1">
                <a:ln>
                  <a:noFill/>
                </a:ln>
                <a:solidFill>
                  <a:srgbClr val="1F3B73"/>
                </a:solidFill>
                <a:effectLst/>
                <a:uLnTx/>
                <a:uFillTx/>
                <a:latin typeface="Century Gothic" panose="020F0302020204030204"/>
                <a:ea typeface="+mn-ea"/>
                <a:cs typeface="+mn-cs"/>
              </a:rPr>
              <a:t>toilet</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a:t>
            </a:r>
            <a:r>
              <a:rPr kumimoji="0" lang="es-ES" sz="2800" b="0" i="0" u="none" strike="noStrike" kern="1200" cap="none" spc="0" normalizeH="0" baseline="0" noProof="0" dirty="0">
                <a:ln>
                  <a:noFill/>
                </a:ln>
                <a:solidFill>
                  <a:srgbClr val="1F3B73"/>
                </a:solidFill>
                <a:effectLst/>
                <a:uLnTx/>
                <a:uFillTx/>
                <a:latin typeface="Century Gothic" panose="020F0302020204030204"/>
                <a:ea typeface="+mn-ea"/>
                <a:cs typeface="+mn-cs"/>
              </a:rPr>
              <a:t> si necesitas ir.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0" normalizeH="0" baseline="0" noProof="0" dirty="0">
              <a:ln>
                <a:noFill/>
              </a:ln>
              <a:solidFill>
                <a:srgbClr val="1F3B73"/>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1F3B73"/>
                </a:solidFill>
                <a:effectLst/>
                <a:uLnTx/>
                <a:uFillTx/>
                <a:latin typeface="Century Gothic" panose="020F0302020204030204"/>
                <a:ea typeface="+mn-ea"/>
                <a:cs typeface="+mn-cs"/>
              </a:rPr>
              <a:t>El lunes </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6) [I can] 7) [to </a:t>
            </a:r>
            <a:r>
              <a:rPr kumimoji="0" lang="es-ES" sz="2800" b="1" i="0" u="none" strike="noStrike" kern="1200" cap="none" spc="0" normalizeH="0" baseline="0" noProof="0" dirty="0" err="1">
                <a:ln>
                  <a:noFill/>
                </a:ln>
                <a:solidFill>
                  <a:srgbClr val="1F3B73"/>
                </a:solidFill>
                <a:effectLst/>
                <a:uLnTx/>
                <a:uFillTx/>
                <a:latin typeface="Century Gothic" panose="020F0302020204030204"/>
                <a:ea typeface="+mn-ea"/>
                <a:cs typeface="+mn-cs"/>
              </a:rPr>
              <a:t>play</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a:t>
            </a:r>
            <a:r>
              <a:rPr kumimoji="0" lang="es-ES" sz="2800" b="0" i="0" u="none" strike="noStrike" kern="1200" cap="none" spc="0" normalizeH="0" baseline="0" noProof="0" dirty="0">
                <a:ln>
                  <a:noFill/>
                </a:ln>
                <a:solidFill>
                  <a:srgbClr val="1F3B73"/>
                </a:solidFill>
                <a:effectLst/>
                <a:uLnTx/>
                <a:uFillTx/>
                <a:latin typeface="Century Gothic" panose="020F0302020204030204"/>
                <a:ea typeface="+mn-ea"/>
                <a:cs typeface="+mn-cs"/>
              </a:rPr>
              <a:t> con los compañeros y</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8) [to </a:t>
            </a:r>
            <a:r>
              <a:rPr kumimoji="0" lang="es-ES" sz="2800" b="1" i="0" u="none" strike="noStrike" kern="1200" cap="none" spc="0" normalizeH="0" baseline="0" noProof="0" dirty="0" err="1">
                <a:ln>
                  <a:noFill/>
                </a:ln>
                <a:solidFill>
                  <a:srgbClr val="1F3B73"/>
                </a:solidFill>
                <a:effectLst/>
                <a:uLnTx/>
                <a:uFillTx/>
                <a:latin typeface="Century Gothic" panose="020F0302020204030204"/>
                <a:ea typeface="+mn-ea"/>
                <a:cs typeface="+mn-cs"/>
              </a:rPr>
              <a:t>take</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 to </a:t>
            </a:r>
            <a:r>
              <a:rPr kumimoji="0" lang="es-ES" sz="2800" b="1" i="0" u="none" strike="noStrike" kern="1200" cap="none" spc="0" normalizeH="0" baseline="0" noProof="0" dirty="0" err="1">
                <a:ln>
                  <a:noFill/>
                </a:ln>
                <a:solidFill>
                  <a:srgbClr val="1F3B73"/>
                </a:solidFill>
                <a:effectLst/>
                <a:uLnTx/>
                <a:uFillTx/>
                <a:latin typeface="Century Gothic" panose="020F0302020204030204"/>
                <a:ea typeface="+mn-ea"/>
                <a:cs typeface="+mn-cs"/>
              </a:rPr>
              <a:t>carry</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 </a:t>
            </a:r>
            <a:r>
              <a:rPr kumimoji="0" lang="es-ES" sz="2800" b="0" i="0" u="none" strike="noStrike" kern="1200" cap="none" spc="0" normalizeH="0" baseline="0" noProof="0" dirty="0">
                <a:ln>
                  <a:noFill/>
                </a:ln>
                <a:solidFill>
                  <a:srgbClr val="1F3B73"/>
                </a:solidFill>
                <a:effectLst/>
                <a:uLnTx/>
                <a:uFillTx/>
                <a:latin typeface="Century Gothic" panose="020F0302020204030204"/>
                <a:ea typeface="+mn-ea"/>
                <a:cs typeface="+mn-cs"/>
              </a:rPr>
              <a:t>material a casa. ¿También </a:t>
            </a:r>
          </a:p>
          <a:p>
            <a:pPr lvl="0" algn="ctr">
              <a:defRPr/>
            </a:pP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9) [can </a:t>
            </a:r>
            <a:r>
              <a:rPr kumimoji="0" lang="es-ES" sz="2800" b="1" i="0" u="none" strike="noStrike" kern="1200" cap="none" spc="0" normalizeH="0" baseline="0" noProof="0" dirty="0" err="1">
                <a:ln>
                  <a:noFill/>
                </a:ln>
                <a:solidFill>
                  <a:srgbClr val="1F3B73"/>
                </a:solidFill>
                <a:effectLst/>
                <a:uLnTx/>
                <a:uFillTx/>
                <a:latin typeface="Century Gothic" panose="020F0302020204030204"/>
                <a:ea typeface="+mn-ea"/>
                <a:cs typeface="+mn-cs"/>
              </a:rPr>
              <a:t>you</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a:t>
            </a:r>
            <a:r>
              <a:rPr kumimoji="0" lang="es-ES" sz="2800" b="0" i="0" u="none" strike="noStrike" kern="1200" cap="none" spc="0" normalizeH="0" baseline="0" noProof="0" dirty="0">
                <a:ln>
                  <a:noFill/>
                </a:ln>
                <a:solidFill>
                  <a:srgbClr val="1F3B73"/>
                </a:solidFill>
                <a:effectLst/>
                <a:uLnTx/>
                <a:uFillTx/>
                <a:latin typeface="Century Gothic" panose="020F0302020204030204"/>
                <a:ea typeface="+mn-ea"/>
                <a:cs typeface="+mn-cs"/>
              </a:rPr>
              <a:t>?</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 </a:t>
            </a:r>
            <a:r>
              <a:rPr kumimoji="0" lang="es-ES" sz="2800" b="0" i="0" u="none" strike="noStrike" kern="1200" cap="none" spc="0" normalizeH="0" baseline="0" noProof="0" dirty="0">
                <a:ln>
                  <a:noFill/>
                </a:ln>
                <a:solidFill>
                  <a:srgbClr val="1F3B73"/>
                </a:solidFill>
                <a:effectLst/>
                <a:uLnTx/>
                <a:uFillTx/>
                <a:latin typeface="Century Gothic" panose="020F0302020204030204"/>
                <a:ea typeface="+mn-ea"/>
                <a:cs typeface="+mn-cs"/>
              </a:rPr>
              <a:t>El profesor </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10) [he can] 11) [to </a:t>
            </a:r>
            <a:r>
              <a:rPr kumimoji="0" lang="es-ES" sz="2800" b="1" i="0" u="none" strike="noStrike" kern="1200" cap="none" spc="0" normalizeH="0" baseline="0" noProof="0" dirty="0" err="1">
                <a:ln>
                  <a:noFill/>
                </a:ln>
                <a:solidFill>
                  <a:srgbClr val="1F3B73"/>
                </a:solidFill>
                <a:effectLst/>
                <a:uLnTx/>
                <a:uFillTx/>
                <a:latin typeface="Century Gothic" panose="020F0302020204030204"/>
                <a:ea typeface="+mn-ea"/>
                <a:cs typeface="+mn-cs"/>
              </a:rPr>
              <a:t>change</a:t>
            </a:r>
            <a:r>
              <a:rPr kumimoji="0" lang="es-ES" sz="2800" b="1" i="0" u="none" strike="noStrike" kern="1200" cap="none" spc="0" normalizeH="0" baseline="0" noProof="0" dirty="0">
                <a:ln>
                  <a:noFill/>
                </a:ln>
                <a:solidFill>
                  <a:srgbClr val="1F3B73"/>
                </a:solidFill>
                <a:effectLst/>
                <a:uLnTx/>
                <a:uFillTx/>
                <a:latin typeface="Century Gothic" panose="020F0302020204030204"/>
                <a:ea typeface="+mn-ea"/>
                <a:cs typeface="+mn-cs"/>
              </a:rPr>
              <a:t>] </a:t>
            </a:r>
            <a:r>
              <a:rPr kumimoji="0" lang="es-ES" sz="2800" b="0" i="0" u="none" strike="noStrike" kern="1200" cap="none" spc="0" normalizeH="0" baseline="0" noProof="0" dirty="0">
                <a:ln>
                  <a:noFill/>
                </a:ln>
                <a:solidFill>
                  <a:srgbClr val="1F3B73"/>
                </a:solidFill>
                <a:effectLst/>
                <a:uLnTx/>
                <a:uFillTx/>
                <a:latin typeface="Century Gothic" panose="020F0302020204030204"/>
                <a:ea typeface="+mn-ea"/>
                <a:cs typeface="+mn-cs"/>
              </a:rPr>
              <a:t>las actividades para </a:t>
            </a:r>
            <a:r>
              <a:rPr kumimoji="0" lang="es-ES" sz="2800" b="0" i="0" u="none" strike="noStrike" kern="1200" cap="none" spc="0" normalizeH="0" baseline="0" noProof="0" dirty="0" smtClean="0">
                <a:ln>
                  <a:noFill/>
                </a:ln>
                <a:solidFill>
                  <a:srgbClr val="1F3B73"/>
                </a:solidFill>
                <a:effectLst/>
                <a:uLnTx/>
                <a:uFillTx/>
                <a:latin typeface="Century Gothic" panose="020F0302020204030204"/>
                <a:ea typeface="+mn-ea"/>
                <a:cs typeface="+mn-cs"/>
              </a:rPr>
              <a:t>grupos </a:t>
            </a:r>
            <a:r>
              <a:rPr kumimoji="0" lang="es-ES" sz="2800" b="0" i="0" u="none" strike="noStrike" kern="1200" cap="none" spc="0" normalizeH="0" baseline="0" noProof="0" dirty="0">
                <a:ln>
                  <a:noFill/>
                </a:ln>
                <a:solidFill>
                  <a:srgbClr val="1F3B73"/>
                </a:solidFill>
                <a:effectLst/>
                <a:uLnTx/>
                <a:uFillTx/>
                <a:latin typeface="Century Gothic" panose="020F0302020204030204"/>
                <a:ea typeface="+mn-ea"/>
                <a:cs typeface="+mn-cs"/>
              </a:rPr>
              <a:t>diferentes</a:t>
            </a:r>
            <a:r>
              <a:rPr kumimoji="0" lang="es-ES" sz="2800" b="0" i="0" u="none" strike="noStrike" kern="1200" cap="none" spc="0" normalizeH="0" baseline="0" noProof="0" dirty="0" smtClean="0">
                <a:ln>
                  <a:noFill/>
                </a:ln>
                <a:solidFill>
                  <a:srgbClr val="1F3B73"/>
                </a:solidFill>
                <a:effectLst/>
                <a:uLnTx/>
                <a:uFillTx/>
                <a:latin typeface="Century Gothic" panose="020F0302020204030204"/>
                <a:ea typeface="+mn-ea"/>
                <a:cs typeface="+mn-cs"/>
              </a:rPr>
              <a:t>. </a:t>
            </a:r>
            <a:r>
              <a:rPr lang="es-ES" sz="2800" b="1" dirty="0">
                <a:solidFill>
                  <a:srgbClr val="1F3B73"/>
                </a:solidFill>
              </a:rPr>
              <a:t>12) </a:t>
            </a:r>
            <a:r>
              <a:rPr lang="es-ES" sz="2800" b="1" dirty="0" smtClean="0">
                <a:solidFill>
                  <a:srgbClr val="1F3B73"/>
                </a:solidFill>
              </a:rPr>
              <a:t>¡[He participates] </a:t>
            </a:r>
            <a:r>
              <a:rPr lang="es-ES" sz="2800" dirty="0" smtClean="0">
                <a:solidFill>
                  <a:srgbClr val="1F3B73"/>
                </a:solidFill>
              </a:rPr>
              <a:t>en muchas clases! </a:t>
            </a:r>
            <a:endParaRPr kumimoji="0" lang="es-ES" sz="2800" i="0" u="none" strike="noStrike" kern="1200" cap="none" spc="0" normalizeH="0" baseline="0" noProof="0" dirty="0">
              <a:ln>
                <a:noFill/>
              </a:ln>
              <a:solidFill>
                <a:srgbClr val="1F3B73"/>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1F3B73"/>
              </a:solidFill>
              <a:effectLst/>
              <a:uLnTx/>
              <a:uFillTx/>
              <a:latin typeface="Century Gothic" panose="020F0302020204030204"/>
              <a:ea typeface="+mn-ea"/>
              <a:cs typeface="+mn-cs"/>
            </a:endParaRPr>
          </a:p>
        </p:txBody>
      </p:sp>
      <p:pic>
        <p:nvPicPr>
          <p:cNvPr id="9" name="Imagen 8" descr="Daniel, happy">
            <a:extLst>
              <a:ext uri="{FF2B5EF4-FFF2-40B4-BE49-F238E27FC236}">
                <a16:creationId xmlns:a16="http://schemas.microsoft.com/office/drawing/2014/main" id="{5AB17FD0-0722-8342-BE01-2D4EF1196A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295" y="4668149"/>
            <a:ext cx="1708355" cy="1708355"/>
          </a:xfrm>
          <a:prstGeom prst="rect">
            <a:avLst/>
          </a:prstGeom>
        </p:spPr>
      </p:pic>
      <p:sp>
        <p:nvSpPr>
          <p:cNvPr id="11" name="Rectángulo 10">
            <a:extLst>
              <a:ext uri="{FF2B5EF4-FFF2-40B4-BE49-F238E27FC236}">
                <a16:creationId xmlns:a16="http://schemas.microsoft.com/office/drawing/2014/main" id="{E43183A0-1D4B-BB4C-9F97-0FAC7492B2A5}"/>
              </a:ext>
            </a:extLst>
          </p:cNvPr>
          <p:cNvSpPr/>
          <p:nvPr/>
        </p:nvSpPr>
        <p:spPr>
          <a:xfrm>
            <a:off x="5360728" y="1181133"/>
            <a:ext cx="2899351" cy="445974"/>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poder</a:t>
            </a:r>
          </a:p>
        </p:txBody>
      </p:sp>
      <p:sp>
        <p:nvSpPr>
          <p:cNvPr id="12" name="Rectángulo 11">
            <a:extLst>
              <a:ext uri="{FF2B5EF4-FFF2-40B4-BE49-F238E27FC236}">
                <a16:creationId xmlns:a16="http://schemas.microsoft.com/office/drawing/2014/main" id="{DBBC9211-1104-7E42-B9CD-8937B245B9A2}"/>
              </a:ext>
            </a:extLst>
          </p:cNvPr>
          <p:cNvSpPr/>
          <p:nvPr/>
        </p:nvSpPr>
        <p:spPr>
          <a:xfrm>
            <a:off x="8260079" y="1166744"/>
            <a:ext cx="2383536" cy="445974"/>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pedir</a:t>
            </a:r>
          </a:p>
        </p:txBody>
      </p:sp>
      <p:sp>
        <p:nvSpPr>
          <p:cNvPr id="13" name="Rectángulo 12">
            <a:extLst>
              <a:ext uri="{FF2B5EF4-FFF2-40B4-BE49-F238E27FC236}">
                <a16:creationId xmlns:a16="http://schemas.microsoft.com/office/drawing/2014/main" id="{1758C740-432D-A841-B0D4-09766F998130}"/>
              </a:ext>
            </a:extLst>
          </p:cNvPr>
          <p:cNvSpPr/>
          <p:nvPr/>
        </p:nvSpPr>
        <p:spPr>
          <a:xfrm>
            <a:off x="1743925" y="1612718"/>
            <a:ext cx="2167128" cy="445974"/>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un favor</a:t>
            </a:r>
          </a:p>
        </p:txBody>
      </p:sp>
      <p:sp>
        <p:nvSpPr>
          <p:cNvPr id="14" name="Rectángulo 13">
            <a:extLst>
              <a:ext uri="{FF2B5EF4-FFF2-40B4-BE49-F238E27FC236}">
                <a16:creationId xmlns:a16="http://schemas.microsoft.com/office/drawing/2014/main" id="{535303DF-7C24-EA4D-8EA0-3A856443C08A}"/>
              </a:ext>
            </a:extLst>
          </p:cNvPr>
          <p:cNvSpPr/>
          <p:nvPr/>
        </p:nvSpPr>
        <p:spPr>
          <a:xfrm>
            <a:off x="8626190" y="1589754"/>
            <a:ext cx="2167128" cy="445974"/>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preguntar</a:t>
            </a:r>
          </a:p>
        </p:txBody>
      </p:sp>
      <p:sp>
        <p:nvSpPr>
          <p:cNvPr id="15" name="Rectángulo 14">
            <a:extLst>
              <a:ext uri="{FF2B5EF4-FFF2-40B4-BE49-F238E27FC236}">
                <a16:creationId xmlns:a16="http://schemas.microsoft.com/office/drawing/2014/main" id="{CEA9EE76-70C9-5644-A3C6-08EFEE582A9A}"/>
              </a:ext>
            </a:extLst>
          </p:cNvPr>
          <p:cNvSpPr/>
          <p:nvPr/>
        </p:nvSpPr>
        <p:spPr>
          <a:xfrm>
            <a:off x="2341214" y="1995914"/>
            <a:ext cx="4757578" cy="445974"/>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¿puedo ir a los servicios?</a:t>
            </a:r>
          </a:p>
        </p:txBody>
      </p:sp>
      <p:sp>
        <p:nvSpPr>
          <p:cNvPr id="16" name="Rectángulo 15">
            <a:extLst>
              <a:ext uri="{FF2B5EF4-FFF2-40B4-BE49-F238E27FC236}">
                <a16:creationId xmlns:a16="http://schemas.microsoft.com/office/drawing/2014/main" id="{09426387-A367-2540-B8E0-03CAFE1ABCB9}"/>
              </a:ext>
            </a:extLst>
          </p:cNvPr>
          <p:cNvSpPr/>
          <p:nvPr/>
        </p:nvSpPr>
        <p:spPr>
          <a:xfrm>
            <a:off x="2982643" y="2852093"/>
            <a:ext cx="1690936" cy="445974"/>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puedo</a:t>
            </a:r>
          </a:p>
        </p:txBody>
      </p:sp>
      <p:sp>
        <p:nvSpPr>
          <p:cNvPr id="17" name="Rectángulo 16">
            <a:extLst>
              <a:ext uri="{FF2B5EF4-FFF2-40B4-BE49-F238E27FC236}">
                <a16:creationId xmlns:a16="http://schemas.microsoft.com/office/drawing/2014/main" id="{470904FF-23F6-8140-A36A-9C4E3D43E6CA}"/>
              </a:ext>
            </a:extLst>
          </p:cNvPr>
          <p:cNvSpPr/>
          <p:nvPr/>
        </p:nvSpPr>
        <p:spPr>
          <a:xfrm>
            <a:off x="4673579" y="2852093"/>
            <a:ext cx="1965960" cy="445974"/>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jugar</a:t>
            </a:r>
          </a:p>
        </p:txBody>
      </p:sp>
      <p:sp>
        <p:nvSpPr>
          <p:cNvPr id="18" name="Rectángulo 17">
            <a:extLst>
              <a:ext uri="{FF2B5EF4-FFF2-40B4-BE49-F238E27FC236}">
                <a16:creationId xmlns:a16="http://schemas.microsoft.com/office/drawing/2014/main" id="{BADF18C6-BFF1-1C43-B0D0-0D12000B61CE}"/>
              </a:ext>
            </a:extLst>
          </p:cNvPr>
          <p:cNvSpPr/>
          <p:nvPr/>
        </p:nvSpPr>
        <p:spPr>
          <a:xfrm>
            <a:off x="1978152" y="3304740"/>
            <a:ext cx="3529584" cy="445974"/>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llevar</a:t>
            </a:r>
          </a:p>
        </p:txBody>
      </p:sp>
      <p:sp>
        <p:nvSpPr>
          <p:cNvPr id="19" name="Rectángulo 18">
            <a:extLst>
              <a:ext uri="{FF2B5EF4-FFF2-40B4-BE49-F238E27FC236}">
                <a16:creationId xmlns:a16="http://schemas.microsoft.com/office/drawing/2014/main" id="{42767997-E020-D742-B5A9-FF4D8DEC0987}"/>
              </a:ext>
            </a:extLst>
          </p:cNvPr>
          <p:cNvSpPr/>
          <p:nvPr/>
        </p:nvSpPr>
        <p:spPr>
          <a:xfrm>
            <a:off x="1283208" y="3708272"/>
            <a:ext cx="2084832" cy="445974"/>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puedes</a:t>
            </a:r>
          </a:p>
        </p:txBody>
      </p:sp>
      <p:sp>
        <p:nvSpPr>
          <p:cNvPr id="20" name="Rectángulo 19">
            <a:extLst>
              <a:ext uri="{FF2B5EF4-FFF2-40B4-BE49-F238E27FC236}">
                <a16:creationId xmlns:a16="http://schemas.microsoft.com/office/drawing/2014/main" id="{10DD6B45-5BFF-6245-AAF3-F3C1E16BF105}"/>
              </a:ext>
            </a:extLst>
          </p:cNvPr>
          <p:cNvSpPr/>
          <p:nvPr/>
        </p:nvSpPr>
        <p:spPr>
          <a:xfrm>
            <a:off x="5522858" y="3708272"/>
            <a:ext cx="2170293" cy="445974"/>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puede</a:t>
            </a:r>
          </a:p>
        </p:txBody>
      </p:sp>
      <p:sp>
        <p:nvSpPr>
          <p:cNvPr id="21" name="Rectángulo 20">
            <a:extLst>
              <a:ext uri="{FF2B5EF4-FFF2-40B4-BE49-F238E27FC236}">
                <a16:creationId xmlns:a16="http://schemas.microsoft.com/office/drawing/2014/main" id="{78753FDF-7F9C-6E4B-9A2B-C0ECADDE6D82}"/>
              </a:ext>
            </a:extLst>
          </p:cNvPr>
          <p:cNvSpPr/>
          <p:nvPr/>
        </p:nvSpPr>
        <p:spPr>
          <a:xfrm>
            <a:off x="7708273" y="3718937"/>
            <a:ext cx="2728079" cy="445974"/>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rPr>
              <a:t>cambiar</a:t>
            </a:r>
          </a:p>
        </p:txBody>
      </p:sp>
      <p:sp>
        <p:nvSpPr>
          <p:cNvPr id="22" name="Rectángulo 21">
            <a:extLst>
              <a:ext uri="{FF2B5EF4-FFF2-40B4-BE49-F238E27FC236}">
                <a16:creationId xmlns:a16="http://schemas.microsoft.com/office/drawing/2014/main" id="{1FA29634-0742-D943-87AA-7654EEB89994}"/>
              </a:ext>
            </a:extLst>
          </p:cNvPr>
          <p:cNvSpPr/>
          <p:nvPr/>
        </p:nvSpPr>
        <p:spPr>
          <a:xfrm>
            <a:off x="7955865" y="4127558"/>
            <a:ext cx="3217283" cy="445974"/>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E25B00"/>
                </a:solidFill>
                <a:effectLst/>
                <a:uLnTx/>
                <a:uFillTx/>
                <a:latin typeface="Century Gothic" panose="020F0302020204030204"/>
                <a:ea typeface="+mn-ea"/>
                <a:cs typeface="+mn-cs"/>
              </a:rPr>
              <a:t>P</a:t>
            </a:r>
            <a:r>
              <a:rPr kumimoji="0" lang="es-GB" sz="2800" b="1" i="0" u="none" strike="noStrike" kern="1200" cap="none" spc="0" normalizeH="0" baseline="0" noProof="0" dirty="0" smtClean="0">
                <a:ln>
                  <a:noFill/>
                </a:ln>
                <a:solidFill>
                  <a:srgbClr val="E25B00"/>
                </a:solidFill>
                <a:effectLst/>
                <a:uLnTx/>
                <a:uFillTx/>
                <a:latin typeface="Century Gothic" panose="020F0302020204030204"/>
                <a:ea typeface="+mn-ea"/>
                <a:cs typeface="+mn-cs"/>
              </a:rPr>
              <a:t>articipa</a:t>
            </a:r>
            <a:endParaRPr kumimoji="0" lang="es-GB" sz="2800" b="1"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6651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3" name="ZoneTexte 2">
            <a:extLst>
              <a:ext uri="{FF2B5EF4-FFF2-40B4-BE49-F238E27FC236}">
                <a16:creationId xmlns:a16="http://schemas.microsoft.com/office/drawing/2014/main" id="{D164AFBC-A1A6-44A3-B9CB-5AC3B5C249B6}"/>
              </a:ext>
            </a:extLst>
          </p:cNvPr>
          <p:cNvSpPr txBox="1"/>
          <p:nvPr/>
        </p:nvSpPr>
        <p:spPr>
          <a:xfrm>
            <a:off x="1063197" y="1532836"/>
            <a:ext cx="11688598" cy="523220"/>
          </a:xfrm>
          <a:prstGeom prst="rect">
            <a:avLst/>
          </a:prstGeom>
          <a:noFill/>
        </p:spPr>
        <p:txBody>
          <a:bodyPr wrap="square" rtlCol="0">
            <a:spAutoFit/>
          </a:bodyPr>
          <a:lstStyle/>
          <a:p>
            <a:r>
              <a:rPr lang="en-US" sz="2800" smtClean="0">
                <a:solidFill>
                  <a:schemeClr val="accent1">
                    <a:lumMod val="50000"/>
                  </a:schemeClr>
                </a:solidFill>
              </a:rPr>
              <a:t>Use </a:t>
            </a:r>
            <a:r>
              <a:rPr lang="en-US" sz="2800" dirty="0">
                <a:solidFill>
                  <a:schemeClr val="accent1">
                    <a:lumMod val="50000"/>
                  </a:schemeClr>
                </a:solidFill>
              </a:rPr>
              <a:t>the verb ‘</a:t>
            </a:r>
            <a:r>
              <a:rPr lang="en-US" sz="2800" b="1" dirty="0">
                <a:solidFill>
                  <a:schemeClr val="accent1">
                    <a:lumMod val="50000"/>
                  </a:schemeClr>
                </a:solidFill>
              </a:rPr>
              <a:t>estar</a:t>
            </a:r>
            <a:r>
              <a:rPr lang="en-US" sz="2800" dirty="0">
                <a:solidFill>
                  <a:schemeClr val="accent1">
                    <a:lumMod val="50000"/>
                  </a:schemeClr>
                </a:solidFill>
              </a:rPr>
              <a:t>’ to talk about locations.</a:t>
            </a:r>
          </a:p>
        </p:txBody>
      </p:sp>
      <p:sp>
        <p:nvSpPr>
          <p:cNvPr id="11" name="ZoneTexte 10">
            <a:extLst>
              <a:ext uri="{FF2B5EF4-FFF2-40B4-BE49-F238E27FC236}">
                <a16:creationId xmlns:a16="http://schemas.microsoft.com/office/drawing/2014/main" id="{D23524D3-9224-4D74-9CE0-4ED564673D55}"/>
              </a:ext>
            </a:extLst>
          </p:cNvPr>
          <p:cNvSpPr txBox="1"/>
          <p:nvPr/>
        </p:nvSpPr>
        <p:spPr>
          <a:xfrm>
            <a:off x="1063197" y="2373185"/>
            <a:ext cx="9740269" cy="523220"/>
          </a:xfrm>
          <a:prstGeom prst="rect">
            <a:avLst/>
          </a:prstGeom>
          <a:noFill/>
        </p:spPr>
        <p:txBody>
          <a:bodyPr wrap="square" rtlCol="0">
            <a:spAutoFit/>
          </a:bodyPr>
          <a:lstStyle/>
          <a:p>
            <a:r>
              <a:rPr lang="fr-CA" sz="2800" dirty="0">
                <a:solidFill>
                  <a:schemeClr val="accent1">
                    <a:lumMod val="50000"/>
                  </a:schemeClr>
                </a:solidFill>
              </a:rPr>
              <a:t>To say ‘</a:t>
            </a:r>
            <a:r>
              <a:rPr lang="fr-CA" sz="2800" b="1" i="1" dirty="0">
                <a:solidFill>
                  <a:schemeClr val="accent1">
                    <a:lumMod val="50000"/>
                  </a:schemeClr>
                </a:solidFill>
              </a:rPr>
              <a:t>we are</a:t>
            </a:r>
            <a:r>
              <a:rPr lang="fr-CA" sz="2800" dirty="0">
                <a:solidFill>
                  <a:schemeClr val="accent1">
                    <a:lumMod val="50000"/>
                  </a:schemeClr>
                </a:solidFill>
              </a:rPr>
              <a:t>’ with a place or location, say ‘</a:t>
            </a:r>
            <a:r>
              <a:rPr lang="fr-CA" sz="2800" b="1" dirty="0">
                <a:solidFill>
                  <a:schemeClr val="accent1">
                    <a:lumMod val="50000"/>
                  </a:schemeClr>
                </a:solidFill>
              </a:rPr>
              <a:t>estamos</a:t>
            </a:r>
            <a:r>
              <a:rPr lang="fr-CA" sz="2800" dirty="0">
                <a:solidFill>
                  <a:schemeClr val="accent1">
                    <a:lumMod val="50000"/>
                  </a:schemeClr>
                </a:solidFill>
              </a:rPr>
              <a:t>’.</a:t>
            </a:r>
            <a:endParaRPr lang="en-CA" sz="2800" dirty="0">
              <a:solidFill>
                <a:schemeClr val="accent1">
                  <a:lumMod val="50000"/>
                </a:schemeClr>
              </a:solidFill>
            </a:endParaRPr>
          </a:p>
        </p:txBody>
      </p:sp>
      <p:sp>
        <p:nvSpPr>
          <p:cNvPr id="13" name="ZoneTexte 12">
            <a:extLst>
              <a:ext uri="{FF2B5EF4-FFF2-40B4-BE49-F238E27FC236}">
                <a16:creationId xmlns:a16="http://schemas.microsoft.com/office/drawing/2014/main" id="{631A418F-8FBD-44B7-B0B2-8A38CEA12794}"/>
              </a:ext>
            </a:extLst>
          </p:cNvPr>
          <p:cNvSpPr txBox="1"/>
          <p:nvPr/>
        </p:nvSpPr>
        <p:spPr>
          <a:xfrm>
            <a:off x="1063197" y="5144699"/>
            <a:ext cx="4616634" cy="523220"/>
          </a:xfrm>
          <a:prstGeom prst="rect">
            <a:avLst/>
          </a:prstGeom>
          <a:noFill/>
        </p:spPr>
        <p:txBody>
          <a:bodyPr wrap="square" rtlCol="0">
            <a:spAutoFit/>
          </a:bodyPr>
          <a:lstStyle/>
          <a:p>
            <a:r>
              <a:rPr lang="es-ES" sz="2800" b="1" dirty="0">
                <a:solidFill>
                  <a:srgbClr val="E25B00"/>
                </a:solidFill>
              </a:rPr>
              <a:t>Están</a:t>
            </a:r>
            <a:r>
              <a:rPr lang="es-ES" sz="2400" dirty="0">
                <a:solidFill>
                  <a:schemeClr val="accent5">
                    <a:lumMod val="50000"/>
                  </a:schemeClr>
                </a:solidFill>
              </a:rPr>
              <a:t> </a:t>
            </a:r>
            <a:r>
              <a:rPr lang="es-ES" sz="2800" dirty="0">
                <a:solidFill>
                  <a:schemeClr val="accent1">
                    <a:lumMod val="50000"/>
                  </a:schemeClr>
                </a:solidFill>
              </a:rPr>
              <a:t>en el centro.</a:t>
            </a:r>
            <a:endParaRPr lang="es-ES" sz="2400" dirty="0">
              <a:solidFill>
                <a:schemeClr val="accent1">
                  <a:lumMod val="50000"/>
                </a:schemeClr>
              </a:solidFill>
            </a:endParaRPr>
          </a:p>
        </p:txBody>
      </p:sp>
      <p:sp>
        <p:nvSpPr>
          <p:cNvPr id="15" name="ZoneTexte 14">
            <a:extLst>
              <a:ext uri="{FF2B5EF4-FFF2-40B4-BE49-F238E27FC236}">
                <a16:creationId xmlns:a16="http://schemas.microsoft.com/office/drawing/2014/main" id="{61B46173-CA96-4662-9498-4E906F55F9B8}"/>
              </a:ext>
            </a:extLst>
          </p:cNvPr>
          <p:cNvSpPr txBox="1"/>
          <p:nvPr/>
        </p:nvSpPr>
        <p:spPr>
          <a:xfrm>
            <a:off x="4890131" y="5114589"/>
            <a:ext cx="5730977" cy="523220"/>
          </a:xfrm>
          <a:prstGeom prst="rect">
            <a:avLst/>
          </a:prstGeom>
          <a:noFill/>
        </p:spPr>
        <p:txBody>
          <a:bodyPr wrap="square" rtlCol="0">
            <a:spAutoFit/>
          </a:bodyPr>
          <a:lstStyle/>
          <a:p>
            <a:r>
              <a:rPr lang="en-GB" sz="2800" b="1" dirty="0">
                <a:solidFill>
                  <a:srgbClr val="E25B00"/>
                </a:solidFill>
              </a:rPr>
              <a:t>They are </a:t>
            </a:r>
            <a:r>
              <a:rPr lang="en-GB" sz="2800" dirty="0">
                <a:solidFill>
                  <a:schemeClr val="accent1">
                    <a:lumMod val="50000"/>
                  </a:schemeClr>
                </a:solidFill>
              </a:rPr>
              <a:t>in the centre.</a:t>
            </a:r>
            <a:endParaRPr lang="es-ES" sz="2800" dirty="0">
              <a:solidFill>
                <a:schemeClr val="accent1">
                  <a:lumMod val="50000"/>
                </a:schemeClr>
              </a:solidFill>
            </a:endParaRPr>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30996" y="250024"/>
            <a:ext cx="7351059" cy="870488"/>
          </a:xfrm>
        </p:spPr>
        <p:txBody>
          <a:bodyPr>
            <a:noAutofit/>
          </a:bodyPr>
          <a:lstStyle/>
          <a:p>
            <a:r>
              <a:rPr lang="en-CA" sz="2400" b="1" dirty="0">
                <a:solidFill>
                  <a:schemeClr val="bg1"/>
                </a:solidFill>
              </a:rPr>
              <a:t>Talking about </a:t>
            </a:r>
            <a:r>
              <a:rPr lang="en-GB" sz="2400" b="1" dirty="0">
                <a:solidFill>
                  <a:prstClr val="white"/>
                </a:solidFill>
              </a:rPr>
              <a:t>places and </a:t>
            </a:r>
            <a:r>
              <a:rPr lang="en-GB" sz="2400" b="1" dirty="0" smtClean="0">
                <a:solidFill>
                  <a:prstClr val="white"/>
                </a:solidFill>
              </a:rPr>
              <a:t>locations</a:t>
            </a:r>
            <a:br>
              <a:rPr lang="en-GB" sz="2400" b="1" dirty="0" smtClean="0">
                <a:solidFill>
                  <a:prstClr val="white"/>
                </a:solidFill>
              </a:rPr>
            </a:br>
            <a:r>
              <a:rPr lang="en-US" sz="2400" b="1" dirty="0">
                <a:solidFill>
                  <a:schemeClr val="bg1"/>
                </a:solidFill>
              </a:rPr>
              <a:t>Using verb ‘</a:t>
            </a:r>
            <a:r>
              <a:rPr lang="en-US" sz="2400" b="1" dirty="0" err="1">
                <a:solidFill>
                  <a:schemeClr val="bg1"/>
                </a:solidFill>
              </a:rPr>
              <a:t>estamos</a:t>
            </a:r>
            <a:r>
              <a:rPr lang="en-US" sz="2400" b="1" dirty="0">
                <a:solidFill>
                  <a:schemeClr val="bg1"/>
                </a:solidFill>
              </a:rPr>
              <a:t>’ and ‘están</a:t>
            </a:r>
            <a:r>
              <a:rPr lang="en-US" sz="2400" b="1" dirty="0" smtClean="0">
                <a:solidFill>
                  <a:schemeClr val="bg1"/>
                </a:solidFill>
              </a:rPr>
              <a:t>’</a:t>
            </a:r>
            <a:endParaRPr lang="en-CA" sz="2400" dirty="0">
              <a:solidFill>
                <a:schemeClr val="bg1"/>
              </a:solidFill>
            </a:endParaRPr>
          </a:p>
        </p:txBody>
      </p:sp>
      <p:sp>
        <p:nvSpPr>
          <p:cNvPr id="17" name="ZoneTexte 10">
            <a:extLst>
              <a:ext uri="{FF2B5EF4-FFF2-40B4-BE49-F238E27FC236}">
                <a16:creationId xmlns:a16="http://schemas.microsoft.com/office/drawing/2014/main" id="{D23524D3-9224-4D74-9CE0-4ED564673D55}"/>
              </a:ext>
            </a:extLst>
          </p:cNvPr>
          <p:cNvSpPr txBox="1"/>
          <p:nvPr/>
        </p:nvSpPr>
        <p:spPr>
          <a:xfrm>
            <a:off x="1063197" y="3297023"/>
            <a:ext cx="8080803" cy="523220"/>
          </a:xfrm>
          <a:prstGeom prst="rect">
            <a:avLst/>
          </a:prstGeom>
          <a:noFill/>
        </p:spPr>
        <p:txBody>
          <a:bodyPr wrap="square" rtlCol="0">
            <a:spAutoFit/>
          </a:bodyPr>
          <a:lstStyle/>
          <a:p>
            <a:r>
              <a:rPr lang="fr-CA" sz="2800" b="1" dirty="0">
                <a:solidFill>
                  <a:srgbClr val="E25B00"/>
                </a:solidFill>
              </a:rPr>
              <a:t>Estamos</a:t>
            </a:r>
            <a:r>
              <a:rPr lang="fr-CA" sz="2800" dirty="0">
                <a:solidFill>
                  <a:srgbClr val="002060"/>
                </a:solidFill>
              </a:rPr>
              <a:t> </a:t>
            </a:r>
            <a:r>
              <a:rPr lang="fr-CA" sz="2800" dirty="0">
                <a:solidFill>
                  <a:schemeClr val="accent1">
                    <a:lumMod val="50000"/>
                  </a:schemeClr>
                </a:solidFill>
              </a:rPr>
              <a:t>en un café.</a:t>
            </a:r>
            <a:endParaRPr lang="en-CA" sz="2800" dirty="0">
              <a:solidFill>
                <a:schemeClr val="accent1">
                  <a:lumMod val="50000"/>
                </a:schemeClr>
              </a:solidFill>
            </a:endParaRPr>
          </a:p>
        </p:txBody>
      </p:sp>
      <p:sp>
        <p:nvSpPr>
          <p:cNvPr id="19" name="ZoneTexte 10">
            <a:extLst>
              <a:ext uri="{FF2B5EF4-FFF2-40B4-BE49-F238E27FC236}">
                <a16:creationId xmlns:a16="http://schemas.microsoft.com/office/drawing/2014/main" id="{D23524D3-9224-4D74-9CE0-4ED564673D55}"/>
              </a:ext>
            </a:extLst>
          </p:cNvPr>
          <p:cNvSpPr txBox="1"/>
          <p:nvPr/>
        </p:nvSpPr>
        <p:spPr>
          <a:xfrm>
            <a:off x="4890131" y="3293769"/>
            <a:ext cx="8080803" cy="523220"/>
          </a:xfrm>
          <a:prstGeom prst="rect">
            <a:avLst/>
          </a:prstGeom>
          <a:noFill/>
        </p:spPr>
        <p:txBody>
          <a:bodyPr wrap="square" rtlCol="0">
            <a:spAutoFit/>
          </a:bodyPr>
          <a:lstStyle/>
          <a:p>
            <a:r>
              <a:rPr lang="fr-CA" sz="2800" b="1" dirty="0">
                <a:solidFill>
                  <a:srgbClr val="E25B00"/>
                </a:solidFill>
              </a:rPr>
              <a:t>We are </a:t>
            </a:r>
            <a:r>
              <a:rPr lang="fr-CA" sz="2800" dirty="0">
                <a:solidFill>
                  <a:schemeClr val="accent1">
                    <a:lumMod val="50000"/>
                  </a:schemeClr>
                </a:solidFill>
              </a:rPr>
              <a:t>in a café.</a:t>
            </a:r>
            <a:endParaRPr lang="en-CA" sz="2800" dirty="0">
              <a:solidFill>
                <a:schemeClr val="accent1">
                  <a:lumMod val="50000"/>
                </a:schemeClr>
              </a:solidFill>
            </a:endParaRPr>
          </a:p>
        </p:txBody>
      </p:sp>
      <p:sp>
        <p:nvSpPr>
          <p:cNvPr id="20" name="ZoneTexte 10">
            <a:extLst>
              <a:ext uri="{FF2B5EF4-FFF2-40B4-BE49-F238E27FC236}">
                <a16:creationId xmlns:a16="http://schemas.microsoft.com/office/drawing/2014/main" id="{D23524D3-9224-4D74-9CE0-4ED564673D55}"/>
              </a:ext>
            </a:extLst>
          </p:cNvPr>
          <p:cNvSpPr txBox="1"/>
          <p:nvPr/>
        </p:nvSpPr>
        <p:spPr>
          <a:xfrm>
            <a:off x="1063197" y="4220861"/>
            <a:ext cx="9740269" cy="523220"/>
          </a:xfrm>
          <a:prstGeom prst="rect">
            <a:avLst/>
          </a:prstGeom>
          <a:noFill/>
        </p:spPr>
        <p:txBody>
          <a:bodyPr wrap="square" rtlCol="0">
            <a:spAutoFit/>
          </a:bodyPr>
          <a:lstStyle/>
          <a:p>
            <a:r>
              <a:rPr lang="fr-CA" sz="2800" dirty="0">
                <a:solidFill>
                  <a:schemeClr val="accent1">
                    <a:lumMod val="50000"/>
                  </a:schemeClr>
                </a:solidFill>
              </a:rPr>
              <a:t>To say ‘</a:t>
            </a:r>
            <a:r>
              <a:rPr lang="fr-CA" sz="2800" b="1" i="1" dirty="0">
                <a:solidFill>
                  <a:schemeClr val="accent1">
                    <a:lumMod val="50000"/>
                  </a:schemeClr>
                </a:solidFill>
              </a:rPr>
              <a:t>they are</a:t>
            </a:r>
            <a:r>
              <a:rPr lang="fr-CA" sz="2800" dirty="0">
                <a:solidFill>
                  <a:schemeClr val="accent1">
                    <a:lumMod val="50000"/>
                  </a:schemeClr>
                </a:solidFill>
              </a:rPr>
              <a:t>’ with a place or location, say ‘</a:t>
            </a:r>
            <a:r>
              <a:rPr lang="fr-CA" sz="2800" b="1" dirty="0" err="1">
                <a:solidFill>
                  <a:schemeClr val="accent1">
                    <a:lumMod val="50000"/>
                  </a:schemeClr>
                </a:solidFill>
              </a:rPr>
              <a:t>están</a:t>
            </a:r>
            <a:r>
              <a:rPr lang="fr-CA" sz="2800" dirty="0">
                <a:solidFill>
                  <a:schemeClr val="accent1">
                    <a:lumMod val="50000"/>
                  </a:schemeClr>
                </a:solidFill>
              </a:rPr>
              <a:t>’.</a:t>
            </a:r>
            <a:endParaRPr lang="en-CA" sz="2800" dirty="0">
              <a:solidFill>
                <a:schemeClr val="accent1">
                  <a:lumMod val="50000"/>
                </a:schemeClr>
              </a:solidFill>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15" grpId="0"/>
      <p:bldP spid="17"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3" name="ZoneTexte 2">
            <a:extLst>
              <a:ext uri="{FF2B5EF4-FFF2-40B4-BE49-F238E27FC236}">
                <a16:creationId xmlns:a16="http://schemas.microsoft.com/office/drawing/2014/main" id="{D164AFBC-A1A6-44A3-B9CB-5AC3B5C249B6}"/>
              </a:ext>
            </a:extLst>
          </p:cNvPr>
          <p:cNvSpPr txBox="1"/>
          <p:nvPr/>
        </p:nvSpPr>
        <p:spPr>
          <a:xfrm>
            <a:off x="397568" y="1363817"/>
            <a:ext cx="115803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Remember that in Spanish, to talk about locations  you use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after adverbs like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cerca</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lejos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34910" y="218320"/>
            <a:ext cx="7351059" cy="870488"/>
          </a:xfrm>
        </p:spPr>
        <p:txBody>
          <a:bodyPr>
            <a:noAutofit/>
          </a:bodyPr>
          <a:lstStyle/>
          <a:p>
            <a:r>
              <a:rPr lang="en-CA" sz="2400" b="1" dirty="0">
                <a:solidFill>
                  <a:schemeClr val="bg1"/>
                </a:solidFill>
              </a:rPr>
              <a:t>Talking about </a:t>
            </a:r>
            <a:r>
              <a:rPr lang="en-GB" sz="2400" b="1" dirty="0">
                <a:solidFill>
                  <a:prstClr val="white"/>
                </a:solidFill>
              </a:rPr>
              <a:t>places and locations</a:t>
            </a:r>
            <a:endParaRPr lang="en-CA" sz="2400" dirty="0">
              <a:solidFill>
                <a:srgbClr val="002060"/>
              </a:solidFill>
            </a:endParaRPr>
          </a:p>
        </p:txBody>
      </p:sp>
      <p:sp>
        <p:nvSpPr>
          <p:cNvPr id="4" name="TextBox 3"/>
          <p:cNvSpPr txBox="1"/>
          <p:nvPr/>
        </p:nvSpPr>
        <p:spPr>
          <a:xfrm>
            <a:off x="397568" y="2328265"/>
            <a:ext cx="4930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El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tren</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está </a:t>
            </a:r>
            <a:r>
              <a:rPr kumimoji="0" lang="en-GB" sz="2400" b="1" i="0" u="none" strike="noStrike" kern="1200" cap="none" spc="0" normalizeH="0" baseline="0" noProof="0" dirty="0">
                <a:ln>
                  <a:noFill/>
                </a:ln>
                <a:solidFill>
                  <a:srgbClr val="E25B00"/>
                </a:solidFill>
                <a:effectLst/>
                <a:uLnTx/>
                <a:uFillTx/>
                <a:latin typeface="Century Gothic" panose="020F0302020204030204"/>
                <a:ea typeface="+mn-ea"/>
                <a:cs typeface="+mn-cs"/>
              </a:rPr>
              <a:t>cerca </a:t>
            </a:r>
            <a:r>
              <a:rPr kumimoji="0" lang="en-GB" sz="2400" b="1" i="0" u="sng" strike="noStrike" kern="1200" cap="none" spc="0" normalizeH="0" baseline="0" noProof="0" dirty="0">
                <a:ln>
                  <a:noFill/>
                </a:ln>
                <a:solidFill>
                  <a:srgbClr val="E25B00"/>
                </a:solidFill>
                <a:effectLst/>
                <a:uLnTx/>
                <a:uFillTx/>
                <a:latin typeface="Century Gothic" panose="020F0302020204030204"/>
                <a:ea typeface="+mn-ea"/>
                <a:cs typeface="+mn-cs"/>
              </a:rPr>
              <a:t>de</a:t>
            </a:r>
            <a:r>
              <a:rPr kumimoji="0" lang="en-GB" sz="2400" b="1" i="0" u="none" strike="noStrike" kern="1200" cap="none" spc="0" normalizeH="0" baseline="0" noProof="0" dirty="0">
                <a:ln>
                  <a:noFill/>
                </a:ln>
                <a:solidFill>
                  <a:srgbClr val="E25B0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 ciudad.</a:t>
            </a:r>
          </a:p>
        </p:txBody>
      </p:sp>
      <p:sp>
        <p:nvSpPr>
          <p:cNvPr id="29" name="TextBox 28"/>
          <p:cNvSpPr txBox="1"/>
          <p:nvPr/>
        </p:nvSpPr>
        <p:spPr>
          <a:xfrm>
            <a:off x="5762720" y="2325095"/>
            <a:ext cx="5354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train is </a:t>
            </a:r>
            <a:r>
              <a:rPr kumimoji="0" lang="en-GB" sz="2400" b="1" i="0" u="none" strike="noStrike" kern="1200" cap="none" spc="0" normalizeH="0" baseline="0" noProof="0" dirty="0">
                <a:ln>
                  <a:noFill/>
                </a:ln>
                <a:solidFill>
                  <a:srgbClr val="E25B00"/>
                </a:solidFill>
                <a:effectLst/>
                <a:uLnTx/>
                <a:uFillTx/>
                <a:latin typeface="Century Gothic" panose="020F0302020204030204"/>
                <a:ea typeface="+mn-ea"/>
                <a:cs typeface="+mn-cs"/>
              </a:rPr>
              <a:t>near (to)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city.</a:t>
            </a:r>
          </a:p>
        </p:txBody>
      </p:sp>
      <p:sp>
        <p:nvSpPr>
          <p:cNvPr id="34" name="TextBox 33"/>
          <p:cNvSpPr txBox="1"/>
          <p:nvPr/>
        </p:nvSpPr>
        <p:spPr>
          <a:xfrm>
            <a:off x="397568" y="2923381"/>
            <a:ext cx="58777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El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profesor</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está</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E25B00"/>
                </a:solidFill>
                <a:effectLst/>
                <a:uLnTx/>
                <a:uFillTx/>
                <a:latin typeface="Century Gothic" panose="020F0302020204030204"/>
                <a:ea typeface="+mn-ea"/>
                <a:cs typeface="+mn-cs"/>
              </a:rPr>
              <a:t>lejos</a:t>
            </a:r>
            <a:r>
              <a:rPr kumimoji="0" lang="en-GB" sz="2400" b="1" i="0" u="none" strike="noStrike" kern="1200" cap="none" spc="0" normalizeH="0" baseline="0" noProof="0" dirty="0">
                <a:ln>
                  <a:noFill/>
                </a:ln>
                <a:solidFill>
                  <a:srgbClr val="E25B00"/>
                </a:solidFill>
                <a:effectLst/>
                <a:uLnTx/>
                <a:uFillTx/>
                <a:latin typeface="Century Gothic" panose="020F0302020204030204"/>
                <a:ea typeface="+mn-ea"/>
                <a:cs typeface="+mn-cs"/>
              </a:rPr>
              <a:t> </a:t>
            </a:r>
            <a:r>
              <a:rPr kumimoji="0" lang="en-GB" sz="2400" b="1" i="0" u="sng" strike="noStrike" kern="1200" cap="none" spc="0" normalizeH="0" baseline="0" noProof="0" dirty="0">
                <a:ln>
                  <a:noFill/>
                </a:ln>
                <a:solidFill>
                  <a:srgbClr val="E25B00"/>
                </a:solidFill>
                <a:effectLst/>
                <a:uLnTx/>
                <a:uFillTx/>
                <a:latin typeface="Century Gothic" panose="020F0302020204030204"/>
                <a:ea typeface="+mn-ea"/>
                <a:cs typeface="+mn-cs"/>
              </a:rPr>
              <a:t>de</a:t>
            </a:r>
            <a:r>
              <a:rPr kumimoji="0" lang="en-GB" sz="2400" b="1" i="0" u="none" strike="noStrike" kern="1200" cap="none" spc="0" normalizeH="0" baseline="0" noProof="0" dirty="0">
                <a:ln>
                  <a:noFill/>
                </a:ln>
                <a:solidFill>
                  <a:srgbClr val="E25B0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 plaza.</a:t>
            </a:r>
          </a:p>
        </p:txBody>
      </p:sp>
      <p:sp>
        <p:nvSpPr>
          <p:cNvPr id="35" name="TextBox 34"/>
          <p:cNvSpPr txBox="1"/>
          <p:nvPr/>
        </p:nvSpPr>
        <p:spPr>
          <a:xfrm>
            <a:off x="5762720" y="2875742"/>
            <a:ext cx="58941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teacher is </a:t>
            </a:r>
            <a:r>
              <a:rPr kumimoji="0" lang="en-GB" sz="2400" b="1" i="0" u="none" strike="noStrike" kern="1200" cap="none" spc="0" normalizeH="0" baseline="0" noProof="0" dirty="0">
                <a:ln>
                  <a:noFill/>
                </a:ln>
                <a:solidFill>
                  <a:srgbClr val="E25B00"/>
                </a:solidFill>
                <a:effectLst/>
                <a:uLnTx/>
                <a:uFillTx/>
                <a:latin typeface="Century Gothic" panose="020F0302020204030204"/>
                <a:ea typeface="+mn-ea"/>
                <a:cs typeface="+mn-cs"/>
              </a:rPr>
              <a:t>far (from)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square.</a:t>
            </a:r>
          </a:p>
        </p:txBody>
      </p:sp>
      <p:sp>
        <p:nvSpPr>
          <p:cNvPr id="37" name="ZoneTexte 10">
            <a:extLst>
              <a:ext uri="{FF2B5EF4-FFF2-40B4-BE49-F238E27FC236}">
                <a16:creationId xmlns:a16="http://schemas.microsoft.com/office/drawing/2014/main" id="{D23524D3-9224-4D74-9CE0-4ED564673D55}"/>
              </a:ext>
            </a:extLst>
          </p:cNvPr>
          <p:cNvSpPr txBox="1"/>
          <p:nvPr/>
        </p:nvSpPr>
        <p:spPr>
          <a:xfrm>
            <a:off x="397568" y="3518497"/>
            <a:ext cx="115803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When</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CA"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you</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refer to a singular </a:t>
            </a:r>
            <a:r>
              <a:rPr kumimoji="0" lang="fr-CA"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masculine</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noun (e.g. el campo), change de + el </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to </a:t>
            </a:r>
            <a:r>
              <a:rPr kumimoji="0" lang="fr-CA"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‘del’</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endParaRPr kumimoji="0" lang="en-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ZoneTexte 10">
            <a:extLst>
              <a:ext uri="{FF2B5EF4-FFF2-40B4-BE49-F238E27FC236}">
                <a16:creationId xmlns:a16="http://schemas.microsoft.com/office/drawing/2014/main" id="{D23524D3-9224-4D74-9CE0-4ED564673D55}"/>
              </a:ext>
            </a:extLst>
          </p:cNvPr>
          <p:cNvSpPr txBox="1"/>
          <p:nvPr/>
        </p:nvSpPr>
        <p:spPr>
          <a:xfrm>
            <a:off x="397568" y="4482945"/>
            <a:ext cx="5159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 casa </a:t>
            </a:r>
            <a:r>
              <a:rPr kumimoji="0" lang="fr-CA"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está</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CA" sz="2400" b="1" i="0" u="none" strike="noStrike" kern="1200" cap="none" spc="0" normalizeH="0" baseline="0" noProof="0" dirty="0" err="1">
                <a:ln>
                  <a:noFill/>
                </a:ln>
                <a:solidFill>
                  <a:srgbClr val="E25B00"/>
                </a:solidFill>
                <a:effectLst/>
                <a:uLnTx/>
                <a:uFillTx/>
                <a:latin typeface="Century Gothic" panose="020F0302020204030204"/>
                <a:ea typeface="+mn-ea"/>
                <a:cs typeface="+mn-cs"/>
              </a:rPr>
              <a:t>cerca</a:t>
            </a:r>
            <a:r>
              <a:rPr kumimoji="0" lang="fr-CA" sz="2400" b="1" i="0" u="none" strike="noStrike" kern="1200" cap="none" spc="0" normalizeH="0" baseline="0" noProof="0" dirty="0">
                <a:ln>
                  <a:noFill/>
                </a:ln>
                <a:solidFill>
                  <a:srgbClr val="E25B00"/>
                </a:solidFill>
                <a:effectLst/>
                <a:uLnTx/>
                <a:uFillTx/>
                <a:latin typeface="Century Gothic" panose="020F0302020204030204"/>
                <a:ea typeface="+mn-ea"/>
                <a:cs typeface="+mn-cs"/>
              </a:rPr>
              <a:t> </a:t>
            </a:r>
            <a:r>
              <a:rPr kumimoji="0" lang="fr-CA" sz="2400" b="1" i="0" u="none" strike="noStrike" kern="1200" cap="none" spc="0" normalizeH="0" baseline="0" noProof="0" dirty="0" err="1">
                <a:ln>
                  <a:noFill/>
                </a:ln>
                <a:solidFill>
                  <a:srgbClr val="E25B00"/>
                </a:solidFill>
                <a:effectLst/>
                <a:uLnTx/>
                <a:uFillTx/>
                <a:latin typeface="Century Gothic" panose="020F0302020204030204"/>
                <a:ea typeface="+mn-ea"/>
                <a:cs typeface="+mn-cs"/>
              </a:rPr>
              <a:t>del</a:t>
            </a:r>
            <a:r>
              <a:rPr kumimoji="0" lang="fr-CA" sz="2400" b="1" i="0" u="none" strike="noStrike" kern="1200" cap="none" spc="0" normalizeH="0" baseline="0" noProof="0" dirty="0">
                <a:ln>
                  <a:noFill/>
                </a:ln>
                <a:solidFill>
                  <a:srgbClr val="E25B00"/>
                </a:solidFill>
                <a:effectLst/>
                <a:uLnTx/>
                <a:uFillTx/>
                <a:latin typeface="Century Gothic" panose="020F0302020204030204"/>
                <a:ea typeface="+mn-ea"/>
                <a:cs typeface="+mn-cs"/>
              </a:rPr>
              <a:t> </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campo. </a:t>
            </a:r>
            <a:endParaRPr kumimoji="0" lang="en-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ZoneTexte 10">
            <a:extLst>
              <a:ext uri="{FF2B5EF4-FFF2-40B4-BE49-F238E27FC236}">
                <a16:creationId xmlns:a16="http://schemas.microsoft.com/office/drawing/2014/main" id="{D23524D3-9224-4D74-9CE0-4ED564673D55}"/>
              </a:ext>
            </a:extLst>
          </p:cNvPr>
          <p:cNvSpPr txBox="1"/>
          <p:nvPr/>
        </p:nvSpPr>
        <p:spPr>
          <a:xfrm>
            <a:off x="5762720" y="4477896"/>
            <a:ext cx="62604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house </a:t>
            </a:r>
            <a:r>
              <a:rPr kumimoji="0" lang="fr-CA"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is</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CA" sz="2400" b="1" i="0" u="none" strike="noStrike" kern="1200" cap="none" spc="0" normalizeH="0" baseline="0" noProof="0" dirty="0" err="1">
                <a:ln>
                  <a:noFill/>
                </a:ln>
                <a:solidFill>
                  <a:srgbClr val="E25B00"/>
                </a:solidFill>
                <a:effectLst/>
                <a:uLnTx/>
                <a:uFillTx/>
                <a:latin typeface="Century Gothic" panose="020F0302020204030204"/>
                <a:ea typeface="+mn-ea"/>
                <a:cs typeface="+mn-cs"/>
              </a:rPr>
              <a:t>near</a:t>
            </a:r>
            <a:r>
              <a:rPr kumimoji="0" lang="fr-CA" sz="2400" b="1" i="0" u="none" strike="noStrike" kern="1200" cap="none" spc="0" normalizeH="0" baseline="0" noProof="0" dirty="0">
                <a:ln>
                  <a:noFill/>
                </a:ln>
                <a:solidFill>
                  <a:srgbClr val="E25B00"/>
                </a:solidFill>
                <a:effectLst/>
                <a:uLnTx/>
                <a:uFillTx/>
                <a:latin typeface="Century Gothic" panose="020F0302020204030204"/>
                <a:ea typeface="+mn-ea"/>
                <a:cs typeface="+mn-cs"/>
              </a:rPr>
              <a:t> (to)</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1" i="0" u="none" strike="noStrike" kern="1200" cap="none" spc="0" normalizeH="0" baseline="0" noProof="0" dirty="0">
                <a:ln>
                  <a:noFill/>
                </a:ln>
                <a:solidFill>
                  <a:srgbClr val="EE6000"/>
                </a:solidFill>
                <a:effectLst/>
                <a:uLnTx/>
                <a:uFillTx/>
                <a:latin typeface="Century Gothic" panose="020F0302020204030204"/>
                <a:ea typeface="+mn-ea"/>
                <a:cs typeface="+mn-cs"/>
              </a:rPr>
              <a:t>the</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countryside</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ZoneTexte 10">
            <a:extLst>
              <a:ext uri="{FF2B5EF4-FFF2-40B4-BE49-F238E27FC236}">
                <a16:creationId xmlns:a16="http://schemas.microsoft.com/office/drawing/2014/main" id="{D23524D3-9224-4D74-9CE0-4ED564673D55}"/>
              </a:ext>
            </a:extLst>
          </p:cNvPr>
          <p:cNvSpPr txBox="1"/>
          <p:nvPr/>
        </p:nvSpPr>
        <p:spPr>
          <a:xfrm>
            <a:off x="397568" y="5078061"/>
            <a:ext cx="110830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refer to a singular </a:t>
            </a:r>
            <a:r>
              <a:rPr kumimoji="0" lang="fr-CA"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feminine</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noun (e.g. la </a:t>
            </a:r>
            <a:r>
              <a:rPr kumimoji="0" lang="fr-CA"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estación</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use ‘</a:t>
            </a:r>
            <a:r>
              <a:rPr kumimoji="0" lang="fr-CA"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 la</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ZoneTexte 10">
            <a:extLst>
              <a:ext uri="{FF2B5EF4-FFF2-40B4-BE49-F238E27FC236}">
                <a16:creationId xmlns:a16="http://schemas.microsoft.com/office/drawing/2014/main" id="{D23524D3-9224-4D74-9CE0-4ED564673D55}"/>
              </a:ext>
            </a:extLst>
          </p:cNvPr>
          <p:cNvSpPr txBox="1"/>
          <p:nvPr/>
        </p:nvSpPr>
        <p:spPr>
          <a:xfrm>
            <a:off x="5871640" y="5668128"/>
            <a:ext cx="56762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dog </a:t>
            </a:r>
            <a:r>
              <a:rPr kumimoji="0" lang="fr-CA"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is</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CA" sz="2400" b="1" i="0" u="none" strike="noStrike" kern="1200" cap="none" spc="0" normalizeH="0" baseline="0" noProof="0" dirty="0" err="1">
                <a:ln>
                  <a:noFill/>
                </a:ln>
                <a:solidFill>
                  <a:srgbClr val="E25B00"/>
                </a:solidFill>
                <a:effectLst/>
                <a:uLnTx/>
                <a:uFillTx/>
                <a:latin typeface="Century Gothic" panose="020F0302020204030204"/>
                <a:ea typeface="+mn-ea"/>
                <a:cs typeface="+mn-cs"/>
              </a:rPr>
              <a:t>near</a:t>
            </a:r>
            <a:r>
              <a:rPr kumimoji="0" lang="fr-CA" sz="2400" b="1" i="0" u="none" strike="noStrike" kern="1200" cap="none" spc="0" normalizeH="0" baseline="0" noProof="0" dirty="0">
                <a:ln>
                  <a:noFill/>
                </a:ln>
                <a:solidFill>
                  <a:srgbClr val="E25B00"/>
                </a:solidFill>
                <a:effectLst/>
                <a:uLnTx/>
                <a:uFillTx/>
                <a:latin typeface="Century Gothic" panose="020F0302020204030204"/>
                <a:ea typeface="+mn-ea"/>
                <a:cs typeface="+mn-cs"/>
              </a:rPr>
              <a:t> (to)</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1" i="0" u="none" strike="noStrike" kern="1200" cap="none" spc="0" normalizeH="0" baseline="0" noProof="0" dirty="0">
                <a:ln>
                  <a:noFill/>
                </a:ln>
                <a:solidFill>
                  <a:srgbClr val="EE6000"/>
                </a:solidFill>
                <a:effectLst/>
                <a:uLnTx/>
                <a:uFillTx/>
                <a:latin typeface="Century Gothic" panose="020F0302020204030204"/>
                <a:ea typeface="+mn-ea"/>
                <a:cs typeface="+mn-cs"/>
              </a:rPr>
              <a:t>the</a:t>
            </a:r>
            <a:r>
              <a:rPr kumimoji="0" lang="fr-CA"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station.</a:t>
            </a:r>
            <a:endParaRPr kumimoji="0" lang="en-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ZoneTexte 10">
            <a:extLst>
              <a:ext uri="{FF2B5EF4-FFF2-40B4-BE49-F238E27FC236}">
                <a16:creationId xmlns:a16="http://schemas.microsoft.com/office/drawing/2014/main" id="{D23524D3-9224-4D74-9CE0-4ED564673D55}"/>
              </a:ext>
            </a:extLst>
          </p:cNvPr>
          <p:cNvSpPr txBox="1"/>
          <p:nvPr/>
        </p:nvSpPr>
        <p:spPr>
          <a:xfrm>
            <a:off x="397568" y="5673178"/>
            <a:ext cx="5865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El </a:t>
            </a:r>
            <a:r>
              <a:rPr kumimoji="0" lang="fr-CA"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perro</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CA"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está</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CA" sz="2400" b="1" i="0" u="none" strike="noStrike" kern="1200" cap="none" spc="0" normalizeH="0" baseline="0" noProof="0" dirty="0" err="1">
                <a:ln>
                  <a:noFill/>
                </a:ln>
                <a:solidFill>
                  <a:srgbClr val="E25B00"/>
                </a:solidFill>
                <a:effectLst/>
                <a:uLnTx/>
                <a:uFillTx/>
                <a:latin typeface="Century Gothic" panose="020F0302020204030204"/>
                <a:ea typeface="+mn-ea"/>
                <a:cs typeface="+mn-cs"/>
              </a:rPr>
              <a:t>cerca</a:t>
            </a:r>
            <a:r>
              <a:rPr kumimoji="0" lang="fr-CA" sz="2400" b="1" i="0" u="none" strike="noStrike" kern="1200" cap="none" spc="0" normalizeH="0" baseline="0" noProof="0" dirty="0">
                <a:ln>
                  <a:noFill/>
                </a:ln>
                <a:solidFill>
                  <a:srgbClr val="E25B00"/>
                </a:solidFill>
                <a:effectLst/>
                <a:uLnTx/>
                <a:uFillTx/>
                <a:latin typeface="Century Gothic" panose="020F0302020204030204"/>
                <a:ea typeface="+mn-ea"/>
                <a:cs typeface="+mn-cs"/>
              </a:rPr>
              <a:t> de la </a:t>
            </a:r>
            <a:r>
              <a:rPr kumimoji="0" lang="fr-CA"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estación</a:t>
            </a:r>
            <a:r>
              <a:rPr kumimoji="0" lang="fr-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endParaRPr kumimoji="0" lang="en-CA"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8571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9" grpId="0"/>
      <p:bldP spid="34" grpId="0"/>
      <p:bldP spid="35" grpId="0"/>
      <p:bldP spid="37" grpId="0"/>
      <p:bldP spid="38" grpId="0"/>
      <p:bldP spid="39" grpId="0"/>
      <p:bldP spid="40" grpId="0"/>
      <p:bldP spid="41" grpId="0"/>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28" y="44655"/>
            <a:ext cx="11506200" cy="667270"/>
          </a:xfrm>
        </p:spPr>
        <p:txBody>
          <a:bodyPr>
            <a:noAutofit/>
          </a:bodyPr>
          <a:lstStyle/>
          <a:p>
            <a:r>
              <a:rPr lang="en-GB" sz="2000" b="1" dirty="0">
                <a:solidFill>
                  <a:schemeClr val="accent1">
                    <a:lumMod val="50000"/>
                  </a:schemeClr>
                </a:solidFill>
                <a:latin typeface="+mj-lt"/>
              </a:rPr>
              <a:t>Pep is texting someone. He’s saying where he and his friends are in Madrid. He also says where other friends are.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70816651"/>
              </p:ext>
            </p:extLst>
          </p:nvPr>
        </p:nvGraphicFramePr>
        <p:xfrm>
          <a:off x="88906" y="1802934"/>
          <a:ext cx="6819626" cy="4417771"/>
        </p:xfrm>
        <a:graphic>
          <a:graphicData uri="http://schemas.openxmlformats.org/drawingml/2006/table">
            <a:tbl>
              <a:tblPr firstRow="1" bandRow="1">
                <a:tableStyleId>{8A107856-5554-42FB-B03E-39F5DBC370BA}</a:tableStyleId>
              </a:tblPr>
              <a:tblGrid>
                <a:gridCol w="2333692">
                  <a:extLst>
                    <a:ext uri="{9D8B030D-6E8A-4147-A177-3AD203B41FA5}">
                      <a16:colId xmlns:a16="http://schemas.microsoft.com/office/drawing/2014/main" val="1777066593"/>
                    </a:ext>
                  </a:extLst>
                </a:gridCol>
                <a:gridCol w="788276">
                  <a:extLst>
                    <a:ext uri="{9D8B030D-6E8A-4147-A177-3AD203B41FA5}">
                      <a16:colId xmlns:a16="http://schemas.microsoft.com/office/drawing/2014/main" val="1708631299"/>
                    </a:ext>
                  </a:extLst>
                </a:gridCol>
                <a:gridCol w="2222938">
                  <a:extLst>
                    <a:ext uri="{9D8B030D-6E8A-4147-A177-3AD203B41FA5}">
                      <a16:colId xmlns:a16="http://schemas.microsoft.com/office/drawing/2014/main" val="2289821191"/>
                    </a:ext>
                  </a:extLst>
                </a:gridCol>
                <a:gridCol w="648333">
                  <a:extLst>
                    <a:ext uri="{9D8B030D-6E8A-4147-A177-3AD203B41FA5}">
                      <a16:colId xmlns:a16="http://schemas.microsoft.com/office/drawing/2014/main" val="3373705774"/>
                    </a:ext>
                  </a:extLst>
                </a:gridCol>
                <a:gridCol w="826387">
                  <a:extLst>
                    <a:ext uri="{9D8B030D-6E8A-4147-A177-3AD203B41FA5}">
                      <a16:colId xmlns:a16="http://schemas.microsoft.com/office/drawing/2014/main" val="257721410"/>
                    </a:ext>
                  </a:extLst>
                </a:gridCol>
              </a:tblGrid>
              <a:tr h="577047">
                <a:tc>
                  <a:txBody>
                    <a:bodyPr/>
                    <a:lstStyle/>
                    <a:p>
                      <a:endParaRPr lang="en-GB" dirty="0">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‘we’</a:t>
                      </a:r>
                    </a:p>
                  </a:txBody>
                  <a:tcPr>
                    <a:solidFill>
                      <a:schemeClr val="accent4">
                        <a:lumMod val="20000"/>
                        <a:lumOff val="80000"/>
                      </a:schemeClr>
                    </a:solidFill>
                  </a:tcPr>
                </a:tc>
                <a:tc>
                  <a:txBody>
                    <a:bodyPr/>
                    <a:lstStyle/>
                    <a:p>
                      <a:pPr algn="ctr"/>
                      <a:r>
                        <a:rPr lang="en-GB" dirty="0">
                          <a:solidFill>
                            <a:schemeClr val="accent1">
                              <a:lumMod val="50000"/>
                            </a:schemeClr>
                          </a:solidFill>
                        </a:rPr>
                        <a:t>‘they’</a:t>
                      </a:r>
                    </a:p>
                  </a:txBody>
                  <a:tcPr>
                    <a:solidFill>
                      <a:schemeClr val="accent4">
                        <a:lumMod val="20000"/>
                        <a:lumOff val="80000"/>
                      </a:schemeClr>
                    </a:solidFill>
                  </a:tcPr>
                </a:tc>
                <a:extLst>
                  <a:ext uri="{0D108BD9-81ED-4DB2-BD59-A6C34878D82A}">
                    <a16:rowId xmlns:a16="http://schemas.microsoft.com/office/drawing/2014/main" val="2811778649"/>
                  </a:ext>
                </a:extLst>
              </a:tr>
              <a:tr h="329741">
                <a:tc rowSpan="2">
                  <a:txBody>
                    <a:bodyPr/>
                    <a:lstStyle/>
                    <a:p>
                      <a:pPr algn="l">
                        <a:lnSpc>
                          <a:spcPct val="200000"/>
                        </a:lnSpc>
                        <a:spcBef>
                          <a:spcPts val="0"/>
                        </a:spcBef>
                        <a:spcAft>
                          <a:spcPts val="0"/>
                        </a:spcAft>
                      </a:pPr>
                      <a:r>
                        <a:rPr lang="en-GB" dirty="0">
                          <a:solidFill>
                            <a:schemeClr val="accent1">
                              <a:lumMod val="50000"/>
                            </a:schemeClr>
                          </a:solidFill>
                        </a:rPr>
                        <a:t>1. Estamos</a:t>
                      </a:r>
                      <a:r>
                        <a:rPr lang="en-GB" baseline="0" dirty="0">
                          <a:solidFill>
                            <a:schemeClr val="accent1">
                              <a:lumMod val="50000"/>
                            </a:schemeClr>
                          </a:solidFill>
                        </a:rPr>
                        <a:t> debajo</a:t>
                      </a:r>
                      <a:endParaRPr lang="en-GB" dirty="0">
                        <a:solidFill>
                          <a:schemeClr val="accent1">
                            <a:lumMod val="50000"/>
                          </a:schemeClr>
                        </a:solidFill>
                      </a:endParaRPr>
                    </a:p>
                  </a:txBody>
                  <a:tcPr/>
                </a:tc>
                <a:tc>
                  <a:txBody>
                    <a:bodyPr/>
                    <a:lstStyle/>
                    <a:p>
                      <a:r>
                        <a:rPr lang="en-GB" dirty="0">
                          <a:solidFill>
                            <a:schemeClr val="accent1">
                              <a:lumMod val="50000"/>
                            </a:schemeClr>
                          </a:solidFill>
                        </a:rPr>
                        <a:t>de la</a:t>
                      </a:r>
                    </a:p>
                  </a:txBody>
                  <a:tcPr/>
                </a:tc>
                <a:tc rowSpan="2">
                  <a:txBody>
                    <a:bodyPr/>
                    <a:lstStyle/>
                    <a:p>
                      <a:pPr>
                        <a:lnSpc>
                          <a:spcPct val="200000"/>
                        </a:lnSpc>
                      </a:pPr>
                      <a:r>
                        <a:rPr lang="en-GB" dirty="0">
                          <a:solidFill>
                            <a:schemeClr val="accent1">
                              <a:lumMod val="50000"/>
                            </a:schemeClr>
                          </a:solidFill>
                        </a:rPr>
                        <a:t>Puerta de Alcalá</a:t>
                      </a:r>
                      <a:r>
                        <a:rPr lang="en-GB" i="0" dirty="0">
                          <a:solidFill>
                            <a:schemeClr val="accent1">
                              <a:lumMod val="50000"/>
                            </a:schemeClr>
                          </a:solidFill>
                        </a:rPr>
                        <a:t>. </a:t>
                      </a:r>
                      <a:endParaRPr lang="en-GB" i="1" dirty="0">
                        <a:solidFill>
                          <a:schemeClr val="accent1">
                            <a:lumMod val="50000"/>
                          </a:schemeClr>
                        </a:solidFill>
                      </a:endParaRPr>
                    </a:p>
                  </a:txBody>
                  <a:tcPr/>
                </a:tc>
                <a:tc>
                  <a:txBody>
                    <a:bodyPr/>
                    <a:lstStyle/>
                    <a:p>
                      <a:endParaRPr lang="en-GB" dirty="0">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135707087"/>
                  </a:ext>
                </a:extLst>
              </a:tr>
              <a:tr h="411541">
                <a:tc vMerge="1">
                  <a:txBody>
                    <a:bodyPr/>
                    <a:lstStyle/>
                    <a:p>
                      <a:endParaRPr lang="en-GB" dirty="0">
                        <a:solidFill>
                          <a:srgbClr val="002060"/>
                        </a:solidFill>
                      </a:endParaRPr>
                    </a:p>
                  </a:txBody>
                  <a:tcPr/>
                </a:tc>
                <a:tc>
                  <a:txBody>
                    <a:bodyPr/>
                    <a:lstStyle/>
                    <a:p>
                      <a:r>
                        <a:rPr lang="en-GB" dirty="0">
                          <a:solidFill>
                            <a:schemeClr val="accent1">
                              <a:lumMod val="50000"/>
                            </a:schemeClr>
                          </a:solidFill>
                        </a:rPr>
                        <a:t>del</a:t>
                      </a:r>
                    </a:p>
                  </a:txBody>
                  <a:tcPr/>
                </a:tc>
                <a:tc vMerge="1">
                  <a:txBody>
                    <a:bodyPr/>
                    <a:lstStyle/>
                    <a:p>
                      <a:endParaRPr lang="en-GB" dirty="0">
                        <a:solidFill>
                          <a:srgbClr val="002060"/>
                        </a:solidFill>
                      </a:endParaRPr>
                    </a:p>
                  </a:txBody>
                  <a:tcPr/>
                </a:tc>
                <a:tc>
                  <a:txBody>
                    <a:bodyPr/>
                    <a:lstStyle/>
                    <a:p>
                      <a:endParaRPr lang="en-GB" dirty="0">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2938466369"/>
                  </a:ext>
                </a:extLst>
              </a:tr>
              <a:tr h="329741">
                <a:tc rowSpan="2">
                  <a:txBody>
                    <a:bodyPr/>
                    <a:lstStyle/>
                    <a:p>
                      <a:pPr algn="l">
                        <a:lnSpc>
                          <a:spcPct val="200000"/>
                        </a:lnSpc>
                        <a:spcBef>
                          <a:spcPts val="0"/>
                        </a:spcBef>
                        <a:spcAft>
                          <a:spcPts val="0"/>
                        </a:spcAft>
                      </a:pPr>
                      <a:r>
                        <a:rPr lang="en-GB" dirty="0">
                          <a:solidFill>
                            <a:schemeClr val="accent1">
                              <a:lumMod val="50000"/>
                            </a:schemeClr>
                          </a:solidFill>
                        </a:rPr>
                        <a:t>2. </a:t>
                      </a:r>
                      <a:r>
                        <a:rPr lang="en-GB" dirty="0" err="1">
                          <a:solidFill>
                            <a:schemeClr val="accent1">
                              <a:lumMod val="50000"/>
                            </a:schemeClr>
                          </a:solidFill>
                        </a:rPr>
                        <a:t>Están</a:t>
                      </a:r>
                      <a:r>
                        <a:rPr lang="en-GB" baseline="0" dirty="0">
                          <a:solidFill>
                            <a:schemeClr val="accent1">
                              <a:lumMod val="50000"/>
                            </a:schemeClr>
                          </a:solidFill>
                        </a:rPr>
                        <a:t> cerca</a:t>
                      </a:r>
                      <a:endParaRPr lang="en-GB" dirty="0">
                        <a:solidFill>
                          <a:schemeClr val="accent1">
                            <a:lumMod val="50000"/>
                          </a:schemeClr>
                        </a:solidFill>
                      </a:endParaRPr>
                    </a:p>
                  </a:txBody>
                  <a:tcPr/>
                </a:tc>
                <a:tc>
                  <a:txBody>
                    <a:bodyPr/>
                    <a:lstStyle/>
                    <a:p>
                      <a:r>
                        <a:rPr lang="en-GB" dirty="0">
                          <a:solidFill>
                            <a:schemeClr val="accent1">
                              <a:lumMod val="50000"/>
                            </a:schemeClr>
                          </a:solidFill>
                        </a:rPr>
                        <a:t>del</a:t>
                      </a:r>
                    </a:p>
                  </a:txBody>
                  <a:tcPr/>
                </a:tc>
                <a:tc rowSpan="2">
                  <a:txBody>
                    <a:bodyPr/>
                    <a:lstStyle/>
                    <a:p>
                      <a:pPr>
                        <a:lnSpc>
                          <a:spcPct val="200000"/>
                        </a:lnSpc>
                      </a:pPr>
                      <a:r>
                        <a:rPr lang="en-GB" dirty="0">
                          <a:solidFill>
                            <a:schemeClr val="accent1">
                              <a:lumMod val="50000"/>
                            </a:schemeClr>
                          </a:solidFill>
                        </a:rPr>
                        <a:t>Parque</a:t>
                      </a:r>
                      <a:r>
                        <a:rPr lang="en-GB" baseline="0" dirty="0">
                          <a:solidFill>
                            <a:schemeClr val="accent1">
                              <a:lumMod val="50000"/>
                            </a:schemeClr>
                          </a:solidFill>
                        </a:rPr>
                        <a:t> del Retiro</a:t>
                      </a:r>
                      <a:r>
                        <a:rPr lang="en-GB" i="0" dirty="0">
                          <a:solidFill>
                            <a:schemeClr val="accent1">
                              <a:lumMod val="50000"/>
                            </a:schemeClr>
                          </a:solidFill>
                        </a:rPr>
                        <a:t>. </a:t>
                      </a:r>
                      <a:endParaRPr lang="en-GB" i="1" dirty="0">
                        <a:solidFill>
                          <a:schemeClr val="accent1">
                            <a:lumMod val="50000"/>
                          </a:schemeClr>
                        </a:solidFill>
                      </a:endParaRPr>
                    </a:p>
                  </a:txBody>
                  <a:tcPr/>
                </a:tc>
                <a:tc>
                  <a:txBody>
                    <a:bodyPr/>
                    <a:lstStyle/>
                    <a:p>
                      <a:endParaRPr lang="en-GB">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4226948743"/>
                  </a:ext>
                </a:extLst>
              </a:tr>
              <a:tr h="411541">
                <a:tc vMerge="1">
                  <a:txBody>
                    <a:bodyPr/>
                    <a:lstStyle/>
                    <a:p>
                      <a:endParaRPr lang="en-GB" dirty="0">
                        <a:solidFill>
                          <a:srgbClr val="002060"/>
                        </a:solidFill>
                      </a:endParaRPr>
                    </a:p>
                  </a:txBody>
                  <a:tcPr/>
                </a:tc>
                <a:tc>
                  <a:txBody>
                    <a:bodyPr/>
                    <a:lstStyle/>
                    <a:p>
                      <a:r>
                        <a:rPr lang="en-GB" dirty="0">
                          <a:solidFill>
                            <a:schemeClr val="accent1">
                              <a:lumMod val="50000"/>
                            </a:schemeClr>
                          </a:solidFill>
                        </a:rPr>
                        <a:t>de la</a:t>
                      </a:r>
                    </a:p>
                  </a:txBody>
                  <a:tcPr/>
                </a:tc>
                <a:tc vMerge="1">
                  <a:txBody>
                    <a:bodyPr/>
                    <a:lstStyle/>
                    <a:p>
                      <a:endParaRPr lang="en-GB" dirty="0">
                        <a:solidFill>
                          <a:srgbClr val="002060"/>
                        </a:solidFill>
                      </a:endParaRPr>
                    </a:p>
                  </a:txBody>
                  <a:tcPr/>
                </a:tc>
                <a:tc>
                  <a:txBody>
                    <a:bodyPr/>
                    <a:lstStyle/>
                    <a:p>
                      <a:endParaRPr lang="en-GB">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2375471581"/>
                  </a:ext>
                </a:extLst>
              </a:tr>
              <a:tr h="329741">
                <a:tc rowSpan="2">
                  <a:txBody>
                    <a:bodyPr/>
                    <a:lstStyle/>
                    <a:p>
                      <a:pPr algn="l">
                        <a:lnSpc>
                          <a:spcPct val="200000"/>
                        </a:lnSpc>
                        <a:spcBef>
                          <a:spcPts val="0"/>
                        </a:spcBef>
                        <a:spcAft>
                          <a:spcPts val="0"/>
                        </a:spcAft>
                      </a:pPr>
                      <a:r>
                        <a:rPr lang="en-GB" dirty="0">
                          <a:solidFill>
                            <a:schemeClr val="accent1">
                              <a:lumMod val="50000"/>
                            </a:schemeClr>
                          </a:solidFill>
                        </a:rPr>
                        <a:t>3. Estamos</a:t>
                      </a:r>
                      <a:r>
                        <a:rPr lang="en-GB" baseline="0" dirty="0">
                          <a:solidFill>
                            <a:schemeClr val="accent1">
                              <a:lumMod val="50000"/>
                            </a:schemeClr>
                          </a:solidFill>
                        </a:rPr>
                        <a:t> delante</a:t>
                      </a:r>
                      <a:endParaRPr lang="en-GB" dirty="0">
                        <a:solidFill>
                          <a:schemeClr val="accent1">
                            <a:lumMod val="50000"/>
                          </a:schemeClr>
                        </a:solidFill>
                      </a:endParaRPr>
                    </a:p>
                  </a:txBody>
                  <a:tcPr/>
                </a:tc>
                <a:tc>
                  <a:txBody>
                    <a:bodyPr/>
                    <a:lstStyle/>
                    <a:p>
                      <a:r>
                        <a:rPr lang="en-GB" dirty="0">
                          <a:solidFill>
                            <a:schemeClr val="accent1">
                              <a:lumMod val="50000"/>
                            </a:schemeClr>
                          </a:solidFill>
                        </a:rPr>
                        <a:t>de</a:t>
                      </a:r>
                      <a:r>
                        <a:rPr lang="en-GB" baseline="0" dirty="0">
                          <a:solidFill>
                            <a:schemeClr val="accent1">
                              <a:lumMod val="50000"/>
                            </a:schemeClr>
                          </a:solidFill>
                        </a:rPr>
                        <a:t> la</a:t>
                      </a:r>
                      <a:endParaRPr lang="en-GB" dirty="0">
                        <a:solidFill>
                          <a:schemeClr val="accent1">
                            <a:lumMod val="50000"/>
                          </a:schemeClr>
                        </a:solidFill>
                      </a:endParaRPr>
                    </a:p>
                  </a:txBody>
                  <a:tcPr/>
                </a:tc>
                <a:tc rowSpan="2">
                  <a:txBody>
                    <a:bodyPr/>
                    <a:lstStyle/>
                    <a:p>
                      <a:pPr>
                        <a:lnSpc>
                          <a:spcPct val="200000"/>
                        </a:lnSpc>
                      </a:pPr>
                      <a:r>
                        <a:rPr lang="en-GB" dirty="0">
                          <a:solidFill>
                            <a:schemeClr val="accent1">
                              <a:lumMod val="50000"/>
                            </a:schemeClr>
                          </a:solidFill>
                        </a:rPr>
                        <a:t>Estadio Bernabéu</a:t>
                      </a:r>
                      <a:r>
                        <a:rPr lang="en-GB" i="0" dirty="0">
                          <a:solidFill>
                            <a:schemeClr val="accent1">
                              <a:lumMod val="50000"/>
                            </a:schemeClr>
                          </a:solidFill>
                        </a:rPr>
                        <a:t>. </a:t>
                      </a:r>
                      <a:endParaRPr lang="en-GB" i="1" dirty="0">
                        <a:solidFill>
                          <a:schemeClr val="accent1">
                            <a:lumMod val="50000"/>
                          </a:schemeClr>
                        </a:solidFill>
                      </a:endParaRPr>
                    </a:p>
                  </a:txBody>
                  <a:tcPr/>
                </a:tc>
                <a:tc>
                  <a:txBody>
                    <a:bodyPr/>
                    <a:lstStyle/>
                    <a:p>
                      <a:endParaRPr lang="en-GB">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3914934244"/>
                  </a:ext>
                </a:extLst>
              </a:tr>
              <a:tr h="411541">
                <a:tc vMerge="1">
                  <a:txBody>
                    <a:bodyPr/>
                    <a:lstStyle/>
                    <a:p>
                      <a:endParaRPr lang="en-GB" dirty="0">
                        <a:solidFill>
                          <a:srgbClr val="002060"/>
                        </a:solidFill>
                      </a:endParaRPr>
                    </a:p>
                  </a:txBody>
                  <a:tcPr/>
                </a:tc>
                <a:tc>
                  <a:txBody>
                    <a:bodyPr/>
                    <a:lstStyle/>
                    <a:p>
                      <a:r>
                        <a:rPr lang="en-GB" dirty="0">
                          <a:solidFill>
                            <a:schemeClr val="accent1">
                              <a:lumMod val="50000"/>
                            </a:schemeClr>
                          </a:solidFill>
                        </a:rPr>
                        <a:t>del</a:t>
                      </a:r>
                    </a:p>
                  </a:txBody>
                  <a:tcPr/>
                </a:tc>
                <a:tc vMerge="1">
                  <a:txBody>
                    <a:bodyPr/>
                    <a:lstStyle/>
                    <a:p>
                      <a:endParaRPr lang="en-GB" dirty="0">
                        <a:solidFill>
                          <a:srgbClr val="002060"/>
                        </a:solidFill>
                      </a:endParaRPr>
                    </a:p>
                  </a:txBody>
                  <a:tcPr/>
                </a:tc>
                <a:tc>
                  <a:txBody>
                    <a:bodyPr/>
                    <a:lstStyle/>
                    <a:p>
                      <a:endParaRPr lang="en-GB">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2162891179"/>
                  </a:ext>
                </a:extLst>
              </a:tr>
              <a:tr h="329741">
                <a:tc rowSpan="2">
                  <a:txBody>
                    <a:bodyPr/>
                    <a:lstStyle/>
                    <a:p>
                      <a:pPr algn="l">
                        <a:lnSpc>
                          <a:spcPct val="200000"/>
                        </a:lnSpc>
                        <a:spcBef>
                          <a:spcPts val="0"/>
                        </a:spcBef>
                        <a:spcAft>
                          <a:spcPts val="0"/>
                        </a:spcAft>
                      </a:pPr>
                      <a:r>
                        <a:rPr lang="en-GB" dirty="0">
                          <a:solidFill>
                            <a:schemeClr val="accent1">
                              <a:lumMod val="50000"/>
                            </a:schemeClr>
                          </a:solidFill>
                        </a:rPr>
                        <a:t>4. </a:t>
                      </a:r>
                      <a:r>
                        <a:rPr lang="en-GB" dirty="0" err="1">
                          <a:solidFill>
                            <a:schemeClr val="accent1">
                              <a:lumMod val="50000"/>
                            </a:schemeClr>
                          </a:solidFill>
                        </a:rPr>
                        <a:t>Están</a:t>
                      </a:r>
                      <a:r>
                        <a:rPr lang="en-GB" baseline="0" dirty="0">
                          <a:solidFill>
                            <a:schemeClr val="accent1">
                              <a:lumMod val="50000"/>
                            </a:schemeClr>
                          </a:solidFill>
                        </a:rPr>
                        <a:t> fuera</a:t>
                      </a:r>
                      <a:endParaRPr lang="en-GB" dirty="0">
                        <a:solidFill>
                          <a:schemeClr val="accent1">
                            <a:lumMod val="50000"/>
                          </a:schemeClr>
                        </a:solidFill>
                      </a:endParaRPr>
                    </a:p>
                  </a:txBody>
                  <a:tcPr/>
                </a:tc>
                <a:tc>
                  <a:txBody>
                    <a:bodyPr/>
                    <a:lstStyle/>
                    <a:p>
                      <a:r>
                        <a:rPr lang="en-GB" dirty="0">
                          <a:solidFill>
                            <a:schemeClr val="accent1">
                              <a:lumMod val="50000"/>
                            </a:schemeClr>
                          </a:solidFill>
                        </a:rPr>
                        <a:t>de la</a:t>
                      </a:r>
                    </a:p>
                  </a:txBody>
                  <a:tcPr/>
                </a:tc>
                <a:tc rowSpan="2">
                  <a:txBody>
                    <a:bodyPr/>
                    <a:lstStyle/>
                    <a:p>
                      <a:pPr>
                        <a:lnSpc>
                          <a:spcPct val="200000"/>
                        </a:lnSpc>
                      </a:pPr>
                      <a:r>
                        <a:rPr lang="en-GB" dirty="0">
                          <a:solidFill>
                            <a:schemeClr val="accent1">
                              <a:lumMod val="50000"/>
                            </a:schemeClr>
                          </a:solidFill>
                        </a:rPr>
                        <a:t>Estación</a:t>
                      </a:r>
                      <a:r>
                        <a:rPr lang="en-GB" baseline="0" dirty="0">
                          <a:solidFill>
                            <a:schemeClr val="accent1">
                              <a:lumMod val="50000"/>
                            </a:schemeClr>
                          </a:solidFill>
                        </a:rPr>
                        <a:t> Atocha</a:t>
                      </a:r>
                      <a:r>
                        <a:rPr lang="en-GB" i="0" dirty="0">
                          <a:solidFill>
                            <a:schemeClr val="accent1">
                              <a:lumMod val="50000"/>
                            </a:schemeClr>
                          </a:solidFill>
                        </a:rPr>
                        <a:t>. </a:t>
                      </a:r>
                      <a:endParaRPr lang="en-GB" i="1" dirty="0">
                        <a:solidFill>
                          <a:schemeClr val="accent1">
                            <a:lumMod val="50000"/>
                          </a:schemeClr>
                        </a:solidFill>
                      </a:endParaRPr>
                    </a:p>
                  </a:txBody>
                  <a:tcPr/>
                </a:tc>
                <a:tc>
                  <a:txBody>
                    <a:bodyPr/>
                    <a:lstStyle/>
                    <a:p>
                      <a:endParaRPr lang="en-GB">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695698024"/>
                  </a:ext>
                </a:extLst>
              </a:tr>
              <a:tr h="411541">
                <a:tc vMerge="1">
                  <a:txBody>
                    <a:bodyPr/>
                    <a:lstStyle/>
                    <a:p>
                      <a:endParaRPr lang="en-GB" dirty="0">
                        <a:solidFill>
                          <a:srgbClr val="002060"/>
                        </a:solidFill>
                      </a:endParaRPr>
                    </a:p>
                  </a:txBody>
                  <a:tcPr/>
                </a:tc>
                <a:tc>
                  <a:txBody>
                    <a:bodyPr/>
                    <a:lstStyle/>
                    <a:p>
                      <a:r>
                        <a:rPr lang="en-GB" dirty="0">
                          <a:solidFill>
                            <a:schemeClr val="accent1">
                              <a:lumMod val="50000"/>
                            </a:schemeClr>
                          </a:solidFill>
                        </a:rPr>
                        <a:t>del</a:t>
                      </a:r>
                    </a:p>
                  </a:txBody>
                  <a:tcPr/>
                </a:tc>
                <a:tc vMerge="1">
                  <a:txBody>
                    <a:bodyPr/>
                    <a:lstStyle/>
                    <a:p>
                      <a:endParaRPr lang="en-GB" dirty="0">
                        <a:solidFill>
                          <a:srgbClr val="002060"/>
                        </a:solidFill>
                      </a:endParaRPr>
                    </a:p>
                  </a:txBody>
                  <a:tcPr/>
                </a:tc>
                <a:tc>
                  <a:txBody>
                    <a:bodyPr/>
                    <a:lstStyle/>
                    <a:p>
                      <a:endParaRPr lang="en-GB" dirty="0">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4087207101"/>
                  </a:ext>
                </a:extLst>
              </a:tr>
              <a:tr h="329741">
                <a:tc rowSpan="2">
                  <a:txBody>
                    <a:bodyPr/>
                    <a:lstStyle/>
                    <a:p>
                      <a:pPr algn="l">
                        <a:lnSpc>
                          <a:spcPct val="200000"/>
                        </a:lnSpc>
                        <a:spcBef>
                          <a:spcPts val="0"/>
                        </a:spcBef>
                        <a:spcAft>
                          <a:spcPts val="0"/>
                        </a:spcAft>
                      </a:pPr>
                      <a:r>
                        <a:rPr lang="en-GB" dirty="0">
                          <a:solidFill>
                            <a:schemeClr val="accent1">
                              <a:lumMod val="50000"/>
                            </a:schemeClr>
                          </a:solidFill>
                        </a:rPr>
                        <a:t>5. Estamos</a:t>
                      </a:r>
                      <a:r>
                        <a:rPr lang="en-GB" baseline="0" dirty="0">
                          <a:solidFill>
                            <a:schemeClr val="accent1">
                              <a:lumMod val="50000"/>
                            </a:schemeClr>
                          </a:solidFill>
                        </a:rPr>
                        <a:t> detrás</a:t>
                      </a:r>
                      <a:endParaRPr lang="en-GB" dirty="0">
                        <a:solidFill>
                          <a:schemeClr val="accent1">
                            <a:lumMod val="50000"/>
                          </a:schemeClr>
                        </a:solidFill>
                      </a:endParaRPr>
                    </a:p>
                  </a:txBody>
                  <a:tcPr/>
                </a:tc>
                <a:tc>
                  <a:txBody>
                    <a:bodyPr/>
                    <a:lstStyle/>
                    <a:p>
                      <a:r>
                        <a:rPr lang="en-GB" dirty="0">
                          <a:solidFill>
                            <a:schemeClr val="accent1">
                              <a:lumMod val="50000"/>
                            </a:schemeClr>
                          </a:solidFill>
                        </a:rPr>
                        <a:t>del</a:t>
                      </a:r>
                    </a:p>
                  </a:txBody>
                  <a:tcPr/>
                </a:tc>
                <a:tc rowSpan="2">
                  <a:txBody>
                    <a:bodyPr/>
                    <a:lstStyle/>
                    <a:p>
                      <a:pPr>
                        <a:lnSpc>
                          <a:spcPct val="200000"/>
                        </a:lnSpc>
                      </a:pPr>
                      <a:r>
                        <a:rPr lang="en-GB" dirty="0">
                          <a:solidFill>
                            <a:schemeClr val="accent1">
                              <a:lumMod val="50000"/>
                            </a:schemeClr>
                          </a:solidFill>
                        </a:rPr>
                        <a:t>Plaza Mayor</a:t>
                      </a:r>
                      <a:r>
                        <a:rPr lang="en-GB" i="0" dirty="0">
                          <a:solidFill>
                            <a:schemeClr val="accent1">
                              <a:lumMod val="50000"/>
                            </a:schemeClr>
                          </a:solidFill>
                        </a:rPr>
                        <a:t>. </a:t>
                      </a:r>
                      <a:endParaRPr lang="en-GB" i="1" dirty="0">
                        <a:solidFill>
                          <a:schemeClr val="accent1">
                            <a:lumMod val="50000"/>
                          </a:schemeClr>
                        </a:solidFill>
                      </a:endParaRPr>
                    </a:p>
                  </a:txBody>
                  <a:tcPr/>
                </a:tc>
                <a:tc>
                  <a:txBody>
                    <a:bodyPr/>
                    <a:lstStyle/>
                    <a:p>
                      <a:endParaRPr lang="en-GB">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59049805"/>
                  </a:ext>
                </a:extLst>
              </a:tr>
              <a:tr h="329741">
                <a:tc vMerge="1">
                  <a:txBody>
                    <a:bodyPr/>
                    <a:lstStyle/>
                    <a:p>
                      <a:endParaRPr lang="en-GB" dirty="0">
                        <a:solidFill>
                          <a:srgbClr val="002060"/>
                        </a:solidFill>
                      </a:endParaRPr>
                    </a:p>
                  </a:txBody>
                  <a:tcPr/>
                </a:tc>
                <a:tc>
                  <a:txBody>
                    <a:bodyPr/>
                    <a:lstStyle/>
                    <a:p>
                      <a:r>
                        <a:rPr lang="en-GB" dirty="0">
                          <a:solidFill>
                            <a:schemeClr val="accent1">
                              <a:lumMod val="50000"/>
                            </a:schemeClr>
                          </a:solidFill>
                        </a:rPr>
                        <a:t>de la</a:t>
                      </a:r>
                    </a:p>
                  </a:txBody>
                  <a:tcPr/>
                </a:tc>
                <a:tc vMerge="1">
                  <a:txBody>
                    <a:bodyPr/>
                    <a:lstStyle/>
                    <a:p>
                      <a:endParaRPr lang="en-GB" dirty="0">
                        <a:solidFill>
                          <a:srgbClr val="002060"/>
                        </a:solidFill>
                      </a:endParaRPr>
                    </a:p>
                  </a:txBody>
                  <a:tcPr/>
                </a:tc>
                <a:tc>
                  <a:txBody>
                    <a:bodyPr/>
                    <a:lstStyle/>
                    <a:p>
                      <a:endParaRPr lang="en-GB">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3092078632"/>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1018" y="2368691"/>
            <a:ext cx="396420" cy="412937"/>
          </a:xfrm>
          <a:prstGeom prst="rect">
            <a:avLst/>
          </a:prstGeom>
        </p:spPr>
      </p:pic>
      <p:pic>
        <p:nvPicPr>
          <p:cNvPr id="1026" name="Picture 2" descr="Madrid, Monument, Puerta De Alcalá, Architecture, Spai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99"/>
          <a:stretch/>
        </p:blipFill>
        <p:spPr bwMode="auto">
          <a:xfrm>
            <a:off x="4664342" y="503719"/>
            <a:ext cx="2150357" cy="1210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rque Del Retiro, Madrid, Spain, Lake, Pon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298" r="3395"/>
          <a:stretch/>
        </p:blipFill>
        <p:spPr bwMode="auto">
          <a:xfrm>
            <a:off x="7019210" y="4139486"/>
            <a:ext cx="2466048" cy="20994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35787" y="505669"/>
            <a:ext cx="3040063" cy="400110"/>
          </a:xfrm>
          <a:prstGeom prst="rect">
            <a:avLst/>
          </a:prstGeom>
          <a:noFill/>
        </p:spPr>
        <p:txBody>
          <a:bodyPr wrap="square" rtlCol="0">
            <a:spAutoFit/>
          </a:bodyPr>
          <a:lstStyle/>
          <a:p>
            <a:r>
              <a:rPr lang="en-GB" sz="2000" dirty="0">
                <a:solidFill>
                  <a:schemeClr val="accent5">
                    <a:lumMod val="50000"/>
                  </a:schemeClr>
                </a:solidFill>
              </a:rPr>
              <a:t>Puerta de Alcalá </a:t>
            </a:r>
            <a:r>
              <a:rPr lang="en-GB" sz="2000" b="1" dirty="0">
                <a:solidFill>
                  <a:schemeClr val="accent5">
                    <a:lumMod val="50000"/>
                  </a:schemeClr>
                </a:solidFill>
              </a:rPr>
              <a:t>(f)</a:t>
            </a:r>
          </a:p>
        </p:txBody>
      </p:sp>
      <p:sp>
        <p:nvSpPr>
          <p:cNvPr id="11" name="TextBox 10"/>
          <p:cNvSpPr txBox="1"/>
          <p:nvPr/>
        </p:nvSpPr>
        <p:spPr>
          <a:xfrm>
            <a:off x="6935798" y="3790465"/>
            <a:ext cx="3009963" cy="400110"/>
          </a:xfrm>
          <a:prstGeom prst="rect">
            <a:avLst/>
          </a:prstGeom>
          <a:noFill/>
        </p:spPr>
        <p:txBody>
          <a:bodyPr wrap="square" rtlCol="0">
            <a:spAutoFit/>
          </a:bodyPr>
          <a:lstStyle/>
          <a:p>
            <a:r>
              <a:rPr lang="en-GB" sz="2000" dirty="0">
                <a:solidFill>
                  <a:schemeClr val="accent1">
                    <a:lumMod val="50000"/>
                  </a:schemeClr>
                </a:solidFill>
              </a:rPr>
              <a:t>Parque del Retiro </a:t>
            </a:r>
            <a:r>
              <a:rPr lang="en-GB" sz="2000" b="1" dirty="0">
                <a:solidFill>
                  <a:schemeClr val="accent1">
                    <a:lumMod val="50000"/>
                  </a:schemeClr>
                </a:solidFill>
              </a:rPr>
              <a:t>(m)</a:t>
            </a:r>
          </a:p>
        </p:txBody>
      </p:sp>
      <p:pic>
        <p:nvPicPr>
          <p:cNvPr id="1030" name="Picture 6" descr="Stadium, Santiago, Bernabeu, Football Stadiu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654" t="15451" b="-954"/>
          <a:stretch/>
        </p:blipFill>
        <p:spPr bwMode="auto">
          <a:xfrm>
            <a:off x="9577314" y="1962971"/>
            <a:ext cx="2525780" cy="18128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340830" y="1555539"/>
            <a:ext cx="2902548" cy="400110"/>
          </a:xfrm>
          <a:prstGeom prst="rect">
            <a:avLst/>
          </a:prstGeom>
          <a:noFill/>
        </p:spPr>
        <p:txBody>
          <a:bodyPr wrap="square" rtlCol="0">
            <a:spAutoFit/>
          </a:bodyPr>
          <a:lstStyle/>
          <a:p>
            <a:pPr algn="r"/>
            <a:r>
              <a:rPr lang="en-GB" sz="2000" dirty="0">
                <a:solidFill>
                  <a:schemeClr val="accent1">
                    <a:lumMod val="50000"/>
                  </a:schemeClr>
                </a:solidFill>
              </a:rPr>
              <a:t>Estadio </a:t>
            </a:r>
            <a:r>
              <a:rPr lang="es-ES" sz="2000" dirty="0">
                <a:solidFill>
                  <a:schemeClr val="accent1">
                    <a:lumMod val="50000"/>
                  </a:schemeClr>
                </a:solidFill>
              </a:rPr>
              <a:t>Bernabéu </a:t>
            </a:r>
            <a:r>
              <a:rPr lang="es-ES" sz="2000" b="1" dirty="0">
                <a:solidFill>
                  <a:schemeClr val="accent1">
                    <a:lumMod val="50000"/>
                  </a:schemeClr>
                </a:solidFill>
              </a:rPr>
              <a:t>(m)</a:t>
            </a:r>
            <a:endParaRPr lang="en-GB" sz="2000" b="1" dirty="0">
              <a:solidFill>
                <a:schemeClr val="accent1">
                  <a:lumMod val="50000"/>
                </a:schemeClr>
              </a:solidFill>
            </a:endParaRPr>
          </a:p>
        </p:txBody>
      </p:sp>
      <p:pic>
        <p:nvPicPr>
          <p:cNvPr id="1032" name="Picture 8" descr="Ave, Train High Speed, Transport, Passengers, Traveler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098" r="20163" b="21807"/>
          <a:stretch/>
        </p:blipFill>
        <p:spPr bwMode="auto">
          <a:xfrm>
            <a:off x="7062602" y="1910670"/>
            <a:ext cx="2278228" cy="18065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936145" y="1548864"/>
            <a:ext cx="2533512" cy="400110"/>
          </a:xfrm>
          <a:prstGeom prst="rect">
            <a:avLst/>
          </a:prstGeom>
          <a:noFill/>
        </p:spPr>
        <p:txBody>
          <a:bodyPr wrap="square" rtlCol="0">
            <a:spAutoFit/>
          </a:bodyPr>
          <a:lstStyle/>
          <a:p>
            <a:r>
              <a:rPr lang="en-GB" sz="2000" dirty="0">
                <a:solidFill>
                  <a:schemeClr val="accent1">
                    <a:lumMod val="50000"/>
                  </a:schemeClr>
                </a:solidFill>
              </a:rPr>
              <a:t>Estación Atocha</a:t>
            </a:r>
            <a:r>
              <a:rPr lang="es-ES" dirty="0">
                <a:solidFill>
                  <a:schemeClr val="accent1">
                    <a:lumMod val="50000"/>
                  </a:schemeClr>
                </a:solidFill>
              </a:rPr>
              <a:t> </a:t>
            </a:r>
            <a:r>
              <a:rPr lang="es-ES" b="1" dirty="0">
                <a:solidFill>
                  <a:schemeClr val="accent1">
                    <a:lumMod val="50000"/>
                  </a:schemeClr>
                </a:solidFill>
              </a:rPr>
              <a:t>(f)</a:t>
            </a:r>
            <a:endParaRPr lang="en-GB" sz="2000" b="1" dirty="0">
              <a:solidFill>
                <a:schemeClr val="accent1">
                  <a:lumMod val="50000"/>
                </a:schemeClr>
              </a:solidFill>
            </a:endParaRPr>
          </a:p>
        </p:txBody>
      </p:sp>
      <p:pic>
        <p:nvPicPr>
          <p:cNvPr id="1034" name="Picture 10" descr="Plaza Mayor Madrid, Black White, City, Spain, Madrid"/>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531" r="9661" b="15196"/>
          <a:stretch/>
        </p:blipFill>
        <p:spPr bwMode="auto">
          <a:xfrm>
            <a:off x="9640880" y="4177930"/>
            <a:ext cx="2443014" cy="2061030"/>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a:off x="2360700" y="3205102"/>
            <a:ext cx="709020" cy="375905"/>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2324310" y="4336608"/>
            <a:ext cx="813722" cy="399073"/>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2401345" y="4782130"/>
            <a:ext cx="813722" cy="348466"/>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2401345" y="5872239"/>
            <a:ext cx="813722" cy="348466"/>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454039" y="2429213"/>
            <a:ext cx="709020" cy="375905"/>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0101383" y="3790465"/>
            <a:ext cx="2061620" cy="400110"/>
          </a:xfrm>
          <a:prstGeom prst="rect">
            <a:avLst/>
          </a:prstGeom>
          <a:noFill/>
        </p:spPr>
        <p:txBody>
          <a:bodyPr wrap="square" rtlCol="0">
            <a:spAutoFit/>
          </a:bodyPr>
          <a:lstStyle/>
          <a:p>
            <a:r>
              <a:rPr lang="en-GB" sz="2000" dirty="0">
                <a:solidFill>
                  <a:schemeClr val="accent1">
                    <a:lumMod val="50000"/>
                  </a:schemeClr>
                </a:solidFill>
              </a:rPr>
              <a:t>Plaza Mayor </a:t>
            </a:r>
            <a:r>
              <a:rPr lang="en-GB" sz="2000" b="1" dirty="0">
                <a:solidFill>
                  <a:schemeClr val="accent1">
                    <a:lumMod val="50000"/>
                  </a:schemeClr>
                </a:solidFill>
              </a:rPr>
              <a:t>(f)</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8708" y="3071635"/>
            <a:ext cx="396420" cy="412937"/>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310" y="4244117"/>
            <a:ext cx="396420" cy="412937"/>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497" y="4680436"/>
            <a:ext cx="396420" cy="412937"/>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310" y="5807768"/>
            <a:ext cx="396420" cy="412937"/>
          </a:xfrm>
          <a:prstGeom prst="rect">
            <a:avLst/>
          </a:prstGeom>
        </p:spPr>
      </p:pic>
      <p:sp>
        <p:nvSpPr>
          <p:cNvPr id="12" name="TextBox 11"/>
          <p:cNvSpPr txBox="1"/>
          <p:nvPr/>
        </p:nvSpPr>
        <p:spPr>
          <a:xfrm>
            <a:off x="113557" y="676544"/>
            <a:ext cx="3877872" cy="707886"/>
          </a:xfrm>
          <a:prstGeom prst="rect">
            <a:avLst/>
          </a:prstGeom>
          <a:noFill/>
        </p:spPr>
        <p:txBody>
          <a:bodyPr wrap="square" rtlCol="0">
            <a:spAutoFit/>
          </a:bodyPr>
          <a:lstStyle/>
          <a:p>
            <a:r>
              <a:rPr lang="en-GB" sz="2000" b="1" dirty="0">
                <a:solidFill>
                  <a:schemeClr val="accent1">
                    <a:lumMod val="50000"/>
                  </a:schemeClr>
                </a:solidFill>
                <a:latin typeface="+mj-lt"/>
              </a:rPr>
              <a:t>Marca ‘del’ o ‘de la’.</a:t>
            </a:r>
          </a:p>
          <a:p>
            <a:r>
              <a:rPr lang="en-GB" sz="2000" b="1" dirty="0">
                <a:solidFill>
                  <a:schemeClr val="accent1">
                    <a:lumMod val="50000"/>
                  </a:schemeClr>
                </a:solidFill>
                <a:latin typeface="+mj-lt"/>
              </a:rPr>
              <a:t>Luego, marca ‘we’ o ‘they’.</a:t>
            </a:r>
          </a:p>
        </p:txBody>
      </p:sp>
    </p:spTree>
    <p:extLst>
      <p:ext uri="{BB962C8B-B14F-4D97-AF65-F5344CB8AC3E}">
        <p14:creationId xmlns:p14="http://schemas.microsoft.com/office/powerpoint/2010/main" val="330897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04558471"/>
              </p:ext>
            </p:extLst>
          </p:nvPr>
        </p:nvGraphicFramePr>
        <p:xfrm>
          <a:off x="643019" y="1320801"/>
          <a:ext cx="6621381" cy="4921020"/>
        </p:xfrm>
        <a:graphic>
          <a:graphicData uri="http://schemas.openxmlformats.org/drawingml/2006/table">
            <a:tbl>
              <a:tblPr firstRow="1" bandRow="1">
                <a:tableStyleId>{5940675A-B579-460E-94D1-54222C63F5DA}</a:tableStyleId>
              </a:tblPr>
              <a:tblGrid>
                <a:gridCol w="803644">
                  <a:extLst>
                    <a:ext uri="{9D8B030D-6E8A-4147-A177-3AD203B41FA5}">
                      <a16:colId xmlns:a16="http://schemas.microsoft.com/office/drawing/2014/main" val="1718264156"/>
                    </a:ext>
                  </a:extLst>
                </a:gridCol>
                <a:gridCol w="640140">
                  <a:extLst>
                    <a:ext uri="{9D8B030D-6E8A-4147-A177-3AD203B41FA5}">
                      <a16:colId xmlns:a16="http://schemas.microsoft.com/office/drawing/2014/main" val="4269763266"/>
                    </a:ext>
                  </a:extLst>
                </a:gridCol>
                <a:gridCol w="5177597">
                  <a:extLst>
                    <a:ext uri="{9D8B030D-6E8A-4147-A177-3AD203B41FA5}">
                      <a16:colId xmlns:a16="http://schemas.microsoft.com/office/drawing/2014/main" val="1637771202"/>
                    </a:ext>
                  </a:extLst>
                </a:gridCol>
              </a:tblGrid>
              <a:tr h="54678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09508785"/>
                  </a:ext>
                </a:extLst>
              </a:tr>
              <a:tr h="54678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789418526"/>
                  </a:ext>
                </a:extLst>
              </a:tr>
              <a:tr h="54678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75716903"/>
                  </a:ext>
                </a:extLst>
              </a:tr>
              <a:tr h="54678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828031015"/>
                  </a:ext>
                </a:extLst>
              </a:tr>
              <a:tr h="546780">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555877801"/>
                  </a:ext>
                </a:extLst>
              </a:tr>
              <a:tr h="546780">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455446988"/>
                  </a:ext>
                </a:extLst>
              </a:tr>
              <a:tr h="54678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131611659"/>
                  </a:ext>
                </a:extLst>
              </a:tr>
              <a:tr h="54678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743155667"/>
                  </a:ext>
                </a:extLst>
              </a:tr>
              <a:tr h="546780">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412371558"/>
                  </a:ext>
                </a:extLst>
              </a:tr>
            </a:tbl>
          </a:graphicData>
        </a:graphic>
      </p:graphicFrame>
      <p:sp>
        <p:nvSpPr>
          <p:cNvPr id="11" name="Title 1"/>
          <p:cNvSpPr>
            <a:spLocks noGrp="1"/>
          </p:cNvSpPr>
          <p:nvPr>
            <p:ph type="title"/>
          </p:nvPr>
        </p:nvSpPr>
        <p:spPr>
          <a:xfrm>
            <a:off x="76128" y="44655"/>
            <a:ext cx="11772972" cy="667270"/>
          </a:xfrm>
        </p:spPr>
        <p:txBody>
          <a:bodyPr>
            <a:noAutofit/>
          </a:bodyPr>
          <a:lstStyle/>
          <a:p>
            <a:r>
              <a:rPr lang="en-GB" sz="2000" b="1" dirty="0">
                <a:solidFill>
                  <a:schemeClr val="accent1">
                    <a:lumMod val="50000"/>
                  </a:schemeClr>
                </a:solidFill>
              </a:rPr>
              <a:t>You’re playing a Spanish version of ‘Where’s Wally?’. A narrator is giving you some hints!</a:t>
            </a:r>
            <a:br>
              <a:rPr lang="en-GB" sz="2000" b="1" dirty="0">
                <a:solidFill>
                  <a:schemeClr val="accent1">
                    <a:lumMod val="50000"/>
                  </a:schemeClr>
                </a:solidFill>
              </a:rPr>
            </a:br>
            <a:r>
              <a:rPr lang="en-GB" sz="2000" b="1" dirty="0">
                <a:solidFill>
                  <a:schemeClr val="accent1">
                    <a:lumMod val="50000"/>
                  </a:schemeClr>
                </a:solidFill>
              </a:rPr>
              <a:t>Is it Wally (‘he is’) or Wally and his Spanish twin, Waldito (‘they are’)?</a:t>
            </a:r>
          </a:p>
        </p:txBody>
      </p:sp>
      <p:sp>
        <p:nvSpPr>
          <p:cNvPr id="12" name="TextBox 11"/>
          <p:cNvSpPr txBox="1"/>
          <p:nvPr/>
        </p:nvSpPr>
        <p:spPr>
          <a:xfrm>
            <a:off x="2070968" y="1306500"/>
            <a:ext cx="5964464" cy="584775"/>
          </a:xfrm>
          <a:prstGeom prst="rect">
            <a:avLst/>
          </a:prstGeom>
          <a:noFill/>
        </p:spPr>
        <p:txBody>
          <a:bodyPr wrap="square" rtlCol="0">
            <a:spAutoFit/>
          </a:bodyPr>
          <a:lstStyle/>
          <a:p>
            <a:r>
              <a:rPr lang="en-GB" sz="3200" b="1" dirty="0">
                <a:solidFill>
                  <a:schemeClr val="accent1">
                    <a:lumMod val="50000"/>
                  </a:schemeClr>
                </a:solidFill>
              </a:rPr>
              <a:t>¿dónde? </a:t>
            </a:r>
            <a:r>
              <a:rPr lang="en-GB" sz="2400" b="1" dirty="0">
                <a:solidFill>
                  <a:schemeClr val="accent1">
                    <a:lumMod val="50000"/>
                  </a:schemeClr>
                </a:solidFill>
              </a:rPr>
              <a:t>(Escribe en inglés)</a:t>
            </a:r>
          </a:p>
        </p:txBody>
      </p:sp>
      <p:sp>
        <p:nvSpPr>
          <p:cNvPr id="13" name="TextBox 12"/>
          <p:cNvSpPr txBox="1"/>
          <p:nvPr/>
        </p:nvSpPr>
        <p:spPr>
          <a:xfrm>
            <a:off x="2140394" y="4044090"/>
            <a:ext cx="5124006" cy="584775"/>
          </a:xfrm>
          <a:prstGeom prst="rect">
            <a:avLst/>
          </a:prstGeom>
          <a:noFill/>
        </p:spPr>
        <p:txBody>
          <a:bodyPr wrap="square" rtlCol="0">
            <a:spAutoFit/>
          </a:bodyPr>
          <a:lstStyle/>
          <a:p>
            <a:r>
              <a:rPr lang="en-GB" sz="3200" dirty="0">
                <a:solidFill>
                  <a:schemeClr val="accent1">
                    <a:lumMod val="50000"/>
                  </a:schemeClr>
                </a:solidFill>
              </a:rPr>
              <a:t>behind a tree in a park.</a:t>
            </a:r>
          </a:p>
        </p:txBody>
      </p:sp>
      <p:pic>
        <p:nvPicPr>
          <p:cNvPr id="16" name="Picture 6" descr="Wheres Wally? The Wonder Book Childrens literature Listen: How Pete Seeger Got America Singing - Waldo Cliparts Clear png download - 773*773 - Free Transparent  png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9744" y="458953"/>
            <a:ext cx="937022" cy="9370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76128" y="756012"/>
            <a:ext cx="1143072" cy="488636"/>
          </a:xfrm>
          <a:prstGeom prst="wedgeRectCallout">
            <a:avLst>
              <a:gd name="adj1" fmla="val 59162"/>
              <a:gd name="adj2" fmla="val 9225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‘He is’</a:t>
            </a:r>
          </a:p>
        </p:txBody>
      </p:sp>
      <p:sp>
        <p:nvSpPr>
          <p:cNvPr id="18" name="Rectangular Callout 17"/>
          <p:cNvSpPr/>
          <p:nvPr/>
        </p:nvSpPr>
        <p:spPr>
          <a:xfrm>
            <a:off x="1834317" y="728838"/>
            <a:ext cx="1781592" cy="494566"/>
          </a:xfrm>
          <a:prstGeom prst="wedgeRectCallout">
            <a:avLst>
              <a:gd name="adj1" fmla="val -41854"/>
              <a:gd name="adj2" fmla="val 8233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‘They are’</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449" y="1939437"/>
            <a:ext cx="396420" cy="412937"/>
          </a:xfrm>
          <a:prstGeom prst="rect">
            <a:avLst/>
          </a:prstGeom>
        </p:spPr>
      </p:pic>
      <p:sp>
        <p:nvSpPr>
          <p:cNvPr id="20" name="Action Button: Custom 19">
            <a:hlinkClick r:id="" action="ppaction://noaction" highlightClick="1">
              <a:snd r:embed="rId5" name="Está delante de una puerta.wav"/>
            </a:hlinkClick>
          </p:cNvPr>
          <p:cNvSpPr/>
          <p:nvPr/>
        </p:nvSpPr>
        <p:spPr>
          <a:xfrm>
            <a:off x="122709" y="1976563"/>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21" name="Action Button: Custom 20">
            <a:hlinkClick r:id="" action="ppaction://noaction" highlightClick="1">
              <a:snd r:embed="rId6" name="Están en un río.wav"/>
            </a:hlinkClick>
          </p:cNvPr>
          <p:cNvSpPr/>
          <p:nvPr/>
        </p:nvSpPr>
        <p:spPr>
          <a:xfrm>
            <a:off x="122709" y="2503862"/>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22" name="Action Button: Custom 21">
            <a:hlinkClick r:id="" action="ppaction://noaction" highlightClick="1">
              <a:snd r:embed="rId7" name="Está cerca de un coche.wav"/>
            </a:hlinkClick>
          </p:cNvPr>
          <p:cNvSpPr/>
          <p:nvPr/>
        </p:nvSpPr>
        <p:spPr>
          <a:xfrm>
            <a:off x="109546" y="3061605"/>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23" name="Action Button: Custom 22">
            <a:hlinkClick r:id="" action="ppaction://noaction" highlightClick="1">
              <a:snd r:embed="rId8" name="Está fuera de un edificio grande.wav"/>
            </a:hlinkClick>
          </p:cNvPr>
          <p:cNvSpPr/>
          <p:nvPr/>
        </p:nvSpPr>
        <p:spPr>
          <a:xfrm>
            <a:off x="122709" y="3621184"/>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24" name="Action Button: Custom 23">
            <a:hlinkClick r:id="" action="ppaction://noaction" highlightClick="1">
              <a:snd r:embed="rId9" name="Están detrás de un árbol en un parque.wav"/>
            </a:hlinkClick>
          </p:cNvPr>
          <p:cNvSpPr/>
          <p:nvPr/>
        </p:nvSpPr>
        <p:spPr>
          <a:xfrm>
            <a:off x="109546" y="4146647"/>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25" name="Action Button: Custom 24">
            <a:hlinkClick r:id="" action="ppaction://noaction" highlightClick="1">
              <a:snd r:embed="rId10" name="Está con unas personas bajas.wav"/>
            </a:hlinkClick>
          </p:cNvPr>
          <p:cNvSpPr/>
          <p:nvPr/>
        </p:nvSpPr>
        <p:spPr>
          <a:xfrm>
            <a:off x="109546" y="4696747"/>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26" name="Action Button: Custom 25">
            <a:hlinkClick r:id="" action="ppaction://noaction" highlightClick="1">
              <a:snd r:embed="rId11" name="Están lejos de Inglaterra.wav"/>
            </a:hlinkClick>
          </p:cNvPr>
          <p:cNvSpPr/>
          <p:nvPr/>
        </p:nvSpPr>
        <p:spPr>
          <a:xfrm>
            <a:off x="109546" y="5221394"/>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27" name="Action Button: Custom 26">
            <a:hlinkClick r:id="" action="ppaction://noaction" highlightClick="1">
              <a:snd r:embed="rId12" name="Están entre dos personas.wav"/>
            </a:hlinkClick>
          </p:cNvPr>
          <p:cNvSpPr/>
          <p:nvPr/>
        </p:nvSpPr>
        <p:spPr>
          <a:xfrm>
            <a:off x="109546" y="5771494"/>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28" name="TextBox 27"/>
          <p:cNvSpPr txBox="1"/>
          <p:nvPr/>
        </p:nvSpPr>
        <p:spPr>
          <a:xfrm>
            <a:off x="2140394" y="2378222"/>
            <a:ext cx="3111640" cy="584775"/>
          </a:xfrm>
          <a:prstGeom prst="rect">
            <a:avLst/>
          </a:prstGeom>
          <a:noFill/>
        </p:spPr>
        <p:txBody>
          <a:bodyPr wrap="square" rtlCol="0">
            <a:spAutoFit/>
          </a:bodyPr>
          <a:lstStyle/>
          <a:p>
            <a:r>
              <a:rPr lang="en-GB" sz="3200" dirty="0">
                <a:solidFill>
                  <a:schemeClr val="accent1">
                    <a:lumMod val="50000"/>
                  </a:schemeClr>
                </a:solidFill>
              </a:rPr>
              <a:t>in a river.</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058" y="2465848"/>
            <a:ext cx="396420" cy="412937"/>
          </a:xfrm>
          <a:prstGeom prst="rect">
            <a:avLst/>
          </a:prstGeom>
        </p:spPr>
      </p:pic>
      <p:sp>
        <p:nvSpPr>
          <p:cNvPr id="30" name="TextBox 29"/>
          <p:cNvSpPr txBox="1"/>
          <p:nvPr/>
        </p:nvSpPr>
        <p:spPr>
          <a:xfrm>
            <a:off x="2140393" y="2924303"/>
            <a:ext cx="4793805" cy="584775"/>
          </a:xfrm>
          <a:prstGeom prst="rect">
            <a:avLst/>
          </a:prstGeom>
          <a:noFill/>
        </p:spPr>
        <p:txBody>
          <a:bodyPr wrap="square" rtlCol="0">
            <a:spAutoFit/>
          </a:bodyPr>
          <a:lstStyle/>
          <a:p>
            <a:r>
              <a:rPr lang="en-GB" sz="3200" dirty="0">
                <a:solidFill>
                  <a:schemeClr val="accent1">
                    <a:lumMod val="50000"/>
                  </a:schemeClr>
                </a:solidFill>
              </a:rPr>
              <a:t>near a car.</a:t>
            </a:r>
          </a:p>
        </p:txBody>
      </p:sp>
      <p:sp>
        <p:nvSpPr>
          <p:cNvPr id="31" name="TextBox 30"/>
          <p:cNvSpPr txBox="1"/>
          <p:nvPr/>
        </p:nvSpPr>
        <p:spPr>
          <a:xfrm>
            <a:off x="2140394" y="3466315"/>
            <a:ext cx="4593002" cy="584775"/>
          </a:xfrm>
          <a:prstGeom prst="rect">
            <a:avLst/>
          </a:prstGeom>
          <a:noFill/>
        </p:spPr>
        <p:txBody>
          <a:bodyPr wrap="square" rtlCol="0">
            <a:spAutoFit/>
          </a:bodyPr>
          <a:lstStyle/>
          <a:p>
            <a:r>
              <a:rPr lang="en-GB" sz="3200" dirty="0">
                <a:solidFill>
                  <a:schemeClr val="accent1">
                    <a:lumMod val="50000"/>
                  </a:schemeClr>
                </a:solidFill>
              </a:rPr>
              <a:t>outside a big building.</a:t>
            </a: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453" y="3012057"/>
            <a:ext cx="396420" cy="412937"/>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453" y="3574841"/>
            <a:ext cx="396420" cy="412937"/>
          </a:xfrm>
          <a:prstGeom prst="rect">
            <a:avLst/>
          </a:prstGeom>
        </p:spPr>
      </p:pic>
      <p:pic>
        <p:nvPicPr>
          <p:cNvPr id="34" name="Picture 6" descr="Wheres Wally? The Wonder Book Childrens literature Listen: How Pete Seeger Got America Singing - Waldo Cliparts Clear png download - 773*773 - Free Transparent  png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397" y="458953"/>
            <a:ext cx="937022" cy="93702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2140394" y="1834172"/>
            <a:ext cx="6897632" cy="584775"/>
          </a:xfrm>
          <a:prstGeom prst="rect">
            <a:avLst/>
          </a:prstGeom>
          <a:noFill/>
        </p:spPr>
        <p:txBody>
          <a:bodyPr wrap="square" rtlCol="0">
            <a:spAutoFit/>
          </a:bodyPr>
          <a:lstStyle/>
          <a:p>
            <a:r>
              <a:rPr lang="en-GB" sz="3200" dirty="0">
                <a:solidFill>
                  <a:schemeClr val="accent1">
                    <a:lumMod val="50000"/>
                  </a:schemeClr>
                </a:solidFill>
              </a:rPr>
              <a:t>in front of a door.</a:t>
            </a: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4115" y="4131150"/>
            <a:ext cx="396420" cy="412937"/>
          </a:xfrm>
          <a:prstGeom prst="rect">
            <a:avLst/>
          </a:prstGeom>
        </p:spPr>
      </p:pic>
      <p:sp>
        <p:nvSpPr>
          <p:cNvPr id="37" name="TextBox 36"/>
          <p:cNvSpPr txBox="1"/>
          <p:nvPr/>
        </p:nvSpPr>
        <p:spPr>
          <a:xfrm>
            <a:off x="2140394" y="4563786"/>
            <a:ext cx="6597206" cy="584775"/>
          </a:xfrm>
          <a:prstGeom prst="rect">
            <a:avLst/>
          </a:prstGeom>
          <a:noFill/>
        </p:spPr>
        <p:txBody>
          <a:bodyPr wrap="square" rtlCol="0">
            <a:spAutoFit/>
          </a:bodyPr>
          <a:lstStyle/>
          <a:p>
            <a:r>
              <a:rPr lang="en-GB" sz="3200" dirty="0">
                <a:solidFill>
                  <a:schemeClr val="accent1">
                    <a:lumMod val="50000"/>
                  </a:schemeClr>
                </a:solidFill>
              </a:rPr>
              <a:t>with some short people.</a:t>
            </a: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954" y="4668001"/>
            <a:ext cx="396420" cy="412937"/>
          </a:xfrm>
          <a:prstGeom prst="rect">
            <a:avLst/>
          </a:prstGeom>
        </p:spPr>
      </p:pic>
      <p:sp>
        <p:nvSpPr>
          <p:cNvPr id="39" name="TextBox 38"/>
          <p:cNvSpPr txBox="1"/>
          <p:nvPr/>
        </p:nvSpPr>
        <p:spPr>
          <a:xfrm>
            <a:off x="2140394" y="5110516"/>
            <a:ext cx="4593002" cy="584775"/>
          </a:xfrm>
          <a:prstGeom prst="rect">
            <a:avLst/>
          </a:prstGeom>
          <a:noFill/>
        </p:spPr>
        <p:txBody>
          <a:bodyPr wrap="square" rtlCol="0">
            <a:spAutoFit/>
          </a:bodyPr>
          <a:lstStyle/>
          <a:p>
            <a:r>
              <a:rPr lang="en-GB" sz="3200" dirty="0">
                <a:solidFill>
                  <a:schemeClr val="accent1">
                    <a:lumMod val="50000"/>
                  </a:schemeClr>
                </a:solidFill>
              </a:rPr>
              <a:t>far from England.</a:t>
            </a:r>
          </a:p>
        </p:txBody>
      </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8333" y="5216204"/>
            <a:ext cx="396420" cy="412937"/>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062" y="5762151"/>
            <a:ext cx="396420" cy="412937"/>
          </a:xfrm>
          <a:prstGeom prst="rect">
            <a:avLst/>
          </a:prstGeom>
        </p:spPr>
      </p:pic>
      <p:sp>
        <p:nvSpPr>
          <p:cNvPr id="42" name="TextBox 41"/>
          <p:cNvSpPr txBox="1"/>
          <p:nvPr/>
        </p:nvSpPr>
        <p:spPr>
          <a:xfrm>
            <a:off x="2140394" y="5676233"/>
            <a:ext cx="5403406" cy="584775"/>
          </a:xfrm>
          <a:prstGeom prst="rect">
            <a:avLst/>
          </a:prstGeom>
          <a:noFill/>
        </p:spPr>
        <p:txBody>
          <a:bodyPr wrap="square" rtlCol="0">
            <a:spAutoFit/>
          </a:bodyPr>
          <a:lstStyle/>
          <a:p>
            <a:r>
              <a:rPr lang="en-GB" sz="3200" dirty="0">
                <a:solidFill>
                  <a:schemeClr val="accent1">
                    <a:lumMod val="50000"/>
                  </a:schemeClr>
                </a:solidFill>
              </a:rPr>
              <a:t>between two people.</a:t>
            </a:r>
          </a:p>
        </p:txBody>
      </p:sp>
      <p:sp>
        <p:nvSpPr>
          <p:cNvPr id="9" name="Rectangular Callout 8"/>
          <p:cNvSpPr/>
          <p:nvPr/>
        </p:nvSpPr>
        <p:spPr>
          <a:xfrm>
            <a:off x="7384948" y="2120307"/>
            <a:ext cx="4711818" cy="2653581"/>
          </a:xfrm>
          <a:prstGeom prst="wedgeRectCallout">
            <a:avLst>
              <a:gd name="adj1" fmla="val -109038"/>
              <a:gd name="adj2" fmla="val -7849"/>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dirty="0">
              <a:solidFill>
                <a:schemeClr val="bg1"/>
              </a:solidFill>
            </a:endParaRPr>
          </a:p>
          <a:p>
            <a:endParaRPr lang="en-GB" sz="2000" dirty="0">
              <a:solidFill>
                <a:schemeClr val="bg1"/>
              </a:solidFill>
            </a:endParaRPr>
          </a:p>
          <a:p>
            <a:r>
              <a:rPr lang="en-GB" sz="2000" dirty="0">
                <a:solidFill>
                  <a:schemeClr val="bg1"/>
                </a:solidFill>
              </a:rPr>
              <a:t>You can also use indefinite articles (e.g. ‘un’, ‘una’) after ‘de’.</a:t>
            </a:r>
          </a:p>
          <a:p>
            <a:r>
              <a:rPr lang="en-GB" sz="2000" dirty="0">
                <a:solidFill>
                  <a:schemeClr val="bg1"/>
                </a:solidFill>
              </a:rPr>
              <a:t>¿Cómo se dice en inglés?</a:t>
            </a:r>
          </a:p>
          <a:p>
            <a:endParaRPr lang="en-GB" sz="2000" dirty="0">
              <a:solidFill>
                <a:schemeClr val="bg1"/>
              </a:solidFill>
            </a:endParaRPr>
          </a:p>
          <a:p>
            <a:r>
              <a:rPr lang="en-GB" sz="2000" dirty="0">
                <a:solidFill>
                  <a:schemeClr val="bg1"/>
                </a:solidFill>
              </a:rPr>
              <a:t>a) </a:t>
            </a:r>
            <a:r>
              <a:rPr lang="en-GB" sz="2000" dirty="0" err="1">
                <a:solidFill>
                  <a:schemeClr val="bg1"/>
                </a:solidFill>
              </a:rPr>
              <a:t>Está</a:t>
            </a:r>
            <a:r>
              <a:rPr lang="en-GB" sz="2000" dirty="0">
                <a:solidFill>
                  <a:schemeClr val="bg1"/>
                </a:solidFill>
              </a:rPr>
              <a:t> cerca de </a:t>
            </a:r>
            <a:r>
              <a:rPr lang="en-GB" sz="2000" b="1" u="sng" dirty="0">
                <a:solidFill>
                  <a:schemeClr val="bg1"/>
                </a:solidFill>
              </a:rPr>
              <a:t>un</a:t>
            </a:r>
            <a:r>
              <a:rPr lang="en-GB" sz="2000" dirty="0">
                <a:solidFill>
                  <a:schemeClr val="bg1"/>
                </a:solidFill>
              </a:rPr>
              <a:t> coche.</a:t>
            </a:r>
          </a:p>
          <a:p>
            <a:r>
              <a:rPr lang="en-GB" sz="2000" dirty="0">
                <a:solidFill>
                  <a:schemeClr val="bg1"/>
                </a:solidFill>
              </a:rPr>
              <a:t>b) </a:t>
            </a:r>
            <a:r>
              <a:rPr lang="en-GB" sz="2000" dirty="0" err="1">
                <a:solidFill>
                  <a:schemeClr val="bg1"/>
                </a:solidFill>
              </a:rPr>
              <a:t>Está</a:t>
            </a:r>
            <a:r>
              <a:rPr lang="en-GB" sz="2000" dirty="0">
                <a:solidFill>
                  <a:schemeClr val="bg1"/>
                </a:solidFill>
              </a:rPr>
              <a:t> cerca </a:t>
            </a:r>
            <a:r>
              <a:rPr lang="en-GB" sz="2000" b="1" u="sng" dirty="0">
                <a:solidFill>
                  <a:schemeClr val="bg1"/>
                </a:solidFill>
              </a:rPr>
              <a:t>del</a:t>
            </a:r>
            <a:r>
              <a:rPr lang="en-GB" sz="2000" dirty="0">
                <a:solidFill>
                  <a:schemeClr val="bg1"/>
                </a:solidFill>
              </a:rPr>
              <a:t> coche.</a:t>
            </a:r>
          </a:p>
          <a:p>
            <a:r>
              <a:rPr lang="en-GB" sz="2000" dirty="0">
                <a:solidFill>
                  <a:schemeClr val="bg1"/>
                </a:solidFill>
              </a:rPr>
              <a:t> </a:t>
            </a:r>
          </a:p>
        </p:txBody>
      </p:sp>
    </p:spTree>
    <p:extLst>
      <p:ext uri="{BB962C8B-B14F-4D97-AF65-F5344CB8AC3E}">
        <p14:creationId xmlns:p14="http://schemas.microsoft.com/office/powerpoint/2010/main" val="10457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8" grpId="0"/>
      <p:bldP spid="30" grpId="0"/>
      <p:bldP spid="31" grpId="0"/>
      <p:bldP spid="35" grpId="0"/>
      <p:bldP spid="37" grpId="0"/>
      <p:bldP spid="39" grpId="0"/>
      <p:bldP spid="42"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6872512" y="869704"/>
            <a:ext cx="4699000" cy="1382667"/>
          </a:xfrm>
          <a:prstGeom prst="wedgeEllipseCallout">
            <a:avLst>
              <a:gd name="adj1" fmla="val -112213"/>
              <a:gd name="adj2" fmla="val -49691"/>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a:solidFill>
                  <a:schemeClr val="bg1"/>
                </a:solidFill>
                <a:latin typeface="Century Gothic" panose="020B0502020202020204" pitchFamily="34" charset="0"/>
              </a:rPr>
              <a:t>Estamos cerca </a:t>
            </a:r>
            <a:r>
              <a:rPr lang="en-GB" sz="2400" b="1" i="1" u="sng" dirty="0">
                <a:solidFill>
                  <a:schemeClr val="bg1"/>
                </a:solidFill>
                <a:latin typeface="Century Gothic" panose="020B0502020202020204" pitchFamily="34" charset="0"/>
              </a:rPr>
              <a:t>del</a:t>
            </a:r>
            <a:r>
              <a:rPr lang="en-GB" sz="2400" b="1" i="1" dirty="0">
                <a:solidFill>
                  <a:schemeClr val="bg1"/>
                </a:solidFill>
                <a:latin typeface="Century Gothic" panose="020B0502020202020204" pitchFamily="34" charset="0"/>
              </a:rPr>
              <a:t>....</a:t>
            </a:r>
            <a:endParaRPr lang="en-GB" sz="2400" dirty="0">
              <a:solidFill>
                <a:schemeClr val="bg1"/>
              </a:solidFill>
              <a:latin typeface="Century Gothic" panose="020B0502020202020204" pitchFamily="34" charset="0"/>
            </a:endParaRPr>
          </a:p>
        </p:txBody>
      </p:sp>
      <p:sp>
        <p:nvSpPr>
          <p:cNvPr id="5" name="TextBox 4"/>
          <p:cNvSpPr txBox="1"/>
          <p:nvPr/>
        </p:nvSpPr>
        <p:spPr>
          <a:xfrm>
            <a:off x="327459" y="1068548"/>
            <a:ext cx="444137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A (habla):</a:t>
            </a:r>
          </a:p>
        </p:txBody>
      </p:sp>
      <p:sp>
        <p:nvSpPr>
          <p:cNvPr id="7" name="Rectangle 6"/>
          <p:cNvSpPr/>
          <p:nvPr/>
        </p:nvSpPr>
        <p:spPr>
          <a:xfrm>
            <a:off x="644682" y="1636891"/>
            <a:ext cx="5974437" cy="742951"/>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327459" y="3393682"/>
            <a:ext cx="5878287"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B (</a:t>
            </a:r>
            <a:r>
              <a:rPr lang="en-GB" sz="2400" b="1" dirty="0" err="1">
                <a:solidFill>
                  <a:schemeClr val="accent1">
                    <a:lumMod val="50000"/>
                  </a:schemeClr>
                </a:solidFill>
                <a:latin typeface="Century Gothic" panose="020B0502020202020204" pitchFamily="34" charset="0"/>
              </a:rPr>
              <a:t>completa</a:t>
            </a:r>
            <a:r>
              <a:rPr lang="en-GB" sz="2400" b="1" dirty="0">
                <a:solidFill>
                  <a:schemeClr val="accent1">
                    <a:lumMod val="50000"/>
                  </a:schemeClr>
                </a:solidFill>
                <a:latin typeface="Century Gothic" panose="020B0502020202020204" pitchFamily="34" charset="0"/>
              </a:rPr>
              <a:t> la tabla):</a:t>
            </a:r>
          </a:p>
        </p:txBody>
      </p:sp>
      <p:sp>
        <p:nvSpPr>
          <p:cNvPr id="16" name="Rectangle 15"/>
          <p:cNvSpPr/>
          <p:nvPr/>
        </p:nvSpPr>
        <p:spPr>
          <a:xfrm>
            <a:off x="671242" y="1754745"/>
            <a:ext cx="5495415" cy="461665"/>
          </a:xfrm>
          <a:prstGeom prst="rect">
            <a:avLst/>
          </a:prstGeom>
        </p:spPr>
        <p:txBody>
          <a:bodyPr wrap="none">
            <a:spAutoFit/>
          </a:bodyPr>
          <a:lstStyle/>
          <a:p>
            <a:r>
              <a:rPr lang="en-GB" sz="2400" dirty="0">
                <a:solidFill>
                  <a:schemeClr val="accent1">
                    <a:lumMod val="50000"/>
                  </a:schemeClr>
                </a:solidFill>
                <a:latin typeface="Century Gothic" panose="020B0502020202020204" pitchFamily="34" charset="0"/>
              </a:rPr>
              <a:t>We are near the [</a:t>
            </a:r>
            <a:r>
              <a:rPr lang="en-GB" sz="2400" strike="sngStrike" dirty="0" err="1">
                <a:solidFill>
                  <a:schemeClr val="accent1">
                    <a:lumMod val="50000"/>
                  </a:schemeClr>
                </a:solidFill>
                <a:latin typeface="Century Gothic" panose="020B0502020202020204" pitchFamily="34" charset="0"/>
              </a:rPr>
              <a:t>Parque</a:t>
            </a:r>
            <a:r>
              <a:rPr lang="en-GB" sz="2400" strike="sngStrike" dirty="0">
                <a:solidFill>
                  <a:schemeClr val="accent1">
                    <a:lumMod val="50000"/>
                  </a:schemeClr>
                </a:solidFill>
                <a:latin typeface="Century Gothic" panose="020B0502020202020204" pitchFamily="34" charset="0"/>
              </a:rPr>
              <a:t> del Retiro</a:t>
            </a:r>
            <a:r>
              <a:rPr lang="en-GB" sz="2400" dirty="0">
                <a:solidFill>
                  <a:schemeClr val="accent1">
                    <a:lumMod val="50000"/>
                  </a:schemeClr>
                </a:solidFill>
                <a:latin typeface="Century Gothic" panose="020B0502020202020204" pitchFamily="34" charset="0"/>
              </a:rPr>
              <a:t>]</a:t>
            </a:r>
          </a:p>
        </p:txBody>
      </p:sp>
      <p:sp>
        <p:nvSpPr>
          <p:cNvPr id="17" name="TextBox 16"/>
          <p:cNvSpPr txBox="1"/>
          <p:nvPr/>
        </p:nvSpPr>
        <p:spPr>
          <a:xfrm>
            <a:off x="5043712" y="217685"/>
            <a:ext cx="2271488"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Un </a:t>
            </a:r>
            <a:r>
              <a:rPr lang="en-GB" sz="2800" b="1" dirty="0" err="1">
                <a:solidFill>
                  <a:schemeClr val="accent1">
                    <a:lumMod val="50000"/>
                  </a:schemeClr>
                </a:solidFill>
                <a:latin typeface="Century Gothic" panose="020B0502020202020204" pitchFamily="34" charset="0"/>
              </a:rPr>
              <a:t>ejemplo</a:t>
            </a:r>
            <a:endParaRPr lang="en-GB" sz="2800" b="1" dirty="0">
              <a:solidFill>
                <a:schemeClr val="accent1">
                  <a:lumMod val="50000"/>
                </a:schemeClr>
              </a:solidFill>
              <a:latin typeface="Century Gothic" panose="020B0502020202020204" pitchFamily="34" charset="0"/>
            </a:endParaRPr>
          </a:p>
        </p:txBody>
      </p:sp>
      <p:pic>
        <p:nvPicPr>
          <p:cNvPr id="6" name="Picture 5"/>
          <p:cNvPicPr>
            <a:picLocks noChangeAspect="1"/>
          </p:cNvPicPr>
          <p:nvPr/>
        </p:nvPicPr>
        <p:blipFill>
          <a:blip r:embed="rId3"/>
          <a:stretch>
            <a:fillRect/>
          </a:stretch>
        </p:blipFill>
        <p:spPr>
          <a:xfrm>
            <a:off x="0" y="4058778"/>
            <a:ext cx="11874776" cy="1699759"/>
          </a:xfrm>
          <a:prstGeom prst="rect">
            <a:avLst/>
          </a:prstGeom>
        </p:spPr>
      </p:pic>
      <p:sp>
        <p:nvSpPr>
          <p:cNvPr id="22" name="TextBox 21"/>
          <p:cNvSpPr txBox="1"/>
          <p:nvPr/>
        </p:nvSpPr>
        <p:spPr>
          <a:xfrm>
            <a:off x="4885650" y="5120179"/>
            <a:ext cx="7242339" cy="461665"/>
          </a:xfrm>
          <a:prstGeom prst="rect">
            <a:avLst/>
          </a:prstGeom>
          <a:noFill/>
        </p:spPr>
        <p:txBody>
          <a:bodyPr wrap="square" rtlCol="0">
            <a:spAutoFit/>
          </a:bodyPr>
          <a:lstStyle/>
          <a:p>
            <a:r>
              <a:rPr lang="en-GB" sz="2400" dirty="0">
                <a:solidFill>
                  <a:srgbClr val="002060"/>
                </a:solidFill>
              </a:rPr>
              <a:t>Plaza Mayor </a:t>
            </a:r>
            <a:r>
              <a:rPr lang="en-GB" sz="2400" b="1" dirty="0">
                <a:solidFill>
                  <a:srgbClr val="002060"/>
                </a:solidFill>
              </a:rPr>
              <a:t>(f)                  </a:t>
            </a:r>
            <a:r>
              <a:rPr lang="en-GB" sz="2400" dirty="0">
                <a:solidFill>
                  <a:srgbClr val="002060"/>
                </a:solidFill>
              </a:rPr>
              <a:t>Parque del Retiro </a:t>
            </a:r>
            <a:r>
              <a:rPr lang="en-GB" sz="2400" b="1" dirty="0">
                <a:solidFill>
                  <a:srgbClr val="002060"/>
                </a:solidFill>
              </a:rPr>
              <a:t>(m)</a:t>
            </a: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535" y="5157885"/>
            <a:ext cx="396420" cy="412937"/>
          </a:xfrm>
          <a:prstGeom prst="rect">
            <a:avLst/>
          </a:prstGeom>
        </p:spPr>
      </p:pic>
      <p:sp>
        <p:nvSpPr>
          <p:cNvPr id="26" name="TextBox 25"/>
          <p:cNvSpPr txBox="1"/>
          <p:nvPr/>
        </p:nvSpPr>
        <p:spPr>
          <a:xfrm>
            <a:off x="2934107" y="5089401"/>
            <a:ext cx="986971" cy="523220"/>
          </a:xfrm>
          <a:prstGeom prst="rect">
            <a:avLst/>
          </a:prstGeom>
          <a:noFill/>
        </p:spPr>
        <p:txBody>
          <a:bodyPr wrap="square" rtlCol="0">
            <a:spAutoFit/>
          </a:bodyPr>
          <a:lstStyle/>
          <a:p>
            <a:r>
              <a:rPr lang="en-GB" sz="2800" dirty="0">
                <a:solidFill>
                  <a:schemeClr val="accent5">
                    <a:lumMod val="50000"/>
                  </a:schemeClr>
                </a:solidFill>
              </a:rPr>
              <a:t>near</a:t>
            </a:r>
          </a:p>
        </p:txBody>
      </p:sp>
      <p:sp>
        <p:nvSpPr>
          <p:cNvPr id="8" name="Oval 7"/>
          <p:cNvSpPr/>
          <p:nvPr/>
        </p:nvSpPr>
        <p:spPr>
          <a:xfrm>
            <a:off x="8506819" y="5089401"/>
            <a:ext cx="3745328" cy="523220"/>
          </a:xfrm>
          <a:prstGeom prst="ellipse">
            <a:avLst/>
          </a:prstGeom>
          <a:noFill/>
          <a:ln w="412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ular Callout 1"/>
          <p:cNvSpPr/>
          <p:nvPr/>
        </p:nvSpPr>
        <p:spPr>
          <a:xfrm>
            <a:off x="6619119" y="2547312"/>
            <a:ext cx="4189908" cy="642939"/>
          </a:xfrm>
          <a:prstGeom prst="wedgeRectCallout">
            <a:avLst>
              <a:gd name="adj1" fmla="val -62276"/>
              <a:gd name="adj2" fmla="val -11522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Don’t say the crossed out part!</a:t>
            </a:r>
          </a:p>
        </p:txBody>
      </p:sp>
      <p:sp>
        <p:nvSpPr>
          <p:cNvPr id="3" name="Title 2"/>
          <p:cNvSpPr>
            <a:spLocks noGrp="1"/>
          </p:cNvSpPr>
          <p:nvPr>
            <p:ph type="title"/>
          </p:nvPr>
        </p:nvSpPr>
        <p:spPr>
          <a:xfrm flipV="1">
            <a:off x="9686994" y="435440"/>
            <a:ext cx="193985" cy="45719"/>
          </a:xfrm>
        </p:spPr>
        <p:txBody>
          <a:bodyPr>
            <a:noAutofit/>
          </a:bodyPr>
          <a:lstStyle/>
          <a:p>
            <a:r>
              <a:rPr lang="en-GB" sz="100" b="1" dirty="0" err="1">
                <a:solidFill>
                  <a:schemeClr val="bg1"/>
                </a:solidFill>
              </a:rPr>
              <a:t>hablar</a:t>
            </a:r>
            <a:r>
              <a:rPr lang="en-GB" sz="100" b="1" dirty="0">
                <a:solidFill>
                  <a:schemeClr val="bg1"/>
                </a:solidFill>
              </a:rPr>
              <a:t> / </a:t>
            </a:r>
            <a:r>
              <a:rPr lang="en-GB" sz="100" b="1" dirty="0" err="1">
                <a:solidFill>
                  <a:schemeClr val="bg1"/>
                </a:solidFill>
              </a:rPr>
              <a:t>escuchar</a:t>
            </a:r>
            <a:endParaRPr lang="en-GB" sz="100" b="1" dirty="0">
              <a:solidFill>
                <a:schemeClr val="bg1"/>
              </a:solidFill>
            </a:endParaRPr>
          </a:p>
        </p:txBody>
      </p:sp>
      <p:sp>
        <p:nvSpPr>
          <p:cNvPr id="18" name="Rounded Rectangle 11">
            <a:extLst>
              <a:ext uri="{FF2B5EF4-FFF2-40B4-BE49-F238E27FC236}">
                <a16:creationId xmlns:a16="http://schemas.microsoft.com/office/drawing/2014/main" id="{A316DD52-7894-4A75-969C-CA0645DA2978}"/>
              </a:ext>
            </a:extLst>
          </p:cNvPr>
          <p:cNvSpPr/>
          <p:nvPr/>
        </p:nvSpPr>
        <p:spPr>
          <a:xfrm>
            <a:off x="9471546" y="258166"/>
            <a:ext cx="24565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5028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11" grpId="0"/>
      <p:bldP spid="16" grpId="0"/>
      <p:bldP spid="22" grpId="0"/>
      <p:bldP spid="26" grpId="0"/>
      <p:bldP spid="8"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3100" y="85090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 name="Rectangle 6"/>
          <p:cNvSpPr/>
          <p:nvPr/>
        </p:nvSpPr>
        <p:spPr>
          <a:xfrm>
            <a:off x="4432300" y="85090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 name="Rectangle 7"/>
          <p:cNvSpPr/>
          <p:nvPr/>
        </p:nvSpPr>
        <p:spPr>
          <a:xfrm>
            <a:off x="8191500" y="85090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 name="Rectangle 8"/>
          <p:cNvSpPr/>
          <p:nvPr/>
        </p:nvSpPr>
        <p:spPr>
          <a:xfrm>
            <a:off x="673100" y="331202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 name="Rectangle 9"/>
          <p:cNvSpPr/>
          <p:nvPr/>
        </p:nvSpPr>
        <p:spPr>
          <a:xfrm>
            <a:off x="4432300" y="331202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1" name="Rectangle 10"/>
          <p:cNvSpPr/>
          <p:nvPr/>
        </p:nvSpPr>
        <p:spPr>
          <a:xfrm>
            <a:off x="8191500" y="331202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TextBox 12"/>
          <p:cNvSpPr txBox="1"/>
          <p:nvPr/>
        </p:nvSpPr>
        <p:spPr>
          <a:xfrm>
            <a:off x="892143" y="2393311"/>
            <a:ext cx="3692557" cy="461665"/>
          </a:xfrm>
          <a:prstGeom prst="rect">
            <a:avLst/>
          </a:prstGeom>
          <a:noFill/>
        </p:spPr>
        <p:txBody>
          <a:bodyPr wrap="square" rtlCol="0">
            <a:spAutoFit/>
          </a:bodyPr>
          <a:lstStyle/>
          <a:p>
            <a:r>
              <a:rPr lang="en-GB" sz="2000" strike="sngStrike" dirty="0">
                <a:solidFill>
                  <a:schemeClr val="accent1">
                    <a:lumMod val="50000"/>
                  </a:schemeClr>
                </a:solidFill>
              </a:rPr>
              <a:t>Parque del Retiro</a:t>
            </a:r>
            <a:r>
              <a:rPr lang="en-GB" sz="2000" dirty="0">
                <a:solidFill>
                  <a:schemeClr val="accent1">
                    <a:lumMod val="50000"/>
                  </a:schemeClr>
                </a:solidFill>
              </a:rPr>
              <a:t> </a:t>
            </a:r>
            <a:r>
              <a:rPr lang="en-GB" sz="2400" b="1" dirty="0">
                <a:solidFill>
                  <a:schemeClr val="accent1">
                    <a:lumMod val="50000"/>
                  </a:schemeClr>
                </a:solidFill>
              </a:rPr>
              <a:t>(m)</a:t>
            </a:r>
          </a:p>
        </p:txBody>
      </p:sp>
      <p:sp>
        <p:nvSpPr>
          <p:cNvPr id="14" name="TextBox 13"/>
          <p:cNvSpPr txBox="1"/>
          <p:nvPr/>
        </p:nvSpPr>
        <p:spPr>
          <a:xfrm>
            <a:off x="5118100" y="2393311"/>
            <a:ext cx="2222500" cy="461665"/>
          </a:xfrm>
          <a:prstGeom prst="rect">
            <a:avLst/>
          </a:prstGeom>
          <a:noFill/>
        </p:spPr>
        <p:txBody>
          <a:bodyPr wrap="square" rtlCol="0">
            <a:spAutoFit/>
          </a:bodyPr>
          <a:lstStyle/>
          <a:p>
            <a:r>
              <a:rPr lang="en-GB" sz="2000" strike="sngStrike" dirty="0">
                <a:solidFill>
                  <a:schemeClr val="accent1">
                    <a:lumMod val="50000"/>
                  </a:schemeClr>
                </a:solidFill>
              </a:rPr>
              <a:t>Plaza Mayor</a:t>
            </a:r>
            <a:r>
              <a:rPr lang="en-GB" sz="2000" dirty="0">
                <a:solidFill>
                  <a:schemeClr val="accent1">
                    <a:lumMod val="50000"/>
                  </a:schemeClr>
                </a:solidFill>
              </a:rPr>
              <a:t> </a:t>
            </a:r>
            <a:r>
              <a:rPr lang="en-GB" sz="2400" b="1" dirty="0">
                <a:solidFill>
                  <a:schemeClr val="accent1">
                    <a:lumMod val="50000"/>
                  </a:schemeClr>
                </a:solidFill>
              </a:rPr>
              <a:t>(f)</a:t>
            </a:r>
          </a:p>
        </p:txBody>
      </p:sp>
      <p:sp>
        <p:nvSpPr>
          <p:cNvPr id="15" name="TextBox 14"/>
          <p:cNvSpPr txBox="1"/>
          <p:nvPr/>
        </p:nvSpPr>
        <p:spPr>
          <a:xfrm>
            <a:off x="8377237" y="2393311"/>
            <a:ext cx="3040063" cy="461665"/>
          </a:xfrm>
          <a:prstGeom prst="rect">
            <a:avLst/>
          </a:prstGeom>
          <a:noFill/>
        </p:spPr>
        <p:txBody>
          <a:bodyPr wrap="square" rtlCol="0">
            <a:spAutoFit/>
          </a:bodyPr>
          <a:lstStyle/>
          <a:p>
            <a:r>
              <a:rPr lang="en-GB" sz="2000" strike="sngStrike" dirty="0">
                <a:solidFill>
                  <a:schemeClr val="accent1">
                    <a:lumMod val="50000"/>
                  </a:schemeClr>
                </a:solidFill>
              </a:rPr>
              <a:t>Estadio </a:t>
            </a:r>
            <a:r>
              <a:rPr lang="es-ES" sz="2000" strike="sngStrike" dirty="0">
                <a:solidFill>
                  <a:schemeClr val="accent1">
                    <a:lumMod val="50000"/>
                  </a:schemeClr>
                </a:solidFill>
              </a:rPr>
              <a:t>Bernabéu</a:t>
            </a:r>
            <a:r>
              <a:rPr lang="es-ES" sz="2000" dirty="0">
                <a:solidFill>
                  <a:schemeClr val="accent1">
                    <a:lumMod val="50000"/>
                  </a:schemeClr>
                </a:solidFill>
              </a:rPr>
              <a:t> </a:t>
            </a:r>
            <a:r>
              <a:rPr lang="es-ES" sz="2400" b="1" dirty="0">
                <a:solidFill>
                  <a:schemeClr val="accent1">
                    <a:lumMod val="50000"/>
                  </a:schemeClr>
                </a:solidFill>
              </a:rPr>
              <a:t>(m)</a:t>
            </a:r>
            <a:endParaRPr lang="en-GB" sz="2400" b="1" dirty="0">
              <a:solidFill>
                <a:schemeClr val="accent1">
                  <a:lumMod val="50000"/>
                </a:schemeClr>
              </a:solidFill>
            </a:endParaRPr>
          </a:p>
        </p:txBody>
      </p:sp>
      <p:sp>
        <p:nvSpPr>
          <p:cNvPr id="16" name="TextBox 15"/>
          <p:cNvSpPr txBox="1"/>
          <p:nvPr/>
        </p:nvSpPr>
        <p:spPr>
          <a:xfrm>
            <a:off x="892143" y="4862249"/>
            <a:ext cx="3692557" cy="461665"/>
          </a:xfrm>
          <a:prstGeom prst="rect">
            <a:avLst/>
          </a:prstGeom>
          <a:noFill/>
        </p:spPr>
        <p:txBody>
          <a:bodyPr wrap="square" rtlCol="0">
            <a:spAutoFit/>
          </a:bodyPr>
          <a:lstStyle/>
          <a:p>
            <a:r>
              <a:rPr lang="en-GB" sz="2000" strike="sngStrike" dirty="0">
                <a:solidFill>
                  <a:schemeClr val="accent1">
                    <a:lumMod val="50000"/>
                  </a:schemeClr>
                </a:solidFill>
              </a:rPr>
              <a:t>Puerta de Alcalá  </a:t>
            </a:r>
            <a:r>
              <a:rPr lang="en-GB" sz="2400" b="1" dirty="0">
                <a:solidFill>
                  <a:schemeClr val="accent1">
                    <a:lumMod val="50000"/>
                  </a:schemeClr>
                </a:solidFill>
              </a:rPr>
              <a:t>(f)</a:t>
            </a:r>
          </a:p>
        </p:txBody>
      </p:sp>
      <p:sp>
        <p:nvSpPr>
          <p:cNvPr id="17" name="TextBox 16"/>
          <p:cNvSpPr txBox="1"/>
          <p:nvPr/>
        </p:nvSpPr>
        <p:spPr>
          <a:xfrm>
            <a:off x="4910680" y="4860398"/>
            <a:ext cx="2747420" cy="461665"/>
          </a:xfrm>
          <a:prstGeom prst="rect">
            <a:avLst/>
          </a:prstGeom>
          <a:noFill/>
        </p:spPr>
        <p:txBody>
          <a:bodyPr wrap="square" rtlCol="0">
            <a:spAutoFit/>
          </a:bodyPr>
          <a:lstStyle/>
          <a:p>
            <a:r>
              <a:rPr lang="en-GB" sz="2000" strike="sngStrike" dirty="0">
                <a:solidFill>
                  <a:schemeClr val="accent1">
                    <a:lumMod val="50000"/>
                  </a:schemeClr>
                </a:solidFill>
              </a:rPr>
              <a:t>Estación Atocha </a:t>
            </a:r>
            <a:r>
              <a:rPr lang="en-GB" sz="2400" b="1" dirty="0">
                <a:solidFill>
                  <a:schemeClr val="accent1">
                    <a:lumMod val="50000"/>
                  </a:schemeClr>
                </a:solidFill>
              </a:rPr>
              <a:t>(f)</a:t>
            </a:r>
          </a:p>
        </p:txBody>
      </p:sp>
      <p:sp>
        <p:nvSpPr>
          <p:cNvPr id="18" name="TextBox 17"/>
          <p:cNvSpPr txBox="1"/>
          <p:nvPr/>
        </p:nvSpPr>
        <p:spPr>
          <a:xfrm>
            <a:off x="8499443" y="4895818"/>
            <a:ext cx="3121057" cy="461665"/>
          </a:xfrm>
          <a:prstGeom prst="rect">
            <a:avLst/>
          </a:prstGeom>
          <a:noFill/>
        </p:spPr>
        <p:txBody>
          <a:bodyPr wrap="square" rtlCol="0">
            <a:spAutoFit/>
          </a:bodyPr>
          <a:lstStyle/>
          <a:p>
            <a:r>
              <a:rPr lang="en-GB" sz="2000" strike="sngStrike" dirty="0">
                <a:solidFill>
                  <a:schemeClr val="accent1">
                    <a:lumMod val="50000"/>
                  </a:schemeClr>
                </a:solidFill>
              </a:rPr>
              <a:t>Museo del Prado </a:t>
            </a:r>
            <a:r>
              <a:rPr lang="en-GB" sz="2400" b="1" dirty="0">
                <a:solidFill>
                  <a:schemeClr val="accent1">
                    <a:lumMod val="50000"/>
                  </a:schemeClr>
                </a:solidFill>
              </a:rPr>
              <a:t>(m)</a:t>
            </a:r>
          </a:p>
        </p:txBody>
      </p:sp>
      <p:sp>
        <p:nvSpPr>
          <p:cNvPr id="19" name="TextBox 18"/>
          <p:cNvSpPr txBox="1"/>
          <p:nvPr/>
        </p:nvSpPr>
        <p:spPr>
          <a:xfrm>
            <a:off x="933814" y="1605243"/>
            <a:ext cx="3357579" cy="461665"/>
          </a:xfrm>
          <a:prstGeom prst="rect">
            <a:avLst/>
          </a:prstGeom>
          <a:noFill/>
        </p:spPr>
        <p:txBody>
          <a:bodyPr wrap="square" rtlCol="0">
            <a:spAutoFit/>
          </a:bodyPr>
          <a:lstStyle/>
          <a:p>
            <a:r>
              <a:rPr lang="en-GB" sz="2400" b="1" i="1" dirty="0">
                <a:solidFill>
                  <a:schemeClr val="accent1">
                    <a:lumMod val="50000"/>
                  </a:schemeClr>
                </a:solidFill>
              </a:rPr>
              <a:t>We are near the..</a:t>
            </a:r>
          </a:p>
        </p:txBody>
      </p:sp>
      <p:sp>
        <p:nvSpPr>
          <p:cNvPr id="20" name="TextBox 19"/>
          <p:cNvSpPr txBox="1"/>
          <p:nvPr/>
        </p:nvSpPr>
        <p:spPr>
          <a:xfrm>
            <a:off x="8670889" y="4084361"/>
            <a:ext cx="2657443" cy="461665"/>
          </a:xfrm>
          <a:prstGeom prst="rect">
            <a:avLst/>
          </a:prstGeom>
          <a:noFill/>
        </p:spPr>
        <p:txBody>
          <a:bodyPr wrap="square" rtlCol="0">
            <a:spAutoFit/>
          </a:bodyPr>
          <a:lstStyle/>
          <a:p>
            <a:r>
              <a:rPr lang="en-GB" sz="2400" b="1" i="1" dirty="0">
                <a:solidFill>
                  <a:schemeClr val="accent1">
                    <a:lumMod val="50000"/>
                  </a:schemeClr>
                </a:solidFill>
              </a:rPr>
              <a:t>I am outside…</a:t>
            </a:r>
          </a:p>
        </p:txBody>
      </p:sp>
      <p:sp>
        <p:nvSpPr>
          <p:cNvPr id="21" name="TextBox 20"/>
          <p:cNvSpPr txBox="1"/>
          <p:nvPr/>
        </p:nvSpPr>
        <p:spPr>
          <a:xfrm>
            <a:off x="8302016" y="1604317"/>
            <a:ext cx="3551271" cy="461665"/>
          </a:xfrm>
          <a:prstGeom prst="rect">
            <a:avLst/>
          </a:prstGeom>
          <a:noFill/>
        </p:spPr>
        <p:txBody>
          <a:bodyPr wrap="square" rtlCol="0">
            <a:spAutoFit/>
          </a:bodyPr>
          <a:lstStyle/>
          <a:p>
            <a:r>
              <a:rPr lang="en-GB" sz="2400" b="1" i="1" dirty="0">
                <a:solidFill>
                  <a:schemeClr val="accent1">
                    <a:lumMod val="50000"/>
                  </a:schemeClr>
                </a:solidFill>
              </a:rPr>
              <a:t>I am in front of the...</a:t>
            </a:r>
          </a:p>
        </p:txBody>
      </p:sp>
      <p:sp>
        <p:nvSpPr>
          <p:cNvPr id="22" name="TextBox 21"/>
          <p:cNvSpPr txBox="1"/>
          <p:nvPr/>
        </p:nvSpPr>
        <p:spPr>
          <a:xfrm>
            <a:off x="4531964" y="1604317"/>
            <a:ext cx="3267043" cy="461665"/>
          </a:xfrm>
          <a:prstGeom prst="rect">
            <a:avLst/>
          </a:prstGeom>
          <a:noFill/>
        </p:spPr>
        <p:txBody>
          <a:bodyPr wrap="square" rtlCol="0">
            <a:spAutoFit/>
          </a:bodyPr>
          <a:lstStyle/>
          <a:p>
            <a:r>
              <a:rPr lang="en-GB" sz="2400" b="1" i="1" dirty="0">
                <a:solidFill>
                  <a:schemeClr val="accent1">
                    <a:lumMod val="50000"/>
                  </a:schemeClr>
                </a:solidFill>
              </a:rPr>
              <a:t>We are below the…</a:t>
            </a:r>
          </a:p>
        </p:txBody>
      </p:sp>
      <p:sp>
        <p:nvSpPr>
          <p:cNvPr id="23" name="TextBox 22"/>
          <p:cNvSpPr txBox="1"/>
          <p:nvPr/>
        </p:nvSpPr>
        <p:spPr>
          <a:xfrm>
            <a:off x="673100" y="4084362"/>
            <a:ext cx="3357579" cy="461665"/>
          </a:xfrm>
          <a:prstGeom prst="rect">
            <a:avLst/>
          </a:prstGeom>
          <a:noFill/>
        </p:spPr>
        <p:txBody>
          <a:bodyPr wrap="square" rtlCol="0">
            <a:spAutoFit/>
          </a:bodyPr>
          <a:lstStyle/>
          <a:p>
            <a:r>
              <a:rPr lang="en-GB" sz="2400" b="1" i="1" dirty="0">
                <a:solidFill>
                  <a:schemeClr val="accent1">
                    <a:lumMod val="50000"/>
                  </a:schemeClr>
                </a:solidFill>
              </a:rPr>
              <a:t>We are far from the…</a:t>
            </a:r>
          </a:p>
        </p:txBody>
      </p:sp>
      <p:sp>
        <p:nvSpPr>
          <p:cNvPr id="24" name="TextBox 23"/>
          <p:cNvSpPr txBox="1"/>
          <p:nvPr/>
        </p:nvSpPr>
        <p:spPr>
          <a:xfrm>
            <a:off x="4640229" y="4103296"/>
            <a:ext cx="3551271" cy="461665"/>
          </a:xfrm>
          <a:prstGeom prst="rect">
            <a:avLst/>
          </a:prstGeom>
          <a:noFill/>
        </p:spPr>
        <p:txBody>
          <a:bodyPr wrap="square" rtlCol="0">
            <a:spAutoFit/>
          </a:bodyPr>
          <a:lstStyle/>
          <a:p>
            <a:r>
              <a:rPr lang="en-GB" sz="2400" b="1" i="1" dirty="0">
                <a:solidFill>
                  <a:schemeClr val="accent1">
                    <a:lumMod val="50000"/>
                  </a:schemeClr>
                </a:solidFill>
              </a:rPr>
              <a:t>I am behind the...</a:t>
            </a:r>
          </a:p>
        </p:txBody>
      </p:sp>
      <p:sp>
        <p:nvSpPr>
          <p:cNvPr id="25" name="TextBox 24"/>
          <p:cNvSpPr txBox="1"/>
          <p:nvPr/>
        </p:nvSpPr>
        <p:spPr>
          <a:xfrm>
            <a:off x="0" y="40831"/>
            <a:ext cx="1460500" cy="400110"/>
          </a:xfrm>
          <a:prstGeom prst="rect">
            <a:avLst/>
          </a:prstGeom>
          <a:noFill/>
        </p:spPr>
        <p:txBody>
          <a:bodyPr wrap="square" rtlCol="0">
            <a:spAutoFit/>
          </a:bodyPr>
          <a:lstStyle/>
          <a:p>
            <a:r>
              <a:rPr lang="en-GB" sz="2000" b="1" i="1" dirty="0">
                <a:solidFill>
                  <a:schemeClr val="accent1">
                    <a:lumMod val="50000"/>
                  </a:schemeClr>
                </a:solidFill>
              </a:rPr>
              <a:t>Persona A</a:t>
            </a:r>
          </a:p>
        </p:txBody>
      </p:sp>
      <p:sp>
        <p:nvSpPr>
          <p:cNvPr id="2" name="Title 1"/>
          <p:cNvSpPr>
            <a:spLocks noGrp="1"/>
          </p:cNvSpPr>
          <p:nvPr>
            <p:ph type="title"/>
          </p:nvPr>
        </p:nvSpPr>
        <p:spPr>
          <a:xfrm flipV="1">
            <a:off x="9673771" y="474191"/>
            <a:ext cx="275447" cy="45719"/>
          </a:xfrm>
        </p:spPr>
        <p:txBody>
          <a:bodyPr>
            <a:noAutofit/>
          </a:bodyPr>
          <a:lstStyle/>
          <a:p>
            <a:r>
              <a:rPr lang="en-GB" sz="100" b="1" dirty="0" err="1">
                <a:solidFill>
                  <a:schemeClr val="bg1"/>
                </a:solidFill>
              </a:rPr>
              <a:t>hablar</a:t>
            </a:r>
            <a:r>
              <a:rPr lang="en-GB" sz="100" b="1" dirty="0">
                <a:solidFill>
                  <a:schemeClr val="bg1"/>
                </a:solidFill>
              </a:rPr>
              <a:t> / </a:t>
            </a:r>
            <a:r>
              <a:rPr lang="en-GB" sz="100" b="1" dirty="0" err="1">
                <a:solidFill>
                  <a:schemeClr val="bg1"/>
                </a:solidFill>
              </a:rPr>
              <a:t>escuchar</a:t>
            </a:r>
            <a:endParaRPr lang="en-GB" sz="100" b="1" dirty="0">
              <a:solidFill>
                <a:schemeClr val="bg1"/>
              </a:solidFill>
            </a:endParaRPr>
          </a:p>
        </p:txBody>
      </p:sp>
      <p:sp>
        <p:nvSpPr>
          <p:cNvPr id="26" name="Rounded Rectangle 11">
            <a:extLst>
              <a:ext uri="{FF2B5EF4-FFF2-40B4-BE49-F238E27FC236}">
                <a16:creationId xmlns:a16="http://schemas.microsoft.com/office/drawing/2014/main" id="{A316DD52-7894-4A75-969C-CA0645DA2978}"/>
              </a:ext>
            </a:extLst>
          </p:cNvPr>
          <p:cNvSpPr/>
          <p:nvPr/>
        </p:nvSpPr>
        <p:spPr>
          <a:xfrm>
            <a:off x="9471546" y="258166"/>
            <a:ext cx="24565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933026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CUA.wav"/>
            </a:hlinkClick>
          </p:cNvPr>
          <p:cNvSpPr txBox="1"/>
          <p:nvPr/>
        </p:nvSpPr>
        <p:spPr>
          <a:xfrm>
            <a:off x="37061" y="535226"/>
            <a:ext cx="2906129" cy="1631216"/>
          </a:xfrm>
          <a:prstGeom prst="rect">
            <a:avLst/>
          </a:prstGeom>
          <a:noFill/>
        </p:spPr>
        <p:txBody>
          <a:bodyPr wrap="square" rtlCol="0">
            <a:spAutoFit/>
          </a:bodyPr>
          <a:lstStyle/>
          <a:p>
            <a:pPr algn="ctr"/>
            <a:r>
              <a:rPr lang="en-GB" sz="9600" b="1" dirty="0">
                <a:solidFill>
                  <a:srgbClr val="115076"/>
                </a:solidFill>
                <a:latin typeface="Century Gothic" panose="020B0502020202020204" pitchFamily="34" charset="0"/>
                <a:cs typeface="Calibri" panose="020F0502020204030204" pitchFamily="34" charset="0"/>
              </a:rPr>
              <a:t>CUA</a:t>
            </a:r>
          </a:p>
        </p:txBody>
      </p:sp>
      <p:pic>
        <p:nvPicPr>
          <p:cNvPr id="6" name="Picture 5"/>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20818" y="81390"/>
            <a:ext cx="933024" cy="933024"/>
          </a:xfrm>
          <a:prstGeom prst="rect">
            <a:avLst/>
          </a:prstGeom>
        </p:spPr>
      </p:pic>
      <p:sp>
        <p:nvSpPr>
          <p:cNvPr id="7" name="TextBox 6"/>
          <p:cNvSpPr txBox="1"/>
          <p:nvPr/>
        </p:nvSpPr>
        <p:spPr>
          <a:xfrm>
            <a:off x="9700169" y="800168"/>
            <a:ext cx="2491831" cy="830997"/>
          </a:xfrm>
          <a:prstGeom prst="rect">
            <a:avLst/>
          </a:prstGeom>
          <a:noFill/>
        </p:spPr>
        <p:txBody>
          <a:bodyPr wrap="square" rtlCol="0">
            <a:spAutoFit/>
          </a:bodyPr>
          <a:lstStyle/>
          <a:p>
            <a:r>
              <a:rPr lang="en-GB" sz="2400" b="1" dirty="0">
                <a:solidFill>
                  <a:schemeClr val="accent5">
                    <a:lumMod val="75000"/>
                  </a:schemeClr>
                </a:solidFill>
                <a:latin typeface="Century Gothic" panose="020B0502020202020204" pitchFamily="34" charset="0"/>
              </a:rPr>
              <a:t>CU + vowel</a:t>
            </a:r>
          </a:p>
          <a:p>
            <a:r>
              <a:rPr lang="en-GB" sz="2400" b="1" dirty="0">
                <a:solidFill>
                  <a:schemeClr val="accent5">
                    <a:lumMod val="75000"/>
                  </a:schemeClr>
                </a:solidFill>
                <a:latin typeface="Century Gothic" panose="020B0502020202020204" pitchFamily="34" charset="0"/>
              </a:rPr>
              <a:t>(CUE/CUA/CUI)</a:t>
            </a:r>
          </a:p>
        </p:txBody>
      </p:sp>
      <p:pic>
        <p:nvPicPr>
          <p:cNvPr id="8" name="Picture 2" descr="http://www.clker.com/cliparts/Z/V/F/n/z/Q/blue-number-four-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9298" y="2918791"/>
            <a:ext cx="1508210" cy="15082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hlinkClick r:id="" action="ppaction://noaction">
              <a:snd r:embed="rId4" name="CUATRO.wav"/>
            </a:hlinkClick>
          </p:cNvPr>
          <p:cNvSpPr txBox="1"/>
          <p:nvPr/>
        </p:nvSpPr>
        <p:spPr>
          <a:xfrm>
            <a:off x="4196688" y="1658610"/>
            <a:ext cx="3084789"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chemeClr val="accent2"/>
                </a:solidFill>
                <a:latin typeface="Century Gothic" panose="020B0502020202020204" pitchFamily="34" charset="0"/>
                <a:cs typeface="Calibri" panose="020F0502020204030204" pitchFamily="34" charset="0"/>
              </a:rPr>
              <a:t>a</a:t>
            </a:r>
            <a:r>
              <a:rPr lang="es-CO" sz="6000" dirty="0">
                <a:solidFill>
                  <a:srgbClr val="115076"/>
                </a:solidFill>
                <a:latin typeface="Century Gothic" panose="020B0502020202020204" pitchFamily="34" charset="0"/>
                <a:cs typeface="Calibri" panose="020F0502020204030204" pitchFamily="34" charset="0"/>
              </a:rPr>
              <a:t>tro</a:t>
            </a:r>
          </a:p>
        </p:txBody>
      </p:sp>
      <p:pic>
        <p:nvPicPr>
          <p:cNvPr id="10" name="Picture 6" descr="http://www.clker.com/cliparts/e/f/c/6/1194984474799472689picture_frame_jakob_chao_.svg.h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82139" y="3855648"/>
            <a:ext cx="2805191" cy="22161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5" name="CUADRO.wav"/>
            </a:hlinkClick>
          </p:cNvPr>
          <p:cNvSpPr txBox="1"/>
          <p:nvPr/>
        </p:nvSpPr>
        <p:spPr>
          <a:xfrm>
            <a:off x="8163617" y="2928127"/>
            <a:ext cx="381740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chemeClr val="accent2"/>
                </a:solidFill>
                <a:latin typeface="Century Gothic" panose="020B0502020202020204" pitchFamily="34" charset="0"/>
                <a:cs typeface="Calibri" panose="020F0502020204030204" pitchFamily="34" charset="0"/>
              </a:rPr>
              <a:t>a</a:t>
            </a:r>
            <a:r>
              <a:rPr lang="es-CO" sz="6000" dirty="0">
                <a:solidFill>
                  <a:srgbClr val="115076"/>
                </a:solidFill>
                <a:latin typeface="Century Gothic" panose="020B0502020202020204" pitchFamily="34" charset="0"/>
                <a:cs typeface="Calibri" panose="020F0502020204030204" pitchFamily="34" charset="0"/>
              </a:rPr>
              <a:t>dro</a:t>
            </a:r>
          </a:p>
        </p:txBody>
      </p:sp>
      <p:sp>
        <p:nvSpPr>
          <p:cNvPr id="12" name="Rounded Rectangle 11"/>
          <p:cNvSpPr/>
          <p:nvPr/>
        </p:nvSpPr>
        <p:spPr>
          <a:xfrm>
            <a:off x="3430484" y="1139573"/>
            <a:ext cx="4245839" cy="398538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0859"/>
            <a:ext cx="2696705" cy="576509"/>
          </a:xfrm>
        </p:spPr>
        <p:txBody>
          <a:bodyPr/>
          <a:lstStyle/>
          <a:p>
            <a:pPr rtl="0" eaLnBrk="1" latinLnBrk="0" hangingPunct="1"/>
            <a:r>
              <a:rPr lang="en-GB" sz="2800" b="1" kern="1200" dirty="0">
                <a:solidFill>
                  <a:srgbClr val="2F5597"/>
                </a:solidFill>
                <a:effectLst/>
                <a:latin typeface="Century Gothic" panose="020B0502020202020204" pitchFamily="34" charset="0"/>
                <a:ea typeface="+mn-ea"/>
                <a:cs typeface="+mn-cs"/>
              </a:rPr>
              <a:t>¡A </a:t>
            </a:r>
            <a:r>
              <a:rPr lang="en-GB" sz="2800" b="1" kern="1200" dirty="0" err="1">
                <a:solidFill>
                  <a:srgbClr val="2F5597"/>
                </a:solidFill>
                <a:effectLst/>
                <a:latin typeface="Century Gothic" panose="020B0502020202020204" pitchFamily="34" charset="0"/>
                <a:ea typeface="+mn-ea"/>
                <a:cs typeface="+mn-cs"/>
              </a:rPr>
              <a:t>pronunciar</a:t>
            </a:r>
            <a:r>
              <a:rPr lang="en-GB" sz="2800" b="1" kern="1200" dirty="0">
                <a:solidFill>
                  <a:srgbClr val="2F5597"/>
                </a:solidFill>
                <a:effectLst/>
                <a:latin typeface="Century Gothic" panose="020B0502020202020204" pitchFamily="34" charset="0"/>
                <a:ea typeface="+mn-ea"/>
                <a:cs typeface="+mn-cs"/>
              </a:rPr>
              <a:t>!</a:t>
            </a:r>
            <a:endParaRPr lang="en-GB" dirty="0"/>
          </a:p>
        </p:txBody>
      </p:sp>
    </p:spTree>
    <p:extLst>
      <p:ext uri="{BB962C8B-B14F-4D97-AF65-F5344CB8AC3E}">
        <p14:creationId xmlns:p14="http://schemas.microsoft.com/office/powerpoint/2010/main" val="209676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U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CUAT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CUATRO.wav"/>
                                        </p:tgtEl>
                                      </p:cMediaNode>
                                    </p:audio>
                                  </p:sub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4" name="CUATR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5" name="CUADRO.wav"/>
                                        </p:tgtEl>
                                      </p:cMediaNode>
                                    </p:audio>
                                  </p:sub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subTnLst>
                                    <p:audio>
                                      <p:cMediaNode>
                                        <p:cTn display="0" masterRel="sameClick">
                                          <p:stCondLst>
                                            <p:cond evt="begin" delay="0">
                                              <p:tn val="24"/>
                                            </p:cond>
                                          </p:stCondLst>
                                          <p:endCondLst>
                                            <p:cond evt="onStopAudio" delay="0">
                                              <p:tgtEl>
                                                <p:sldTgt/>
                                              </p:tgtEl>
                                            </p:cond>
                                          </p:endCondLst>
                                        </p:cTn>
                                        <p:tgtEl>
                                          <p:sndTgt r:embed="rId5" name="CUAD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3100" y="85090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 name="Rectangle 6"/>
          <p:cNvSpPr/>
          <p:nvPr/>
        </p:nvSpPr>
        <p:spPr>
          <a:xfrm>
            <a:off x="4432300" y="85090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 name="Rectangle 7"/>
          <p:cNvSpPr/>
          <p:nvPr/>
        </p:nvSpPr>
        <p:spPr>
          <a:xfrm>
            <a:off x="8191500" y="85090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 name="Rectangle 8"/>
          <p:cNvSpPr/>
          <p:nvPr/>
        </p:nvSpPr>
        <p:spPr>
          <a:xfrm>
            <a:off x="673100" y="331202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 name="Rectangle 9"/>
          <p:cNvSpPr/>
          <p:nvPr/>
        </p:nvSpPr>
        <p:spPr>
          <a:xfrm>
            <a:off x="4432300" y="331202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1" name="Rectangle 10"/>
          <p:cNvSpPr/>
          <p:nvPr/>
        </p:nvSpPr>
        <p:spPr>
          <a:xfrm>
            <a:off x="8191500" y="331202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TextBox 12"/>
          <p:cNvSpPr txBox="1"/>
          <p:nvPr/>
        </p:nvSpPr>
        <p:spPr>
          <a:xfrm>
            <a:off x="1216000" y="2373206"/>
            <a:ext cx="2369030" cy="461665"/>
          </a:xfrm>
          <a:prstGeom prst="rect">
            <a:avLst/>
          </a:prstGeom>
          <a:noFill/>
        </p:spPr>
        <p:txBody>
          <a:bodyPr wrap="square" rtlCol="0">
            <a:spAutoFit/>
          </a:bodyPr>
          <a:lstStyle/>
          <a:p>
            <a:r>
              <a:rPr lang="en-GB" sz="2000" strike="sngStrike" dirty="0">
                <a:solidFill>
                  <a:schemeClr val="accent1">
                    <a:lumMod val="50000"/>
                  </a:schemeClr>
                </a:solidFill>
              </a:rPr>
              <a:t>Plaza Mayor </a:t>
            </a:r>
            <a:r>
              <a:rPr lang="en-GB" sz="2400" b="1" dirty="0">
                <a:solidFill>
                  <a:schemeClr val="accent1">
                    <a:lumMod val="50000"/>
                  </a:schemeClr>
                </a:solidFill>
              </a:rPr>
              <a:t>(f)</a:t>
            </a:r>
          </a:p>
        </p:txBody>
      </p:sp>
      <p:sp>
        <p:nvSpPr>
          <p:cNvPr id="14" name="TextBox 13"/>
          <p:cNvSpPr txBox="1"/>
          <p:nvPr/>
        </p:nvSpPr>
        <p:spPr>
          <a:xfrm>
            <a:off x="4770437" y="2393311"/>
            <a:ext cx="3073400" cy="461665"/>
          </a:xfrm>
          <a:prstGeom prst="rect">
            <a:avLst/>
          </a:prstGeom>
          <a:noFill/>
        </p:spPr>
        <p:txBody>
          <a:bodyPr wrap="square" rtlCol="0">
            <a:spAutoFit/>
          </a:bodyPr>
          <a:lstStyle/>
          <a:p>
            <a:r>
              <a:rPr lang="en-GB" sz="2000" strike="sngStrike" dirty="0">
                <a:solidFill>
                  <a:schemeClr val="accent1">
                    <a:lumMod val="50000"/>
                  </a:schemeClr>
                </a:solidFill>
              </a:rPr>
              <a:t>Museo del Prado </a:t>
            </a:r>
            <a:r>
              <a:rPr lang="en-GB" sz="2400" b="1" dirty="0">
                <a:solidFill>
                  <a:schemeClr val="accent1">
                    <a:lumMod val="50000"/>
                  </a:schemeClr>
                </a:solidFill>
              </a:rPr>
              <a:t>(m)</a:t>
            </a:r>
          </a:p>
        </p:txBody>
      </p:sp>
      <p:sp>
        <p:nvSpPr>
          <p:cNvPr id="15" name="TextBox 14"/>
          <p:cNvSpPr txBox="1"/>
          <p:nvPr/>
        </p:nvSpPr>
        <p:spPr>
          <a:xfrm>
            <a:off x="8535994" y="2393311"/>
            <a:ext cx="3040063" cy="461665"/>
          </a:xfrm>
          <a:prstGeom prst="rect">
            <a:avLst/>
          </a:prstGeom>
          <a:noFill/>
        </p:spPr>
        <p:txBody>
          <a:bodyPr wrap="square" rtlCol="0">
            <a:spAutoFit/>
          </a:bodyPr>
          <a:lstStyle/>
          <a:p>
            <a:r>
              <a:rPr lang="en-GB" sz="2000" strike="sngStrike" dirty="0">
                <a:solidFill>
                  <a:schemeClr val="accent1">
                    <a:lumMod val="50000"/>
                  </a:schemeClr>
                </a:solidFill>
              </a:rPr>
              <a:t>Estación Atocha </a:t>
            </a:r>
            <a:r>
              <a:rPr lang="es-ES" sz="2400" b="1" dirty="0">
                <a:solidFill>
                  <a:schemeClr val="accent1">
                    <a:lumMod val="50000"/>
                  </a:schemeClr>
                </a:solidFill>
              </a:rPr>
              <a:t>(f)</a:t>
            </a:r>
            <a:endParaRPr lang="en-GB" sz="2400" b="1" dirty="0">
              <a:solidFill>
                <a:schemeClr val="accent1">
                  <a:lumMod val="50000"/>
                </a:schemeClr>
              </a:solidFill>
            </a:endParaRPr>
          </a:p>
        </p:txBody>
      </p:sp>
      <p:sp>
        <p:nvSpPr>
          <p:cNvPr id="16" name="TextBox 15"/>
          <p:cNvSpPr txBox="1"/>
          <p:nvPr/>
        </p:nvSpPr>
        <p:spPr>
          <a:xfrm>
            <a:off x="892143" y="4862249"/>
            <a:ext cx="3692557" cy="461665"/>
          </a:xfrm>
          <a:prstGeom prst="rect">
            <a:avLst/>
          </a:prstGeom>
          <a:noFill/>
        </p:spPr>
        <p:txBody>
          <a:bodyPr wrap="square" rtlCol="0">
            <a:spAutoFit/>
          </a:bodyPr>
          <a:lstStyle/>
          <a:p>
            <a:r>
              <a:rPr lang="en-GB" sz="2000" strike="sngStrike" dirty="0">
                <a:solidFill>
                  <a:schemeClr val="accent1">
                    <a:lumMod val="50000"/>
                  </a:schemeClr>
                </a:solidFill>
              </a:rPr>
              <a:t>Puerta de Alcalá  </a:t>
            </a:r>
            <a:r>
              <a:rPr lang="en-GB" sz="2400" b="1" dirty="0">
                <a:solidFill>
                  <a:schemeClr val="accent1">
                    <a:lumMod val="50000"/>
                  </a:schemeClr>
                </a:solidFill>
              </a:rPr>
              <a:t>(f)</a:t>
            </a:r>
          </a:p>
        </p:txBody>
      </p:sp>
      <p:sp>
        <p:nvSpPr>
          <p:cNvPr id="17" name="TextBox 16"/>
          <p:cNvSpPr txBox="1"/>
          <p:nvPr/>
        </p:nvSpPr>
        <p:spPr>
          <a:xfrm>
            <a:off x="4584700" y="4860398"/>
            <a:ext cx="3073400" cy="461665"/>
          </a:xfrm>
          <a:prstGeom prst="rect">
            <a:avLst/>
          </a:prstGeom>
          <a:noFill/>
        </p:spPr>
        <p:txBody>
          <a:bodyPr wrap="square" rtlCol="0">
            <a:spAutoFit/>
          </a:bodyPr>
          <a:lstStyle/>
          <a:p>
            <a:r>
              <a:rPr lang="en-GB" sz="2000" strike="sngStrike" dirty="0">
                <a:solidFill>
                  <a:schemeClr val="accent1">
                    <a:lumMod val="50000"/>
                  </a:schemeClr>
                </a:solidFill>
              </a:rPr>
              <a:t>Estadio Bernabéu </a:t>
            </a:r>
            <a:r>
              <a:rPr lang="en-GB" sz="2400" b="1" dirty="0">
                <a:solidFill>
                  <a:schemeClr val="accent1">
                    <a:lumMod val="50000"/>
                  </a:schemeClr>
                </a:solidFill>
              </a:rPr>
              <a:t>(m)</a:t>
            </a:r>
          </a:p>
        </p:txBody>
      </p:sp>
      <p:sp>
        <p:nvSpPr>
          <p:cNvPr id="18" name="TextBox 17"/>
          <p:cNvSpPr txBox="1"/>
          <p:nvPr/>
        </p:nvSpPr>
        <p:spPr>
          <a:xfrm>
            <a:off x="8499443" y="4895818"/>
            <a:ext cx="3121057" cy="461665"/>
          </a:xfrm>
          <a:prstGeom prst="rect">
            <a:avLst/>
          </a:prstGeom>
          <a:noFill/>
        </p:spPr>
        <p:txBody>
          <a:bodyPr wrap="square" rtlCol="0">
            <a:spAutoFit/>
          </a:bodyPr>
          <a:lstStyle/>
          <a:p>
            <a:r>
              <a:rPr lang="en-GB" sz="2000" strike="sngStrike" dirty="0">
                <a:solidFill>
                  <a:schemeClr val="accent1">
                    <a:lumMod val="50000"/>
                  </a:schemeClr>
                </a:solidFill>
              </a:rPr>
              <a:t>Museo del Prado </a:t>
            </a:r>
            <a:r>
              <a:rPr lang="en-GB" sz="2400" b="1" dirty="0">
                <a:solidFill>
                  <a:schemeClr val="accent1">
                    <a:lumMod val="50000"/>
                  </a:schemeClr>
                </a:solidFill>
              </a:rPr>
              <a:t>(m)</a:t>
            </a:r>
          </a:p>
        </p:txBody>
      </p:sp>
      <p:sp>
        <p:nvSpPr>
          <p:cNvPr id="19" name="TextBox 18"/>
          <p:cNvSpPr txBox="1"/>
          <p:nvPr/>
        </p:nvSpPr>
        <p:spPr>
          <a:xfrm>
            <a:off x="4645785" y="4071213"/>
            <a:ext cx="3357579" cy="461665"/>
          </a:xfrm>
          <a:prstGeom prst="rect">
            <a:avLst/>
          </a:prstGeom>
          <a:noFill/>
        </p:spPr>
        <p:txBody>
          <a:bodyPr wrap="square" rtlCol="0">
            <a:spAutoFit/>
          </a:bodyPr>
          <a:lstStyle/>
          <a:p>
            <a:r>
              <a:rPr lang="en-GB" sz="2400" b="1" i="1" dirty="0">
                <a:solidFill>
                  <a:schemeClr val="accent1">
                    <a:lumMod val="50000"/>
                  </a:schemeClr>
                </a:solidFill>
              </a:rPr>
              <a:t>We are near the..</a:t>
            </a:r>
          </a:p>
        </p:txBody>
      </p:sp>
      <p:sp>
        <p:nvSpPr>
          <p:cNvPr id="20" name="TextBox 19"/>
          <p:cNvSpPr txBox="1"/>
          <p:nvPr/>
        </p:nvSpPr>
        <p:spPr>
          <a:xfrm>
            <a:off x="1215999" y="1598530"/>
            <a:ext cx="2657443" cy="461665"/>
          </a:xfrm>
          <a:prstGeom prst="rect">
            <a:avLst/>
          </a:prstGeom>
          <a:noFill/>
        </p:spPr>
        <p:txBody>
          <a:bodyPr wrap="square" rtlCol="0">
            <a:spAutoFit/>
          </a:bodyPr>
          <a:lstStyle/>
          <a:p>
            <a:r>
              <a:rPr lang="en-GB" sz="2400" b="1" i="1" dirty="0">
                <a:solidFill>
                  <a:schemeClr val="accent1">
                    <a:lumMod val="50000"/>
                  </a:schemeClr>
                </a:solidFill>
              </a:rPr>
              <a:t>I am outside…</a:t>
            </a:r>
          </a:p>
        </p:txBody>
      </p:sp>
      <p:sp>
        <p:nvSpPr>
          <p:cNvPr id="21" name="TextBox 20"/>
          <p:cNvSpPr txBox="1"/>
          <p:nvPr/>
        </p:nvSpPr>
        <p:spPr>
          <a:xfrm>
            <a:off x="774286" y="4166554"/>
            <a:ext cx="3551271" cy="461665"/>
          </a:xfrm>
          <a:prstGeom prst="rect">
            <a:avLst/>
          </a:prstGeom>
          <a:noFill/>
        </p:spPr>
        <p:txBody>
          <a:bodyPr wrap="square" rtlCol="0">
            <a:spAutoFit/>
          </a:bodyPr>
          <a:lstStyle/>
          <a:p>
            <a:r>
              <a:rPr lang="en-GB" sz="2400" b="1" i="1" dirty="0">
                <a:solidFill>
                  <a:schemeClr val="accent1">
                    <a:lumMod val="50000"/>
                  </a:schemeClr>
                </a:solidFill>
              </a:rPr>
              <a:t>I am in front of the...</a:t>
            </a:r>
          </a:p>
        </p:txBody>
      </p:sp>
      <p:sp>
        <p:nvSpPr>
          <p:cNvPr id="22" name="TextBox 21"/>
          <p:cNvSpPr txBox="1"/>
          <p:nvPr/>
        </p:nvSpPr>
        <p:spPr>
          <a:xfrm>
            <a:off x="8426449" y="4071212"/>
            <a:ext cx="3267043" cy="461665"/>
          </a:xfrm>
          <a:prstGeom prst="rect">
            <a:avLst/>
          </a:prstGeom>
          <a:noFill/>
        </p:spPr>
        <p:txBody>
          <a:bodyPr wrap="square" rtlCol="0">
            <a:spAutoFit/>
          </a:bodyPr>
          <a:lstStyle/>
          <a:p>
            <a:r>
              <a:rPr lang="en-GB" sz="2400" b="1" i="1" dirty="0">
                <a:solidFill>
                  <a:schemeClr val="accent1">
                    <a:lumMod val="50000"/>
                  </a:schemeClr>
                </a:solidFill>
              </a:rPr>
              <a:t>We are below the…</a:t>
            </a:r>
          </a:p>
        </p:txBody>
      </p:sp>
      <p:sp>
        <p:nvSpPr>
          <p:cNvPr id="23" name="TextBox 22"/>
          <p:cNvSpPr txBox="1"/>
          <p:nvPr/>
        </p:nvSpPr>
        <p:spPr>
          <a:xfrm>
            <a:off x="8218478" y="1598531"/>
            <a:ext cx="3357579" cy="461665"/>
          </a:xfrm>
          <a:prstGeom prst="rect">
            <a:avLst/>
          </a:prstGeom>
          <a:noFill/>
        </p:spPr>
        <p:txBody>
          <a:bodyPr wrap="square" rtlCol="0">
            <a:spAutoFit/>
          </a:bodyPr>
          <a:lstStyle/>
          <a:p>
            <a:r>
              <a:rPr lang="en-GB" sz="2400" b="1" i="1" dirty="0">
                <a:solidFill>
                  <a:schemeClr val="accent1">
                    <a:lumMod val="50000"/>
                  </a:schemeClr>
                </a:solidFill>
              </a:rPr>
              <a:t>We are far from the…</a:t>
            </a:r>
          </a:p>
        </p:txBody>
      </p:sp>
      <p:sp>
        <p:nvSpPr>
          <p:cNvPr id="24" name="TextBox 23"/>
          <p:cNvSpPr txBox="1"/>
          <p:nvPr/>
        </p:nvSpPr>
        <p:spPr>
          <a:xfrm>
            <a:off x="4667207" y="1598531"/>
            <a:ext cx="3551271" cy="461665"/>
          </a:xfrm>
          <a:prstGeom prst="rect">
            <a:avLst/>
          </a:prstGeom>
          <a:noFill/>
        </p:spPr>
        <p:txBody>
          <a:bodyPr wrap="square" rtlCol="0">
            <a:spAutoFit/>
          </a:bodyPr>
          <a:lstStyle/>
          <a:p>
            <a:r>
              <a:rPr lang="en-GB" sz="2400" b="1" i="1" dirty="0">
                <a:solidFill>
                  <a:schemeClr val="accent1">
                    <a:lumMod val="50000"/>
                  </a:schemeClr>
                </a:solidFill>
              </a:rPr>
              <a:t>I am behind the...</a:t>
            </a:r>
          </a:p>
        </p:txBody>
      </p:sp>
      <p:sp>
        <p:nvSpPr>
          <p:cNvPr id="25" name="TextBox 24"/>
          <p:cNvSpPr txBox="1"/>
          <p:nvPr/>
        </p:nvSpPr>
        <p:spPr>
          <a:xfrm>
            <a:off x="0" y="40831"/>
            <a:ext cx="1460500" cy="400110"/>
          </a:xfrm>
          <a:prstGeom prst="rect">
            <a:avLst/>
          </a:prstGeom>
          <a:noFill/>
        </p:spPr>
        <p:txBody>
          <a:bodyPr wrap="square" rtlCol="0">
            <a:spAutoFit/>
          </a:bodyPr>
          <a:lstStyle/>
          <a:p>
            <a:r>
              <a:rPr lang="en-GB" sz="2000" b="1" i="1" dirty="0">
                <a:solidFill>
                  <a:schemeClr val="accent1">
                    <a:lumMod val="50000"/>
                  </a:schemeClr>
                </a:solidFill>
              </a:rPr>
              <a:t>Persona B</a:t>
            </a:r>
          </a:p>
        </p:txBody>
      </p:sp>
      <p:sp>
        <p:nvSpPr>
          <p:cNvPr id="2" name="Title 1"/>
          <p:cNvSpPr>
            <a:spLocks noGrp="1"/>
          </p:cNvSpPr>
          <p:nvPr>
            <p:ph type="title"/>
          </p:nvPr>
        </p:nvSpPr>
        <p:spPr>
          <a:xfrm>
            <a:off x="9648801" y="401376"/>
            <a:ext cx="68405" cy="45719"/>
          </a:xfrm>
        </p:spPr>
        <p:txBody>
          <a:bodyPr>
            <a:noAutofit/>
          </a:bodyPr>
          <a:lstStyle/>
          <a:p>
            <a:r>
              <a:rPr lang="en-GB" sz="100" b="1" dirty="0" err="1">
                <a:solidFill>
                  <a:schemeClr val="bg1"/>
                </a:solidFill>
              </a:rPr>
              <a:t>hablar</a:t>
            </a:r>
            <a:r>
              <a:rPr lang="en-GB" sz="100" b="1" dirty="0">
                <a:solidFill>
                  <a:schemeClr val="bg1"/>
                </a:solidFill>
              </a:rPr>
              <a:t> / </a:t>
            </a:r>
            <a:r>
              <a:rPr lang="en-GB" sz="100" b="1" dirty="0" err="1">
                <a:solidFill>
                  <a:schemeClr val="bg1"/>
                </a:solidFill>
              </a:rPr>
              <a:t>escuchar</a:t>
            </a:r>
            <a:endParaRPr lang="en-GB" sz="100" b="1" dirty="0">
              <a:solidFill>
                <a:schemeClr val="bg1"/>
              </a:solidFill>
            </a:endParaRPr>
          </a:p>
        </p:txBody>
      </p:sp>
      <p:sp>
        <p:nvSpPr>
          <p:cNvPr id="26" name="Rounded Rectangle 11">
            <a:extLst>
              <a:ext uri="{FF2B5EF4-FFF2-40B4-BE49-F238E27FC236}">
                <a16:creationId xmlns:a16="http://schemas.microsoft.com/office/drawing/2014/main" id="{A316DD52-7894-4A75-969C-CA0645DA2978}"/>
              </a:ext>
            </a:extLst>
          </p:cNvPr>
          <p:cNvSpPr/>
          <p:nvPr/>
        </p:nvSpPr>
        <p:spPr>
          <a:xfrm>
            <a:off x="9471546" y="258166"/>
            <a:ext cx="24565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4081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2973784104"/>
              </p:ext>
            </p:extLst>
          </p:nvPr>
        </p:nvGraphicFramePr>
        <p:xfrm>
          <a:off x="435426" y="1560076"/>
          <a:ext cx="11622439" cy="4385238"/>
        </p:xfrm>
        <a:graphic>
          <a:graphicData uri="http://schemas.openxmlformats.org/drawingml/2006/table">
            <a:tbl>
              <a:tblPr firstRow="1" bandRow="1">
                <a:tableStyleId>{5940675A-B579-460E-94D1-54222C63F5DA}</a:tableStyleId>
              </a:tblPr>
              <a:tblGrid>
                <a:gridCol w="1030517">
                  <a:extLst>
                    <a:ext uri="{9D8B030D-6E8A-4147-A177-3AD203B41FA5}">
                      <a16:colId xmlns:a16="http://schemas.microsoft.com/office/drawing/2014/main" val="3521550464"/>
                    </a:ext>
                  </a:extLst>
                </a:gridCol>
                <a:gridCol w="1233714">
                  <a:extLst>
                    <a:ext uri="{9D8B030D-6E8A-4147-A177-3AD203B41FA5}">
                      <a16:colId xmlns:a16="http://schemas.microsoft.com/office/drawing/2014/main" val="588175415"/>
                    </a:ext>
                  </a:extLst>
                </a:gridCol>
                <a:gridCol w="2380343">
                  <a:extLst>
                    <a:ext uri="{9D8B030D-6E8A-4147-A177-3AD203B41FA5}">
                      <a16:colId xmlns:a16="http://schemas.microsoft.com/office/drawing/2014/main" val="3251386795"/>
                    </a:ext>
                  </a:extLst>
                </a:gridCol>
                <a:gridCol w="6977865">
                  <a:extLst>
                    <a:ext uri="{9D8B030D-6E8A-4147-A177-3AD203B41FA5}">
                      <a16:colId xmlns:a16="http://schemas.microsoft.com/office/drawing/2014/main" val="2528827625"/>
                    </a:ext>
                  </a:extLst>
                </a:gridCol>
              </a:tblGrid>
              <a:tr h="980936">
                <a:tc>
                  <a:txBody>
                    <a:bodyPr/>
                    <a:lstStyle/>
                    <a:p>
                      <a:pPr>
                        <a:lnSpc>
                          <a:spcPct val="100000"/>
                        </a:lnSpc>
                      </a:pPr>
                      <a:r>
                        <a:rPr lang="en-GB" sz="2000" b="1" dirty="0">
                          <a:solidFill>
                            <a:schemeClr val="accent1">
                              <a:lumMod val="50000"/>
                            </a:schemeClr>
                          </a:solidFill>
                        </a:rPr>
                        <a:t>‘I am’  </a:t>
                      </a:r>
                    </a:p>
                  </a:txBody>
                  <a:tcPr/>
                </a:tc>
                <a:tc>
                  <a:txBody>
                    <a:bodyPr/>
                    <a:lstStyle/>
                    <a:p>
                      <a:pPr>
                        <a:lnSpc>
                          <a:spcPct val="100000"/>
                        </a:lnSpc>
                      </a:pPr>
                      <a:r>
                        <a:rPr lang="en-GB" sz="2000" b="1" dirty="0">
                          <a:solidFill>
                            <a:schemeClr val="accent1">
                              <a:lumMod val="50000"/>
                            </a:schemeClr>
                          </a:solidFill>
                        </a:rPr>
                        <a:t>‘we are’</a:t>
                      </a:r>
                    </a:p>
                  </a:txBody>
                  <a:tcPr/>
                </a:tc>
                <a:tc>
                  <a:txBody>
                    <a:bodyPr/>
                    <a:lstStyle/>
                    <a:p>
                      <a:pPr>
                        <a:lnSpc>
                          <a:spcPct val="100000"/>
                        </a:lnSpc>
                      </a:pPr>
                      <a:r>
                        <a:rPr lang="en-GB" sz="2000" b="1" dirty="0">
                          <a:solidFill>
                            <a:schemeClr val="accent1">
                              <a:lumMod val="50000"/>
                            </a:schemeClr>
                          </a:solidFill>
                        </a:rPr>
                        <a:t>near? far?</a:t>
                      </a:r>
                      <a:r>
                        <a:rPr lang="en-GB" sz="2000" b="1" baseline="0" dirty="0">
                          <a:solidFill>
                            <a:schemeClr val="accent1">
                              <a:lumMod val="50000"/>
                            </a:schemeClr>
                          </a:solidFill>
                        </a:rPr>
                        <a:t> under? behind? outside? </a:t>
                      </a:r>
                    </a:p>
                    <a:p>
                      <a:pPr>
                        <a:lnSpc>
                          <a:spcPct val="100000"/>
                        </a:lnSpc>
                      </a:pPr>
                      <a:r>
                        <a:rPr lang="en-GB" sz="2000" b="1" baseline="0" dirty="0">
                          <a:solidFill>
                            <a:schemeClr val="accent1">
                              <a:lumMod val="50000"/>
                            </a:schemeClr>
                          </a:solidFill>
                        </a:rPr>
                        <a:t>in front of?</a:t>
                      </a:r>
                      <a:endParaRPr lang="en-GB" sz="2000" b="1" dirty="0">
                        <a:solidFill>
                          <a:schemeClr val="accent1">
                            <a:lumMod val="50000"/>
                          </a:schemeClr>
                        </a:solidFill>
                      </a:endParaRPr>
                    </a:p>
                  </a:txBody>
                  <a:tcPr/>
                </a:tc>
                <a:tc>
                  <a:txBody>
                    <a:bodyPr/>
                    <a:lstStyle/>
                    <a:p>
                      <a:r>
                        <a:rPr lang="en-GB" sz="2400" b="1" dirty="0">
                          <a:solidFill>
                            <a:schemeClr val="accent1">
                              <a:lumMod val="50000"/>
                            </a:schemeClr>
                          </a:solidFill>
                        </a:rPr>
                        <a:t>¿Dónde? ¿</a:t>
                      </a:r>
                      <a:r>
                        <a:rPr lang="en-GB" sz="2400" b="1" dirty="0" err="1">
                          <a:solidFill>
                            <a:schemeClr val="accent1">
                              <a:lumMod val="50000"/>
                            </a:schemeClr>
                          </a:solidFill>
                        </a:rPr>
                        <a:t>Es</a:t>
                      </a:r>
                      <a:r>
                        <a:rPr lang="en-GB" sz="2400" b="1" dirty="0">
                          <a:solidFill>
                            <a:schemeClr val="accent1">
                              <a:lumMod val="50000"/>
                            </a:schemeClr>
                          </a:solidFill>
                        </a:rPr>
                        <a:t> ‘A’ o ‘B’? </a:t>
                      </a:r>
                    </a:p>
                  </a:txBody>
                  <a:tcPr/>
                </a:tc>
                <a:extLst>
                  <a:ext uri="{0D108BD9-81ED-4DB2-BD59-A6C34878D82A}">
                    <a16:rowId xmlns:a16="http://schemas.microsoft.com/office/drawing/2014/main" val="16437105"/>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b="1" dirty="0">
                        <a:solidFill>
                          <a:srgbClr val="002060"/>
                        </a:solidFill>
                      </a:endParaRPr>
                    </a:p>
                  </a:txBody>
                  <a:tcPr/>
                </a:tc>
                <a:extLst>
                  <a:ext uri="{0D108BD9-81ED-4DB2-BD59-A6C34878D82A}">
                    <a16:rowId xmlns:a16="http://schemas.microsoft.com/office/drawing/2014/main" val="486534175"/>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extLst>
                  <a:ext uri="{0D108BD9-81ED-4DB2-BD59-A6C34878D82A}">
                    <a16:rowId xmlns:a16="http://schemas.microsoft.com/office/drawing/2014/main" val="225555033"/>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extLst>
                  <a:ext uri="{0D108BD9-81ED-4DB2-BD59-A6C34878D82A}">
                    <a16:rowId xmlns:a16="http://schemas.microsoft.com/office/drawing/2014/main" val="1369140738"/>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extLst>
                  <a:ext uri="{0D108BD9-81ED-4DB2-BD59-A6C34878D82A}">
                    <a16:rowId xmlns:a16="http://schemas.microsoft.com/office/drawing/2014/main" val="793693148"/>
                  </a:ext>
                </a:extLst>
              </a:tr>
              <a:tr h="563233">
                <a:tc>
                  <a:txBody>
                    <a:bodyPr/>
                    <a:lstStyle/>
                    <a:p>
                      <a:endParaRPr lang="en-GB" sz="2400" dirty="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extLst>
                  <a:ext uri="{0D108BD9-81ED-4DB2-BD59-A6C34878D82A}">
                    <a16:rowId xmlns:a16="http://schemas.microsoft.com/office/drawing/2014/main" val="3626581853"/>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dirty="0">
                        <a:solidFill>
                          <a:srgbClr val="002060"/>
                        </a:solidFill>
                      </a:endParaRPr>
                    </a:p>
                  </a:txBody>
                  <a:tcPr/>
                </a:tc>
                <a:extLst>
                  <a:ext uri="{0D108BD9-81ED-4DB2-BD59-A6C34878D82A}">
                    <a16:rowId xmlns:a16="http://schemas.microsoft.com/office/drawing/2014/main" val="3675185580"/>
                  </a:ext>
                </a:extLst>
              </a:tr>
            </a:tbl>
          </a:graphicData>
        </a:graphic>
      </p:graphicFrame>
      <p:sp>
        <p:nvSpPr>
          <p:cNvPr id="58" name="TextBox 57"/>
          <p:cNvSpPr txBox="1"/>
          <p:nvPr/>
        </p:nvSpPr>
        <p:spPr>
          <a:xfrm>
            <a:off x="5050974" y="4908251"/>
            <a:ext cx="7217615" cy="461665"/>
          </a:xfrm>
          <a:prstGeom prst="rect">
            <a:avLst/>
          </a:prstGeom>
          <a:noFill/>
        </p:spPr>
        <p:txBody>
          <a:bodyPr wrap="square" rtlCol="0">
            <a:spAutoFit/>
          </a:bodyPr>
          <a:lstStyle/>
          <a:p>
            <a:r>
              <a:rPr lang="en-GB" sz="2400" dirty="0">
                <a:solidFill>
                  <a:schemeClr val="accent1">
                    <a:lumMod val="50000"/>
                  </a:schemeClr>
                </a:solidFill>
              </a:rPr>
              <a:t>Estación Atocha </a:t>
            </a:r>
            <a:r>
              <a:rPr lang="en-GB" sz="2400" b="1" dirty="0">
                <a:solidFill>
                  <a:schemeClr val="accent1">
                    <a:lumMod val="50000"/>
                  </a:schemeClr>
                </a:solidFill>
              </a:rPr>
              <a:t>(f)          </a:t>
            </a:r>
            <a:r>
              <a:rPr lang="en-GB" sz="2400" dirty="0">
                <a:solidFill>
                  <a:schemeClr val="accent1">
                    <a:lumMod val="50000"/>
                  </a:schemeClr>
                </a:solidFill>
              </a:rPr>
              <a:t>Estadio Bernabéu </a:t>
            </a:r>
            <a:r>
              <a:rPr lang="en-GB" sz="2400" b="1" dirty="0">
                <a:solidFill>
                  <a:schemeClr val="accent1">
                    <a:lumMod val="50000"/>
                  </a:schemeClr>
                </a:solidFill>
              </a:rPr>
              <a:t>(m)</a:t>
            </a:r>
            <a:r>
              <a:rPr lang="en-GB" sz="2400" dirty="0">
                <a:solidFill>
                  <a:schemeClr val="accent1">
                    <a:lumMod val="50000"/>
                  </a:schemeClr>
                </a:solidFill>
              </a:rPr>
              <a:t> </a:t>
            </a:r>
            <a:endParaRPr lang="en-GB" sz="2400" b="1" dirty="0">
              <a:solidFill>
                <a:schemeClr val="accent1">
                  <a:lumMod val="50000"/>
                </a:schemeClr>
              </a:solidFill>
            </a:endParaRPr>
          </a:p>
        </p:txBody>
      </p:sp>
      <p:sp>
        <p:nvSpPr>
          <p:cNvPr id="8" name="TextBox 7"/>
          <p:cNvSpPr txBox="1"/>
          <p:nvPr/>
        </p:nvSpPr>
        <p:spPr>
          <a:xfrm>
            <a:off x="318376" y="303220"/>
            <a:ext cx="8021211" cy="1077218"/>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Persona B</a:t>
            </a:r>
          </a:p>
          <a:p>
            <a:r>
              <a:rPr lang="en-GB" sz="3200" dirty="0">
                <a:solidFill>
                  <a:schemeClr val="accent1">
                    <a:lumMod val="50000"/>
                  </a:schemeClr>
                </a:solidFill>
                <a:latin typeface="Century Gothic" panose="020B0502020202020204" pitchFamily="34" charset="0"/>
              </a:rPr>
              <a:t>Escucha. Completa la tabla. </a:t>
            </a:r>
          </a:p>
        </p:txBody>
      </p:sp>
      <p:sp>
        <p:nvSpPr>
          <p:cNvPr id="2" name="Title 1"/>
          <p:cNvSpPr>
            <a:spLocks noGrp="1"/>
          </p:cNvSpPr>
          <p:nvPr>
            <p:ph type="title"/>
          </p:nvPr>
        </p:nvSpPr>
        <p:spPr>
          <a:xfrm>
            <a:off x="10651283" y="392945"/>
            <a:ext cx="294221" cy="175235"/>
          </a:xfrm>
        </p:spPr>
        <p:txBody>
          <a:bodyPr>
            <a:normAutofit/>
          </a:bodyPr>
          <a:lstStyle/>
          <a:p>
            <a:r>
              <a:rPr lang="en-GB" sz="100" b="1" dirty="0">
                <a:solidFill>
                  <a:schemeClr val="bg1"/>
                </a:solidFill>
              </a:rPr>
              <a:t>escuchar</a:t>
            </a:r>
            <a:endParaRPr lang="en-GB" sz="100" dirty="0">
              <a:solidFill>
                <a:schemeClr val="bg1"/>
              </a:solidFill>
            </a:endParaRPr>
          </a:p>
        </p:txBody>
      </p:sp>
      <p:sp>
        <p:nvSpPr>
          <p:cNvPr id="25" name="TextBox 24"/>
          <p:cNvSpPr txBox="1"/>
          <p:nvPr/>
        </p:nvSpPr>
        <p:spPr>
          <a:xfrm>
            <a:off x="6246645" y="2068572"/>
            <a:ext cx="362857" cy="461665"/>
          </a:xfrm>
          <a:prstGeom prst="rect">
            <a:avLst/>
          </a:prstGeom>
          <a:noFill/>
        </p:spPr>
        <p:txBody>
          <a:bodyPr wrap="square" rtlCol="0">
            <a:spAutoFit/>
          </a:bodyPr>
          <a:lstStyle/>
          <a:p>
            <a:r>
              <a:rPr lang="en-GB" sz="2400" b="1" dirty="0">
                <a:solidFill>
                  <a:schemeClr val="accent1">
                    <a:lumMod val="50000"/>
                  </a:schemeClr>
                </a:solidFill>
              </a:rPr>
              <a:t>A</a:t>
            </a:r>
          </a:p>
        </p:txBody>
      </p:sp>
      <p:sp>
        <p:nvSpPr>
          <p:cNvPr id="26" name="TextBox 25"/>
          <p:cNvSpPr txBox="1"/>
          <p:nvPr/>
        </p:nvSpPr>
        <p:spPr>
          <a:xfrm>
            <a:off x="10288426" y="2122179"/>
            <a:ext cx="362857" cy="461665"/>
          </a:xfrm>
          <a:prstGeom prst="rect">
            <a:avLst/>
          </a:prstGeom>
          <a:noFill/>
        </p:spPr>
        <p:txBody>
          <a:bodyPr wrap="square" rtlCol="0">
            <a:spAutoFit/>
          </a:bodyPr>
          <a:lstStyle/>
          <a:p>
            <a:r>
              <a:rPr lang="en-GB" sz="2400" b="1" dirty="0">
                <a:solidFill>
                  <a:schemeClr val="accent1">
                    <a:lumMod val="50000"/>
                  </a:schemeClr>
                </a:solidFill>
              </a:rPr>
              <a:t>B</a:t>
            </a:r>
          </a:p>
        </p:txBody>
      </p:sp>
      <p:pic>
        <p:nvPicPr>
          <p:cNvPr id="7170" name="Picture 2" descr="Orange Person Clip 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427" y="1969939"/>
            <a:ext cx="439510" cy="52247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Orange Person Clip 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8938" y="2000510"/>
            <a:ext cx="439510" cy="52247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Orange Person Clip 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8211" y="2000510"/>
            <a:ext cx="439510" cy="522470"/>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p:cNvSpPr/>
          <p:nvPr/>
        </p:nvSpPr>
        <p:spPr>
          <a:xfrm>
            <a:off x="8692697" y="2584450"/>
            <a:ext cx="2858227" cy="539400"/>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168" name="TextBox 7167"/>
          <p:cNvSpPr txBox="1"/>
          <p:nvPr/>
        </p:nvSpPr>
        <p:spPr>
          <a:xfrm>
            <a:off x="53371" y="2623991"/>
            <a:ext cx="362857" cy="461665"/>
          </a:xfrm>
          <a:prstGeom prst="rect">
            <a:avLst/>
          </a:prstGeom>
          <a:noFill/>
        </p:spPr>
        <p:txBody>
          <a:bodyPr wrap="square" rtlCol="0">
            <a:spAutoFit/>
          </a:bodyPr>
          <a:lstStyle/>
          <a:p>
            <a:r>
              <a:rPr lang="en-GB" sz="2400" b="1" dirty="0">
                <a:solidFill>
                  <a:schemeClr val="accent1">
                    <a:lumMod val="50000"/>
                  </a:schemeClr>
                </a:solidFill>
              </a:rPr>
              <a:t>1</a:t>
            </a:r>
          </a:p>
        </p:txBody>
      </p:sp>
      <p:sp>
        <p:nvSpPr>
          <p:cNvPr id="35" name="TextBox 34"/>
          <p:cNvSpPr txBox="1"/>
          <p:nvPr/>
        </p:nvSpPr>
        <p:spPr>
          <a:xfrm>
            <a:off x="24386" y="3214929"/>
            <a:ext cx="362857" cy="461665"/>
          </a:xfrm>
          <a:prstGeom prst="rect">
            <a:avLst/>
          </a:prstGeom>
          <a:noFill/>
        </p:spPr>
        <p:txBody>
          <a:bodyPr wrap="square" rtlCol="0">
            <a:spAutoFit/>
          </a:bodyPr>
          <a:lstStyle/>
          <a:p>
            <a:r>
              <a:rPr lang="en-GB" sz="2400" b="1" dirty="0">
                <a:solidFill>
                  <a:schemeClr val="accent1">
                    <a:lumMod val="50000"/>
                  </a:schemeClr>
                </a:solidFill>
              </a:rPr>
              <a:t>2</a:t>
            </a:r>
          </a:p>
        </p:txBody>
      </p:sp>
      <p:sp>
        <p:nvSpPr>
          <p:cNvPr id="36" name="TextBox 35"/>
          <p:cNvSpPr txBox="1"/>
          <p:nvPr/>
        </p:nvSpPr>
        <p:spPr>
          <a:xfrm>
            <a:off x="53371" y="3793823"/>
            <a:ext cx="362857" cy="461665"/>
          </a:xfrm>
          <a:prstGeom prst="rect">
            <a:avLst/>
          </a:prstGeom>
          <a:noFill/>
        </p:spPr>
        <p:txBody>
          <a:bodyPr wrap="square" rtlCol="0">
            <a:spAutoFit/>
          </a:bodyPr>
          <a:lstStyle/>
          <a:p>
            <a:r>
              <a:rPr lang="en-GB" sz="2400" b="1" dirty="0">
                <a:solidFill>
                  <a:schemeClr val="accent1">
                    <a:lumMod val="50000"/>
                  </a:schemeClr>
                </a:solidFill>
              </a:rPr>
              <a:t>3</a:t>
            </a:r>
          </a:p>
        </p:txBody>
      </p:sp>
      <p:sp>
        <p:nvSpPr>
          <p:cNvPr id="37" name="TextBox 36"/>
          <p:cNvSpPr txBox="1"/>
          <p:nvPr/>
        </p:nvSpPr>
        <p:spPr>
          <a:xfrm>
            <a:off x="53371" y="4302077"/>
            <a:ext cx="362857" cy="461665"/>
          </a:xfrm>
          <a:prstGeom prst="rect">
            <a:avLst/>
          </a:prstGeom>
          <a:noFill/>
        </p:spPr>
        <p:txBody>
          <a:bodyPr wrap="square" rtlCol="0">
            <a:spAutoFit/>
          </a:bodyPr>
          <a:lstStyle/>
          <a:p>
            <a:r>
              <a:rPr lang="en-GB" sz="2400" b="1" dirty="0">
                <a:solidFill>
                  <a:schemeClr val="accent1">
                    <a:lumMod val="50000"/>
                  </a:schemeClr>
                </a:solidFill>
              </a:rPr>
              <a:t>4</a:t>
            </a:r>
          </a:p>
        </p:txBody>
      </p:sp>
      <p:sp>
        <p:nvSpPr>
          <p:cNvPr id="38" name="TextBox 37"/>
          <p:cNvSpPr txBox="1"/>
          <p:nvPr/>
        </p:nvSpPr>
        <p:spPr>
          <a:xfrm>
            <a:off x="53371" y="4895825"/>
            <a:ext cx="362857" cy="461665"/>
          </a:xfrm>
          <a:prstGeom prst="rect">
            <a:avLst/>
          </a:prstGeom>
          <a:noFill/>
        </p:spPr>
        <p:txBody>
          <a:bodyPr wrap="square" rtlCol="0">
            <a:spAutoFit/>
          </a:bodyPr>
          <a:lstStyle/>
          <a:p>
            <a:r>
              <a:rPr lang="en-GB" sz="2400" b="1" dirty="0">
                <a:solidFill>
                  <a:schemeClr val="accent1">
                    <a:lumMod val="50000"/>
                  </a:schemeClr>
                </a:solidFill>
              </a:rPr>
              <a:t>5</a:t>
            </a:r>
          </a:p>
        </p:txBody>
      </p:sp>
      <p:sp>
        <p:nvSpPr>
          <p:cNvPr id="39" name="TextBox 38"/>
          <p:cNvSpPr txBox="1"/>
          <p:nvPr/>
        </p:nvSpPr>
        <p:spPr>
          <a:xfrm>
            <a:off x="53371" y="5442859"/>
            <a:ext cx="362857" cy="461665"/>
          </a:xfrm>
          <a:prstGeom prst="rect">
            <a:avLst/>
          </a:prstGeom>
          <a:noFill/>
        </p:spPr>
        <p:txBody>
          <a:bodyPr wrap="square" rtlCol="0">
            <a:spAutoFit/>
          </a:bodyPr>
          <a:lstStyle/>
          <a:p>
            <a:r>
              <a:rPr lang="en-GB" sz="2400" b="1" dirty="0">
                <a:solidFill>
                  <a:schemeClr val="accent1">
                    <a:lumMod val="50000"/>
                  </a:schemeClr>
                </a:solidFill>
              </a:rPr>
              <a:t>6</a:t>
            </a:r>
          </a:p>
        </p:txBody>
      </p:sp>
      <p:sp>
        <p:nvSpPr>
          <p:cNvPr id="42" name="TextBox 41"/>
          <p:cNvSpPr txBox="1"/>
          <p:nvPr/>
        </p:nvSpPr>
        <p:spPr>
          <a:xfrm>
            <a:off x="2773665" y="3110253"/>
            <a:ext cx="1537078" cy="523220"/>
          </a:xfrm>
          <a:prstGeom prst="rect">
            <a:avLst/>
          </a:prstGeom>
          <a:noFill/>
        </p:spPr>
        <p:txBody>
          <a:bodyPr wrap="square" rtlCol="0">
            <a:spAutoFit/>
          </a:bodyPr>
          <a:lstStyle/>
          <a:p>
            <a:r>
              <a:rPr lang="en-GB" sz="2800" dirty="0">
                <a:solidFill>
                  <a:schemeClr val="accent1">
                    <a:lumMod val="50000"/>
                  </a:schemeClr>
                </a:solidFill>
              </a:rPr>
              <a:t>below</a:t>
            </a:r>
          </a:p>
        </p:txBody>
      </p:sp>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7942" y="3220536"/>
            <a:ext cx="396420" cy="412937"/>
          </a:xfrm>
          <a:prstGeom prst="rect">
            <a:avLst/>
          </a:prstGeom>
        </p:spPr>
      </p:pic>
      <p:sp>
        <p:nvSpPr>
          <p:cNvPr id="44" name="TextBox 43"/>
          <p:cNvSpPr txBox="1"/>
          <p:nvPr/>
        </p:nvSpPr>
        <p:spPr>
          <a:xfrm>
            <a:off x="4974385" y="3196171"/>
            <a:ext cx="7321797" cy="461665"/>
          </a:xfrm>
          <a:prstGeom prst="rect">
            <a:avLst/>
          </a:prstGeom>
          <a:noFill/>
        </p:spPr>
        <p:txBody>
          <a:bodyPr wrap="square" rtlCol="0">
            <a:spAutoFit/>
          </a:bodyPr>
          <a:lstStyle/>
          <a:p>
            <a:r>
              <a:rPr lang="en-GB" sz="2400" dirty="0">
                <a:solidFill>
                  <a:schemeClr val="accent1">
                    <a:lumMod val="50000"/>
                  </a:schemeClr>
                </a:solidFill>
              </a:rPr>
              <a:t> Museo del Prado </a:t>
            </a:r>
            <a:r>
              <a:rPr lang="en-GB" sz="2400" b="1" dirty="0">
                <a:solidFill>
                  <a:schemeClr val="accent1">
                    <a:lumMod val="50000"/>
                  </a:schemeClr>
                </a:solidFill>
              </a:rPr>
              <a:t>(m)</a:t>
            </a:r>
            <a:r>
              <a:rPr lang="en-GB" sz="2400" dirty="0">
                <a:solidFill>
                  <a:schemeClr val="accent1">
                    <a:lumMod val="50000"/>
                  </a:schemeClr>
                </a:solidFill>
              </a:rPr>
              <a:t>                  Plaza Mayor </a:t>
            </a:r>
            <a:r>
              <a:rPr lang="en-GB" sz="2400" b="1" dirty="0">
                <a:solidFill>
                  <a:schemeClr val="accent1">
                    <a:lumMod val="50000"/>
                  </a:schemeClr>
                </a:solidFill>
              </a:rPr>
              <a:t>(f)</a:t>
            </a:r>
          </a:p>
        </p:txBody>
      </p:sp>
      <p:sp>
        <p:nvSpPr>
          <p:cNvPr id="45" name="Oval 44"/>
          <p:cNvSpPr/>
          <p:nvPr/>
        </p:nvSpPr>
        <p:spPr>
          <a:xfrm>
            <a:off x="9382069" y="3171328"/>
            <a:ext cx="2274926" cy="548869"/>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972" y="3752695"/>
            <a:ext cx="396420" cy="412937"/>
          </a:xfrm>
          <a:prstGeom prst="rect">
            <a:avLst/>
          </a:prstGeom>
        </p:spPr>
      </p:pic>
      <p:sp>
        <p:nvSpPr>
          <p:cNvPr id="47" name="TextBox 46"/>
          <p:cNvSpPr txBox="1"/>
          <p:nvPr/>
        </p:nvSpPr>
        <p:spPr>
          <a:xfrm>
            <a:off x="2773664" y="3716935"/>
            <a:ext cx="2088621" cy="523220"/>
          </a:xfrm>
          <a:prstGeom prst="rect">
            <a:avLst/>
          </a:prstGeom>
          <a:noFill/>
        </p:spPr>
        <p:txBody>
          <a:bodyPr wrap="square" rtlCol="0">
            <a:spAutoFit/>
          </a:bodyPr>
          <a:lstStyle/>
          <a:p>
            <a:r>
              <a:rPr lang="en-GB" sz="2800" dirty="0">
                <a:solidFill>
                  <a:schemeClr val="accent1">
                    <a:lumMod val="50000"/>
                  </a:schemeClr>
                </a:solidFill>
              </a:rPr>
              <a:t>in front of</a:t>
            </a:r>
          </a:p>
        </p:txBody>
      </p:sp>
      <p:sp>
        <p:nvSpPr>
          <p:cNvPr id="48" name="TextBox 47"/>
          <p:cNvSpPr txBox="1"/>
          <p:nvPr/>
        </p:nvSpPr>
        <p:spPr>
          <a:xfrm>
            <a:off x="5011736" y="3739428"/>
            <a:ext cx="7217615" cy="461665"/>
          </a:xfrm>
          <a:prstGeom prst="rect">
            <a:avLst/>
          </a:prstGeom>
          <a:noFill/>
        </p:spPr>
        <p:txBody>
          <a:bodyPr wrap="square" rtlCol="0">
            <a:spAutoFit/>
          </a:bodyPr>
          <a:lstStyle/>
          <a:p>
            <a:r>
              <a:rPr lang="en-GB" sz="2400" dirty="0">
                <a:solidFill>
                  <a:schemeClr val="accent1">
                    <a:lumMod val="50000"/>
                  </a:schemeClr>
                </a:solidFill>
              </a:rPr>
              <a:t>Estadio Bernabéu </a:t>
            </a:r>
            <a:r>
              <a:rPr lang="en-GB" sz="2400" b="1" dirty="0">
                <a:solidFill>
                  <a:schemeClr val="accent1">
                    <a:lumMod val="50000"/>
                  </a:schemeClr>
                </a:solidFill>
              </a:rPr>
              <a:t>(m)          </a:t>
            </a:r>
            <a:r>
              <a:rPr lang="en-GB" sz="2400" dirty="0">
                <a:solidFill>
                  <a:schemeClr val="accent1">
                    <a:lumMod val="50000"/>
                  </a:schemeClr>
                </a:solidFill>
              </a:rPr>
              <a:t>Estación Atocha </a:t>
            </a:r>
            <a:r>
              <a:rPr lang="en-GB" sz="2400" b="1" dirty="0">
                <a:solidFill>
                  <a:schemeClr val="accent1">
                    <a:lumMod val="50000"/>
                  </a:schemeClr>
                </a:solidFill>
              </a:rPr>
              <a:t>(f)</a:t>
            </a:r>
            <a:r>
              <a:rPr lang="en-GB" sz="2400" dirty="0">
                <a:solidFill>
                  <a:schemeClr val="accent1">
                    <a:lumMod val="50000"/>
                  </a:schemeClr>
                </a:solidFill>
              </a:rPr>
              <a:t> </a:t>
            </a:r>
            <a:endParaRPr lang="en-GB" sz="2400" b="1" dirty="0">
              <a:solidFill>
                <a:schemeClr val="accent1">
                  <a:lumMod val="50000"/>
                </a:schemeClr>
              </a:solidFill>
            </a:endParaRPr>
          </a:p>
        </p:txBody>
      </p:sp>
      <p:sp>
        <p:nvSpPr>
          <p:cNvPr id="49" name="Oval 48"/>
          <p:cNvSpPr/>
          <p:nvPr/>
        </p:nvSpPr>
        <p:spPr>
          <a:xfrm>
            <a:off x="5064263" y="3659979"/>
            <a:ext cx="2912692" cy="635320"/>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0524" y="4346005"/>
            <a:ext cx="396420" cy="412937"/>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517" y="4908251"/>
            <a:ext cx="396420" cy="412937"/>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972" y="5442859"/>
            <a:ext cx="396420" cy="412937"/>
          </a:xfrm>
          <a:prstGeom prst="rect">
            <a:avLst/>
          </a:prstGeom>
        </p:spPr>
      </p:pic>
      <p:sp>
        <p:nvSpPr>
          <p:cNvPr id="53" name="TextBox 52"/>
          <p:cNvSpPr txBox="1"/>
          <p:nvPr/>
        </p:nvSpPr>
        <p:spPr>
          <a:xfrm>
            <a:off x="2773663" y="4271300"/>
            <a:ext cx="2088621" cy="523220"/>
          </a:xfrm>
          <a:prstGeom prst="rect">
            <a:avLst/>
          </a:prstGeom>
          <a:noFill/>
        </p:spPr>
        <p:txBody>
          <a:bodyPr wrap="square" rtlCol="0">
            <a:spAutoFit/>
          </a:bodyPr>
          <a:lstStyle/>
          <a:p>
            <a:r>
              <a:rPr lang="en-GB" sz="2800" dirty="0">
                <a:solidFill>
                  <a:schemeClr val="accent1">
                    <a:lumMod val="50000"/>
                  </a:schemeClr>
                </a:solidFill>
              </a:rPr>
              <a:t>far from</a:t>
            </a:r>
          </a:p>
        </p:txBody>
      </p:sp>
      <p:sp>
        <p:nvSpPr>
          <p:cNvPr id="54" name="TextBox 53"/>
          <p:cNvSpPr txBox="1"/>
          <p:nvPr/>
        </p:nvSpPr>
        <p:spPr>
          <a:xfrm>
            <a:off x="2737360" y="4830670"/>
            <a:ext cx="2088621" cy="523220"/>
          </a:xfrm>
          <a:prstGeom prst="rect">
            <a:avLst/>
          </a:prstGeom>
          <a:noFill/>
        </p:spPr>
        <p:txBody>
          <a:bodyPr wrap="square" rtlCol="0">
            <a:spAutoFit/>
          </a:bodyPr>
          <a:lstStyle/>
          <a:p>
            <a:r>
              <a:rPr lang="en-GB" sz="2800" dirty="0">
                <a:solidFill>
                  <a:schemeClr val="accent1">
                    <a:lumMod val="50000"/>
                  </a:schemeClr>
                </a:solidFill>
              </a:rPr>
              <a:t>behind</a:t>
            </a:r>
          </a:p>
        </p:txBody>
      </p:sp>
      <p:sp>
        <p:nvSpPr>
          <p:cNvPr id="55" name="TextBox 54"/>
          <p:cNvSpPr txBox="1"/>
          <p:nvPr/>
        </p:nvSpPr>
        <p:spPr>
          <a:xfrm>
            <a:off x="2773663" y="5388745"/>
            <a:ext cx="2088621" cy="523220"/>
          </a:xfrm>
          <a:prstGeom prst="rect">
            <a:avLst/>
          </a:prstGeom>
          <a:noFill/>
        </p:spPr>
        <p:txBody>
          <a:bodyPr wrap="square" rtlCol="0">
            <a:spAutoFit/>
          </a:bodyPr>
          <a:lstStyle/>
          <a:p>
            <a:r>
              <a:rPr lang="en-GB" sz="2800" dirty="0">
                <a:solidFill>
                  <a:schemeClr val="accent1">
                    <a:lumMod val="50000"/>
                  </a:schemeClr>
                </a:solidFill>
              </a:rPr>
              <a:t>outside</a:t>
            </a:r>
          </a:p>
        </p:txBody>
      </p:sp>
      <p:sp>
        <p:nvSpPr>
          <p:cNvPr id="56" name="TextBox 55"/>
          <p:cNvSpPr txBox="1"/>
          <p:nvPr/>
        </p:nvSpPr>
        <p:spPr>
          <a:xfrm>
            <a:off x="5078567" y="4332855"/>
            <a:ext cx="7217615" cy="461665"/>
          </a:xfrm>
          <a:prstGeom prst="rect">
            <a:avLst/>
          </a:prstGeom>
          <a:noFill/>
        </p:spPr>
        <p:txBody>
          <a:bodyPr wrap="square" rtlCol="0">
            <a:spAutoFit/>
          </a:bodyPr>
          <a:lstStyle/>
          <a:p>
            <a:r>
              <a:rPr lang="en-GB" sz="2400" dirty="0">
                <a:solidFill>
                  <a:schemeClr val="accent1">
                    <a:lumMod val="50000"/>
                  </a:schemeClr>
                </a:solidFill>
              </a:rPr>
              <a:t>Parque del Retiro </a:t>
            </a:r>
            <a:r>
              <a:rPr lang="en-GB" sz="2400" b="1" dirty="0">
                <a:solidFill>
                  <a:schemeClr val="accent1">
                    <a:lumMod val="50000"/>
                  </a:schemeClr>
                </a:solidFill>
              </a:rPr>
              <a:t>(m)         </a:t>
            </a:r>
            <a:r>
              <a:rPr lang="en-GB" sz="2400" dirty="0">
                <a:solidFill>
                  <a:schemeClr val="accent1">
                    <a:lumMod val="50000"/>
                  </a:schemeClr>
                </a:solidFill>
              </a:rPr>
              <a:t>Puerta de Alcalá </a:t>
            </a:r>
            <a:r>
              <a:rPr lang="en-GB" sz="2400" b="1" dirty="0">
                <a:solidFill>
                  <a:schemeClr val="accent1">
                    <a:lumMod val="50000"/>
                  </a:schemeClr>
                </a:solidFill>
              </a:rPr>
              <a:t>(f)</a:t>
            </a:r>
            <a:r>
              <a:rPr lang="en-GB" sz="2400" dirty="0">
                <a:solidFill>
                  <a:schemeClr val="accent1">
                    <a:lumMod val="50000"/>
                  </a:schemeClr>
                </a:solidFill>
              </a:rPr>
              <a:t> </a:t>
            </a:r>
            <a:endParaRPr lang="en-GB" sz="2400" b="1" dirty="0">
              <a:solidFill>
                <a:schemeClr val="accent1">
                  <a:lumMod val="50000"/>
                </a:schemeClr>
              </a:solidFill>
            </a:endParaRPr>
          </a:p>
        </p:txBody>
      </p:sp>
      <p:sp>
        <p:nvSpPr>
          <p:cNvPr id="57" name="Oval 56"/>
          <p:cNvSpPr/>
          <p:nvPr/>
        </p:nvSpPr>
        <p:spPr>
          <a:xfrm>
            <a:off x="5012602" y="4855897"/>
            <a:ext cx="3143462" cy="531942"/>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9" name="Oval 58"/>
          <p:cNvSpPr/>
          <p:nvPr/>
        </p:nvSpPr>
        <p:spPr>
          <a:xfrm>
            <a:off x="8849054" y="4278730"/>
            <a:ext cx="2904842" cy="563565"/>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0" name="TextBox 59"/>
          <p:cNvSpPr txBox="1"/>
          <p:nvPr/>
        </p:nvSpPr>
        <p:spPr>
          <a:xfrm>
            <a:off x="5050974" y="5426782"/>
            <a:ext cx="7321797" cy="830997"/>
          </a:xfrm>
          <a:prstGeom prst="rect">
            <a:avLst/>
          </a:prstGeom>
          <a:noFill/>
        </p:spPr>
        <p:txBody>
          <a:bodyPr wrap="square" rtlCol="0">
            <a:spAutoFit/>
          </a:bodyPr>
          <a:lstStyle/>
          <a:p>
            <a:r>
              <a:rPr lang="en-GB" sz="2400" dirty="0">
                <a:solidFill>
                  <a:schemeClr val="accent1">
                    <a:lumMod val="50000"/>
                  </a:schemeClr>
                </a:solidFill>
              </a:rPr>
              <a:t>Museo del Prado </a:t>
            </a:r>
            <a:r>
              <a:rPr lang="en-GB" sz="2400" b="1" dirty="0">
                <a:solidFill>
                  <a:schemeClr val="accent1">
                    <a:lumMod val="50000"/>
                  </a:schemeClr>
                </a:solidFill>
              </a:rPr>
              <a:t>(m)          </a:t>
            </a:r>
            <a:r>
              <a:rPr lang="en-GB" sz="2400" dirty="0">
                <a:solidFill>
                  <a:schemeClr val="accent1">
                    <a:lumMod val="50000"/>
                  </a:schemeClr>
                </a:solidFill>
              </a:rPr>
              <a:t>Puerta de Alcalá </a:t>
            </a:r>
            <a:r>
              <a:rPr lang="en-GB" sz="2400" b="1" dirty="0">
                <a:solidFill>
                  <a:schemeClr val="accent1">
                    <a:lumMod val="50000"/>
                  </a:schemeClr>
                </a:solidFill>
              </a:rPr>
              <a:t>(f)</a:t>
            </a:r>
            <a:r>
              <a:rPr lang="en-GB" sz="2400" dirty="0">
                <a:solidFill>
                  <a:schemeClr val="accent1">
                    <a:lumMod val="50000"/>
                  </a:schemeClr>
                </a:solidFill>
              </a:rPr>
              <a:t> </a:t>
            </a:r>
            <a:endParaRPr lang="en-GB" sz="2400" b="1" dirty="0">
              <a:solidFill>
                <a:schemeClr val="accent1">
                  <a:lumMod val="50000"/>
                </a:schemeClr>
              </a:solidFill>
            </a:endParaRPr>
          </a:p>
          <a:p>
            <a:endParaRPr lang="en-GB" sz="2400" b="1" dirty="0">
              <a:solidFill>
                <a:schemeClr val="accent1">
                  <a:lumMod val="50000"/>
                </a:schemeClr>
              </a:solidFill>
            </a:endParaRPr>
          </a:p>
        </p:txBody>
      </p:sp>
      <p:sp>
        <p:nvSpPr>
          <p:cNvPr id="62" name="Oval 61"/>
          <p:cNvSpPr/>
          <p:nvPr/>
        </p:nvSpPr>
        <p:spPr>
          <a:xfrm>
            <a:off x="4907165" y="5387069"/>
            <a:ext cx="3143462" cy="531942"/>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3" name="TextBox 62"/>
          <p:cNvSpPr txBox="1"/>
          <p:nvPr/>
        </p:nvSpPr>
        <p:spPr>
          <a:xfrm>
            <a:off x="5004803" y="2593345"/>
            <a:ext cx="7242339" cy="461665"/>
          </a:xfrm>
          <a:prstGeom prst="rect">
            <a:avLst/>
          </a:prstGeom>
          <a:noFill/>
        </p:spPr>
        <p:txBody>
          <a:bodyPr wrap="square" rtlCol="0">
            <a:spAutoFit/>
          </a:bodyPr>
          <a:lstStyle/>
          <a:p>
            <a:r>
              <a:rPr lang="en-GB" sz="2400" dirty="0">
                <a:solidFill>
                  <a:schemeClr val="accent1">
                    <a:lumMod val="50000"/>
                  </a:schemeClr>
                </a:solidFill>
              </a:rPr>
              <a:t>Plaza Mayor </a:t>
            </a:r>
            <a:r>
              <a:rPr lang="en-GB" sz="2400" b="1" dirty="0">
                <a:solidFill>
                  <a:schemeClr val="accent1">
                    <a:lumMod val="50000"/>
                  </a:schemeClr>
                </a:solidFill>
              </a:rPr>
              <a:t>(f)                  </a:t>
            </a:r>
            <a:r>
              <a:rPr lang="en-GB" sz="2400" dirty="0">
                <a:solidFill>
                  <a:schemeClr val="accent1">
                    <a:lumMod val="50000"/>
                  </a:schemeClr>
                </a:solidFill>
              </a:rPr>
              <a:t>Parque del Retiro </a:t>
            </a:r>
            <a:r>
              <a:rPr lang="en-GB" sz="2400" b="1" dirty="0">
                <a:solidFill>
                  <a:schemeClr val="accent1">
                    <a:lumMod val="50000"/>
                  </a:schemeClr>
                </a:solidFill>
              </a:rPr>
              <a:t>(m)</a:t>
            </a:r>
          </a:p>
        </p:txBody>
      </p: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8688" y="2631051"/>
            <a:ext cx="396420" cy="412937"/>
          </a:xfrm>
          <a:prstGeom prst="rect">
            <a:avLst/>
          </a:prstGeom>
        </p:spPr>
      </p:pic>
      <p:sp>
        <p:nvSpPr>
          <p:cNvPr id="65" name="TextBox 64"/>
          <p:cNvSpPr txBox="1"/>
          <p:nvPr/>
        </p:nvSpPr>
        <p:spPr>
          <a:xfrm>
            <a:off x="2773663" y="2536178"/>
            <a:ext cx="986971" cy="523220"/>
          </a:xfrm>
          <a:prstGeom prst="rect">
            <a:avLst/>
          </a:prstGeom>
          <a:noFill/>
        </p:spPr>
        <p:txBody>
          <a:bodyPr wrap="square" rtlCol="0">
            <a:spAutoFit/>
          </a:bodyPr>
          <a:lstStyle/>
          <a:p>
            <a:r>
              <a:rPr lang="en-GB" sz="2800" dirty="0">
                <a:solidFill>
                  <a:schemeClr val="accent1">
                    <a:lumMod val="50000"/>
                  </a:schemeClr>
                </a:solidFill>
              </a:rPr>
              <a:t>near</a:t>
            </a:r>
          </a:p>
        </p:txBody>
      </p:sp>
      <p:sp>
        <p:nvSpPr>
          <p:cNvPr id="41"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1465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2" grpId="0"/>
      <p:bldP spid="45" grpId="0" animBg="1"/>
      <p:bldP spid="47" grpId="0"/>
      <p:bldP spid="49" grpId="0" animBg="1"/>
      <p:bldP spid="53" grpId="0"/>
      <p:bldP spid="54" grpId="0"/>
      <p:bldP spid="55" grpId="0"/>
      <p:bldP spid="57" grpId="0" animBg="1"/>
      <p:bldP spid="59" grpId="0" animBg="1"/>
      <p:bldP spid="62" grpId="0" animBg="1"/>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3706334628"/>
              </p:ext>
            </p:extLst>
          </p:nvPr>
        </p:nvGraphicFramePr>
        <p:xfrm>
          <a:off x="435426" y="1560076"/>
          <a:ext cx="11622439" cy="4385238"/>
        </p:xfrm>
        <a:graphic>
          <a:graphicData uri="http://schemas.openxmlformats.org/drawingml/2006/table">
            <a:tbl>
              <a:tblPr firstRow="1" bandRow="1">
                <a:tableStyleId>{5940675A-B579-460E-94D1-54222C63F5DA}</a:tableStyleId>
              </a:tblPr>
              <a:tblGrid>
                <a:gridCol w="1045031">
                  <a:extLst>
                    <a:ext uri="{9D8B030D-6E8A-4147-A177-3AD203B41FA5}">
                      <a16:colId xmlns:a16="http://schemas.microsoft.com/office/drawing/2014/main" val="3521550464"/>
                    </a:ext>
                  </a:extLst>
                </a:gridCol>
                <a:gridCol w="1219200">
                  <a:extLst>
                    <a:ext uri="{9D8B030D-6E8A-4147-A177-3AD203B41FA5}">
                      <a16:colId xmlns:a16="http://schemas.microsoft.com/office/drawing/2014/main" val="588175415"/>
                    </a:ext>
                  </a:extLst>
                </a:gridCol>
                <a:gridCol w="2380343">
                  <a:extLst>
                    <a:ext uri="{9D8B030D-6E8A-4147-A177-3AD203B41FA5}">
                      <a16:colId xmlns:a16="http://schemas.microsoft.com/office/drawing/2014/main" val="3251386795"/>
                    </a:ext>
                  </a:extLst>
                </a:gridCol>
                <a:gridCol w="6977865">
                  <a:extLst>
                    <a:ext uri="{9D8B030D-6E8A-4147-A177-3AD203B41FA5}">
                      <a16:colId xmlns:a16="http://schemas.microsoft.com/office/drawing/2014/main" val="2528827625"/>
                    </a:ext>
                  </a:extLst>
                </a:gridCol>
              </a:tblGrid>
              <a:tr h="980936">
                <a:tc>
                  <a:txBody>
                    <a:bodyPr/>
                    <a:lstStyle/>
                    <a:p>
                      <a:pPr>
                        <a:lnSpc>
                          <a:spcPct val="100000"/>
                        </a:lnSpc>
                      </a:pPr>
                      <a:r>
                        <a:rPr lang="en-GB" sz="2000" b="1" dirty="0">
                          <a:solidFill>
                            <a:schemeClr val="accent1">
                              <a:lumMod val="50000"/>
                            </a:schemeClr>
                          </a:solidFill>
                        </a:rPr>
                        <a:t>‘I am’  </a:t>
                      </a:r>
                    </a:p>
                  </a:txBody>
                  <a:tcPr/>
                </a:tc>
                <a:tc>
                  <a:txBody>
                    <a:bodyPr/>
                    <a:lstStyle/>
                    <a:p>
                      <a:pPr>
                        <a:lnSpc>
                          <a:spcPct val="100000"/>
                        </a:lnSpc>
                      </a:pPr>
                      <a:r>
                        <a:rPr lang="en-GB" sz="2000" b="1" dirty="0">
                          <a:solidFill>
                            <a:schemeClr val="accent1">
                              <a:lumMod val="50000"/>
                            </a:schemeClr>
                          </a:solidFill>
                        </a:rPr>
                        <a:t>‘we are’</a:t>
                      </a:r>
                    </a:p>
                  </a:txBody>
                  <a:tcPr/>
                </a:tc>
                <a:tc>
                  <a:txBody>
                    <a:bodyPr/>
                    <a:lstStyle/>
                    <a:p>
                      <a:pPr>
                        <a:lnSpc>
                          <a:spcPct val="100000"/>
                        </a:lnSpc>
                      </a:pPr>
                      <a:r>
                        <a:rPr lang="en-GB" sz="2000" b="1" dirty="0">
                          <a:solidFill>
                            <a:schemeClr val="accent1">
                              <a:lumMod val="50000"/>
                            </a:schemeClr>
                          </a:solidFill>
                        </a:rPr>
                        <a:t>near? far?</a:t>
                      </a:r>
                      <a:r>
                        <a:rPr lang="en-GB" sz="2000" b="1" baseline="0" dirty="0">
                          <a:solidFill>
                            <a:schemeClr val="accent1">
                              <a:lumMod val="50000"/>
                            </a:schemeClr>
                          </a:solidFill>
                        </a:rPr>
                        <a:t> under? behind? outside? </a:t>
                      </a:r>
                    </a:p>
                    <a:p>
                      <a:pPr>
                        <a:lnSpc>
                          <a:spcPct val="100000"/>
                        </a:lnSpc>
                      </a:pPr>
                      <a:r>
                        <a:rPr lang="en-GB" sz="2000" b="1" baseline="0" dirty="0">
                          <a:solidFill>
                            <a:schemeClr val="accent1">
                              <a:lumMod val="50000"/>
                            </a:schemeClr>
                          </a:solidFill>
                        </a:rPr>
                        <a:t>in front of?</a:t>
                      </a:r>
                      <a:endParaRPr lang="en-GB" sz="2000" b="1" dirty="0">
                        <a:solidFill>
                          <a:schemeClr val="accent1">
                            <a:lumMod val="50000"/>
                          </a:schemeClr>
                        </a:solidFill>
                      </a:endParaRPr>
                    </a:p>
                  </a:txBody>
                  <a:tcPr/>
                </a:tc>
                <a:tc>
                  <a:txBody>
                    <a:bodyPr/>
                    <a:lstStyle/>
                    <a:p>
                      <a:r>
                        <a:rPr lang="en-GB" sz="2400" b="1" dirty="0">
                          <a:solidFill>
                            <a:schemeClr val="accent1">
                              <a:lumMod val="50000"/>
                            </a:schemeClr>
                          </a:solidFill>
                        </a:rPr>
                        <a:t>¿Dónde? ¿</a:t>
                      </a:r>
                      <a:r>
                        <a:rPr lang="en-GB" sz="2400" b="1" dirty="0" err="1">
                          <a:solidFill>
                            <a:schemeClr val="accent1">
                              <a:lumMod val="50000"/>
                            </a:schemeClr>
                          </a:solidFill>
                        </a:rPr>
                        <a:t>Es</a:t>
                      </a:r>
                      <a:r>
                        <a:rPr lang="en-GB" sz="2400" b="1" dirty="0">
                          <a:solidFill>
                            <a:schemeClr val="accent1">
                              <a:lumMod val="50000"/>
                            </a:schemeClr>
                          </a:solidFill>
                        </a:rPr>
                        <a:t> ‘A’ o ‘B’? </a:t>
                      </a:r>
                    </a:p>
                  </a:txBody>
                  <a:tcPr/>
                </a:tc>
                <a:extLst>
                  <a:ext uri="{0D108BD9-81ED-4DB2-BD59-A6C34878D82A}">
                    <a16:rowId xmlns:a16="http://schemas.microsoft.com/office/drawing/2014/main" val="16437105"/>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b="1" dirty="0">
                        <a:solidFill>
                          <a:srgbClr val="002060"/>
                        </a:solidFill>
                      </a:endParaRPr>
                    </a:p>
                  </a:txBody>
                  <a:tcPr/>
                </a:tc>
                <a:extLst>
                  <a:ext uri="{0D108BD9-81ED-4DB2-BD59-A6C34878D82A}">
                    <a16:rowId xmlns:a16="http://schemas.microsoft.com/office/drawing/2014/main" val="486534175"/>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extLst>
                  <a:ext uri="{0D108BD9-81ED-4DB2-BD59-A6C34878D82A}">
                    <a16:rowId xmlns:a16="http://schemas.microsoft.com/office/drawing/2014/main" val="225555033"/>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extLst>
                  <a:ext uri="{0D108BD9-81ED-4DB2-BD59-A6C34878D82A}">
                    <a16:rowId xmlns:a16="http://schemas.microsoft.com/office/drawing/2014/main" val="1369140738"/>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extLst>
                  <a:ext uri="{0D108BD9-81ED-4DB2-BD59-A6C34878D82A}">
                    <a16:rowId xmlns:a16="http://schemas.microsoft.com/office/drawing/2014/main" val="793693148"/>
                  </a:ext>
                </a:extLst>
              </a:tr>
              <a:tr h="563233">
                <a:tc>
                  <a:txBody>
                    <a:bodyPr/>
                    <a:lstStyle/>
                    <a:p>
                      <a:endParaRPr lang="en-GB" sz="2400" dirty="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extLst>
                  <a:ext uri="{0D108BD9-81ED-4DB2-BD59-A6C34878D82A}">
                    <a16:rowId xmlns:a16="http://schemas.microsoft.com/office/drawing/2014/main" val="3626581853"/>
                  </a:ext>
                </a:extLst>
              </a:tr>
              <a:tr h="563233">
                <a:tc>
                  <a:txBody>
                    <a:bodyPr/>
                    <a:lstStyle/>
                    <a:p>
                      <a:endParaRPr lang="en-GB" sz="2400" dirty="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dirty="0">
                        <a:solidFill>
                          <a:srgbClr val="002060"/>
                        </a:solidFill>
                      </a:endParaRPr>
                    </a:p>
                  </a:txBody>
                  <a:tcPr/>
                </a:tc>
                <a:extLst>
                  <a:ext uri="{0D108BD9-81ED-4DB2-BD59-A6C34878D82A}">
                    <a16:rowId xmlns:a16="http://schemas.microsoft.com/office/drawing/2014/main" val="3675185580"/>
                  </a:ext>
                </a:extLst>
              </a:tr>
            </a:tbl>
          </a:graphicData>
        </a:graphic>
      </p:graphicFrame>
      <p:sp>
        <p:nvSpPr>
          <p:cNvPr id="7171" name="TextBox 7170"/>
          <p:cNvSpPr txBox="1"/>
          <p:nvPr/>
        </p:nvSpPr>
        <p:spPr>
          <a:xfrm>
            <a:off x="5053842" y="2618336"/>
            <a:ext cx="7242339" cy="461665"/>
          </a:xfrm>
          <a:prstGeom prst="rect">
            <a:avLst/>
          </a:prstGeom>
          <a:noFill/>
        </p:spPr>
        <p:txBody>
          <a:bodyPr wrap="square" rtlCol="0">
            <a:spAutoFit/>
          </a:bodyPr>
          <a:lstStyle/>
          <a:p>
            <a:r>
              <a:rPr lang="en-GB" sz="2400" dirty="0">
                <a:solidFill>
                  <a:schemeClr val="accent1">
                    <a:lumMod val="50000"/>
                  </a:schemeClr>
                </a:solidFill>
              </a:rPr>
              <a:t>Plaza Mayor </a:t>
            </a:r>
            <a:r>
              <a:rPr lang="en-GB" sz="2400" b="1" dirty="0">
                <a:solidFill>
                  <a:schemeClr val="accent1">
                    <a:lumMod val="50000"/>
                  </a:schemeClr>
                </a:solidFill>
              </a:rPr>
              <a:t>(f)                  </a:t>
            </a:r>
            <a:r>
              <a:rPr lang="en-GB" sz="2400" dirty="0">
                <a:solidFill>
                  <a:schemeClr val="accent1">
                    <a:lumMod val="50000"/>
                  </a:schemeClr>
                </a:solidFill>
              </a:rPr>
              <a:t>Parque del Retiro </a:t>
            </a:r>
            <a:r>
              <a:rPr lang="en-GB" sz="2400" b="1" dirty="0">
                <a:solidFill>
                  <a:schemeClr val="accent1">
                    <a:lumMod val="50000"/>
                  </a:schemeClr>
                </a:solidFill>
              </a:rPr>
              <a:t>(m)</a:t>
            </a:r>
          </a:p>
        </p:txBody>
      </p:sp>
      <p:sp>
        <p:nvSpPr>
          <p:cNvPr id="58" name="TextBox 57"/>
          <p:cNvSpPr txBox="1"/>
          <p:nvPr/>
        </p:nvSpPr>
        <p:spPr>
          <a:xfrm>
            <a:off x="5050974" y="4908251"/>
            <a:ext cx="7217615" cy="461665"/>
          </a:xfrm>
          <a:prstGeom prst="rect">
            <a:avLst/>
          </a:prstGeom>
          <a:noFill/>
        </p:spPr>
        <p:txBody>
          <a:bodyPr wrap="square" rtlCol="0">
            <a:spAutoFit/>
          </a:bodyPr>
          <a:lstStyle/>
          <a:p>
            <a:r>
              <a:rPr lang="en-GB" sz="2400" dirty="0">
                <a:solidFill>
                  <a:schemeClr val="accent1">
                    <a:lumMod val="50000"/>
                  </a:schemeClr>
                </a:solidFill>
              </a:rPr>
              <a:t>Estación Atocha </a:t>
            </a:r>
            <a:r>
              <a:rPr lang="en-GB" sz="2400" b="1" dirty="0">
                <a:solidFill>
                  <a:schemeClr val="accent1">
                    <a:lumMod val="50000"/>
                  </a:schemeClr>
                </a:solidFill>
              </a:rPr>
              <a:t>(f)          </a:t>
            </a:r>
            <a:r>
              <a:rPr lang="en-GB" sz="2400" dirty="0">
                <a:solidFill>
                  <a:schemeClr val="accent1">
                    <a:lumMod val="50000"/>
                  </a:schemeClr>
                </a:solidFill>
              </a:rPr>
              <a:t>Estadio Bernabéu </a:t>
            </a:r>
            <a:r>
              <a:rPr lang="en-GB" sz="2400" b="1" dirty="0">
                <a:solidFill>
                  <a:schemeClr val="accent1">
                    <a:lumMod val="50000"/>
                  </a:schemeClr>
                </a:solidFill>
              </a:rPr>
              <a:t>(m)</a:t>
            </a:r>
            <a:r>
              <a:rPr lang="en-GB" sz="2400" dirty="0">
                <a:solidFill>
                  <a:schemeClr val="accent1">
                    <a:lumMod val="50000"/>
                  </a:schemeClr>
                </a:solidFill>
              </a:rPr>
              <a:t> </a:t>
            </a:r>
            <a:endParaRPr lang="en-GB" sz="2400" b="1" dirty="0">
              <a:solidFill>
                <a:schemeClr val="accent1">
                  <a:lumMod val="50000"/>
                </a:schemeClr>
              </a:solidFill>
            </a:endParaRPr>
          </a:p>
        </p:txBody>
      </p:sp>
      <p:sp>
        <p:nvSpPr>
          <p:cNvPr id="8" name="TextBox 7"/>
          <p:cNvSpPr txBox="1"/>
          <p:nvPr/>
        </p:nvSpPr>
        <p:spPr>
          <a:xfrm>
            <a:off x="318376" y="303220"/>
            <a:ext cx="8021211" cy="1077218"/>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Persona A</a:t>
            </a:r>
          </a:p>
          <a:p>
            <a:r>
              <a:rPr lang="en-GB" sz="3200" dirty="0">
                <a:solidFill>
                  <a:schemeClr val="accent1">
                    <a:lumMod val="50000"/>
                  </a:schemeClr>
                </a:solidFill>
                <a:latin typeface="Century Gothic" panose="020B0502020202020204" pitchFamily="34" charset="0"/>
              </a:rPr>
              <a:t>Escucha. Completa la tabla. </a:t>
            </a:r>
          </a:p>
        </p:txBody>
      </p:sp>
      <p:sp>
        <p:nvSpPr>
          <p:cNvPr id="2" name="Title 1"/>
          <p:cNvSpPr>
            <a:spLocks noGrp="1"/>
          </p:cNvSpPr>
          <p:nvPr>
            <p:ph type="title"/>
          </p:nvPr>
        </p:nvSpPr>
        <p:spPr>
          <a:xfrm>
            <a:off x="10805835" y="373194"/>
            <a:ext cx="139669" cy="176670"/>
          </a:xfrm>
        </p:spPr>
        <p:txBody>
          <a:bodyPr>
            <a:normAutofit fontScale="90000"/>
          </a:bodyPr>
          <a:lstStyle/>
          <a:p>
            <a:r>
              <a:rPr lang="en-GB" sz="100" b="1" dirty="0">
                <a:solidFill>
                  <a:schemeClr val="bg1"/>
                </a:solidFill>
              </a:rPr>
              <a:t>escuchar</a:t>
            </a:r>
            <a:endParaRPr lang="en-GB" sz="100" dirty="0">
              <a:solidFill>
                <a:schemeClr val="bg1"/>
              </a:solidFill>
            </a:endParaRPr>
          </a:p>
        </p:txBody>
      </p:sp>
      <p:sp>
        <p:nvSpPr>
          <p:cNvPr id="25" name="TextBox 24"/>
          <p:cNvSpPr txBox="1"/>
          <p:nvPr/>
        </p:nvSpPr>
        <p:spPr>
          <a:xfrm>
            <a:off x="6246645" y="2068572"/>
            <a:ext cx="362857" cy="461665"/>
          </a:xfrm>
          <a:prstGeom prst="rect">
            <a:avLst/>
          </a:prstGeom>
          <a:noFill/>
        </p:spPr>
        <p:txBody>
          <a:bodyPr wrap="square" rtlCol="0">
            <a:spAutoFit/>
          </a:bodyPr>
          <a:lstStyle/>
          <a:p>
            <a:r>
              <a:rPr lang="en-GB" sz="2400" b="1" dirty="0">
                <a:solidFill>
                  <a:schemeClr val="accent1">
                    <a:lumMod val="50000"/>
                  </a:schemeClr>
                </a:solidFill>
              </a:rPr>
              <a:t>A</a:t>
            </a:r>
          </a:p>
        </p:txBody>
      </p:sp>
      <p:sp>
        <p:nvSpPr>
          <p:cNvPr id="26" name="TextBox 25"/>
          <p:cNvSpPr txBox="1"/>
          <p:nvPr/>
        </p:nvSpPr>
        <p:spPr>
          <a:xfrm>
            <a:off x="10288426" y="2122179"/>
            <a:ext cx="362857" cy="461665"/>
          </a:xfrm>
          <a:prstGeom prst="rect">
            <a:avLst/>
          </a:prstGeom>
          <a:noFill/>
        </p:spPr>
        <p:txBody>
          <a:bodyPr wrap="square" rtlCol="0">
            <a:spAutoFit/>
          </a:bodyPr>
          <a:lstStyle/>
          <a:p>
            <a:r>
              <a:rPr lang="en-GB" sz="2400" b="1" dirty="0">
                <a:solidFill>
                  <a:schemeClr val="accent1">
                    <a:lumMod val="50000"/>
                  </a:schemeClr>
                </a:solidFill>
              </a:rPr>
              <a:t>B</a:t>
            </a:r>
          </a:p>
        </p:txBody>
      </p:sp>
      <p:pic>
        <p:nvPicPr>
          <p:cNvPr id="7170" name="Picture 2" descr="Orange Person Clip 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427" y="1969939"/>
            <a:ext cx="439510" cy="52247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Orange Person Clip 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8938" y="2000510"/>
            <a:ext cx="439510" cy="52247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Orange Person Clip 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8211" y="2000510"/>
            <a:ext cx="439510" cy="52247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427" y="2657250"/>
            <a:ext cx="396420" cy="412937"/>
          </a:xfrm>
          <a:prstGeom prst="rect">
            <a:avLst/>
          </a:prstGeom>
        </p:spPr>
      </p:pic>
      <p:sp>
        <p:nvSpPr>
          <p:cNvPr id="27" name="Oval 26"/>
          <p:cNvSpPr/>
          <p:nvPr/>
        </p:nvSpPr>
        <p:spPr>
          <a:xfrm>
            <a:off x="4993829" y="2599905"/>
            <a:ext cx="2858227" cy="539400"/>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169" name="TextBox 7168"/>
          <p:cNvSpPr txBox="1"/>
          <p:nvPr/>
        </p:nvSpPr>
        <p:spPr>
          <a:xfrm>
            <a:off x="2737360" y="2545759"/>
            <a:ext cx="1573383" cy="523220"/>
          </a:xfrm>
          <a:prstGeom prst="rect">
            <a:avLst/>
          </a:prstGeom>
          <a:noFill/>
        </p:spPr>
        <p:txBody>
          <a:bodyPr wrap="square" rtlCol="0">
            <a:spAutoFit/>
          </a:bodyPr>
          <a:lstStyle/>
          <a:p>
            <a:r>
              <a:rPr lang="en-GB" sz="2800" dirty="0">
                <a:solidFill>
                  <a:schemeClr val="accent1">
                    <a:lumMod val="50000"/>
                  </a:schemeClr>
                </a:solidFill>
              </a:rPr>
              <a:t>outside</a:t>
            </a:r>
          </a:p>
        </p:txBody>
      </p:sp>
      <p:sp>
        <p:nvSpPr>
          <p:cNvPr id="42" name="TextBox 41"/>
          <p:cNvSpPr txBox="1"/>
          <p:nvPr/>
        </p:nvSpPr>
        <p:spPr>
          <a:xfrm>
            <a:off x="2773665" y="3110253"/>
            <a:ext cx="1537078" cy="523220"/>
          </a:xfrm>
          <a:prstGeom prst="rect">
            <a:avLst/>
          </a:prstGeom>
          <a:noFill/>
        </p:spPr>
        <p:txBody>
          <a:bodyPr wrap="square" rtlCol="0">
            <a:spAutoFit/>
          </a:bodyPr>
          <a:lstStyle/>
          <a:p>
            <a:r>
              <a:rPr lang="en-GB" sz="2800" dirty="0">
                <a:solidFill>
                  <a:schemeClr val="accent1">
                    <a:lumMod val="50000"/>
                  </a:schemeClr>
                </a:solidFill>
              </a:rPr>
              <a:t>behind</a:t>
            </a:r>
          </a:p>
        </p:txBody>
      </p:sp>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071" y="3191858"/>
            <a:ext cx="396420" cy="412937"/>
          </a:xfrm>
          <a:prstGeom prst="rect">
            <a:avLst/>
          </a:prstGeom>
        </p:spPr>
      </p:pic>
      <p:sp>
        <p:nvSpPr>
          <p:cNvPr id="44" name="TextBox 43"/>
          <p:cNvSpPr txBox="1"/>
          <p:nvPr/>
        </p:nvSpPr>
        <p:spPr>
          <a:xfrm>
            <a:off x="4974385" y="3196171"/>
            <a:ext cx="7321797" cy="461665"/>
          </a:xfrm>
          <a:prstGeom prst="rect">
            <a:avLst/>
          </a:prstGeom>
          <a:noFill/>
        </p:spPr>
        <p:txBody>
          <a:bodyPr wrap="square" rtlCol="0">
            <a:spAutoFit/>
          </a:bodyPr>
          <a:lstStyle/>
          <a:p>
            <a:r>
              <a:rPr lang="en-GB" sz="2400" dirty="0">
                <a:solidFill>
                  <a:schemeClr val="accent1">
                    <a:lumMod val="50000"/>
                  </a:schemeClr>
                </a:solidFill>
              </a:rPr>
              <a:t> Museo del Prado </a:t>
            </a:r>
            <a:r>
              <a:rPr lang="en-GB" sz="2400" b="1" dirty="0">
                <a:solidFill>
                  <a:schemeClr val="accent1">
                    <a:lumMod val="50000"/>
                  </a:schemeClr>
                </a:solidFill>
              </a:rPr>
              <a:t>(m)</a:t>
            </a:r>
            <a:r>
              <a:rPr lang="en-GB" sz="2400" dirty="0">
                <a:solidFill>
                  <a:schemeClr val="accent1">
                    <a:lumMod val="50000"/>
                  </a:schemeClr>
                </a:solidFill>
              </a:rPr>
              <a:t>                  Plaza Mayor </a:t>
            </a:r>
            <a:r>
              <a:rPr lang="en-GB" sz="2400" b="1" dirty="0">
                <a:solidFill>
                  <a:schemeClr val="accent1">
                    <a:lumMod val="50000"/>
                  </a:schemeClr>
                </a:solidFill>
              </a:rPr>
              <a:t>(f)</a:t>
            </a:r>
          </a:p>
        </p:txBody>
      </p:sp>
      <p:sp>
        <p:nvSpPr>
          <p:cNvPr id="45" name="Oval 44"/>
          <p:cNvSpPr/>
          <p:nvPr/>
        </p:nvSpPr>
        <p:spPr>
          <a:xfrm>
            <a:off x="4926340" y="3143156"/>
            <a:ext cx="3069790" cy="548869"/>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0524" y="3739428"/>
            <a:ext cx="396420" cy="412937"/>
          </a:xfrm>
          <a:prstGeom prst="rect">
            <a:avLst/>
          </a:prstGeom>
        </p:spPr>
      </p:pic>
      <p:sp>
        <p:nvSpPr>
          <p:cNvPr id="47" name="TextBox 46"/>
          <p:cNvSpPr txBox="1"/>
          <p:nvPr/>
        </p:nvSpPr>
        <p:spPr>
          <a:xfrm>
            <a:off x="2773664" y="3716935"/>
            <a:ext cx="2088621" cy="523220"/>
          </a:xfrm>
          <a:prstGeom prst="rect">
            <a:avLst/>
          </a:prstGeom>
          <a:noFill/>
        </p:spPr>
        <p:txBody>
          <a:bodyPr wrap="square" rtlCol="0">
            <a:spAutoFit/>
          </a:bodyPr>
          <a:lstStyle/>
          <a:p>
            <a:r>
              <a:rPr lang="en-GB" sz="2800" dirty="0">
                <a:solidFill>
                  <a:schemeClr val="accent1">
                    <a:lumMod val="50000"/>
                  </a:schemeClr>
                </a:solidFill>
              </a:rPr>
              <a:t>far from</a:t>
            </a:r>
          </a:p>
        </p:txBody>
      </p:sp>
      <p:sp>
        <p:nvSpPr>
          <p:cNvPr id="48" name="TextBox 47"/>
          <p:cNvSpPr txBox="1"/>
          <p:nvPr/>
        </p:nvSpPr>
        <p:spPr>
          <a:xfrm>
            <a:off x="5011736" y="3739428"/>
            <a:ext cx="7217615" cy="461665"/>
          </a:xfrm>
          <a:prstGeom prst="rect">
            <a:avLst/>
          </a:prstGeom>
          <a:noFill/>
        </p:spPr>
        <p:txBody>
          <a:bodyPr wrap="square" rtlCol="0">
            <a:spAutoFit/>
          </a:bodyPr>
          <a:lstStyle/>
          <a:p>
            <a:r>
              <a:rPr lang="en-GB" sz="2400" dirty="0">
                <a:solidFill>
                  <a:schemeClr val="accent1">
                    <a:lumMod val="50000"/>
                  </a:schemeClr>
                </a:solidFill>
              </a:rPr>
              <a:t>Estadio Bernabéu </a:t>
            </a:r>
            <a:r>
              <a:rPr lang="en-GB" sz="2400" b="1" dirty="0">
                <a:solidFill>
                  <a:schemeClr val="accent1">
                    <a:lumMod val="50000"/>
                  </a:schemeClr>
                </a:solidFill>
              </a:rPr>
              <a:t>(m)          </a:t>
            </a:r>
            <a:r>
              <a:rPr lang="en-GB" sz="2400" dirty="0">
                <a:solidFill>
                  <a:schemeClr val="accent1">
                    <a:lumMod val="50000"/>
                  </a:schemeClr>
                </a:solidFill>
              </a:rPr>
              <a:t>Estación Atocha </a:t>
            </a:r>
            <a:r>
              <a:rPr lang="en-GB" sz="2400" b="1" dirty="0">
                <a:solidFill>
                  <a:schemeClr val="accent1">
                    <a:lumMod val="50000"/>
                  </a:schemeClr>
                </a:solidFill>
              </a:rPr>
              <a:t>(f)</a:t>
            </a:r>
            <a:r>
              <a:rPr lang="en-GB" sz="2400" dirty="0">
                <a:solidFill>
                  <a:schemeClr val="accent1">
                    <a:lumMod val="50000"/>
                  </a:schemeClr>
                </a:solidFill>
              </a:rPr>
              <a:t> </a:t>
            </a:r>
            <a:endParaRPr lang="en-GB" sz="2400" b="1" dirty="0">
              <a:solidFill>
                <a:schemeClr val="accent1">
                  <a:lumMod val="50000"/>
                </a:schemeClr>
              </a:solidFill>
            </a:endParaRPr>
          </a:p>
        </p:txBody>
      </p:sp>
      <p:sp>
        <p:nvSpPr>
          <p:cNvPr id="49" name="Oval 48"/>
          <p:cNvSpPr/>
          <p:nvPr/>
        </p:nvSpPr>
        <p:spPr>
          <a:xfrm>
            <a:off x="8965741" y="3648854"/>
            <a:ext cx="2912692" cy="635320"/>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071" y="4317358"/>
            <a:ext cx="396420" cy="412937"/>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187" y="4885811"/>
            <a:ext cx="396420" cy="412937"/>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2880" y="5478386"/>
            <a:ext cx="396420" cy="412937"/>
          </a:xfrm>
          <a:prstGeom prst="rect">
            <a:avLst/>
          </a:prstGeom>
        </p:spPr>
      </p:pic>
      <p:sp>
        <p:nvSpPr>
          <p:cNvPr id="53" name="TextBox 52"/>
          <p:cNvSpPr txBox="1"/>
          <p:nvPr/>
        </p:nvSpPr>
        <p:spPr>
          <a:xfrm>
            <a:off x="2773663" y="4271300"/>
            <a:ext cx="2088621" cy="523220"/>
          </a:xfrm>
          <a:prstGeom prst="rect">
            <a:avLst/>
          </a:prstGeom>
          <a:noFill/>
        </p:spPr>
        <p:txBody>
          <a:bodyPr wrap="square" rtlCol="0">
            <a:spAutoFit/>
          </a:bodyPr>
          <a:lstStyle/>
          <a:p>
            <a:r>
              <a:rPr lang="en-GB" sz="2800" dirty="0">
                <a:solidFill>
                  <a:schemeClr val="accent1">
                    <a:lumMod val="50000"/>
                  </a:schemeClr>
                </a:solidFill>
              </a:rPr>
              <a:t>in front of</a:t>
            </a:r>
          </a:p>
        </p:txBody>
      </p:sp>
      <p:sp>
        <p:nvSpPr>
          <p:cNvPr id="54" name="TextBox 53"/>
          <p:cNvSpPr txBox="1"/>
          <p:nvPr/>
        </p:nvSpPr>
        <p:spPr>
          <a:xfrm>
            <a:off x="2737360" y="4830670"/>
            <a:ext cx="2088621" cy="523220"/>
          </a:xfrm>
          <a:prstGeom prst="rect">
            <a:avLst/>
          </a:prstGeom>
          <a:noFill/>
        </p:spPr>
        <p:txBody>
          <a:bodyPr wrap="square" rtlCol="0">
            <a:spAutoFit/>
          </a:bodyPr>
          <a:lstStyle/>
          <a:p>
            <a:r>
              <a:rPr lang="en-GB" sz="2800" dirty="0">
                <a:solidFill>
                  <a:schemeClr val="accent1">
                    <a:lumMod val="50000"/>
                  </a:schemeClr>
                </a:solidFill>
              </a:rPr>
              <a:t>near</a:t>
            </a:r>
          </a:p>
        </p:txBody>
      </p:sp>
      <p:sp>
        <p:nvSpPr>
          <p:cNvPr id="55" name="TextBox 54"/>
          <p:cNvSpPr txBox="1"/>
          <p:nvPr/>
        </p:nvSpPr>
        <p:spPr>
          <a:xfrm>
            <a:off x="2773663" y="5388745"/>
            <a:ext cx="2088621" cy="523220"/>
          </a:xfrm>
          <a:prstGeom prst="rect">
            <a:avLst/>
          </a:prstGeom>
          <a:noFill/>
        </p:spPr>
        <p:txBody>
          <a:bodyPr wrap="square" rtlCol="0">
            <a:spAutoFit/>
          </a:bodyPr>
          <a:lstStyle/>
          <a:p>
            <a:r>
              <a:rPr lang="en-GB" sz="2800" dirty="0">
                <a:solidFill>
                  <a:schemeClr val="accent1">
                    <a:lumMod val="50000"/>
                  </a:schemeClr>
                </a:solidFill>
              </a:rPr>
              <a:t>below</a:t>
            </a:r>
          </a:p>
        </p:txBody>
      </p:sp>
      <p:sp>
        <p:nvSpPr>
          <p:cNvPr id="56" name="TextBox 55"/>
          <p:cNvSpPr txBox="1"/>
          <p:nvPr/>
        </p:nvSpPr>
        <p:spPr>
          <a:xfrm>
            <a:off x="5078567" y="4332855"/>
            <a:ext cx="7217615" cy="461665"/>
          </a:xfrm>
          <a:prstGeom prst="rect">
            <a:avLst/>
          </a:prstGeom>
          <a:noFill/>
        </p:spPr>
        <p:txBody>
          <a:bodyPr wrap="square" rtlCol="0">
            <a:spAutoFit/>
          </a:bodyPr>
          <a:lstStyle/>
          <a:p>
            <a:r>
              <a:rPr lang="en-GB" sz="2400" dirty="0">
                <a:solidFill>
                  <a:schemeClr val="accent1">
                    <a:lumMod val="50000"/>
                  </a:schemeClr>
                </a:solidFill>
              </a:rPr>
              <a:t>Parque del Retiro </a:t>
            </a:r>
            <a:r>
              <a:rPr lang="en-GB" sz="2400" b="1" dirty="0">
                <a:solidFill>
                  <a:schemeClr val="accent1">
                    <a:lumMod val="50000"/>
                  </a:schemeClr>
                </a:solidFill>
              </a:rPr>
              <a:t>(m)         </a:t>
            </a:r>
            <a:r>
              <a:rPr lang="en-GB" sz="2400" dirty="0">
                <a:solidFill>
                  <a:schemeClr val="accent1">
                    <a:lumMod val="50000"/>
                  </a:schemeClr>
                </a:solidFill>
              </a:rPr>
              <a:t>Puerta de Alcalá </a:t>
            </a:r>
            <a:r>
              <a:rPr lang="en-GB" sz="2400" b="1" dirty="0">
                <a:solidFill>
                  <a:schemeClr val="accent1">
                    <a:lumMod val="50000"/>
                  </a:schemeClr>
                </a:solidFill>
              </a:rPr>
              <a:t>(f)</a:t>
            </a:r>
            <a:r>
              <a:rPr lang="en-GB" sz="2400" dirty="0">
                <a:solidFill>
                  <a:schemeClr val="accent1">
                    <a:lumMod val="50000"/>
                  </a:schemeClr>
                </a:solidFill>
              </a:rPr>
              <a:t> </a:t>
            </a:r>
            <a:endParaRPr lang="en-GB" sz="2400" b="1" dirty="0">
              <a:solidFill>
                <a:schemeClr val="accent1">
                  <a:lumMod val="50000"/>
                </a:schemeClr>
              </a:solidFill>
            </a:endParaRPr>
          </a:p>
        </p:txBody>
      </p:sp>
      <p:sp>
        <p:nvSpPr>
          <p:cNvPr id="57" name="Oval 56"/>
          <p:cNvSpPr/>
          <p:nvPr/>
        </p:nvSpPr>
        <p:spPr>
          <a:xfrm>
            <a:off x="8569254" y="4843201"/>
            <a:ext cx="3143462" cy="531942"/>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9" name="Oval 58"/>
          <p:cNvSpPr/>
          <p:nvPr/>
        </p:nvSpPr>
        <p:spPr>
          <a:xfrm>
            <a:off x="9017433" y="4293238"/>
            <a:ext cx="2904842" cy="563565"/>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0" name="TextBox 59"/>
          <p:cNvSpPr txBox="1"/>
          <p:nvPr/>
        </p:nvSpPr>
        <p:spPr>
          <a:xfrm>
            <a:off x="5050974" y="5426782"/>
            <a:ext cx="7321797" cy="830997"/>
          </a:xfrm>
          <a:prstGeom prst="rect">
            <a:avLst/>
          </a:prstGeom>
          <a:noFill/>
        </p:spPr>
        <p:txBody>
          <a:bodyPr wrap="square" rtlCol="0">
            <a:spAutoFit/>
          </a:bodyPr>
          <a:lstStyle/>
          <a:p>
            <a:r>
              <a:rPr lang="en-GB" sz="2400" dirty="0">
                <a:solidFill>
                  <a:schemeClr val="accent1">
                    <a:lumMod val="50000"/>
                  </a:schemeClr>
                </a:solidFill>
              </a:rPr>
              <a:t>Museo del Prado </a:t>
            </a:r>
            <a:r>
              <a:rPr lang="en-GB" sz="2400" b="1" dirty="0">
                <a:solidFill>
                  <a:schemeClr val="accent1">
                    <a:lumMod val="50000"/>
                  </a:schemeClr>
                </a:solidFill>
              </a:rPr>
              <a:t>(m)          </a:t>
            </a:r>
            <a:r>
              <a:rPr lang="en-GB" sz="2400" dirty="0">
                <a:solidFill>
                  <a:schemeClr val="accent1">
                    <a:lumMod val="50000"/>
                  </a:schemeClr>
                </a:solidFill>
              </a:rPr>
              <a:t>Puerta de Alcalá </a:t>
            </a:r>
            <a:r>
              <a:rPr lang="en-GB" sz="2400" b="1" dirty="0">
                <a:solidFill>
                  <a:schemeClr val="accent1">
                    <a:lumMod val="50000"/>
                  </a:schemeClr>
                </a:solidFill>
              </a:rPr>
              <a:t>(f)</a:t>
            </a:r>
            <a:r>
              <a:rPr lang="en-GB" sz="2400" dirty="0">
                <a:solidFill>
                  <a:schemeClr val="accent1">
                    <a:lumMod val="50000"/>
                  </a:schemeClr>
                </a:solidFill>
              </a:rPr>
              <a:t> </a:t>
            </a:r>
            <a:endParaRPr lang="en-GB" sz="2400" b="1" dirty="0">
              <a:solidFill>
                <a:schemeClr val="accent1">
                  <a:lumMod val="50000"/>
                </a:schemeClr>
              </a:solidFill>
            </a:endParaRPr>
          </a:p>
          <a:p>
            <a:endParaRPr lang="en-GB" sz="2400" b="1" dirty="0">
              <a:solidFill>
                <a:schemeClr val="accent1">
                  <a:lumMod val="50000"/>
                </a:schemeClr>
              </a:solidFill>
            </a:endParaRPr>
          </a:p>
        </p:txBody>
      </p:sp>
      <p:sp>
        <p:nvSpPr>
          <p:cNvPr id="62" name="Oval 61"/>
          <p:cNvSpPr/>
          <p:nvPr/>
        </p:nvSpPr>
        <p:spPr>
          <a:xfrm>
            <a:off x="4926340" y="5387975"/>
            <a:ext cx="3143462" cy="531942"/>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1" name="TextBox 40"/>
          <p:cNvSpPr txBox="1"/>
          <p:nvPr/>
        </p:nvSpPr>
        <p:spPr>
          <a:xfrm>
            <a:off x="53371" y="2623991"/>
            <a:ext cx="362857" cy="461665"/>
          </a:xfrm>
          <a:prstGeom prst="rect">
            <a:avLst/>
          </a:prstGeom>
          <a:noFill/>
        </p:spPr>
        <p:txBody>
          <a:bodyPr wrap="square" rtlCol="0">
            <a:spAutoFit/>
          </a:bodyPr>
          <a:lstStyle/>
          <a:p>
            <a:r>
              <a:rPr lang="en-GB" sz="2400" b="1" dirty="0">
                <a:solidFill>
                  <a:schemeClr val="accent1">
                    <a:lumMod val="50000"/>
                  </a:schemeClr>
                </a:solidFill>
              </a:rPr>
              <a:t>1</a:t>
            </a:r>
          </a:p>
        </p:txBody>
      </p:sp>
      <p:sp>
        <p:nvSpPr>
          <p:cNvPr id="61" name="TextBox 60"/>
          <p:cNvSpPr txBox="1"/>
          <p:nvPr/>
        </p:nvSpPr>
        <p:spPr>
          <a:xfrm>
            <a:off x="24386" y="3214929"/>
            <a:ext cx="362857" cy="461665"/>
          </a:xfrm>
          <a:prstGeom prst="rect">
            <a:avLst/>
          </a:prstGeom>
          <a:noFill/>
        </p:spPr>
        <p:txBody>
          <a:bodyPr wrap="square" rtlCol="0">
            <a:spAutoFit/>
          </a:bodyPr>
          <a:lstStyle/>
          <a:p>
            <a:r>
              <a:rPr lang="en-GB" sz="2400" b="1" dirty="0">
                <a:solidFill>
                  <a:schemeClr val="accent1">
                    <a:lumMod val="50000"/>
                  </a:schemeClr>
                </a:solidFill>
              </a:rPr>
              <a:t>2</a:t>
            </a:r>
          </a:p>
        </p:txBody>
      </p:sp>
      <p:sp>
        <p:nvSpPr>
          <p:cNvPr id="63" name="TextBox 62"/>
          <p:cNvSpPr txBox="1"/>
          <p:nvPr/>
        </p:nvSpPr>
        <p:spPr>
          <a:xfrm>
            <a:off x="53371" y="3793823"/>
            <a:ext cx="362857" cy="461665"/>
          </a:xfrm>
          <a:prstGeom prst="rect">
            <a:avLst/>
          </a:prstGeom>
          <a:noFill/>
        </p:spPr>
        <p:txBody>
          <a:bodyPr wrap="square" rtlCol="0">
            <a:spAutoFit/>
          </a:bodyPr>
          <a:lstStyle/>
          <a:p>
            <a:r>
              <a:rPr lang="en-GB" sz="2400" b="1" dirty="0">
                <a:solidFill>
                  <a:schemeClr val="accent1">
                    <a:lumMod val="50000"/>
                  </a:schemeClr>
                </a:solidFill>
              </a:rPr>
              <a:t>3</a:t>
            </a:r>
          </a:p>
        </p:txBody>
      </p:sp>
      <p:sp>
        <p:nvSpPr>
          <p:cNvPr id="64" name="TextBox 63"/>
          <p:cNvSpPr txBox="1"/>
          <p:nvPr/>
        </p:nvSpPr>
        <p:spPr>
          <a:xfrm>
            <a:off x="53371" y="4302077"/>
            <a:ext cx="362857" cy="461665"/>
          </a:xfrm>
          <a:prstGeom prst="rect">
            <a:avLst/>
          </a:prstGeom>
          <a:noFill/>
        </p:spPr>
        <p:txBody>
          <a:bodyPr wrap="square" rtlCol="0">
            <a:spAutoFit/>
          </a:bodyPr>
          <a:lstStyle/>
          <a:p>
            <a:r>
              <a:rPr lang="en-GB" sz="2400" b="1" dirty="0">
                <a:solidFill>
                  <a:schemeClr val="accent1">
                    <a:lumMod val="50000"/>
                  </a:schemeClr>
                </a:solidFill>
              </a:rPr>
              <a:t>4</a:t>
            </a:r>
          </a:p>
        </p:txBody>
      </p:sp>
      <p:sp>
        <p:nvSpPr>
          <p:cNvPr id="65" name="TextBox 64"/>
          <p:cNvSpPr txBox="1"/>
          <p:nvPr/>
        </p:nvSpPr>
        <p:spPr>
          <a:xfrm>
            <a:off x="53371" y="4895825"/>
            <a:ext cx="362857" cy="461665"/>
          </a:xfrm>
          <a:prstGeom prst="rect">
            <a:avLst/>
          </a:prstGeom>
          <a:noFill/>
        </p:spPr>
        <p:txBody>
          <a:bodyPr wrap="square" rtlCol="0">
            <a:spAutoFit/>
          </a:bodyPr>
          <a:lstStyle/>
          <a:p>
            <a:r>
              <a:rPr lang="en-GB" sz="2400" b="1" dirty="0">
                <a:solidFill>
                  <a:schemeClr val="accent1">
                    <a:lumMod val="50000"/>
                  </a:schemeClr>
                </a:solidFill>
              </a:rPr>
              <a:t>5</a:t>
            </a:r>
          </a:p>
        </p:txBody>
      </p:sp>
      <p:sp>
        <p:nvSpPr>
          <p:cNvPr id="66" name="TextBox 65"/>
          <p:cNvSpPr txBox="1"/>
          <p:nvPr/>
        </p:nvSpPr>
        <p:spPr>
          <a:xfrm>
            <a:off x="53371" y="5442859"/>
            <a:ext cx="362857" cy="461665"/>
          </a:xfrm>
          <a:prstGeom prst="rect">
            <a:avLst/>
          </a:prstGeom>
          <a:noFill/>
        </p:spPr>
        <p:txBody>
          <a:bodyPr wrap="square" rtlCol="0">
            <a:spAutoFit/>
          </a:bodyPr>
          <a:lstStyle/>
          <a:p>
            <a:r>
              <a:rPr lang="en-GB" sz="2400" b="1" dirty="0">
                <a:solidFill>
                  <a:schemeClr val="accent1">
                    <a:lumMod val="50000"/>
                  </a:schemeClr>
                </a:solidFill>
              </a:rPr>
              <a:t>6</a:t>
            </a:r>
          </a:p>
        </p:txBody>
      </p:sp>
      <p:sp>
        <p:nvSpPr>
          <p:cNvPr id="67"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7170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169" grpId="0"/>
      <p:bldP spid="42" grpId="0"/>
      <p:bldP spid="45" grpId="0" animBg="1"/>
      <p:bldP spid="47" grpId="0"/>
      <p:bldP spid="49" grpId="0" animBg="1"/>
      <p:bldP spid="53" grpId="0"/>
      <p:bldP spid="54" grpId="0"/>
      <p:bldP spid="55" grpId="0"/>
      <p:bldP spid="57" grpId="0" animBg="1"/>
      <p:bldP spid="59" grpId="0" animBg="1"/>
      <p:bldP spid="6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Iphone X Screen Mockup Transparent Png Dais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41695" y="680501"/>
            <a:ext cx="2210464" cy="35115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8690" y="3301531"/>
            <a:ext cx="3801919" cy="400110"/>
          </a:xfrm>
          <a:prstGeom prst="rect">
            <a:avLst/>
          </a:prstGeom>
          <a:noFill/>
        </p:spPr>
        <p:txBody>
          <a:bodyPr wrap="square" rtlCol="0">
            <a:spAutoFit/>
          </a:bodyPr>
          <a:lstStyle/>
          <a:p>
            <a:r>
              <a:rPr lang="en-GB" sz="2000" dirty="0">
                <a:solidFill>
                  <a:schemeClr val="accent1">
                    <a:lumMod val="50000"/>
                  </a:schemeClr>
                </a:solidFill>
              </a:rPr>
              <a:t>1. We are outside the city.</a:t>
            </a:r>
          </a:p>
        </p:txBody>
      </p:sp>
      <p:sp>
        <p:nvSpPr>
          <p:cNvPr id="5" name="Title 4"/>
          <p:cNvSpPr>
            <a:spLocks noGrp="1"/>
          </p:cNvSpPr>
          <p:nvPr>
            <p:ph type="title"/>
          </p:nvPr>
        </p:nvSpPr>
        <p:spPr>
          <a:xfrm>
            <a:off x="348689" y="382793"/>
            <a:ext cx="11027657" cy="776127"/>
          </a:xfrm>
        </p:spPr>
        <p:txBody>
          <a:bodyPr>
            <a:noAutofit/>
          </a:bodyPr>
          <a:lstStyle/>
          <a:p>
            <a:r>
              <a:rPr lang="en-GB" sz="2700" dirty="0">
                <a:solidFill>
                  <a:schemeClr val="accent1">
                    <a:lumMod val="50000"/>
                  </a:schemeClr>
                </a:solidFill>
              </a:rPr>
              <a:t>You and your classmates have got lost on Spanish exchange! Text your exchange partner to say where everyone is.</a:t>
            </a:r>
            <a:br>
              <a:rPr lang="en-GB" sz="2700" dirty="0">
                <a:solidFill>
                  <a:schemeClr val="accent1">
                    <a:lumMod val="50000"/>
                  </a:schemeClr>
                </a:solidFill>
              </a:rPr>
            </a:br>
            <a:r>
              <a:rPr lang="en-GB" sz="2700" dirty="0">
                <a:solidFill>
                  <a:schemeClr val="accent1">
                    <a:lumMod val="50000"/>
                  </a:schemeClr>
                </a:solidFill>
              </a:rPr>
              <a:t>Escribe las seis frases en español. </a:t>
            </a:r>
          </a:p>
        </p:txBody>
      </p:sp>
      <p:pic>
        <p:nvPicPr>
          <p:cNvPr id="7" name="Picture 2" descr="Download Iphone X Screen Mockup Transparent Png Dais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01132" y="680501"/>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ownload Iphone X Screen Mockup Transparent Png Dais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660570" y="680500"/>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ownload Iphone X Screen Mockup Transparent Png Dais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41694" y="2946875"/>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ownload Iphone X Screen Mockup Transparent Png Dais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01131" y="2946875"/>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ownload Iphone X Screen Mockup Transparent Png Dais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660569" y="2946874"/>
            <a:ext cx="2210464" cy="35115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53334" y="3301531"/>
            <a:ext cx="3453988" cy="400110"/>
          </a:xfrm>
          <a:prstGeom prst="rect">
            <a:avLst/>
          </a:prstGeom>
          <a:noFill/>
        </p:spPr>
        <p:txBody>
          <a:bodyPr wrap="square" rtlCol="0">
            <a:spAutoFit/>
          </a:bodyPr>
          <a:lstStyle/>
          <a:p>
            <a:r>
              <a:rPr lang="en-GB" sz="2000" dirty="0">
                <a:solidFill>
                  <a:schemeClr val="accent1">
                    <a:lumMod val="50000"/>
                  </a:schemeClr>
                </a:solidFill>
              </a:rPr>
              <a:t>2. He is behind the train.</a:t>
            </a:r>
          </a:p>
        </p:txBody>
      </p:sp>
      <p:sp>
        <p:nvSpPr>
          <p:cNvPr id="13" name="TextBox 12"/>
          <p:cNvSpPr txBox="1"/>
          <p:nvPr/>
        </p:nvSpPr>
        <p:spPr>
          <a:xfrm>
            <a:off x="8038806" y="3301531"/>
            <a:ext cx="3685473" cy="400110"/>
          </a:xfrm>
          <a:prstGeom prst="rect">
            <a:avLst/>
          </a:prstGeom>
          <a:noFill/>
        </p:spPr>
        <p:txBody>
          <a:bodyPr wrap="square" rtlCol="0">
            <a:spAutoFit/>
          </a:bodyPr>
          <a:lstStyle/>
          <a:p>
            <a:r>
              <a:rPr lang="en-GB" sz="2000" dirty="0">
                <a:solidFill>
                  <a:schemeClr val="accent1">
                    <a:lumMod val="50000"/>
                  </a:schemeClr>
                </a:solidFill>
              </a:rPr>
              <a:t>3. I am in front of the station.</a:t>
            </a:r>
          </a:p>
        </p:txBody>
      </p:sp>
      <p:sp>
        <p:nvSpPr>
          <p:cNvPr id="14" name="TextBox 13"/>
          <p:cNvSpPr txBox="1"/>
          <p:nvPr/>
        </p:nvSpPr>
        <p:spPr>
          <a:xfrm>
            <a:off x="348689" y="5607804"/>
            <a:ext cx="4004645" cy="400110"/>
          </a:xfrm>
          <a:prstGeom prst="rect">
            <a:avLst/>
          </a:prstGeom>
          <a:noFill/>
        </p:spPr>
        <p:txBody>
          <a:bodyPr wrap="square" rtlCol="0">
            <a:spAutoFit/>
          </a:bodyPr>
          <a:lstStyle/>
          <a:p>
            <a:r>
              <a:rPr lang="en-GB" sz="2000" dirty="0">
                <a:solidFill>
                  <a:schemeClr val="accent1">
                    <a:lumMod val="50000"/>
                  </a:schemeClr>
                </a:solidFill>
              </a:rPr>
              <a:t>4. They are far from the school.</a:t>
            </a:r>
          </a:p>
        </p:txBody>
      </p:sp>
      <p:sp>
        <p:nvSpPr>
          <p:cNvPr id="15" name="TextBox 14"/>
          <p:cNvSpPr txBox="1"/>
          <p:nvPr/>
        </p:nvSpPr>
        <p:spPr>
          <a:xfrm>
            <a:off x="4410850" y="5607803"/>
            <a:ext cx="3801919" cy="400110"/>
          </a:xfrm>
          <a:prstGeom prst="rect">
            <a:avLst/>
          </a:prstGeom>
          <a:noFill/>
        </p:spPr>
        <p:txBody>
          <a:bodyPr wrap="square" rtlCol="0">
            <a:spAutoFit/>
          </a:bodyPr>
          <a:lstStyle/>
          <a:p>
            <a:r>
              <a:rPr lang="en-GB" sz="2000" dirty="0">
                <a:solidFill>
                  <a:schemeClr val="accent1">
                    <a:lumMod val="50000"/>
                  </a:schemeClr>
                </a:solidFill>
              </a:rPr>
              <a:t>5. She is near the east.</a:t>
            </a:r>
          </a:p>
        </p:txBody>
      </p:sp>
      <p:sp>
        <p:nvSpPr>
          <p:cNvPr id="16" name="TextBox 15"/>
          <p:cNvSpPr txBox="1"/>
          <p:nvPr/>
        </p:nvSpPr>
        <p:spPr>
          <a:xfrm>
            <a:off x="8067567" y="5607301"/>
            <a:ext cx="3801919" cy="400110"/>
          </a:xfrm>
          <a:prstGeom prst="rect">
            <a:avLst/>
          </a:prstGeom>
          <a:noFill/>
        </p:spPr>
        <p:txBody>
          <a:bodyPr wrap="square" rtlCol="0">
            <a:spAutoFit/>
          </a:bodyPr>
          <a:lstStyle/>
          <a:p>
            <a:r>
              <a:rPr lang="en-GB" sz="2000" dirty="0">
                <a:solidFill>
                  <a:schemeClr val="accent1">
                    <a:lumMod val="50000"/>
                  </a:schemeClr>
                </a:solidFill>
              </a:rPr>
              <a:t>6. I am under the green car  </a:t>
            </a:r>
          </a:p>
        </p:txBody>
      </p:sp>
      <p:sp>
        <p:nvSpPr>
          <p:cNvPr id="6" name="TextBox 5"/>
          <p:cNvSpPr txBox="1"/>
          <p:nvPr/>
        </p:nvSpPr>
        <p:spPr>
          <a:xfrm>
            <a:off x="784184" y="1979458"/>
            <a:ext cx="2525486" cy="830997"/>
          </a:xfrm>
          <a:prstGeom prst="rect">
            <a:avLst/>
          </a:prstGeom>
          <a:noFill/>
        </p:spPr>
        <p:txBody>
          <a:bodyPr wrap="square" rtlCol="0">
            <a:spAutoFit/>
          </a:bodyPr>
          <a:lstStyle/>
          <a:p>
            <a:r>
              <a:rPr lang="en-GB" sz="2400" b="1" i="1" dirty="0">
                <a:solidFill>
                  <a:schemeClr val="accent1">
                    <a:lumMod val="50000"/>
                  </a:schemeClr>
                </a:solidFill>
              </a:rPr>
              <a:t>Estamos fuera de la ciudad.</a:t>
            </a:r>
          </a:p>
        </p:txBody>
      </p:sp>
      <p:sp>
        <p:nvSpPr>
          <p:cNvPr id="18" name="TextBox 17"/>
          <p:cNvSpPr txBox="1"/>
          <p:nvPr/>
        </p:nvSpPr>
        <p:spPr>
          <a:xfrm>
            <a:off x="4410850" y="2164125"/>
            <a:ext cx="3084042" cy="461665"/>
          </a:xfrm>
          <a:prstGeom prst="rect">
            <a:avLst/>
          </a:prstGeom>
          <a:noFill/>
        </p:spPr>
        <p:txBody>
          <a:bodyPr wrap="square" rtlCol="0">
            <a:spAutoFit/>
          </a:bodyPr>
          <a:lstStyle/>
          <a:p>
            <a:r>
              <a:rPr lang="en-GB" sz="2400" b="1" i="1" dirty="0" err="1">
                <a:solidFill>
                  <a:schemeClr val="accent1">
                    <a:lumMod val="50000"/>
                  </a:schemeClr>
                </a:solidFill>
              </a:rPr>
              <a:t>Está</a:t>
            </a:r>
            <a:r>
              <a:rPr lang="en-GB" sz="2400" b="1" i="1" dirty="0">
                <a:solidFill>
                  <a:schemeClr val="accent1">
                    <a:lumMod val="50000"/>
                  </a:schemeClr>
                </a:solidFill>
              </a:rPr>
              <a:t> </a:t>
            </a:r>
            <a:r>
              <a:rPr lang="en-GB" sz="2400" b="1" i="1" dirty="0" err="1">
                <a:solidFill>
                  <a:schemeClr val="accent1">
                    <a:lumMod val="50000"/>
                  </a:schemeClr>
                </a:solidFill>
              </a:rPr>
              <a:t>detrás</a:t>
            </a:r>
            <a:r>
              <a:rPr lang="en-GB" sz="2400" b="1" i="1" dirty="0">
                <a:solidFill>
                  <a:schemeClr val="accent1">
                    <a:lumMod val="50000"/>
                  </a:schemeClr>
                </a:solidFill>
              </a:rPr>
              <a:t> del </a:t>
            </a:r>
            <a:r>
              <a:rPr lang="en-GB" sz="2400" b="1" i="1" dirty="0" err="1">
                <a:solidFill>
                  <a:schemeClr val="accent1">
                    <a:lumMod val="50000"/>
                  </a:schemeClr>
                </a:solidFill>
              </a:rPr>
              <a:t>tren</a:t>
            </a:r>
            <a:r>
              <a:rPr lang="en-GB" sz="2400" b="1" i="1" dirty="0">
                <a:solidFill>
                  <a:schemeClr val="accent1">
                    <a:lumMod val="50000"/>
                  </a:schemeClr>
                </a:solidFill>
              </a:rPr>
              <a:t>.</a:t>
            </a:r>
          </a:p>
        </p:txBody>
      </p:sp>
      <p:sp>
        <p:nvSpPr>
          <p:cNvPr id="19" name="TextBox 18"/>
          <p:cNvSpPr txBox="1"/>
          <p:nvPr/>
        </p:nvSpPr>
        <p:spPr>
          <a:xfrm>
            <a:off x="8251614" y="2027081"/>
            <a:ext cx="3084042" cy="830997"/>
          </a:xfrm>
          <a:prstGeom prst="rect">
            <a:avLst/>
          </a:prstGeom>
          <a:noFill/>
        </p:spPr>
        <p:txBody>
          <a:bodyPr wrap="square" rtlCol="0">
            <a:spAutoFit/>
          </a:bodyPr>
          <a:lstStyle/>
          <a:p>
            <a:r>
              <a:rPr lang="en-GB" sz="2400" b="1" i="1" dirty="0" err="1">
                <a:solidFill>
                  <a:schemeClr val="accent1">
                    <a:lumMod val="50000"/>
                  </a:schemeClr>
                </a:solidFill>
              </a:rPr>
              <a:t>Estoy</a:t>
            </a:r>
            <a:r>
              <a:rPr lang="en-GB" sz="2400" b="1" i="1" dirty="0">
                <a:solidFill>
                  <a:schemeClr val="accent1">
                    <a:lumMod val="50000"/>
                  </a:schemeClr>
                </a:solidFill>
              </a:rPr>
              <a:t> </a:t>
            </a:r>
            <a:r>
              <a:rPr lang="en-GB" sz="2400" b="1" i="1" dirty="0" err="1">
                <a:solidFill>
                  <a:schemeClr val="accent1">
                    <a:lumMod val="50000"/>
                  </a:schemeClr>
                </a:solidFill>
              </a:rPr>
              <a:t>delante</a:t>
            </a:r>
            <a:r>
              <a:rPr lang="en-GB" sz="2400" b="1" i="1" dirty="0">
                <a:solidFill>
                  <a:schemeClr val="accent1">
                    <a:lumMod val="50000"/>
                  </a:schemeClr>
                </a:solidFill>
              </a:rPr>
              <a:t> de la </a:t>
            </a:r>
            <a:r>
              <a:rPr lang="en-GB" sz="2400" b="1" i="1" dirty="0" err="1">
                <a:solidFill>
                  <a:schemeClr val="accent1">
                    <a:lumMod val="50000"/>
                  </a:schemeClr>
                </a:solidFill>
              </a:rPr>
              <a:t>estación</a:t>
            </a:r>
            <a:r>
              <a:rPr lang="en-GB" sz="2400" b="1" i="1" dirty="0">
                <a:solidFill>
                  <a:schemeClr val="accent1">
                    <a:lumMod val="50000"/>
                  </a:schemeClr>
                </a:solidFill>
              </a:rPr>
              <a:t>.</a:t>
            </a:r>
          </a:p>
        </p:txBody>
      </p:sp>
      <p:sp>
        <p:nvSpPr>
          <p:cNvPr id="20" name="TextBox 19"/>
          <p:cNvSpPr txBox="1"/>
          <p:nvPr/>
        </p:nvSpPr>
        <p:spPr>
          <a:xfrm>
            <a:off x="784184" y="4287127"/>
            <a:ext cx="3084042" cy="830997"/>
          </a:xfrm>
          <a:prstGeom prst="rect">
            <a:avLst/>
          </a:prstGeom>
          <a:noFill/>
        </p:spPr>
        <p:txBody>
          <a:bodyPr wrap="square" rtlCol="0">
            <a:spAutoFit/>
          </a:bodyPr>
          <a:lstStyle/>
          <a:p>
            <a:r>
              <a:rPr lang="en-GB" sz="2400" b="1" i="1" dirty="0" err="1">
                <a:solidFill>
                  <a:schemeClr val="accent1">
                    <a:lumMod val="50000"/>
                  </a:schemeClr>
                </a:solidFill>
              </a:rPr>
              <a:t>Están</a:t>
            </a:r>
            <a:r>
              <a:rPr lang="en-GB" sz="2400" b="1" i="1" dirty="0">
                <a:solidFill>
                  <a:schemeClr val="accent1">
                    <a:lumMod val="50000"/>
                  </a:schemeClr>
                </a:solidFill>
              </a:rPr>
              <a:t> </a:t>
            </a:r>
            <a:r>
              <a:rPr lang="en-GB" sz="2400" b="1" i="1" dirty="0" err="1">
                <a:solidFill>
                  <a:schemeClr val="accent1">
                    <a:lumMod val="50000"/>
                  </a:schemeClr>
                </a:solidFill>
              </a:rPr>
              <a:t>lejos</a:t>
            </a:r>
            <a:r>
              <a:rPr lang="en-GB" sz="2400" b="1" i="1" dirty="0">
                <a:solidFill>
                  <a:schemeClr val="accent1">
                    <a:lumMod val="50000"/>
                  </a:schemeClr>
                </a:solidFill>
              </a:rPr>
              <a:t> de la escuela.</a:t>
            </a:r>
          </a:p>
        </p:txBody>
      </p:sp>
      <p:sp>
        <p:nvSpPr>
          <p:cNvPr id="21" name="TextBox 20"/>
          <p:cNvSpPr txBox="1"/>
          <p:nvPr/>
        </p:nvSpPr>
        <p:spPr>
          <a:xfrm>
            <a:off x="4410850" y="4423889"/>
            <a:ext cx="3084042" cy="461665"/>
          </a:xfrm>
          <a:prstGeom prst="rect">
            <a:avLst/>
          </a:prstGeom>
          <a:noFill/>
        </p:spPr>
        <p:txBody>
          <a:bodyPr wrap="square" rtlCol="0">
            <a:spAutoFit/>
          </a:bodyPr>
          <a:lstStyle/>
          <a:p>
            <a:r>
              <a:rPr lang="en-GB" sz="2400" b="1" i="1" dirty="0" err="1">
                <a:solidFill>
                  <a:schemeClr val="accent1">
                    <a:lumMod val="50000"/>
                  </a:schemeClr>
                </a:solidFill>
              </a:rPr>
              <a:t>Está</a:t>
            </a:r>
            <a:r>
              <a:rPr lang="en-GB" sz="2400" b="1" i="1" dirty="0">
                <a:solidFill>
                  <a:schemeClr val="accent1">
                    <a:lumMod val="50000"/>
                  </a:schemeClr>
                </a:solidFill>
              </a:rPr>
              <a:t> </a:t>
            </a:r>
            <a:r>
              <a:rPr lang="en-GB" sz="2400" b="1" i="1" dirty="0" err="1">
                <a:solidFill>
                  <a:schemeClr val="accent1">
                    <a:lumMod val="50000"/>
                  </a:schemeClr>
                </a:solidFill>
              </a:rPr>
              <a:t>cerca</a:t>
            </a:r>
            <a:r>
              <a:rPr lang="en-GB" sz="2400" b="1" i="1" dirty="0">
                <a:solidFill>
                  <a:schemeClr val="accent1">
                    <a:lumMod val="50000"/>
                  </a:schemeClr>
                </a:solidFill>
              </a:rPr>
              <a:t> del </a:t>
            </a:r>
            <a:r>
              <a:rPr lang="en-GB" sz="2400" b="1" i="1" dirty="0" err="1">
                <a:solidFill>
                  <a:schemeClr val="accent1">
                    <a:lumMod val="50000"/>
                  </a:schemeClr>
                </a:solidFill>
              </a:rPr>
              <a:t>este</a:t>
            </a:r>
            <a:r>
              <a:rPr lang="en-GB" sz="2400" b="1" i="1" dirty="0">
                <a:solidFill>
                  <a:schemeClr val="accent1">
                    <a:lumMod val="50000"/>
                  </a:schemeClr>
                </a:solidFill>
              </a:rPr>
              <a:t>.</a:t>
            </a:r>
          </a:p>
        </p:txBody>
      </p:sp>
      <p:sp>
        <p:nvSpPr>
          <p:cNvPr id="22" name="TextBox 21"/>
          <p:cNvSpPr txBox="1"/>
          <p:nvPr/>
        </p:nvSpPr>
        <p:spPr>
          <a:xfrm>
            <a:off x="8401982" y="4413090"/>
            <a:ext cx="3084042" cy="830997"/>
          </a:xfrm>
          <a:prstGeom prst="rect">
            <a:avLst/>
          </a:prstGeom>
          <a:noFill/>
        </p:spPr>
        <p:txBody>
          <a:bodyPr wrap="square" rtlCol="0">
            <a:spAutoFit/>
          </a:bodyPr>
          <a:lstStyle/>
          <a:p>
            <a:r>
              <a:rPr lang="en-GB" sz="2400" b="1" i="1" dirty="0" err="1">
                <a:solidFill>
                  <a:schemeClr val="accent1">
                    <a:lumMod val="50000"/>
                  </a:schemeClr>
                </a:solidFill>
              </a:rPr>
              <a:t>Estoy</a:t>
            </a:r>
            <a:r>
              <a:rPr lang="en-GB" sz="2400" b="1" i="1" dirty="0">
                <a:solidFill>
                  <a:schemeClr val="accent1">
                    <a:lumMod val="50000"/>
                  </a:schemeClr>
                </a:solidFill>
              </a:rPr>
              <a:t> </a:t>
            </a:r>
            <a:r>
              <a:rPr lang="en-GB" sz="2400" b="1" i="1" dirty="0" err="1">
                <a:solidFill>
                  <a:schemeClr val="accent1">
                    <a:lumMod val="50000"/>
                  </a:schemeClr>
                </a:solidFill>
              </a:rPr>
              <a:t>debajo</a:t>
            </a:r>
            <a:r>
              <a:rPr lang="en-GB" sz="2400" b="1" i="1" dirty="0">
                <a:solidFill>
                  <a:schemeClr val="accent1">
                    <a:lumMod val="50000"/>
                  </a:schemeClr>
                </a:solidFill>
              </a:rPr>
              <a:t> del </a:t>
            </a:r>
            <a:r>
              <a:rPr lang="en-GB" sz="2400" b="1" i="1" dirty="0" err="1">
                <a:solidFill>
                  <a:schemeClr val="accent1">
                    <a:lumMod val="50000"/>
                  </a:schemeClr>
                </a:solidFill>
              </a:rPr>
              <a:t>coche</a:t>
            </a:r>
            <a:r>
              <a:rPr lang="en-GB" sz="2400" b="1" i="1" dirty="0">
                <a:solidFill>
                  <a:schemeClr val="accent1">
                    <a:lumMod val="50000"/>
                  </a:schemeClr>
                </a:solidFill>
              </a:rPr>
              <a:t> </a:t>
            </a:r>
            <a:r>
              <a:rPr lang="en-GB" sz="2400" b="1" i="1" dirty="0" err="1">
                <a:solidFill>
                  <a:schemeClr val="accent1">
                    <a:lumMod val="50000"/>
                  </a:schemeClr>
                </a:solidFill>
              </a:rPr>
              <a:t>verde</a:t>
            </a:r>
            <a:r>
              <a:rPr lang="en-GB" sz="2400" b="1" i="1" dirty="0">
                <a:solidFill>
                  <a:schemeClr val="accent1">
                    <a:lumMod val="50000"/>
                  </a:schemeClr>
                </a:solidFill>
              </a:rPr>
              <a:t>.</a:t>
            </a:r>
          </a:p>
        </p:txBody>
      </p:sp>
      <p:sp>
        <p:nvSpPr>
          <p:cNvPr id="24" name="Title 1"/>
          <p:cNvSpPr txBox="1">
            <a:spLocks/>
          </p:cNvSpPr>
          <p:nvPr/>
        </p:nvSpPr>
        <p:spPr>
          <a:xfrm>
            <a:off x="11521554" y="382792"/>
            <a:ext cx="45719" cy="122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err="1">
                <a:solidFill>
                  <a:schemeClr val="bg1"/>
                </a:solidFill>
              </a:rPr>
              <a:t>escribir</a:t>
            </a:r>
            <a:endParaRPr lang="en-GB" sz="100" dirty="0">
              <a:solidFill>
                <a:schemeClr val="bg1"/>
              </a:solidFill>
            </a:endParaRPr>
          </a:p>
        </p:txBody>
      </p:sp>
      <p:sp>
        <p:nvSpPr>
          <p:cNvPr id="25"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790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a:solidFill>
                  <a:schemeClr val="bg1"/>
                </a:solidFill>
              </a:rPr>
              <a:t>Deberes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2.2, Week 5)</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a:hlinkClick r:id="rId5"/>
          </p:cNvPr>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Quizlet link</a:t>
            </a:r>
            <a: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2.2 Week 2</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rPr>
              <a:t>Term 2.1 Week 2</a:t>
            </a: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24578" y="2513119"/>
            <a:ext cx="1214005" cy="1214005"/>
          </a:xfrm>
          <a:prstGeom prst="rect">
            <a:avLst/>
          </a:prstGeom>
        </p:spPr>
      </p:pic>
    </p:spTree>
    <p:extLst>
      <p:ext uri="{BB962C8B-B14F-4D97-AF65-F5344CB8AC3E}">
        <p14:creationId xmlns:p14="http://schemas.microsoft.com/office/powerpoint/2010/main" val="1349939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CUI.wav"/>
            </a:hlinkClick>
          </p:cNvPr>
          <p:cNvSpPr txBox="1"/>
          <p:nvPr/>
        </p:nvSpPr>
        <p:spPr>
          <a:xfrm>
            <a:off x="37061" y="535226"/>
            <a:ext cx="2906129" cy="1631216"/>
          </a:xfrm>
          <a:prstGeom prst="rect">
            <a:avLst/>
          </a:prstGeom>
          <a:noFill/>
        </p:spPr>
        <p:txBody>
          <a:bodyPr wrap="square" rtlCol="0">
            <a:spAutoFit/>
          </a:bodyPr>
          <a:lstStyle/>
          <a:p>
            <a:pPr algn="ctr"/>
            <a:r>
              <a:rPr lang="en-GB" sz="9600" b="1" dirty="0">
                <a:solidFill>
                  <a:srgbClr val="115076"/>
                </a:solidFill>
                <a:latin typeface="Century Gothic" panose="020B0502020202020204" pitchFamily="34" charset="0"/>
                <a:cs typeface="Calibri" panose="020F0502020204030204" pitchFamily="34" charset="0"/>
              </a:rPr>
              <a:t>CUI</a:t>
            </a:r>
          </a:p>
        </p:txBody>
      </p:sp>
      <p:pic>
        <p:nvPicPr>
          <p:cNvPr id="6" name="Picture 5"/>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20818" y="81390"/>
            <a:ext cx="933024" cy="933024"/>
          </a:xfrm>
          <a:prstGeom prst="rect">
            <a:avLst/>
          </a:prstGeom>
        </p:spPr>
      </p:pic>
      <p:sp>
        <p:nvSpPr>
          <p:cNvPr id="7" name="TextBox 6"/>
          <p:cNvSpPr txBox="1"/>
          <p:nvPr/>
        </p:nvSpPr>
        <p:spPr>
          <a:xfrm>
            <a:off x="9700169" y="798283"/>
            <a:ext cx="2491831" cy="830997"/>
          </a:xfrm>
          <a:prstGeom prst="rect">
            <a:avLst/>
          </a:prstGeom>
          <a:noFill/>
        </p:spPr>
        <p:txBody>
          <a:bodyPr wrap="square" rtlCol="0">
            <a:spAutoFit/>
          </a:bodyPr>
          <a:lstStyle/>
          <a:p>
            <a:r>
              <a:rPr lang="en-GB" sz="2400" b="1" dirty="0">
                <a:solidFill>
                  <a:schemeClr val="accent5">
                    <a:lumMod val="75000"/>
                  </a:schemeClr>
                </a:solidFill>
                <a:latin typeface="Century Gothic" panose="020B0502020202020204" pitchFamily="34" charset="0"/>
              </a:rPr>
              <a:t>CU + vowel</a:t>
            </a:r>
          </a:p>
          <a:p>
            <a:r>
              <a:rPr lang="en-GB" sz="2400" b="1" dirty="0">
                <a:solidFill>
                  <a:schemeClr val="accent5">
                    <a:lumMod val="75000"/>
                  </a:schemeClr>
                </a:solidFill>
                <a:latin typeface="Century Gothic" panose="020B0502020202020204" pitchFamily="34" charset="0"/>
              </a:rPr>
              <a:t>(CUE/CUA/CUI)</a:t>
            </a:r>
          </a:p>
        </p:txBody>
      </p:sp>
      <p:sp>
        <p:nvSpPr>
          <p:cNvPr id="8" name="Rounded Rectangle 7"/>
          <p:cNvSpPr/>
          <p:nvPr/>
        </p:nvSpPr>
        <p:spPr>
          <a:xfrm>
            <a:off x="4262252" y="1147278"/>
            <a:ext cx="4465514" cy="367234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TextBox 8"/>
          <p:cNvSpPr txBox="1"/>
          <p:nvPr/>
        </p:nvSpPr>
        <p:spPr>
          <a:xfrm>
            <a:off x="4927064" y="3631081"/>
            <a:ext cx="3135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cui</a:t>
            </a:r>
            <a:r>
              <a:rPr lang="es-CO" sz="6000" dirty="0">
                <a:solidFill>
                  <a:srgbClr val="115076"/>
                </a:solidFill>
                <a:latin typeface="Century Gothic" panose="020B0502020202020204" pitchFamily="34" charset="0"/>
                <a:cs typeface="Calibri" panose="020F0502020204030204" pitchFamily="34" charset="0"/>
              </a:rPr>
              <a:t>dar</a:t>
            </a:r>
          </a:p>
        </p:txBody>
      </p:sp>
      <p:pic>
        <p:nvPicPr>
          <p:cNvPr id="10" name="Picture 2" descr="http://www.clker.com/cliparts/w/d/u/B/w/V/stamp1-md.png">
            <a:hlinkClick r:id="" action="ppaction://noaction">
              <a:snd r:embed="rId4" name="CUIDAR.wav"/>
            </a:hlinkClick>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45032">
            <a:off x="4363246" y="763023"/>
            <a:ext cx="4195537" cy="38013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21305855">
            <a:off x="5079754" y="2125080"/>
            <a:ext cx="3948571" cy="1077218"/>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cs typeface="Calibri" panose="020F0502020204030204" pitchFamily="34" charset="0"/>
              </a:rPr>
              <a:t>to look after; </a:t>
            </a:r>
          </a:p>
          <a:p>
            <a:r>
              <a:rPr lang="en-GB" sz="3200" dirty="0">
                <a:solidFill>
                  <a:schemeClr val="accent5">
                    <a:lumMod val="50000"/>
                  </a:schemeClr>
                </a:solidFill>
                <a:latin typeface="Century Gothic" panose="020B0502020202020204" pitchFamily="34" charset="0"/>
                <a:cs typeface="Calibri" panose="020F0502020204030204" pitchFamily="34" charset="0"/>
              </a:rPr>
              <a:t>take care of</a:t>
            </a:r>
          </a:p>
        </p:txBody>
      </p:sp>
      <p:sp>
        <p:nvSpPr>
          <p:cNvPr id="12" name="TextBox 11">
            <a:hlinkClick r:id="" action="ppaction://noaction">
              <a:snd r:embed="rId5" name="CUIDADO.wav"/>
            </a:hlinkClick>
          </p:cNvPr>
          <p:cNvSpPr txBox="1"/>
          <p:nvPr/>
        </p:nvSpPr>
        <p:spPr>
          <a:xfrm>
            <a:off x="37061" y="5212231"/>
            <a:ext cx="408378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¡cui</a:t>
            </a:r>
            <a:r>
              <a:rPr lang="es-CO" sz="6000" dirty="0">
                <a:solidFill>
                  <a:srgbClr val="115076"/>
                </a:solidFill>
                <a:latin typeface="Century Gothic" panose="020B0502020202020204" pitchFamily="34" charset="0"/>
                <a:cs typeface="Calibri" panose="020F0502020204030204" pitchFamily="34" charset="0"/>
              </a:rPr>
              <a:t>dado!</a:t>
            </a:r>
          </a:p>
        </p:txBody>
      </p:sp>
      <p:pic>
        <p:nvPicPr>
          <p:cNvPr id="1026" name="Picture 2" descr="http://www.clker.com/cliparts/H/J/f/T/j/B/danger-m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93851" y="4349203"/>
            <a:ext cx="882649" cy="7756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061" y="22089"/>
            <a:ext cx="10515600" cy="513137"/>
          </a:xfrm>
        </p:spPr>
        <p:txBody>
          <a:bodyPr/>
          <a:lstStyle/>
          <a:p>
            <a:r>
              <a:rPr lang="en-GB" sz="2800" b="1" kern="1200" dirty="0">
                <a:solidFill>
                  <a:srgbClr val="2F5597"/>
                </a:solidFill>
                <a:effectLst/>
                <a:latin typeface="Century Gothic" panose="020B0502020202020204" pitchFamily="34" charset="0"/>
                <a:ea typeface="+mj-ea"/>
                <a:cs typeface="+mj-cs"/>
              </a:rPr>
              <a:t>¡A </a:t>
            </a:r>
            <a:r>
              <a:rPr lang="en-GB" sz="2800" b="1" kern="1200" dirty="0" err="1">
                <a:solidFill>
                  <a:srgbClr val="2F5597"/>
                </a:solidFill>
                <a:effectLst/>
                <a:latin typeface="Century Gothic" panose="020B0502020202020204" pitchFamily="34" charset="0"/>
                <a:ea typeface="+mj-ea"/>
                <a:cs typeface="+mj-cs"/>
              </a:rPr>
              <a:t>pronunciar</a:t>
            </a:r>
            <a:r>
              <a:rPr lang="en-GB" sz="2800" b="1" kern="1200" dirty="0">
                <a:solidFill>
                  <a:srgbClr val="2F5597"/>
                </a:solidFill>
                <a:effectLst/>
                <a:latin typeface="Century Gothic" panose="020B0502020202020204" pitchFamily="34" charset="0"/>
                <a:ea typeface="+mj-ea"/>
                <a:cs typeface="+mj-cs"/>
              </a:rPr>
              <a:t>!</a:t>
            </a:r>
            <a:endParaRPr lang="en-GB" dirty="0"/>
          </a:p>
        </p:txBody>
      </p:sp>
    </p:spTree>
    <p:extLst>
      <p:ext uri="{BB962C8B-B14F-4D97-AF65-F5344CB8AC3E}">
        <p14:creationId xmlns:p14="http://schemas.microsoft.com/office/powerpoint/2010/main" val="328271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CUID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5" name="CUIDADO.wav"/>
                                        </p:tgtEl>
                                      </p:cMediaNode>
                                    </p:audio>
                                  </p:sub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520" y="115813"/>
            <a:ext cx="5581851" cy="1325563"/>
          </a:xfrm>
        </p:spPr>
        <p:txBody>
          <a:bodyPr/>
          <a:lstStyle/>
          <a:p>
            <a:r>
              <a:rPr lang="en-GB" b="1" dirty="0">
                <a:solidFill>
                  <a:srgbClr val="E25B00"/>
                </a:solidFill>
              </a:rPr>
              <a:t>¿CE, CI, CUE o CUI?</a:t>
            </a:r>
            <a:br>
              <a:rPr lang="en-GB" b="1" dirty="0">
                <a:solidFill>
                  <a:srgbClr val="E25B00"/>
                </a:solidFill>
              </a:rPr>
            </a:br>
            <a:endParaRPr lang="en-GB" dirty="0">
              <a:solidFill>
                <a:srgbClr val="E25B00"/>
              </a:solidFill>
            </a:endParaRPr>
          </a:p>
        </p:txBody>
      </p:sp>
      <p:sp>
        <p:nvSpPr>
          <p:cNvPr id="7" name="Title 1"/>
          <p:cNvSpPr txBox="1">
            <a:spLocks/>
          </p:cNvSpPr>
          <p:nvPr/>
        </p:nvSpPr>
        <p:spPr>
          <a:xfrm>
            <a:off x="1875646" y="357937"/>
            <a:ext cx="8906565"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50000"/>
              </a:lnSpc>
            </a:pPr>
            <a:r>
              <a:rPr lang="en-GB" sz="3600" dirty="0">
                <a:solidFill>
                  <a:srgbClr val="002060"/>
                </a:solidFill>
              </a:rPr>
              <a:t>Escucha y escribe las letras.</a:t>
            </a:r>
          </a:p>
        </p:txBody>
      </p:sp>
      <p:sp>
        <p:nvSpPr>
          <p:cNvPr id="8" name="TextBox 7"/>
          <p:cNvSpPr txBox="1"/>
          <p:nvPr/>
        </p:nvSpPr>
        <p:spPr>
          <a:xfrm>
            <a:off x="1328470" y="1758482"/>
            <a:ext cx="24433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de</a:t>
            </a:r>
            <a:r>
              <a:rPr kumimoji="0" lang="en-GB" sz="4400" b="1" i="0"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ci</a:t>
            </a:r>
            <a:r>
              <a:rPr kumimoji="0" lang="en-GB" sz="4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r</a:t>
            </a:r>
            <a:endParaRPr kumimoji="0" lang="en-GB" sz="44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0" name="TextBox 9"/>
          <p:cNvSpPr txBox="1"/>
          <p:nvPr/>
        </p:nvSpPr>
        <p:spPr>
          <a:xfrm>
            <a:off x="1333004" y="3533099"/>
            <a:ext cx="39667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ne</a:t>
            </a:r>
            <a:r>
              <a:rPr kumimoji="0" lang="en-GB" sz="4400" b="1" i="0"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ce</a:t>
            </a:r>
            <a:r>
              <a:rPr kumimoji="0" lang="en-GB" sz="4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sario</a:t>
            </a:r>
            <a:endParaRPr kumimoji="0" lang="en-GB" sz="44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2" name="TextBox 11"/>
          <p:cNvSpPr txBox="1"/>
          <p:nvPr/>
        </p:nvSpPr>
        <p:spPr>
          <a:xfrm>
            <a:off x="1328468" y="2670018"/>
            <a:ext cx="3492810" cy="769441"/>
          </a:xfrm>
          <a:prstGeom prst="rect">
            <a:avLst/>
          </a:prstGeom>
          <a:noFill/>
        </p:spPr>
        <p:txBody>
          <a:bodyPr wrap="square" rtlCol="0">
            <a:spAutoFit/>
          </a:bodyPr>
          <a:lstStyle/>
          <a:p>
            <a:r>
              <a:rPr lang="en-GB" sz="4400" dirty="0" err="1">
                <a:solidFill>
                  <a:schemeClr val="accent1">
                    <a:lumMod val="50000"/>
                  </a:schemeClr>
                </a:solidFill>
                <a:latin typeface="Century Gothic" panose="020B0502020202020204" pitchFamily="34" charset="0"/>
              </a:rPr>
              <a:t>es</a:t>
            </a:r>
            <a:r>
              <a:rPr lang="en-GB" sz="4400" b="1" dirty="0" err="1">
                <a:solidFill>
                  <a:srgbClr val="E25B00"/>
                </a:solidFill>
                <a:latin typeface="Century Gothic" panose="020B0502020202020204" pitchFamily="34" charset="0"/>
              </a:rPr>
              <a:t>cue</a:t>
            </a:r>
            <a:r>
              <a:rPr lang="en-GB" sz="4400" dirty="0" err="1">
                <a:solidFill>
                  <a:schemeClr val="accent1">
                    <a:lumMod val="50000"/>
                  </a:schemeClr>
                </a:solidFill>
                <a:latin typeface="Century Gothic" panose="020B0502020202020204" pitchFamily="34" charset="0"/>
              </a:rPr>
              <a:t>la</a:t>
            </a:r>
            <a:endParaRPr lang="en-GB" sz="4400" dirty="0">
              <a:solidFill>
                <a:schemeClr val="accent1">
                  <a:lumMod val="50000"/>
                </a:schemeClr>
              </a:solidFill>
              <a:latin typeface="Century Gothic" panose="020B0502020202020204" pitchFamily="34" charset="0"/>
            </a:endParaRPr>
          </a:p>
        </p:txBody>
      </p:sp>
      <p:sp>
        <p:nvSpPr>
          <p:cNvPr id="14" name="TextBox 13"/>
          <p:cNvSpPr txBox="1"/>
          <p:nvPr/>
        </p:nvSpPr>
        <p:spPr>
          <a:xfrm>
            <a:off x="1328470" y="4420409"/>
            <a:ext cx="3492810" cy="769441"/>
          </a:xfrm>
          <a:prstGeom prst="rect">
            <a:avLst/>
          </a:prstGeom>
          <a:noFill/>
        </p:spPr>
        <p:txBody>
          <a:bodyPr wrap="square" rtlCol="0">
            <a:spAutoFit/>
          </a:bodyPr>
          <a:lstStyle/>
          <a:p>
            <a:r>
              <a:rPr lang="en-GB" sz="4400" b="1" dirty="0" err="1">
                <a:solidFill>
                  <a:srgbClr val="E25B00"/>
                </a:solidFill>
                <a:latin typeface="Century Gothic" panose="020B0502020202020204" pitchFamily="34" charset="0"/>
              </a:rPr>
              <a:t>cui</a:t>
            </a:r>
            <a:r>
              <a:rPr lang="en-GB" sz="4400" dirty="0" err="1">
                <a:solidFill>
                  <a:schemeClr val="accent1">
                    <a:lumMod val="50000"/>
                  </a:schemeClr>
                </a:solidFill>
                <a:latin typeface="Century Gothic" panose="020B0502020202020204" pitchFamily="34" charset="0"/>
              </a:rPr>
              <a:t>dar</a:t>
            </a:r>
            <a:endParaRPr lang="en-GB" sz="4400" dirty="0">
              <a:solidFill>
                <a:schemeClr val="accent1">
                  <a:lumMod val="50000"/>
                </a:schemeClr>
              </a:solidFill>
              <a:latin typeface="Century Gothic" panose="020B0502020202020204" pitchFamily="34" charset="0"/>
            </a:endParaRPr>
          </a:p>
        </p:txBody>
      </p:sp>
      <p:sp>
        <p:nvSpPr>
          <p:cNvPr id="18" name="Action Button: Custom 17">
            <a:hlinkClick r:id="" action="ppaction://noaction" highlightClick="1">
              <a:snd r:embed="rId3" name="CUIDAR.wav"/>
            </a:hlinkClick>
          </p:cNvPr>
          <p:cNvSpPr/>
          <p:nvPr/>
        </p:nvSpPr>
        <p:spPr>
          <a:xfrm>
            <a:off x="693952" y="4645001"/>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9" name="Action Button: Custom 18">
            <a:hlinkClick r:id="" action="ppaction://noaction" highlightClick="1">
              <a:snd r:embed="rId4" name="ESCUELA.wav"/>
            </a:hlinkClick>
          </p:cNvPr>
          <p:cNvSpPr/>
          <p:nvPr/>
        </p:nvSpPr>
        <p:spPr>
          <a:xfrm>
            <a:off x="693950" y="2894610"/>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23" name="TextBox 22"/>
          <p:cNvSpPr txBox="1"/>
          <p:nvPr/>
        </p:nvSpPr>
        <p:spPr>
          <a:xfrm>
            <a:off x="7946887" y="1758482"/>
            <a:ext cx="3492810" cy="769441"/>
          </a:xfrm>
          <a:prstGeom prst="rect">
            <a:avLst/>
          </a:prstGeom>
          <a:noFill/>
        </p:spPr>
        <p:txBody>
          <a:bodyPr wrap="square" rtlCol="0">
            <a:spAutoFit/>
          </a:bodyPr>
          <a:lstStyle/>
          <a:p>
            <a:r>
              <a:rPr lang="en-GB" sz="4400" b="1" dirty="0" err="1">
                <a:solidFill>
                  <a:srgbClr val="E25B00"/>
                </a:solidFill>
                <a:latin typeface="Century Gothic" panose="020B0502020202020204" pitchFamily="34" charset="0"/>
              </a:rPr>
              <a:t>cue</a:t>
            </a:r>
            <a:r>
              <a:rPr lang="en-GB" sz="4400" dirty="0" err="1">
                <a:solidFill>
                  <a:schemeClr val="accent1">
                    <a:lumMod val="50000"/>
                  </a:schemeClr>
                </a:solidFill>
                <a:latin typeface="Century Gothic" panose="020B0502020202020204" pitchFamily="34" charset="0"/>
              </a:rPr>
              <a:t>rpo</a:t>
            </a:r>
            <a:endParaRPr lang="en-GB" sz="4400" dirty="0">
              <a:solidFill>
                <a:schemeClr val="accent1">
                  <a:lumMod val="50000"/>
                </a:schemeClr>
              </a:solidFill>
              <a:latin typeface="Century Gothic" panose="020B0502020202020204" pitchFamily="34" charset="0"/>
            </a:endParaRPr>
          </a:p>
        </p:txBody>
      </p:sp>
      <p:sp>
        <p:nvSpPr>
          <p:cNvPr id="25" name="Action Button: Custom 24">
            <a:hlinkClick r:id="" action="ppaction://noaction" highlightClick="1">
              <a:snd r:embed="rId5" name="CUERPO.wav"/>
            </a:hlinkClick>
          </p:cNvPr>
          <p:cNvSpPr/>
          <p:nvPr/>
        </p:nvSpPr>
        <p:spPr>
          <a:xfrm>
            <a:off x="7343848" y="1983075"/>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n w="0"/>
                <a:solidFill>
                  <a:schemeClr val="bg1"/>
                </a:solidFill>
                <a:effectLst>
                  <a:outerShdw blurRad="38100" dist="25400" dir="5400000" algn="ctr" rotWithShape="0">
                    <a:srgbClr val="6E747A">
                      <a:alpha val="43000"/>
                    </a:srgbClr>
                  </a:outerShdw>
                </a:effectLst>
                <a:latin typeface="Century Gothic" panose="020B0502020202020204" pitchFamily="34" charset="0"/>
              </a:rPr>
              <a:t>5</a:t>
            </a:r>
          </a:p>
        </p:txBody>
      </p:sp>
      <p:sp>
        <p:nvSpPr>
          <p:cNvPr id="29" name="TextBox 28"/>
          <p:cNvSpPr txBox="1"/>
          <p:nvPr/>
        </p:nvSpPr>
        <p:spPr>
          <a:xfrm>
            <a:off x="7698851" y="3419136"/>
            <a:ext cx="3492810" cy="769441"/>
          </a:xfrm>
          <a:prstGeom prst="rect">
            <a:avLst/>
          </a:prstGeom>
          <a:noFill/>
        </p:spPr>
        <p:txBody>
          <a:bodyPr wrap="square" rtlCol="0">
            <a:spAutoFit/>
          </a:bodyPr>
          <a:lstStyle/>
          <a:p>
            <a:r>
              <a:rPr lang="en-GB" sz="4400" dirty="0">
                <a:solidFill>
                  <a:schemeClr val="accent1">
                    <a:lumMod val="50000"/>
                  </a:schemeClr>
                </a:solidFill>
                <a:latin typeface="Century Gothic" panose="020B0502020202020204" pitchFamily="34" charset="0"/>
              </a:rPr>
              <a:t>¡</a:t>
            </a:r>
            <a:r>
              <a:rPr lang="en-GB" sz="4400" b="1" dirty="0" err="1">
                <a:solidFill>
                  <a:srgbClr val="E25B00"/>
                </a:solidFill>
                <a:latin typeface="Century Gothic" panose="020B0502020202020204" pitchFamily="34" charset="0"/>
              </a:rPr>
              <a:t>cui</a:t>
            </a:r>
            <a:r>
              <a:rPr lang="en-GB" sz="4400" dirty="0" err="1">
                <a:solidFill>
                  <a:schemeClr val="accent1">
                    <a:lumMod val="50000"/>
                  </a:schemeClr>
                </a:solidFill>
                <a:latin typeface="Century Gothic" panose="020B0502020202020204" pitchFamily="34" charset="0"/>
              </a:rPr>
              <a:t>dado</a:t>
            </a:r>
            <a:r>
              <a:rPr lang="en-GB" sz="4400" dirty="0">
                <a:solidFill>
                  <a:schemeClr val="accent1">
                    <a:lumMod val="50000"/>
                  </a:schemeClr>
                </a:solidFill>
                <a:latin typeface="Century Gothic" panose="020B0502020202020204" pitchFamily="34" charset="0"/>
              </a:rPr>
              <a:t>!</a:t>
            </a:r>
          </a:p>
        </p:txBody>
      </p:sp>
      <p:sp>
        <p:nvSpPr>
          <p:cNvPr id="30" name="Action Button: Custom 29">
            <a:hlinkClick r:id="" action="ppaction://noaction" highlightClick="1">
              <a:snd r:embed="rId6" name="CUIDADO.wav"/>
            </a:hlinkClick>
          </p:cNvPr>
          <p:cNvSpPr/>
          <p:nvPr/>
        </p:nvSpPr>
        <p:spPr>
          <a:xfrm>
            <a:off x="7343847" y="3757693"/>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32" name="TextBox 31"/>
          <p:cNvSpPr txBox="1"/>
          <p:nvPr/>
        </p:nvSpPr>
        <p:spPr>
          <a:xfrm>
            <a:off x="7758672" y="4302541"/>
            <a:ext cx="24433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ce</a:t>
            </a:r>
            <a:r>
              <a:rPr kumimoji="0" lang="en-GB" sz="4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ntro</a:t>
            </a:r>
            <a:endParaRPr kumimoji="0" lang="en-GB" sz="44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36" name="TextBox 35"/>
          <p:cNvSpPr txBox="1"/>
          <p:nvPr/>
        </p:nvSpPr>
        <p:spPr>
          <a:xfrm>
            <a:off x="7818779" y="2597506"/>
            <a:ext cx="3147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ci</a:t>
            </a:r>
            <a:r>
              <a:rPr kumimoji="0" lang="en-GB" sz="4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en</a:t>
            </a:r>
            <a:r>
              <a:rPr kumimoji="0" lang="en-GB" sz="4400" b="1" i="0"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ci</a:t>
            </a:r>
            <a:r>
              <a:rPr kumimoji="0" lang="en-GB" sz="4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as</a:t>
            </a:r>
            <a:endParaRPr kumimoji="0" lang="en-GB" sz="44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0" name="Action Button: Custom 39">
            <a:hlinkClick r:id="" action="ppaction://noaction" highlightClick="1">
              <a:snd r:embed="rId7" name="decir (seseo).wav"/>
            </a:hlinkClick>
          </p:cNvPr>
          <p:cNvSpPr/>
          <p:nvPr/>
        </p:nvSpPr>
        <p:spPr>
          <a:xfrm>
            <a:off x="693950" y="1987339"/>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1" name="Action Button: Custom 40">
            <a:hlinkClick r:id="" action="ppaction://noaction" highlightClick="1">
              <a:snd r:embed="rId8" name="necesario (seseo).wav"/>
            </a:hlinkClick>
          </p:cNvPr>
          <p:cNvSpPr/>
          <p:nvPr/>
        </p:nvSpPr>
        <p:spPr>
          <a:xfrm>
            <a:off x="693950" y="3797934"/>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4" name="Action Button: Custom 43">
            <a:hlinkClick r:id="" action="ppaction://noaction" highlightClick="1">
              <a:snd r:embed="rId9" name="centro (seseo).wav"/>
            </a:hlinkClick>
          </p:cNvPr>
          <p:cNvSpPr/>
          <p:nvPr/>
        </p:nvSpPr>
        <p:spPr>
          <a:xfrm>
            <a:off x="7342861" y="4554573"/>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47" name="Action Button: Custom 46">
            <a:hlinkClick r:id="" action="ppaction://noaction" highlightClick="1">
              <a:snd r:embed="rId10" name="ciencias (seseo).wav"/>
            </a:hlinkClick>
          </p:cNvPr>
          <p:cNvSpPr/>
          <p:nvPr/>
        </p:nvSpPr>
        <p:spPr>
          <a:xfrm>
            <a:off x="7342862" y="2895736"/>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grpSp>
        <p:nvGrpSpPr>
          <p:cNvPr id="6" name="Group 5"/>
          <p:cNvGrpSpPr/>
          <p:nvPr/>
        </p:nvGrpSpPr>
        <p:grpSpPr>
          <a:xfrm>
            <a:off x="2153824" y="1758482"/>
            <a:ext cx="522000" cy="718029"/>
            <a:chOff x="2153824" y="1758482"/>
            <a:chExt cx="522000" cy="718029"/>
          </a:xfrm>
        </p:grpSpPr>
        <p:sp>
          <p:nvSpPr>
            <p:cNvPr id="3" name="Rectangle 2"/>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p:cNvGrpSpPr/>
          <p:nvPr/>
        </p:nvGrpSpPr>
        <p:grpSpPr>
          <a:xfrm>
            <a:off x="1999072" y="2669396"/>
            <a:ext cx="1061562" cy="718029"/>
            <a:chOff x="2153824" y="1758482"/>
            <a:chExt cx="522000" cy="718029"/>
          </a:xfrm>
        </p:grpSpPr>
        <p:sp>
          <p:nvSpPr>
            <p:cNvPr id="48" name="Rectangle 47"/>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2153824" y="2405580"/>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p:cNvGrpSpPr/>
          <p:nvPr/>
        </p:nvGrpSpPr>
        <p:grpSpPr>
          <a:xfrm>
            <a:off x="2129920" y="3544106"/>
            <a:ext cx="708904" cy="718029"/>
            <a:chOff x="2153824" y="1758482"/>
            <a:chExt cx="522000" cy="718029"/>
          </a:xfrm>
        </p:grpSpPr>
        <p:sp>
          <p:nvSpPr>
            <p:cNvPr id="51" name="Rectangle 50"/>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p:cNvGrpSpPr/>
          <p:nvPr/>
        </p:nvGrpSpPr>
        <p:grpSpPr>
          <a:xfrm>
            <a:off x="1404330" y="4425666"/>
            <a:ext cx="848799" cy="718029"/>
            <a:chOff x="2153824" y="1758482"/>
            <a:chExt cx="522000" cy="718029"/>
          </a:xfrm>
        </p:grpSpPr>
        <p:sp>
          <p:nvSpPr>
            <p:cNvPr id="54" name="Rectangle 53"/>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p:cNvGrpSpPr/>
          <p:nvPr/>
        </p:nvGrpSpPr>
        <p:grpSpPr>
          <a:xfrm>
            <a:off x="8030075" y="1754577"/>
            <a:ext cx="1061562" cy="718029"/>
            <a:chOff x="2153824" y="1758482"/>
            <a:chExt cx="522000" cy="718029"/>
          </a:xfrm>
        </p:grpSpPr>
        <p:sp>
          <p:nvSpPr>
            <p:cNvPr id="57" name="Rectangle 56"/>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2153824" y="2405580"/>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 58"/>
          <p:cNvGrpSpPr/>
          <p:nvPr/>
        </p:nvGrpSpPr>
        <p:grpSpPr>
          <a:xfrm>
            <a:off x="7885233" y="2603048"/>
            <a:ext cx="522000" cy="718029"/>
            <a:chOff x="2153824" y="1758482"/>
            <a:chExt cx="522000" cy="718029"/>
          </a:xfrm>
        </p:grpSpPr>
        <p:sp>
          <p:nvSpPr>
            <p:cNvPr id="60" name="Rectangle 59"/>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p:cNvGrpSpPr/>
          <p:nvPr/>
        </p:nvGrpSpPr>
        <p:grpSpPr>
          <a:xfrm>
            <a:off x="9078250" y="2604675"/>
            <a:ext cx="522000" cy="718029"/>
            <a:chOff x="2153824" y="1758482"/>
            <a:chExt cx="522000" cy="718029"/>
          </a:xfrm>
        </p:grpSpPr>
        <p:sp>
          <p:nvSpPr>
            <p:cNvPr id="63" name="Rectangle 62"/>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 name="Group 64"/>
          <p:cNvGrpSpPr/>
          <p:nvPr/>
        </p:nvGrpSpPr>
        <p:grpSpPr>
          <a:xfrm>
            <a:off x="7960354" y="3425185"/>
            <a:ext cx="828970" cy="718029"/>
            <a:chOff x="2153824" y="1758482"/>
            <a:chExt cx="522000" cy="718029"/>
          </a:xfrm>
        </p:grpSpPr>
        <p:sp>
          <p:nvSpPr>
            <p:cNvPr id="66" name="Rectangle 65"/>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p:cNvGrpSpPr/>
          <p:nvPr/>
        </p:nvGrpSpPr>
        <p:grpSpPr>
          <a:xfrm>
            <a:off x="7855481" y="4312812"/>
            <a:ext cx="723253" cy="718029"/>
            <a:chOff x="2153824" y="1758482"/>
            <a:chExt cx="522000" cy="718029"/>
          </a:xfrm>
        </p:grpSpPr>
        <p:sp>
          <p:nvSpPr>
            <p:cNvPr id="69" name="Rectangle 68"/>
            <p:cNvSpPr/>
            <p:nvPr/>
          </p:nvSpPr>
          <p:spPr>
            <a:xfrm>
              <a:off x="2153824" y="1758482"/>
              <a:ext cx="511370" cy="7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p:cNvSpPr/>
            <p:nvPr/>
          </p:nvSpPr>
          <p:spPr>
            <a:xfrm>
              <a:off x="2153824" y="2400842"/>
              <a:ext cx="522000" cy="39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9"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85839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520" y="115813"/>
            <a:ext cx="5581851" cy="1325563"/>
          </a:xfrm>
        </p:spPr>
        <p:txBody>
          <a:bodyPr/>
          <a:lstStyle/>
          <a:p>
            <a:r>
              <a:rPr lang="en-GB" b="1" dirty="0">
                <a:solidFill>
                  <a:srgbClr val="E25B00"/>
                </a:solidFill>
              </a:rPr>
              <a:t>¿CE, CI, CUE o CUI?</a:t>
            </a:r>
            <a:br>
              <a:rPr lang="en-GB" b="1" dirty="0">
                <a:solidFill>
                  <a:srgbClr val="E25B00"/>
                </a:solidFill>
              </a:rPr>
            </a:br>
            <a:endParaRPr lang="en-GB" dirty="0">
              <a:solidFill>
                <a:srgbClr val="E25B00"/>
              </a:solidFill>
            </a:endParaRPr>
          </a:p>
        </p:txBody>
      </p:sp>
      <p:sp>
        <p:nvSpPr>
          <p:cNvPr id="7" name="Title 1"/>
          <p:cNvSpPr txBox="1">
            <a:spLocks/>
          </p:cNvSpPr>
          <p:nvPr/>
        </p:nvSpPr>
        <p:spPr>
          <a:xfrm>
            <a:off x="1875646" y="357937"/>
            <a:ext cx="8906565"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50000"/>
              </a:lnSpc>
            </a:pPr>
            <a:r>
              <a:rPr lang="en-GB" sz="3600" dirty="0">
                <a:solidFill>
                  <a:srgbClr val="002060"/>
                </a:solidFill>
              </a:rPr>
              <a:t>Escucha y escribe la palabra.</a:t>
            </a:r>
          </a:p>
        </p:txBody>
      </p:sp>
      <p:sp>
        <p:nvSpPr>
          <p:cNvPr id="8" name="TextBox 7"/>
          <p:cNvSpPr txBox="1"/>
          <p:nvPr/>
        </p:nvSpPr>
        <p:spPr>
          <a:xfrm>
            <a:off x="1328470" y="1758482"/>
            <a:ext cx="2443397" cy="769441"/>
          </a:xfrm>
          <a:prstGeom prst="rect">
            <a:avLst/>
          </a:prstGeom>
          <a:noFill/>
        </p:spPr>
        <p:txBody>
          <a:bodyPr wrap="square" rtlCol="0">
            <a:spAutoFit/>
          </a:bodyPr>
          <a:lstStyle/>
          <a:p>
            <a:pPr>
              <a:defRPr/>
            </a:pPr>
            <a:r>
              <a:rPr lang="en-GB" sz="4400" dirty="0" err="1">
                <a:solidFill>
                  <a:srgbClr val="5B9BD5">
                    <a:lumMod val="50000"/>
                  </a:srgbClr>
                </a:solidFill>
              </a:rPr>
              <a:t>de</a:t>
            </a:r>
            <a:r>
              <a:rPr lang="en-GB" sz="4400" b="1" dirty="0" err="1">
                <a:solidFill>
                  <a:srgbClr val="E25B00"/>
                </a:solidFill>
              </a:rPr>
              <a:t>ci</a:t>
            </a:r>
            <a:r>
              <a:rPr lang="en-GB" sz="4400" dirty="0" err="1">
                <a:solidFill>
                  <a:srgbClr val="5B9BD5">
                    <a:lumMod val="50000"/>
                  </a:srgbClr>
                </a:solidFill>
              </a:rPr>
              <a:t>r</a:t>
            </a:r>
            <a:endParaRPr lang="en-GB" sz="4400" dirty="0">
              <a:solidFill>
                <a:srgbClr val="5B9BD5">
                  <a:lumMod val="50000"/>
                </a:srgbClr>
              </a:solidFill>
            </a:endParaRPr>
          </a:p>
        </p:txBody>
      </p:sp>
      <p:sp>
        <p:nvSpPr>
          <p:cNvPr id="10" name="TextBox 9"/>
          <p:cNvSpPr txBox="1"/>
          <p:nvPr/>
        </p:nvSpPr>
        <p:spPr>
          <a:xfrm>
            <a:off x="1333004" y="3533099"/>
            <a:ext cx="3966713" cy="769441"/>
          </a:xfrm>
          <a:prstGeom prst="rect">
            <a:avLst/>
          </a:prstGeom>
          <a:noFill/>
        </p:spPr>
        <p:txBody>
          <a:bodyPr wrap="square" rtlCol="0">
            <a:spAutoFit/>
          </a:bodyPr>
          <a:lstStyle/>
          <a:p>
            <a:pPr>
              <a:defRPr/>
            </a:pPr>
            <a:r>
              <a:rPr lang="en-GB" sz="4400" dirty="0" err="1">
                <a:solidFill>
                  <a:srgbClr val="5B9BD5">
                    <a:lumMod val="50000"/>
                  </a:srgbClr>
                </a:solidFill>
              </a:rPr>
              <a:t>ne</a:t>
            </a:r>
            <a:r>
              <a:rPr lang="en-GB" sz="4400" b="1" dirty="0" err="1">
                <a:solidFill>
                  <a:srgbClr val="E25B00"/>
                </a:solidFill>
              </a:rPr>
              <a:t>ce</a:t>
            </a:r>
            <a:r>
              <a:rPr lang="en-GB" sz="4400" dirty="0" err="1">
                <a:solidFill>
                  <a:srgbClr val="5B9BD5">
                    <a:lumMod val="50000"/>
                  </a:srgbClr>
                </a:solidFill>
              </a:rPr>
              <a:t>sario</a:t>
            </a:r>
            <a:endParaRPr lang="en-GB" sz="4400" dirty="0">
              <a:solidFill>
                <a:srgbClr val="5B9BD5">
                  <a:lumMod val="50000"/>
                </a:srgbClr>
              </a:solidFill>
            </a:endParaRPr>
          </a:p>
        </p:txBody>
      </p:sp>
      <p:sp>
        <p:nvSpPr>
          <p:cNvPr id="12" name="TextBox 11"/>
          <p:cNvSpPr txBox="1"/>
          <p:nvPr/>
        </p:nvSpPr>
        <p:spPr>
          <a:xfrm>
            <a:off x="1328468" y="2670018"/>
            <a:ext cx="3492810" cy="769441"/>
          </a:xfrm>
          <a:prstGeom prst="rect">
            <a:avLst/>
          </a:prstGeom>
          <a:noFill/>
        </p:spPr>
        <p:txBody>
          <a:bodyPr wrap="square" rtlCol="0">
            <a:spAutoFit/>
          </a:bodyPr>
          <a:lstStyle/>
          <a:p>
            <a:r>
              <a:rPr lang="en-GB" sz="4400" dirty="0" err="1">
                <a:solidFill>
                  <a:srgbClr val="5B9BD5">
                    <a:lumMod val="50000"/>
                  </a:srgbClr>
                </a:solidFill>
              </a:rPr>
              <a:t>es</a:t>
            </a:r>
            <a:r>
              <a:rPr lang="en-GB" sz="4400" b="1" dirty="0" err="1">
                <a:solidFill>
                  <a:srgbClr val="E25B00"/>
                </a:solidFill>
              </a:rPr>
              <a:t>cue</a:t>
            </a:r>
            <a:r>
              <a:rPr lang="en-GB" sz="4400" dirty="0" err="1">
                <a:solidFill>
                  <a:srgbClr val="5B9BD5">
                    <a:lumMod val="50000"/>
                  </a:srgbClr>
                </a:solidFill>
              </a:rPr>
              <a:t>la</a:t>
            </a:r>
            <a:endParaRPr lang="en-GB" sz="4400" dirty="0">
              <a:solidFill>
                <a:srgbClr val="5B9BD5">
                  <a:lumMod val="50000"/>
                </a:srgbClr>
              </a:solidFill>
            </a:endParaRPr>
          </a:p>
        </p:txBody>
      </p:sp>
      <p:sp>
        <p:nvSpPr>
          <p:cNvPr id="14" name="TextBox 13"/>
          <p:cNvSpPr txBox="1"/>
          <p:nvPr/>
        </p:nvSpPr>
        <p:spPr>
          <a:xfrm>
            <a:off x="1328470" y="4420409"/>
            <a:ext cx="3492810" cy="769441"/>
          </a:xfrm>
          <a:prstGeom prst="rect">
            <a:avLst/>
          </a:prstGeom>
          <a:noFill/>
        </p:spPr>
        <p:txBody>
          <a:bodyPr wrap="square" rtlCol="0">
            <a:spAutoFit/>
          </a:bodyPr>
          <a:lstStyle/>
          <a:p>
            <a:r>
              <a:rPr lang="en-GB" sz="4400" b="1" dirty="0" err="1">
                <a:solidFill>
                  <a:srgbClr val="E25B00"/>
                </a:solidFill>
              </a:rPr>
              <a:t>cui</a:t>
            </a:r>
            <a:r>
              <a:rPr lang="en-GB" sz="4400" dirty="0" err="1">
                <a:solidFill>
                  <a:srgbClr val="5B9BD5">
                    <a:lumMod val="50000"/>
                  </a:srgbClr>
                </a:solidFill>
              </a:rPr>
              <a:t>dar</a:t>
            </a:r>
            <a:endParaRPr lang="en-GB" sz="4400" dirty="0">
              <a:solidFill>
                <a:srgbClr val="5B9BD5">
                  <a:lumMod val="50000"/>
                </a:srgbClr>
              </a:solidFill>
            </a:endParaRPr>
          </a:p>
        </p:txBody>
      </p:sp>
      <p:sp>
        <p:nvSpPr>
          <p:cNvPr id="18" name="Action Button: Custom 17">
            <a:hlinkClick r:id="" action="ppaction://noaction" highlightClick="1">
              <a:snd r:embed="rId3" name="CUIDAR.wav"/>
            </a:hlinkClick>
          </p:cNvPr>
          <p:cNvSpPr/>
          <p:nvPr/>
        </p:nvSpPr>
        <p:spPr>
          <a:xfrm>
            <a:off x="693952" y="4645001"/>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4</a:t>
            </a:r>
          </a:p>
        </p:txBody>
      </p:sp>
      <p:sp>
        <p:nvSpPr>
          <p:cNvPr id="19" name="Action Button: Custom 18">
            <a:hlinkClick r:id="" action="ppaction://noaction" highlightClick="1">
              <a:snd r:embed="rId4" name="ESCUELA.wav"/>
            </a:hlinkClick>
          </p:cNvPr>
          <p:cNvSpPr/>
          <p:nvPr/>
        </p:nvSpPr>
        <p:spPr>
          <a:xfrm>
            <a:off x="693950" y="2894610"/>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2</a:t>
            </a:r>
          </a:p>
        </p:txBody>
      </p:sp>
      <p:sp>
        <p:nvSpPr>
          <p:cNvPr id="23" name="TextBox 22"/>
          <p:cNvSpPr txBox="1"/>
          <p:nvPr/>
        </p:nvSpPr>
        <p:spPr>
          <a:xfrm>
            <a:off x="7946887" y="1758482"/>
            <a:ext cx="3492810" cy="769441"/>
          </a:xfrm>
          <a:prstGeom prst="rect">
            <a:avLst/>
          </a:prstGeom>
          <a:noFill/>
        </p:spPr>
        <p:txBody>
          <a:bodyPr wrap="square" rtlCol="0">
            <a:spAutoFit/>
          </a:bodyPr>
          <a:lstStyle/>
          <a:p>
            <a:r>
              <a:rPr lang="en-GB" sz="4400" b="1" dirty="0" err="1">
                <a:solidFill>
                  <a:srgbClr val="E25B00"/>
                </a:solidFill>
              </a:rPr>
              <a:t>cue</a:t>
            </a:r>
            <a:r>
              <a:rPr lang="en-GB" sz="4400" dirty="0" err="1">
                <a:solidFill>
                  <a:srgbClr val="5B9BD5">
                    <a:lumMod val="50000"/>
                  </a:srgbClr>
                </a:solidFill>
              </a:rPr>
              <a:t>rpo</a:t>
            </a:r>
            <a:endParaRPr lang="en-GB" sz="4400" dirty="0">
              <a:solidFill>
                <a:srgbClr val="5B9BD5">
                  <a:lumMod val="50000"/>
                </a:srgbClr>
              </a:solidFill>
            </a:endParaRPr>
          </a:p>
        </p:txBody>
      </p:sp>
      <p:sp>
        <p:nvSpPr>
          <p:cNvPr id="25" name="Action Button: Custom 24">
            <a:hlinkClick r:id="" action="ppaction://noaction" highlightClick="1">
              <a:snd r:embed="rId5" name="CUERPO.wav"/>
            </a:hlinkClick>
          </p:cNvPr>
          <p:cNvSpPr/>
          <p:nvPr/>
        </p:nvSpPr>
        <p:spPr>
          <a:xfrm>
            <a:off x="7343848" y="1983075"/>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n w="0"/>
                <a:solidFill>
                  <a:prstClr val="white"/>
                </a:solidFill>
                <a:effectLst>
                  <a:outerShdw blurRad="38100" dist="25400" dir="5400000" algn="ctr" rotWithShape="0">
                    <a:srgbClr val="6E747A">
                      <a:alpha val="43000"/>
                    </a:srgbClr>
                  </a:outerShdw>
                </a:effectLst>
              </a:rPr>
              <a:t>5</a:t>
            </a:r>
          </a:p>
        </p:txBody>
      </p:sp>
      <p:sp>
        <p:nvSpPr>
          <p:cNvPr id="29" name="TextBox 28"/>
          <p:cNvSpPr txBox="1"/>
          <p:nvPr/>
        </p:nvSpPr>
        <p:spPr>
          <a:xfrm>
            <a:off x="7698851" y="3419136"/>
            <a:ext cx="3492810" cy="769441"/>
          </a:xfrm>
          <a:prstGeom prst="rect">
            <a:avLst/>
          </a:prstGeom>
          <a:noFill/>
        </p:spPr>
        <p:txBody>
          <a:bodyPr wrap="square" rtlCol="0">
            <a:spAutoFit/>
          </a:bodyPr>
          <a:lstStyle/>
          <a:p>
            <a:r>
              <a:rPr lang="en-GB" sz="4400" dirty="0">
                <a:solidFill>
                  <a:srgbClr val="5B9BD5">
                    <a:lumMod val="50000"/>
                  </a:srgbClr>
                </a:solidFill>
              </a:rPr>
              <a:t>¡</a:t>
            </a:r>
            <a:r>
              <a:rPr lang="en-GB" sz="4400" b="1" dirty="0" err="1">
                <a:solidFill>
                  <a:srgbClr val="E25B00"/>
                </a:solidFill>
              </a:rPr>
              <a:t>cui</a:t>
            </a:r>
            <a:r>
              <a:rPr lang="en-GB" sz="4400" dirty="0" err="1">
                <a:solidFill>
                  <a:srgbClr val="5B9BD5">
                    <a:lumMod val="50000"/>
                  </a:srgbClr>
                </a:solidFill>
              </a:rPr>
              <a:t>dado</a:t>
            </a:r>
            <a:r>
              <a:rPr lang="en-GB" sz="4400" dirty="0">
                <a:solidFill>
                  <a:srgbClr val="5B9BD5">
                    <a:lumMod val="50000"/>
                  </a:srgbClr>
                </a:solidFill>
              </a:rPr>
              <a:t>!</a:t>
            </a:r>
          </a:p>
        </p:txBody>
      </p:sp>
      <p:sp>
        <p:nvSpPr>
          <p:cNvPr id="30" name="Action Button: Custom 29">
            <a:hlinkClick r:id="" action="ppaction://noaction" highlightClick="1">
              <a:snd r:embed="rId6" name="CUIDADO.wav"/>
            </a:hlinkClick>
          </p:cNvPr>
          <p:cNvSpPr/>
          <p:nvPr/>
        </p:nvSpPr>
        <p:spPr>
          <a:xfrm>
            <a:off x="7343847" y="3757693"/>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7</a:t>
            </a:r>
          </a:p>
        </p:txBody>
      </p:sp>
      <p:sp>
        <p:nvSpPr>
          <p:cNvPr id="32" name="TextBox 31"/>
          <p:cNvSpPr txBox="1"/>
          <p:nvPr/>
        </p:nvSpPr>
        <p:spPr>
          <a:xfrm>
            <a:off x="7758672" y="4302541"/>
            <a:ext cx="2443397" cy="769441"/>
          </a:xfrm>
          <a:prstGeom prst="rect">
            <a:avLst/>
          </a:prstGeom>
          <a:noFill/>
        </p:spPr>
        <p:txBody>
          <a:bodyPr wrap="square" rtlCol="0">
            <a:spAutoFit/>
          </a:bodyPr>
          <a:lstStyle/>
          <a:p>
            <a:pPr>
              <a:defRPr/>
            </a:pPr>
            <a:r>
              <a:rPr lang="en-GB" sz="4400" b="1" dirty="0" err="1">
                <a:solidFill>
                  <a:srgbClr val="E25B00"/>
                </a:solidFill>
              </a:rPr>
              <a:t>ce</a:t>
            </a:r>
            <a:r>
              <a:rPr lang="en-GB" sz="4400" dirty="0" err="1">
                <a:solidFill>
                  <a:srgbClr val="5B9BD5">
                    <a:lumMod val="50000"/>
                  </a:srgbClr>
                </a:solidFill>
              </a:rPr>
              <a:t>ntro</a:t>
            </a:r>
            <a:endParaRPr lang="en-GB" sz="4400" dirty="0">
              <a:solidFill>
                <a:srgbClr val="5B9BD5">
                  <a:lumMod val="50000"/>
                </a:srgbClr>
              </a:solidFill>
            </a:endParaRPr>
          </a:p>
        </p:txBody>
      </p:sp>
      <p:sp>
        <p:nvSpPr>
          <p:cNvPr id="36" name="TextBox 35"/>
          <p:cNvSpPr txBox="1"/>
          <p:nvPr/>
        </p:nvSpPr>
        <p:spPr>
          <a:xfrm>
            <a:off x="7818779" y="2597506"/>
            <a:ext cx="3147937" cy="769441"/>
          </a:xfrm>
          <a:prstGeom prst="rect">
            <a:avLst/>
          </a:prstGeom>
          <a:noFill/>
        </p:spPr>
        <p:txBody>
          <a:bodyPr wrap="square" rtlCol="0">
            <a:spAutoFit/>
          </a:bodyPr>
          <a:lstStyle/>
          <a:p>
            <a:pPr>
              <a:defRPr/>
            </a:pPr>
            <a:r>
              <a:rPr lang="en-GB" sz="4400" b="1" dirty="0" err="1">
                <a:solidFill>
                  <a:srgbClr val="E25B00"/>
                </a:solidFill>
              </a:rPr>
              <a:t>ci</a:t>
            </a:r>
            <a:r>
              <a:rPr lang="en-GB" sz="4400" dirty="0" err="1">
                <a:solidFill>
                  <a:srgbClr val="5B9BD5">
                    <a:lumMod val="50000"/>
                  </a:srgbClr>
                </a:solidFill>
              </a:rPr>
              <a:t>en</a:t>
            </a:r>
            <a:r>
              <a:rPr lang="en-GB" sz="4400" b="1" dirty="0" err="1">
                <a:solidFill>
                  <a:srgbClr val="E25B00"/>
                </a:solidFill>
              </a:rPr>
              <a:t>ci</a:t>
            </a:r>
            <a:r>
              <a:rPr lang="en-GB" sz="4400" dirty="0" err="1">
                <a:solidFill>
                  <a:srgbClr val="5B9BD5">
                    <a:lumMod val="50000"/>
                  </a:srgbClr>
                </a:solidFill>
              </a:rPr>
              <a:t>as</a:t>
            </a:r>
            <a:endParaRPr lang="en-GB" sz="4400" dirty="0">
              <a:solidFill>
                <a:srgbClr val="5B9BD5">
                  <a:lumMod val="50000"/>
                </a:srgbClr>
              </a:solidFill>
            </a:endParaRPr>
          </a:p>
        </p:txBody>
      </p:sp>
      <p:sp>
        <p:nvSpPr>
          <p:cNvPr id="40" name="Action Button: Custom 39">
            <a:hlinkClick r:id="" action="ppaction://noaction" highlightClick="1">
              <a:snd r:embed="rId7" name="decir (seseo).wav"/>
            </a:hlinkClick>
          </p:cNvPr>
          <p:cNvSpPr/>
          <p:nvPr/>
        </p:nvSpPr>
        <p:spPr>
          <a:xfrm>
            <a:off x="693950" y="1987339"/>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1</a:t>
            </a:r>
          </a:p>
        </p:txBody>
      </p:sp>
      <p:sp>
        <p:nvSpPr>
          <p:cNvPr id="41" name="Action Button: Custom 40">
            <a:hlinkClick r:id="" action="ppaction://noaction" highlightClick="1">
              <a:snd r:embed="rId8" name="necesario (seseo).wav"/>
            </a:hlinkClick>
          </p:cNvPr>
          <p:cNvSpPr/>
          <p:nvPr/>
        </p:nvSpPr>
        <p:spPr>
          <a:xfrm>
            <a:off x="693950" y="3797934"/>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3</a:t>
            </a:r>
          </a:p>
        </p:txBody>
      </p:sp>
      <p:sp>
        <p:nvSpPr>
          <p:cNvPr id="44" name="Action Button: Custom 43">
            <a:hlinkClick r:id="" action="ppaction://noaction" highlightClick="1">
              <a:snd r:embed="rId9" name="centro (seseo).wav"/>
            </a:hlinkClick>
          </p:cNvPr>
          <p:cNvSpPr/>
          <p:nvPr/>
        </p:nvSpPr>
        <p:spPr>
          <a:xfrm>
            <a:off x="7342861" y="4554573"/>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8</a:t>
            </a:r>
          </a:p>
        </p:txBody>
      </p:sp>
      <p:sp>
        <p:nvSpPr>
          <p:cNvPr id="47" name="Action Button: Custom 46">
            <a:hlinkClick r:id="" action="ppaction://noaction" highlightClick="1">
              <a:snd r:embed="rId10" name="ciencias (seseo).wav"/>
            </a:hlinkClick>
          </p:cNvPr>
          <p:cNvSpPr/>
          <p:nvPr/>
        </p:nvSpPr>
        <p:spPr>
          <a:xfrm>
            <a:off x="7342862" y="2895736"/>
            <a:ext cx="432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6</a:t>
            </a:r>
          </a:p>
        </p:txBody>
      </p:sp>
      <p:sp>
        <p:nvSpPr>
          <p:cNvPr id="71"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49747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23" grpId="0"/>
      <p:bldP spid="29" grpId="0"/>
      <p:bldP spid="32"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http://www.clker.com/cliparts/w/d/u/B/w/V/stamp1-md.png">
            <a:hlinkClick r:id="" action="ppaction://noaction">
              <a:snd r:embed="rId3" name="CUIDAR.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3083889" y="2386558"/>
            <a:ext cx="2854076" cy="2585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clker.com/cliparts/w/d/u/B/w/V/stamp1-md.png">
            <a:hlinkClick r:id="" action="ppaction://noaction">
              <a:snd r:embed="rId3" name="CUIDAR.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421744" y="4233900"/>
            <a:ext cx="2854076" cy="258591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6"/>
          <p:cNvSpPr>
            <a:spLocks noGrp="1"/>
          </p:cNvSpPr>
          <p:nvPr>
            <p:ph type="title"/>
          </p:nvPr>
        </p:nvSpPr>
        <p:spPr>
          <a:xfrm>
            <a:off x="0" y="0"/>
            <a:ext cx="11934568" cy="991401"/>
          </a:xfrm>
        </p:spPr>
        <p:txBody>
          <a:bodyPr>
            <a:noAutofit/>
          </a:bodyPr>
          <a:lstStyle/>
          <a:p>
            <a:r>
              <a:rPr lang="pt-BR" sz="2800" b="1" dirty="0">
                <a:solidFill>
                  <a:schemeClr val="accent1">
                    <a:lumMod val="50000"/>
                  </a:schemeClr>
                </a:solidFill>
                <a:latin typeface="Century Gothic" panose="020B0502020202020204" pitchFamily="34" charset="0"/>
                <a:ea typeface="Century Gothic"/>
                <a:cs typeface="Century Gothic"/>
                <a:sym typeface="Century Gothic"/>
              </a:rPr>
              <a:t>Identifica la imagen/la palabra y escribe la letra correcta.</a:t>
            </a:r>
            <a:r>
              <a:rPr lang="pt-BR" sz="2800" b="1" dirty="0">
                <a:solidFill>
                  <a:schemeClr val="accent1">
                    <a:lumMod val="50000"/>
                  </a:schemeClr>
                </a:solidFill>
              </a:rPr>
              <a:t/>
            </a:r>
            <a:br>
              <a:rPr lang="pt-BR" sz="2800" b="1" dirty="0">
                <a:solidFill>
                  <a:schemeClr val="accent1">
                    <a:lumMod val="50000"/>
                  </a:schemeClr>
                </a:solidFill>
              </a:rPr>
            </a:br>
            <a:endParaRPr lang="en-GB" sz="2800" dirty="0">
              <a:solidFill>
                <a:schemeClr val="accent1">
                  <a:lumMod val="50000"/>
                </a:schemeClr>
              </a:solidFill>
            </a:endParaRPr>
          </a:p>
        </p:txBody>
      </p:sp>
      <p:graphicFrame>
        <p:nvGraphicFramePr>
          <p:cNvPr id="5" name="Google Shape;92;p5" descr="Table for exercises"/>
          <p:cNvGraphicFramePr/>
          <p:nvPr>
            <p:extLst>
              <p:ext uri="{D42A27DB-BD31-4B8C-83A1-F6EECF244321}">
                <p14:modId xmlns:p14="http://schemas.microsoft.com/office/powerpoint/2010/main" val="2990044172"/>
              </p:ext>
            </p:extLst>
          </p:nvPr>
        </p:nvGraphicFramePr>
        <p:xfrm>
          <a:off x="96164" y="1046153"/>
          <a:ext cx="2590804" cy="4220504"/>
        </p:xfrm>
        <a:graphic>
          <a:graphicData uri="http://schemas.openxmlformats.org/drawingml/2006/table">
            <a:tbl>
              <a:tblPr firstRow="1" bandRow="1">
                <a:noFill/>
              </a:tblPr>
              <a:tblGrid>
                <a:gridCol w="1882953">
                  <a:extLst>
                    <a:ext uri="{9D8B030D-6E8A-4147-A177-3AD203B41FA5}">
                      <a16:colId xmlns:a16="http://schemas.microsoft.com/office/drawing/2014/main" val="20000"/>
                    </a:ext>
                  </a:extLst>
                </a:gridCol>
                <a:gridCol w="707851">
                  <a:extLst>
                    <a:ext uri="{9D8B030D-6E8A-4147-A177-3AD203B41FA5}">
                      <a16:colId xmlns:a16="http://schemas.microsoft.com/office/drawing/2014/main" val="2547862368"/>
                    </a:ext>
                  </a:extLst>
                </a:gridCol>
              </a:tblGrid>
              <a:tr h="527563">
                <a:tc>
                  <a:txBody>
                    <a:bodyPr/>
                    <a:lstStyle/>
                    <a:p>
                      <a:pPr marL="0" marR="0" lvl="0" indent="0" algn="l" rtl="0">
                        <a:spcBef>
                          <a:spcPts val="0"/>
                        </a:spcBef>
                        <a:spcAft>
                          <a:spcPts val="0"/>
                        </a:spcAft>
                        <a:buNone/>
                      </a:pPr>
                      <a:r>
                        <a:rPr lang="en-GB" sz="2400" b="1" dirty="0" err="1">
                          <a:solidFill>
                            <a:srgbClr val="E25B00"/>
                          </a:solidFill>
                        </a:rPr>
                        <a:t>cui</a:t>
                      </a:r>
                      <a:r>
                        <a:rPr lang="en-GB" sz="2400" b="1" dirty="0" err="1">
                          <a:solidFill>
                            <a:schemeClr val="accent1">
                              <a:lumMod val="50000"/>
                            </a:schemeClr>
                          </a:solidFill>
                        </a:rPr>
                        <a:t>dar</a:t>
                      </a:r>
                      <a:endParaRPr sz="24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D</a:t>
                      </a:r>
                      <a:endParaRPr sz="20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27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de</a:t>
                      </a: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ci</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r</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I</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27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ci</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ci</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as</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A</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27563">
                <a:tc>
                  <a:txBody>
                    <a:bodyPr/>
                    <a:lstStyle/>
                    <a:p>
                      <a:pPr marL="0" marR="0" lvl="0" indent="0" algn="l" rtl="0">
                        <a:spcBef>
                          <a:spcPts val="0"/>
                        </a:spcBef>
                        <a:spcAft>
                          <a:spcPts val="0"/>
                        </a:spcAft>
                        <a:buNone/>
                      </a:pPr>
                      <a:r>
                        <a:rPr lang="en-GB" sz="2400" b="1" dirty="0" err="1">
                          <a:solidFill>
                            <a:srgbClr val="E25B00"/>
                          </a:solidFill>
                          <a:latin typeface="Century Gothic" panose="020B0502020202020204" pitchFamily="34" charset="0"/>
                        </a:rPr>
                        <a:t>cue</a:t>
                      </a:r>
                      <a:r>
                        <a:rPr lang="en-GB" sz="2400" b="1" dirty="0" err="1">
                          <a:solidFill>
                            <a:schemeClr val="accent1">
                              <a:lumMod val="50000"/>
                            </a:schemeClr>
                          </a:solidFill>
                          <a:latin typeface="Century Gothic" panose="020B0502020202020204" pitchFamily="34" charset="0"/>
                        </a:rPr>
                        <a:t>rpo</a:t>
                      </a:r>
                      <a:endParaRPr sz="24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C</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27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chemeClr val="accent1">
                              <a:lumMod val="50000"/>
                            </a:schemeClr>
                          </a:solidFill>
                          <a:latin typeface="Century Gothic" panose="020B0502020202020204" pitchFamily="34" charset="0"/>
                        </a:rPr>
                        <a:t>es</a:t>
                      </a:r>
                      <a:r>
                        <a:rPr lang="en-GB" sz="2400" b="1" dirty="0" err="1">
                          <a:solidFill>
                            <a:srgbClr val="E25B00"/>
                          </a:solidFill>
                          <a:latin typeface="Century Gothic" panose="020B0502020202020204" pitchFamily="34" charset="0"/>
                        </a:rPr>
                        <a:t>cue</a:t>
                      </a:r>
                      <a:r>
                        <a:rPr lang="en-GB" sz="2400" b="1" dirty="0" err="1">
                          <a:solidFill>
                            <a:schemeClr val="accent1">
                              <a:lumMod val="50000"/>
                            </a:schemeClr>
                          </a:solidFill>
                          <a:latin typeface="Century Gothic" panose="020B0502020202020204" pitchFamily="34" charset="0"/>
                        </a:rPr>
                        <a:t>la</a:t>
                      </a:r>
                      <a:endParaRPr lang="en-GB" sz="2400" b="1"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F</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27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ntro</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E</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527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ne</a:t>
                      </a:r>
                      <a:r>
                        <a:rPr kumimoji="0" lang="en-GB" sz="2400" b="1"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sario</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H</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7"/>
                  </a:ext>
                </a:extLst>
              </a:tr>
              <a:tr h="527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a:t>
                      </a:r>
                      <a:r>
                        <a:rPr lang="en-GB" sz="2400" b="1" dirty="0" err="1">
                          <a:solidFill>
                            <a:srgbClr val="E25B00"/>
                          </a:solidFill>
                          <a:latin typeface="Century Gothic" panose="020B0502020202020204" pitchFamily="34" charset="0"/>
                        </a:rPr>
                        <a:t>cui</a:t>
                      </a:r>
                      <a:r>
                        <a:rPr lang="en-GB" sz="2400" b="1" dirty="0" err="1">
                          <a:solidFill>
                            <a:schemeClr val="accent1">
                              <a:lumMod val="50000"/>
                            </a:schemeClr>
                          </a:solidFill>
                          <a:latin typeface="Century Gothic" panose="020B0502020202020204" pitchFamily="34" charset="0"/>
                        </a:rPr>
                        <a:t>dado</a:t>
                      </a:r>
                      <a:r>
                        <a:rPr lang="en-GB" sz="2400" b="1" dirty="0">
                          <a:solidFill>
                            <a:schemeClr val="accent1">
                              <a:lumMod val="50000"/>
                            </a:schemeClr>
                          </a:solidFill>
                          <a:latin typeface="Century Gothic" panose="020B0502020202020204" pitchFamily="34" charset="0"/>
                        </a:rPr>
                        <a:t>!</a:t>
                      </a: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1">
                              <a:lumMod val="50000"/>
                            </a:schemeClr>
                          </a:solidFill>
                        </a:rPr>
                        <a:t>B</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4418" y="823763"/>
            <a:ext cx="2273612" cy="1515741"/>
          </a:xfrm>
          <a:prstGeom prst="rect">
            <a:avLst/>
          </a:prstGeom>
        </p:spPr>
      </p:pic>
      <p:sp>
        <p:nvSpPr>
          <p:cNvPr id="13" name="Rectangle 12">
            <a:extLst>
              <a:ext uri="{FF2B5EF4-FFF2-40B4-BE49-F238E27FC236}">
                <a16:creationId xmlns:a16="http://schemas.microsoft.com/office/drawing/2014/main" id="{E7BF30DB-723F-46CC-9D90-D9CA5E937CF7}"/>
              </a:ext>
            </a:extLst>
          </p:cNvPr>
          <p:cNvSpPr/>
          <p:nvPr/>
        </p:nvSpPr>
        <p:spPr>
          <a:xfrm>
            <a:off x="2952656" y="745046"/>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A</a:t>
            </a:r>
          </a:p>
        </p:txBody>
      </p:sp>
      <p:sp>
        <p:nvSpPr>
          <p:cNvPr id="14" name="Rectangle 13">
            <a:extLst>
              <a:ext uri="{FF2B5EF4-FFF2-40B4-BE49-F238E27FC236}">
                <a16:creationId xmlns:a16="http://schemas.microsoft.com/office/drawing/2014/main" id="{94D59D04-A253-4D93-BE84-8D135B991011}"/>
              </a:ext>
            </a:extLst>
          </p:cNvPr>
          <p:cNvSpPr/>
          <p:nvPr/>
        </p:nvSpPr>
        <p:spPr>
          <a:xfrm>
            <a:off x="6577119" y="749281"/>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B</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3641" y="689497"/>
            <a:ext cx="1712553" cy="1509187"/>
          </a:xfrm>
          <a:prstGeom prst="rect">
            <a:avLst/>
          </a:prstGeom>
        </p:spPr>
      </p:pic>
      <p:sp>
        <p:nvSpPr>
          <p:cNvPr id="15" name="Rectangle 14">
            <a:extLst>
              <a:ext uri="{FF2B5EF4-FFF2-40B4-BE49-F238E27FC236}">
                <a16:creationId xmlns:a16="http://schemas.microsoft.com/office/drawing/2014/main" id="{EAB4FAF2-D0C9-49C8-93F3-D68961D105A2}"/>
              </a:ext>
            </a:extLst>
          </p:cNvPr>
          <p:cNvSpPr/>
          <p:nvPr/>
        </p:nvSpPr>
        <p:spPr>
          <a:xfrm>
            <a:off x="2981995" y="2555549"/>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D</a:t>
            </a:r>
          </a:p>
        </p:txBody>
      </p:sp>
      <p:sp>
        <p:nvSpPr>
          <p:cNvPr id="10" name="Rectangle 9">
            <a:extLst>
              <a:ext uri="{FF2B5EF4-FFF2-40B4-BE49-F238E27FC236}">
                <a16:creationId xmlns:a16="http://schemas.microsoft.com/office/drawing/2014/main" id="{1D2C2F84-D5AE-4C28-87B1-D5093123E6B5}"/>
              </a:ext>
            </a:extLst>
          </p:cNvPr>
          <p:cNvSpPr/>
          <p:nvPr/>
        </p:nvSpPr>
        <p:spPr>
          <a:xfrm>
            <a:off x="6577118" y="2555549"/>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E</a:t>
            </a:r>
          </a:p>
        </p:txBody>
      </p:sp>
      <p:sp>
        <p:nvSpPr>
          <p:cNvPr id="7" name="Rectangle 6"/>
          <p:cNvSpPr/>
          <p:nvPr/>
        </p:nvSpPr>
        <p:spPr>
          <a:xfrm>
            <a:off x="10220584" y="698477"/>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C</a:t>
            </a:r>
          </a:p>
        </p:txBody>
      </p:sp>
      <p:sp>
        <p:nvSpPr>
          <p:cNvPr id="16" name="Rectangle 15">
            <a:extLst>
              <a:ext uri="{FF2B5EF4-FFF2-40B4-BE49-F238E27FC236}">
                <a16:creationId xmlns:a16="http://schemas.microsoft.com/office/drawing/2014/main" id="{7A8EB5FB-DFE1-4E68-AB59-90A92D9CF082}"/>
              </a:ext>
            </a:extLst>
          </p:cNvPr>
          <p:cNvSpPr/>
          <p:nvPr/>
        </p:nvSpPr>
        <p:spPr>
          <a:xfrm>
            <a:off x="10220583" y="2530546"/>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F</a:t>
            </a:r>
          </a:p>
        </p:txBody>
      </p:sp>
      <p:sp>
        <p:nvSpPr>
          <p:cNvPr id="11" name="Rectangle 10">
            <a:extLst>
              <a:ext uri="{FF2B5EF4-FFF2-40B4-BE49-F238E27FC236}">
                <a16:creationId xmlns:a16="http://schemas.microsoft.com/office/drawing/2014/main" id="{58C6FFEB-5F14-4868-A81A-F5CC8B62245C}"/>
              </a:ext>
            </a:extLst>
          </p:cNvPr>
          <p:cNvSpPr/>
          <p:nvPr/>
        </p:nvSpPr>
        <p:spPr>
          <a:xfrm>
            <a:off x="4509479" y="4468004"/>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H</a:t>
            </a:r>
          </a:p>
        </p:txBody>
      </p:sp>
      <p:sp>
        <p:nvSpPr>
          <p:cNvPr id="8" name="Rectangle 7">
            <a:extLst>
              <a:ext uri="{FF2B5EF4-FFF2-40B4-BE49-F238E27FC236}">
                <a16:creationId xmlns:a16="http://schemas.microsoft.com/office/drawing/2014/main" id="{B056429B-A272-499C-BBD8-631566B232CD}"/>
              </a:ext>
            </a:extLst>
          </p:cNvPr>
          <p:cNvSpPr/>
          <p:nvPr/>
        </p:nvSpPr>
        <p:spPr>
          <a:xfrm>
            <a:off x="8335766" y="4468004"/>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I</a:t>
            </a:r>
          </a:p>
        </p:txBody>
      </p:sp>
      <p:sp>
        <p:nvSpPr>
          <p:cNvPr id="37" name="TextBox 36"/>
          <p:cNvSpPr txBox="1"/>
          <p:nvPr/>
        </p:nvSpPr>
        <p:spPr>
          <a:xfrm rot="21305855">
            <a:off x="3371658" y="3400720"/>
            <a:ext cx="230977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cs typeface="Calibri" panose="020F0502020204030204" pitchFamily="34" charset="0"/>
              </a:rPr>
              <a:t>to look after</a:t>
            </a:r>
          </a:p>
        </p:txBody>
      </p:sp>
      <p:pic>
        <p:nvPicPr>
          <p:cNvPr id="38" name="Picture 2" descr="http://www.clker.com/cliparts/w/d/u/B/w/V/stamp1-md.png">
            <a:hlinkClick r:id="" action="ppaction://noaction">
              <a:snd r:embed="rId3" name="CUIDAR.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8565625" y="4305939"/>
            <a:ext cx="2595028" cy="235120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rot="21305855">
            <a:off x="8918513" y="5127491"/>
            <a:ext cx="230977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cs typeface="Calibri" panose="020F0502020204030204" pitchFamily="34" charset="0"/>
              </a:rPr>
              <a:t>to say; tell</a:t>
            </a:r>
          </a:p>
        </p:txBody>
      </p:sp>
      <p:pic>
        <p:nvPicPr>
          <p:cNvPr id="40" name="Picture 4" descr="http://www.clker.com/cliparts/7/e/a/9/11949845501937991943silhouette_male_2.svg.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75169" y="569472"/>
            <a:ext cx="490313" cy="182295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www.clker.com/cliparts/H/e/L/H/P/2/school-building-h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01190" y="2945144"/>
            <a:ext cx="2668050" cy="13651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clker.com/cliparts/w/d/u/B/w/V/stamp1-md.png">
            <a:hlinkClick r:id="" action="ppaction://noaction">
              <a:snd r:embed="rId3" name="CUIDAR.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6591396" y="2514880"/>
            <a:ext cx="2193903" cy="198776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rot="21305855">
            <a:off x="7055548" y="3159913"/>
            <a:ext cx="230977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cs typeface="Calibri" panose="020F0502020204030204" pitchFamily="34" charset="0"/>
              </a:rPr>
              <a:t>centre</a:t>
            </a:r>
          </a:p>
        </p:txBody>
      </p:sp>
      <p:sp>
        <p:nvSpPr>
          <p:cNvPr id="45" name="TextBox 44"/>
          <p:cNvSpPr txBox="1"/>
          <p:nvPr/>
        </p:nvSpPr>
        <p:spPr>
          <a:xfrm rot="21305855">
            <a:off x="4911315" y="5199002"/>
            <a:ext cx="230977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cs typeface="Calibri" panose="020F0502020204030204" pitchFamily="34" charset="0"/>
              </a:rPr>
              <a:t>necessary</a:t>
            </a:r>
          </a:p>
        </p:txBody>
      </p:sp>
      <p:sp>
        <p:nvSpPr>
          <p:cNvPr id="2" name="Rectangle 1"/>
          <p:cNvSpPr/>
          <p:nvPr/>
        </p:nvSpPr>
        <p:spPr>
          <a:xfrm>
            <a:off x="2050473" y="1080798"/>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2050473" y="1617491"/>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2050473" y="2161317"/>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2050473" y="2658546"/>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2036204" y="3195720"/>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2050473" y="3740758"/>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2035743" y="4269039"/>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2035743" y="4794258"/>
            <a:ext cx="58486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992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6" grpId="0" animBg="1"/>
      <p:bldP spid="47" grpId="0" animBg="1"/>
      <p:bldP spid="48" grpId="0" animBg="1"/>
      <p:bldP spid="49" grpId="0" animBg="1"/>
      <p:bldP spid="50" grpId="0" animBg="1"/>
      <p:bldP spid="51"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317000" y="1838674"/>
            <a:ext cx="45719" cy="160434"/>
          </a:xfrm>
        </p:spPr>
        <p:txBody>
          <a:bodyPr>
            <a:normAutofit fontScale="90000"/>
          </a:bodyPr>
          <a:lstStyle/>
          <a:p>
            <a:r>
              <a:rPr lang="en-GB" sz="100" dirty="0" err="1">
                <a:solidFill>
                  <a:schemeClr val="bg1"/>
                </a:solidFill>
              </a:rPr>
              <a:t>Vocabulario</a:t>
            </a:r>
            <a:endParaRPr lang="en-GB" sz="100" dirty="0">
              <a:solidFill>
                <a:schemeClr val="bg1"/>
              </a:solidFill>
            </a:endParaRPr>
          </a:p>
        </p:txBody>
      </p:sp>
      <p:sp>
        <p:nvSpPr>
          <p:cNvPr id="33" name="TextBox 32"/>
          <p:cNvSpPr txBox="1"/>
          <p:nvPr/>
        </p:nvSpPr>
        <p:spPr>
          <a:xfrm>
            <a:off x="248693" y="210108"/>
            <a:ext cx="34551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 work, working</a:t>
            </a:r>
          </a:p>
        </p:txBody>
      </p:sp>
      <p:sp>
        <p:nvSpPr>
          <p:cNvPr id="34" name="TextBox 33"/>
          <p:cNvSpPr txBox="1"/>
          <p:nvPr/>
        </p:nvSpPr>
        <p:spPr>
          <a:xfrm>
            <a:off x="4417786" y="3056753"/>
            <a:ext cx="47465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 look for, looking for</a:t>
            </a:r>
          </a:p>
        </p:txBody>
      </p:sp>
      <p:sp>
        <p:nvSpPr>
          <p:cNvPr id="35" name="TextBox 34"/>
          <p:cNvSpPr txBox="1"/>
          <p:nvPr/>
        </p:nvSpPr>
        <p:spPr>
          <a:xfrm>
            <a:off x="6830362" y="1443951"/>
            <a:ext cx="13600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alone</a:t>
            </a:r>
          </a:p>
        </p:txBody>
      </p:sp>
      <p:sp>
        <p:nvSpPr>
          <p:cNvPr id="36" name="TextBox 35"/>
          <p:cNvSpPr txBox="1"/>
          <p:nvPr/>
        </p:nvSpPr>
        <p:spPr>
          <a:xfrm>
            <a:off x="8857760" y="258744"/>
            <a:ext cx="32019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 spend (time)</a:t>
            </a:r>
          </a:p>
        </p:txBody>
      </p:sp>
      <p:sp>
        <p:nvSpPr>
          <p:cNvPr id="37" name="TextBox 36"/>
          <p:cNvSpPr txBox="1"/>
          <p:nvPr/>
        </p:nvSpPr>
        <p:spPr>
          <a:xfrm>
            <a:off x="3474948" y="1433468"/>
            <a:ext cx="21813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food</a:t>
            </a:r>
          </a:p>
        </p:txBody>
      </p:sp>
      <p:sp>
        <p:nvSpPr>
          <p:cNvPr id="38" name="TextBox 37"/>
          <p:cNvSpPr txBox="1"/>
          <p:nvPr/>
        </p:nvSpPr>
        <p:spPr>
          <a:xfrm>
            <a:off x="7146564" y="4652685"/>
            <a:ext cx="11168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time</a:t>
            </a:r>
          </a:p>
        </p:txBody>
      </p:sp>
      <p:sp>
        <p:nvSpPr>
          <p:cNvPr id="39" name="TextBox 38"/>
          <p:cNvSpPr txBox="1"/>
          <p:nvPr/>
        </p:nvSpPr>
        <p:spPr>
          <a:xfrm>
            <a:off x="3332835" y="5248270"/>
            <a:ext cx="2360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animal</a:t>
            </a:r>
          </a:p>
        </p:txBody>
      </p:sp>
      <p:sp>
        <p:nvSpPr>
          <p:cNvPr id="40" name="TextBox 39"/>
          <p:cNvSpPr txBox="1"/>
          <p:nvPr/>
        </p:nvSpPr>
        <p:spPr>
          <a:xfrm>
            <a:off x="9078580" y="3839356"/>
            <a:ext cx="31832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 rest, resting</a:t>
            </a:r>
          </a:p>
        </p:txBody>
      </p:sp>
      <p:sp>
        <p:nvSpPr>
          <p:cNvPr id="43" name="TextBox 42"/>
          <p:cNvSpPr txBox="1"/>
          <p:nvPr/>
        </p:nvSpPr>
        <p:spPr>
          <a:xfrm>
            <a:off x="5902751" y="5767132"/>
            <a:ext cx="2360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la comida</a:t>
            </a:r>
          </a:p>
        </p:txBody>
      </p:sp>
      <p:sp>
        <p:nvSpPr>
          <p:cNvPr id="44" name="TextBox 43"/>
          <p:cNvSpPr txBox="1"/>
          <p:nvPr/>
        </p:nvSpPr>
        <p:spPr>
          <a:xfrm>
            <a:off x="4187895" y="3977603"/>
            <a:ext cx="2360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descansar</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5" name="TextBox 44"/>
          <p:cNvSpPr txBox="1"/>
          <p:nvPr/>
        </p:nvSpPr>
        <p:spPr>
          <a:xfrm>
            <a:off x="2152501" y="2565177"/>
            <a:ext cx="2360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solo, sola</a:t>
            </a:r>
          </a:p>
        </p:txBody>
      </p:sp>
      <p:sp>
        <p:nvSpPr>
          <p:cNvPr id="46" name="TextBox 45"/>
          <p:cNvSpPr txBox="1"/>
          <p:nvPr/>
        </p:nvSpPr>
        <p:spPr>
          <a:xfrm>
            <a:off x="9284250" y="3271644"/>
            <a:ext cx="2360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pasar</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7" name="TextBox 46"/>
          <p:cNvSpPr txBox="1"/>
          <p:nvPr/>
        </p:nvSpPr>
        <p:spPr>
          <a:xfrm>
            <a:off x="10123075" y="2373967"/>
            <a:ext cx="21185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el </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tiempo</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8" name="TextBox 47"/>
          <p:cNvSpPr txBox="1"/>
          <p:nvPr/>
        </p:nvSpPr>
        <p:spPr>
          <a:xfrm>
            <a:off x="6064057" y="2439648"/>
            <a:ext cx="2360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el animal</a:t>
            </a:r>
          </a:p>
        </p:txBody>
      </p:sp>
      <p:sp>
        <p:nvSpPr>
          <p:cNvPr id="49" name="TextBox 48"/>
          <p:cNvSpPr txBox="1"/>
          <p:nvPr/>
        </p:nvSpPr>
        <p:spPr>
          <a:xfrm>
            <a:off x="9735169" y="5282358"/>
            <a:ext cx="1799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trabajar</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50" name="TextBox 49"/>
          <p:cNvSpPr txBox="1"/>
          <p:nvPr/>
        </p:nvSpPr>
        <p:spPr>
          <a:xfrm>
            <a:off x="1047953" y="5245394"/>
            <a:ext cx="2360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buscar</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8" name="TextBox 17"/>
          <p:cNvSpPr txBox="1"/>
          <p:nvPr/>
        </p:nvSpPr>
        <p:spPr>
          <a:xfrm>
            <a:off x="91507" y="3271644"/>
            <a:ext cx="19128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together</a:t>
            </a:r>
          </a:p>
        </p:txBody>
      </p:sp>
      <p:sp>
        <p:nvSpPr>
          <p:cNvPr id="19" name="TextBox 18"/>
          <p:cNvSpPr txBox="1"/>
          <p:nvPr/>
        </p:nvSpPr>
        <p:spPr>
          <a:xfrm>
            <a:off x="8939194" y="1419391"/>
            <a:ext cx="30390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juntos</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juntas</a:t>
            </a:r>
          </a:p>
        </p:txBody>
      </p:sp>
      <p:sp>
        <p:nvSpPr>
          <p:cNvPr id="20" name="TextBox 19"/>
          <p:cNvSpPr txBox="1"/>
          <p:nvPr/>
        </p:nvSpPr>
        <p:spPr>
          <a:xfrm>
            <a:off x="4975257" y="357117"/>
            <a:ext cx="25351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countryside</a:t>
            </a:r>
          </a:p>
        </p:txBody>
      </p:sp>
      <p:sp>
        <p:nvSpPr>
          <p:cNvPr id="21" name="TextBox 20"/>
          <p:cNvSpPr txBox="1"/>
          <p:nvPr/>
        </p:nvSpPr>
        <p:spPr>
          <a:xfrm>
            <a:off x="-59801" y="1626504"/>
            <a:ext cx="2360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el campo</a:t>
            </a:r>
          </a:p>
        </p:txBody>
      </p:sp>
    </p:spTree>
    <p:extLst>
      <p:ext uri="{BB962C8B-B14F-4D97-AF65-F5344CB8AC3E}">
        <p14:creationId xmlns:p14="http://schemas.microsoft.com/office/powerpoint/2010/main" val="39637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75E-6 -1.48148E-6 L -0.77539 -0.66805 " pathEditMode="relative" rAng="0" ptsTypes="AA">
                                      <p:cBhvr>
                                        <p:cTn id="14" dur="2000" fill="hold"/>
                                        <p:tgtEl>
                                          <p:spTgt spid="49"/>
                                        </p:tgtEl>
                                        <p:attrNameLst>
                                          <p:attrName>ppt_x</p:attrName>
                                          <p:attrName>ppt_y</p:attrName>
                                        </p:attrNameLst>
                                      </p:cBhvr>
                                      <p:rCtr x="-38776" y="-33403"/>
                                    </p:animMotion>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5E-6 2.59259E-6 L -0.25938 0.39606 " pathEditMode="relative" rAng="0" ptsTypes="AA">
                                      <p:cBhvr>
                                        <p:cTn id="26" dur="2000" fill="hold"/>
                                        <p:tgtEl>
                                          <p:spTgt spid="47"/>
                                        </p:tgtEl>
                                        <p:attrNameLst>
                                          <p:attrName>ppt_x</p:attrName>
                                          <p:attrName>ppt_y</p:attrName>
                                        </p:attrNameLst>
                                      </p:cBhvr>
                                      <p:rCtr x="-12969" y="19792"/>
                                    </p:animMotion>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1000" fill="hold"/>
                                        <p:tgtEl>
                                          <p:spTgt spid="36"/>
                                        </p:tgtEl>
                                        <p:attrNameLst>
                                          <p:attrName>ppt_w</p:attrName>
                                        </p:attrNameLst>
                                      </p:cBhvr>
                                      <p:tavLst>
                                        <p:tav tm="0">
                                          <p:val>
                                            <p:fltVal val="0"/>
                                          </p:val>
                                        </p:tav>
                                        <p:tav tm="100000">
                                          <p:val>
                                            <p:strVal val="#ppt_w"/>
                                          </p:val>
                                        </p:tav>
                                      </p:tavLst>
                                    </p:anim>
                                    <p:anim calcmode="lin" valueType="num">
                                      <p:cBhvr>
                                        <p:cTn id="32" dur="1000" fill="hold"/>
                                        <p:tgtEl>
                                          <p:spTgt spid="36"/>
                                        </p:tgtEl>
                                        <p:attrNameLst>
                                          <p:attrName>ppt_h</p:attrName>
                                        </p:attrNameLst>
                                      </p:cBhvr>
                                      <p:tavLst>
                                        <p:tav tm="0">
                                          <p:val>
                                            <p:fltVal val="0"/>
                                          </p:val>
                                        </p:tav>
                                        <p:tav tm="100000">
                                          <p:val>
                                            <p:strVal val="#ppt_h"/>
                                          </p:val>
                                        </p:tav>
                                      </p:tavLst>
                                    </p:anim>
                                    <p:anim calcmode="lin" valueType="num">
                                      <p:cBhvr>
                                        <p:cTn id="33" dur="1000" fill="hold"/>
                                        <p:tgtEl>
                                          <p:spTgt spid="36"/>
                                        </p:tgtEl>
                                        <p:attrNameLst>
                                          <p:attrName>style.rotation</p:attrName>
                                        </p:attrNameLst>
                                      </p:cBhvr>
                                      <p:tavLst>
                                        <p:tav tm="0">
                                          <p:val>
                                            <p:fltVal val="90"/>
                                          </p:val>
                                        </p:tav>
                                        <p:tav tm="100000">
                                          <p:val>
                                            <p:fltVal val="0"/>
                                          </p:val>
                                        </p:tav>
                                      </p:tavLst>
                                    </p:anim>
                                    <p:animEffect transition="in" filter="fade">
                                      <p:cBhvr>
                                        <p:cTn id="34" dur="10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3.125E-6 4.07407E-6 L -0.03385 -0.37732 " pathEditMode="relative" rAng="0" ptsTypes="AA">
                                      <p:cBhvr>
                                        <p:cTn id="38" dur="2000" fill="hold"/>
                                        <p:tgtEl>
                                          <p:spTgt spid="46"/>
                                        </p:tgtEl>
                                        <p:attrNameLst>
                                          <p:attrName>ppt_x</p:attrName>
                                          <p:attrName>ppt_y</p:attrName>
                                        </p:attrNameLst>
                                      </p:cBhvr>
                                      <p:rCtr x="-1693" y="-18866"/>
                                    </p:animMotion>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1000" fill="hold"/>
                                        <p:tgtEl>
                                          <p:spTgt spid="40"/>
                                        </p:tgtEl>
                                        <p:attrNameLst>
                                          <p:attrName>ppt_w</p:attrName>
                                        </p:attrNameLst>
                                      </p:cBhvr>
                                      <p:tavLst>
                                        <p:tav tm="0">
                                          <p:val>
                                            <p:fltVal val="0"/>
                                          </p:val>
                                        </p:tav>
                                        <p:tav tm="100000">
                                          <p:val>
                                            <p:strVal val="#ppt_w"/>
                                          </p:val>
                                        </p:tav>
                                      </p:tavLst>
                                    </p:anim>
                                    <p:anim calcmode="lin" valueType="num">
                                      <p:cBhvr>
                                        <p:cTn id="44" dur="1000" fill="hold"/>
                                        <p:tgtEl>
                                          <p:spTgt spid="40"/>
                                        </p:tgtEl>
                                        <p:attrNameLst>
                                          <p:attrName>ppt_h</p:attrName>
                                        </p:attrNameLst>
                                      </p:cBhvr>
                                      <p:tavLst>
                                        <p:tav tm="0">
                                          <p:val>
                                            <p:fltVal val="0"/>
                                          </p:val>
                                        </p:tav>
                                        <p:tav tm="100000">
                                          <p:val>
                                            <p:strVal val="#ppt_h"/>
                                          </p:val>
                                        </p:tav>
                                      </p:tavLst>
                                    </p:anim>
                                    <p:anim calcmode="lin" valueType="num">
                                      <p:cBhvr>
                                        <p:cTn id="45" dur="1000" fill="hold"/>
                                        <p:tgtEl>
                                          <p:spTgt spid="40"/>
                                        </p:tgtEl>
                                        <p:attrNameLst>
                                          <p:attrName>style.rotation</p:attrName>
                                        </p:attrNameLst>
                                      </p:cBhvr>
                                      <p:tavLst>
                                        <p:tav tm="0">
                                          <p:val>
                                            <p:fltVal val="90"/>
                                          </p:val>
                                        </p:tav>
                                        <p:tav tm="100000">
                                          <p:val>
                                            <p:fltVal val="0"/>
                                          </p:val>
                                        </p:tav>
                                      </p:tavLst>
                                    </p:anim>
                                    <p:animEffect transition="in" filter="fade">
                                      <p:cBhvr>
                                        <p:cTn id="46" dur="10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375E-6 4.81481E-6 L 0.39011 0.04513 " pathEditMode="relative" rAng="0" ptsTypes="AA">
                                      <p:cBhvr>
                                        <p:cTn id="50" dur="2000" fill="hold"/>
                                        <p:tgtEl>
                                          <p:spTgt spid="44"/>
                                        </p:tgtEl>
                                        <p:attrNameLst>
                                          <p:attrName>ppt_x</p:attrName>
                                          <p:attrName>ppt_y</p:attrName>
                                        </p:attrNameLst>
                                      </p:cBhvr>
                                      <p:rCtr x="19505" y="2245"/>
                                    </p:animMotion>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1000" fill="hold"/>
                                        <p:tgtEl>
                                          <p:spTgt spid="35"/>
                                        </p:tgtEl>
                                        <p:attrNameLst>
                                          <p:attrName>ppt_w</p:attrName>
                                        </p:attrNameLst>
                                      </p:cBhvr>
                                      <p:tavLst>
                                        <p:tav tm="0">
                                          <p:val>
                                            <p:fltVal val="0"/>
                                          </p:val>
                                        </p:tav>
                                        <p:tav tm="100000">
                                          <p:val>
                                            <p:strVal val="#ppt_w"/>
                                          </p:val>
                                        </p:tav>
                                      </p:tavLst>
                                    </p:anim>
                                    <p:anim calcmode="lin" valueType="num">
                                      <p:cBhvr>
                                        <p:cTn id="56" dur="1000" fill="hold"/>
                                        <p:tgtEl>
                                          <p:spTgt spid="35"/>
                                        </p:tgtEl>
                                        <p:attrNameLst>
                                          <p:attrName>ppt_h</p:attrName>
                                        </p:attrNameLst>
                                      </p:cBhvr>
                                      <p:tavLst>
                                        <p:tav tm="0">
                                          <p:val>
                                            <p:fltVal val="0"/>
                                          </p:val>
                                        </p:tav>
                                        <p:tav tm="100000">
                                          <p:val>
                                            <p:strVal val="#ppt_h"/>
                                          </p:val>
                                        </p:tav>
                                      </p:tavLst>
                                    </p:anim>
                                    <p:anim calcmode="lin" valueType="num">
                                      <p:cBhvr>
                                        <p:cTn id="57" dur="1000" fill="hold"/>
                                        <p:tgtEl>
                                          <p:spTgt spid="35"/>
                                        </p:tgtEl>
                                        <p:attrNameLst>
                                          <p:attrName>style.rotation</p:attrName>
                                        </p:attrNameLst>
                                      </p:cBhvr>
                                      <p:tavLst>
                                        <p:tav tm="0">
                                          <p:val>
                                            <p:fltVal val="90"/>
                                          </p:val>
                                        </p:tav>
                                        <p:tav tm="100000">
                                          <p:val>
                                            <p:fltVal val="0"/>
                                          </p:val>
                                        </p:tav>
                                      </p:tavLst>
                                    </p:anim>
                                    <p:animEffect transition="in" filter="fade">
                                      <p:cBhvr>
                                        <p:cTn id="58" dur="10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2.70833E-6 3.33333E-6 L 0.3819 -0.10625 " pathEditMode="relative" rAng="0" ptsTypes="AA">
                                      <p:cBhvr>
                                        <p:cTn id="62" dur="2000" fill="hold"/>
                                        <p:tgtEl>
                                          <p:spTgt spid="45"/>
                                        </p:tgtEl>
                                        <p:attrNameLst>
                                          <p:attrName>ppt_x</p:attrName>
                                          <p:attrName>ppt_y</p:attrName>
                                        </p:attrNameLst>
                                      </p:cBhvr>
                                      <p:rCtr x="19089" y="-5324"/>
                                    </p:animMotion>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p:cTn id="67" dur="1000" fill="hold"/>
                                        <p:tgtEl>
                                          <p:spTgt spid="37"/>
                                        </p:tgtEl>
                                        <p:attrNameLst>
                                          <p:attrName>ppt_w</p:attrName>
                                        </p:attrNameLst>
                                      </p:cBhvr>
                                      <p:tavLst>
                                        <p:tav tm="0">
                                          <p:val>
                                            <p:fltVal val="0"/>
                                          </p:val>
                                        </p:tav>
                                        <p:tav tm="100000">
                                          <p:val>
                                            <p:strVal val="#ppt_w"/>
                                          </p:val>
                                        </p:tav>
                                      </p:tavLst>
                                    </p:anim>
                                    <p:anim calcmode="lin" valueType="num">
                                      <p:cBhvr>
                                        <p:cTn id="68" dur="1000" fill="hold"/>
                                        <p:tgtEl>
                                          <p:spTgt spid="37"/>
                                        </p:tgtEl>
                                        <p:attrNameLst>
                                          <p:attrName>ppt_h</p:attrName>
                                        </p:attrNameLst>
                                      </p:cBhvr>
                                      <p:tavLst>
                                        <p:tav tm="0">
                                          <p:val>
                                            <p:fltVal val="0"/>
                                          </p:val>
                                        </p:tav>
                                        <p:tav tm="100000">
                                          <p:val>
                                            <p:strVal val="#ppt_h"/>
                                          </p:val>
                                        </p:tav>
                                      </p:tavLst>
                                    </p:anim>
                                    <p:anim calcmode="lin" valueType="num">
                                      <p:cBhvr>
                                        <p:cTn id="69" dur="1000" fill="hold"/>
                                        <p:tgtEl>
                                          <p:spTgt spid="37"/>
                                        </p:tgtEl>
                                        <p:attrNameLst>
                                          <p:attrName>style.rotation</p:attrName>
                                        </p:attrNameLst>
                                      </p:cBhvr>
                                      <p:tavLst>
                                        <p:tav tm="0">
                                          <p:val>
                                            <p:fltVal val="90"/>
                                          </p:val>
                                        </p:tav>
                                        <p:tav tm="100000">
                                          <p:val>
                                            <p:fltVal val="0"/>
                                          </p:val>
                                        </p:tav>
                                      </p:tavLst>
                                    </p:anim>
                                    <p:animEffect transition="in" filter="fade">
                                      <p:cBhvr>
                                        <p:cTn id="70" dur="10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0" nodeType="clickEffect">
                                  <p:stCondLst>
                                    <p:cond delay="0"/>
                                  </p:stCondLst>
                                  <p:childTnLst>
                                    <p:animMotion origin="layout" path="M 6.25E-7 -4.81481E-6 L -0.20091 -0.5706 " pathEditMode="relative" rAng="0" ptsTypes="AA">
                                      <p:cBhvr>
                                        <p:cTn id="74" dur="2000" fill="hold"/>
                                        <p:tgtEl>
                                          <p:spTgt spid="43"/>
                                        </p:tgtEl>
                                        <p:attrNameLst>
                                          <p:attrName>ppt_x</p:attrName>
                                          <p:attrName>ppt_y</p:attrName>
                                        </p:attrNameLst>
                                      </p:cBhvr>
                                      <p:rCtr x="-10052" y="-28542"/>
                                    </p:animMotion>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p:cTn id="79" dur="1000" fill="hold"/>
                                        <p:tgtEl>
                                          <p:spTgt spid="39"/>
                                        </p:tgtEl>
                                        <p:attrNameLst>
                                          <p:attrName>ppt_w</p:attrName>
                                        </p:attrNameLst>
                                      </p:cBhvr>
                                      <p:tavLst>
                                        <p:tav tm="0">
                                          <p:val>
                                            <p:fltVal val="0"/>
                                          </p:val>
                                        </p:tav>
                                        <p:tav tm="100000">
                                          <p:val>
                                            <p:strVal val="#ppt_w"/>
                                          </p:val>
                                        </p:tav>
                                      </p:tavLst>
                                    </p:anim>
                                    <p:anim calcmode="lin" valueType="num">
                                      <p:cBhvr>
                                        <p:cTn id="80" dur="1000" fill="hold"/>
                                        <p:tgtEl>
                                          <p:spTgt spid="39"/>
                                        </p:tgtEl>
                                        <p:attrNameLst>
                                          <p:attrName>ppt_h</p:attrName>
                                        </p:attrNameLst>
                                      </p:cBhvr>
                                      <p:tavLst>
                                        <p:tav tm="0">
                                          <p:val>
                                            <p:fltVal val="0"/>
                                          </p:val>
                                        </p:tav>
                                        <p:tav tm="100000">
                                          <p:val>
                                            <p:strVal val="#ppt_h"/>
                                          </p:val>
                                        </p:tav>
                                      </p:tavLst>
                                    </p:anim>
                                    <p:anim calcmode="lin" valueType="num">
                                      <p:cBhvr>
                                        <p:cTn id="81" dur="1000" fill="hold"/>
                                        <p:tgtEl>
                                          <p:spTgt spid="39"/>
                                        </p:tgtEl>
                                        <p:attrNameLst>
                                          <p:attrName>style.rotation</p:attrName>
                                        </p:attrNameLst>
                                      </p:cBhvr>
                                      <p:tavLst>
                                        <p:tav tm="0">
                                          <p:val>
                                            <p:fltVal val="90"/>
                                          </p:val>
                                        </p:tav>
                                        <p:tav tm="100000">
                                          <p:val>
                                            <p:fltVal val="0"/>
                                          </p:val>
                                        </p:tav>
                                      </p:tavLst>
                                    </p:anim>
                                    <p:animEffect transition="in" filter="fade">
                                      <p:cBhvr>
                                        <p:cTn id="82" dur="10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0" nodeType="clickEffect">
                                  <p:stCondLst>
                                    <p:cond delay="0"/>
                                  </p:stCondLst>
                                  <p:childTnLst>
                                    <p:animMotion origin="layout" path="M 0.02813 0.04259 L -0.24167 0.47222 " pathEditMode="relative" rAng="0" ptsTypes="AA">
                                      <p:cBhvr>
                                        <p:cTn id="86" dur="2000" fill="hold"/>
                                        <p:tgtEl>
                                          <p:spTgt spid="48"/>
                                        </p:tgtEl>
                                        <p:attrNameLst>
                                          <p:attrName>ppt_x</p:attrName>
                                          <p:attrName>ppt_y</p:attrName>
                                        </p:attrNameLst>
                                      </p:cBhvr>
                                      <p:rCtr x="-13490" y="21481"/>
                                    </p:animMotion>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p:cTn id="91" dur="1000" fill="hold"/>
                                        <p:tgtEl>
                                          <p:spTgt spid="34"/>
                                        </p:tgtEl>
                                        <p:attrNameLst>
                                          <p:attrName>ppt_w</p:attrName>
                                        </p:attrNameLst>
                                      </p:cBhvr>
                                      <p:tavLst>
                                        <p:tav tm="0">
                                          <p:val>
                                            <p:fltVal val="0"/>
                                          </p:val>
                                        </p:tav>
                                        <p:tav tm="100000">
                                          <p:val>
                                            <p:strVal val="#ppt_w"/>
                                          </p:val>
                                        </p:tav>
                                      </p:tavLst>
                                    </p:anim>
                                    <p:anim calcmode="lin" valueType="num">
                                      <p:cBhvr>
                                        <p:cTn id="92" dur="1000" fill="hold"/>
                                        <p:tgtEl>
                                          <p:spTgt spid="34"/>
                                        </p:tgtEl>
                                        <p:attrNameLst>
                                          <p:attrName>ppt_h</p:attrName>
                                        </p:attrNameLst>
                                      </p:cBhvr>
                                      <p:tavLst>
                                        <p:tav tm="0">
                                          <p:val>
                                            <p:fltVal val="0"/>
                                          </p:val>
                                        </p:tav>
                                        <p:tav tm="100000">
                                          <p:val>
                                            <p:strVal val="#ppt_h"/>
                                          </p:val>
                                        </p:tav>
                                      </p:tavLst>
                                    </p:anim>
                                    <p:anim calcmode="lin" valueType="num">
                                      <p:cBhvr>
                                        <p:cTn id="93" dur="1000" fill="hold"/>
                                        <p:tgtEl>
                                          <p:spTgt spid="34"/>
                                        </p:tgtEl>
                                        <p:attrNameLst>
                                          <p:attrName>style.rotation</p:attrName>
                                        </p:attrNameLst>
                                      </p:cBhvr>
                                      <p:tavLst>
                                        <p:tav tm="0">
                                          <p:val>
                                            <p:fltVal val="90"/>
                                          </p:val>
                                        </p:tav>
                                        <p:tav tm="100000">
                                          <p:val>
                                            <p:fltVal val="0"/>
                                          </p:val>
                                        </p:tav>
                                      </p:tavLst>
                                    </p:anim>
                                    <p:animEffect transition="in" filter="fade">
                                      <p:cBhvr>
                                        <p:cTn id="94" dur="10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0" nodeType="clickEffect">
                                  <p:stCondLst>
                                    <p:cond delay="0"/>
                                  </p:stCondLst>
                                  <p:childTnLst>
                                    <p:animMotion origin="layout" path="M -2.29167E-6 2.59259E-6 L 0.27748 -0.24514 " pathEditMode="relative" rAng="0" ptsTypes="AA">
                                      <p:cBhvr>
                                        <p:cTn id="98" dur="2000" fill="hold"/>
                                        <p:tgtEl>
                                          <p:spTgt spid="50"/>
                                        </p:tgtEl>
                                        <p:attrNameLst>
                                          <p:attrName>ppt_x</p:attrName>
                                          <p:attrName>ppt_y</p:attrName>
                                        </p:attrNameLst>
                                      </p:cBhvr>
                                      <p:rCtr x="13867" y="-12269"/>
                                    </p:animMotion>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p:cTn id="103" dur="1000" fill="hold"/>
                                        <p:tgtEl>
                                          <p:spTgt spid="18"/>
                                        </p:tgtEl>
                                        <p:attrNameLst>
                                          <p:attrName>ppt_w</p:attrName>
                                        </p:attrNameLst>
                                      </p:cBhvr>
                                      <p:tavLst>
                                        <p:tav tm="0">
                                          <p:val>
                                            <p:fltVal val="0"/>
                                          </p:val>
                                        </p:tav>
                                        <p:tav tm="100000">
                                          <p:val>
                                            <p:strVal val="#ppt_w"/>
                                          </p:val>
                                        </p:tav>
                                      </p:tavLst>
                                    </p:anim>
                                    <p:anim calcmode="lin" valueType="num">
                                      <p:cBhvr>
                                        <p:cTn id="104" dur="1000" fill="hold"/>
                                        <p:tgtEl>
                                          <p:spTgt spid="18"/>
                                        </p:tgtEl>
                                        <p:attrNameLst>
                                          <p:attrName>ppt_h</p:attrName>
                                        </p:attrNameLst>
                                      </p:cBhvr>
                                      <p:tavLst>
                                        <p:tav tm="0">
                                          <p:val>
                                            <p:fltVal val="0"/>
                                          </p:val>
                                        </p:tav>
                                        <p:tav tm="100000">
                                          <p:val>
                                            <p:strVal val="#ppt_h"/>
                                          </p:val>
                                        </p:tav>
                                      </p:tavLst>
                                    </p:anim>
                                    <p:anim calcmode="lin" valueType="num">
                                      <p:cBhvr>
                                        <p:cTn id="105" dur="1000" fill="hold"/>
                                        <p:tgtEl>
                                          <p:spTgt spid="18"/>
                                        </p:tgtEl>
                                        <p:attrNameLst>
                                          <p:attrName>style.rotation</p:attrName>
                                        </p:attrNameLst>
                                      </p:cBhvr>
                                      <p:tavLst>
                                        <p:tav tm="0">
                                          <p:val>
                                            <p:fltVal val="90"/>
                                          </p:val>
                                        </p:tav>
                                        <p:tav tm="100000">
                                          <p:val>
                                            <p:fltVal val="0"/>
                                          </p:val>
                                        </p:tav>
                                      </p:tavLst>
                                    </p:anim>
                                    <p:animEffect transition="in" filter="fade">
                                      <p:cBhvr>
                                        <p:cTn id="106" dur="1000"/>
                                        <p:tgtEl>
                                          <p:spTgt spid="18"/>
                                        </p:tgtEl>
                                      </p:cBhvr>
                                    </p:animEffect>
                                  </p:childTnLst>
                                </p:cTn>
                              </p:par>
                            </p:childTnLst>
                          </p:cTn>
                        </p:par>
                      </p:childTnLst>
                    </p:cTn>
                  </p:par>
                  <p:par>
                    <p:cTn id="107" fill="hold">
                      <p:stCondLst>
                        <p:cond delay="indefinite"/>
                      </p:stCondLst>
                      <p:childTnLst>
                        <p:par>
                          <p:cTn id="108" fill="hold">
                            <p:stCondLst>
                              <p:cond delay="0"/>
                            </p:stCondLst>
                            <p:childTnLst>
                              <p:par>
                                <p:cTn id="109" presetID="42" presetClass="path" presetSubtype="0" accel="50000" decel="50000" fill="hold" grpId="0" nodeType="clickEffect">
                                  <p:stCondLst>
                                    <p:cond delay="0"/>
                                  </p:stCondLst>
                                  <p:childTnLst>
                                    <p:animMotion origin="layout" path="M -2.5E-6 2.96296E-6 L -0.72604 0.34815 " pathEditMode="relative" rAng="0" ptsTypes="AA">
                                      <p:cBhvr>
                                        <p:cTn id="110" dur="2000" fill="hold"/>
                                        <p:tgtEl>
                                          <p:spTgt spid="19"/>
                                        </p:tgtEl>
                                        <p:attrNameLst>
                                          <p:attrName>ppt_x</p:attrName>
                                          <p:attrName>ppt_y</p:attrName>
                                        </p:attrNameLst>
                                      </p:cBhvr>
                                      <p:rCtr x="-36302" y="17407"/>
                                    </p:animMotion>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grpId="0" nodeType="click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1000" fill="hold"/>
                                        <p:tgtEl>
                                          <p:spTgt spid="20"/>
                                        </p:tgtEl>
                                        <p:attrNameLst>
                                          <p:attrName>ppt_w</p:attrName>
                                        </p:attrNameLst>
                                      </p:cBhvr>
                                      <p:tavLst>
                                        <p:tav tm="0">
                                          <p:val>
                                            <p:fltVal val="0"/>
                                          </p:val>
                                        </p:tav>
                                        <p:tav tm="100000">
                                          <p:val>
                                            <p:strVal val="#ppt_w"/>
                                          </p:val>
                                        </p:tav>
                                      </p:tavLst>
                                    </p:anim>
                                    <p:anim calcmode="lin" valueType="num">
                                      <p:cBhvr>
                                        <p:cTn id="116" dur="1000" fill="hold"/>
                                        <p:tgtEl>
                                          <p:spTgt spid="20"/>
                                        </p:tgtEl>
                                        <p:attrNameLst>
                                          <p:attrName>ppt_h</p:attrName>
                                        </p:attrNameLst>
                                      </p:cBhvr>
                                      <p:tavLst>
                                        <p:tav tm="0">
                                          <p:val>
                                            <p:fltVal val="0"/>
                                          </p:val>
                                        </p:tav>
                                        <p:tav tm="100000">
                                          <p:val>
                                            <p:strVal val="#ppt_h"/>
                                          </p:val>
                                        </p:tav>
                                      </p:tavLst>
                                    </p:anim>
                                    <p:anim calcmode="lin" valueType="num">
                                      <p:cBhvr>
                                        <p:cTn id="117" dur="1000" fill="hold"/>
                                        <p:tgtEl>
                                          <p:spTgt spid="20"/>
                                        </p:tgtEl>
                                        <p:attrNameLst>
                                          <p:attrName>style.rotation</p:attrName>
                                        </p:attrNameLst>
                                      </p:cBhvr>
                                      <p:tavLst>
                                        <p:tav tm="0">
                                          <p:val>
                                            <p:fltVal val="90"/>
                                          </p:val>
                                        </p:tav>
                                        <p:tav tm="100000">
                                          <p:val>
                                            <p:fltVal val="0"/>
                                          </p:val>
                                        </p:tav>
                                      </p:tavLst>
                                    </p:anim>
                                    <p:animEffect transition="in" filter="fade">
                                      <p:cBhvr>
                                        <p:cTn id="118" dur="1000"/>
                                        <p:tgtEl>
                                          <p:spTgt spid="20"/>
                                        </p:tgtEl>
                                      </p:cBhvr>
                                    </p:animEffect>
                                  </p:childTnLst>
                                </p:cTn>
                              </p:par>
                            </p:childTnLst>
                          </p:cTn>
                        </p:par>
                      </p:childTnLst>
                    </p:cTn>
                  </p:par>
                  <p:par>
                    <p:cTn id="119" fill="hold">
                      <p:stCondLst>
                        <p:cond delay="indefinite"/>
                      </p:stCondLst>
                      <p:childTnLst>
                        <p:par>
                          <p:cTn id="120" fill="hold">
                            <p:stCondLst>
                              <p:cond delay="0"/>
                            </p:stCondLst>
                            <p:childTnLst>
                              <p:par>
                                <p:cTn id="121" presetID="42" presetClass="path" presetSubtype="0" accel="50000" decel="50000" fill="hold" grpId="0" nodeType="clickEffect">
                                  <p:stCondLst>
                                    <p:cond delay="0"/>
                                  </p:stCondLst>
                                  <p:childTnLst>
                                    <p:animMotion origin="layout" path="M 2.77556E-17 -4.07407E-6 L 0.40638 -0.12361 " pathEditMode="relative" rAng="0" ptsTypes="AA">
                                      <p:cBhvr>
                                        <p:cTn id="122" dur="2000" fill="hold"/>
                                        <p:tgtEl>
                                          <p:spTgt spid="21"/>
                                        </p:tgtEl>
                                        <p:attrNameLst>
                                          <p:attrName>ppt_x</p:attrName>
                                          <p:attrName>ppt_y</p:attrName>
                                        </p:attrNameLst>
                                      </p:cBhvr>
                                      <p:rCtr x="20221" y="-5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0" grpId="0"/>
      <p:bldP spid="43" grpId="0"/>
      <p:bldP spid="44" grpId="0"/>
      <p:bldP spid="45" grpId="0"/>
      <p:bldP spid="46" grpId="0"/>
      <p:bldP spid="47" grpId="0"/>
      <p:bldP spid="48" grpId="0"/>
      <p:bldP spid="49" grpId="0"/>
      <p:bldP spid="50"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103718" y="373695"/>
            <a:ext cx="4779692" cy="584117"/>
          </a:xfrm>
        </p:spPr>
        <p:txBody>
          <a:bodyPr>
            <a:noAutofit/>
          </a:bodyPr>
          <a:lstStyle/>
          <a:p>
            <a:r>
              <a:rPr lang="en-GB" sz="3600" b="1" dirty="0">
                <a:solidFill>
                  <a:schemeClr val="bg1"/>
                </a:solidFill>
              </a:rPr>
              <a:t>Vocabulario</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415" y="1349027"/>
            <a:ext cx="3670433" cy="3670433"/>
          </a:xfrm>
          <a:prstGeom prst="rect">
            <a:avLst/>
          </a:prstGeom>
        </p:spPr>
      </p:pic>
      <p:sp>
        <p:nvSpPr>
          <p:cNvPr id="3" name="Rounded Rectangle 2"/>
          <p:cNvSpPr/>
          <p:nvPr/>
        </p:nvSpPr>
        <p:spPr>
          <a:xfrm>
            <a:off x="5147319" y="665689"/>
            <a:ext cx="2626013" cy="60176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1">
                    <a:lumMod val="50000"/>
                  </a:schemeClr>
                </a:solidFill>
              </a:rPr>
              <a:t>el norte</a:t>
            </a:r>
          </a:p>
        </p:txBody>
      </p:sp>
      <p:sp>
        <p:nvSpPr>
          <p:cNvPr id="13" name="Rounded Rectangle 12"/>
          <p:cNvSpPr/>
          <p:nvPr/>
        </p:nvSpPr>
        <p:spPr>
          <a:xfrm>
            <a:off x="5147318" y="665688"/>
            <a:ext cx="2626013" cy="60176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1">
                    <a:lumMod val="50000"/>
                  </a:schemeClr>
                </a:solidFill>
              </a:rPr>
              <a:t>el n_ _ _ _</a:t>
            </a:r>
          </a:p>
        </p:txBody>
      </p:sp>
      <p:sp>
        <p:nvSpPr>
          <p:cNvPr id="14" name="Rounded Rectangle 13"/>
          <p:cNvSpPr/>
          <p:nvPr/>
        </p:nvSpPr>
        <p:spPr>
          <a:xfrm>
            <a:off x="4900996" y="5182604"/>
            <a:ext cx="2626013" cy="60176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1">
                    <a:lumMod val="50000"/>
                  </a:schemeClr>
                </a:solidFill>
              </a:rPr>
              <a:t>el sur</a:t>
            </a:r>
          </a:p>
        </p:txBody>
      </p:sp>
      <p:sp>
        <p:nvSpPr>
          <p:cNvPr id="15" name="Rounded Rectangle 14"/>
          <p:cNvSpPr/>
          <p:nvPr/>
        </p:nvSpPr>
        <p:spPr>
          <a:xfrm>
            <a:off x="4900995" y="5182604"/>
            <a:ext cx="2626013" cy="60176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1">
                    <a:lumMod val="50000"/>
                  </a:schemeClr>
                </a:solidFill>
              </a:rPr>
              <a:t>el s_ _ </a:t>
            </a:r>
          </a:p>
        </p:txBody>
      </p:sp>
      <p:sp>
        <p:nvSpPr>
          <p:cNvPr id="4" name="Rounded Rectangle 3"/>
          <p:cNvSpPr/>
          <p:nvPr/>
        </p:nvSpPr>
        <p:spPr>
          <a:xfrm>
            <a:off x="8556978" y="2810933"/>
            <a:ext cx="2302933" cy="6773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1">
                    <a:lumMod val="50000"/>
                  </a:schemeClr>
                </a:solidFill>
              </a:rPr>
              <a:t>el este</a:t>
            </a:r>
          </a:p>
        </p:txBody>
      </p:sp>
      <p:sp>
        <p:nvSpPr>
          <p:cNvPr id="17" name="Rounded Rectangle 16"/>
          <p:cNvSpPr/>
          <p:nvPr/>
        </p:nvSpPr>
        <p:spPr>
          <a:xfrm>
            <a:off x="1813352" y="2845576"/>
            <a:ext cx="2302933" cy="6773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accent1">
                    <a:lumMod val="50000"/>
                  </a:schemeClr>
                </a:solidFill>
              </a:rPr>
              <a:t>el oeste</a:t>
            </a:r>
          </a:p>
        </p:txBody>
      </p:sp>
    </p:spTree>
    <p:extLst>
      <p:ext uri="{BB962C8B-B14F-4D97-AF65-F5344CB8AC3E}">
        <p14:creationId xmlns:p14="http://schemas.microsoft.com/office/powerpoint/2010/main" val="12088074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3" grpId="0" animBg="1"/>
      <p:bldP spid="15" grpId="0" animBg="1"/>
      <p:bldP spid="4" grpId="0" animBg="1"/>
      <p:bldP spid="17"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9229</TotalTime>
  <Words>5924</Words>
  <Application>Microsoft Office PowerPoint</Application>
  <PresentationFormat>Widescreen</PresentationFormat>
  <Paragraphs>932</Paragraphs>
  <Slides>34</Slides>
  <Notes>34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Century Gothic</vt:lpstr>
      <vt:lpstr>Times New Roman</vt:lpstr>
      <vt:lpstr>Wingdings</vt:lpstr>
      <vt:lpstr>1_Office Theme</vt:lpstr>
      <vt:lpstr>2_Office Theme</vt:lpstr>
      <vt:lpstr>Places and locations</vt:lpstr>
      <vt:lpstr>¡A pronunciar!</vt:lpstr>
      <vt:lpstr>¡A pronunciar!</vt:lpstr>
      <vt:lpstr>¡A pronunciar!</vt:lpstr>
      <vt:lpstr>¿CE, CI, CUE o CUI? </vt:lpstr>
      <vt:lpstr>¿CE, CI, CUE o CUI? </vt:lpstr>
      <vt:lpstr>Identifica la imagen/la palabra y escribe la letra correcta. </vt:lpstr>
      <vt:lpstr>Vocabulario</vt:lpstr>
      <vt:lpstr>Vocabulario</vt:lpstr>
      <vt:lpstr>la estación</vt:lpstr>
      <vt:lpstr>el coche</vt:lpstr>
      <vt:lpstr>el tren</vt:lpstr>
      <vt:lpstr>Talking about places and locations Using ‘del’ and ‘de la’ with adjectives</vt:lpstr>
      <vt:lpstr>¿Es necesario usar ‘del’ or ‘de la’?</vt:lpstr>
      <vt:lpstr>leer</vt:lpstr>
      <vt:lpstr>¿Cómo se dice en inglés?</vt:lpstr>
      <vt:lpstr>escuchar</vt:lpstr>
      <vt:lpstr>Describe las imágenes.  Completa las seis frases en español.</vt:lpstr>
      <vt:lpstr>escribir</vt:lpstr>
      <vt:lpstr>Places and locations</vt:lpstr>
      <vt:lpstr>Escucha y completa las palabras con ‘cua’, ‘cue’, ‘que’, ‘cui’ o ‘qui’.</vt:lpstr>
      <vt:lpstr>Identifica la palabra correcta.</vt:lpstr>
      <vt:lpstr>Daniel habla de la escuela. ¿Cuál es la palabra correcta?</vt:lpstr>
      <vt:lpstr>Talking about places and locations Using verb ‘estamos’ and ‘están’</vt:lpstr>
      <vt:lpstr>Talking about places and locations</vt:lpstr>
      <vt:lpstr>Pep is texting someone. He’s saying where he and his friends are in Madrid. He also says where other friends are.</vt:lpstr>
      <vt:lpstr>You’re playing a Spanish version of ‘Where’s Wally?’. A narrator is giving you some hints! Is it Wally (‘he is’) or Wally and his Spanish twin, Waldito (‘they are’)?</vt:lpstr>
      <vt:lpstr>hablar / escuchar</vt:lpstr>
      <vt:lpstr>hablar / escuchar</vt:lpstr>
      <vt:lpstr>hablar / escuchar</vt:lpstr>
      <vt:lpstr>escuchar</vt:lpstr>
      <vt:lpstr>escuchar</vt:lpstr>
      <vt:lpstr>You and your classmates have got lost on Spanish exchange! Text your exchange partner to say where everyone is. Escribe las seis frases en español. </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what you do with other people</dc:title>
  <dc:creator>Ivan L. Avaca</dc:creator>
  <cp:lastModifiedBy>Nicholas Avery</cp:lastModifiedBy>
  <cp:revision>541</cp:revision>
  <dcterms:created xsi:type="dcterms:W3CDTF">2020-01-27T16:42:14Z</dcterms:created>
  <dcterms:modified xsi:type="dcterms:W3CDTF">2020-12-18T14:26:07Z</dcterms:modified>
</cp:coreProperties>
</file>