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32" r:id="rId9"/>
    <p:sldMasterId id="2147483790" r:id="rId10"/>
    <p:sldMasterId id="2147483802" r:id="rId11"/>
    <p:sldMasterId id="2147483814" r:id="rId12"/>
    <p:sldMasterId id="2147483826" r:id="rId13"/>
    <p:sldMasterId id="2147483839" r:id="rId14"/>
    <p:sldMasterId id="2147483861" r:id="rId15"/>
  </p:sldMasterIdLst>
  <p:notesMasterIdLst>
    <p:notesMasterId r:id="rId54"/>
  </p:notesMasterIdLst>
  <p:sldIdLst>
    <p:sldId id="257" r:id="rId16"/>
    <p:sldId id="259" r:id="rId17"/>
    <p:sldId id="610" r:id="rId18"/>
    <p:sldId id="333" r:id="rId19"/>
    <p:sldId id="724" r:id="rId20"/>
    <p:sldId id="766" r:id="rId21"/>
    <p:sldId id="611" r:id="rId22"/>
    <p:sldId id="701" r:id="rId23"/>
    <p:sldId id="705" r:id="rId24"/>
    <p:sldId id="707" r:id="rId25"/>
    <p:sldId id="767" r:id="rId26"/>
    <p:sldId id="768" r:id="rId27"/>
    <p:sldId id="710" r:id="rId28"/>
    <p:sldId id="769" r:id="rId29"/>
    <p:sldId id="770" r:id="rId30"/>
    <p:sldId id="713" r:id="rId31"/>
    <p:sldId id="714" r:id="rId32"/>
    <p:sldId id="715" r:id="rId33"/>
    <p:sldId id="757" r:id="rId34"/>
    <p:sldId id="758" r:id="rId35"/>
    <p:sldId id="637" r:id="rId36"/>
    <p:sldId id="744" r:id="rId37"/>
    <p:sldId id="745" r:id="rId38"/>
    <p:sldId id="748" r:id="rId39"/>
    <p:sldId id="749" r:id="rId40"/>
    <p:sldId id="746" r:id="rId41"/>
    <p:sldId id="640" r:id="rId42"/>
    <p:sldId id="646" r:id="rId43"/>
    <p:sldId id="761" r:id="rId44"/>
    <p:sldId id="762" r:id="rId45"/>
    <p:sldId id="759" r:id="rId46"/>
    <p:sldId id="735" r:id="rId47"/>
    <p:sldId id="738" r:id="rId48"/>
    <p:sldId id="739" r:id="rId49"/>
    <p:sldId id="740" r:id="rId50"/>
    <p:sldId id="743" r:id="rId51"/>
    <p:sldId id="741" r:id="rId52"/>
    <p:sldId id="6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hanks (HF)" initials="DS(" lastIdx="4" clrIdx="0">
    <p:extLst>
      <p:ext uri="{19B8F6BF-5375-455C-9EA6-DF929625EA0E}">
        <p15:presenceInfo xmlns:p15="http://schemas.microsoft.com/office/powerpoint/2012/main" userId="S::david.shanks@hfed.net::9a3a031f-b3c4-4e44-a0c8-7fb700d106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56700"/>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74419" autoAdjust="0"/>
  </p:normalViewPr>
  <p:slideViewPr>
    <p:cSldViewPr snapToGrid="0">
      <p:cViewPr varScale="1">
        <p:scale>
          <a:sx n="49" d="100"/>
          <a:sy n="49" d="100"/>
        </p:scale>
        <p:origin x="1160" y="5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a:p>
          <a:p>
            <a:r>
              <a:rPr lang="en-GB"/>
              <a:t>Might also be presented after without images + without images or sound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35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818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607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274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384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9540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This is an example</a:t>
            </a:r>
            <a:r>
              <a:rPr lang="en-US" b="0" baseline="0"/>
              <a:t> activity used to practise transcription of the SSCs [ce] and [ci]. Students listen and complete the place names on the map. If students need extra support, the activity could be adapted so that they simply need to add the missing SSC. The use of the map is also a chance to integrate language learning with cultural knowledge regarding Spanish cities and autonomous communities.</a:t>
            </a:r>
          </a:p>
          <a:p>
            <a:endParaRPr lang="en-US" b="0" baseline="0"/>
          </a:p>
          <a:p>
            <a:endParaRPr lang="en-US" b="0" baseline="0"/>
          </a:p>
          <a:p>
            <a:r>
              <a:rPr lang="en-US" b="0" baseline="0"/>
              <a:t>------------</a:t>
            </a:r>
          </a:p>
          <a:p>
            <a:endParaRPr lang="en-US" b="0" baseline="0"/>
          </a:p>
          <a:p>
            <a:r>
              <a:rPr lang="en-US" b="0" baseline="0"/>
              <a:t>Teacher notes:</a:t>
            </a:r>
            <a:endParaRPr lang="en-US" b="1"/>
          </a:p>
          <a:p>
            <a:endParaRPr lang="en-US" b="1"/>
          </a:p>
          <a:p>
            <a:r>
              <a:rPr lang="en-US" b="1"/>
              <a:t>Timing</a:t>
            </a:r>
            <a:r>
              <a:rPr lang="en-US" b="1" dirty="0"/>
              <a:t>: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a:t>Learning</a:t>
            </a:r>
            <a:r>
              <a:rPr lang="en-GB" b="0" baseline="0"/>
              <a:t> can be extended by explaining to students the geographical variation in pronunciation of key SSCs, such as [ce] and [ci]. Here, students recap the key information, and can be given a walk-through with a couple of examples that contrast the two types of pronunciation. This prepares them for the subsequent listening activity.</a:t>
            </a:r>
            <a:endParaRPr lang="en-GB" b="0"/>
          </a:p>
          <a:p>
            <a:endParaRPr lang="en-GB" b="1"/>
          </a:p>
          <a:p>
            <a:r>
              <a:rPr lang="en-GB" b="1"/>
              <a:t>--------------------------</a:t>
            </a:r>
          </a:p>
          <a:p>
            <a:endParaRPr lang="en-GB" b="1"/>
          </a:p>
          <a:p>
            <a:r>
              <a:rPr lang="en-GB" b="0"/>
              <a:t>Teacher notes</a:t>
            </a:r>
          </a:p>
          <a:p>
            <a:endParaRPr lang="en-GB" b="1"/>
          </a:p>
          <a:p>
            <a:r>
              <a:rPr lang="en-GB" b="1"/>
              <a:t>Phonics </a:t>
            </a:r>
            <a:r>
              <a:rPr lang="en-GB" b="1" dirty="0"/>
              <a:t>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5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6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This session introduces NCELP</a:t>
            </a:r>
            <a:r>
              <a:rPr lang="en-GB" sz="1200" kern="1200" dirty="0">
                <a:solidFill>
                  <a:schemeClr val="tx1"/>
                </a:solidFill>
                <a:effectLst/>
                <a:latin typeface="+mn-lt"/>
                <a:ea typeface="+mn-ea"/>
                <a:cs typeface="+mn-cs"/>
              </a:rPr>
              <a:t>, explaining the project's aims </a:t>
            </a:r>
            <a:r>
              <a:rPr lang="en-GB" sz="1200" kern="1200">
                <a:solidFill>
                  <a:schemeClr val="tx1"/>
                </a:solidFill>
                <a:effectLst/>
                <a:latin typeface="+mn-lt"/>
                <a:ea typeface="+mn-ea"/>
                <a:cs typeface="+mn-cs"/>
              </a:rPr>
              <a:t>and some</a:t>
            </a:r>
            <a:r>
              <a:rPr lang="en-GB" sz="1200" kern="1200" baseline="0">
                <a:solidFill>
                  <a:schemeClr val="tx1"/>
                </a:solidFill>
                <a:effectLst/>
                <a:latin typeface="+mn-lt"/>
                <a:ea typeface="+mn-ea"/>
                <a:cs typeface="+mn-cs"/>
              </a:rPr>
              <a:t> of the core principles of our pedagogy. We’ll be talking in particular about three areas of knowledge: phonics, vocabulary and grammar.</a:t>
            </a:r>
          </a:p>
          <a:p>
            <a:r>
              <a:rPr lang="en-GB" sz="1200" kern="1200" baseline="0">
                <a:solidFill>
                  <a:schemeClr val="tx1"/>
                </a:solidFill>
                <a:effectLst/>
                <a:latin typeface="+mn-lt"/>
                <a:ea typeface="+mn-ea"/>
                <a:cs typeface="+mn-cs"/>
              </a:rPr>
              <a:t>For each of these, we’ll also present some sample Spanish resources that were made as we resourced our schemes of work.</a:t>
            </a:r>
          </a:p>
          <a:p>
            <a:r>
              <a:rPr lang="en-GB" sz="1200" kern="1200" baseline="0">
                <a:solidFill>
                  <a:schemeClr val="tx1"/>
                </a:solidFill>
                <a:effectLst/>
                <a:latin typeface="+mn-lt"/>
                <a:ea typeface="+mn-ea"/>
                <a:cs typeface="+mn-cs"/>
              </a:rPr>
              <a:t>We plan to leave about 10 minutes for questions at the end of the session.</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9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There are of course</a:t>
            </a:r>
            <a:r>
              <a:rPr lang="en-GB"/>
              <a:t> </a:t>
            </a:r>
            <a:r>
              <a:rPr lang="en-GB" i="0" dirty="0"/>
              <a:t>many</a:t>
            </a:r>
            <a:r>
              <a:rPr lang="en-GB" i="1" dirty="0"/>
              <a:t> </a:t>
            </a:r>
            <a:r>
              <a:rPr lang="en-GB" i="0" dirty="0"/>
              <a:t>factors that affect </a:t>
            </a:r>
            <a:r>
              <a:rPr lang="en-GB" sz="1200" b="0" dirty="0">
                <a:latin typeface="Century Gothic" panose="020B0502020202020204" pitchFamily="34" charset="0"/>
              </a:rPr>
              <a:t>what can be effectively learnt, and when,</a:t>
            </a:r>
            <a:r>
              <a:rPr lang="en-GB" sz="1200" b="0" baseline="0" dirty="0">
                <a:latin typeface="Century Gothic" panose="020B0502020202020204" pitchFamily="34" charset="0"/>
              </a:rPr>
              <a:t> but here are some general principles drawn from research in second language learning. </a:t>
            </a:r>
          </a:p>
          <a:p>
            <a:pPr marL="171450" indent="-171450">
              <a:buFont typeface="Arial" panose="020B0604020202020204" pitchFamily="34" charset="0"/>
              <a:buChar char="•"/>
            </a:pPr>
            <a:r>
              <a:rPr lang="en-GB" sz="1200" b="0" baseline="0" dirty="0">
                <a:latin typeface="Century Gothic" panose="020B0502020202020204" pitchFamily="34" charset="0"/>
              </a:rPr>
              <a:t>The first is to practise pairs of features together. For example, two verb endings can be ‘paired up’ to juxtapose two meanings (or functions). Practising a whole new set of features together, e.g., a full range of verb endings, is unlikely to lead to be effective, as it is beyond what most learners can pay attention to at any one time. </a:t>
            </a:r>
          </a:p>
          <a:p>
            <a:pPr marL="171450" indent="-171450">
              <a:buFont typeface="Arial" panose="020B0604020202020204" pitchFamily="34" charset="0"/>
              <a:buChar char="•"/>
            </a:pPr>
            <a:r>
              <a:rPr lang="en-GB" sz="1200" b="0" baseline="0" dirty="0">
                <a:latin typeface="Century Gothic" panose="020B0502020202020204" pitchFamily="34" charset="0"/>
              </a:rPr>
              <a:t>The practice itself should require attention to form </a:t>
            </a:r>
            <a:r>
              <a:rPr lang="en-GB" sz="1200" b="0" i="1" baseline="0" dirty="0">
                <a:latin typeface="Century Gothic" panose="020B0502020202020204" pitchFamily="34" charset="0"/>
              </a:rPr>
              <a:t>and </a:t>
            </a:r>
            <a:r>
              <a:rPr lang="en-GB" sz="1200" b="0" i="0" baseline="0" dirty="0">
                <a:latin typeface="Century Gothic" panose="020B0502020202020204" pitchFamily="34" charset="0"/>
              </a:rPr>
              <a:t>meaning. A simple example could be to read sentences with two types of verb ending and decide, in each case, </a:t>
            </a:r>
            <a:r>
              <a:rPr lang="en-GB" sz="1200" b="0" i="1" baseline="0" dirty="0">
                <a:latin typeface="Century Gothic" panose="020B0502020202020204" pitchFamily="34" charset="0"/>
              </a:rPr>
              <a:t>when</a:t>
            </a:r>
            <a:r>
              <a:rPr lang="en-GB" sz="1200" b="0" i="0" baseline="0" dirty="0">
                <a:latin typeface="Century Gothic" panose="020B0502020202020204" pitchFamily="34" charset="0"/>
              </a:rPr>
              <a:t> an action occurred.</a:t>
            </a:r>
          </a:p>
          <a:p>
            <a:pPr marL="171450" indent="-171450">
              <a:buFont typeface="Arial" panose="020B0604020202020204" pitchFamily="34" charset="0"/>
              <a:buChar char="•"/>
            </a:pPr>
            <a:r>
              <a:rPr lang="en-GB" sz="1200" b="0" i="0" baseline="0" dirty="0">
                <a:latin typeface="Century Gothic" panose="020B0502020202020204" pitchFamily="34" charset="0"/>
              </a:rPr>
              <a:t>It may be necessary to remove </a:t>
            </a:r>
            <a:r>
              <a:rPr lang="en-GB" sz="1200" b="0" i="0" baseline="0">
                <a:latin typeface="Century Gothic" panose="020B0502020202020204" pitchFamily="34" charset="0"/>
              </a:rPr>
              <a:t>other ‘cues’ from </a:t>
            </a:r>
            <a:r>
              <a:rPr lang="en-GB" sz="1200" b="0" i="0" baseline="0" dirty="0">
                <a:latin typeface="Century Gothic" panose="020B0502020202020204" pitchFamily="34" charset="0"/>
              </a:rPr>
              <a:t>the sentence, such as time markers, as these otherwise give the </a:t>
            </a:r>
            <a:r>
              <a:rPr lang="en-GB" sz="1200" b="0" i="0" baseline="0">
                <a:latin typeface="Century Gothic" panose="020B0502020202020204" pitchFamily="34" charset="0"/>
              </a:rPr>
              <a:t>answer away, and it is no longer necessary to pay attention to the grammar.</a:t>
            </a:r>
            <a:endParaRPr lang="en-GB" sz="1200" b="0" i="0" baseline="0" dirty="0">
              <a:latin typeface="Century Gothic" panose="020B0502020202020204" pitchFamily="34" charset="0"/>
            </a:endParaRPr>
          </a:p>
          <a:p>
            <a:pPr marL="171450" indent="-171450">
              <a:buFont typeface="Arial" panose="020B0604020202020204" pitchFamily="34" charset="0"/>
              <a:buChar char="•"/>
            </a:pPr>
            <a:r>
              <a:rPr lang="en-GB" sz="1200" b="0" i="0" baseline="0" dirty="0">
                <a:latin typeface="Century Gothic" panose="020B0502020202020204" pitchFamily="34" charset="0"/>
              </a:rPr>
              <a:t>There should be plenty of initial reading and listening practice with the new features </a:t>
            </a:r>
            <a:r>
              <a:rPr lang="en-GB" sz="1200" b="0" i="1" baseline="0" dirty="0">
                <a:latin typeface="Century Gothic" panose="020B0502020202020204" pitchFamily="34" charset="0"/>
              </a:rPr>
              <a:t>before</a:t>
            </a:r>
            <a:r>
              <a:rPr lang="en-GB" sz="1200" b="0" i="0" baseline="0" dirty="0">
                <a:latin typeface="Century Gothic" panose="020B0502020202020204" pitchFamily="34" charset="0"/>
              </a:rPr>
              <a:t> production, and there is evidence that this controlled approach can actually make the production practice more successful.</a:t>
            </a:r>
            <a:endParaRPr lang="en-GB" sz="1200" b="0" baseline="0" dirty="0">
              <a:latin typeface="Century Gothic" panose="020B0502020202020204" pitchFamily="34" charset="0"/>
            </a:endParaRPr>
          </a:p>
          <a:p>
            <a:endParaRPr lang="en-GB" sz="1200" b="0" baseline="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30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German, sentences may either begin with a subject or an adverb. The adverb comes first when it is given more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endParaRPr lang="en-GB" b="1" noProof="0"/>
          </a:p>
          <a:p>
            <a:r>
              <a:rPr lang="en-US" b="1"/>
              <a:t>-----------------------------</a:t>
            </a:r>
          </a:p>
          <a:p>
            <a:r>
              <a:rPr lang="en-US" b="1"/>
              <a:t>Activity notes</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b="0"/>
              <a:t>To explain the order of words in a German sentence,</a:t>
            </a:r>
            <a:r>
              <a:rPr lang="en-US" b="0" baseline="0"/>
              <a:t> and how this is affected by an initial adverb.</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6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this reading activity, students need to read the sentences and decide how they must begin: with an adverb (like Heute-today; Am Dienstag – on Tuesday) or without anything. To do this, they have to look carefully at the first word of the sentence. If it begins with a subject (like </a:t>
            </a:r>
            <a:r>
              <a:rPr lang="en-GB" b="0" i="1" baseline="0"/>
              <a:t>ich</a:t>
            </a:r>
            <a:r>
              <a:rPr lang="en-GB" b="0" i="0" baseline="0"/>
              <a:t>), </a:t>
            </a:r>
            <a:r>
              <a:rPr lang="en-GB" b="0" baseline="0"/>
              <a:t>nothing is missing. If it begins with a verb (like </a:t>
            </a:r>
            <a:r>
              <a:rPr lang="en-GB" b="0" i="1" baseline="0"/>
              <a:t>spiele</a:t>
            </a:r>
            <a:r>
              <a:rPr lang="en-GB" b="0" i="0" baseline="0"/>
              <a:t>), </a:t>
            </a:r>
            <a:r>
              <a:rPr lang="en-GB" b="0" baseline="0"/>
              <a:t>the sentence must begin with an adverb. It is followed in the same teaching sequence by a listening activity and then a scaffolded written production task, which cues production of the two different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US" b="1"/>
              <a:t>-----------------------------</a:t>
            </a:r>
          </a:p>
          <a:p>
            <a:r>
              <a:rPr lang="en-US" b="1"/>
              <a:t>Activity notes</a:t>
            </a:r>
            <a:endParaRPr lang="en-GB" b="1"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In this referential reading activity and the listening exercise that follow, students must decide 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whether or not </a:t>
            </a:r>
            <a:r>
              <a:rPr lang="en-GB" baseline="0" dirty="0"/>
              <a:t>whether a time phrase is included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select between the time phrase shown in each case, or a blank (indicated by a dash), in order to complete the </a:t>
            </a:r>
            <a:r>
              <a:rPr lang="en-GB" baseline="0" dirty="0" err="1"/>
              <a:t>sectence</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Capital letters have been removed from all sentences so as not to give lexical clues. Teachers to note that Wolfgang und Mehmet should have used capital letters at the beginning of sentences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a:t>
            </a:r>
            <a:r>
              <a:rPr lang="en-GB" b="0" i="0" baseline="0" dirty="0"/>
              <a:t>This week’s SSC ‘TH’ appears in the word ‘</a:t>
            </a:r>
            <a:r>
              <a:rPr lang="en-GB" b="0" i="0" baseline="0" dirty="0" err="1"/>
              <a:t>Mathe</a:t>
            </a:r>
            <a:r>
              <a:rPr lang="en-GB" b="0" i="0" baseline="0" dirty="0"/>
              <a:t>’ - it is worth pointing this out to students. </a:t>
            </a:r>
            <a:r>
              <a:rPr lang="en-GB" b="0" i="0" baseline="0" dirty="0">
                <a:sym typeface="Wingdings" panose="05000000000000000000" pitchFamily="2" charset="2"/>
              </a:rPr>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chillen</a:t>
            </a:r>
            <a:r>
              <a:rPr lang="en-GB" i="0" baseline="0" dirty="0"/>
              <a:t> [&gt;4034] </a:t>
            </a:r>
            <a:r>
              <a:rPr lang="en-GB" i="0" baseline="0" dirty="0" err="1"/>
              <a:t>shoppen</a:t>
            </a:r>
            <a:r>
              <a:rPr lang="en-GB" i="0" baseline="0" dirty="0"/>
              <a:t> [&gt;4034]</a:t>
            </a:r>
            <a:br>
              <a:rPr lang="en-GB" i="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69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use knowledge of word order to decide </a:t>
            </a:r>
            <a:r>
              <a:rPr lang="en-GB" baseline="0" dirty="0"/>
              <a:t>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Again, teacher to remind students that </a:t>
            </a:r>
            <a:r>
              <a:rPr lang="en-GB" b="1" baseline="0" dirty="0"/>
              <a:t>word order</a:t>
            </a:r>
            <a:r>
              <a:rPr lang="en-GB" b="0" baseline="0" dirty="0"/>
              <a:t> will tell them whether or not the sentence starts with a time phrase.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may need reminding that </a:t>
            </a:r>
            <a:r>
              <a:rPr lang="en-GB" b="0" i="1" baseline="0" dirty="0" err="1"/>
              <a:t>dann</a:t>
            </a:r>
            <a:r>
              <a:rPr lang="en-GB" b="0" i="1" baseline="0" dirty="0"/>
              <a:t> </a:t>
            </a:r>
            <a:r>
              <a:rPr lang="en-GB" b="0" i="0" baseline="0" dirty="0"/>
              <a:t>and </a:t>
            </a:r>
            <a:r>
              <a:rPr lang="en-GB" b="0" i="1" baseline="0" dirty="0" err="1"/>
              <a:t>danach</a:t>
            </a:r>
            <a:r>
              <a:rPr lang="en-GB" b="0" i="0" baseline="0" dirty="0"/>
              <a:t>, which students met in 2.2.5, also count as time phrases.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Audio plays on number clicks (with time phrases blanked out – and ‘decoy’ beeps where there are no time phrases missing, to avoid the beep itself becoming the clue).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[beep]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96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Full </a:t>
            </a:r>
            <a:r>
              <a:rPr lang="en-GB" baseline="0" dirty="0"/>
              <a:t>answers, including time phrases, play on </a:t>
            </a:r>
            <a:r>
              <a:rPr lang="en-GB" baseline="0"/>
              <a:t>number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Transcript:</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Jeden</a:t>
            </a:r>
            <a:r>
              <a:rPr lang="en-GB" baseline="0" dirty="0"/>
              <a:t> Tag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Oft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Immer</a:t>
            </a:r>
            <a:r>
              <a:rPr lang="en-GB" baseline="0" dirty="0"/>
              <a:t>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Am Montag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Dann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48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scaffolded writing task is taken from the end of the same lesson. It practises the same features (word order one vs word order two). To compel students to use both word orders, the sentence starter is given. After further practice, students could be asked to produce such sentences more freely, writing their own sentences using the two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This exercise is a scaffolded task that prepares students for the freer spoken and written exercises in the next lesson. The starts of the German sentences are given so that students must practise both WO1 and WO2.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Teacher </a:t>
            </a:r>
            <a:r>
              <a:rPr lang="en-GB" baseline="0" dirty="0"/>
              <a:t>to note the use of the present continuous in English throughout, and highlight to students.</a:t>
            </a:r>
            <a:br>
              <a:rPr lang="en-GB" baseline="0"/>
            </a:br>
            <a:r>
              <a:rPr lang="en-GB" baseline="0"/>
              <a:t>2. Students translate each sentence into German, following the start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aseline="0" dirty="0"/>
              <a:t>Students may be inclined to reproduce English word order (i.e. put the days of the week at the end of the sentence).</a:t>
            </a:r>
            <a:br>
              <a:rPr lang="en-GB" baseline="0" dirty="0"/>
            </a:br>
            <a:r>
              <a:rPr lang="en-GB" baseline="0" dirty="0"/>
              <a:t>It is worth perhaps doing the first two sentences and then providing whole class feedback, reminding students that the adverb (here it is an adverbial time expression - on Monday etc..) goes straight after the verb in WO1, as they have previously learnt </a:t>
            </a:r>
            <a:r>
              <a:rPr lang="en-GB" sz="1200" kern="1200" dirty="0">
                <a:solidFill>
                  <a:schemeClr val="tx1"/>
                </a:solidFill>
                <a:effectLst/>
                <a:latin typeface="+mn-lt"/>
                <a:ea typeface="+mn-ea"/>
                <a:cs typeface="+mn-cs"/>
              </a:rPr>
              <a:t>and practised with other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5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a:t>Earlier I mentioned the concept of vocabulary frequency. Up 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 where it is difficult to learn large numbers of words.</a:t>
            </a:r>
          </a:p>
          <a:p>
            <a:pPr defTabSz="966155">
              <a:defRPr/>
            </a:pPr>
            <a:endParaRPr lang="en-GB" baseline="0"/>
          </a:p>
          <a:p>
            <a:pPr defTabSz="966155">
              <a:defRPr/>
            </a:pPr>
            <a:r>
              <a:rPr lang="en-GB" baseline="0"/>
              <a:t>Other principles for vocabulary teaching include:</a:t>
            </a:r>
          </a:p>
          <a:p>
            <a:pPr marL="181154" indent="-181154" defTabSz="966155">
              <a:buFont typeface="Arial" panose="020B0604020202020204" pitchFamily="34" charset="0"/>
              <a:buChar char="•"/>
              <a:defRPr/>
            </a:pPr>
            <a:r>
              <a:rPr lang="en-GB" baseline="0"/>
              <a:t>combining different word classes in a each vocabulary set. This offers great potential for sentence building and creative language use. Traditionally, it has been quite common to present a list of nouns that simply fill a slot after a verb (e.g., juego al…) but this offers very little scope for students to manipulate language themselves.</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practised. If we are practising adjectival gender agreement, it makes sense to introduce a number of adjectives on which those endings are used, rather than treating the grammar and vocabulary practice as separate parts of the lesson.</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confusion and unnecessary 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a:t>systematically revisiting previously taught words. This is the crucial factor affecting students’ long term retention and needs to be planned into the curriculum. Encounters with the word – specifically, activities that require students to do something with it – are planned into the SOW as part of several cycles of vocabulary revisiting. This may be facilitated by CALL, e.g., Quizlet. It’s important to find a desirable level of difficulty here (e.g. moving from receptive to productive language use, using language in new contexts, and introducing an element of time pressure to speed up recall). </a:t>
            </a:r>
            <a:endParaRPr lang="en-GB" baseline="0"/>
          </a:p>
          <a:p>
            <a:pPr marL="0" indent="0" defTabSz="966155">
              <a:buFontTx/>
              <a:buNone/>
              <a:defRPr/>
            </a:pPr>
            <a:endParaRPr lang="en-GB" baseline="0"/>
          </a:p>
          <a:p>
            <a:pPr marL="0" indent="0" defTabSz="966155">
              <a:buFontTx/>
              <a:buNone/>
              <a:defRPr/>
            </a:pPr>
            <a:r>
              <a:rPr lang="en-GB" baseline="0"/>
              <a:t>--------------------------</a:t>
            </a:r>
          </a:p>
          <a:p>
            <a:pPr marL="0" indent="0" defTabSz="966155">
              <a:buFontTx/>
              <a:buNone/>
              <a:defRPr/>
            </a:pPr>
            <a:endParaRPr lang="en-GB" baseline="0"/>
          </a:p>
          <a:p>
            <a:pPr marL="0" indent="0" defTabSz="966155">
              <a:buFontTx/>
              <a:buNone/>
              <a:defRPr/>
            </a:pPr>
            <a:r>
              <a:rPr lang="en-GB" baseline="0"/>
              <a:t>Notes from another relevant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We know from research that you need to have a bank of verbs before you can create the sentences you want to create – the meaning of verbs is like the anchor in a sentence. </a:t>
            </a:r>
            <a:br>
              <a:rPr lang="en-GB" baseline="0"/>
            </a:br>
            <a:r>
              <a:rPr lang="en-GB" baseline="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a:br>
            <a:r>
              <a:rPr lang="en-GB" baseline="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And it can tell us about the kinds of activities that can help promote depth of vocabulary knowledge – knowing when to use a word, what its opposites are, which words often occur with it</a:t>
            </a:r>
            <a:endParaRPr lang="en-GB"/>
          </a:p>
          <a:p>
            <a:pPr marL="0" indent="0" defTabSz="966155">
              <a:buFontTx/>
              <a:buNone/>
              <a:defRPr/>
            </a:pPr>
            <a:endParaRPr lang="en-GB"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 screenshot</a:t>
            </a:r>
            <a:r>
              <a:rPr lang="en-GB" b="0" baseline="0"/>
              <a:t> illustrates the first three points on the last slide (frequency, mixed word classes, cohesion of vocab selection with the grammar being practised).</a:t>
            </a:r>
            <a:endParaRPr lang="en-GB" b="0"/>
          </a:p>
          <a:p>
            <a:endParaRPr lang="en-GB" b="0"/>
          </a:p>
          <a:p>
            <a:r>
              <a:rPr lang="en-GB" b="0"/>
              <a:t>Here</a:t>
            </a:r>
            <a:r>
              <a:rPr lang="en-GB" b="0" baseline="0"/>
              <a:t> is an example of set of mixed word class words. These words were planned for teaching in Term 2 of our Year 7 SOW. In the first column is the word, in the second is the frequency ranking (1 being the most common word in Spanish). </a:t>
            </a:r>
          </a:p>
          <a:p>
            <a:r>
              <a:rPr lang="en-GB" b="0" baseline="0"/>
              <a:t>Three forms of the verb ‘hacer’ are introduced over two lessons, along with nouns that can be used with it and several question words that can be used to ask questions about what people do/make. The inclusion of mañana, tarde and noche allows for question-answer interactions using ‘cuándo’.</a:t>
            </a:r>
            <a:endParaRPr lang="en-GB" b="0"/>
          </a:p>
          <a:p>
            <a:endParaRPr lang="en-GB" b="1"/>
          </a:p>
          <a:p>
            <a:endParaRPr lang="en-GB" b="1"/>
          </a:p>
          <a:p>
            <a:r>
              <a:rPr lang="en-GB" b="1"/>
              <a:t>--------------------------------------------</a:t>
            </a:r>
          </a:p>
          <a:p>
            <a:endParaRPr lang="en-GB" b="1"/>
          </a:p>
          <a:p>
            <a:endParaRPr lang="en-GB" b="1"/>
          </a:p>
          <a:p>
            <a:r>
              <a:rPr lang="en-GB" b="1"/>
              <a:t>Mixed </a:t>
            </a:r>
            <a:r>
              <a:rPr lang="en-GB" b="1" dirty="0"/>
              <a:t>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some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67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The vocabulary is not revisited in the same contexts e.g., </a:t>
            </a:r>
            <a:r>
              <a:rPr lang="en-GB" b="0" baseline="0" dirty="0" err="1"/>
              <a:t>aller</a:t>
            </a:r>
            <a:r>
              <a:rPr lang="en-GB" b="0" baseline="0" dirty="0"/>
              <a:t> is seen in a wide range of topics (not just holidays), laver is seen texts that are not just about a personal routine or helping at home. </a:t>
            </a:r>
          </a:p>
          <a:p>
            <a:pPr defTabSz="966155">
              <a:defRPr/>
            </a:pPr>
            <a:r>
              <a:rPr lang="en-GB" b="0" baseline="0" dirty="0"/>
              <a:t>Here you can see the same vocabulary is practised in three different sets of activities: people’s lives, future intentions, and talking about the environment</a:t>
            </a:r>
          </a:p>
          <a:p>
            <a:pPr defTabSz="966155">
              <a:defRPr/>
            </a:pPr>
            <a:r>
              <a:rPr lang="en-GB" b="0" baseline="0" dirty="0"/>
              <a:t>And the vocabulary appears with a wide range of grammar too. So, </a:t>
            </a:r>
            <a:r>
              <a:rPr lang="en-GB" b="1" baseline="0" dirty="0"/>
              <a:t>items of vocabulary are not stuck in the same grammatical structures or sentence frames</a:t>
            </a:r>
            <a:r>
              <a:rPr lang="en-GB" b="0" baseline="0" dirty="0"/>
              <a:t>. The words are carefully moved across different grammar features. </a:t>
            </a:r>
          </a:p>
          <a:p>
            <a:pPr defTabSz="966155">
              <a:defRPr/>
            </a:pPr>
            <a:r>
              <a:rPr lang="en-GB" b="0" baseline="0" dirty="0"/>
              <a:t>So, here you can see the same set of vocabulary is used with </a:t>
            </a:r>
            <a:r>
              <a:rPr lang="en-GB" b="0" baseline="0" dirty="0" err="1"/>
              <a:t>er</a:t>
            </a:r>
            <a:r>
              <a:rPr lang="en-GB" b="0" baseline="0" dirty="0"/>
              <a:t> verbs in the 3rd person, with a verb + infinitive structure, and then in a revision lesson which covers a wide range of grammar features.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0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NCELP (National Centre for Excellence for Language Pedagogy) was established in December 2018, funded by the UK Government’s Department for Education (</a:t>
            </a:r>
            <a:r>
              <a:rPr lang="en-GB" b="0" dirty="0" err="1"/>
              <a:t>DfE</a:t>
            </a:r>
            <a:r>
              <a:rPr lang="en-GB" b="0" dirty="0"/>
              <a:t>) to create and deliver research-informed resources and professional development for teaching French, German, and Spanish in collaboration with a network of school teachers. NCELP is housed within the University of York’s Department of Education. NCELP works with 9 Lead Schools shown here. Each lead school has a set of ‘hub’ schools in its area with</a:t>
            </a:r>
            <a:r>
              <a:rPr lang="en-GB" b="0" baseline="0" dirty="0"/>
              <a:t> which it works closely to support implementation of NCELP pedagogy and resources, making a network of around 45 schools.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our strapline says, our business is to understand, improve, and promote the learning of foreign languages. This involves a wide range of activities</a:t>
            </a:r>
            <a:r>
              <a:rPr lang="en-GB" baseline="0" dirty="0"/>
              <a:t> such as creating </a:t>
            </a:r>
            <a:r>
              <a:rPr lang="en-GB" dirty="0"/>
              <a:t>a wide range of resources, developing and delivering CPD, maintaining the resource portal, communicating research findings, monitoring progress, addressing feedback, and providing technical and administrative support.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3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question that was persistently raised in the consultation on the new GCSE Subject Content was a misapprehension that defining the linguistic content in clear ways – by listing vocabulary, the details of grammar, and the sounds-symbol correspondences - would mean that language learning was no longer about engendering an interest in the countries and people associated with the language. That clearly defining linguistic content somehow meant that the rationale suddenly became only an academic one. Defining the language content seemed to be interpreted by some as neglecting other rationales such as raising awareness about language (in a way that could be applied to other languages later in the pupils’ lives) or imbuing a sense of curiosity in culture, places, and people.  </a:t>
            </a:r>
          </a:p>
          <a:p>
            <a:r>
              <a:rPr lang="en-US" dirty="0"/>
              <a:t>Here are some texts I will whizz through to illustrate, I hope, that these views resulted from a false dichotomy, a conflation of completely different issues. </a:t>
            </a:r>
          </a:p>
          <a:p>
            <a:r>
              <a:rPr lang="en-US" dirty="0"/>
              <a:t>I hope to illustrate in a whistle stop tour of some of the 966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BB0F0-5421-4DD3-A740-691E0B0480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593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these cognates with words they know</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err="1">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a:t>
            </a:r>
            <a:r>
              <a:rPr lang="en-US" b="0" dirty="0" err="1"/>
              <a:t>bons</a:t>
            </a:r>
            <a:r>
              <a:rPr lang="en-US" b="0" dirty="0"/>
              <a:t>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err="1"/>
              <a:t>musique</a:t>
            </a:r>
            <a:r>
              <a:rPr lang="en-US" b="0" dirty="0"/>
              <a:t>,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52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 This activity includes some practice at inferencing the meaning of words by using the words that we know they have already met several times and have been tested on</a:t>
            </a:r>
          </a:p>
          <a:p>
            <a:r>
              <a:rPr lang="en-GB" b="1" dirty="0"/>
              <a:t>At this stage of learning, lexical inferencing becomes (more) possible and likely to happen successfully, because we can be more confident that they have a critical mass of vocabulary to start doing this, than if we had used a curriculum where we weren’t very sure about which vocabulary had been covered several times already. </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26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text about the channel and how to cross it</a:t>
            </a:r>
          </a:p>
          <a:p>
            <a:r>
              <a:rPr lang="en-US" b="1"/>
              <a:t>This is a standard gap fill including manipulation of verbs</a:t>
            </a:r>
          </a:p>
          <a:p>
            <a:endParaRPr lang="en-US" b="1"/>
          </a:p>
          <a:p>
            <a:r>
              <a:rPr lang="en-US" b="1"/>
              <a:t>-----------------------</a:t>
            </a:r>
          </a:p>
          <a:p>
            <a:r>
              <a:rPr lang="en-US" b="1"/>
              <a:t>Timing: 4 minutes</a:t>
            </a:r>
          </a:p>
          <a:p>
            <a:endParaRPr lang="en-US" b="1"/>
          </a:p>
          <a:p>
            <a:r>
              <a:rPr lang="en-US" b="1"/>
              <a:t>Aim: </a:t>
            </a:r>
            <a:r>
              <a:rPr lang="en-US" b="0"/>
              <a:t>Written production of –ER verbs in all forms; raising cultural awareness (geography).</a:t>
            </a:r>
          </a:p>
          <a:p>
            <a:endParaRPr lang="en-US" b="1"/>
          </a:p>
          <a:p>
            <a:r>
              <a:rPr lang="en-US" b="1"/>
              <a:t>Procedure:</a:t>
            </a:r>
          </a:p>
          <a:p>
            <a:r>
              <a:rPr lang="en-US" b="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a:t>2. Click to reveal answers.</a:t>
            </a:r>
          </a:p>
          <a:p>
            <a:r>
              <a:rPr lang="en-US" b="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unknown words used (1 is the most frequent word in French): </a:t>
            </a:r>
            <a:br>
              <a:rPr lang="en-GB" baseline="0"/>
            </a:br>
            <a:r>
              <a:rPr lang="en-GB" baseline="0" err="1"/>
              <a:t>constituer</a:t>
            </a:r>
            <a:r>
              <a:rPr lang="en-GB" baseline="0"/>
              <a:t> [495], </a:t>
            </a:r>
            <a:r>
              <a:rPr lang="en-GB" baseline="0" err="1"/>
              <a:t>marin</a:t>
            </a:r>
            <a:r>
              <a:rPr lang="en-GB" baseline="0"/>
              <a:t> [2101], </a:t>
            </a:r>
            <a:r>
              <a:rPr lang="en-GB" baseline="0" err="1"/>
              <a:t>mer</a:t>
            </a:r>
            <a:r>
              <a:rPr lang="en-GB" baseline="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cognates (1 is the most frequent word in French): </a:t>
            </a:r>
            <a:br>
              <a:rPr lang="en-GB" baseline="0"/>
            </a:br>
            <a:r>
              <a:rPr lang="en-GB" baseline="0" err="1"/>
              <a:t>séparer</a:t>
            </a:r>
            <a:r>
              <a:rPr lang="en-GB" baseline="0"/>
              <a:t> [946], tunnel [3386], long [202], </a:t>
            </a:r>
            <a:r>
              <a:rPr lang="fr-FR" sz="1200">
                <a:solidFill>
                  <a:schemeClr val="bg1"/>
                </a:solidFill>
              </a:rPr>
              <a:t>kilomètre [1435]</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10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an activity that is in a series based introducing the culture and people of Mexico, </a:t>
            </a:r>
          </a:p>
          <a:p>
            <a:r>
              <a:rPr lang="en-US" b="1"/>
              <a:t>but it is also a grammar activity that is based on VanPatten &amp; Cadierno’s processing instruction – forcing attention on the function of the su versus sus possessive pronouns to mean ‘it / its’. This is combined with a task that focuses on the general meaning of the text in order to put the correct subtitle over the text. </a:t>
            </a:r>
          </a:p>
          <a:p>
            <a:r>
              <a:rPr lang="en-US" b="1"/>
              <a:t>So, this activity is an example of all three things: a focus on grammar, a focus on the general meaning of a text, whilst embedded in material about the culture and people.</a:t>
            </a:r>
          </a:p>
          <a:p>
            <a:r>
              <a:rPr lang="en-US" b="1"/>
              <a:t>-------------</a:t>
            </a:r>
          </a:p>
          <a:p>
            <a:endParaRPr lang="en-US" b="1"/>
          </a:p>
          <a:p>
            <a:r>
              <a:rPr lang="en-US" b="1"/>
              <a:t>Timing</a:t>
            </a:r>
            <a:r>
              <a:rPr lang="en-US" b="1" dirty="0"/>
              <a:t>: </a:t>
            </a:r>
            <a:r>
              <a:rPr lang="en-US" b="0" i="0" dirty="0"/>
              <a:t>7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su</a:t>
            </a:r>
            <a:r>
              <a:rPr lang="en-US" b="0" i="0" baseline="0" dirty="0"/>
              <a:t>’ or ‘sus’).</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visitante</a:t>
            </a:r>
            <a:r>
              <a:rPr lang="en-GB" b="0" baseline="0" dirty="0">
                <a:sym typeface="Wingdings" panose="05000000000000000000" pitchFamily="2" charset="2"/>
              </a:rPr>
              <a:t> [2428]; </a:t>
            </a:r>
            <a:r>
              <a:rPr lang="en-GB" b="0" baseline="0" dirty="0" err="1">
                <a:sym typeface="Wingdings" panose="05000000000000000000" pitchFamily="2" charset="2"/>
              </a:rPr>
              <a:t>lago</a:t>
            </a:r>
            <a:r>
              <a:rPr lang="en-GB" b="0" baseline="0" dirty="0">
                <a:sym typeface="Wingdings" panose="05000000000000000000" pitchFamily="2" charset="2"/>
              </a:rPr>
              <a:t> [2151]; bosque [1444]; local [734]; ideal [2388]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Image from </a:t>
            </a:r>
            <a:r>
              <a:rPr lang="en-GB" b="0" baseline="0" dirty="0" err="1">
                <a:sym typeface="Wingdings" panose="05000000000000000000" pitchFamily="2" charset="2"/>
              </a:rPr>
              <a:t>Pixabay</a:t>
            </a:r>
            <a:r>
              <a:rPr lang="en-GB" b="0" baseline="0" dirty="0">
                <a:sym typeface="Wingdings" panose="05000000000000000000" pitchFamily="2" charset="2"/>
              </a:rPr>
              <a:t>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4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Following this was a task focusing on the Day of the Dead in Mexico. This was a bimodal reading and listening task – where learners are asked to follow the text whilst they listen; every so often the audio stops and they have to say the next word or the previous one, or replace the next word with something else</a:t>
            </a:r>
          </a:p>
          <a:p>
            <a:r>
              <a:rPr lang="en-US" b="1"/>
              <a:t>This was informed by evidence that bimodal input helps learners to segment the input into words and helps their comprehension. </a:t>
            </a:r>
          </a:p>
          <a:p>
            <a:endParaRPr lang="en-US" b="1"/>
          </a:p>
          <a:p>
            <a:r>
              <a:rPr lang="en-US" b="1"/>
              <a:t>Timing</a:t>
            </a:r>
            <a:r>
              <a:rPr lang="en-US" b="1" dirty="0"/>
              <a:t>: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88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a:t>
            </a:r>
            <a:r>
              <a:rPr lang="en-GB" baseline="0"/>
              <a:t> before we finish, we wanted to let you know about a few of the free resources available. </a:t>
            </a:r>
          </a:p>
          <a:p>
            <a:r>
              <a:rPr lang="en-GB" baseline="0"/>
              <a:t>The NCELP resource portal has hundreds of resources, including all the lessons from the scheme of work, homework, test, scheme of work documents and CPD presentations.</a:t>
            </a:r>
          </a:p>
          <a:p>
            <a:r>
              <a:rPr lang="en-GB" baseline="0"/>
              <a:t>Gaming Grammar is a digital game partly funded by NCELP that allows for reading and listening-based grammar practice in line with the principles of grammar practice that I mentioned earlier.</a:t>
            </a:r>
          </a:p>
          <a:p>
            <a:r>
              <a:rPr lang="en-GB" baseline="0"/>
              <a:t>OASIS is a database with single-side A4 summaries of relevant research published in international peer-reviewed journals. All summaries are written in non-technical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35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NCELP’s overarching purposes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1 to link research and practice more closely than has previously been the case </a:t>
            </a:r>
            <a:r>
              <a:rPr lang="en-GB" sz="1200" b="0" kern="1200" baseline="0">
                <a:solidFill>
                  <a:schemeClr val="tx1"/>
                </a:solidFill>
                <a:effectLst/>
                <a:latin typeface="+mn-lt"/>
                <a:ea typeface="+mn-ea"/>
                <a:cs typeface="+mn-cs"/>
              </a:rPr>
              <a:t>– a longstanding issue due </a:t>
            </a:r>
            <a:r>
              <a:rPr lang="en-GB" sz="1200" b="0" kern="1200" baseline="0" dirty="0">
                <a:solidFill>
                  <a:schemeClr val="tx1"/>
                </a:solidFill>
                <a:effectLst/>
                <a:latin typeface="+mn-lt"/>
                <a:ea typeface="+mn-ea"/>
                <a:cs typeface="+mn-cs"/>
              </a:rPr>
              <a:t>to a lack of time, tight school budgets and issues of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2 to develop research-informed pedagogy and a full suite of supporting resources – this means taking account of relevant research and working with teachers to adapt and align their pedagogy with those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3 to improve intrinsic motivation and increase numbers at KS4 – research suggests that pedagogy can improve intrinsic motivation (even though there are other external factors outside of our control)</a:t>
            </a:r>
          </a:p>
          <a:p>
            <a:r>
              <a:rPr lang="en-GB" dirty="0"/>
              <a:t>The bottom line for the </a:t>
            </a:r>
            <a:r>
              <a:rPr lang="en-GB" dirty="0" err="1"/>
              <a:t>DfE</a:t>
            </a:r>
            <a:r>
              <a:rPr lang="en-GB" dirty="0"/>
              <a:t> (and</a:t>
            </a:r>
            <a:r>
              <a:rPr lang="en-GB" baseline="0" dirty="0"/>
              <a:t> therefore for NCELP, too) is that </a:t>
            </a:r>
            <a:r>
              <a:rPr lang="en-GB" b="0" i="0" baseline="0" dirty="0"/>
              <a:t>more students choose to continue to study languages at KS4.</a:t>
            </a:r>
            <a:br>
              <a:rPr lang="en-GB" b="0" i="0" baseline="0" dirty="0"/>
            </a:br>
            <a:r>
              <a:rPr lang="en-GB" baseline="0" dirty="0"/>
              <a:t>Currently this is the situation (talk through the bullets):</a:t>
            </a:r>
          </a:p>
          <a:p>
            <a:pPr>
              <a:lnSpc>
                <a:spcPct val="150000"/>
              </a:lnSpc>
            </a:pPr>
            <a:r>
              <a:rPr lang="en-GB" dirty="0"/>
              <a:t> - Fewer than 1/2 Y11 students takes a language at GCSE</a:t>
            </a:r>
          </a:p>
          <a:p>
            <a:pPr>
              <a:lnSpc>
                <a:spcPct val="150000"/>
              </a:lnSpc>
            </a:pPr>
            <a:r>
              <a:rPr lang="en-GB" dirty="0"/>
              <a:t> - Only 1/3 all Y11 pupils achieves a Grade 4 or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also regional and socio-economic inequality of language learning provision </a:t>
            </a: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Full notes</a:t>
            </a:r>
          </a:p>
          <a:p>
            <a:br>
              <a:rPr lang="en-GB" sz="1200" kern="1200" baseline="0" dirty="0">
                <a:solidFill>
                  <a:schemeClr val="tx1"/>
                </a:solidFill>
                <a:effectLst/>
                <a:latin typeface="+mn-lt"/>
                <a:ea typeface="+mn-ea"/>
                <a:cs typeface="+mn-cs"/>
              </a:rPr>
            </a:br>
            <a:r>
              <a:rPr lang="en-GB" dirty="0"/>
              <a:t>Let’s take the core purposes</a:t>
            </a:r>
            <a:r>
              <a:rPr lang="en-GB" baseline="0" dirty="0"/>
              <a:t> one by one.</a:t>
            </a:r>
            <a:br>
              <a:rPr lang="en-GB" baseline="0" dirty="0"/>
            </a:br>
            <a:r>
              <a:rPr lang="en-GB" baseline="0" dirty="0"/>
              <a:t>Why has it been and continues to be a </a:t>
            </a:r>
            <a:r>
              <a:rPr lang="en-GB" b="1" i="1" baseline="0" dirty="0"/>
              <a:t>challenge</a:t>
            </a:r>
            <a:r>
              <a:rPr lang="en-GB" baseline="0" dirty="0"/>
              <a:t> to link language learning research and practice?</a:t>
            </a:r>
            <a:br>
              <a:rPr lang="en-GB" baseline="0" dirty="0"/>
            </a:br>
            <a:r>
              <a:rPr lang="en-GB" baseline="0" dirty="0"/>
              <a:t>It is </a:t>
            </a:r>
            <a:r>
              <a:rPr lang="en-GB" b="1" i="1" u="none" baseline="0" dirty="0"/>
              <a:t>not for a lack of interest </a:t>
            </a:r>
            <a:r>
              <a:rPr lang="en-GB" baseline="0" dirty="0"/>
              <a:t>on the part of teachers (or motivation on the part of researchers).  </a:t>
            </a:r>
            <a:br>
              <a:rPr lang="en-GB" baseline="0" dirty="0"/>
            </a:br>
            <a:r>
              <a:rPr lang="en-GB" baseline="0" dirty="0"/>
              <a:t>The difficulties are </a:t>
            </a:r>
            <a:r>
              <a:rPr lang="en-GB" b="1" i="1" baseline="0" dirty="0"/>
              <a:t>lack of time and money and problems of access </a:t>
            </a:r>
            <a:r>
              <a:rPr lang="en-GB" baseline="0" dirty="0"/>
              <a:t>– this includes the difficulty of gaining access to high-quality research journals.  Once no longer in full-time study, access to these journals is expensive and not supported by school CPD budgets. There are also sometimes issues in a) relating the terminology of research to the pedagogy of the classroom and b) in discerning the applicability of findings from studies in which the contexts differ wildly from our own (e.g. university learners of English in China vs secondary-age learners of FL in the UK).</a:t>
            </a:r>
          </a:p>
          <a:p>
            <a:endParaRPr lang="en-GB" baseline="0" dirty="0"/>
          </a:p>
          <a:p>
            <a:r>
              <a:rPr lang="en-GB" baseline="0" dirty="0"/>
              <a:t>So, NCELP </a:t>
            </a:r>
            <a:r>
              <a:rPr lang="en-GB" u="none" baseline="0" dirty="0"/>
              <a:t>aims help improve this situation.</a:t>
            </a: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2 to develop research-informed pedagogy and a full suite of supporting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r>
              <a:rPr lang="en-GB" dirty="0"/>
              <a:t>The difficult</a:t>
            </a:r>
            <a:r>
              <a:rPr lang="en-GB" baseline="0" dirty="0"/>
              <a:t>ies just mentioned explain why research and practice are not generally mutually informing.  </a:t>
            </a:r>
          </a:p>
          <a:p>
            <a:r>
              <a:rPr lang="en-GB" baseline="0" dirty="0"/>
              <a:t>NCELP’s work aims to articulate pedagogy that has these features: it does </a:t>
            </a:r>
            <a:r>
              <a:rPr lang="en-GB" b="1" i="1" baseline="0" dirty="0"/>
              <a:t>take account of relevant and compelling research findings and then works directly with teachers to adapt and align pedagogy with those findings</a:t>
            </a:r>
            <a:r>
              <a:rPr lang="en-GB" baseline="0" dirty="0"/>
              <a:t>.  It seeks to describe teaching methods that are </a:t>
            </a:r>
            <a:r>
              <a:rPr lang="en-GB" u="none" baseline="0" dirty="0"/>
              <a:t>sound and work </a:t>
            </a:r>
            <a:r>
              <a:rPr lang="en-GB" u="none" baseline="0" dirty="0">
                <a:solidFill>
                  <a:srgbClr val="FF0000"/>
                </a:solidFill>
              </a:rPr>
              <a:t>for as many pupils as possible for as much of the time as possible</a:t>
            </a:r>
            <a:r>
              <a:rPr lang="en-GB" u="none" baseline="0" dirty="0"/>
              <a:t>, with the aim of making language </a:t>
            </a:r>
            <a:r>
              <a:rPr lang="en-GB" baseline="0" dirty="0"/>
              <a:t>teaching less reliant on personal charisma and craft knowledge of individual teachers. </a:t>
            </a:r>
          </a:p>
          <a:p>
            <a:r>
              <a:rPr lang="en-GB" baseline="0" dirty="0"/>
              <a:t>It stresses the importance of establishing a body of phonics, vocabulary and grammar knowledge and sets out to define what that could look like.  </a:t>
            </a:r>
          </a:p>
          <a:p>
            <a:r>
              <a:rPr lang="en-GB" baseline="0" dirty="0"/>
              <a:t>It brings this knowledge together in practice of various kinds, but </a:t>
            </a:r>
            <a:r>
              <a:rPr lang="en-GB" b="1" i="1" baseline="0" dirty="0"/>
              <a:t>above all practice that doesn’t lose the connection </a:t>
            </a:r>
            <a:r>
              <a:rPr lang="en-GB" b="1" i="1" u="none" baseline="0" dirty="0"/>
              <a:t>with the meaning and the function of language</a:t>
            </a:r>
            <a:r>
              <a:rPr lang="en-GB" u="none" baseline="0" dirty="0"/>
              <a:t>.  </a:t>
            </a:r>
          </a:p>
          <a:p>
            <a:r>
              <a:rPr lang="en-GB" baseline="0" dirty="0"/>
              <a:t>In all this, the aspect that is downplayed is the topic, for reasons we will come back to.</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baseline="0" dirty="0">
                <a:solidFill>
                  <a:schemeClr val="tx1"/>
                </a:solidFill>
                <a:effectLst/>
                <a:latin typeface="+mn-lt"/>
                <a:ea typeface="+mn-ea"/>
                <a:cs typeface="+mn-cs"/>
              </a:rPr>
            </a:br>
            <a:r>
              <a:rPr lang="en-GB" sz="1200" b="1" i="0" kern="1200" baseline="0" dirty="0">
                <a:solidFill>
                  <a:schemeClr val="tx1"/>
                </a:solidFill>
                <a:effectLst/>
                <a:latin typeface="+mn-lt"/>
                <a:ea typeface="+mn-ea"/>
                <a:cs typeface="+mn-cs"/>
              </a:rPr>
              <a:t>3 in order to improve intrinsic motivation and increase numbers at KS4.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Re increasing intrinsic motivation…</a:t>
            </a:r>
          </a:p>
          <a:p>
            <a:r>
              <a:rPr lang="en-GB" dirty="0"/>
              <a:t>Leaving</a:t>
            </a:r>
            <a:r>
              <a:rPr lang="en-GB" baseline="0" dirty="0"/>
              <a:t> aside factors associated with demotivation that lie outside our control (English is the global lingua franca, </a:t>
            </a:r>
            <a:r>
              <a:rPr lang="en-GB" baseline="0" dirty="0" err="1"/>
              <a:t>Brexit</a:t>
            </a:r>
            <a:r>
              <a:rPr lang="en-GB" baseline="0" dirty="0"/>
              <a:t>, harsh grading at GCSE and A level, etc…), </a:t>
            </a:r>
          </a:p>
          <a:p>
            <a:r>
              <a:rPr lang="en-GB" baseline="0" dirty="0"/>
              <a:t>NCELP is set on developing pedagogy to </a:t>
            </a:r>
            <a:r>
              <a:rPr lang="en-GB" b="1" i="1" baseline="0" dirty="0"/>
              <a:t>improve intrinsic motivation, which is something that research suggests we can influence through changes to pedagogy</a:t>
            </a:r>
            <a:r>
              <a:rPr lang="en-GB" baseline="0" dirty="0"/>
              <a:t>.</a:t>
            </a:r>
          </a:p>
          <a:p>
            <a:endParaRPr lang="en-GB" baseline="0" dirty="0"/>
          </a:p>
          <a:p>
            <a:r>
              <a:rPr lang="en-GB" dirty="0"/>
              <a:t>The</a:t>
            </a:r>
            <a:r>
              <a:rPr lang="en-GB" baseline="0" dirty="0"/>
              <a:t> innovations to pedagogy that NCELP suggests are designed to:</a:t>
            </a:r>
            <a:br>
              <a:rPr lang="en-GB" baseline="0" dirty="0"/>
            </a:br>
            <a:r>
              <a:rPr lang="en-GB" baseline="0" dirty="0"/>
              <a:t>1] make explicit / increase the transparency of certain features of a language that are particularly tricky to notice, and therefore to learn</a:t>
            </a:r>
            <a:br>
              <a:rPr lang="en-GB" baseline="0" dirty="0"/>
            </a:br>
            <a:r>
              <a:rPr lang="en-GB" baseline="0" dirty="0"/>
              <a:t>2] increase the level of understanding in the classroom and take sufficient time and include sufficient practice to enable students to feel that they are achieving and progressing</a:t>
            </a:r>
          </a:p>
          <a:p>
            <a:r>
              <a:rPr lang="en-GB" baseline="0" dirty="0"/>
              <a:t>3] explicitly teach students how to decode the L2 accurately (phonics), as research has shown that a) not to do so means that students don’t learn how to do and b) not to be able to do so is demotivating for students</a:t>
            </a:r>
            <a:br>
              <a:rPr lang="en-GB" baseline="0" dirty="0"/>
            </a:br>
            <a:r>
              <a:rPr lang="en-GB" baseline="0" dirty="0"/>
              <a:t>4] ensure that we focus on teaching a large proportion of high-frequency words (and that we are explicit about this) so that students are learning language that is important for communication outside (as well as inside) the classroom, and that they know they are.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Re increasing uptake…</a:t>
            </a:r>
          </a:p>
          <a:p>
            <a:r>
              <a:rPr lang="en-GB" dirty="0"/>
              <a:t>The bottom line for the </a:t>
            </a:r>
            <a:r>
              <a:rPr lang="en-GB" dirty="0" err="1"/>
              <a:t>DfE</a:t>
            </a:r>
            <a:r>
              <a:rPr lang="en-GB" dirty="0"/>
              <a:t> (and</a:t>
            </a:r>
            <a:r>
              <a:rPr lang="en-GB" baseline="0" dirty="0"/>
              <a:t> therefore for NCELP, too) is that </a:t>
            </a:r>
            <a:r>
              <a:rPr lang="en-GB" b="1" i="1" baseline="0" dirty="0"/>
              <a:t>more students choose to continue to study languages at KS4</a:t>
            </a:r>
            <a:r>
              <a:rPr lang="en-GB" baseline="0" dirty="0"/>
              <a:t>.</a:t>
            </a:r>
            <a:br>
              <a:rPr lang="en-GB" baseline="0" dirty="0"/>
            </a:br>
            <a:r>
              <a:rPr lang="en-GB" baseline="0" dirty="0"/>
              <a:t>Currently this is the situation (talk through the bullets):</a:t>
            </a:r>
          </a:p>
          <a:p>
            <a:pPr>
              <a:lnSpc>
                <a:spcPct val="150000"/>
              </a:lnSpc>
            </a:pPr>
            <a:r>
              <a:rPr lang="en-GB" dirty="0"/>
              <a:t> - Fewer than 1/2 Y11 students takes a language at GCSE</a:t>
            </a:r>
          </a:p>
          <a:p>
            <a:pPr>
              <a:lnSpc>
                <a:spcPct val="150000"/>
              </a:lnSpc>
            </a:pPr>
            <a:r>
              <a:rPr lang="en-GB" dirty="0"/>
              <a:t> - Only 1/3 all Y11 pupils achieves a Grade 4 or better</a:t>
            </a:r>
          </a:p>
          <a:p>
            <a:pPr>
              <a:lnSpc>
                <a:spcPct val="150000"/>
              </a:lnSpc>
            </a:pPr>
            <a:r>
              <a:rPr lang="en-GB" dirty="0"/>
              <a:t> - In 34.5% state schools the majority of the Y9 cohort no longer learns languages (2-year KS3)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 - There is regional and socio-economic inequality of language learning provision (for</a:t>
            </a:r>
            <a:r>
              <a:rPr lang="en-GB" baseline="0" dirty="0"/>
              <a:t> example, t</a:t>
            </a:r>
            <a:r>
              <a:rPr lang="en-GB" dirty="0"/>
              <a:t>here is regional disparity (62% in London, 40% in the North East, 29% in </a:t>
            </a:r>
            <a:r>
              <a:rPr lang="en-GB" dirty="0" err="1"/>
              <a:t>Middlesborough</a:t>
            </a:r>
            <a:r>
              <a:rPr lang="en-GB" dirty="0"/>
              <a:t>),</a:t>
            </a:r>
            <a:r>
              <a:rPr lang="en-GB" baseline="0" dirty="0"/>
              <a:t> but also disparity in provision between schools with low PP / low FSM (Free School Meals) numbers and those with a much higher ratio of students from more challenging socio-economic backgrounds.</a:t>
            </a:r>
            <a:br>
              <a:rPr lang="en-GB" baseline="0" dirty="0"/>
            </a:b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that increasing</a:t>
            </a:r>
            <a:r>
              <a:rPr lang="en-GB" baseline="0" dirty="0"/>
              <a:t> GCSE uptake is a major aim of the project, it is worth noting that a review has recently been </a:t>
            </a:r>
            <a:r>
              <a:rPr lang="en-GB" b="0" baseline="0" dirty="0"/>
              <a:t>undertaken</a:t>
            </a:r>
            <a:r>
              <a:rPr lang="en-GB" baseline="0" dirty="0"/>
              <a:t> of the existing GCSE subject content for French, German and Spanish. </a:t>
            </a:r>
          </a:p>
          <a:p>
            <a:r>
              <a:rPr lang="en-GB" baseline="0" dirty="0"/>
              <a:t>In November 2019 the </a:t>
            </a:r>
            <a:r>
              <a:rPr lang="en-GB" baseline="0" dirty="0" err="1"/>
              <a:t>DfE</a:t>
            </a:r>
            <a:r>
              <a:rPr lang="en-GB" baseline="0" dirty="0"/>
              <a:t> announced a 7 member expert panel that would consider potential changes to the existing subject content. One of the motivators of this was to align policy with the recommendations of the 2016 TSC pedagogy review. Earlier this year, the panel’s recommendations were put to public consultation. These include</a:t>
            </a:r>
          </a:p>
          <a:p>
            <a:pPr marL="171450" indent="-171450">
              <a:buFontTx/>
              <a:buChar char="-"/>
            </a:pPr>
            <a:r>
              <a:rPr lang="en-GB" baseline="0" dirty="0"/>
              <a:t>A GCSE in which set themes and topics are no longer specified. One reason for this is that when topics are taken as a starting point, the vocabulary chosen is very often topic-specific, rather than transferrable across contexts, and therefore limited in usefulness.</a:t>
            </a:r>
          </a:p>
          <a:p>
            <a:pPr marL="171450" indent="-171450">
              <a:buFontTx/>
              <a:buChar char="-"/>
            </a:pPr>
            <a:r>
              <a:rPr lang="en-GB" baseline="0"/>
              <a:t>It is proposed that vocabulary </a:t>
            </a:r>
            <a:r>
              <a:rPr lang="en-GB" baseline="0" dirty="0"/>
              <a:t>selection should be informed by frequency of occurrence. </a:t>
            </a:r>
            <a:r>
              <a:rPr lang="en-GB" baseline="0"/>
              <a:t>It is </a:t>
            </a:r>
            <a:r>
              <a:rPr lang="en-GB" baseline="0" dirty="0"/>
              <a:t>proposed that this will allow students to talk about a wide range of themes and topics</a:t>
            </a:r>
            <a:r>
              <a:rPr lang="en-GB" baseline="0"/>
              <a:t>. </a:t>
            </a:r>
          </a:p>
          <a:p>
            <a:pPr marL="171450" indent="-171450">
              <a:buFontTx/>
              <a:buChar char="-"/>
            </a:pPr>
            <a:r>
              <a:rPr lang="en-GB" baseline="0"/>
              <a:t>It </a:t>
            </a:r>
            <a:r>
              <a:rPr lang="en-GB" baseline="0" dirty="0"/>
              <a:t>is proposed that exam boards create a set vocabulary list, which will form the basis for vocabulary assessment. To date, there has been a requirement for </a:t>
            </a:r>
            <a:r>
              <a:rPr lang="en-GB" i="0" baseline="0" dirty="0"/>
              <a:t>unknown</a:t>
            </a:r>
            <a:r>
              <a:rPr lang="en-GB" i="1" baseline="0" dirty="0"/>
              <a:t> </a:t>
            </a:r>
            <a:r>
              <a:rPr lang="en-GB" i="0" baseline="0" dirty="0"/>
              <a:t>language to be included, but it is now proposed that students are only tested using words on the list, and that any unknown words (no more than 2% of the total) would be glossed.   </a:t>
            </a:r>
          </a:p>
          <a:p>
            <a:pPr marL="171450" indent="-171450">
              <a:buFontTx/>
              <a:buChar cha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a:t>
            </a:r>
            <a:r>
              <a:rPr lang="en-GB" sz="1200" b="0" i="0" kern="1200" baseline="0" dirty="0">
                <a:solidFill>
                  <a:schemeClr val="tx1"/>
                </a:solidFill>
                <a:effectLst/>
                <a:latin typeface="+mn-lt"/>
                <a:ea typeface="+mn-ea"/>
                <a:cs typeface="+mn-cs"/>
              </a:rPr>
              <a:t> the best of our knowledge, those changes are due to come </a:t>
            </a:r>
            <a:r>
              <a:rPr lang="en-GB" sz="1200" b="0" i="0" kern="1200" baseline="0">
                <a:solidFill>
                  <a:schemeClr val="tx1"/>
                </a:solidFill>
                <a:effectLst/>
                <a:latin typeface="+mn-lt"/>
                <a:ea typeface="+mn-ea"/>
                <a:cs typeface="+mn-cs"/>
              </a:rPr>
              <a:t>into effect.</a:t>
            </a: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411805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Regardless of the nature of the assessment, the core purpose for language learning has not changed: this is the need to understand and communicate about cultures and societies (both their own and in countries where the language is spoken), and to stimulate interest in the language itself.</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56606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To </a:t>
            </a:r>
            <a:r>
              <a:rPr lang="en-GB" sz="1200" b="0" i="0" kern="1200" dirty="0">
                <a:solidFill>
                  <a:schemeClr val="tx1"/>
                </a:solidFill>
                <a:effectLst/>
                <a:latin typeface="+mn-lt"/>
                <a:ea typeface="+mn-ea"/>
                <a:cs typeface="+mn-cs"/>
              </a:rPr>
              <a:t>be able to do this, students</a:t>
            </a:r>
            <a:r>
              <a:rPr lang="en-GB" sz="1200" b="0" i="0" kern="1200" baseline="0" dirty="0">
                <a:solidFill>
                  <a:schemeClr val="tx1"/>
                </a:solidFill>
                <a:effectLst/>
                <a:latin typeface="+mn-lt"/>
                <a:ea typeface="+mn-ea"/>
                <a:cs typeface="+mn-cs"/>
              </a:rPr>
              <a:t> need to gain an understanding of the fundamental building blocks of language: the vocabulary, grammar and sound/spelling systems, and how these are used. This then needs to be reinforced </a:t>
            </a:r>
            <a:r>
              <a:rPr lang="en-GB" sz="1200" b="0" dirty="0">
                <a:solidFill>
                  <a:srgbClr val="104F75"/>
                </a:solidFill>
              </a:rPr>
              <a:t>with </a:t>
            </a:r>
            <a:r>
              <a:rPr lang="en-GB" sz="1200" b="0" dirty="0">
                <a:solidFill>
                  <a:srgbClr val="E56700"/>
                </a:solidFill>
              </a:rPr>
              <a:t>extensive planned practice</a:t>
            </a:r>
            <a:r>
              <a:rPr lang="en-GB" sz="1200" b="0" dirty="0">
                <a:solidFill>
                  <a:srgbClr val="104F75"/>
                </a:solidFill>
              </a:rPr>
              <a:t> and </a:t>
            </a:r>
            <a:r>
              <a:rPr lang="en-GB" sz="1200" b="0">
                <a:solidFill>
                  <a:srgbClr val="104F75"/>
                </a:solidFill>
              </a:rPr>
              <a:t>use.</a:t>
            </a:r>
          </a:p>
          <a:p>
            <a:endParaRPr lang="en-GB" sz="1200" b="0">
              <a:solidFill>
                <a:srgbClr val="104F75"/>
              </a:solidFill>
            </a:endParaRPr>
          </a:p>
          <a:p>
            <a:pPr marL="0" indent="0" defTabSz="903124">
              <a:lnSpc>
                <a:spcPct val="200000"/>
              </a:lnSpc>
              <a:buNone/>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by Steve Clarke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9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a:t>The first of the three ‘strands’ is phonics: explicit teaching of the relationships between the letters of written words and their sounds.</a:t>
            </a:r>
          </a:p>
          <a:p>
            <a:pPr defTabSz="966155">
              <a:defRPr/>
            </a:pPr>
            <a:endParaRPr lang="en-GB" b="0" baseline="0"/>
          </a:p>
          <a:p>
            <a:pPr defTabSz="966155">
              <a:defRPr/>
            </a:pPr>
            <a:r>
              <a:rPr lang="en-GB" b="0" baseline="0"/>
              <a:t>In recent years there has been a lot of emphasis on phonics teaching in primary education for learning English, but this is still relatively uncommon in the MFL classroom.</a:t>
            </a:r>
          </a:p>
          <a:p>
            <a:pPr defTabSz="966155">
              <a:defRPr/>
            </a:pPr>
            <a:endParaRPr lang="en-GB" b="0" baseline="0"/>
          </a:p>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a:t>Yet research suggests that </a:t>
            </a:r>
            <a:r>
              <a:rPr lang="en-GB" b="0" i="1" u="none" baseline="0"/>
              <a:t>without </a:t>
            </a:r>
            <a:r>
              <a:rPr lang="en-GB" b="0" i="0" u="none" baseline="0"/>
              <a:t>explicit phonics teaching, learners make little progress and that English SSCs remain entrenched. Students know that the words </a:t>
            </a:r>
            <a:r>
              <a:rPr lang="en-GB" b="0" i="1" u="none" baseline="0"/>
              <a:t>should</a:t>
            </a:r>
            <a:r>
              <a:rPr lang="en-GB" b="0" i="0" u="none" baseline="0"/>
              <a:t> sound different, but they are unsure </a:t>
            </a:r>
            <a:r>
              <a:rPr lang="en-GB" b="0" i="1" u="none" baseline="0"/>
              <a:t>how</a:t>
            </a:r>
            <a:r>
              <a:rPr lang="en-GB" b="0" i="0" u="none" baseline="0"/>
              <a:t> they should sound</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b="0" baseline="0"/>
          </a:p>
          <a:p>
            <a:pPr defTabSz="966155">
              <a:defRPr/>
            </a:pPr>
            <a:r>
              <a:rPr lang="en-GB" b="0" baseline="0"/>
              <a:t>There are many benefits associated with explicit phonics teaching. Research has found that this improves students’ phonological decoding ability (their ability to sound out unknown words).</a:t>
            </a:r>
          </a:p>
          <a:p>
            <a:pPr defTabSz="966155">
              <a:defRPr/>
            </a:pPr>
            <a:endParaRPr lang="en-GB" b="0" baseline="0"/>
          </a:p>
          <a:p>
            <a:pPr defTabSz="966155">
              <a:defRPr/>
            </a:pPr>
            <a:r>
              <a:rPr lang="en-GB" b="0" baseline="0"/>
              <a:t>There are also many related benefits in terms of motivation and confidence in oral and written production, autonomy and vocabulary learning.</a:t>
            </a:r>
          </a:p>
          <a:p>
            <a:pPr defTabSz="966155">
              <a:defRPr/>
            </a:pPr>
            <a:endParaRPr lang="en-GB" b="0" baseline="0"/>
          </a:p>
          <a:p>
            <a:pPr defTabSz="966155">
              <a:defRPr/>
            </a:pPr>
            <a:r>
              <a:rPr lang="en-GB" b="0" baseline="0"/>
              <a:t>This also supports errorless learning – avoiding inaccurate representations regarding how the how new language sounds and is spelt.</a:t>
            </a:r>
          </a:p>
          <a:p>
            <a:pPr defTabSz="966155">
              <a:defRPr/>
            </a:pPr>
            <a:endParaRPr lang="en-GB" b="0" baseline="0"/>
          </a:p>
          <a:p>
            <a:pPr defTabSz="966155">
              <a:defRPr/>
            </a:pPr>
            <a:r>
              <a:rPr lang="en-GB" b="0" baseline="0"/>
              <a:t>In the NCELP schemes of work, the SSCs are gradually introduced and are revisited over time – this is key in order to maintain progress.</a:t>
            </a:r>
          </a:p>
          <a:p>
            <a:pPr defTabSz="966155">
              <a:defRPr/>
            </a:pPr>
            <a:endParaRPr lang="en-GB" b="0" baseline="0"/>
          </a:p>
          <a:p>
            <a:pPr marL="0" marR="0" lvl="0" indent="0" algn="l" defTabSz="966155" rtl="0" eaLnBrk="1" fontAlgn="auto" latinLnBrk="0" hangingPunct="1">
              <a:lnSpc>
                <a:spcPct val="100000"/>
              </a:lnSpc>
              <a:spcBef>
                <a:spcPts val="0"/>
              </a:spcBef>
              <a:spcAft>
                <a:spcPts val="0"/>
              </a:spcAft>
              <a:buClrTx/>
              <a:buSzTx/>
              <a:buFontTx/>
              <a:buNone/>
              <a:tabLst/>
              <a:defRPr/>
            </a:pPr>
            <a:r>
              <a:rPr lang="de-DE" altLang="en-US" sz="1200">
                <a:solidFill>
                  <a:srgbClr val="002060"/>
                </a:solidFill>
                <a:latin typeface="Century Gothic" panose="020B0502020202020204" pitchFamily="34" charset="0"/>
                <a:cs typeface="Calibri" panose="020F0502020204030204" pitchFamily="34" charset="0"/>
              </a:rPr>
              <a:t>(Sources: Erler, 2003, 2004; Erler &amp; Macaro, 2012; Porter, 2014, forthcoming; Woore, 2009, 2010, 2011, 2014, 2018).</a:t>
            </a: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5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Phonics</a:t>
            </a:r>
            <a:r>
              <a:rPr lang="en-GB" baseline="0"/>
              <a:t> poster with key Spanish SSCs</a:t>
            </a:r>
          </a:p>
          <a:p>
            <a:endParaRPr lang="en-GB" baseline="0"/>
          </a:p>
          <a:p>
            <a:r>
              <a:rPr lang="en-GB" baseline="0"/>
              <a:t>This can be used just to give an overview of those that are taught and practised in the NCELP Spanish scheme of work. It is worth re-emphasising here the phased roll-out and focused nature of the practice. In any given week, one SSC or a group of closely related SSCs is introduced. Later on, multiple SSCs can be brought together in revision activities.</a:t>
            </a:r>
          </a:p>
          <a:p>
            <a:endParaRPr lang="en-GB" baseline="0"/>
          </a:p>
          <a:p>
            <a:r>
              <a:rPr lang="en-GB" baseline="0"/>
              <a:t>Each SSC here as a ‘source word’ (a highly frequent word that contains the target SSC and can be captured in an image and/or gesture).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36449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46887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588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4152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019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5535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123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39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26932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62760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590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031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86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05984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30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5210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441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1693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1832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364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303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0643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132552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1010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045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592179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9824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6167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3823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3041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3759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72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45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98317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496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138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328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71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006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617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45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653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58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12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81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4436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354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629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1117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96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15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9721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846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653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666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5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6774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0868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407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608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614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198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306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7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7539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63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3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517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83785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951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1948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13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517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182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187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6845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57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317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350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4884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7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484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95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370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141473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69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74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424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663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54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34361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15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398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925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775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0790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64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07821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5431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945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4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423">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769">
                <a:solidFill>
                  <a:schemeClr val="accent5">
                    <a:lumMod val="50000"/>
                  </a:schemeClr>
                </a:solidFill>
                <a:latin typeface="Century Gothic" panose="020B0502020202020204" pitchFamily="34" charset="0"/>
              </a:defRPr>
            </a:lvl1pPr>
            <a:lvl2pPr marL="337002" indent="0" algn="ctr">
              <a:buNone/>
              <a:defRPr sz="1474"/>
            </a:lvl2pPr>
            <a:lvl3pPr marL="674004" indent="0" algn="ctr">
              <a:buNone/>
              <a:defRPr sz="1327"/>
            </a:lvl3pPr>
            <a:lvl4pPr marL="1011006" indent="0" algn="ctr">
              <a:buNone/>
              <a:defRPr sz="1179"/>
            </a:lvl4pPr>
            <a:lvl5pPr marL="1348008" indent="0" algn="ctr">
              <a:buNone/>
              <a:defRPr sz="1179"/>
            </a:lvl5pPr>
            <a:lvl6pPr marL="1685011" indent="0" algn="ctr">
              <a:buNone/>
              <a:defRPr sz="1179"/>
            </a:lvl6pPr>
            <a:lvl7pPr marL="2022013" indent="0" algn="ctr">
              <a:buNone/>
              <a:defRPr sz="1179"/>
            </a:lvl7pPr>
            <a:lvl8pPr marL="2359015" indent="0" algn="ctr">
              <a:buNone/>
              <a:defRPr sz="1179"/>
            </a:lvl8pPr>
            <a:lvl9pPr marL="2696017" indent="0" algn="ctr">
              <a:buNone/>
              <a:defRPr sz="1179"/>
            </a:lvl9pPr>
          </a:lstStyle>
          <a:p>
            <a:r>
              <a:rPr lang="en-US" dirty="0"/>
              <a:t>Click to edit Master subtitle style</a:t>
            </a:r>
          </a:p>
        </p:txBody>
      </p:sp>
    </p:spTree>
    <p:extLst>
      <p:ext uri="{BB962C8B-B14F-4D97-AF65-F5344CB8AC3E}">
        <p14:creationId xmlns:p14="http://schemas.microsoft.com/office/powerpoint/2010/main" val="1967035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474"/>
            </a:lvl2pPr>
            <a:lvl3pPr>
              <a:defRPr sz="1327"/>
            </a:lvl3pPr>
            <a:lvl4pPr>
              <a:defRPr sz="1179"/>
            </a:lvl4pPr>
            <a:lvl5pPr>
              <a:defRPr sz="11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6684"/>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4423"/>
            </a:lvl1pPr>
          </a:lstStyle>
          <a:p>
            <a:r>
              <a:rPr lang="en-US" dirty="0"/>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1769">
                <a:solidFill>
                  <a:schemeClr val="accent5">
                    <a:lumMod val="50000"/>
                  </a:schemeClr>
                </a:solidFill>
              </a:defRPr>
            </a:lvl1pPr>
            <a:lvl2pPr marL="337002" indent="0">
              <a:buNone/>
              <a:defRPr sz="1474">
                <a:solidFill>
                  <a:schemeClr val="tx1">
                    <a:tint val="75000"/>
                  </a:schemeClr>
                </a:solidFill>
              </a:defRPr>
            </a:lvl2pPr>
            <a:lvl3pPr marL="674004" indent="0">
              <a:buNone/>
              <a:defRPr sz="1327">
                <a:solidFill>
                  <a:schemeClr val="tx1">
                    <a:tint val="75000"/>
                  </a:schemeClr>
                </a:solidFill>
              </a:defRPr>
            </a:lvl3pPr>
            <a:lvl4pPr marL="1011006" indent="0">
              <a:buNone/>
              <a:defRPr sz="1179">
                <a:solidFill>
                  <a:schemeClr val="tx1">
                    <a:tint val="75000"/>
                  </a:schemeClr>
                </a:solidFill>
              </a:defRPr>
            </a:lvl4pPr>
            <a:lvl5pPr marL="1348008" indent="0">
              <a:buNone/>
              <a:defRPr sz="1179">
                <a:solidFill>
                  <a:schemeClr val="tx1">
                    <a:tint val="75000"/>
                  </a:schemeClr>
                </a:solidFill>
              </a:defRPr>
            </a:lvl5pPr>
            <a:lvl6pPr marL="1685011" indent="0">
              <a:buNone/>
              <a:defRPr sz="1179">
                <a:solidFill>
                  <a:schemeClr val="tx1">
                    <a:tint val="75000"/>
                  </a:schemeClr>
                </a:solidFill>
              </a:defRPr>
            </a:lvl6pPr>
            <a:lvl7pPr marL="2022013" indent="0">
              <a:buNone/>
              <a:defRPr sz="1179">
                <a:solidFill>
                  <a:schemeClr val="tx1">
                    <a:tint val="75000"/>
                  </a:schemeClr>
                </a:solidFill>
              </a:defRPr>
            </a:lvl7pPr>
            <a:lvl8pPr marL="2359015" indent="0">
              <a:buNone/>
              <a:defRPr sz="1179">
                <a:solidFill>
                  <a:schemeClr val="tx1">
                    <a:tint val="75000"/>
                  </a:schemeClr>
                </a:solidFill>
              </a:defRPr>
            </a:lvl8pPr>
            <a:lvl9pPr marL="2696017" indent="0">
              <a:buNone/>
              <a:defRPr sz="117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859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464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722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3923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3" name="Footer Placeholder 2"/>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507633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1" cy="4873625"/>
          </a:xfrm>
        </p:spPr>
        <p:txBody>
          <a:bodyPr/>
          <a:lstStyle>
            <a:lvl1pPr>
              <a:defRPr sz="2359"/>
            </a:lvl1pPr>
            <a:lvl2pPr>
              <a:defRPr sz="2064"/>
            </a:lvl2pPr>
            <a:lvl3pPr>
              <a:defRPr sz="1769"/>
            </a:lvl3pPr>
            <a:lvl4pPr>
              <a:defRPr sz="1474"/>
            </a:lvl4pPr>
            <a:lvl5pPr>
              <a:defRPr sz="1474"/>
            </a:lvl5pPr>
            <a:lvl6pPr>
              <a:defRPr sz="1474"/>
            </a:lvl6pPr>
            <a:lvl7pPr>
              <a:defRPr sz="1474"/>
            </a:lvl7pPr>
            <a:lvl8pPr>
              <a:defRPr sz="1474"/>
            </a:lvl8pPr>
            <a:lvl9pPr>
              <a:defRPr sz="14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3751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1" cy="4873625"/>
          </a:xfrm>
        </p:spPr>
        <p:txBody>
          <a:bodyPr anchor="t"/>
          <a:lstStyle>
            <a:lvl1pPr marL="0" indent="0">
              <a:buNone/>
              <a:defRPr sz="2359"/>
            </a:lvl1pPr>
            <a:lvl2pPr marL="337002" indent="0">
              <a:buNone/>
              <a:defRPr sz="2064"/>
            </a:lvl2pPr>
            <a:lvl3pPr marL="674004" indent="0">
              <a:buNone/>
              <a:defRPr sz="1769"/>
            </a:lvl3pPr>
            <a:lvl4pPr marL="1011006" indent="0">
              <a:buNone/>
              <a:defRPr sz="1474"/>
            </a:lvl4pPr>
            <a:lvl5pPr marL="1348008" indent="0">
              <a:buNone/>
              <a:defRPr sz="1474"/>
            </a:lvl5pPr>
            <a:lvl6pPr marL="1685011" indent="0">
              <a:buNone/>
              <a:defRPr sz="1474"/>
            </a:lvl6pPr>
            <a:lvl7pPr marL="2022013" indent="0">
              <a:buNone/>
              <a:defRPr sz="1474"/>
            </a:lvl7pPr>
            <a:lvl8pPr marL="2359015" indent="0">
              <a:buNone/>
              <a:defRPr sz="1474"/>
            </a:lvl8pPr>
            <a:lvl9pPr marL="2696017" indent="0">
              <a:buNone/>
              <a:defRPr sz="1474"/>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7984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7838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625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29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577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094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91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1993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4284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91433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62225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3398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8450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716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97869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9064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8618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16155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659776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668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70397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4225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4238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43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2"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4" y="6572245"/>
            <a:ext cx="8434648" cy="341888"/>
          </a:xfrm>
          <a:prstGeom prst="rect">
            <a:avLst/>
          </a:prstGeom>
        </p:spPr>
        <p:txBody>
          <a:bodyPr wrap="square">
            <a:spAutoFit/>
          </a:bodyPr>
          <a:lstStyle/>
          <a:p>
            <a:r>
              <a:rPr lang="en-GB" sz="811" dirty="0">
                <a:solidFill>
                  <a:srgbClr val="002060"/>
                </a:solidFill>
                <a:latin typeface="Century Gothic" panose="020B0502020202020204" pitchFamily="34" charset="0"/>
              </a:rPr>
              <a:t>Material</a:t>
            </a:r>
            <a:r>
              <a:rPr lang="en-GB" sz="811" dirty="0">
                <a:solidFill>
                  <a:srgbClr val="002060"/>
                </a:solidFill>
                <a:latin typeface="Arial" panose="020B0604020202020204" pitchFamily="34" charset="0"/>
              </a:rPr>
              <a:t> </a:t>
            </a:r>
            <a:r>
              <a:rPr lang="en-GB" sz="811" dirty="0">
                <a:solidFill>
                  <a:srgbClr val="002060"/>
                </a:solidFill>
                <a:latin typeface="Century Gothic" panose="020B0502020202020204" pitchFamily="34" charset="0"/>
              </a:rPr>
              <a:t>licensed as </a:t>
            </a:r>
            <a:r>
              <a:rPr lang="en-GB" sz="811" b="1" u="sng" dirty="0">
                <a:solidFill>
                  <a:srgbClr val="FFFFFF"/>
                </a:solidFill>
                <a:latin typeface="Century Gothic" panose="020B0502020202020204" pitchFamily="34" charset="0"/>
                <a:hlinkClick r:id="rId16"/>
              </a:rPr>
              <a:t>CC BY-NC-SA 4.0</a:t>
            </a:r>
            <a:br>
              <a:rPr lang="en-GB" sz="811" dirty="0">
                <a:solidFill>
                  <a:prstClr val="black"/>
                </a:solidFill>
                <a:latin typeface="Century Gothic" panose="020B0502020202020204" pitchFamily="34" charset="0"/>
              </a:rPr>
            </a:br>
            <a:endParaRPr lang="en-GB" sz="811" dirty="0">
              <a:solidFill>
                <a:prstClr val="black"/>
              </a:solidFill>
              <a:latin typeface="Century Gothic" panose="020B0502020202020204" pitchFamily="34" charset="0"/>
            </a:endParaRPr>
          </a:p>
        </p:txBody>
      </p:sp>
      <p:sp>
        <p:nvSpPr>
          <p:cNvPr id="8" name="Rectangle 7"/>
          <p:cNvSpPr/>
          <p:nvPr userDrawn="1"/>
        </p:nvSpPr>
        <p:spPr>
          <a:xfrm>
            <a:off x="4" y="6572242"/>
            <a:ext cx="8434648" cy="211468"/>
          </a:xfrm>
          <a:prstGeom prst="rect">
            <a:avLst/>
          </a:prstGeom>
        </p:spPr>
        <p:txBody>
          <a:bodyPr wrap="square">
            <a:spAutoFit/>
          </a:bodyPr>
          <a:lstStyle/>
          <a:p>
            <a:r>
              <a:rPr lang="en-GB" sz="774" dirty="0">
                <a:solidFill>
                  <a:srgbClr val="002060"/>
                </a:solidFill>
                <a:latin typeface="Century Gothic" panose="020B0502020202020204" pitchFamily="34" charset="0"/>
              </a:rPr>
              <a:t>Rachel Hawkes</a:t>
            </a:r>
            <a:endParaRPr lang="en-GB" sz="774"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122667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674004" rtl="0" eaLnBrk="1" latinLnBrk="0" hangingPunct="1">
        <a:lnSpc>
          <a:spcPct val="90000"/>
        </a:lnSpc>
        <a:spcBef>
          <a:spcPct val="0"/>
        </a:spcBef>
        <a:buNone/>
        <a:defRPr sz="3243" kern="1200">
          <a:solidFill>
            <a:schemeClr val="accent5">
              <a:lumMod val="50000"/>
            </a:schemeClr>
          </a:solidFill>
          <a:latin typeface="Century Gothic" panose="020B0502020202020204" pitchFamily="34" charset="0"/>
          <a:ea typeface="+mj-ea"/>
          <a:cs typeface="+mj-cs"/>
        </a:defRPr>
      </a:lvl1pPr>
    </p:titleStyle>
    <p:bodyStyle>
      <a:lvl1pPr marL="168502" indent="-168502" algn="l" defTabSz="674004" rtl="0" eaLnBrk="1" latinLnBrk="0" hangingPunct="1">
        <a:lnSpc>
          <a:spcPct val="90000"/>
        </a:lnSpc>
        <a:spcBef>
          <a:spcPts val="738"/>
        </a:spcBef>
        <a:buFont typeface="Arial" panose="020B0604020202020204" pitchFamily="34" charset="0"/>
        <a:buChar char="•"/>
        <a:defRPr sz="2064" kern="1200">
          <a:solidFill>
            <a:schemeClr val="accent5">
              <a:lumMod val="50000"/>
            </a:schemeClr>
          </a:solidFill>
          <a:latin typeface="Century Gothic" panose="020B0502020202020204" pitchFamily="34" charset="0"/>
          <a:ea typeface="+mn-ea"/>
          <a:cs typeface="+mn-cs"/>
        </a:defRPr>
      </a:lvl1pPr>
      <a:lvl2pPr marL="505504" indent="-168502" algn="l" defTabSz="674004" rtl="0" eaLnBrk="1" latinLnBrk="0" hangingPunct="1">
        <a:lnSpc>
          <a:spcPct val="90000"/>
        </a:lnSpc>
        <a:spcBef>
          <a:spcPts val="368"/>
        </a:spcBef>
        <a:buFont typeface="Arial" panose="020B0604020202020204" pitchFamily="34" charset="0"/>
        <a:buChar char="•"/>
        <a:defRPr sz="1769" kern="1200">
          <a:solidFill>
            <a:schemeClr val="accent5">
              <a:lumMod val="50000"/>
            </a:schemeClr>
          </a:solidFill>
          <a:latin typeface="Century Gothic" panose="020B0502020202020204" pitchFamily="34" charset="0"/>
          <a:ea typeface="+mn-ea"/>
          <a:cs typeface="+mn-cs"/>
        </a:defRPr>
      </a:lvl2pPr>
      <a:lvl3pPr marL="842506" indent="-168502" algn="l" defTabSz="674004" rtl="0" eaLnBrk="1" latinLnBrk="0" hangingPunct="1">
        <a:lnSpc>
          <a:spcPct val="90000"/>
        </a:lnSpc>
        <a:spcBef>
          <a:spcPts val="368"/>
        </a:spcBef>
        <a:buFont typeface="Arial" panose="020B0604020202020204" pitchFamily="34" charset="0"/>
        <a:buChar char="•"/>
        <a:defRPr sz="1474" kern="1200">
          <a:solidFill>
            <a:schemeClr val="accent5">
              <a:lumMod val="50000"/>
            </a:schemeClr>
          </a:solidFill>
          <a:latin typeface="Century Gothic" panose="020B0502020202020204" pitchFamily="34" charset="0"/>
          <a:ea typeface="+mn-ea"/>
          <a:cs typeface="+mn-cs"/>
        </a:defRPr>
      </a:lvl3pPr>
      <a:lvl4pPr marL="1179508"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4pPr>
      <a:lvl5pPr marL="1516510"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5pPr>
      <a:lvl6pPr marL="1853512"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6pPr>
      <a:lvl7pPr marL="2190514"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7pPr>
      <a:lvl8pPr marL="2527516"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8pPr>
      <a:lvl9pPr marL="2864518"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9pPr>
    </p:bodyStyle>
    <p:otherStyle>
      <a:defPPr>
        <a:defRPr lang="en-US"/>
      </a:defPPr>
      <a:lvl1pPr marL="0" algn="l" defTabSz="674004" rtl="0" eaLnBrk="1" latinLnBrk="0" hangingPunct="1">
        <a:defRPr sz="1327" kern="1200">
          <a:solidFill>
            <a:schemeClr val="tx1"/>
          </a:solidFill>
          <a:latin typeface="+mn-lt"/>
          <a:ea typeface="+mn-ea"/>
          <a:cs typeface="+mn-cs"/>
        </a:defRPr>
      </a:lvl1pPr>
      <a:lvl2pPr marL="337002" algn="l" defTabSz="674004" rtl="0" eaLnBrk="1" latinLnBrk="0" hangingPunct="1">
        <a:defRPr sz="1327" kern="1200">
          <a:solidFill>
            <a:schemeClr val="tx1"/>
          </a:solidFill>
          <a:latin typeface="+mn-lt"/>
          <a:ea typeface="+mn-ea"/>
          <a:cs typeface="+mn-cs"/>
        </a:defRPr>
      </a:lvl2pPr>
      <a:lvl3pPr marL="674004" algn="l" defTabSz="674004" rtl="0" eaLnBrk="1" latinLnBrk="0" hangingPunct="1">
        <a:defRPr sz="1327" kern="1200">
          <a:solidFill>
            <a:schemeClr val="tx1"/>
          </a:solidFill>
          <a:latin typeface="+mn-lt"/>
          <a:ea typeface="+mn-ea"/>
          <a:cs typeface="+mn-cs"/>
        </a:defRPr>
      </a:lvl3pPr>
      <a:lvl4pPr marL="1011006" algn="l" defTabSz="674004" rtl="0" eaLnBrk="1" latinLnBrk="0" hangingPunct="1">
        <a:defRPr sz="1327" kern="1200">
          <a:solidFill>
            <a:schemeClr val="tx1"/>
          </a:solidFill>
          <a:latin typeface="+mn-lt"/>
          <a:ea typeface="+mn-ea"/>
          <a:cs typeface="+mn-cs"/>
        </a:defRPr>
      </a:lvl4pPr>
      <a:lvl5pPr marL="1348008" algn="l" defTabSz="674004" rtl="0" eaLnBrk="1" latinLnBrk="0" hangingPunct="1">
        <a:defRPr sz="1327" kern="1200">
          <a:solidFill>
            <a:schemeClr val="tx1"/>
          </a:solidFill>
          <a:latin typeface="+mn-lt"/>
          <a:ea typeface="+mn-ea"/>
          <a:cs typeface="+mn-cs"/>
        </a:defRPr>
      </a:lvl5pPr>
      <a:lvl6pPr marL="1685011" algn="l" defTabSz="674004" rtl="0" eaLnBrk="1" latinLnBrk="0" hangingPunct="1">
        <a:defRPr sz="1327" kern="1200">
          <a:solidFill>
            <a:schemeClr val="tx1"/>
          </a:solidFill>
          <a:latin typeface="+mn-lt"/>
          <a:ea typeface="+mn-ea"/>
          <a:cs typeface="+mn-cs"/>
        </a:defRPr>
      </a:lvl6pPr>
      <a:lvl7pPr marL="2022013" algn="l" defTabSz="674004" rtl="0" eaLnBrk="1" latinLnBrk="0" hangingPunct="1">
        <a:defRPr sz="1327" kern="1200">
          <a:solidFill>
            <a:schemeClr val="tx1"/>
          </a:solidFill>
          <a:latin typeface="+mn-lt"/>
          <a:ea typeface="+mn-ea"/>
          <a:cs typeface="+mn-cs"/>
        </a:defRPr>
      </a:lvl7pPr>
      <a:lvl8pPr marL="2359015" algn="l" defTabSz="674004" rtl="0" eaLnBrk="1" latinLnBrk="0" hangingPunct="1">
        <a:defRPr sz="1327" kern="1200">
          <a:solidFill>
            <a:schemeClr val="tx1"/>
          </a:solidFill>
          <a:latin typeface="+mn-lt"/>
          <a:ea typeface="+mn-ea"/>
          <a:cs typeface="+mn-cs"/>
        </a:defRPr>
      </a:lvl8pPr>
      <a:lvl9pPr marL="2696017" algn="l" defTabSz="674004" rtl="0" eaLnBrk="1" latinLnBrk="0" hangingPunct="1">
        <a:defRPr sz="13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21457282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94.xml"/><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audio" Target="../media/audio7.wav"/></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9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94.xml"/><Relationship Id="rId6" Type="http://schemas.openxmlformats.org/officeDocument/2006/relationships/audio" Target="../media/audio11.wav"/><Relationship Id="rId11" Type="http://schemas.openxmlformats.org/officeDocument/2006/relationships/image" Target="../media/image53.png"/><Relationship Id="rId5" Type="http://schemas.openxmlformats.org/officeDocument/2006/relationships/audio" Target="../media/audio10.wav"/><Relationship Id="rId10" Type="http://schemas.openxmlformats.org/officeDocument/2006/relationships/image" Target="../media/image5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4.xml"/><Relationship Id="rId1" Type="http://schemas.openxmlformats.org/officeDocument/2006/relationships/slideLayout" Target="../slideLayouts/slideLayout94.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8.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audio" Target="../media/audio20.wav"/><Relationship Id="rId5" Type="http://schemas.microsoft.com/office/2007/relationships/hdphoto" Target="../media/hdphoto1.wdp"/><Relationship Id="rId10" Type="http://schemas.openxmlformats.org/officeDocument/2006/relationships/audio" Target="../media/audio19.wav"/><Relationship Id="rId4" Type="http://schemas.openxmlformats.org/officeDocument/2006/relationships/image" Target="../media/image57.png"/><Relationship Id="rId9" Type="http://schemas.openxmlformats.org/officeDocument/2006/relationships/audio" Target="../media/audio18.wav"/><Relationship Id="rId14" Type="http://schemas.openxmlformats.org/officeDocument/2006/relationships/audio" Target="../media/audio23.wav"/></Relationships>
</file>

<file path=ppt/slides/_rels/slide1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8.png"/><Relationship Id="rId7" Type="http://schemas.openxmlformats.org/officeDocument/2006/relationships/audio" Target="../media/audio26.wav"/><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microsoft.com/office/2007/relationships/hdphoto" Target="../media/hdphoto2.wdp"/><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audio" Target="../media/audio31.wav"/><Relationship Id="rId11" Type="http://schemas.openxmlformats.org/officeDocument/2006/relationships/image" Target="../media/image59.png"/><Relationship Id="rId5" Type="http://schemas.openxmlformats.org/officeDocument/2006/relationships/audio" Target="../media/audio30.wav"/><Relationship Id="rId15" Type="http://schemas.openxmlformats.org/officeDocument/2006/relationships/image" Target="../media/image61.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15.wav"/></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7.wav"/><Relationship Id="rId2" Type="http://schemas.openxmlformats.org/officeDocument/2006/relationships/notesSlide" Target="../notesSlides/notesSlide19.xml"/><Relationship Id="rId1" Type="http://schemas.openxmlformats.org/officeDocument/2006/relationships/slideLayout" Target="../slideLayouts/slideLayout124.xml"/><Relationship Id="rId6" Type="http://schemas.openxmlformats.org/officeDocument/2006/relationships/image" Target="../media/image64.gif"/><Relationship Id="rId5" Type="http://schemas.openxmlformats.org/officeDocument/2006/relationships/audio" Target="../media/audio36.wav"/><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9.wav"/><Relationship Id="rId2" Type="http://schemas.openxmlformats.org/officeDocument/2006/relationships/notesSlide" Target="../notesSlides/notesSlide20.xml"/><Relationship Id="rId1" Type="http://schemas.openxmlformats.org/officeDocument/2006/relationships/slideLayout" Target="../slideLayouts/slideLayout124.xml"/><Relationship Id="rId6" Type="http://schemas.openxmlformats.org/officeDocument/2006/relationships/image" Target="../media/image64.gif"/><Relationship Id="rId5" Type="http://schemas.openxmlformats.org/officeDocument/2006/relationships/audio" Target="../media/audio38.wav"/><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01.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69.gif"/><Relationship Id="rId3" Type="http://schemas.openxmlformats.org/officeDocument/2006/relationships/image" Target="../media/image63.png"/><Relationship Id="rId7" Type="http://schemas.openxmlformats.org/officeDocument/2006/relationships/audio" Target="../media/audio43.wav"/><Relationship Id="rId12" Type="http://schemas.openxmlformats.org/officeDocument/2006/relationships/image" Target="../media/image68.gif"/><Relationship Id="rId2" Type="http://schemas.openxmlformats.org/officeDocument/2006/relationships/notesSlide" Target="../notesSlides/notesSlide24.xml"/><Relationship Id="rId1" Type="http://schemas.openxmlformats.org/officeDocument/2006/relationships/slideLayout" Target="../slideLayouts/slideLayout101.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25.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69.gif"/><Relationship Id="rId3" Type="http://schemas.openxmlformats.org/officeDocument/2006/relationships/image" Target="../media/image63.png"/><Relationship Id="rId7" Type="http://schemas.openxmlformats.org/officeDocument/2006/relationships/audio" Target="../media/audio51.wav"/><Relationship Id="rId12" Type="http://schemas.openxmlformats.org/officeDocument/2006/relationships/image" Target="../media/image68.gif"/><Relationship Id="rId2" Type="http://schemas.openxmlformats.org/officeDocument/2006/relationships/notesSlide" Target="../notesSlides/notesSlide25.xml"/><Relationship Id="rId1" Type="http://schemas.openxmlformats.org/officeDocument/2006/relationships/slideLayout" Target="../slideLayouts/slideLayout101.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13.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slideLayout" Target="../slideLayouts/slideLayout35.xml"/><Relationship Id="rId7" Type="http://schemas.openxmlformats.org/officeDocument/2006/relationships/image" Target="../media/image87.jpeg"/><Relationship Id="rId12" Type="http://schemas.openxmlformats.org/officeDocument/2006/relationships/audio" Target="../media/audio60.wav"/><Relationship Id="rId17" Type="http://schemas.openxmlformats.org/officeDocument/2006/relationships/image" Target="../media/image90.png"/><Relationship Id="rId2" Type="http://schemas.openxmlformats.org/officeDocument/2006/relationships/audio" Target="../media/media1.wav"/><Relationship Id="rId16" Type="http://schemas.openxmlformats.org/officeDocument/2006/relationships/audio" Target="../media/audio62.wav"/><Relationship Id="rId1" Type="http://schemas.microsoft.com/office/2007/relationships/media" Target="../media/media1.wav"/><Relationship Id="rId6" Type="http://schemas.openxmlformats.org/officeDocument/2006/relationships/image" Target="../media/image86.tiff"/><Relationship Id="rId11" Type="http://schemas.openxmlformats.org/officeDocument/2006/relationships/audio" Target="../media/audio59.wav"/><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audio" Target="../media/audio58.wav"/><Relationship Id="rId4" Type="http://schemas.openxmlformats.org/officeDocument/2006/relationships/notesSlide" Target="../notesSlides/notesSlide35.xml"/><Relationship Id="rId9" Type="http://schemas.openxmlformats.org/officeDocument/2006/relationships/audio" Target="../media/audio57.wav"/><Relationship Id="rId14" Type="http://schemas.openxmlformats.org/officeDocument/2006/relationships/image" Target="../media/image88.jpeg"/></Relationships>
</file>

<file path=ppt/slides/_rels/slide38.xml.rels><?xml version="1.0" encoding="UTF-8" standalone="yes"?>
<Relationships xmlns="http://schemas.openxmlformats.org/package/2006/relationships"><Relationship Id="rId8" Type="http://schemas.openxmlformats.org/officeDocument/2006/relationships/hyperlink" Target="https://oasis-database.org/concern/summaries/qz20ss48r?locale=en" TargetMode="External"/><Relationship Id="rId3" Type="http://schemas.openxmlformats.org/officeDocument/2006/relationships/image" Target="../media/image8.png"/><Relationship Id="rId7" Type="http://schemas.openxmlformats.org/officeDocument/2006/relationships/hyperlink" Target="https://www.gaminggrammar.com/" TargetMode="External"/><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hyperlink" Target="https://resources.ncelp.org/" TargetMode="External"/><Relationship Id="rId5" Type="http://schemas.openxmlformats.org/officeDocument/2006/relationships/image" Target="../media/image92.png"/><Relationship Id="rId10" Type="http://schemas.openxmlformats.org/officeDocument/2006/relationships/hyperlink" Target="https://www.multilingprofiler.net/" TargetMode="External"/><Relationship Id="rId4" Type="http://schemas.openxmlformats.org/officeDocument/2006/relationships/image" Target="../media/image91.pn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celp.org/wp-content/uploads/2020/02/MFL_Pedagogy_Review_Report_TSC_PUBLISHED_VERSION_Nov_2016_1_.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jpeg"/><Relationship Id="rId2" Type="http://schemas.openxmlformats.org/officeDocument/2006/relationships/notesSlide" Target="../notesSlides/notesSlide9.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79.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jp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183" y="6458444"/>
            <a:ext cx="3077513" cy="288077"/>
          </a:xfrm>
          <a:prstGeom prst="rect">
            <a:avLst/>
          </a:prstGeom>
        </p:spPr>
      </p:pic>
      <p:sp>
        <p:nvSpPr>
          <p:cNvPr id="16" name="Title 1">
            <a:extLst>
              <a:ext uri="{FF2B5EF4-FFF2-40B4-BE49-F238E27FC236}">
                <a16:creationId xmlns:a16="http://schemas.microsoft.com/office/drawing/2014/main" id="{B040C7E0-C42D-4A7E-813D-1B991D0ADF23}"/>
              </a:ext>
            </a:extLst>
          </p:cNvPr>
          <p:cNvSpPr txBox="1">
            <a:spLocks/>
          </p:cNvSpPr>
          <p:nvPr/>
        </p:nvSpPr>
        <p:spPr>
          <a:xfrm>
            <a:off x="6863031" y="688849"/>
            <a:ext cx="6259714" cy="36267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GB" dirty="0"/>
          </a:p>
        </p:txBody>
      </p:sp>
      <p:sp>
        <p:nvSpPr>
          <p:cNvPr id="22" name="Title 1">
            <a:extLst>
              <a:ext uri="{FF2B5EF4-FFF2-40B4-BE49-F238E27FC236}">
                <a16:creationId xmlns:a16="http://schemas.microsoft.com/office/drawing/2014/main" id="{6EF3A8DF-5B20-4137-BCA0-88A08139611B}"/>
              </a:ext>
            </a:extLst>
          </p:cNvPr>
          <p:cNvSpPr>
            <a:spLocks noGrp="1"/>
          </p:cNvSpPr>
          <p:nvPr>
            <p:ph type="ctrTitle"/>
          </p:nvPr>
        </p:nvSpPr>
        <p:spPr>
          <a:xfrm>
            <a:off x="256642" y="1733129"/>
            <a:ext cx="7700680" cy="3626770"/>
          </a:xfrm>
        </p:spPr>
        <p:txBody>
          <a:bodyPr anchor="t">
            <a:normAutofit fontScale="90000"/>
          </a:bodyPr>
          <a:lstStyle/>
          <a:p>
            <a:pPr algn="l"/>
            <a:r>
              <a:rPr lang="en-GB" sz="4900" b="1">
                <a:solidFill>
                  <a:prstClr val="white"/>
                </a:solidFill>
              </a:rPr>
              <a:t>An introduction to NCELP pedagogy and resources</a:t>
            </a:r>
            <a:br>
              <a:rPr lang="en-GB" sz="3266" b="1" dirty="0">
                <a:solidFill>
                  <a:prstClr val="white"/>
                </a:solidFill>
              </a:rPr>
            </a:br>
            <a:br>
              <a:rPr lang="en-GB" sz="3266" b="1">
                <a:solidFill>
                  <a:prstClr val="white"/>
                </a:solidFill>
              </a:rPr>
            </a:br>
            <a:br>
              <a:rPr lang="en-GB" sz="3266" b="1" dirty="0">
                <a:solidFill>
                  <a:prstClr val="white"/>
                </a:solidFill>
              </a:rPr>
            </a:br>
            <a:br>
              <a:rPr lang="en-GB" sz="3266" b="1">
                <a:solidFill>
                  <a:prstClr val="white"/>
                </a:solidFill>
              </a:rPr>
            </a:br>
            <a:br>
              <a:rPr lang="en-GB" sz="3266" b="1">
                <a:solidFill>
                  <a:prstClr val="white"/>
                </a:solidFill>
              </a:rPr>
            </a:br>
            <a:br>
              <a:rPr lang="en-GB" sz="3266" b="1">
                <a:solidFill>
                  <a:prstClr val="white"/>
                </a:solidFill>
              </a:rPr>
            </a:br>
            <a:br>
              <a:rPr lang="en-GB" sz="3266" b="1">
                <a:solidFill>
                  <a:prstClr val="white"/>
                </a:solidFill>
              </a:rPr>
            </a:br>
            <a:r>
              <a:rPr lang="en-GB" sz="2177" b="1">
                <a:solidFill>
                  <a:prstClr val="white"/>
                </a:solidFill>
              </a:rPr>
              <a:t>Friday 11</a:t>
            </a:r>
            <a:r>
              <a:rPr lang="en-GB" sz="2177" b="1" baseline="30000">
                <a:solidFill>
                  <a:prstClr val="white"/>
                </a:solidFill>
              </a:rPr>
              <a:t>th</a:t>
            </a:r>
            <a:r>
              <a:rPr lang="en-GB" sz="2177" b="1">
                <a:solidFill>
                  <a:prstClr val="white"/>
                </a:solidFill>
              </a:rPr>
              <a:t> November</a:t>
            </a:r>
            <a:endParaRPr lang="en-GB" dirty="0"/>
          </a:p>
        </p:txBody>
      </p:sp>
      <p:sp>
        <p:nvSpPr>
          <p:cNvPr id="23" name="Title 3">
            <a:extLst>
              <a:ext uri="{FF2B5EF4-FFF2-40B4-BE49-F238E27FC236}">
                <a16:creationId xmlns:a16="http://schemas.microsoft.com/office/drawing/2014/main" id="{8DC062C8-AEDE-4883-9B1E-2313D3BE66F7}"/>
              </a:ext>
            </a:extLst>
          </p:cNvPr>
          <p:cNvSpPr txBox="1">
            <a:spLocks/>
          </p:cNvSpPr>
          <p:nvPr/>
        </p:nvSpPr>
        <p:spPr>
          <a:xfrm>
            <a:off x="256642" y="5522712"/>
            <a:ext cx="5248022" cy="117247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defTabSz="829544">
              <a:lnSpc>
                <a:spcPct val="150000"/>
              </a:lnSpc>
              <a:defRPr/>
            </a:pPr>
            <a:r>
              <a:rPr lang="en-GB" sz="1633">
                <a:solidFill>
                  <a:prstClr val="white"/>
                </a:solidFill>
                <a:latin typeface="Century Gothic" panose="020B0502020202020204" pitchFamily="34" charset="0"/>
              </a:rPr>
              <a:t>Presenter: Nick Avery</a:t>
            </a:r>
            <a:endParaRPr lang="en-GB" sz="1633"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MADRID 1KM</a:t>
            </a:r>
            <a:endParaRPr kumimoji="0" lang="en-GB"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need]</a:t>
            </a:r>
          </a:p>
        </p:txBody>
      </p:sp>
    </p:spTree>
    <p:extLst>
      <p:ext uri="{BB962C8B-B14F-4D97-AF65-F5344CB8AC3E}">
        <p14:creationId xmlns:p14="http://schemas.microsoft.com/office/powerpoint/2010/main" val="2942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1" name="TextBox 10">
            <a:extLst>
              <a:ext uri="{FF2B5EF4-FFF2-40B4-BE49-F238E27FC236}">
                <a16:creationId xmlns:a16="http://schemas.microsoft.com/office/drawing/2014/main" id="{0340272B-E10D-904F-95DF-676276223A8D}"/>
              </a:ext>
            </a:extLst>
          </p:cNvPr>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Tree>
    <p:extLst>
      <p:ext uri="{BB962C8B-B14F-4D97-AF65-F5344CB8AC3E}">
        <p14:creationId xmlns:p14="http://schemas.microsoft.com/office/powerpoint/2010/main" val="42596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ce_do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ce_c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7" name="ce_necesari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ce_parec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P spid="17" grpId="0"/>
      <p:bldP spid="15" grpId="0"/>
      <p:bldP spid="10" grpId="0"/>
      <p:bldP spid="1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37162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42157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21760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6466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of mainland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Canary Islands (part of Spain)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4434567" y="2982013"/>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547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İHola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Pilar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Puerto Rico 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İBuenos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Conchi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Alicante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51401" y="1579873"/>
            <a:ext cx="941422" cy="1403652"/>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4702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good pupils must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gute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der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Küche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müssen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müssen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Kunst in der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Küche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üben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2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Overview</a:t>
            </a:r>
            <a:endParaRPr lang="en-GB" sz="3600" b="1" dirty="0">
              <a:solidFill>
                <a:schemeClr val="bg1"/>
              </a:solidFill>
            </a:endParaRPr>
          </a:p>
        </p:txBody>
      </p:sp>
      <p:sp>
        <p:nvSpPr>
          <p:cNvPr id="7" name="Content Placeholder 3">
            <a:extLst>
              <a:ext uri="{FF2B5EF4-FFF2-40B4-BE49-F238E27FC236}">
                <a16:creationId xmlns:a16="http://schemas.microsoft.com/office/drawing/2014/main" id="{117EA747-CB3F-4CFE-9B6A-DECCDAD14EB6}"/>
              </a:ext>
            </a:extLst>
          </p:cNvPr>
          <p:cNvSpPr>
            <a:spLocks noGrp="1"/>
          </p:cNvSpPr>
          <p:nvPr>
            <p:ph idx="1"/>
          </p:nvPr>
        </p:nvSpPr>
        <p:spPr>
          <a:xfrm>
            <a:off x="410482" y="1163990"/>
            <a:ext cx="10861431" cy="5046309"/>
          </a:xfrm>
        </p:spPr>
        <p:txBody>
          <a:bodyPr>
            <a:normAutofit/>
          </a:bodyPr>
          <a:lstStyle/>
          <a:p>
            <a:pPr marL="466618" indent="-466618" defTabSz="903124">
              <a:lnSpc>
                <a:spcPct val="200000"/>
              </a:lnSpc>
              <a:buFont typeface="+mj-lt"/>
              <a:buAutoNum type="arabicPeriod"/>
              <a:defRPr/>
            </a:pPr>
            <a:r>
              <a:rPr lang="en-US">
                <a:solidFill>
                  <a:srgbClr val="104F75"/>
                </a:solidFill>
              </a:rPr>
              <a:t>What </a:t>
            </a:r>
            <a:r>
              <a:rPr lang="en-US" dirty="0">
                <a:solidFill>
                  <a:srgbClr val="104F75"/>
                </a:solidFill>
              </a:rPr>
              <a:t>is NCELP?</a:t>
            </a:r>
          </a:p>
          <a:p>
            <a:pPr marL="466618" indent="-466618" defTabSz="903124">
              <a:lnSpc>
                <a:spcPct val="200000"/>
              </a:lnSpc>
              <a:buFont typeface="+mj-lt"/>
              <a:buAutoNum type="arabicPeriod"/>
              <a:defRPr/>
            </a:pPr>
            <a:r>
              <a:rPr lang="en-US">
                <a:solidFill>
                  <a:srgbClr val="104F75"/>
                </a:solidFill>
              </a:rPr>
              <a:t>Principles of pedagogy and sample resources</a:t>
            </a:r>
          </a:p>
          <a:p>
            <a:pPr marL="466618" indent="-466618" defTabSz="903124">
              <a:lnSpc>
                <a:spcPct val="200000"/>
              </a:lnSpc>
              <a:buFont typeface="+mj-lt"/>
              <a:buAutoNum type="arabicPeriod"/>
              <a:defRPr/>
            </a:pPr>
            <a:r>
              <a:rPr lang="en-US">
                <a:solidFill>
                  <a:srgbClr val="104F75"/>
                </a:solidFill>
              </a:rPr>
              <a:t>Cultural aspects of resources</a:t>
            </a:r>
            <a:endParaRPr lang="en-US" dirty="0">
              <a:solidFill>
                <a:srgbClr val="104F75"/>
              </a:solidFill>
            </a:endParaRPr>
          </a:p>
          <a:p>
            <a:pPr marL="466618" indent="-466618" defTabSz="903124">
              <a:lnSpc>
                <a:spcPct val="200000"/>
              </a:lnSpc>
              <a:buFont typeface="+mj-lt"/>
              <a:buAutoNum type="arabicPeriod"/>
              <a:defRPr/>
            </a:pPr>
            <a:r>
              <a:rPr lang="en-US">
                <a:solidFill>
                  <a:srgbClr val="104F75"/>
                </a:solidFill>
              </a:rPr>
              <a:t>Q&amp;A</a:t>
            </a:r>
            <a:endParaRPr lang="en-US" dirty="0">
              <a:solidFill>
                <a:srgbClr val="104F75"/>
              </a:solidFill>
            </a:endParaRP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524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351" y="1622425"/>
            <a:ext cx="1215235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practising with</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‘pairs’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of features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activities that require learners to connect form with meaning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other ‘cues’ for meaning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 need to be removed (e.g.,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time markers)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plenty of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initial comprehension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(reading and listening)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moving to production (speaking and writing)</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2"/>
            <a:ext cx="6649156" cy="867128"/>
          </a:xfrm>
          <a:prstGeom prst="rect">
            <a:avLst/>
          </a:prstGeom>
        </p:spPr>
      </p:pic>
      <p:sp>
        <p:nvSpPr>
          <p:cNvPr id="2" name="Title 1"/>
          <p:cNvSpPr>
            <a:spLocks noGrp="1"/>
          </p:cNvSpPr>
          <p:nvPr>
            <p:ph type="title"/>
          </p:nvPr>
        </p:nvSpPr>
        <p:spPr>
          <a:xfrm>
            <a:off x="143719" y="0"/>
            <a:ext cx="7055367" cy="1325563"/>
          </a:xfrm>
        </p:spPr>
        <p:txBody>
          <a:bodyPr>
            <a:normAutofit/>
          </a:bodyPr>
          <a:lstStyle/>
          <a:p>
            <a:r>
              <a:rPr lang="en-GB" sz="2800" b="1">
                <a:solidFill>
                  <a:schemeClr val="bg1"/>
                </a:solidFill>
                <a:latin typeface="Century Gothic" panose="020B0502020202020204" pitchFamily="34" charset="0"/>
              </a:rPr>
              <a:t>Grammar</a:t>
            </a:r>
          </a:p>
        </p:txBody>
      </p:sp>
      <p:sp>
        <p:nvSpPr>
          <p:cNvPr id="17" name="TextBox 16"/>
          <p:cNvSpPr txBox="1"/>
          <p:nvPr/>
        </p:nvSpPr>
        <p:spPr>
          <a:xfrm>
            <a:off x="708953" y="2914762"/>
            <a:ext cx="113211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Marsden, 2006;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Kasprowicz</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Marsden, 2018;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VanPatten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Cadierno</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1993;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VanPatten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&amp;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Oikkenon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1996)</a:t>
            </a: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816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Word order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Mia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between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a:solidFill>
            <a:schemeClr val="accent1">
              <a:lumMod val="50000"/>
            </a:schemeClr>
          </a:solidFill>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a:grpFill/>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a:grpFill/>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a:solidFill>
            <a:schemeClr val="accent1">
              <a:lumMod val="50000"/>
            </a:schemeClr>
          </a:solidFill>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a:grpFill/>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a:grpFill/>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33605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Wolfgang und Mehmet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Mathe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langweilig</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dürfen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aber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Unterrricht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nicht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reden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Was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schreiben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104" name="TextBox 103">
            <a:extLst>
              <a:ext uri="{FF2B5EF4-FFF2-40B4-BE49-F238E27FC236}">
                <a16:creationId xmlns:a16="http://schemas.microsoft.com/office/drawing/2014/main" id="{A14F07F3-1475-4289-A892-D6B2F9D01A39}"/>
              </a:ext>
            </a:extLst>
          </p:cNvPr>
          <p:cNvSpPr txBox="1"/>
          <p:nvPr/>
        </p:nvSpPr>
        <p:spPr>
          <a:xfrm>
            <a:off x="378649" y="4393026"/>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p>
        </p:txBody>
      </p:sp>
      <p:sp>
        <p:nvSpPr>
          <p:cNvPr id="105" name="TextBox 104">
            <a:extLst>
              <a:ext uri="{FF2B5EF4-FFF2-40B4-BE49-F238E27FC236}">
                <a16:creationId xmlns:a16="http://schemas.microsoft.com/office/drawing/2014/main" id="{1434A0A5-CBF9-4B26-874B-AC0AC70CE2E9}"/>
              </a:ext>
            </a:extLst>
          </p:cNvPr>
          <p:cNvSpPr txBox="1"/>
          <p:nvPr/>
        </p:nvSpPr>
        <p:spPr>
          <a:xfrm>
            <a:off x="378649" y="5509968"/>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B </a:t>
            </a:r>
          </a:p>
        </p:txBody>
      </p:sp>
      <p:sp>
        <p:nvSpPr>
          <p:cNvPr id="108" name="TextBox 107">
            <a:extLst>
              <a:ext uri="{FF2B5EF4-FFF2-40B4-BE49-F238E27FC236}">
                <a16:creationId xmlns:a16="http://schemas.microsoft.com/office/drawing/2014/main" id="{11075EBC-B1A2-446D-9C17-51B6B2043EDA}"/>
              </a:ext>
            </a:extLst>
          </p:cNvPr>
          <p:cNvSpPr txBox="1"/>
          <p:nvPr/>
        </p:nvSpPr>
        <p:spPr>
          <a:xfrm>
            <a:off x="5832518" y="219302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09" name="TextBox 108">
            <a:extLst>
              <a:ext uri="{FF2B5EF4-FFF2-40B4-BE49-F238E27FC236}">
                <a16:creationId xmlns:a16="http://schemas.microsoft.com/office/drawing/2014/main" id="{53F5D12D-0045-4FF5-8906-7F619E140E99}"/>
              </a:ext>
            </a:extLst>
          </p:cNvPr>
          <p:cNvSpPr txBox="1"/>
          <p:nvPr/>
        </p:nvSpPr>
        <p:spPr>
          <a:xfrm>
            <a:off x="5833827" y="3298249"/>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D </a:t>
            </a:r>
          </a:p>
        </p:txBody>
      </p:sp>
      <p:sp>
        <p:nvSpPr>
          <p:cNvPr id="110" name="TextBox 109">
            <a:extLst>
              <a:ext uri="{FF2B5EF4-FFF2-40B4-BE49-F238E27FC236}">
                <a16:creationId xmlns:a16="http://schemas.microsoft.com/office/drawing/2014/main" id="{CF636C96-4208-47F5-BDA1-6B082851F459}"/>
              </a:ext>
            </a:extLst>
          </p:cNvPr>
          <p:cNvSpPr txBox="1"/>
          <p:nvPr/>
        </p:nvSpPr>
        <p:spPr>
          <a:xfrm>
            <a:off x="5835204" y="440474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 </a:t>
            </a:r>
          </a:p>
        </p:txBody>
      </p:sp>
      <p:sp>
        <p:nvSpPr>
          <p:cNvPr id="111" name="TextBox 110">
            <a:extLst>
              <a:ext uri="{FF2B5EF4-FFF2-40B4-BE49-F238E27FC236}">
                <a16:creationId xmlns:a16="http://schemas.microsoft.com/office/drawing/2014/main" id="{988AE594-3DC0-47F7-9754-C5DA711078DD}"/>
              </a:ext>
            </a:extLst>
          </p:cNvPr>
          <p:cNvSpPr txBox="1"/>
          <p:nvPr/>
        </p:nvSpPr>
        <p:spPr>
          <a:xfrm>
            <a:off x="5828793" y="5509967"/>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pic>
        <p:nvPicPr>
          <p:cNvPr id="51" name="Picture 50">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646327" y="4162941"/>
            <a:ext cx="2916578" cy="946011"/>
          </a:xfrm>
          <a:prstGeom prst="rect">
            <a:avLst/>
          </a:prstGeom>
        </p:spPr>
      </p:pic>
      <p:pic>
        <p:nvPicPr>
          <p:cNvPr id="52" name="Picture 51">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1154862" y="4162194"/>
            <a:ext cx="1336399" cy="461665"/>
          </a:xfrm>
          <a:prstGeom prst="rect">
            <a:avLst/>
          </a:prstGeom>
        </p:spPr>
      </p:pic>
      <p:pic>
        <p:nvPicPr>
          <p:cNvPr id="53" name="Picture 52">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1154861" y="4635946"/>
            <a:ext cx="1336399" cy="461665"/>
          </a:xfrm>
          <a:prstGeom prst="rect">
            <a:avLst/>
          </a:prstGeom>
        </p:spPr>
      </p:pic>
      <p:sp>
        <p:nvSpPr>
          <p:cNvPr id="54" name="TextBox 53">
            <a:extLst>
              <a:ext uri="{FF2B5EF4-FFF2-40B4-BE49-F238E27FC236}">
                <a16:creationId xmlns:a16="http://schemas.microsoft.com/office/drawing/2014/main" id="{A8462067-C6FE-4127-83D5-0FF2FEE160CD}"/>
              </a:ext>
            </a:extLst>
          </p:cNvPr>
          <p:cNvSpPr txBox="1"/>
          <p:nvPr/>
        </p:nvSpPr>
        <p:spPr>
          <a:xfrm>
            <a:off x="2591532" y="4209019"/>
            <a:ext cx="2971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55" name="TextBox 54">
            <a:extLst>
              <a:ext uri="{FF2B5EF4-FFF2-40B4-BE49-F238E27FC236}">
                <a16:creationId xmlns:a16="http://schemas.microsoft.com/office/drawing/2014/main" id="{A9FA2C80-ED36-4532-945C-EC330E0A5BF7}"/>
              </a:ext>
            </a:extLst>
          </p:cNvPr>
          <p:cNvSpPr txBox="1"/>
          <p:nvPr/>
        </p:nvSpPr>
        <p:spPr>
          <a:xfrm>
            <a:off x="1190142" y="4162194"/>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EA5B911D-06FF-414B-967E-FB2934A04EF1}"/>
              </a:ext>
            </a:extLst>
          </p:cNvPr>
          <p:cNvPicPr>
            <a:picLocks noChangeAspect="1"/>
          </p:cNvPicPr>
          <p:nvPr/>
        </p:nvPicPr>
        <p:blipFill>
          <a:blip r:embed="rId4"/>
          <a:stretch>
            <a:fillRect/>
          </a:stretch>
        </p:blipFill>
        <p:spPr>
          <a:xfrm>
            <a:off x="2646327" y="5280257"/>
            <a:ext cx="2916578" cy="946011"/>
          </a:xfrm>
          <a:prstGeom prst="rect">
            <a:avLst/>
          </a:prstGeom>
        </p:spPr>
      </p:pic>
      <p:pic>
        <p:nvPicPr>
          <p:cNvPr id="60" name="Picture 59">
            <a:extLst>
              <a:ext uri="{FF2B5EF4-FFF2-40B4-BE49-F238E27FC236}">
                <a16:creationId xmlns:a16="http://schemas.microsoft.com/office/drawing/2014/main" id="{AD240E44-0B25-494B-A123-CFBEA339BEBA}"/>
              </a:ext>
            </a:extLst>
          </p:cNvPr>
          <p:cNvPicPr>
            <a:picLocks noChangeAspect="1"/>
          </p:cNvPicPr>
          <p:nvPr/>
        </p:nvPicPr>
        <p:blipFill>
          <a:blip r:embed="rId4"/>
          <a:stretch>
            <a:fillRect/>
          </a:stretch>
        </p:blipFill>
        <p:spPr>
          <a:xfrm>
            <a:off x="1154862" y="5279510"/>
            <a:ext cx="1336399" cy="461665"/>
          </a:xfrm>
          <a:prstGeom prst="rect">
            <a:avLst/>
          </a:prstGeom>
        </p:spPr>
      </p:pic>
      <p:pic>
        <p:nvPicPr>
          <p:cNvPr id="61" name="Picture 60">
            <a:extLst>
              <a:ext uri="{FF2B5EF4-FFF2-40B4-BE49-F238E27FC236}">
                <a16:creationId xmlns:a16="http://schemas.microsoft.com/office/drawing/2014/main" id="{18895E27-D523-4D7D-B371-CA628DBA1E86}"/>
              </a:ext>
            </a:extLst>
          </p:cNvPr>
          <p:cNvPicPr>
            <a:picLocks noChangeAspect="1"/>
          </p:cNvPicPr>
          <p:nvPr/>
        </p:nvPicPr>
        <p:blipFill>
          <a:blip r:embed="rId4"/>
          <a:stretch>
            <a:fillRect/>
          </a:stretch>
        </p:blipFill>
        <p:spPr>
          <a:xfrm>
            <a:off x="1154861" y="5753262"/>
            <a:ext cx="1336399" cy="461665"/>
          </a:xfrm>
          <a:prstGeom prst="rect">
            <a:avLst/>
          </a:prstGeom>
        </p:spPr>
      </p:pic>
      <p:sp>
        <p:nvSpPr>
          <p:cNvPr id="62" name="TextBox 61">
            <a:extLst>
              <a:ext uri="{FF2B5EF4-FFF2-40B4-BE49-F238E27FC236}">
                <a16:creationId xmlns:a16="http://schemas.microsoft.com/office/drawing/2014/main" id="{6D5555F7-6119-49BE-9E9D-8F4EEFBA8C5F}"/>
              </a:ext>
            </a:extLst>
          </p:cNvPr>
          <p:cNvSpPr txBox="1"/>
          <p:nvPr/>
        </p:nvSpPr>
        <p:spPr>
          <a:xfrm>
            <a:off x="2640307" y="5319321"/>
            <a:ext cx="3322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Schlagzeug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27420FC-F8A4-4B8E-95B3-3C5485F229AE}"/>
              </a:ext>
            </a:extLst>
          </p:cNvPr>
          <p:cNvSpPr txBox="1"/>
          <p:nvPr/>
        </p:nvSpPr>
        <p:spPr>
          <a:xfrm>
            <a:off x="1190142" y="5279510"/>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7" name="Picture 66">
            <a:extLst>
              <a:ext uri="{FF2B5EF4-FFF2-40B4-BE49-F238E27FC236}">
                <a16:creationId xmlns:a16="http://schemas.microsoft.com/office/drawing/2014/main" id="{3D95370C-A836-4EB4-8474-2D0734202FA6}"/>
              </a:ext>
            </a:extLst>
          </p:cNvPr>
          <p:cNvPicPr>
            <a:picLocks noChangeAspect="1"/>
          </p:cNvPicPr>
          <p:nvPr/>
        </p:nvPicPr>
        <p:blipFill>
          <a:blip r:embed="rId4"/>
          <a:stretch>
            <a:fillRect/>
          </a:stretch>
        </p:blipFill>
        <p:spPr>
          <a:xfrm>
            <a:off x="8315367" y="1962935"/>
            <a:ext cx="3745362" cy="946011"/>
          </a:xfrm>
          <a:prstGeom prst="rect">
            <a:avLst/>
          </a:prstGeom>
        </p:spPr>
      </p:pic>
      <p:pic>
        <p:nvPicPr>
          <p:cNvPr id="68" name="Picture 67">
            <a:extLst>
              <a:ext uri="{FF2B5EF4-FFF2-40B4-BE49-F238E27FC236}">
                <a16:creationId xmlns:a16="http://schemas.microsoft.com/office/drawing/2014/main" id="{9A378F3F-90B2-41A0-B6FA-22BDD4C41059}"/>
              </a:ext>
            </a:extLst>
          </p:cNvPr>
          <p:cNvPicPr>
            <a:picLocks noChangeAspect="1"/>
          </p:cNvPicPr>
          <p:nvPr/>
        </p:nvPicPr>
        <p:blipFill>
          <a:blip r:embed="rId4"/>
          <a:stretch>
            <a:fillRect/>
          </a:stretch>
        </p:blipFill>
        <p:spPr>
          <a:xfrm>
            <a:off x="6476216" y="1962188"/>
            <a:ext cx="1727619" cy="461665"/>
          </a:xfrm>
          <a:prstGeom prst="rect">
            <a:avLst/>
          </a:prstGeom>
        </p:spPr>
      </p:pic>
      <p:pic>
        <p:nvPicPr>
          <p:cNvPr id="69" name="Picture 68">
            <a:extLst>
              <a:ext uri="{FF2B5EF4-FFF2-40B4-BE49-F238E27FC236}">
                <a16:creationId xmlns:a16="http://schemas.microsoft.com/office/drawing/2014/main" id="{800FFE53-EE0F-4E5F-A0EB-B3727890A102}"/>
              </a:ext>
            </a:extLst>
          </p:cNvPr>
          <p:cNvPicPr>
            <a:picLocks noChangeAspect="1"/>
          </p:cNvPicPr>
          <p:nvPr/>
        </p:nvPicPr>
        <p:blipFill>
          <a:blip r:embed="rId4"/>
          <a:stretch>
            <a:fillRect/>
          </a:stretch>
        </p:blipFill>
        <p:spPr>
          <a:xfrm>
            <a:off x="6476215" y="2435940"/>
            <a:ext cx="1727619" cy="461665"/>
          </a:xfrm>
          <a:prstGeom prst="rect">
            <a:avLst/>
          </a:prstGeom>
        </p:spPr>
      </p:pic>
      <p:sp>
        <p:nvSpPr>
          <p:cNvPr id="70" name="TextBox 69">
            <a:extLst>
              <a:ext uri="{FF2B5EF4-FFF2-40B4-BE49-F238E27FC236}">
                <a16:creationId xmlns:a16="http://schemas.microsoft.com/office/drawing/2014/main" id="{2EFB2757-57B0-44DC-A5B2-573B5FA6D9B9}"/>
              </a:ext>
            </a:extLst>
          </p:cNvPr>
          <p:cNvSpPr txBox="1"/>
          <p:nvPr/>
        </p:nvSpPr>
        <p:spPr>
          <a:xfrm>
            <a:off x="8354003" y="2009487"/>
            <a:ext cx="3703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chille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bisschen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71" name="TextBox 70">
            <a:extLst>
              <a:ext uri="{FF2B5EF4-FFF2-40B4-BE49-F238E27FC236}">
                <a16:creationId xmlns:a16="http://schemas.microsoft.com/office/drawing/2014/main" id="{0F762310-35C4-4271-9352-B5E2920D8B0F}"/>
              </a:ext>
            </a:extLst>
          </p:cNvPr>
          <p:cNvSpPr txBox="1"/>
          <p:nvPr/>
        </p:nvSpPr>
        <p:spPr>
          <a:xfrm>
            <a:off x="6444615" y="1912720"/>
            <a:ext cx="1797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B5BFEB47-04A6-464B-9CDF-8EE4D2DF81C6}"/>
              </a:ext>
            </a:extLst>
          </p:cNvPr>
          <p:cNvPicPr>
            <a:picLocks noChangeAspect="1"/>
          </p:cNvPicPr>
          <p:nvPr/>
        </p:nvPicPr>
        <p:blipFill>
          <a:blip r:embed="rId4"/>
          <a:stretch>
            <a:fillRect/>
          </a:stretch>
        </p:blipFill>
        <p:spPr>
          <a:xfrm>
            <a:off x="8315367" y="3069799"/>
            <a:ext cx="3745362" cy="946011"/>
          </a:xfrm>
          <a:prstGeom prst="rect">
            <a:avLst/>
          </a:prstGeom>
        </p:spPr>
      </p:pic>
      <p:pic>
        <p:nvPicPr>
          <p:cNvPr id="76" name="Picture 75">
            <a:extLst>
              <a:ext uri="{FF2B5EF4-FFF2-40B4-BE49-F238E27FC236}">
                <a16:creationId xmlns:a16="http://schemas.microsoft.com/office/drawing/2014/main" id="{B0E51652-01D1-4306-B0FF-F909B9ABEFDC}"/>
              </a:ext>
            </a:extLst>
          </p:cNvPr>
          <p:cNvPicPr>
            <a:picLocks noChangeAspect="1"/>
          </p:cNvPicPr>
          <p:nvPr/>
        </p:nvPicPr>
        <p:blipFill>
          <a:blip r:embed="rId4"/>
          <a:stretch>
            <a:fillRect/>
          </a:stretch>
        </p:blipFill>
        <p:spPr>
          <a:xfrm>
            <a:off x="6476216" y="3069052"/>
            <a:ext cx="1727619" cy="461665"/>
          </a:xfrm>
          <a:prstGeom prst="rect">
            <a:avLst/>
          </a:prstGeom>
        </p:spPr>
      </p:pic>
      <p:pic>
        <p:nvPicPr>
          <p:cNvPr id="77" name="Picture 76">
            <a:extLst>
              <a:ext uri="{FF2B5EF4-FFF2-40B4-BE49-F238E27FC236}">
                <a16:creationId xmlns:a16="http://schemas.microsoft.com/office/drawing/2014/main" id="{16D8B892-423B-415E-9A8B-FB686C0650BC}"/>
              </a:ext>
            </a:extLst>
          </p:cNvPr>
          <p:cNvPicPr>
            <a:picLocks noChangeAspect="1"/>
          </p:cNvPicPr>
          <p:nvPr/>
        </p:nvPicPr>
        <p:blipFill>
          <a:blip r:embed="rId4"/>
          <a:stretch>
            <a:fillRect/>
          </a:stretch>
        </p:blipFill>
        <p:spPr>
          <a:xfrm>
            <a:off x="6476215" y="3542804"/>
            <a:ext cx="1727619" cy="461665"/>
          </a:xfrm>
          <a:prstGeom prst="rect">
            <a:avLst/>
          </a:prstGeom>
        </p:spPr>
      </p:pic>
      <p:sp>
        <p:nvSpPr>
          <p:cNvPr id="78" name="TextBox 77">
            <a:extLst>
              <a:ext uri="{FF2B5EF4-FFF2-40B4-BE49-F238E27FC236}">
                <a16:creationId xmlns:a16="http://schemas.microsoft.com/office/drawing/2014/main" id="{0780DCA9-537E-4EA2-8762-F6ADB68C4636}"/>
              </a:ext>
            </a:extLst>
          </p:cNvPr>
          <p:cNvSpPr txBox="1"/>
          <p:nvPr/>
        </p:nvSpPr>
        <p:spPr>
          <a:xfrm>
            <a:off x="8342222" y="3098311"/>
            <a:ext cx="40785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Tanzunterricht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79" name="TextBox 78">
            <a:extLst>
              <a:ext uri="{FF2B5EF4-FFF2-40B4-BE49-F238E27FC236}">
                <a16:creationId xmlns:a16="http://schemas.microsoft.com/office/drawing/2014/main" id="{B8635C46-2E83-4D06-9035-D9C389AC8285}"/>
              </a:ext>
            </a:extLst>
          </p:cNvPr>
          <p:cNvSpPr txBox="1"/>
          <p:nvPr/>
        </p:nvSpPr>
        <p:spPr>
          <a:xfrm>
            <a:off x="6444615" y="3047192"/>
            <a:ext cx="1844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3" name="Picture 82">
            <a:extLst>
              <a:ext uri="{FF2B5EF4-FFF2-40B4-BE49-F238E27FC236}">
                <a16:creationId xmlns:a16="http://schemas.microsoft.com/office/drawing/2014/main" id="{83693DE9-D268-43F1-9F1C-606EEDF670F0}"/>
              </a:ext>
            </a:extLst>
          </p:cNvPr>
          <p:cNvPicPr>
            <a:picLocks noChangeAspect="1"/>
          </p:cNvPicPr>
          <p:nvPr/>
        </p:nvPicPr>
        <p:blipFill>
          <a:blip r:embed="rId4"/>
          <a:stretch>
            <a:fillRect/>
          </a:stretch>
        </p:blipFill>
        <p:spPr>
          <a:xfrm>
            <a:off x="8315367" y="4174655"/>
            <a:ext cx="3745362" cy="946011"/>
          </a:xfrm>
          <a:prstGeom prst="rect">
            <a:avLst/>
          </a:prstGeom>
        </p:spPr>
      </p:pic>
      <p:pic>
        <p:nvPicPr>
          <p:cNvPr id="84" name="Picture 83">
            <a:extLst>
              <a:ext uri="{FF2B5EF4-FFF2-40B4-BE49-F238E27FC236}">
                <a16:creationId xmlns:a16="http://schemas.microsoft.com/office/drawing/2014/main" id="{D12CE5BB-D3B9-4445-ACC1-8F3A719BA3A3}"/>
              </a:ext>
            </a:extLst>
          </p:cNvPr>
          <p:cNvPicPr>
            <a:picLocks noChangeAspect="1"/>
          </p:cNvPicPr>
          <p:nvPr/>
        </p:nvPicPr>
        <p:blipFill>
          <a:blip r:embed="rId4"/>
          <a:stretch>
            <a:fillRect/>
          </a:stretch>
        </p:blipFill>
        <p:spPr>
          <a:xfrm>
            <a:off x="6476216" y="4173908"/>
            <a:ext cx="1727619" cy="461665"/>
          </a:xfrm>
          <a:prstGeom prst="rect">
            <a:avLst/>
          </a:prstGeom>
        </p:spPr>
      </p:pic>
      <p:pic>
        <p:nvPicPr>
          <p:cNvPr id="85" name="Picture 84">
            <a:extLst>
              <a:ext uri="{FF2B5EF4-FFF2-40B4-BE49-F238E27FC236}">
                <a16:creationId xmlns:a16="http://schemas.microsoft.com/office/drawing/2014/main" id="{B64D0B39-8CBD-404B-9797-64535A0BD6CE}"/>
              </a:ext>
            </a:extLst>
          </p:cNvPr>
          <p:cNvPicPr>
            <a:picLocks noChangeAspect="1"/>
          </p:cNvPicPr>
          <p:nvPr/>
        </p:nvPicPr>
        <p:blipFill>
          <a:blip r:embed="rId4"/>
          <a:stretch>
            <a:fillRect/>
          </a:stretch>
        </p:blipFill>
        <p:spPr>
          <a:xfrm>
            <a:off x="6476215" y="4647660"/>
            <a:ext cx="1727619" cy="461665"/>
          </a:xfrm>
          <a:prstGeom prst="rect">
            <a:avLst/>
          </a:prstGeom>
        </p:spPr>
      </p:pic>
      <p:sp>
        <p:nvSpPr>
          <p:cNvPr id="86" name="TextBox 85">
            <a:extLst>
              <a:ext uri="{FF2B5EF4-FFF2-40B4-BE49-F238E27FC236}">
                <a16:creationId xmlns:a16="http://schemas.microsoft.com/office/drawing/2014/main" id="{165EC6C6-2E92-4741-B1D5-EC358FCD8B84}"/>
              </a:ext>
            </a:extLst>
          </p:cNvPr>
          <p:cNvSpPr txBox="1"/>
          <p:nvPr/>
        </p:nvSpPr>
        <p:spPr>
          <a:xfrm>
            <a:off x="8348063" y="4197878"/>
            <a:ext cx="38267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Mama ins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Theater</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Langweilig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du?</a:t>
            </a:r>
          </a:p>
        </p:txBody>
      </p:sp>
      <p:sp>
        <p:nvSpPr>
          <p:cNvPr id="87" name="TextBox 86">
            <a:extLst>
              <a:ext uri="{FF2B5EF4-FFF2-40B4-BE49-F238E27FC236}">
                <a16:creationId xmlns:a16="http://schemas.microsoft.com/office/drawing/2014/main" id="{F76B24B7-42F4-458B-8729-EF8CEB11EBB5}"/>
              </a:ext>
            </a:extLst>
          </p:cNvPr>
          <p:cNvSpPr txBox="1"/>
          <p:nvPr/>
        </p:nvSpPr>
        <p:spPr>
          <a:xfrm>
            <a:off x="6489092" y="4151711"/>
            <a:ext cx="1800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EC8B34BC-D597-4243-9F95-4EEF161D57FE}"/>
              </a:ext>
            </a:extLst>
          </p:cNvPr>
          <p:cNvPicPr>
            <a:picLocks noChangeAspect="1"/>
          </p:cNvPicPr>
          <p:nvPr/>
        </p:nvPicPr>
        <p:blipFill>
          <a:blip r:embed="rId4"/>
          <a:stretch>
            <a:fillRect/>
          </a:stretch>
        </p:blipFill>
        <p:spPr>
          <a:xfrm>
            <a:off x="8315367" y="5279884"/>
            <a:ext cx="3745362" cy="946011"/>
          </a:xfrm>
          <a:prstGeom prst="rect">
            <a:avLst/>
          </a:prstGeom>
        </p:spPr>
      </p:pic>
      <p:pic>
        <p:nvPicPr>
          <p:cNvPr id="92" name="Picture 91">
            <a:extLst>
              <a:ext uri="{FF2B5EF4-FFF2-40B4-BE49-F238E27FC236}">
                <a16:creationId xmlns:a16="http://schemas.microsoft.com/office/drawing/2014/main" id="{DBD99CB9-5ADF-4C68-A30C-302853352813}"/>
              </a:ext>
            </a:extLst>
          </p:cNvPr>
          <p:cNvPicPr>
            <a:picLocks noChangeAspect="1"/>
          </p:cNvPicPr>
          <p:nvPr/>
        </p:nvPicPr>
        <p:blipFill>
          <a:blip r:embed="rId4"/>
          <a:stretch>
            <a:fillRect/>
          </a:stretch>
        </p:blipFill>
        <p:spPr>
          <a:xfrm>
            <a:off x="6476216" y="5279137"/>
            <a:ext cx="1727619" cy="461665"/>
          </a:xfrm>
          <a:prstGeom prst="rect">
            <a:avLst/>
          </a:prstGeom>
        </p:spPr>
      </p:pic>
      <p:pic>
        <p:nvPicPr>
          <p:cNvPr id="93" name="Picture 92">
            <a:extLst>
              <a:ext uri="{FF2B5EF4-FFF2-40B4-BE49-F238E27FC236}">
                <a16:creationId xmlns:a16="http://schemas.microsoft.com/office/drawing/2014/main" id="{8537E932-B4FE-460E-93CD-1718ECF6BF39}"/>
              </a:ext>
            </a:extLst>
          </p:cNvPr>
          <p:cNvPicPr>
            <a:picLocks noChangeAspect="1"/>
          </p:cNvPicPr>
          <p:nvPr/>
        </p:nvPicPr>
        <p:blipFill>
          <a:blip r:embed="rId4"/>
          <a:stretch>
            <a:fillRect/>
          </a:stretch>
        </p:blipFill>
        <p:spPr>
          <a:xfrm>
            <a:off x="6476215" y="5752889"/>
            <a:ext cx="1727619" cy="461665"/>
          </a:xfrm>
          <a:prstGeom prst="rect">
            <a:avLst/>
          </a:prstGeom>
        </p:spPr>
      </p:pic>
      <p:sp>
        <p:nvSpPr>
          <p:cNvPr id="94" name="TextBox 93">
            <a:extLst>
              <a:ext uri="{FF2B5EF4-FFF2-40B4-BE49-F238E27FC236}">
                <a16:creationId xmlns:a16="http://schemas.microsoft.com/office/drawing/2014/main" id="{FFEE6211-DBDA-47F7-8842-28C685415793}"/>
              </a:ext>
            </a:extLst>
          </p:cNvPr>
          <p:cNvSpPr txBox="1"/>
          <p:nvPr/>
        </p:nvSpPr>
        <p:spPr>
          <a:xfrm>
            <a:off x="8354005" y="5356454"/>
            <a:ext cx="362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shoppen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Heidi :D</a:t>
            </a:r>
          </a:p>
        </p:txBody>
      </p:sp>
      <p:sp>
        <p:nvSpPr>
          <p:cNvPr id="95" name="TextBox 94">
            <a:extLst>
              <a:ext uri="{FF2B5EF4-FFF2-40B4-BE49-F238E27FC236}">
                <a16:creationId xmlns:a16="http://schemas.microsoft.com/office/drawing/2014/main" id="{BCE9171E-5E70-4ADE-A079-98369EBBBBF3}"/>
              </a:ext>
            </a:extLst>
          </p:cNvPr>
          <p:cNvSpPr txBox="1"/>
          <p:nvPr/>
        </p:nvSpPr>
        <p:spPr>
          <a:xfrm>
            <a:off x="6489091" y="5245058"/>
            <a:ext cx="1800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48B658BB-03FC-4EB6-81B3-0E1D11760A89}"/>
              </a:ext>
            </a:extLst>
          </p:cNvPr>
          <p:cNvSpPr txBox="1"/>
          <p:nvPr/>
        </p:nvSpPr>
        <p:spPr>
          <a:xfrm>
            <a:off x="1180885" y="4571688"/>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7" name="TextBox 96">
            <a:extLst>
              <a:ext uri="{FF2B5EF4-FFF2-40B4-BE49-F238E27FC236}">
                <a16:creationId xmlns:a16="http://schemas.microsoft.com/office/drawing/2014/main" id="{6223C334-4ACF-4F1E-9ABB-0AB5A83CCE68}"/>
              </a:ext>
            </a:extLst>
          </p:cNvPr>
          <p:cNvSpPr txBox="1"/>
          <p:nvPr/>
        </p:nvSpPr>
        <p:spPr>
          <a:xfrm>
            <a:off x="1195761" y="5673264"/>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578BEDFD-CECA-414F-A622-A1704CF6A338}"/>
              </a:ext>
            </a:extLst>
          </p:cNvPr>
          <p:cNvSpPr txBox="1"/>
          <p:nvPr/>
        </p:nvSpPr>
        <p:spPr>
          <a:xfrm>
            <a:off x="6480925" y="235760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BDF6004C-87EF-43D0-B945-B6E85DFD53E9}"/>
              </a:ext>
            </a:extLst>
          </p:cNvPr>
          <p:cNvSpPr txBox="1"/>
          <p:nvPr/>
        </p:nvSpPr>
        <p:spPr>
          <a:xfrm>
            <a:off x="6489256" y="3498513"/>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0" name="TextBox 99">
            <a:extLst>
              <a:ext uri="{FF2B5EF4-FFF2-40B4-BE49-F238E27FC236}">
                <a16:creationId xmlns:a16="http://schemas.microsoft.com/office/drawing/2014/main" id="{16FD4EF8-A4BD-49A5-B87C-DF0BBD9A7DE6}"/>
              </a:ext>
            </a:extLst>
          </p:cNvPr>
          <p:cNvSpPr txBox="1"/>
          <p:nvPr/>
        </p:nvSpPr>
        <p:spPr>
          <a:xfrm>
            <a:off x="6480925" y="459744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1" name="TextBox 100">
            <a:extLst>
              <a:ext uri="{FF2B5EF4-FFF2-40B4-BE49-F238E27FC236}">
                <a16:creationId xmlns:a16="http://schemas.microsoft.com/office/drawing/2014/main" id="{C19CA0FE-41BA-4CF9-AAFB-A10933C83B58}"/>
              </a:ext>
            </a:extLst>
          </p:cNvPr>
          <p:cNvSpPr txBox="1"/>
          <p:nvPr/>
        </p:nvSpPr>
        <p:spPr>
          <a:xfrm>
            <a:off x="6489256" y="5718810"/>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 name="Picture 101">
            <a:extLst>
              <a:ext uri="{FF2B5EF4-FFF2-40B4-BE49-F238E27FC236}">
                <a16:creationId xmlns:a16="http://schemas.microsoft.com/office/drawing/2014/main" id="{4B671936-D696-468F-A2EC-51DDC1E30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607" y="99875"/>
            <a:ext cx="1913293" cy="1605560"/>
          </a:xfrm>
          <a:prstGeom prst="rect">
            <a:avLst/>
          </a:prstGeom>
        </p:spPr>
      </p:pic>
      <p:pic>
        <p:nvPicPr>
          <p:cNvPr id="103" name="Picture 102">
            <a:extLst>
              <a:ext uri="{FF2B5EF4-FFF2-40B4-BE49-F238E27FC236}">
                <a16:creationId xmlns:a16="http://schemas.microsoft.com/office/drawing/2014/main" id="{B5E9A6B7-9B7F-48C0-B106-344FF052D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88">
            <a:off x="8390117" y="15595"/>
            <a:ext cx="1845092" cy="1813188"/>
          </a:xfrm>
          <a:prstGeom prst="rect">
            <a:avLst/>
          </a:prstGeom>
        </p:spPr>
      </p:pic>
      <p:pic>
        <p:nvPicPr>
          <p:cNvPr id="106" name="Picture 105">
            <a:extLst>
              <a:ext uri="{FF2B5EF4-FFF2-40B4-BE49-F238E27FC236}">
                <a16:creationId xmlns:a16="http://schemas.microsoft.com/office/drawing/2014/main" id="{07EA85BA-2175-47CE-8AA0-E3B58C0B10E0}"/>
              </a:ext>
            </a:extLst>
          </p:cNvPr>
          <p:cNvPicPr>
            <a:picLocks noChangeAspect="1"/>
          </p:cNvPicPr>
          <p:nvPr/>
        </p:nvPicPr>
        <p:blipFill>
          <a:blip r:embed="rId4"/>
          <a:stretch>
            <a:fillRect/>
          </a:stretch>
        </p:blipFill>
        <p:spPr>
          <a:xfrm>
            <a:off x="339178" y="2826286"/>
            <a:ext cx="5293571" cy="946011"/>
          </a:xfrm>
          <a:prstGeom prst="rect">
            <a:avLst/>
          </a:prstGeom>
        </p:spPr>
      </p:pic>
      <p:sp>
        <p:nvSpPr>
          <p:cNvPr id="107" name="TextBox 106">
            <a:extLst>
              <a:ext uri="{FF2B5EF4-FFF2-40B4-BE49-F238E27FC236}">
                <a16:creationId xmlns:a16="http://schemas.microsoft.com/office/drawing/2014/main" id="{BC1A9851-7DC8-4019-BBBB-3CF3E75C1794}"/>
              </a:ext>
            </a:extLst>
          </p:cNvPr>
          <p:cNvSpPr txBox="1"/>
          <p:nvPr/>
        </p:nvSpPr>
        <p:spPr>
          <a:xfrm>
            <a:off x="479468" y="2821488"/>
            <a:ext cx="52935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Hey Mehmet, was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30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04"/>
                                        </p:tgtEl>
                                        <p:attrNameLst>
                                          <p:attrName>fillcolor</p:attrName>
                                        </p:attrNameLst>
                                      </p:cBhvr>
                                      <p:to>
                                        <a:schemeClr val="accent2"/>
                                      </p:to>
                                    </p:animClr>
                                    <p:set>
                                      <p:cBhvr>
                                        <p:cTn id="9" dur="2000" fill="hold"/>
                                        <p:tgtEl>
                                          <p:spTgt spid="104"/>
                                        </p:tgtEl>
                                        <p:attrNameLst>
                                          <p:attrName>fill.type</p:attrName>
                                        </p:attrNameLst>
                                      </p:cBhvr>
                                      <p:to>
                                        <p:strVal val="solid"/>
                                      </p:to>
                                    </p:set>
                                    <p:set>
                                      <p:cBhvr>
                                        <p:cTn id="10" dur="2000" fill="hold"/>
                                        <p:tgtEl>
                                          <p:spTgt spid="10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105"/>
                                        </p:tgtEl>
                                        <p:attrNameLst>
                                          <p:attrName>fillcolor</p:attrName>
                                        </p:attrNameLst>
                                      </p:cBhvr>
                                      <p:to>
                                        <a:schemeClr val="accent2"/>
                                      </p:to>
                                    </p:animClr>
                                    <p:set>
                                      <p:cBhvr>
                                        <p:cTn id="17" dur="2000" fill="hold"/>
                                        <p:tgtEl>
                                          <p:spTgt spid="105"/>
                                        </p:tgtEl>
                                        <p:attrNameLst>
                                          <p:attrName>fill.type</p:attrName>
                                        </p:attrNameLst>
                                      </p:cBhvr>
                                      <p:to>
                                        <p:strVal val="solid"/>
                                      </p:to>
                                    </p:set>
                                    <p:set>
                                      <p:cBhvr>
                                        <p:cTn id="18" dur="2000" fill="hold"/>
                                        <p:tgtEl>
                                          <p:spTgt spid="10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108"/>
                                        </p:tgtEl>
                                        <p:attrNameLst>
                                          <p:attrName>fillcolor</p:attrName>
                                        </p:attrNameLst>
                                      </p:cBhvr>
                                      <p:to>
                                        <a:schemeClr val="accent2"/>
                                      </p:to>
                                    </p:animClr>
                                    <p:set>
                                      <p:cBhvr>
                                        <p:cTn id="25" dur="2000" fill="hold"/>
                                        <p:tgtEl>
                                          <p:spTgt spid="108"/>
                                        </p:tgtEl>
                                        <p:attrNameLst>
                                          <p:attrName>fill.type</p:attrName>
                                        </p:attrNameLst>
                                      </p:cBhvr>
                                      <p:to>
                                        <p:strVal val="solid"/>
                                      </p:to>
                                    </p:set>
                                    <p:set>
                                      <p:cBhvr>
                                        <p:cTn id="26" dur="2000" fill="hold"/>
                                        <p:tgtEl>
                                          <p:spTgt spid="10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9"/>
                                        </p:tgtEl>
                                        <p:attrNameLst>
                                          <p:attrName>fillcolor</p:attrName>
                                        </p:attrNameLst>
                                      </p:cBhvr>
                                      <p:to>
                                        <a:schemeClr val="accent2"/>
                                      </p:to>
                                    </p:animClr>
                                    <p:set>
                                      <p:cBhvr>
                                        <p:cTn id="33" dur="2000" fill="hold"/>
                                        <p:tgtEl>
                                          <p:spTgt spid="109"/>
                                        </p:tgtEl>
                                        <p:attrNameLst>
                                          <p:attrName>fill.type</p:attrName>
                                        </p:attrNameLst>
                                      </p:cBhvr>
                                      <p:to>
                                        <p:strVal val="solid"/>
                                      </p:to>
                                    </p:set>
                                    <p:set>
                                      <p:cBhvr>
                                        <p:cTn id="34" dur="20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0"/>
                                        </p:tgtEl>
                                        <p:attrNameLst>
                                          <p:attrName>fillcolor</p:attrName>
                                        </p:attrNameLst>
                                      </p:cBhvr>
                                      <p:to>
                                        <a:schemeClr val="accent2"/>
                                      </p:to>
                                    </p:animClr>
                                    <p:set>
                                      <p:cBhvr>
                                        <p:cTn id="41" dur="2000" fill="hold"/>
                                        <p:tgtEl>
                                          <p:spTgt spid="110"/>
                                        </p:tgtEl>
                                        <p:attrNameLst>
                                          <p:attrName>fill.type</p:attrName>
                                        </p:attrNameLst>
                                      </p:cBhvr>
                                      <p:to>
                                        <p:strVal val="solid"/>
                                      </p:to>
                                    </p:set>
                                    <p:set>
                                      <p:cBhvr>
                                        <p:cTn id="42" dur="2000" fill="hold"/>
                                        <p:tgtEl>
                                          <p:spTgt spid="110"/>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11"/>
                                        </p:tgtEl>
                                        <p:attrNameLst>
                                          <p:attrName>fillcolor</p:attrName>
                                        </p:attrNameLst>
                                      </p:cBhvr>
                                      <p:to>
                                        <a:schemeClr val="accent2"/>
                                      </p:to>
                                    </p:animClr>
                                    <p:set>
                                      <p:cBhvr>
                                        <p:cTn id="49" dur="2000" fill="hold"/>
                                        <p:tgtEl>
                                          <p:spTgt spid="111"/>
                                        </p:tgtEl>
                                        <p:attrNameLst>
                                          <p:attrName>fill.type</p:attrName>
                                        </p:attrNameLst>
                                      </p:cBhvr>
                                      <p:to>
                                        <p:strVal val="solid"/>
                                      </p:to>
                                    </p:set>
                                    <p:set>
                                      <p:cBhvr>
                                        <p:cTn id="50" dur="2000" fill="hold"/>
                                        <p:tgtEl>
                                          <p:spTgt spid="1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97" grpId="0"/>
      <p:bldP spid="98" grpId="0"/>
      <p:bldP spid="100" grpId="0"/>
      <p:bldP spid="10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773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Der Lehrer </a:t>
            </a:r>
            <a:r>
              <a:rPr lang="en-GB" sz="3600" b="1" dirty="0" err="1">
                <a:solidFill>
                  <a:schemeClr val="bg1"/>
                </a:solidFill>
              </a:rPr>
              <a:t>ist</a:t>
            </a:r>
            <a:r>
              <a:rPr lang="en-GB" sz="3600" b="1" dirty="0">
                <a:solidFill>
                  <a:schemeClr val="bg1"/>
                </a:solidFill>
              </a:rPr>
              <a:t> </a:t>
            </a:r>
            <a:r>
              <a:rPr lang="en-GB" sz="3600" b="1" dirty="0" err="1">
                <a:solidFill>
                  <a:schemeClr val="bg1"/>
                </a:solidFill>
              </a:rPr>
              <a:t>streng</a:t>
            </a:r>
            <a:r>
              <a:rPr lang="en-GB" sz="3600" b="1" dirty="0">
                <a:solidFill>
                  <a:schemeClr val="bg1"/>
                </a:solidFill>
              </a:rPr>
              <a:t>! </a:t>
            </a:r>
          </a:p>
        </p:txBody>
      </p:sp>
      <p:sp>
        <p:nvSpPr>
          <p:cNvPr id="18" name="Speech Bubble: Rectangle with Corners Rounded 17">
            <a:extLst>
              <a:ext uri="{FF2B5EF4-FFF2-40B4-BE49-F238E27FC236}">
                <a16:creationId xmlns:a16="http://schemas.microsoft.com/office/drawing/2014/main" id="{8CD923CA-32EF-4FD2-B01A-9A27EEDDD62A}"/>
              </a:ext>
            </a:extLst>
          </p:cNvPr>
          <p:cNvSpPr/>
          <p:nvPr/>
        </p:nvSpPr>
        <p:spPr>
          <a:xfrm>
            <a:off x="2713692" y="1985278"/>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a:hlinkClick r:id="" action="ppaction://noaction">
              <a:snd r:embed="rId4" name="16 1. Guten Tag [beep].wav"/>
            </a:hlinkClick>
            <a:extLst>
              <a:ext uri="{FF2B5EF4-FFF2-40B4-BE49-F238E27FC236}">
                <a16:creationId xmlns:a16="http://schemas.microsoft.com/office/drawing/2014/main" id="{87D482EC-9FD0-4025-8932-E5686669BC67}"/>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19" name="TextBox 18">
            <a:extLst>
              <a:ext uri="{FF2B5EF4-FFF2-40B4-BE49-F238E27FC236}">
                <a16:creationId xmlns:a16="http://schemas.microsoft.com/office/drawing/2014/main" id="{022F218D-1995-4EDA-951F-3B0936537C85}"/>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04" name="TextBox 103">
            <a:hlinkClick r:id="" action="ppaction://noaction">
              <a:snd r:embed="rId5" name="16 2. Wolfgang.wav"/>
            </a:hlinkClick>
            <a:extLst>
              <a:ext uri="{FF2B5EF4-FFF2-40B4-BE49-F238E27FC236}">
                <a16:creationId xmlns:a16="http://schemas.microsoft.com/office/drawing/2014/main" id="{A0578C8E-56FC-4D7B-BB33-3C510FDD516F}"/>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105" name="TextBox 104">
            <a:extLst>
              <a:ext uri="{FF2B5EF4-FFF2-40B4-BE49-F238E27FC236}">
                <a16:creationId xmlns:a16="http://schemas.microsoft.com/office/drawing/2014/main" id="{F646BE15-4A39-4DCF-B074-BFA91D2EFC26}"/>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106" name="TextBox 105">
            <a:hlinkClick r:id="" action="ppaction://noaction">
              <a:snd r:embed="rId6" name="16 3. Redet.wav"/>
            </a:hlinkClick>
            <a:extLst>
              <a:ext uri="{FF2B5EF4-FFF2-40B4-BE49-F238E27FC236}">
                <a16:creationId xmlns:a16="http://schemas.microsoft.com/office/drawing/2014/main" id="{4ABF7BA0-F551-4A92-9EC9-B989271C20BC}"/>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107" name="TextBox 106">
            <a:extLst>
              <a:ext uri="{FF2B5EF4-FFF2-40B4-BE49-F238E27FC236}">
                <a16:creationId xmlns:a16="http://schemas.microsoft.com/office/drawing/2014/main" id="{99113CF4-DA72-4ACF-BF0D-71A310792798}"/>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108" name="TextBox 107">
            <a:hlinkClick r:id="" action="ppaction://noaction">
              <a:snd r:embed="rId7" name="16 4. Vergisst.wav"/>
            </a:hlinkClick>
            <a:extLst>
              <a:ext uri="{FF2B5EF4-FFF2-40B4-BE49-F238E27FC236}">
                <a16:creationId xmlns:a16="http://schemas.microsoft.com/office/drawing/2014/main" id="{8531201B-6997-487E-8CDA-47A97D94CDA6}"/>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109" name="TextBox 108">
            <a:extLst>
              <a:ext uri="{FF2B5EF4-FFF2-40B4-BE49-F238E27FC236}">
                <a16:creationId xmlns:a16="http://schemas.microsoft.com/office/drawing/2014/main" id="{3E9E3D00-2DBD-4A96-A82F-816F6B3A4A4D}"/>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3" name="TextBox 112">
            <a:hlinkClick r:id="" action="ppaction://noaction">
              <a:snd r:embed="rId8" name="16 5. Denke.wav"/>
            </a:hlinkClick>
            <a:extLst>
              <a:ext uri="{FF2B5EF4-FFF2-40B4-BE49-F238E27FC236}">
                <a16:creationId xmlns:a16="http://schemas.microsoft.com/office/drawing/2014/main" id="{158DEDD9-0D2E-4FA4-8A54-6D8385EAD90B}"/>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114" name="TextBox 113">
            <a:extLst>
              <a:ext uri="{FF2B5EF4-FFF2-40B4-BE49-F238E27FC236}">
                <a16:creationId xmlns:a16="http://schemas.microsoft.com/office/drawing/2014/main" id="{22E80BF2-D4EC-43BD-B438-660DCF90ECD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6" name="TextBox 115">
            <a:hlinkClick r:id="" action="ppaction://noaction">
              <a:snd r:embed="rId9" name="16 6. Mehmet.wav"/>
            </a:hlinkClick>
            <a:extLst>
              <a:ext uri="{FF2B5EF4-FFF2-40B4-BE49-F238E27FC236}">
                <a16:creationId xmlns:a16="http://schemas.microsoft.com/office/drawing/2014/main" id="{E3F166ED-5C07-4D8B-A42F-2BDEEC5854C9}"/>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117" name="TextBox 116">
            <a:extLst>
              <a:ext uri="{FF2B5EF4-FFF2-40B4-BE49-F238E27FC236}">
                <a16:creationId xmlns:a16="http://schemas.microsoft.com/office/drawing/2014/main" id="{6419C64F-DA06-4648-B2B9-BA5A030D1E98}"/>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9" name="TextBox 118">
            <a:hlinkClick r:id="" action="ppaction://noaction">
              <a:snd r:embed="rId10" name="16 7. sitzt.wav"/>
            </a:hlinkClick>
            <a:extLst>
              <a:ext uri="{FF2B5EF4-FFF2-40B4-BE49-F238E27FC236}">
                <a16:creationId xmlns:a16="http://schemas.microsoft.com/office/drawing/2014/main" id="{A1DEA9B6-2ADF-4F70-AD11-653F9BE0B881}"/>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120" name="TextBox 119">
            <a:extLst>
              <a:ext uri="{FF2B5EF4-FFF2-40B4-BE49-F238E27FC236}">
                <a16:creationId xmlns:a16="http://schemas.microsoft.com/office/drawing/2014/main" id="{8BB5EDFB-386E-4D9B-ABD7-BDC7C1CB71A9}"/>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122" name="TextBox 121">
            <a:hlinkClick r:id="" action="ppaction://noaction">
              <a:snd r:embed="rId11" name="16 8. Kann.wav"/>
            </a:hlinkClick>
            <a:extLst>
              <a:ext uri="{FF2B5EF4-FFF2-40B4-BE49-F238E27FC236}">
                <a16:creationId xmlns:a16="http://schemas.microsoft.com/office/drawing/2014/main" id="{59E6729D-65D4-4BA5-B65B-55F6EF2A2B18}"/>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123" name="TextBox 122">
            <a:extLst>
              <a:ext uri="{FF2B5EF4-FFF2-40B4-BE49-F238E27FC236}">
                <a16:creationId xmlns:a16="http://schemas.microsoft.com/office/drawing/2014/main" id="{4EA36FF2-9D58-4F12-AA35-BBA57242C75F}"/>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pic>
        <p:nvPicPr>
          <p:cNvPr id="6" name="Picture 5" descr="A close up of a logo&#10;&#10;Description automatically generated">
            <a:extLst>
              <a:ext uri="{FF2B5EF4-FFF2-40B4-BE49-F238E27FC236}">
                <a16:creationId xmlns:a16="http://schemas.microsoft.com/office/drawing/2014/main" id="{1DE20749-47B1-4A53-B459-CAB92BF22C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A picture containing text, book&#10;&#10;Description automatically generated">
            <a:extLst>
              <a:ext uri="{FF2B5EF4-FFF2-40B4-BE49-F238E27FC236}">
                <a16:creationId xmlns:a16="http://schemas.microsoft.com/office/drawing/2014/main" id="{45A63DD6-60FE-4594-A1C3-AA053B338C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74601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extLst>
              <a:ext uri="{FF2B5EF4-FFF2-40B4-BE49-F238E27FC236}">
                <a16:creationId xmlns:a16="http://schemas.microsoft.com/office/drawing/2014/main" id="{8BF615B7-95C9-4E1E-A186-261AF02BA566}"/>
              </a:ext>
            </a:extLst>
          </p:cNvPr>
          <p:cNvSpPr/>
          <p:nvPr/>
        </p:nvSpPr>
        <p:spPr>
          <a:xfrm>
            <a:off x="2650733" y="1961322"/>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178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04504" y="313809"/>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35" name="TextBox 34">
            <a:hlinkClick r:id="" action="ppaction://noaction">
              <a:snd r:embed="rId4" name="17 1. Guten Tag.wav"/>
            </a:hlinkClick>
            <a:extLst>
              <a:ext uri="{FF2B5EF4-FFF2-40B4-BE49-F238E27FC236}">
                <a16:creationId xmlns:a16="http://schemas.microsoft.com/office/drawing/2014/main" id="{1755F05A-3669-4ED6-8EBC-1765AC4EA82E}"/>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36" name="TextBox 35">
            <a:extLst>
              <a:ext uri="{FF2B5EF4-FFF2-40B4-BE49-F238E27FC236}">
                <a16:creationId xmlns:a16="http://schemas.microsoft.com/office/drawing/2014/main" id="{B71C8893-C147-4EFA-8528-E0D3CA6BB53C}"/>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39" name="TextBox 38">
            <a:hlinkClick r:id="" action="ppaction://noaction">
              <a:snd r:embed="rId5" name="17 2. Wolfgang.wav"/>
            </a:hlinkClick>
            <a:extLst>
              <a:ext uri="{FF2B5EF4-FFF2-40B4-BE49-F238E27FC236}">
                <a16:creationId xmlns:a16="http://schemas.microsoft.com/office/drawing/2014/main" id="{E9E6C00F-31B7-46E9-97D7-F1E630D67D1C}"/>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40" name="TextBox 39">
            <a:extLst>
              <a:ext uri="{FF2B5EF4-FFF2-40B4-BE49-F238E27FC236}">
                <a16:creationId xmlns:a16="http://schemas.microsoft.com/office/drawing/2014/main" id="{715579D8-E446-4370-9B43-B50890736AD3}"/>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42" name="TextBox 41">
            <a:hlinkClick r:id="" action="ppaction://noaction">
              <a:snd r:embed="rId6" name="17 3. Redet.wav"/>
            </a:hlinkClick>
            <a:extLst>
              <a:ext uri="{FF2B5EF4-FFF2-40B4-BE49-F238E27FC236}">
                <a16:creationId xmlns:a16="http://schemas.microsoft.com/office/drawing/2014/main" id="{F729CFF9-7F0B-4ADE-B0FB-E6784467B38F}"/>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43" name="TextBox 42">
            <a:extLst>
              <a:ext uri="{FF2B5EF4-FFF2-40B4-BE49-F238E27FC236}">
                <a16:creationId xmlns:a16="http://schemas.microsoft.com/office/drawing/2014/main" id="{5F11C309-4303-4455-87B1-931A8DEB10DD}"/>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45" name="TextBox 44">
            <a:hlinkClick r:id="" action="ppaction://noaction">
              <a:snd r:embed="rId7" name="17 4. Vergisst.wav"/>
            </a:hlinkClick>
            <a:extLst>
              <a:ext uri="{FF2B5EF4-FFF2-40B4-BE49-F238E27FC236}">
                <a16:creationId xmlns:a16="http://schemas.microsoft.com/office/drawing/2014/main" id="{1B7EC48F-197C-43CB-BBBC-E5CA96676F51}"/>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46" name="TextBox 45">
            <a:extLst>
              <a:ext uri="{FF2B5EF4-FFF2-40B4-BE49-F238E27FC236}">
                <a16:creationId xmlns:a16="http://schemas.microsoft.com/office/drawing/2014/main" id="{74248B70-BB1B-4F8F-86F4-9CC1FCC9D03C}"/>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48" name="TextBox 47">
            <a:hlinkClick r:id="" action="ppaction://noaction">
              <a:snd r:embed="rId8" name="17 5. Denke.wav"/>
            </a:hlinkClick>
            <a:extLst>
              <a:ext uri="{FF2B5EF4-FFF2-40B4-BE49-F238E27FC236}">
                <a16:creationId xmlns:a16="http://schemas.microsoft.com/office/drawing/2014/main" id="{8152E587-E902-4998-A53D-F664E7FE1ED1}"/>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49" name="TextBox 48">
            <a:extLst>
              <a:ext uri="{FF2B5EF4-FFF2-40B4-BE49-F238E27FC236}">
                <a16:creationId xmlns:a16="http://schemas.microsoft.com/office/drawing/2014/main" id="{929B05FA-0A12-4DDE-94C7-3D979E82DC8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1" name="TextBox 50">
            <a:hlinkClick r:id="" action="ppaction://noaction">
              <a:snd r:embed="rId9" name="17 6. Mehmet.wav"/>
            </a:hlinkClick>
            <a:extLst>
              <a:ext uri="{FF2B5EF4-FFF2-40B4-BE49-F238E27FC236}">
                <a16:creationId xmlns:a16="http://schemas.microsoft.com/office/drawing/2014/main" id="{0A85AFF0-9AB4-4FB8-B340-0A7D46CA82A7}"/>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52" name="TextBox 51">
            <a:extLst>
              <a:ext uri="{FF2B5EF4-FFF2-40B4-BE49-F238E27FC236}">
                <a16:creationId xmlns:a16="http://schemas.microsoft.com/office/drawing/2014/main" id="{B87DD56D-2BC0-4AAA-9465-2D7F9B99379A}"/>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4" name="TextBox 53">
            <a:hlinkClick r:id="" action="ppaction://noaction">
              <a:snd r:embed="rId10" name="17 7. sitzt.wav"/>
            </a:hlinkClick>
            <a:extLst>
              <a:ext uri="{FF2B5EF4-FFF2-40B4-BE49-F238E27FC236}">
                <a16:creationId xmlns:a16="http://schemas.microsoft.com/office/drawing/2014/main" id="{672C3243-AD5C-4D59-999A-CC3DABC440E5}"/>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55" name="TextBox 54">
            <a:extLst>
              <a:ext uri="{FF2B5EF4-FFF2-40B4-BE49-F238E27FC236}">
                <a16:creationId xmlns:a16="http://schemas.microsoft.com/office/drawing/2014/main" id="{6F7797B1-02D7-4645-9A05-EA55FE5D4D9B}"/>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57" name="TextBox 56">
            <a:hlinkClick r:id="" action="ppaction://noaction">
              <a:snd r:embed="rId11" name="17 8. Kann.wav"/>
            </a:hlinkClick>
            <a:extLst>
              <a:ext uri="{FF2B5EF4-FFF2-40B4-BE49-F238E27FC236}">
                <a16:creationId xmlns:a16="http://schemas.microsoft.com/office/drawing/2014/main" id="{3FCFCD14-0325-41E6-9D71-62D73C4F946E}"/>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58" name="TextBox 57">
            <a:extLst>
              <a:ext uri="{FF2B5EF4-FFF2-40B4-BE49-F238E27FC236}">
                <a16:creationId xmlns:a16="http://schemas.microsoft.com/office/drawing/2014/main" id="{DED92445-91D7-4195-93E5-4D69EB4B2074}"/>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sp>
        <p:nvSpPr>
          <p:cNvPr id="5" name="TextBox 4">
            <a:extLst>
              <a:ext uri="{FF2B5EF4-FFF2-40B4-BE49-F238E27FC236}">
                <a16:creationId xmlns:a16="http://schemas.microsoft.com/office/drawing/2014/main" id="{1D066777-7D85-4775-8F33-FE6BB112D7ED}"/>
              </a:ext>
            </a:extLst>
          </p:cNvPr>
          <p:cNvSpPr txBox="1"/>
          <p:nvPr/>
        </p:nvSpPr>
        <p:spPr>
          <a:xfrm>
            <a:off x="4154176" y="2213438"/>
            <a:ext cx="1106937" cy="49105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53C3B3C-FDFE-4313-BFB8-A931C88421B3}"/>
              </a:ext>
            </a:extLst>
          </p:cNvPr>
          <p:cNvSpPr txBox="1"/>
          <p:nvPr/>
        </p:nvSpPr>
        <p:spPr>
          <a:xfrm>
            <a:off x="5685246" y="3319396"/>
            <a:ext cx="405830"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7C5FCC52-47E6-48C8-A72F-E6A95109E3B5}"/>
              </a:ext>
            </a:extLst>
          </p:cNvPr>
          <p:cNvSpPr txBox="1"/>
          <p:nvPr/>
        </p:nvSpPr>
        <p:spPr>
          <a:xfrm>
            <a:off x="4660974" y="4283086"/>
            <a:ext cx="470834" cy="49058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E4FD06D-7557-4AFD-B0BF-E9C6A19DCD3D}"/>
              </a:ext>
            </a:extLst>
          </p:cNvPr>
          <p:cNvSpPr txBox="1"/>
          <p:nvPr/>
        </p:nvSpPr>
        <p:spPr>
          <a:xfrm>
            <a:off x="5131808" y="5257965"/>
            <a:ext cx="706251" cy="55099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3155BD06-DFA8-4B6E-AB8B-8B959BCC6729}"/>
              </a:ext>
            </a:extLst>
          </p:cNvPr>
          <p:cNvSpPr txBox="1"/>
          <p:nvPr/>
        </p:nvSpPr>
        <p:spPr>
          <a:xfrm>
            <a:off x="7497906" y="2100071"/>
            <a:ext cx="1106937" cy="60441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309A1FE-7941-44E6-A6C5-0FF72A3E339A}"/>
              </a:ext>
            </a:extLst>
          </p:cNvPr>
          <p:cNvSpPr txBox="1"/>
          <p:nvPr/>
        </p:nvSpPr>
        <p:spPr>
          <a:xfrm>
            <a:off x="7535382" y="3188902"/>
            <a:ext cx="848329" cy="55041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7F456D5-040D-4B99-9849-6DB29F14C30D}"/>
              </a:ext>
            </a:extLst>
          </p:cNvPr>
          <p:cNvSpPr txBox="1"/>
          <p:nvPr/>
        </p:nvSpPr>
        <p:spPr>
          <a:xfrm>
            <a:off x="9319818" y="4193284"/>
            <a:ext cx="414119" cy="58038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284E993B-626C-455F-8B73-F68DCA8EF02F}"/>
              </a:ext>
            </a:extLst>
          </p:cNvPr>
          <p:cNvSpPr txBox="1"/>
          <p:nvPr/>
        </p:nvSpPr>
        <p:spPr>
          <a:xfrm>
            <a:off x="8383711" y="5318019"/>
            <a:ext cx="1131863" cy="43088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0" name="Picture 59" descr="A close up of a logo&#10;&#10;Description automatically generated">
            <a:extLst>
              <a:ext uri="{FF2B5EF4-FFF2-40B4-BE49-F238E27FC236}">
                <a16:creationId xmlns:a16="http://schemas.microsoft.com/office/drawing/2014/main" id="{87149BCE-C877-4AD6-BDE6-E2563365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E4ED6012-C627-4D9A-9D5F-95CB0A351D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13909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animBg="1"/>
      <p:bldP spid="61" grpId="0" animBg="1"/>
      <p:bldP spid="62" grpId="0" animBg="1"/>
      <p:bldP spid="63" grpId="0" animBg="1"/>
      <p:bldP spid="64" grpId="0" animBg="1"/>
      <p:bldP spid="65"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203506"/>
            <a:ext cx="11719875" cy="1042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Freund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versteht</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Sätze</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auf Deutsch. Word order 1 or 2? </a:t>
            </a: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23D9F108-A173-480D-B8BC-A5A5A9BCFABF}"/>
              </a:ext>
            </a:extLst>
          </p:cNvPr>
          <p:cNvPicPr>
            <a:picLocks noChangeAspect="1"/>
          </p:cNvPicPr>
          <p:nvPr/>
        </p:nvPicPr>
        <p:blipFill>
          <a:blip r:embed="rId4"/>
          <a:stretch>
            <a:fillRect/>
          </a:stretch>
        </p:blipFill>
        <p:spPr>
          <a:xfrm>
            <a:off x="332272" y="1734363"/>
            <a:ext cx="11477438" cy="4545196"/>
          </a:xfrm>
          <a:prstGeom prst="rect">
            <a:avLst/>
          </a:prstGeom>
        </p:spPr>
      </p:pic>
      <p:sp>
        <p:nvSpPr>
          <p:cNvPr id="4" name="TextBox 3">
            <a:extLst>
              <a:ext uri="{FF2B5EF4-FFF2-40B4-BE49-F238E27FC236}">
                <a16:creationId xmlns:a16="http://schemas.microsoft.com/office/drawing/2014/main" id="{51515216-0E77-451E-9036-D6C656623F70}"/>
              </a:ext>
            </a:extLst>
          </p:cNvPr>
          <p:cNvSpPr txBox="1"/>
          <p:nvPr/>
        </p:nvSpPr>
        <p:spPr>
          <a:xfrm>
            <a:off x="596933" y="2050772"/>
            <a:ext cx="5237146"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I’m cleaning my room on Monday.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I’m staying at home on Tuesday.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I’m eating ice cream on Wednesday.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I’m sleeping on Thursday.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I’m playing in the Orchestra on Friday.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I’m singing in the choir on Saturday.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I’m getting a present on Sunday!</a:t>
            </a:r>
          </a:p>
        </p:txBody>
      </p:sp>
      <p:sp>
        <p:nvSpPr>
          <p:cNvPr id="13" name="TextBox 12">
            <a:extLst>
              <a:ext uri="{FF2B5EF4-FFF2-40B4-BE49-F238E27FC236}">
                <a16:creationId xmlns:a16="http://schemas.microsoft.com/office/drawing/2014/main" id="{33E7E725-55C5-400F-AE73-E866B06EDDC4}"/>
              </a:ext>
            </a:extLst>
          </p:cNvPr>
          <p:cNvSpPr txBox="1"/>
          <p:nvPr/>
        </p:nvSpPr>
        <p:spPr>
          <a:xfrm>
            <a:off x="6357921" y="2050772"/>
            <a:ext cx="523714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Am Montag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putze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Zimmer.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Donnerstag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Freitag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Orchester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singe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Am Sonntag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bekomme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Geschenk</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598EC8D-E4A5-497B-88C6-0EB0D02F8D4A}"/>
              </a:ext>
            </a:extLst>
          </p:cNvPr>
          <p:cNvSpPr txBox="1"/>
          <p:nvPr/>
        </p:nvSpPr>
        <p:spPr>
          <a:xfrm>
            <a:off x="7142324" y="2648180"/>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E997797-DCCD-4240-A23B-D227D9066200}"/>
              </a:ext>
            </a:extLst>
          </p:cNvPr>
          <p:cNvSpPr txBox="1"/>
          <p:nvPr/>
        </p:nvSpPr>
        <p:spPr>
          <a:xfrm>
            <a:off x="8262345" y="2193112"/>
            <a:ext cx="30825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53C3275A-988E-43C5-B13C-430E32F2980A}"/>
              </a:ext>
            </a:extLst>
          </p:cNvPr>
          <p:cNvSpPr txBox="1"/>
          <p:nvPr/>
        </p:nvSpPr>
        <p:spPr>
          <a:xfrm>
            <a:off x="7142324" y="3103248"/>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4371554B-6DFC-4913-A207-300ED3D0B082}"/>
              </a:ext>
            </a:extLst>
          </p:cNvPr>
          <p:cNvSpPr txBox="1"/>
          <p:nvPr/>
        </p:nvSpPr>
        <p:spPr>
          <a:xfrm>
            <a:off x="8723696" y="3562426"/>
            <a:ext cx="14682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CF3695A-29FC-416A-A035-46761F5F2530}"/>
              </a:ext>
            </a:extLst>
          </p:cNvPr>
          <p:cNvSpPr txBox="1"/>
          <p:nvPr/>
        </p:nvSpPr>
        <p:spPr>
          <a:xfrm>
            <a:off x="7142324" y="4015286"/>
            <a:ext cx="397431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pSp>
        <p:nvGrpSpPr>
          <p:cNvPr id="2" name="Group 1">
            <a:extLst>
              <a:ext uri="{FF2B5EF4-FFF2-40B4-BE49-F238E27FC236}">
                <a16:creationId xmlns:a16="http://schemas.microsoft.com/office/drawing/2014/main" id="{01FD008F-9480-4519-BC91-8083F8C066F8}"/>
              </a:ext>
            </a:extLst>
          </p:cNvPr>
          <p:cNvGrpSpPr/>
          <p:nvPr/>
        </p:nvGrpSpPr>
        <p:grpSpPr>
          <a:xfrm>
            <a:off x="6631893" y="4923520"/>
            <a:ext cx="4073142" cy="849144"/>
            <a:chOff x="6631893" y="4923520"/>
            <a:chExt cx="4073142" cy="849144"/>
          </a:xfrm>
        </p:grpSpPr>
        <p:sp>
          <p:nvSpPr>
            <p:cNvPr id="19" name="TextBox 18">
              <a:extLst>
                <a:ext uri="{FF2B5EF4-FFF2-40B4-BE49-F238E27FC236}">
                  <a16:creationId xmlns:a16="http://schemas.microsoft.com/office/drawing/2014/main" id="{E36E137F-9A40-4A87-B97C-A8C308FE6428}"/>
                </a:ext>
              </a:extLst>
            </p:cNvPr>
            <p:cNvSpPr txBox="1"/>
            <p:nvPr/>
          </p:nvSpPr>
          <p:spPr>
            <a:xfrm>
              <a:off x="8281041" y="4923520"/>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9F0DC08-640E-4722-8F95-C02030282812}"/>
                </a:ext>
              </a:extLst>
            </p:cNvPr>
            <p:cNvSpPr txBox="1"/>
            <p:nvPr/>
          </p:nvSpPr>
          <p:spPr>
            <a:xfrm>
              <a:off x="6631893" y="5403332"/>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21" name="TextBox 20">
            <a:extLst>
              <a:ext uri="{FF2B5EF4-FFF2-40B4-BE49-F238E27FC236}">
                <a16:creationId xmlns:a16="http://schemas.microsoft.com/office/drawing/2014/main" id="{6032EF19-0798-4122-82D0-62E94749D814}"/>
              </a:ext>
            </a:extLst>
          </p:cNvPr>
          <p:cNvSpPr txBox="1"/>
          <p:nvPr/>
        </p:nvSpPr>
        <p:spPr>
          <a:xfrm>
            <a:off x="8315039" y="4469403"/>
            <a:ext cx="276186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03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using frequency to inform vocabulary selection</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vocabulary sets with mixed word classes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cohesion of vocabulary with grammar practice activities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2400">
                <a:solidFill>
                  <a:srgbClr val="002060"/>
                </a:solidFill>
                <a:latin typeface="Century Gothic" panose="020B0502020202020204" pitchFamily="34" charset="0"/>
              </a:rPr>
              <a:t>teaching one new meaning of a word at a time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systematic revisiting of vocabulary in different contexts</a:t>
            </a: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pic>
        <p:nvPicPr>
          <p:cNvPr id="3" name="Picture 2"/>
          <p:cNvPicPr>
            <a:picLocks noChangeAspect="1"/>
          </p:cNvPicPr>
          <p:nvPr/>
        </p:nvPicPr>
        <p:blipFill rotWithShape="1">
          <a:blip r:embed="rId5"/>
          <a:srcRect l="13631" t="15359" r="64488" b="19392"/>
          <a:stretch/>
        </p:blipFill>
        <p:spPr>
          <a:xfrm>
            <a:off x="9700745" y="1408069"/>
            <a:ext cx="2387530" cy="2402834"/>
          </a:xfrm>
          <a:prstGeom prst="rect">
            <a:avLst/>
          </a:prstGeom>
        </p:spPr>
      </p:pic>
    </p:spTree>
    <p:extLst>
      <p:ext uri="{BB962C8B-B14F-4D97-AF65-F5344CB8AC3E}">
        <p14:creationId xmlns:p14="http://schemas.microsoft.com/office/powerpoint/2010/main" val="382366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BDC55A-8C02-4AB1-9A4B-6E0F16AD3A6B}"/>
              </a:ext>
            </a:extLst>
          </p:cNvPr>
          <p:cNvSpPr>
            <a:spLocks noGrp="1"/>
          </p:cNvSpPr>
          <p:nvPr>
            <p:ph type="title"/>
          </p:nvPr>
        </p:nvSpPr>
        <p:spPr/>
        <p:txBody>
          <a:bodyPr/>
          <a:lstStyle/>
          <a:p>
            <a:r>
              <a:rPr lang="fr-FR" dirty="0"/>
              <a:t>Mixed </a:t>
            </a:r>
            <a:r>
              <a:rPr lang="fr-FR" dirty="0" err="1"/>
              <a:t>word</a:t>
            </a:r>
            <a:r>
              <a:rPr lang="fr-FR" dirty="0"/>
              <a:t> class sets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0" y="421239"/>
            <a:ext cx="6716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Sample mixed word class set set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536448" y="5794257"/>
            <a:ext cx="7849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Source of frequency data: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Frequency Dictionary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of Spanish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a:t>
            </a: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Published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429162" y="1449931"/>
            <a:ext cx="8998172" cy="4344326"/>
          </a:xfrm>
          <a:prstGeom prst="rect">
            <a:avLst/>
          </a:prstGeom>
        </p:spPr>
      </p:pic>
      <p:sp>
        <p:nvSpPr>
          <p:cNvPr id="8" name="TextBox 7"/>
          <p:cNvSpPr txBox="1"/>
          <p:nvPr/>
        </p:nvSpPr>
        <p:spPr>
          <a:xfrm>
            <a:off x="536448" y="1148984"/>
            <a:ext cx="3954870" cy="369332"/>
          </a:xfrm>
          <a:prstGeom prst="rect">
            <a:avLst/>
          </a:prstGeom>
          <a:noFill/>
        </p:spPr>
        <p:txBody>
          <a:bodyPr wrap="square" rtlCol="0">
            <a:spAutoFit/>
          </a:bodyPr>
          <a:lstStyle/>
          <a:p>
            <a:r>
              <a:rPr lang="en-GB">
                <a:latin typeface="Century Gothic" panose="020B0502020202020204" pitchFamily="34" charset="0"/>
              </a:rPr>
              <a:t>Year 7 Spanish Term 2.1 Week 4</a:t>
            </a:r>
          </a:p>
        </p:txBody>
      </p:sp>
    </p:spTree>
    <p:extLst>
      <p:ext uri="{BB962C8B-B14F-4D97-AF65-F5344CB8AC3E}">
        <p14:creationId xmlns:p14="http://schemas.microsoft.com/office/powerpoint/2010/main" val="373322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0" y="202734"/>
            <a:ext cx="10515600" cy="1325563"/>
          </a:xfrm>
        </p:spPr>
        <p:txBody>
          <a:bodyPr>
            <a:normAutofit/>
          </a:bodyPr>
          <a:lstStyle/>
          <a:p>
            <a:r>
              <a:rPr lang="en-GB" sz="2400" b="1">
                <a:solidFill>
                  <a:prstClr val="white"/>
                </a:solidFill>
              </a:rPr>
              <a:t>Cohesion of grammar and vocabulary</a:t>
            </a:r>
            <a:br>
              <a:rPr lang="en-GB" sz="2400" b="1">
                <a:solidFill>
                  <a:prstClr val="white"/>
                </a:solidFill>
              </a:rPr>
            </a:br>
            <a:endParaRPr lang="en-GB" sz="2400"/>
          </a:p>
        </p:txBody>
      </p:sp>
      <p:pic>
        <p:nvPicPr>
          <p:cNvPr id="4" name="Picture 3"/>
          <p:cNvPicPr>
            <a:picLocks noChangeAspect="1"/>
          </p:cNvPicPr>
          <p:nvPr/>
        </p:nvPicPr>
        <p:blipFill>
          <a:blip r:embed="rId3"/>
          <a:stretch>
            <a:fillRect/>
          </a:stretch>
        </p:blipFill>
        <p:spPr>
          <a:xfrm>
            <a:off x="902984" y="1715452"/>
            <a:ext cx="10006135" cy="4188959"/>
          </a:xfrm>
          <a:prstGeom prst="rect">
            <a:avLst/>
          </a:prstGeom>
        </p:spPr>
      </p:pic>
      <p:sp>
        <p:nvSpPr>
          <p:cNvPr id="5" name="Rounded Rectangular Callout 4"/>
          <p:cNvSpPr/>
          <p:nvPr/>
        </p:nvSpPr>
        <p:spPr>
          <a:xfrm>
            <a:off x="4114800" y="1596300"/>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entury Gothic" panose="020B0502020202020204" pitchFamily="34" charset="0"/>
              </a:rPr>
              <a:t>Bold</a:t>
            </a:r>
            <a:r>
              <a:rPr lang="en-GB">
                <a:solidFill>
                  <a:srgbClr val="002060"/>
                </a:solidFill>
                <a:latin typeface="Century Gothic" panose="020B0502020202020204" pitchFamily="34" charset="0"/>
              </a:rPr>
              <a:t> = new grammar</a:t>
            </a:r>
          </a:p>
          <a:p>
            <a:pPr algn="ctr"/>
            <a:r>
              <a:rPr lang="en-GB">
                <a:solidFill>
                  <a:srgbClr val="002060"/>
                </a:solidFill>
                <a:latin typeface="Century Gothic" panose="020B0502020202020204" pitchFamily="34" charset="0"/>
              </a:rPr>
              <a:t>Normal = revisited grammar</a:t>
            </a:r>
          </a:p>
        </p:txBody>
      </p:sp>
      <p:sp>
        <p:nvSpPr>
          <p:cNvPr id="7" name="Rounded Rectangular Callout 6"/>
          <p:cNvSpPr/>
          <p:nvPr/>
        </p:nvSpPr>
        <p:spPr>
          <a:xfrm>
            <a:off x="8016240" y="1715452"/>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Vocabulary to introduce</a:t>
            </a:r>
          </a:p>
        </p:txBody>
      </p:sp>
      <p:sp>
        <p:nvSpPr>
          <p:cNvPr id="8" name="Rounded Rectangular Callout 7"/>
          <p:cNvSpPr/>
          <p:nvPr/>
        </p:nvSpPr>
        <p:spPr>
          <a:xfrm>
            <a:off x="8547463" y="202734"/>
            <a:ext cx="3467100" cy="662120"/>
          </a:xfrm>
          <a:prstGeom prst="wedgeRoundRectCallout">
            <a:avLst>
              <a:gd name="adj1" fmla="val -35683"/>
              <a:gd name="adj2" fmla="val 12365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Context: “Describing a place”</a:t>
            </a:r>
          </a:p>
        </p:txBody>
      </p:sp>
    </p:spTree>
    <p:extLst>
      <p:ext uri="{BB962C8B-B14F-4D97-AF65-F5344CB8AC3E}">
        <p14:creationId xmlns:p14="http://schemas.microsoft.com/office/powerpoint/2010/main" val="175024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What is NCELP?</a:t>
            </a:r>
          </a:p>
        </p:txBody>
      </p:sp>
      <p:pic>
        <p:nvPicPr>
          <p:cNvPr id="8" name="Picture 7">
            <a:extLst>
              <a:ext uri="{FF2B5EF4-FFF2-40B4-BE49-F238E27FC236}">
                <a16:creationId xmlns:a16="http://schemas.microsoft.com/office/drawing/2014/main" id="{E8E0247F-469D-4A73-8B07-3AE5A6489F77}"/>
              </a:ext>
            </a:extLst>
          </p:cNvPr>
          <p:cNvPicPr>
            <a:picLocks noChangeAspect="1"/>
          </p:cNvPicPr>
          <p:nvPr/>
        </p:nvPicPr>
        <p:blipFill>
          <a:blip r:embed="rId4"/>
          <a:stretch>
            <a:fillRect/>
          </a:stretch>
        </p:blipFill>
        <p:spPr>
          <a:xfrm>
            <a:off x="300038" y="1628913"/>
            <a:ext cx="7148144" cy="4164312"/>
          </a:xfrm>
          <a:prstGeom prst="rect">
            <a:avLst/>
          </a:prstGeom>
          <a:effectLst>
            <a:outerShdw blurRad="50800" dist="38100" dir="5400000" algn="t" rotWithShape="0">
              <a:prstClr val="black">
                <a:alpha val="40000"/>
              </a:prstClr>
            </a:outerShdw>
          </a:effectLst>
        </p:spPr>
      </p:pic>
      <p:pic>
        <p:nvPicPr>
          <p:cNvPr id="4" name="Picture 3" descr="Map&#10;&#10;Description automatically generated">
            <a:extLst>
              <a:ext uri="{FF2B5EF4-FFF2-40B4-BE49-F238E27FC236}">
                <a16:creationId xmlns:a16="http://schemas.microsoft.com/office/drawing/2014/main" id="{F57A77DE-D239-4E4E-94F3-F1B86DF698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9526" y="1493882"/>
            <a:ext cx="5022474" cy="4299343"/>
          </a:xfrm>
          <a:prstGeom prst="rect">
            <a:avLst/>
          </a:prstGeom>
        </p:spPr>
      </p:pic>
    </p:spTree>
    <p:extLst>
      <p:ext uri="{BB962C8B-B14F-4D97-AF65-F5344CB8AC3E}">
        <p14:creationId xmlns:p14="http://schemas.microsoft.com/office/powerpoint/2010/main" val="301002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882" y="1622426"/>
            <a:ext cx="10658287" cy="35225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112059" y="67645"/>
            <a:ext cx="10515600" cy="1325563"/>
          </a:xfrm>
        </p:spPr>
        <p:txBody>
          <a:bodyPr>
            <a:normAutofit/>
          </a:bodyPr>
          <a:lstStyle/>
          <a:p>
            <a:r>
              <a:rPr lang="en-GB" sz="3200" b="1">
                <a:solidFill>
                  <a:schemeClr val="bg1"/>
                </a:solidFill>
              </a:rPr>
              <a:t>Multiple senses</a:t>
            </a:r>
          </a:p>
        </p:txBody>
      </p:sp>
    </p:spTree>
    <p:extLst>
      <p:ext uri="{BB962C8B-B14F-4D97-AF65-F5344CB8AC3E}">
        <p14:creationId xmlns:p14="http://schemas.microsoft.com/office/powerpoint/2010/main" val="328925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01367" y="1707885"/>
            <a:ext cx="9936247" cy="1351221"/>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3"/>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40428"/>
            <a:ext cx="7276481" cy="823739"/>
          </a:xfrm>
          <a:prstGeom prst="rect">
            <a:avLst/>
          </a:prstGeom>
        </p:spPr>
      </p:pic>
      <p:sp>
        <p:nvSpPr>
          <p:cNvPr id="2" name="Title 1"/>
          <p:cNvSpPr>
            <a:spLocks noGrp="1"/>
          </p:cNvSpPr>
          <p:nvPr>
            <p:ph type="title"/>
          </p:nvPr>
        </p:nvSpPr>
        <p:spPr>
          <a:xfrm>
            <a:off x="101367" y="112508"/>
            <a:ext cx="6597570" cy="994172"/>
          </a:xfrm>
        </p:spPr>
        <p:txBody>
          <a:bodyPr>
            <a:normAutofit/>
          </a:bodyPr>
          <a:lstStyle/>
          <a:p>
            <a:r>
              <a:rPr lang="en-GB" sz="2400" b="1">
                <a:solidFill>
                  <a:schemeClr val="bg1"/>
                </a:solidFill>
              </a:rPr>
              <a:t>Revisiting vocabulary in different grammatical and semantic contexts</a:t>
            </a:r>
          </a:p>
        </p:txBody>
      </p:sp>
      <p:grpSp>
        <p:nvGrpSpPr>
          <p:cNvPr id="49" name="Group 48">
            <a:extLst>
              <a:ext uri="{FF2B5EF4-FFF2-40B4-BE49-F238E27FC236}">
                <a16:creationId xmlns:a16="http://schemas.microsoft.com/office/drawing/2014/main" id="{6EC325FC-2844-4A86-AD96-3514EEBEFB71}"/>
              </a:ext>
            </a:extLst>
          </p:cNvPr>
          <p:cNvGrpSpPr/>
          <p:nvPr/>
        </p:nvGrpSpPr>
        <p:grpSpPr>
          <a:xfrm>
            <a:off x="363071" y="3174192"/>
            <a:ext cx="11604811" cy="1461948"/>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753036" y="4770016"/>
            <a:ext cx="11358534" cy="1602386"/>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Oval Callout 13">
            <a:extLst>
              <a:ext uri="{FF2B5EF4-FFF2-40B4-BE49-F238E27FC236}">
                <a16:creationId xmlns:a16="http://schemas.microsoft.com/office/drawing/2014/main" id="{61527889-E694-E74D-A488-4CB8BDFF6401}"/>
              </a:ext>
            </a:extLst>
          </p:cNvPr>
          <p:cNvSpPr/>
          <p:nvPr/>
        </p:nvSpPr>
        <p:spPr>
          <a:xfrm>
            <a:off x="6695723" y="327068"/>
            <a:ext cx="2707923" cy="1299686"/>
          </a:xfrm>
          <a:prstGeom prst="wedgeEllipseCallout">
            <a:avLst>
              <a:gd name="adj1" fmla="val 61527"/>
              <a:gd name="adj2" fmla="val 77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9899573" y="1816963"/>
            <a:ext cx="2117032" cy="1299686"/>
          </a:xfrm>
          <a:prstGeom prst="wedgeEllipseCallout">
            <a:avLst>
              <a:gd name="adj1" fmla="val 18998"/>
              <a:gd name="adj2" fmla="val 77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8947123" y="4201022"/>
            <a:ext cx="2707923" cy="1137987"/>
          </a:xfrm>
          <a:prstGeom prst="wedgeEllipseCallout">
            <a:avLst>
              <a:gd name="adj1" fmla="val 46003"/>
              <a:gd name="adj2" fmla="val 42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the environment</a:t>
            </a:r>
          </a:p>
        </p:txBody>
      </p:sp>
      <p:sp>
        <p:nvSpPr>
          <p:cNvPr id="17" name="Oval 16">
            <a:extLst>
              <a:ext uri="{FF2B5EF4-FFF2-40B4-BE49-F238E27FC236}">
                <a16:creationId xmlns:a16="http://schemas.microsoft.com/office/drawing/2014/main" id="{0DC77B5B-5A00-3447-94FD-C7382389BF6C}"/>
              </a:ext>
              <a:ext uri="{C183D7F6-B498-43B3-948B-1728B52AA6E4}">
                <adec:decorative xmlns:adec="http://schemas.microsoft.com/office/drawing/2017/decorative" val="1"/>
              </a:ext>
            </a:extLst>
          </p:cNvPr>
          <p:cNvSpPr/>
          <p:nvPr/>
        </p:nvSpPr>
        <p:spPr>
          <a:xfrm>
            <a:off x="1463040" y="3333420"/>
            <a:ext cx="1890878"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416E9CA7-8507-9342-A5A2-D5A7C7FDF5CC}"/>
              </a:ext>
              <a:ext uri="{C183D7F6-B498-43B3-948B-1728B52AA6E4}">
                <adec:decorative xmlns:adec="http://schemas.microsoft.com/office/drawing/2017/decorative" val="1"/>
              </a:ext>
            </a:extLst>
          </p:cNvPr>
          <p:cNvSpPr/>
          <p:nvPr/>
        </p:nvSpPr>
        <p:spPr>
          <a:xfrm>
            <a:off x="1463040" y="1801207"/>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5E29E302-5CCF-6F4A-ABEE-BB44F65C852B}"/>
              </a:ext>
              <a:ext uri="{C183D7F6-B498-43B3-948B-1728B52AA6E4}">
                <adec:decorative xmlns:adec="http://schemas.microsoft.com/office/drawing/2017/decorative" val="1"/>
              </a:ext>
            </a:extLst>
          </p:cNvPr>
          <p:cNvSpPr/>
          <p:nvPr/>
        </p:nvSpPr>
        <p:spPr>
          <a:xfrm>
            <a:off x="1384374" y="4546883"/>
            <a:ext cx="2080259" cy="7264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3464633" y="1303986"/>
            <a:ext cx="1084218"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NEW</a:t>
            </a:r>
            <a:endParaRPr lang="en-GB" sz="2000" b="1" dirty="0">
              <a:solidFill>
                <a:srgbClr val="002060"/>
              </a:solidFill>
              <a:latin typeface="Century Gothic" panose="020B0502020202020204" pitchFamily="34" charset="0"/>
            </a:endParaRPr>
          </a:p>
        </p:txBody>
      </p:sp>
      <p:sp>
        <p:nvSpPr>
          <p:cNvPr id="20" name="TextBox 19"/>
          <p:cNvSpPr txBox="1"/>
          <p:nvPr/>
        </p:nvSpPr>
        <p:spPr>
          <a:xfrm>
            <a:off x="7386653" y="2792872"/>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
        <p:nvSpPr>
          <p:cNvPr id="21" name="TextBox 20"/>
          <p:cNvSpPr txBox="1"/>
          <p:nvPr/>
        </p:nvSpPr>
        <p:spPr>
          <a:xfrm>
            <a:off x="5259507" y="4546883"/>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740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0AD0-D2DD-9A46-9D0C-3FC303516982}"/>
              </a:ext>
            </a:extLst>
          </p:cNvPr>
          <p:cNvSpPr>
            <a:spLocks noGrp="1"/>
          </p:cNvSpPr>
          <p:nvPr>
            <p:ph type="title"/>
          </p:nvPr>
        </p:nvSpPr>
        <p:spPr>
          <a:xfrm>
            <a:off x="10591800" y="6858000"/>
            <a:ext cx="1847850" cy="495300"/>
          </a:xfrm>
        </p:spPr>
        <p:txBody>
          <a:bodyPr>
            <a:normAutofit/>
          </a:bodyPr>
          <a:lstStyle/>
          <a:p>
            <a:r>
              <a:rPr lang="en-US" sz="2000">
                <a:solidFill>
                  <a:schemeClr val="bg1"/>
                </a:solidFill>
              </a:rPr>
              <a:t>Slide 32</a:t>
            </a:r>
          </a:p>
        </p:txBody>
      </p:sp>
      <p:sp>
        <p:nvSpPr>
          <p:cNvPr id="3" name="Content Placeholder 2">
            <a:extLst>
              <a:ext uri="{FF2B5EF4-FFF2-40B4-BE49-F238E27FC236}">
                <a16:creationId xmlns:a16="http://schemas.microsoft.com/office/drawing/2014/main" id="{7CDCBC1A-262F-F542-80DF-7DE16275BFB4}"/>
              </a:ext>
            </a:extLst>
          </p:cNvPr>
          <p:cNvSpPr>
            <a:spLocks noGrp="1"/>
          </p:cNvSpPr>
          <p:nvPr>
            <p:ph idx="1"/>
          </p:nvPr>
        </p:nvSpPr>
        <p:spPr>
          <a:xfrm>
            <a:off x="1000125" y="1101725"/>
            <a:ext cx="10515600" cy="4351338"/>
          </a:xfrm>
        </p:spPr>
        <p:txBody>
          <a:bodyPr/>
          <a:lstStyle/>
          <a:p>
            <a:pPr marL="0" indent="0">
              <a:buNone/>
            </a:pPr>
            <a:r>
              <a:rPr lang="en-US" sz="3600"/>
              <a:t>But what about… </a:t>
            </a:r>
          </a:p>
          <a:p>
            <a:pPr>
              <a:lnSpc>
                <a:spcPct val="150000"/>
              </a:lnSpc>
              <a:buFont typeface="Wingdings" pitchFamily="2" charset="2"/>
              <a:buChar char="Ø"/>
            </a:pPr>
            <a:r>
              <a:rPr lang="en-US"/>
              <a:t> the country/ people / culture?</a:t>
            </a:r>
          </a:p>
          <a:p>
            <a:pPr>
              <a:lnSpc>
                <a:spcPct val="150000"/>
              </a:lnSpc>
              <a:buFont typeface="Wingdings" pitchFamily="2" charset="2"/>
              <a:buChar char="Ø"/>
            </a:pPr>
            <a:r>
              <a:rPr lang="en-US"/>
              <a:t> social communication and interaction?  </a:t>
            </a:r>
          </a:p>
          <a:p>
            <a:pPr>
              <a:lnSpc>
                <a:spcPct val="150000"/>
              </a:lnSpc>
              <a:buFont typeface="Wingdings" pitchFamily="2" charset="2"/>
              <a:buChar char="Ø"/>
            </a:pPr>
            <a:r>
              <a:rPr lang="en-US"/>
              <a:t> inferencing skills for when unknown language appears?</a:t>
            </a:r>
          </a:p>
        </p:txBody>
      </p:sp>
    </p:spTree>
    <p:extLst>
      <p:ext uri="{BB962C8B-B14F-4D97-AF65-F5344CB8AC3E}">
        <p14:creationId xmlns:p14="http://schemas.microsoft.com/office/powerpoint/2010/main" val="72644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29200" y="1670469"/>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4215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answer</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question at the end.</a:t>
            </a: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38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44210" cy="867128"/>
          </a:xfrm>
          <a:prstGeom prst="rect">
            <a:avLst/>
          </a:prstGeom>
        </p:spPr>
      </p:pic>
      <p:sp>
        <p:nvSpPr>
          <p:cNvPr id="4" name="Title 3"/>
          <p:cNvSpPr>
            <a:spLocks noGrp="1"/>
          </p:cNvSpPr>
          <p:nvPr>
            <p:ph type="title"/>
          </p:nvPr>
        </p:nvSpPr>
        <p:spPr>
          <a:xfrm>
            <a:off x="0" y="296864"/>
            <a:ext cx="5623202" cy="707849"/>
          </a:xfrm>
        </p:spPr>
        <p:txBody>
          <a:bodyPr>
            <a:normAutofit/>
          </a:bodyPr>
          <a:lstStyle/>
          <a:p>
            <a:r>
              <a:rPr lang="en-GB" sz="3600" b="1" err="1">
                <a:solidFill>
                  <a:schemeClr val="bg1"/>
                </a:solidFill>
              </a:rPr>
              <a:t>Hanoucca</a:t>
            </a:r>
            <a:endParaRPr lang="en-GB"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 top</a:t>
            </a: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34"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44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du monde – on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trouve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utiliser</a:t>
            </a:r>
          </a:p>
        </p:txBody>
      </p:sp>
      <p:pic>
        <p:nvPicPr>
          <p:cNvPr id="23" name="Picture 22" descr="background rectangle">
            <a:extLst>
              <a:ext uri="{FF2B5EF4-FFF2-40B4-BE49-F238E27FC236}">
                <a16:creationId xmlns:a16="http://schemas.microsoft.com/office/drawing/2014/main" id="{87C63B15-6C31-4D56-9B3C-A3442CB656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a:xfrm>
            <a:off x="0" y="296864"/>
            <a:ext cx="5265384" cy="707849"/>
          </a:xfrm>
        </p:spPr>
        <p:txBody>
          <a:bodyPr>
            <a:normAutofit/>
          </a:bodyPr>
          <a:lstStyle/>
          <a:p>
            <a:r>
              <a:rPr lang="en-GB" sz="3600" b="1">
                <a:solidFill>
                  <a:schemeClr val="bg1"/>
                </a:solidFill>
              </a:rPr>
              <a:t>La </a:t>
            </a:r>
            <a:r>
              <a:rPr lang="en-GB" sz="3600" b="1" err="1">
                <a:solidFill>
                  <a:schemeClr val="bg1"/>
                </a:solidFill>
              </a:rPr>
              <a:t>Manche</a:t>
            </a:r>
            <a:endParaRPr lang="en-GB" sz="3600" b="1">
              <a:solidFill>
                <a:schemeClr val="bg1"/>
              </a:solidFill>
            </a:endParaRP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154673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1" y="526819"/>
            <a:ext cx="10515600" cy="537603"/>
          </a:xfrm>
        </p:spPr>
        <p:txBody>
          <a:bodyPr>
            <a:normAutofit/>
          </a:bodyPr>
          <a:lstStyle/>
          <a:p>
            <a:r>
              <a:rPr lang="en-GB" sz="2000" b="1" dirty="0"/>
              <a:t>Lee </a:t>
            </a:r>
            <a:r>
              <a:rPr lang="en-GB" sz="2000" b="1" dirty="0" err="1"/>
              <a:t>este</a:t>
            </a:r>
            <a:r>
              <a:rPr lang="en-GB" sz="2000" b="1" dirty="0"/>
              <a:t> </a:t>
            </a:r>
            <a:r>
              <a:rPr lang="en-GB" sz="2000" b="1" err="1"/>
              <a:t>artículo</a:t>
            </a:r>
            <a:r>
              <a:rPr lang="en-GB" sz="2000" b="1"/>
              <a:t> y </a:t>
            </a:r>
            <a:r>
              <a:rPr lang="en-GB" sz="2000" b="1" dirty="0"/>
              <a:t>escribe el </a:t>
            </a:r>
            <a:r>
              <a:rPr lang="en-GB" sz="2000" b="1" dirty="0" err="1"/>
              <a:t>título</a:t>
            </a:r>
            <a:r>
              <a:rPr lang="en-GB" sz="2000" b="1" dirty="0"/>
              <a:t> </a:t>
            </a:r>
            <a:r>
              <a:rPr lang="en-GB" sz="2000" b="1" err="1"/>
              <a:t>correcto</a:t>
            </a:r>
            <a:r>
              <a:rPr lang="en-GB" sz="2000" b="1"/>
              <a:t>. Debes elegir ‘su’ o ‘sus’.</a:t>
            </a:r>
            <a:endParaRPr lang="en-GB" sz="2000" b="1" dirty="0"/>
          </a:p>
        </p:txBody>
      </p:sp>
      <p:sp>
        <p:nvSpPr>
          <p:cNvPr id="3" name="Content Placeholder 2"/>
          <p:cNvSpPr>
            <a:spLocks noGrp="1"/>
          </p:cNvSpPr>
          <p:nvPr>
            <p:ph idx="1"/>
          </p:nvPr>
        </p:nvSpPr>
        <p:spPr>
          <a:xfrm>
            <a:off x="295622" y="1059195"/>
            <a:ext cx="9244116" cy="5465970"/>
          </a:xfrm>
        </p:spPr>
        <p:txBody>
          <a:bodyPr>
            <a:noAutofit/>
          </a:bodyPr>
          <a:lstStyle/>
          <a:p>
            <a:pPr marL="0" indent="0">
              <a:lnSpc>
                <a:spcPct val="100000"/>
              </a:lnSpc>
              <a:spcBef>
                <a:spcPts val="0"/>
              </a:spcBef>
              <a:buNone/>
            </a:pPr>
            <a:r>
              <a:rPr lang="en-GB" sz="2000" b="1" dirty="0"/>
              <a:t>1</a:t>
            </a:r>
            <a:r>
              <a:rPr lang="en-GB" sz="2000" b="1"/>
              <a:t>. Su / sus________________</a:t>
            </a:r>
            <a:endParaRPr lang="en-GB" sz="2000" b="1" dirty="0"/>
          </a:p>
          <a:p>
            <a:pPr marL="0" indent="0">
              <a:lnSpc>
                <a:spcPct val="100000"/>
              </a:lnSpc>
              <a:spcBef>
                <a:spcPts val="0"/>
              </a:spcBef>
              <a:spcAft>
                <a:spcPts val="600"/>
              </a:spcAft>
              <a:buNone/>
            </a:pPr>
            <a:r>
              <a:rPr lang="en-GB" sz="2000" dirty="0"/>
              <a:t>Si </a:t>
            </a:r>
            <a:r>
              <a:rPr lang="en-GB" sz="2000" dirty="0" err="1"/>
              <a:t>vienes</a:t>
            </a:r>
            <a:r>
              <a:rPr lang="en-GB" sz="2000" dirty="0"/>
              <a:t> a México es </a:t>
            </a:r>
            <a:r>
              <a:rPr lang="en-GB" sz="2000" dirty="0" err="1"/>
              <a:t>seguro</a:t>
            </a:r>
            <a:r>
              <a:rPr lang="en-GB" sz="2000" dirty="0"/>
              <a:t> que </a:t>
            </a:r>
            <a:r>
              <a:rPr lang="en-GB" sz="2000" dirty="0" err="1"/>
              <a:t>puedes</a:t>
            </a:r>
            <a:r>
              <a:rPr lang="en-GB" sz="2000" dirty="0"/>
              <a:t> </a:t>
            </a:r>
            <a:r>
              <a:rPr lang="en-GB" sz="2000" dirty="0" err="1"/>
              <a:t>hacer</a:t>
            </a:r>
            <a:r>
              <a:rPr lang="en-GB" sz="2000" dirty="0"/>
              <a:t> amigos. Los </a:t>
            </a:r>
            <a:r>
              <a:rPr lang="en-GB" sz="2000" dirty="0" err="1"/>
              <a:t>mexicanos</a:t>
            </a:r>
            <a:r>
              <a:rPr lang="en-GB" sz="2000" dirty="0"/>
              <a:t> son </a:t>
            </a:r>
            <a:r>
              <a:rPr lang="en-GB" sz="2000" err="1"/>
              <a:t>muy</a:t>
            </a:r>
            <a:r>
              <a:rPr lang="en-GB" sz="2000"/>
              <a:t> simpáticos </a:t>
            </a:r>
            <a:r>
              <a:rPr lang="en-GB" sz="2000" dirty="0"/>
              <a:t>y </a:t>
            </a:r>
            <a:r>
              <a:rPr lang="en-GB" sz="2000" dirty="0" err="1"/>
              <a:t>reciben</a:t>
            </a:r>
            <a:r>
              <a:rPr lang="en-GB" sz="2000" dirty="0"/>
              <a:t> a </a:t>
            </a:r>
            <a:r>
              <a:rPr lang="en-GB" sz="2000"/>
              <a:t>los visitantes* </a:t>
            </a:r>
            <a:r>
              <a:rPr lang="en-GB" sz="2000" dirty="0"/>
              <a:t>con los </a:t>
            </a:r>
            <a:r>
              <a:rPr lang="en-GB" sz="2000" dirty="0" err="1"/>
              <a:t>brazos</a:t>
            </a:r>
            <a:r>
              <a:rPr lang="en-GB" sz="2000" dirty="0"/>
              <a:t> </a:t>
            </a:r>
            <a:r>
              <a:rPr lang="en-GB" sz="2000" dirty="0" err="1"/>
              <a:t>abiertos</a:t>
            </a:r>
            <a:r>
              <a:rPr lang="en-GB" sz="2000" dirty="0"/>
              <a:t>. </a:t>
            </a:r>
          </a:p>
          <a:p>
            <a:pPr marL="0" indent="0">
              <a:lnSpc>
                <a:spcPct val="100000"/>
              </a:lnSpc>
              <a:spcBef>
                <a:spcPts val="0"/>
              </a:spcBef>
              <a:buNone/>
            </a:pPr>
            <a:r>
              <a:rPr lang="en-GB" sz="2000" b="1" dirty="0"/>
              <a:t>2</a:t>
            </a:r>
            <a:r>
              <a:rPr lang="en-GB" sz="2000"/>
              <a:t>. </a:t>
            </a:r>
            <a:r>
              <a:rPr lang="en-GB" sz="2000" b="1"/>
              <a:t>Su / sus ________________</a:t>
            </a:r>
            <a:endParaRPr lang="en-GB" sz="2000" b="1" dirty="0"/>
          </a:p>
          <a:p>
            <a:pPr marL="0" indent="0">
              <a:lnSpc>
                <a:spcPct val="100000"/>
              </a:lnSpc>
              <a:spcBef>
                <a:spcPts val="0"/>
              </a:spcBef>
              <a:spcAft>
                <a:spcPts val="600"/>
              </a:spcAft>
              <a:buNone/>
            </a:pPr>
            <a:r>
              <a:rPr lang="en-GB" sz="2000" dirty="0"/>
              <a:t>Los </a:t>
            </a:r>
            <a:r>
              <a:rPr lang="en-GB" sz="2000" dirty="0" err="1"/>
              <a:t>paisajes</a:t>
            </a:r>
            <a:r>
              <a:rPr lang="en-GB" sz="2000" dirty="0"/>
              <a:t> de México </a:t>
            </a:r>
            <a:r>
              <a:rPr lang="en-GB" sz="2000"/>
              <a:t>son geniales. </a:t>
            </a:r>
            <a:r>
              <a:rPr lang="en-GB" sz="2000" dirty="0" err="1"/>
              <a:t>Puedes</a:t>
            </a:r>
            <a:r>
              <a:rPr lang="en-GB" sz="2000" dirty="0"/>
              <a:t> </a:t>
            </a:r>
            <a:r>
              <a:rPr lang="en-GB" sz="2000" dirty="0" err="1"/>
              <a:t>visitar</a:t>
            </a:r>
            <a:r>
              <a:rPr lang="en-GB" sz="2000" dirty="0"/>
              <a:t> sus playas </a:t>
            </a:r>
            <a:r>
              <a:rPr lang="en-GB" sz="2000" dirty="0" err="1"/>
              <a:t>hermosas</a:t>
            </a:r>
            <a:r>
              <a:rPr lang="en-GB" sz="2000" dirty="0"/>
              <a:t>, sus </a:t>
            </a:r>
            <a:r>
              <a:rPr lang="en-GB" sz="2000" dirty="0" err="1"/>
              <a:t>montañas</a:t>
            </a:r>
            <a:r>
              <a:rPr lang="en-GB" sz="2000" dirty="0"/>
              <a:t> </a:t>
            </a:r>
            <a:r>
              <a:rPr lang="en-GB" sz="2000" dirty="0" err="1"/>
              <a:t>altas</a:t>
            </a:r>
            <a:r>
              <a:rPr lang="en-GB" sz="2000" dirty="0"/>
              <a:t>, </a:t>
            </a:r>
            <a:r>
              <a:rPr lang="en-GB" sz="2000"/>
              <a:t>sus lagos* grandes </a:t>
            </a:r>
            <a:r>
              <a:rPr lang="en-GB" sz="2000" dirty="0"/>
              <a:t>o </a:t>
            </a:r>
            <a:r>
              <a:rPr lang="en-GB" sz="2000"/>
              <a:t>sus bosques* </a:t>
            </a:r>
            <a:r>
              <a:rPr lang="en-GB" sz="2000" dirty="0" err="1"/>
              <a:t>llenos</a:t>
            </a:r>
            <a:r>
              <a:rPr lang="en-GB" sz="2000" dirty="0"/>
              <a:t> de </a:t>
            </a:r>
            <a:r>
              <a:rPr lang="en-GB" sz="2000" err="1"/>
              <a:t>vida</a:t>
            </a:r>
            <a:r>
              <a:rPr lang="en-GB" sz="2000"/>
              <a:t>.</a:t>
            </a:r>
          </a:p>
          <a:p>
            <a:pPr marL="0" indent="0">
              <a:lnSpc>
                <a:spcPct val="100000"/>
              </a:lnSpc>
              <a:spcBef>
                <a:spcPts val="0"/>
              </a:spcBef>
              <a:buNone/>
            </a:pPr>
            <a:r>
              <a:rPr lang="en-GB" sz="2000" b="1"/>
              <a:t>3. Su / sus ________________</a:t>
            </a:r>
            <a:endParaRPr lang="en-GB" sz="2000" b="1" dirty="0"/>
          </a:p>
          <a:p>
            <a:pPr marL="0" indent="0">
              <a:lnSpc>
                <a:spcPct val="100000"/>
              </a:lnSpc>
              <a:spcBef>
                <a:spcPts val="0"/>
              </a:spcBef>
              <a:spcAft>
                <a:spcPts val="600"/>
              </a:spcAft>
              <a:buNone/>
            </a:pPr>
            <a:r>
              <a:rPr lang="en-GB" sz="2000" err="1"/>
              <a:t>En</a:t>
            </a:r>
            <a:r>
              <a:rPr lang="en-GB" sz="2000"/>
              <a:t> sus </a:t>
            </a:r>
            <a:r>
              <a:rPr lang="en-GB" sz="2000" dirty="0" err="1"/>
              <a:t>calles</a:t>
            </a:r>
            <a:r>
              <a:rPr lang="en-GB" sz="2000" dirty="0"/>
              <a:t> vas a </a:t>
            </a:r>
            <a:r>
              <a:rPr lang="en-GB" sz="2000" dirty="0" err="1"/>
              <a:t>encontrar</a:t>
            </a:r>
            <a:r>
              <a:rPr lang="en-GB" sz="2000" dirty="0"/>
              <a:t> </a:t>
            </a:r>
            <a:r>
              <a:rPr lang="en-GB" sz="2000" dirty="0" err="1"/>
              <a:t>todo</a:t>
            </a:r>
            <a:r>
              <a:rPr lang="en-GB" sz="2000" dirty="0"/>
              <a:t> </a:t>
            </a:r>
            <a:r>
              <a:rPr lang="en-GB" sz="2000" dirty="0" err="1"/>
              <a:t>tipo</a:t>
            </a:r>
            <a:r>
              <a:rPr lang="en-GB" sz="2000" dirty="0"/>
              <a:t> de </a:t>
            </a:r>
            <a:r>
              <a:rPr lang="en-GB" sz="2000" dirty="0" err="1"/>
              <a:t>edificios</a:t>
            </a:r>
            <a:r>
              <a:rPr lang="en-GB" sz="2000" dirty="0"/>
              <a:t>: </a:t>
            </a:r>
            <a:r>
              <a:rPr lang="en-GB" sz="2000" dirty="0" err="1"/>
              <a:t>iglesias</a:t>
            </a:r>
            <a:r>
              <a:rPr lang="en-GB" sz="2000" dirty="0"/>
              <a:t> </a:t>
            </a:r>
            <a:r>
              <a:rPr lang="en-GB" sz="2000" err="1"/>
              <a:t>antiguas</a:t>
            </a:r>
            <a:r>
              <a:rPr lang="en-GB" sz="2000"/>
              <a:t>, plazas </a:t>
            </a:r>
            <a:r>
              <a:rPr lang="en-GB" sz="2000" dirty="0" err="1"/>
              <a:t>llenas</a:t>
            </a:r>
            <a:r>
              <a:rPr lang="en-GB" sz="2000" dirty="0"/>
              <a:t> de </a:t>
            </a:r>
            <a:r>
              <a:rPr lang="en-GB" sz="2000" dirty="0" err="1"/>
              <a:t>gente</a:t>
            </a:r>
            <a:r>
              <a:rPr lang="en-GB" sz="2000" dirty="0"/>
              <a:t>, mercados, </a:t>
            </a:r>
            <a:r>
              <a:rPr lang="en-GB" sz="2000" dirty="0" err="1"/>
              <a:t>teatros</a:t>
            </a:r>
            <a:r>
              <a:rPr lang="en-GB" sz="2000" dirty="0"/>
              <a:t>, tiendas con </a:t>
            </a:r>
            <a:r>
              <a:rPr lang="en-GB" sz="2000" err="1"/>
              <a:t>productos</a:t>
            </a:r>
            <a:r>
              <a:rPr lang="en-GB" sz="2000"/>
              <a:t> locales... </a:t>
            </a:r>
          </a:p>
          <a:p>
            <a:pPr marL="0" indent="0">
              <a:lnSpc>
                <a:spcPct val="100000"/>
              </a:lnSpc>
              <a:spcBef>
                <a:spcPts val="0"/>
              </a:spcBef>
              <a:buNone/>
            </a:pPr>
            <a:r>
              <a:rPr lang="en-GB" sz="2000" b="1"/>
              <a:t>4. Su / sus ________________</a:t>
            </a:r>
          </a:p>
          <a:p>
            <a:pPr marL="0" indent="0">
              <a:lnSpc>
                <a:spcPct val="100000"/>
              </a:lnSpc>
              <a:spcBef>
                <a:spcPts val="0"/>
              </a:spcBef>
              <a:spcAft>
                <a:spcPts val="600"/>
              </a:spcAft>
              <a:buNone/>
            </a:pPr>
            <a:r>
              <a:rPr lang="en-GB" sz="2000"/>
              <a:t>México es conocido por sus platos deliciosos. Los mexicanos comen bien y preparan muchas cosas tradicionales: tacos, tamales, mole...</a:t>
            </a:r>
            <a:endParaRPr lang="en-GB" sz="2000" dirty="0"/>
          </a:p>
          <a:p>
            <a:pPr marL="0" indent="0">
              <a:lnSpc>
                <a:spcPct val="100000"/>
              </a:lnSpc>
              <a:spcBef>
                <a:spcPts val="0"/>
              </a:spcBef>
              <a:buNone/>
            </a:pPr>
            <a:r>
              <a:rPr lang="en-GB" sz="2000" b="1" dirty="0"/>
              <a:t>5</a:t>
            </a:r>
            <a:r>
              <a:rPr lang="en-GB" sz="2000" b="1"/>
              <a:t>. Su / sus ________________</a:t>
            </a:r>
            <a:endParaRPr lang="en-GB" sz="2000" b="1" dirty="0"/>
          </a:p>
          <a:p>
            <a:pPr marL="0" indent="0">
              <a:lnSpc>
                <a:spcPct val="100000"/>
              </a:lnSpc>
              <a:spcBef>
                <a:spcPts val="0"/>
              </a:spcBef>
              <a:buNone/>
            </a:pPr>
            <a:r>
              <a:rPr lang="en-GB" sz="2000" dirty="0"/>
              <a:t>Si </a:t>
            </a:r>
            <a:r>
              <a:rPr lang="en-GB" sz="2000" dirty="0" err="1"/>
              <a:t>te</a:t>
            </a:r>
            <a:r>
              <a:rPr lang="en-GB" sz="2000" dirty="0"/>
              <a:t> </a:t>
            </a:r>
            <a:r>
              <a:rPr lang="en-GB" sz="2000" dirty="0" err="1"/>
              <a:t>interesa</a:t>
            </a:r>
            <a:r>
              <a:rPr lang="en-GB" sz="2000" dirty="0"/>
              <a:t> </a:t>
            </a:r>
            <a:r>
              <a:rPr lang="en-GB" sz="2000"/>
              <a:t>la cultura, </a:t>
            </a:r>
            <a:r>
              <a:rPr lang="en-GB" sz="2000" dirty="0"/>
              <a:t>México es un </a:t>
            </a:r>
            <a:r>
              <a:rPr lang="en-GB" sz="2000" dirty="0" err="1"/>
              <a:t>lugar</a:t>
            </a:r>
            <a:r>
              <a:rPr lang="en-GB" sz="2000" dirty="0"/>
              <a:t> ideal. Las </a:t>
            </a:r>
            <a:r>
              <a:rPr lang="en-GB" sz="2000" dirty="0" err="1"/>
              <a:t>tradiciones</a:t>
            </a:r>
            <a:r>
              <a:rPr lang="en-GB" sz="2000" dirty="0"/>
              <a:t> son </a:t>
            </a:r>
            <a:r>
              <a:rPr lang="en-GB" sz="2000" dirty="0" err="1"/>
              <a:t>muy</a:t>
            </a:r>
            <a:r>
              <a:rPr lang="en-GB" sz="2000" dirty="0"/>
              <a:t> </a:t>
            </a:r>
            <a:r>
              <a:rPr lang="en-GB" sz="2000" dirty="0" err="1"/>
              <a:t>importantes</a:t>
            </a:r>
            <a:r>
              <a:rPr lang="en-GB" sz="2000" dirty="0"/>
              <a:t> para los </a:t>
            </a:r>
            <a:r>
              <a:rPr lang="en-GB" sz="2000" dirty="0" err="1"/>
              <a:t>mexicanos</a:t>
            </a:r>
            <a:r>
              <a:rPr lang="en-GB" sz="2000" dirty="0"/>
              <a:t> y sus </a:t>
            </a:r>
            <a:r>
              <a:rPr lang="en-GB" sz="2000" dirty="0" err="1"/>
              <a:t>celebraciones</a:t>
            </a:r>
            <a:r>
              <a:rPr lang="en-GB" sz="2000" dirty="0"/>
              <a:t> son </a:t>
            </a:r>
            <a:r>
              <a:rPr lang="en-GB" sz="2000" dirty="0" err="1"/>
              <a:t>muy</a:t>
            </a:r>
            <a:r>
              <a:rPr lang="en-GB" sz="2000" dirty="0"/>
              <a:t> </a:t>
            </a:r>
            <a:r>
              <a:rPr lang="en-GB" sz="2000" dirty="0" err="1"/>
              <a:t>especiales</a:t>
            </a:r>
            <a:r>
              <a:rPr lang="en-GB" sz="2000" dirty="0"/>
              <a:t>.</a:t>
            </a:r>
            <a:endParaRPr lang="en-GB" sz="2000" b="1" dirty="0"/>
          </a:p>
          <a:p>
            <a:pPr marL="0" indent="0">
              <a:lnSpc>
                <a:spcPct val="100000"/>
              </a:lnSpc>
              <a:spcBef>
                <a:spcPts val="0"/>
              </a:spcBef>
              <a:buNone/>
            </a:pPr>
            <a:endParaRPr lang="en-GB" sz="2000" dirty="0"/>
          </a:p>
          <a:p>
            <a:pPr marL="0" indent="0">
              <a:lnSpc>
                <a:spcPct val="100000"/>
              </a:lnSpc>
              <a:spcBef>
                <a:spcPts val="0"/>
              </a:spcBef>
              <a:buNone/>
            </a:pPr>
            <a:endParaRPr lang="en-GB" sz="2000"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nvGraphicFramePr>
        <p:xfrm>
          <a:off x="9539738" y="1329471"/>
          <a:ext cx="2313232" cy="3566160"/>
        </p:xfrm>
        <a:graphic>
          <a:graphicData uri="http://schemas.openxmlformats.org/drawingml/2006/table">
            <a:tbl>
              <a:tblPr firstRow="1" bandRow="1">
                <a:tableStyleId>{5DA37D80-6434-44D0-A028-1B22A696006F}</a:tableStyleId>
              </a:tblPr>
              <a:tblGrid>
                <a:gridCol w="2313232">
                  <a:extLst>
                    <a:ext uri="{9D8B030D-6E8A-4147-A177-3AD203B41FA5}">
                      <a16:colId xmlns:a16="http://schemas.microsoft.com/office/drawing/2014/main" val="2652077185"/>
                    </a:ext>
                  </a:extLst>
                </a:gridCol>
              </a:tblGrid>
              <a:tr h="370840">
                <a:tc>
                  <a:txBody>
                    <a:bodyPr/>
                    <a:lstStyle/>
                    <a:p>
                      <a:pPr algn="ctr"/>
                      <a:r>
                        <a:rPr lang="en-GB" sz="2000" dirty="0" err="1">
                          <a:solidFill>
                            <a:schemeClr val="accent5">
                              <a:lumMod val="50000"/>
                            </a:schemeClr>
                          </a:solidFill>
                        </a:rPr>
                        <a:t>Opciones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09872944"/>
                  </a:ext>
                </a:extLst>
              </a:tr>
              <a:tr h="370840">
                <a:tc>
                  <a:txBody>
                    <a:bodyPr/>
                    <a:lstStyle/>
                    <a:p>
                      <a:r>
                        <a:rPr lang="en-GB" sz="2000">
                          <a:solidFill>
                            <a:schemeClr val="accent5">
                              <a:lumMod val="50000"/>
                            </a:schemeClr>
                          </a:solidFill>
                        </a:rPr>
                        <a:t>gente</a:t>
                      </a:r>
                      <a:endParaRPr lang="en-GB" sz="2000" dirty="0">
                        <a:solidFill>
                          <a:schemeClr val="accent5">
                            <a:lumMod val="50000"/>
                          </a:schemeClr>
                        </a:solidFill>
                      </a:endParaRPr>
                    </a:p>
                  </a:txBody>
                  <a:tcPr>
                    <a:noFill/>
                  </a:tcPr>
                </a:tc>
                <a:extLst>
                  <a:ext uri="{0D108BD9-81ED-4DB2-BD59-A6C34878D82A}">
                    <a16:rowId xmlns:a16="http://schemas.microsoft.com/office/drawing/2014/main" val="3968492975"/>
                  </a:ext>
                </a:extLst>
              </a:tr>
              <a:tr h="370840">
                <a:tc>
                  <a:txBody>
                    <a:bodyPr/>
                    <a:lstStyle/>
                    <a:p>
                      <a:r>
                        <a:rPr lang="en-GB" sz="2000">
                          <a:solidFill>
                            <a:schemeClr val="accent5">
                              <a:lumMod val="50000"/>
                            </a:schemeClr>
                          </a:solidFill>
                        </a:rPr>
                        <a:t>costumbres</a:t>
                      </a:r>
                      <a:endParaRPr lang="en-GB" sz="2000" dirty="0">
                        <a:solidFill>
                          <a:schemeClr val="accent5">
                            <a:lumMod val="50000"/>
                          </a:schemeClr>
                        </a:solidFill>
                      </a:endParaRPr>
                    </a:p>
                  </a:txBody>
                  <a:tcPr>
                    <a:noFill/>
                  </a:tcPr>
                </a:tc>
                <a:extLst>
                  <a:ext uri="{0D108BD9-81ED-4DB2-BD59-A6C34878D82A}">
                    <a16:rowId xmlns:a16="http://schemas.microsoft.com/office/drawing/2014/main" val="3378521457"/>
                  </a:ext>
                </a:extLst>
              </a:tr>
              <a:tr h="370840">
                <a:tc>
                  <a:txBody>
                    <a:bodyPr/>
                    <a:lstStyle/>
                    <a:p>
                      <a:r>
                        <a:rPr lang="en-GB" sz="2000">
                          <a:solidFill>
                            <a:schemeClr val="accent5">
                              <a:lumMod val="50000"/>
                            </a:schemeClr>
                          </a:solidFill>
                        </a:rPr>
                        <a:t>museos</a:t>
                      </a:r>
                      <a:endParaRPr lang="en-GB" sz="2000" dirty="0">
                        <a:solidFill>
                          <a:schemeClr val="accent5">
                            <a:lumMod val="50000"/>
                          </a:schemeClr>
                        </a:solidFill>
                      </a:endParaRPr>
                    </a:p>
                  </a:txBody>
                  <a:tcPr>
                    <a:noFill/>
                  </a:tcPr>
                </a:tc>
                <a:extLst>
                  <a:ext uri="{0D108BD9-81ED-4DB2-BD59-A6C34878D82A}">
                    <a16:rowId xmlns:a16="http://schemas.microsoft.com/office/drawing/2014/main" val="1834849641"/>
                  </a:ext>
                </a:extLst>
              </a:tr>
              <a:tr h="370840">
                <a:tc>
                  <a:txBody>
                    <a:bodyPr/>
                    <a:lstStyle/>
                    <a:p>
                      <a:r>
                        <a:rPr lang="en-GB" sz="2000">
                          <a:solidFill>
                            <a:schemeClr val="accent5">
                              <a:lumMod val="50000"/>
                            </a:schemeClr>
                          </a:solidFill>
                        </a:rPr>
                        <a:t>ciudades</a:t>
                      </a:r>
                    </a:p>
                  </a:txBody>
                  <a:tcPr>
                    <a:noFill/>
                  </a:tcPr>
                </a:tc>
                <a:extLst>
                  <a:ext uri="{0D108BD9-81ED-4DB2-BD59-A6C34878D82A}">
                    <a16:rowId xmlns:a16="http://schemas.microsoft.com/office/drawing/2014/main" val="1291132633"/>
                  </a:ext>
                </a:extLst>
              </a:tr>
              <a:tr h="370840">
                <a:tc>
                  <a:txBody>
                    <a:bodyPr/>
                    <a:lstStyle/>
                    <a:p>
                      <a:r>
                        <a:rPr lang="en-GB" sz="2000">
                          <a:solidFill>
                            <a:schemeClr val="accent5">
                              <a:lumMod val="50000"/>
                            </a:schemeClr>
                          </a:solidFill>
                        </a:rPr>
                        <a:t>música</a:t>
                      </a:r>
                    </a:p>
                  </a:txBody>
                  <a:tcPr>
                    <a:noFill/>
                  </a:tcPr>
                </a:tc>
                <a:extLst>
                  <a:ext uri="{0D108BD9-81ED-4DB2-BD59-A6C34878D82A}">
                    <a16:rowId xmlns:a16="http://schemas.microsoft.com/office/drawing/2014/main" val="1109887969"/>
                  </a:ext>
                </a:extLst>
              </a:tr>
              <a:tr h="370840">
                <a:tc>
                  <a:txBody>
                    <a:bodyPr/>
                    <a:lstStyle/>
                    <a:p>
                      <a:r>
                        <a:rPr lang="en-GB" sz="2000">
                          <a:solidFill>
                            <a:schemeClr val="accent5">
                              <a:lumMod val="50000"/>
                            </a:schemeClr>
                          </a:solidFill>
                        </a:rPr>
                        <a:t>comida</a:t>
                      </a:r>
                      <a:endParaRPr lang="en-GB" sz="2000" dirty="0">
                        <a:solidFill>
                          <a:schemeClr val="accent5">
                            <a:lumMod val="50000"/>
                          </a:schemeClr>
                        </a:solidFill>
                      </a:endParaRPr>
                    </a:p>
                  </a:txBody>
                  <a:tcPr>
                    <a:noFill/>
                  </a:tcPr>
                </a:tc>
                <a:extLst>
                  <a:ext uri="{0D108BD9-81ED-4DB2-BD59-A6C34878D82A}">
                    <a16:rowId xmlns:a16="http://schemas.microsoft.com/office/drawing/2014/main" val="4161156137"/>
                  </a:ext>
                </a:extLst>
              </a:tr>
              <a:tr h="370840">
                <a:tc>
                  <a:txBody>
                    <a:bodyPr/>
                    <a:lstStyle/>
                    <a:p>
                      <a:r>
                        <a:rPr lang="en-GB" sz="2000">
                          <a:solidFill>
                            <a:schemeClr val="accent5">
                              <a:lumMod val="50000"/>
                            </a:schemeClr>
                          </a:solidFill>
                        </a:rPr>
                        <a:t>bebidas</a:t>
                      </a:r>
                      <a:endParaRPr lang="en-GB" sz="2000" dirty="0">
                        <a:solidFill>
                          <a:schemeClr val="accent5">
                            <a:lumMod val="50000"/>
                          </a:schemeClr>
                        </a:solidFill>
                      </a:endParaRPr>
                    </a:p>
                  </a:txBody>
                  <a:tcPr>
                    <a:noFill/>
                  </a:tcPr>
                </a:tc>
                <a:extLst>
                  <a:ext uri="{0D108BD9-81ED-4DB2-BD59-A6C34878D82A}">
                    <a16:rowId xmlns:a16="http://schemas.microsoft.com/office/drawing/2014/main" val="2270514008"/>
                  </a:ext>
                </a:extLst>
              </a:tr>
              <a:tr h="370840">
                <a:tc>
                  <a:txBody>
                    <a:bodyPr/>
                    <a:lstStyle/>
                    <a:p>
                      <a:r>
                        <a:rPr lang="en-GB" sz="2000">
                          <a:solidFill>
                            <a:schemeClr val="accent5">
                              <a:lumMod val="50000"/>
                            </a:schemeClr>
                          </a:solidFill>
                        </a:rPr>
                        <a:t>naturaleza</a:t>
                      </a:r>
                      <a:endParaRPr lang="en-GB" sz="2000" dirty="0">
                        <a:solidFill>
                          <a:schemeClr val="accent5">
                            <a:lumMod val="50000"/>
                          </a:schemeClr>
                        </a:solidFill>
                      </a:endParaRP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675482" y="1009205"/>
            <a:ext cx="20579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gente</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4" name="CuadroTexto 3">
            <a:extLst>
              <a:ext uri="{FF2B5EF4-FFF2-40B4-BE49-F238E27FC236}">
                <a16:creationId xmlns:a16="http://schemas.microsoft.com/office/drawing/2014/main" id="{D2B4017C-BEA7-6346-AA4A-ED6013E27A99}"/>
              </a:ext>
            </a:extLst>
          </p:cNvPr>
          <p:cNvSpPr txBox="1"/>
          <p:nvPr/>
        </p:nvSpPr>
        <p:spPr>
          <a:xfrm>
            <a:off x="275638" y="171894"/>
            <a:ext cx="9244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México?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damos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1692812" y="2014661"/>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naturaleza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1675482" y="4298495"/>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comida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D2E8A95-C8F9-6748-8525-6906D2032AE2}"/>
              </a:ext>
            </a:extLst>
          </p:cNvPr>
          <p:cNvSpPr txBox="1"/>
          <p:nvPr/>
        </p:nvSpPr>
        <p:spPr>
          <a:xfrm>
            <a:off x="1692812" y="3011020"/>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ciudades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1709960" y="5294854"/>
            <a:ext cx="2295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costumbres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4" name="Rectangle 13"/>
          <p:cNvSpPr/>
          <p:nvPr/>
        </p:nvSpPr>
        <p:spPr>
          <a:xfrm>
            <a:off x="8985540" y="4997272"/>
            <a:ext cx="2867430"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*el/la visitante - visitor</a:t>
            </a:r>
          </a:p>
        </p:txBody>
      </p:sp>
      <p:sp>
        <p:nvSpPr>
          <p:cNvPr id="22" name="Rectangle 21"/>
          <p:cNvSpPr/>
          <p:nvPr/>
        </p:nvSpPr>
        <p:spPr>
          <a:xfrm>
            <a:off x="9356774" y="5472304"/>
            <a:ext cx="2496196"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bosque - forest </a:t>
            </a:r>
          </a:p>
        </p:txBody>
      </p:sp>
      <p:pic>
        <p:nvPicPr>
          <p:cNvPr id="23" name="Picture 2" descr="people standing on corner road near concrete buildings during daytime">
            <a:extLst>
              <a:ext uri="{FF2B5EF4-FFF2-40B4-BE49-F238E27FC236}">
                <a16:creationId xmlns:a16="http://schemas.microsoft.com/office/drawing/2014/main" id="{6D5B052C-289A-044F-A1C1-CE395278C6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3020" y="201689"/>
            <a:ext cx="1614694" cy="1076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9848139" y="5947336"/>
            <a:ext cx="1967205"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lago - lake </a:t>
            </a:r>
          </a:p>
        </p:txBody>
      </p:sp>
      <p:sp>
        <p:nvSpPr>
          <p:cNvPr id="21" name="Oval 20"/>
          <p:cNvSpPr/>
          <p:nvPr/>
        </p:nvSpPr>
        <p:spPr>
          <a:xfrm>
            <a:off x="567605" y="2057486"/>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p:cNvSpPr/>
          <p:nvPr/>
        </p:nvSpPr>
        <p:spPr>
          <a:xfrm>
            <a:off x="557589" y="1073444"/>
            <a:ext cx="500668"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p:cNvSpPr/>
          <p:nvPr/>
        </p:nvSpPr>
        <p:spPr>
          <a:xfrm>
            <a:off x="577621" y="4323482"/>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1123523" y="30336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p:cNvSpPr/>
          <p:nvPr/>
        </p:nvSpPr>
        <p:spPr>
          <a:xfrm>
            <a:off x="1140853" y="53227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131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1" grpId="0" animBg="1"/>
      <p:bldP spid="26"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 </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ierra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tiene varios</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a:t>
            </a:r>
            <a:r>
              <a:rPr kumimoji="0" lang="es-ES"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el cielo*.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cielo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sky, heaven;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9332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2800" b="1">
                <a:solidFill>
                  <a:schemeClr val="bg1"/>
                </a:solidFill>
                <a:latin typeface="Century Gothic" panose="020B0502020202020204" pitchFamily="34" charset="0"/>
              </a:rPr>
              <a:t>Where to find more resources</a:t>
            </a:r>
          </a:p>
        </p:txBody>
      </p:sp>
      <p:pic>
        <p:nvPicPr>
          <p:cNvPr id="1026" name="Picture 2" descr="Gaming Grammar featur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9685" y="2547095"/>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30780" y="4223045"/>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8" name="Picture 4" descr="NCELP Resource Por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9628" y="634683"/>
            <a:ext cx="4755826" cy="690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0472" y="1707077"/>
            <a:ext cx="11034776" cy="60016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Hundreds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of resources (lessons</a:t>
            </a:r>
            <a:r>
              <a:rPr lang="en-GB" sz="2200">
                <a:solidFill>
                  <a:srgbClr val="002060"/>
                </a:solidFill>
                <a:latin typeface="Century Gothic" panose="020B0502020202020204" pitchFamily="34" charset="0"/>
              </a:rPr>
              <a:t>, tests, schemes of work, CPD presentations)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1" y="1193624"/>
            <a:ext cx="11034776"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NCELP resource portal</a:t>
            </a:r>
          </a:p>
        </p:txBody>
      </p:sp>
      <p:sp>
        <p:nvSpPr>
          <p:cNvPr id="4" name="Rectangle 3"/>
          <p:cNvSpPr/>
          <p:nvPr/>
        </p:nvSpPr>
        <p:spPr>
          <a:xfrm>
            <a:off x="7447897" y="1341082"/>
            <a:ext cx="37192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6"/>
              </a:rPr>
              <a:t>https://resources.ncelp.org/</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p>
        </p:txBody>
      </p:sp>
      <p:sp>
        <p:nvSpPr>
          <p:cNvPr id="13" name="TextBox 12"/>
          <p:cNvSpPr txBox="1"/>
          <p:nvPr/>
        </p:nvSpPr>
        <p:spPr>
          <a:xfrm>
            <a:off x="1" y="2352729"/>
            <a:ext cx="9529008"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Gaming grammar</a:t>
            </a:r>
          </a:p>
        </p:txBody>
      </p:sp>
      <p:sp>
        <p:nvSpPr>
          <p:cNvPr id="14" name="TextBox 13"/>
          <p:cNvSpPr txBox="1"/>
          <p:nvPr/>
        </p:nvSpPr>
        <p:spPr>
          <a:xfrm>
            <a:off x="375194" y="2810809"/>
            <a:ext cx="8380032" cy="1107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hlinkClick r:id="rId7"/>
              </a:rPr>
              <a:t>Digital game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 activities in a ‘spy mission’ context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Reading and listening-based grammar practice</a:t>
            </a:r>
          </a:p>
        </p:txBody>
      </p:sp>
      <p:sp>
        <p:nvSpPr>
          <p:cNvPr id="15" name="TextBox 14"/>
          <p:cNvSpPr txBox="1"/>
          <p:nvPr/>
        </p:nvSpPr>
        <p:spPr>
          <a:xfrm>
            <a:off x="0" y="3910251"/>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a:solidFill>
                  <a:srgbClr val="002060"/>
                </a:solidFill>
                <a:latin typeface="Century Gothic" panose="020B0502020202020204" pitchFamily="34" charset="0"/>
              </a:rPr>
              <a:t>Open Accessible Summaries in Language Studies (OASIS)</a:t>
            </a:r>
            <a:endPar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280471" y="4482832"/>
            <a:ext cx="10195119" cy="369332"/>
          </a:xfrm>
          <a:prstGeom prst="rect">
            <a:avLst/>
          </a:prstGeom>
        </p:spPr>
        <p:txBody>
          <a:bodyPr wrap="square">
            <a:spAutoFit/>
          </a:bodyPr>
          <a:lstStyle/>
          <a:p>
            <a:pPr marL="514350" lvl="0" indent="-514350">
              <a:lnSpc>
                <a:spcPct val="90000"/>
              </a:lnSpc>
              <a:spcBef>
                <a:spcPts val="1000"/>
              </a:spcBef>
              <a:buFont typeface="Arial" panose="020B0604020202020204" pitchFamily="34" charset="0"/>
              <a:buChar char="•"/>
            </a:pPr>
            <a:r>
              <a:rPr lang="en-GB" sz="2000">
                <a:solidFill>
                  <a:srgbClr val="002060"/>
                </a:solidFill>
                <a:latin typeface="Century Gothic" panose="020B0502020202020204" pitchFamily="34" charset="0"/>
              </a:rPr>
              <a:t>Sign up to get monthly alerts to summaries of new research, from </a:t>
            </a:r>
            <a:r>
              <a:rPr lang="en-GB" sz="2000">
                <a:solidFill>
                  <a:srgbClr val="002060"/>
                </a:solidFill>
                <a:latin typeface="Century Gothic" panose="020B0502020202020204" pitchFamily="34" charset="0"/>
                <a:hlinkClick r:id="rId8"/>
              </a:rPr>
              <a:t>OASIS</a:t>
            </a:r>
            <a:endParaRPr lang="en-GB" sz="2000">
              <a:solidFill>
                <a:srgbClr val="002060"/>
              </a:solidFill>
              <a:latin typeface="Century Gothic" panose="020B0502020202020204" pitchFamily="34" charset="0"/>
            </a:endParaRPr>
          </a:p>
        </p:txBody>
      </p:sp>
      <p:pic>
        <p:nvPicPr>
          <p:cNvPr id="7" name="Picture 6"/>
          <p:cNvPicPr>
            <a:picLocks noChangeAspect="1"/>
          </p:cNvPicPr>
          <p:nvPr/>
        </p:nvPicPr>
        <p:blipFill rotWithShape="1">
          <a:blip r:embed="rId9"/>
          <a:srcRect t="6962"/>
          <a:stretch/>
        </p:blipFill>
        <p:spPr>
          <a:xfrm>
            <a:off x="9791948" y="4452015"/>
            <a:ext cx="2231461" cy="548973"/>
          </a:xfrm>
          <a:prstGeom prst="rect">
            <a:avLst/>
          </a:prstGeom>
        </p:spPr>
      </p:pic>
      <p:sp>
        <p:nvSpPr>
          <p:cNvPr id="17" name="TextBox 16"/>
          <p:cNvSpPr txBox="1"/>
          <p:nvPr/>
        </p:nvSpPr>
        <p:spPr>
          <a:xfrm>
            <a:off x="0" y="4927395"/>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a:solidFill>
                  <a:srgbClr val="002060"/>
                </a:solidFill>
                <a:latin typeface="Century Gothic" panose="020B0502020202020204" pitchFamily="34" charset="0"/>
              </a:rPr>
              <a:t>Multiling profiler</a:t>
            </a:r>
            <a:endPar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280471" y="5537324"/>
            <a:ext cx="10195119" cy="646331"/>
          </a:xfrm>
          <a:prstGeom prst="rect">
            <a:avLst/>
          </a:prstGeom>
        </p:spPr>
        <p:txBody>
          <a:bodyPr wrap="square">
            <a:spAutoFit/>
          </a:bodyPr>
          <a:lstStyle/>
          <a:p>
            <a:pPr marL="514350" lvl="0" indent="-514350">
              <a:lnSpc>
                <a:spcPct val="90000"/>
              </a:lnSpc>
              <a:spcBef>
                <a:spcPts val="1000"/>
              </a:spcBef>
              <a:buFont typeface="Arial" panose="020B0604020202020204" pitchFamily="34" charset="0"/>
              <a:buChar char="•"/>
            </a:pPr>
            <a:r>
              <a:rPr lang="en-GB" sz="2000">
                <a:solidFill>
                  <a:srgbClr val="002060"/>
                </a:solidFill>
                <a:latin typeface="Century Gothic" panose="020B0502020202020204" pitchFamily="34" charset="0"/>
              </a:rPr>
              <a:t>This </a:t>
            </a:r>
            <a:r>
              <a:rPr lang="en-GB" sz="2000">
                <a:solidFill>
                  <a:srgbClr val="002060"/>
                </a:solidFill>
                <a:latin typeface="Century Gothic" panose="020B0502020202020204" pitchFamily="34" charset="0"/>
                <a:hlinkClick r:id="rId10"/>
              </a:rPr>
              <a:t>text profiling tool </a:t>
            </a:r>
            <a:r>
              <a:rPr lang="en-GB" sz="2000">
                <a:solidFill>
                  <a:srgbClr val="002060"/>
                </a:solidFill>
                <a:latin typeface="Century Gothic" panose="020B0502020202020204" pitchFamily="34" charset="0"/>
              </a:rPr>
              <a:t>allows the user to see what proportion of a text is within the 2000 most frequent words or has been previously taught</a:t>
            </a:r>
          </a:p>
        </p:txBody>
      </p:sp>
    </p:spTree>
    <p:extLst>
      <p:ext uri="{BB962C8B-B14F-4D97-AF65-F5344CB8AC3E}">
        <p14:creationId xmlns:p14="http://schemas.microsoft.com/office/powerpoint/2010/main" val="112339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43114" y="0"/>
            <a:ext cx="10515600" cy="1325563"/>
          </a:xfrm>
        </p:spPr>
        <p:txBody>
          <a:bodyPr>
            <a:normAutofit/>
          </a:bodyPr>
          <a:lstStyle/>
          <a:p>
            <a:r>
              <a:rPr lang="en-GB" sz="3600" b="1">
                <a:solidFill>
                  <a:schemeClr val="bg1"/>
                </a:solidFill>
              </a:rPr>
              <a:t>NCELP aims to…</a:t>
            </a:r>
            <a:endParaRPr lang="en-GB" sz="3600" b="1" dirty="0">
              <a:solidFill>
                <a:schemeClr val="bg1"/>
              </a:solidFill>
            </a:endParaRPr>
          </a:p>
        </p:txBody>
      </p:sp>
      <p:sp>
        <p:nvSpPr>
          <p:cNvPr id="3" name="Content Placeholder 2"/>
          <p:cNvSpPr>
            <a:spLocks noGrp="1"/>
          </p:cNvSpPr>
          <p:nvPr>
            <p:ph idx="1"/>
          </p:nvPr>
        </p:nvSpPr>
        <p:spPr>
          <a:xfrm>
            <a:off x="838200" y="1825625"/>
            <a:ext cx="10515600" cy="3186642"/>
          </a:xfrm>
        </p:spPr>
        <p:txBody>
          <a:bodyPr/>
          <a:lstStyle/>
          <a:p>
            <a:pPr marL="514350" indent="-514350">
              <a:lnSpc>
                <a:spcPct val="150000"/>
              </a:lnSpc>
              <a:buFont typeface="+mj-lt"/>
              <a:buAutoNum type="arabicPeriod"/>
            </a:pPr>
            <a:r>
              <a:rPr lang="en-GB" dirty="0">
                <a:solidFill>
                  <a:srgbClr val="104F75"/>
                </a:solidFill>
              </a:rPr>
              <a:t>Connect classroom practice and research</a:t>
            </a:r>
          </a:p>
          <a:p>
            <a:pPr marL="514350" indent="-514350">
              <a:lnSpc>
                <a:spcPct val="150000"/>
              </a:lnSpc>
              <a:buFont typeface="+mj-lt"/>
              <a:buAutoNum type="arabicPeriod"/>
            </a:pPr>
            <a:r>
              <a:rPr lang="en-GB" dirty="0">
                <a:solidFill>
                  <a:srgbClr val="104F75"/>
                </a:solidFill>
              </a:rPr>
              <a:t>Develop pedagogy, with resources to deliver it</a:t>
            </a:r>
          </a:p>
          <a:p>
            <a:pPr marL="514350" indent="-514350">
              <a:lnSpc>
                <a:spcPct val="150000"/>
              </a:lnSpc>
              <a:buFont typeface="+mj-lt"/>
              <a:buAutoNum type="arabicPeriod"/>
            </a:pPr>
            <a:r>
              <a:rPr lang="en-GB" dirty="0">
                <a:solidFill>
                  <a:srgbClr val="104F75"/>
                </a:solidFill>
              </a:rPr>
              <a:t>Improve </a:t>
            </a:r>
            <a:r>
              <a:rPr lang="en-GB">
                <a:solidFill>
                  <a:srgbClr val="104F75"/>
                </a:solidFill>
              </a:rPr>
              <a:t>intrinsic motivation and increase </a:t>
            </a:r>
            <a:r>
              <a:rPr lang="en-GB" dirty="0">
                <a:solidFill>
                  <a:srgbClr val="104F75"/>
                </a:solidFill>
              </a:rPr>
              <a:t>GCSE uptake</a:t>
            </a:r>
          </a:p>
        </p:txBody>
      </p:sp>
    </p:spTree>
    <p:extLst>
      <p:ext uri="{BB962C8B-B14F-4D97-AF65-F5344CB8AC3E}">
        <p14:creationId xmlns:p14="http://schemas.microsoft.com/office/powerpoint/2010/main" val="28444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Current GCSE review</a:t>
            </a:r>
          </a:p>
        </p:txBody>
      </p:sp>
      <p:sp>
        <p:nvSpPr>
          <p:cNvPr id="3" name="Content Placeholder 2"/>
          <p:cNvSpPr>
            <a:spLocks noGrp="1"/>
          </p:cNvSpPr>
          <p:nvPr>
            <p:ph idx="1"/>
          </p:nvPr>
        </p:nvSpPr>
        <p:spPr>
          <a:xfrm>
            <a:off x="154462" y="1325563"/>
            <a:ext cx="12037538" cy="4031951"/>
          </a:xfrm>
        </p:spPr>
        <p:txBody>
          <a:bodyPr>
            <a:noAutofit/>
          </a:bodyPr>
          <a:lstStyle/>
          <a:p>
            <a:pPr>
              <a:lnSpc>
                <a:spcPct val="110000"/>
              </a:lnSpc>
            </a:pPr>
            <a:r>
              <a:rPr lang="en-GB" sz="2400" dirty="0"/>
              <a:t>Nov, 2019: Department for Education convened an independent panel to review the current MFL </a:t>
            </a:r>
            <a:r>
              <a:rPr lang="en-GB" sz="2400"/>
              <a:t>subject content</a:t>
            </a:r>
          </a:p>
          <a:p>
            <a:pPr>
              <a:lnSpc>
                <a:spcPct val="110000"/>
              </a:lnSpc>
            </a:pPr>
            <a:endParaRPr lang="en-GB" sz="2400"/>
          </a:p>
          <a:p>
            <a:pPr>
              <a:lnSpc>
                <a:spcPct val="110000"/>
              </a:lnSpc>
            </a:pPr>
            <a:r>
              <a:rPr lang="en-GB" sz="2400"/>
              <a:t>March, 2021: Recommendations put to public consultation</a:t>
            </a:r>
            <a:endParaRPr lang="en-GB" sz="2400" dirty="0"/>
          </a:p>
          <a:p>
            <a:pPr marL="0" indent="0">
              <a:lnSpc>
                <a:spcPct val="110000"/>
              </a:lnSpc>
              <a:buNone/>
            </a:pPr>
            <a:endParaRPr lang="en-GB" sz="2400" dirty="0"/>
          </a:p>
          <a:p>
            <a:pPr>
              <a:lnSpc>
                <a:spcPct val="110000"/>
              </a:lnSpc>
            </a:pPr>
            <a:r>
              <a:rPr lang="en-GB" sz="2400" dirty="0"/>
              <a:t>Key recommendations:</a:t>
            </a:r>
          </a:p>
          <a:p>
            <a:pPr lvl="1">
              <a:lnSpc>
                <a:spcPct val="110000"/>
              </a:lnSpc>
            </a:pPr>
            <a:r>
              <a:rPr lang="en-GB" sz="2400" dirty="0"/>
              <a:t>Particular </a:t>
            </a:r>
            <a:r>
              <a:rPr lang="en-GB" sz="2400"/>
              <a:t>themes no longer required</a:t>
            </a:r>
            <a:endParaRPr lang="en-GB" sz="2400" dirty="0"/>
          </a:p>
          <a:p>
            <a:pPr lvl="1">
              <a:lnSpc>
                <a:spcPct val="110000"/>
              </a:lnSpc>
            </a:pPr>
            <a:r>
              <a:rPr lang="en-GB" sz="2400" dirty="0"/>
              <a:t>Vocabulary selection informed by </a:t>
            </a:r>
            <a:r>
              <a:rPr lang="en-GB" sz="2400"/>
              <a:t>frequency </a:t>
            </a:r>
          </a:p>
          <a:p>
            <a:pPr lvl="1">
              <a:lnSpc>
                <a:spcPct val="110000"/>
              </a:lnSpc>
            </a:pPr>
            <a:r>
              <a:rPr lang="en-GB" sz="2400"/>
              <a:t>Creation </a:t>
            </a:r>
            <a:r>
              <a:rPr lang="en-GB" sz="2400" dirty="0"/>
              <a:t>of a word list to use for </a:t>
            </a:r>
            <a:r>
              <a:rPr lang="en-GB" sz="2400"/>
              <a:t>designing assessment</a:t>
            </a:r>
          </a:p>
          <a:p>
            <a:pPr lvl="1">
              <a:lnSpc>
                <a:spcPct val="110000"/>
              </a:lnSpc>
            </a:pPr>
            <a:r>
              <a:rPr lang="en-GB" sz="2400"/>
              <a:t>Grammar more clearly defined and amount reduced</a:t>
            </a:r>
          </a:p>
        </p:txBody>
      </p:sp>
      <p:sp>
        <p:nvSpPr>
          <p:cNvPr id="6" name="Rectangle 5"/>
          <p:cNvSpPr/>
          <p:nvPr/>
        </p:nvSpPr>
        <p:spPr>
          <a:xfrm>
            <a:off x="7160722" y="4793348"/>
            <a:ext cx="5031278" cy="498598"/>
          </a:xfrm>
          <a:prstGeom prst="rect">
            <a:avLst/>
          </a:prstGeom>
        </p:spPr>
        <p:txBody>
          <a:bodyPr wrap="square">
            <a:spAutoFit/>
          </a:bodyPr>
          <a:lstStyle/>
          <a:p>
            <a:pPr lvl="1">
              <a:lnSpc>
                <a:spcPct val="110000"/>
              </a:lnSpc>
            </a:pPr>
            <a:r>
              <a:rPr lang="en-GB" sz="2400">
                <a:solidFill>
                  <a:schemeClr val="accent5">
                    <a:lumMod val="50000"/>
                  </a:schemeClr>
                </a:solidFill>
                <a:latin typeface="Century Gothic" panose="020B0502020202020204" pitchFamily="34" charset="0"/>
              </a:rPr>
              <a:t>-&gt; themes emerge</a:t>
            </a:r>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293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Current GCSE review</a:t>
            </a:r>
          </a:p>
        </p:txBody>
      </p:sp>
      <p:sp>
        <p:nvSpPr>
          <p:cNvPr id="3" name="Content Placeholder 2"/>
          <p:cNvSpPr>
            <a:spLocks noGrp="1"/>
          </p:cNvSpPr>
          <p:nvPr>
            <p:ph idx="1"/>
          </p:nvPr>
        </p:nvSpPr>
        <p:spPr>
          <a:xfrm>
            <a:off x="723721" y="1460854"/>
            <a:ext cx="11092543" cy="4031951"/>
          </a:xfrm>
        </p:spPr>
        <p:txBody>
          <a:bodyPr>
            <a:noAutofit/>
          </a:bodyPr>
          <a:lstStyle/>
          <a:p>
            <a:pPr marL="0" indent="0">
              <a:lnSpc>
                <a:spcPct val="110000"/>
              </a:lnSpc>
              <a:buNone/>
            </a:pPr>
            <a:r>
              <a:rPr lang="en-GB" sz="2400"/>
              <a:t>The core reasons for learning a language haven’t changed!</a:t>
            </a:r>
          </a:p>
          <a:p>
            <a:pPr>
              <a:lnSpc>
                <a:spcPct val="110000"/>
              </a:lnSpc>
            </a:pPr>
            <a:endParaRPr lang="en-GB" sz="2400"/>
          </a:p>
          <a:p>
            <a:pPr>
              <a:lnSpc>
                <a:spcPct val="110000"/>
              </a:lnSpc>
            </a:pPr>
            <a:r>
              <a:rPr lang="en-GB" sz="2400"/>
              <a:t>Develop ability and ambition to communicate (in speech and writing)</a:t>
            </a:r>
          </a:p>
          <a:p>
            <a:pPr>
              <a:lnSpc>
                <a:spcPct val="110000"/>
              </a:lnSpc>
            </a:pPr>
            <a:r>
              <a:rPr lang="en-GB" sz="2400"/>
              <a:t>Step beyond familiar cultural boundaries</a:t>
            </a:r>
          </a:p>
          <a:p>
            <a:pPr>
              <a:lnSpc>
                <a:spcPct val="110000"/>
              </a:lnSpc>
            </a:pPr>
            <a:r>
              <a:rPr lang="en-GB" sz="2400"/>
              <a:t>Develop new ways of seeing the world</a:t>
            </a:r>
          </a:p>
          <a:p>
            <a:pPr>
              <a:lnSpc>
                <a:spcPct val="110000"/>
              </a:lnSpc>
            </a:pPr>
            <a:r>
              <a:rPr lang="en-GB" sz="2400"/>
              <a:t>Provide a strong foundation for further study</a:t>
            </a:r>
          </a:p>
        </p:txBody>
      </p:sp>
    </p:spTree>
    <p:extLst>
      <p:ext uri="{BB962C8B-B14F-4D97-AF65-F5344CB8AC3E}">
        <p14:creationId xmlns:p14="http://schemas.microsoft.com/office/powerpoint/2010/main" val="36154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879629"/>
            <a:ext cx="4267200" cy="3107010"/>
          </a:xfrm>
          <a:prstGeom prst="rect">
            <a:avLst/>
          </a:prstGeom>
        </p:spPr>
      </p:pic>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8153400"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The NCELP Pillars</a:t>
            </a:r>
          </a:p>
        </p:txBody>
      </p:sp>
      <p:sp>
        <p:nvSpPr>
          <p:cNvPr id="7" name="Content Placeholder 3">
            <a:extLst>
              <a:ext uri="{FF2B5EF4-FFF2-40B4-BE49-F238E27FC236}">
                <a16:creationId xmlns:a16="http://schemas.microsoft.com/office/drawing/2014/main" id="{7D3059B5-9064-4F90-82B0-792173BF2A15}"/>
              </a:ext>
            </a:extLst>
          </p:cNvPr>
          <p:cNvSpPr>
            <a:spLocks noGrp="1"/>
          </p:cNvSpPr>
          <p:nvPr>
            <p:ph idx="1"/>
          </p:nvPr>
        </p:nvSpPr>
        <p:spPr>
          <a:xfrm>
            <a:off x="300038" y="1347488"/>
            <a:ext cx="7281862" cy="4843762"/>
          </a:xfrm>
        </p:spPr>
        <p:txBody>
          <a:bodyPr>
            <a:normAutofit/>
          </a:bodyPr>
          <a:lstStyle/>
          <a:p>
            <a:pPr marL="0" indent="0" defTabSz="903124">
              <a:lnSpc>
                <a:spcPct val="200000"/>
              </a:lnSpc>
              <a:buNone/>
              <a:defRPr/>
            </a:pPr>
            <a:r>
              <a:rPr lang="en-GB" sz="2000" dirty="0">
                <a:solidFill>
                  <a:srgbClr val="104F75"/>
                </a:solidFill>
              </a:rPr>
              <a:t>Pupils need to gain systematic knowledge of the </a:t>
            </a:r>
            <a:r>
              <a:rPr lang="en-GB" sz="2000" b="1" dirty="0">
                <a:solidFill>
                  <a:srgbClr val="E56700"/>
                </a:solidFill>
              </a:rPr>
              <a:t>vocabulary</a:t>
            </a:r>
            <a:r>
              <a:rPr lang="en-GB" sz="2000" dirty="0">
                <a:solidFill>
                  <a:srgbClr val="104F75"/>
                </a:solidFill>
              </a:rPr>
              <a:t>, </a:t>
            </a:r>
            <a:r>
              <a:rPr lang="en-GB" sz="2000" b="1" dirty="0">
                <a:solidFill>
                  <a:srgbClr val="E56700"/>
                </a:solidFill>
              </a:rPr>
              <a:t>grammar</a:t>
            </a:r>
            <a:r>
              <a:rPr lang="en-GB" sz="2000" dirty="0">
                <a:solidFill>
                  <a:srgbClr val="104F75"/>
                </a:solidFill>
              </a:rPr>
              <a:t>, and sound and spelling systems (</a:t>
            </a:r>
            <a:r>
              <a:rPr lang="en-GB" sz="2000" b="1" dirty="0">
                <a:solidFill>
                  <a:srgbClr val="E56700"/>
                </a:solidFill>
              </a:rPr>
              <a:t>phonics</a:t>
            </a:r>
            <a:r>
              <a:rPr lang="en-GB" sz="2000" dirty="0">
                <a:solidFill>
                  <a:srgbClr val="104F75"/>
                </a:solidFill>
              </a:rPr>
              <a:t>) of their new language, and how these are used by speakers of the language. </a:t>
            </a:r>
          </a:p>
          <a:p>
            <a:pPr marL="0" indent="0" defTabSz="903124">
              <a:lnSpc>
                <a:spcPct val="200000"/>
              </a:lnSpc>
              <a:buNone/>
              <a:defRPr/>
            </a:pPr>
            <a:r>
              <a:rPr lang="en-GB" sz="2000" dirty="0">
                <a:solidFill>
                  <a:srgbClr val="104F75"/>
                </a:solidFill>
              </a:rPr>
              <a:t>They need to reinforce this knowledge with </a:t>
            </a:r>
            <a:r>
              <a:rPr lang="en-GB" sz="2000" b="1" dirty="0">
                <a:solidFill>
                  <a:srgbClr val="E56700"/>
                </a:solidFill>
              </a:rPr>
              <a:t>extensive planned practice</a:t>
            </a:r>
            <a:r>
              <a:rPr lang="en-GB" sz="2000" b="1" dirty="0">
                <a:solidFill>
                  <a:srgbClr val="104F75"/>
                </a:solidFill>
              </a:rPr>
              <a:t> </a:t>
            </a:r>
            <a:r>
              <a:rPr lang="en-GB" sz="2000" dirty="0">
                <a:solidFill>
                  <a:srgbClr val="104F75"/>
                </a:solidFill>
              </a:rPr>
              <a:t>and </a:t>
            </a:r>
            <a:r>
              <a:rPr lang="en-GB" sz="2000" b="1" dirty="0">
                <a:solidFill>
                  <a:srgbClr val="E56700"/>
                </a:solidFill>
              </a:rPr>
              <a:t>use</a:t>
            </a:r>
            <a:r>
              <a:rPr lang="en-GB" sz="2000" dirty="0">
                <a:solidFill>
                  <a:srgbClr val="104F75"/>
                </a:solidFill>
              </a:rPr>
              <a:t> in order to build the skills needed for </a:t>
            </a:r>
            <a:r>
              <a:rPr lang="en-GB" sz="2000" b="1" dirty="0">
                <a:solidFill>
                  <a:schemeClr val="accent2"/>
                </a:solidFill>
              </a:rPr>
              <a:t>communication</a:t>
            </a:r>
            <a:r>
              <a:rPr lang="en-GB" sz="2000" dirty="0">
                <a:solidFill>
                  <a:srgbClr val="104F75"/>
                </a:solidFill>
              </a:rPr>
              <a:t>.</a:t>
            </a:r>
            <a:endParaRPr lang="en-US" sz="2000" dirty="0">
              <a:solidFill>
                <a:srgbClr val="104F75"/>
              </a:solidFill>
            </a:endParaRPr>
          </a:p>
        </p:txBody>
      </p:sp>
      <p:sp>
        <p:nvSpPr>
          <p:cNvPr id="8" name="TextBox 7">
            <a:extLst>
              <a:ext uri="{FF2B5EF4-FFF2-40B4-BE49-F238E27FC236}">
                <a16:creationId xmlns:a16="http://schemas.microsoft.com/office/drawing/2014/main" id="{DA33CACD-78E3-48A8-ACDC-00761B5CCCB7}"/>
              </a:ext>
            </a:extLst>
          </p:cNvPr>
          <p:cNvSpPr txBox="1"/>
          <p:nvPr/>
        </p:nvSpPr>
        <p:spPr>
          <a:xfrm>
            <a:off x="6122194" y="5852696"/>
            <a:ext cx="7529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rPr>
              <a:t>Teaching Schools Council (2016),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9" name="Content Placeholder 3">
            <a:extLst>
              <a:ext uri="{FF2B5EF4-FFF2-40B4-BE49-F238E27FC236}">
                <a16:creationId xmlns:a16="http://schemas.microsoft.com/office/drawing/2014/main" id="{C32743BC-7610-4BA2-BD85-33150641E7CC}"/>
              </a:ext>
            </a:extLst>
          </p:cNvPr>
          <p:cNvSpPr txBox="1">
            <a:spLocks/>
          </p:cNvSpPr>
          <p:nvPr/>
        </p:nvSpPr>
        <p:spPr>
          <a:xfrm>
            <a:off x="9092100" y="4164639"/>
            <a:ext cx="2190750" cy="1406131"/>
          </a:xfrm>
          <a:prstGeom prst="roundRect">
            <a:avLst/>
          </a:prstGeom>
          <a:ln>
            <a:solidFill>
              <a:srgbClr val="104F7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0312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meaningful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practice</a:t>
            </a:r>
            <a:endPar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90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18120" y="1325563"/>
            <a:ext cx="11426989" cy="4967514"/>
          </a:xfrm>
          <a:prstGeom prst="rect">
            <a:avLst/>
          </a:prstGeom>
          <a:noFill/>
        </p:spPr>
        <p:txBody>
          <a:bodyPr wrap="square" rtlCol="0">
            <a:spAutoFit/>
          </a:bodyPr>
          <a:lstStyle/>
          <a:p>
            <a:pPr marL="342900" lvl="0" indent="-342900">
              <a:lnSpc>
                <a:spcPct val="120000"/>
              </a:lnSpc>
              <a:buFont typeface="Arial" panose="020B0604020202020204" pitchFamily="34" charset="0"/>
              <a:buChar char="•"/>
              <a:defRPr/>
            </a:pPr>
            <a:r>
              <a:rPr lang="en-GB" sz="2400">
                <a:solidFill>
                  <a:srgbClr val="002060"/>
                </a:solidFill>
                <a:latin typeface="Century Gothic" panose="020B0502020202020204" pitchFamily="34" charset="0"/>
              </a:rPr>
              <a:t>explicit teaching of the key sound-spelling correspondences (SSCs)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helps students to avoid relying on English SSCs when they ‘sound</a:t>
            </a:r>
            <a:r>
              <a:rPr kumimoji="0" lang="en-GB" sz="2400" b="0" i="0" u="none" strike="noStrike" kern="1200" cap="none" spc="0" normalizeH="0" noProof="0">
                <a:ln>
                  <a:noFill/>
                </a:ln>
                <a:solidFill>
                  <a:srgbClr val="002060"/>
                </a:solidFill>
                <a:effectLst/>
                <a:uLnTx/>
                <a:uFillTx/>
                <a:latin typeface="Century Gothic" panose="020B0502020202020204" pitchFamily="34" charset="0"/>
                <a:ea typeface="+mn-ea"/>
                <a:cs typeface="+mn-cs"/>
              </a:rPr>
              <a:t> out’ words</a:t>
            </a:r>
            <a:endParaRPr lang="en-GB" sz="2400">
              <a:solidFill>
                <a:srgbClr val="002060"/>
              </a:solidFill>
              <a:latin typeface="Century Gothic" panose="020B0502020202020204" pitchFamily="34" charset="0"/>
            </a:endParaRPr>
          </a:p>
          <a:p>
            <a:pPr marR="0" lvl="0" algn="l" defTabSz="914400" rtl="0" eaLnBrk="1" fontAlgn="auto" latinLnBrk="0" hangingPunct="1">
              <a:lnSpc>
                <a:spcPct val="120000"/>
              </a:lnSpc>
              <a:spcBef>
                <a:spcPts val="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positively associated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 motivation, autonomy</a:t>
            </a:r>
            <a:r>
              <a:rPr kumimoji="0" lang="en-GB" sz="2400" b="0" i="0" u="none" strike="noStrike" kern="1200" cap="none" spc="0" normalizeH="0" noProof="0">
                <a:ln>
                  <a:noFill/>
                </a:ln>
                <a:solidFill>
                  <a:srgbClr val="002060"/>
                </a:solidFill>
                <a:effectLst/>
                <a:uLnTx/>
                <a:uFillTx/>
                <a:latin typeface="Century Gothic" panose="020B0502020202020204" pitchFamily="34" charset="0"/>
                <a:ea typeface="+mn-ea"/>
                <a:cs typeface="+mn-cs"/>
              </a:rPr>
              <a:t> and vocabulary learning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supports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errorless learning – accurate understandings</a:t>
            </a:r>
            <a:r>
              <a:rPr kumimoji="0" lang="en-GB" sz="2400" b="0" i="0" u="none" strike="noStrike" kern="1200" cap="none" spc="0" normalizeH="0" noProof="0">
                <a:ln>
                  <a:noFill/>
                </a:ln>
                <a:solidFill>
                  <a:srgbClr val="002060"/>
                </a:solidFill>
                <a:effectLst/>
                <a:uLnTx/>
                <a:uFillTx/>
                <a:latin typeface="Century Gothic" panose="020B0502020202020204" pitchFamily="34" charset="0"/>
                <a:ea typeface="+mn-ea"/>
                <a:cs typeface="+mn-cs"/>
              </a:rPr>
              <a:t> from the beginning</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defRPr/>
            </a:pPr>
            <a:r>
              <a:rPr lang="en-GB" sz="2400">
                <a:solidFill>
                  <a:srgbClr val="002060"/>
                </a:solidFill>
                <a:latin typeface="Century Gothic" panose="020B0502020202020204" pitchFamily="34" charset="0"/>
              </a:rPr>
              <a:t>gradual roll-out, with systematic revisiting in order to maintain progress</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10958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00EE11-9068-4E74-8438-3F6BE68244BD}"/>
              </a:ext>
            </a:extLst>
          </p:cNvPr>
          <p:cNvGraphicFramePr>
            <a:graphicFrameLocks noGrp="1"/>
          </p:cNvGraphicFramePr>
          <p:nvPr/>
        </p:nvGraphicFramePr>
        <p:xfrm>
          <a:off x="1422506" y="180519"/>
          <a:ext cx="9352602" cy="6146236"/>
        </p:xfrm>
        <a:graphic>
          <a:graphicData uri="http://schemas.openxmlformats.org/drawingml/2006/table">
            <a:tbl>
              <a:tblPr firstRow="1" bandRow="1">
                <a:tableStyleId>{5940675A-B579-460E-94D1-54222C63F5DA}</a:tableStyleId>
              </a:tblPr>
              <a:tblGrid>
                <a:gridCol w="1558767">
                  <a:extLst>
                    <a:ext uri="{9D8B030D-6E8A-4147-A177-3AD203B41FA5}">
                      <a16:colId xmlns:a16="http://schemas.microsoft.com/office/drawing/2014/main" val="1988045768"/>
                    </a:ext>
                  </a:extLst>
                </a:gridCol>
                <a:gridCol w="1558767">
                  <a:extLst>
                    <a:ext uri="{9D8B030D-6E8A-4147-A177-3AD203B41FA5}">
                      <a16:colId xmlns:a16="http://schemas.microsoft.com/office/drawing/2014/main" val="694569702"/>
                    </a:ext>
                  </a:extLst>
                </a:gridCol>
                <a:gridCol w="1558767">
                  <a:extLst>
                    <a:ext uri="{9D8B030D-6E8A-4147-A177-3AD203B41FA5}">
                      <a16:colId xmlns:a16="http://schemas.microsoft.com/office/drawing/2014/main" val="2268552234"/>
                    </a:ext>
                  </a:extLst>
                </a:gridCol>
                <a:gridCol w="1558767">
                  <a:extLst>
                    <a:ext uri="{9D8B030D-6E8A-4147-A177-3AD203B41FA5}">
                      <a16:colId xmlns:a16="http://schemas.microsoft.com/office/drawing/2014/main" val="2419153379"/>
                    </a:ext>
                  </a:extLst>
                </a:gridCol>
                <a:gridCol w="1558767">
                  <a:extLst>
                    <a:ext uri="{9D8B030D-6E8A-4147-A177-3AD203B41FA5}">
                      <a16:colId xmlns:a16="http://schemas.microsoft.com/office/drawing/2014/main" val="2309328029"/>
                    </a:ext>
                  </a:extLst>
                </a:gridCol>
                <a:gridCol w="1558767">
                  <a:extLst>
                    <a:ext uri="{9D8B030D-6E8A-4147-A177-3AD203B41FA5}">
                      <a16:colId xmlns:a16="http://schemas.microsoft.com/office/drawing/2014/main" val="654230178"/>
                    </a:ext>
                  </a:extLst>
                </a:gridCol>
              </a:tblGrid>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44428657"/>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12961732"/>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9905986"/>
                  </a:ext>
                </a:extLst>
              </a:tr>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000" b="1" dirty="0">
                        <a:solidFill>
                          <a:schemeClr val="accent1">
                            <a:lumMod val="50000"/>
                          </a:schemeClr>
                        </a:solidFill>
                      </a:endParaRPr>
                    </a:p>
                  </a:txBody>
                  <a:tcPr marL="67399" marR="67399" marT="33700" marB="337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64953687"/>
                  </a:ext>
                </a:extLst>
              </a:tr>
            </a:tbl>
          </a:graphicData>
        </a:graphic>
      </p:graphicFrame>
      <p:sp>
        <p:nvSpPr>
          <p:cNvPr id="8" name="TextBox 7"/>
          <p:cNvSpPr txBox="1"/>
          <p:nvPr/>
        </p:nvSpPr>
        <p:spPr>
          <a:xfrm rot="10800000" flipV="1">
            <a:off x="1618980" y="1292154"/>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lto</a:t>
            </a:r>
          </a:p>
        </p:txBody>
      </p:sp>
      <p:sp>
        <p:nvSpPr>
          <p:cNvPr id="9" name="TextBox 8">
            <a:extLst>
              <a:ext uri="{FF2B5EF4-FFF2-40B4-BE49-F238E27FC236}">
                <a16:creationId xmlns:a16="http://schemas.microsoft.com/office/drawing/2014/main" id="{27545A5E-73DA-49E9-BB52-FBAA40BA9B21}"/>
              </a:ext>
            </a:extLst>
          </p:cNvPr>
          <p:cNvSpPr txBox="1"/>
          <p:nvPr/>
        </p:nvSpPr>
        <p:spPr>
          <a:xfrm>
            <a:off x="1415474" y="106641"/>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2893140" y="1287526"/>
            <a:ext cx="172970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fant</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E03C17A7-4D3C-4F7A-A902-2FFD30051486}"/>
              </a:ext>
            </a:extLst>
          </p:cNvPr>
          <p:cNvSpPr txBox="1"/>
          <p:nvPr/>
        </p:nvSpPr>
        <p:spPr>
          <a:xfrm>
            <a:off x="4535546" y="13121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797357" y="128118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dea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6062E12-3005-440B-9F4D-0DE861F6A42E}"/>
              </a:ext>
            </a:extLst>
          </p:cNvPr>
          <p:cNvSpPr txBox="1"/>
          <p:nvPr/>
        </p:nvSpPr>
        <p:spPr>
          <a:xfrm>
            <a:off x="6084010"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14" name="TextBox 13">
            <a:extLst>
              <a:ext uri="{FF2B5EF4-FFF2-40B4-BE49-F238E27FC236}">
                <a16:creationId xmlns:a16="http://schemas.microsoft.com/office/drawing/2014/main" id="{C9F86A72-63E1-4A58-8244-EBCBEBDC45B4}"/>
              </a:ext>
            </a:extLst>
          </p:cNvPr>
          <p:cNvSpPr txBox="1"/>
          <p:nvPr/>
        </p:nvSpPr>
        <p:spPr>
          <a:xfrm>
            <a:off x="7641557"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15" name="TextBox 14">
            <a:extLst>
              <a:ext uri="{FF2B5EF4-FFF2-40B4-BE49-F238E27FC236}">
                <a16:creationId xmlns:a16="http://schemas.microsoft.com/office/drawing/2014/main" id="{21E497C2-6813-45CF-9B5F-EA40A2480F0D}"/>
              </a:ext>
            </a:extLst>
          </p:cNvPr>
          <p:cNvSpPr txBox="1"/>
          <p:nvPr/>
        </p:nvSpPr>
        <p:spPr>
          <a:xfrm rot="10800000" flipV="1">
            <a:off x="6324955" y="126273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y</a:t>
            </a: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p>
        </p:txBody>
      </p:sp>
      <p:sp>
        <p:nvSpPr>
          <p:cNvPr id="16" name="TextBox 15">
            <a:extLst>
              <a:ext uri="{FF2B5EF4-FFF2-40B4-BE49-F238E27FC236}">
                <a16:creationId xmlns:a16="http://schemas.microsoft.com/office/drawing/2014/main" id="{014393F9-EBBB-46AE-A196-D335BA83A5BF}"/>
              </a:ext>
            </a:extLst>
          </p:cNvPr>
          <p:cNvSpPr txBox="1"/>
          <p:nvPr/>
        </p:nvSpPr>
        <p:spPr>
          <a:xfrm>
            <a:off x="9179218" y="13829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F5AD61F-FF38-4B02-B6A5-FD573E6CA9AA}"/>
              </a:ext>
            </a:extLst>
          </p:cNvPr>
          <p:cNvSpPr txBox="1"/>
          <p:nvPr/>
        </p:nvSpPr>
        <p:spPr>
          <a:xfrm rot="10800000" flipV="1">
            <a:off x="7357924" y="1276486"/>
            <a:ext cx="2169116"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niverso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5EA739B-5F9B-49F0-9FB7-66EAED3AA8BD}"/>
              </a:ext>
            </a:extLst>
          </p:cNvPr>
          <p:cNvSpPr txBox="1"/>
          <p:nvPr/>
        </p:nvSpPr>
        <p:spPr>
          <a:xfrm>
            <a:off x="2967142" y="1676482"/>
            <a:ext cx="53579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a:t>
            </a:r>
          </a:p>
        </p:txBody>
      </p:sp>
      <p:sp>
        <p:nvSpPr>
          <p:cNvPr id="19" name="TextBox 18">
            <a:extLst>
              <a:ext uri="{FF2B5EF4-FFF2-40B4-BE49-F238E27FC236}">
                <a16:creationId xmlns:a16="http://schemas.microsoft.com/office/drawing/2014/main" id="{43E99237-64FE-4D6D-A43C-959E364F8A43}"/>
              </a:ext>
            </a:extLst>
          </p:cNvPr>
          <p:cNvSpPr txBox="1"/>
          <p:nvPr/>
        </p:nvSpPr>
        <p:spPr>
          <a:xfrm rot="10800000" flipV="1">
            <a:off x="3084451" y="2775862"/>
            <a:ext cx="125533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co</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mer</a:t>
            </a:r>
          </a:p>
        </p:txBody>
      </p:sp>
      <p:sp>
        <p:nvSpPr>
          <p:cNvPr id="20" name="TextBox 19">
            <a:extLst>
              <a:ext uri="{FF2B5EF4-FFF2-40B4-BE49-F238E27FC236}">
                <a16:creationId xmlns:a16="http://schemas.microsoft.com/office/drawing/2014/main" id="{0C330699-1A94-4A4B-BBFC-17CFB512D299}"/>
              </a:ext>
            </a:extLst>
          </p:cNvPr>
          <p:cNvSpPr txBox="1"/>
          <p:nvPr/>
        </p:nvSpPr>
        <p:spPr>
          <a:xfrm>
            <a:off x="4529139" y="1668085"/>
            <a:ext cx="58131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cu</a:t>
            </a:r>
          </a:p>
        </p:txBody>
      </p:sp>
      <p:sp>
        <p:nvSpPr>
          <p:cNvPr id="21" name="TextBox 20">
            <a:extLst>
              <a:ext uri="{FF2B5EF4-FFF2-40B4-BE49-F238E27FC236}">
                <a16:creationId xmlns:a16="http://schemas.microsoft.com/office/drawing/2014/main" id="{35ED4ED2-76E4-4B1D-8687-EA430F13F0A9}"/>
              </a:ext>
            </a:extLst>
          </p:cNvPr>
          <p:cNvSpPr txBox="1"/>
          <p:nvPr/>
        </p:nvSpPr>
        <p:spPr>
          <a:xfrm rot="10800000" flipV="1">
            <a:off x="4617403" y="2784131"/>
            <a:ext cx="1336070"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erpo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DDBBF8-14E6-4509-8F5F-F5EF5CC01E85}"/>
              </a:ext>
            </a:extLst>
          </p:cNvPr>
          <p:cNvSpPr txBox="1"/>
          <p:nvPr/>
        </p:nvSpPr>
        <p:spPr>
          <a:xfrm rot="10800000" flipV="1">
            <a:off x="6197609" y="2776066"/>
            <a:ext cx="1278070"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rca</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1DBEB9ED-2A1F-4697-A09B-456FE6C025FE}"/>
              </a:ext>
            </a:extLst>
          </p:cNvPr>
          <p:cNvSpPr txBox="1"/>
          <p:nvPr/>
        </p:nvSpPr>
        <p:spPr>
          <a:xfrm>
            <a:off x="6113525" y="1683062"/>
            <a:ext cx="102072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084D522-55E2-4A5B-8A07-01AAE18E1CC8}"/>
              </a:ext>
            </a:extLst>
          </p:cNvPr>
          <p:cNvSpPr txBox="1"/>
          <p:nvPr/>
        </p:nvSpPr>
        <p:spPr>
          <a:xfrm rot="10800000" flipV="1">
            <a:off x="7870845" y="2793407"/>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2D84058D-C626-482F-BA91-88500C8F938A}"/>
              </a:ext>
            </a:extLst>
          </p:cNvPr>
          <p:cNvSpPr txBox="1"/>
          <p:nvPr/>
        </p:nvSpPr>
        <p:spPr>
          <a:xfrm>
            <a:off x="7637658" y="168737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ci</a:t>
            </a:r>
          </a:p>
        </p:txBody>
      </p:sp>
      <p:sp>
        <p:nvSpPr>
          <p:cNvPr id="26" name="TextBox 25">
            <a:extLst>
              <a:ext uri="{FF2B5EF4-FFF2-40B4-BE49-F238E27FC236}">
                <a16:creationId xmlns:a16="http://schemas.microsoft.com/office/drawing/2014/main" id="{97A45DCB-28B8-4DF2-9802-A456A60B9B9A}"/>
              </a:ext>
            </a:extLst>
          </p:cNvPr>
          <p:cNvSpPr txBox="1"/>
          <p:nvPr/>
        </p:nvSpPr>
        <p:spPr>
          <a:xfrm rot="10800000" flipV="1">
            <a:off x="9461382" y="2784865"/>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a:t>
            </a:r>
          </a:p>
        </p:txBody>
      </p:sp>
      <p:sp>
        <p:nvSpPr>
          <p:cNvPr id="27" name="TextBox 26">
            <a:extLst>
              <a:ext uri="{FF2B5EF4-FFF2-40B4-BE49-F238E27FC236}">
                <a16:creationId xmlns:a16="http://schemas.microsoft.com/office/drawing/2014/main" id="{74D7DA4E-2E3C-4902-91E3-956B2ED8568F}"/>
              </a:ext>
            </a:extLst>
          </p:cNvPr>
          <p:cNvSpPr txBox="1"/>
          <p:nvPr/>
        </p:nvSpPr>
        <p:spPr>
          <a:xfrm>
            <a:off x="2976451" y="3202263"/>
            <a:ext cx="65521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a:t>
            </a:r>
          </a:p>
        </p:txBody>
      </p:sp>
      <p:sp>
        <p:nvSpPr>
          <p:cNvPr id="28" name="TextBox 27">
            <a:extLst>
              <a:ext uri="{FF2B5EF4-FFF2-40B4-BE49-F238E27FC236}">
                <a16:creationId xmlns:a16="http://schemas.microsoft.com/office/drawing/2014/main" id="{30EB85E3-56EB-4612-B609-3B14E89B4C41}"/>
              </a:ext>
            </a:extLst>
          </p:cNvPr>
          <p:cNvSpPr txBox="1"/>
          <p:nvPr/>
        </p:nvSpPr>
        <p:spPr>
          <a:xfrm rot="10800000" flipV="1">
            <a:off x="3206463" y="4354872"/>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go</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274EA15-8BBA-40D4-BB2D-8167BA6E09E9}"/>
              </a:ext>
            </a:extLst>
          </p:cNvPr>
          <p:cNvSpPr txBox="1"/>
          <p:nvPr/>
        </p:nvSpPr>
        <p:spPr>
          <a:xfrm>
            <a:off x="4561522" y="3213338"/>
            <a:ext cx="6364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gu</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2C49B10-00BF-49E6-A895-1F83B78E6B83}"/>
              </a:ext>
            </a:extLst>
          </p:cNvPr>
          <p:cNvSpPr txBox="1"/>
          <p:nvPr/>
        </p:nvSpPr>
        <p:spPr>
          <a:xfrm rot="10800000" flipV="1">
            <a:off x="4303425" y="4359879"/>
            <a:ext cx="2019766" cy="409984"/>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pre</a:t>
            </a:r>
            <a:r>
              <a:rPr kumimoji="0" lang="en-GB" sz="206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a:t>
            </a: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ntar</a:t>
            </a:r>
            <a:endParaRPr kumimoji="0" lang="en-GB" sz="2064"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DF8E537E-0A92-4C3F-A84C-B7641CD6E24F}"/>
              </a:ext>
            </a:extLst>
          </p:cNvPr>
          <p:cNvSpPr txBox="1"/>
          <p:nvPr/>
        </p:nvSpPr>
        <p:spPr>
          <a:xfrm>
            <a:off x="6108625" y="3207558"/>
            <a:ext cx="636458"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83EC0DD-C666-4BE1-A219-EACDF3FCF29A}"/>
              </a:ext>
            </a:extLst>
          </p:cNvPr>
          <p:cNvSpPr txBox="1"/>
          <p:nvPr/>
        </p:nvSpPr>
        <p:spPr>
          <a:xfrm rot="10800000" flipV="1">
            <a:off x="6144978" y="4339932"/>
            <a:ext cx="136847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351C3B1-1F70-43C0-A675-D42A0D00E041}"/>
              </a:ext>
            </a:extLst>
          </p:cNvPr>
          <p:cNvSpPr txBox="1"/>
          <p:nvPr/>
        </p:nvSpPr>
        <p:spPr>
          <a:xfrm>
            <a:off x="9255122" y="3246218"/>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34" name="TextBox 33">
            <a:extLst>
              <a:ext uri="{FF2B5EF4-FFF2-40B4-BE49-F238E27FC236}">
                <a16:creationId xmlns:a16="http://schemas.microsoft.com/office/drawing/2014/main" id="{5D8D2485-8D4A-4D28-A36A-CC9EC8E7A802}"/>
              </a:ext>
            </a:extLst>
          </p:cNvPr>
          <p:cNvSpPr txBox="1"/>
          <p:nvPr/>
        </p:nvSpPr>
        <p:spPr>
          <a:xfrm rot="10800000" flipV="1">
            <a:off x="7598172" y="4333302"/>
            <a:ext cx="1671757"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2F8936E1-731C-404F-9C28-6691D4531F7B}"/>
              </a:ext>
            </a:extLst>
          </p:cNvPr>
          <p:cNvSpPr txBox="1"/>
          <p:nvPr/>
        </p:nvSpPr>
        <p:spPr>
          <a:xfrm>
            <a:off x="7641557" y="323692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94B7D7E-86F8-4600-8314-92AD775DA28C}"/>
              </a:ext>
            </a:extLst>
          </p:cNvPr>
          <p:cNvSpPr txBox="1"/>
          <p:nvPr/>
        </p:nvSpPr>
        <p:spPr>
          <a:xfrm rot="10800000" flipV="1">
            <a:off x="9477048" y="4335261"/>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13542DAC-EFE5-46DC-8FA5-026CE595EAF8}"/>
              </a:ext>
            </a:extLst>
          </p:cNvPr>
          <p:cNvSpPr txBox="1"/>
          <p:nvPr/>
        </p:nvSpPr>
        <p:spPr>
          <a:xfrm>
            <a:off x="1422557" y="4762382"/>
            <a:ext cx="668619"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ñ</a:t>
            </a:r>
          </a:p>
        </p:txBody>
      </p:sp>
      <p:sp>
        <p:nvSpPr>
          <p:cNvPr id="38" name="TextBox 37">
            <a:extLst>
              <a:ext uri="{FF2B5EF4-FFF2-40B4-BE49-F238E27FC236}">
                <a16:creationId xmlns:a16="http://schemas.microsoft.com/office/drawing/2014/main" id="{ED96C7D3-A868-4DAB-86BD-2FE3B06701FC}"/>
              </a:ext>
            </a:extLst>
          </p:cNvPr>
          <p:cNvSpPr txBox="1"/>
          <p:nvPr/>
        </p:nvSpPr>
        <p:spPr>
          <a:xfrm rot="10800000" flipV="1">
            <a:off x="1234971" y="5956766"/>
            <a:ext cx="1440740" cy="371512"/>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espa</a:t>
            </a:r>
            <a:r>
              <a:rPr kumimoji="0" lang="en-GB" sz="181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ñ</a:t>
            </a: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a:t>
            </a:r>
            <a:endParaRPr kumimoji="0" lang="en-GB" sz="1814"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7B5C26A8-7B71-4279-9EE2-C510DFC5D38F}"/>
              </a:ext>
            </a:extLst>
          </p:cNvPr>
          <p:cNvSpPr txBox="1"/>
          <p:nvPr/>
        </p:nvSpPr>
        <p:spPr>
          <a:xfrm>
            <a:off x="2573168" y="5905776"/>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p>
        </p:txBody>
      </p:sp>
      <p:sp>
        <p:nvSpPr>
          <p:cNvPr id="40" name="TextBox 39">
            <a:extLst>
              <a:ext uri="{FF2B5EF4-FFF2-40B4-BE49-F238E27FC236}">
                <a16:creationId xmlns:a16="http://schemas.microsoft.com/office/drawing/2014/main" id="{F3E63A21-1BDE-476A-92C2-8EB9BD70FE3F}"/>
              </a:ext>
            </a:extLst>
          </p:cNvPr>
          <p:cNvSpPr txBox="1"/>
          <p:nvPr/>
        </p:nvSpPr>
        <p:spPr>
          <a:xfrm rot="10800000" flipV="1">
            <a:off x="2864502" y="5917456"/>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Arial" panose="020B0604020202020204" pitchFamily="34" charset="0"/>
              </a:rPr>
              <a:t>v</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41" name="TextBox 40">
            <a:extLst>
              <a:ext uri="{FF2B5EF4-FFF2-40B4-BE49-F238E27FC236}">
                <a16:creationId xmlns:a16="http://schemas.microsoft.com/office/drawing/2014/main" id="{D41C6E57-4D35-4169-9849-ED23F8D3C62C}"/>
              </a:ext>
            </a:extLst>
          </p:cNvPr>
          <p:cNvSpPr txBox="1"/>
          <p:nvPr/>
        </p:nvSpPr>
        <p:spPr>
          <a:xfrm>
            <a:off x="2954744" y="4752418"/>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42" name="TextBox 41">
            <a:extLst>
              <a:ext uri="{FF2B5EF4-FFF2-40B4-BE49-F238E27FC236}">
                <a16:creationId xmlns:a16="http://schemas.microsoft.com/office/drawing/2014/main" id="{D774E798-DCC0-4A23-9F7F-2542DFEF1E6F}"/>
              </a:ext>
            </a:extLst>
          </p:cNvPr>
          <p:cNvSpPr txBox="1"/>
          <p:nvPr/>
        </p:nvSpPr>
        <p:spPr>
          <a:xfrm rot="10800000" flipV="1">
            <a:off x="4561522" y="5900524"/>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rr</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763C53C1-83E6-4BCE-AC51-787BF2C39253}"/>
              </a:ext>
            </a:extLst>
          </p:cNvPr>
          <p:cNvSpPr txBox="1"/>
          <p:nvPr/>
        </p:nvSpPr>
        <p:spPr>
          <a:xfrm>
            <a:off x="4552158" y="4748273"/>
            <a:ext cx="635180"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rr</a:t>
            </a:r>
            <a:endPar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C4B103E-2AC9-42E0-ADCB-E68C5C630067}"/>
              </a:ext>
            </a:extLst>
          </p:cNvPr>
          <p:cNvSpPr txBox="1"/>
          <p:nvPr/>
        </p:nvSpPr>
        <p:spPr>
          <a:xfrm rot="10800000" flipV="1">
            <a:off x="6264551" y="5921199"/>
            <a:ext cx="1217092"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ablar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975B4752-88C0-49C4-8AEF-D7F978987CBF}"/>
              </a:ext>
            </a:extLst>
          </p:cNvPr>
          <p:cNvSpPr txBox="1"/>
          <p:nvPr/>
        </p:nvSpPr>
        <p:spPr>
          <a:xfrm>
            <a:off x="6103641" y="4759639"/>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46" name="TextBox 45">
            <a:extLst>
              <a:ext uri="{FF2B5EF4-FFF2-40B4-BE49-F238E27FC236}">
                <a16:creationId xmlns:a16="http://schemas.microsoft.com/office/drawing/2014/main" id="{7B916371-9E01-470E-AAFB-F168B5C88AF7}"/>
              </a:ext>
            </a:extLst>
          </p:cNvPr>
          <p:cNvSpPr txBox="1"/>
          <p:nvPr/>
        </p:nvSpPr>
        <p:spPr>
          <a:xfrm rot="10800000" flipV="1">
            <a:off x="7625644" y="4793484"/>
            <a:ext cx="1037358"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por</a:t>
            </a:r>
            <a:r>
              <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que</a:t>
            </a:r>
          </a:p>
        </p:txBody>
      </p:sp>
      <p:sp>
        <p:nvSpPr>
          <p:cNvPr id="47" name="TextBox 46">
            <a:extLst>
              <a:ext uri="{FF2B5EF4-FFF2-40B4-BE49-F238E27FC236}">
                <a16:creationId xmlns:a16="http://schemas.microsoft.com/office/drawing/2014/main" id="{B03DF363-E700-482A-BC53-0482F6A774B5}"/>
              </a:ext>
            </a:extLst>
          </p:cNvPr>
          <p:cNvSpPr txBox="1"/>
          <p:nvPr/>
        </p:nvSpPr>
        <p:spPr>
          <a:xfrm>
            <a:off x="1415474" y="3214005"/>
            <a:ext cx="99412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FF633DF-21BB-4D80-AAFB-6FD51031B09E}"/>
              </a:ext>
            </a:extLst>
          </p:cNvPr>
          <p:cNvSpPr txBox="1"/>
          <p:nvPr/>
        </p:nvSpPr>
        <p:spPr>
          <a:xfrm rot="10800000" flipV="1">
            <a:off x="1530467" y="4348626"/>
            <a:ext cx="124946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7026BCF3-722A-4F1B-A3F1-136B1C7BB54E}"/>
              </a:ext>
            </a:extLst>
          </p:cNvPr>
          <p:cNvSpPr txBox="1"/>
          <p:nvPr/>
        </p:nvSpPr>
        <p:spPr>
          <a:xfrm>
            <a:off x="1409418" y="1669830"/>
            <a:ext cx="71521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a:t>
            </a:r>
          </a:p>
        </p:txBody>
      </p:sp>
      <p:sp>
        <p:nvSpPr>
          <p:cNvPr id="50" name="TextBox 49">
            <a:extLst>
              <a:ext uri="{FF2B5EF4-FFF2-40B4-BE49-F238E27FC236}">
                <a16:creationId xmlns:a16="http://schemas.microsoft.com/office/drawing/2014/main" id="{CA8E401A-544D-4E74-A192-EC5C5F5D3657}"/>
              </a:ext>
            </a:extLst>
          </p:cNvPr>
          <p:cNvSpPr txBox="1"/>
          <p:nvPr/>
        </p:nvSpPr>
        <p:spPr>
          <a:xfrm rot="10800000" flipV="1">
            <a:off x="1642759" y="2795302"/>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1"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735" y="5179139"/>
            <a:ext cx="372514" cy="522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641291" y="425990"/>
            <a:ext cx="608275" cy="9155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1808" y="522065"/>
            <a:ext cx="198952" cy="8059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450363" y="925051"/>
            <a:ext cx="213595" cy="4588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1697" y="549417"/>
            <a:ext cx="880844" cy="6626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15530" y="254610"/>
            <a:ext cx="900936"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931" y="238625"/>
            <a:ext cx="460075" cy="10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838" y="338366"/>
            <a:ext cx="990424" cy="9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9312296" y="608762"/>
            <a:ext cx="591014" cy="680647"/>
          </a:xfrm>
          <a:prstGeom prst="rect">
            <a:avLst/>
          </a:prstGeom>
        </p:spPr>
      </p:pic>
      <p:pic>
        <p:nvPicPr>
          <p:cNvPr id="60"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7088" y="651538"/>
            <a:ext cx="705683" cy="36872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14393F9-EBBB-46AE-A196-D335BA83A5BF}"/>
              </a:ext>
            </a:extLst>
          </p:cNvPr>
          <p:cNvSpPr txBox="1"/>
          <p:nvPr/>
        </p:nvSpPr>
        <p:spPr>
          <a:xfrm>
            <a:off x="10487749" y="117748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62" name="TextBox 61">
            <a:extLst>
              <a:ext uri="{FF2B5EF4-FFF2-40B4-BE49-F238E27FC236}">
                <a16:creationId xmlns:a16="http://schemas.microsoft.com/office/drawing/2014/main" id="{8F5AD61F-FF38-4B02-B6A5-FD573E6CA9AA}"/>
              </a:ext>
            </a:extLst>
          </p:cNvPr>
          <p:cNvSpPr txBox="1"/>
          <p:nvPr/>
        </p:nvSpPr>
        <p:spPr>
          <a:xfrm rot="10800000" flipV="1">
            <a:off x="9257744" y="1276486"/>
            <a:ext cx="117995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ll</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amar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cxnSp>
        <p:nvCxnSpPr>
          <p:cNvPr id="63" name="Straight Connector 62"/>
          <p:cNvCxnSpPr/>
          <p:nvPr/>
        </p:nvCxnSpPr>
        <p:spPr>
          <a:xfrm>
            <a:off x="9527040" y="194639"/>
            <a:ext cx="1072629" cy="15174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5AD61F-FF38-4B02-B6A5-FD573E6CA9AA}"/>
              </a:ext>
            </a:extLst>
          </p:cNvPr>
          <p:cNvSpPr txBox="1"/>
          <p:nvPr/>
        </p:nvSpPr>
        <p:spPr>
          <a:xfrm rot="10800000" flipV="1">
            <a:off x="9724154" y="144231"/>
            <a:ext cx="1202380" cy="42736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l</a:t>
            </a:r>
            <a:r>
              <a:rPr kumimoji="0" lang="en-GB" sz="2177"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ibro</a:t>
            </a:r>
            <a:endParaRPr kumimoji="0" lang="en-GB" sz="2177"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5" name="TextBox 64">
            <a:extLst>
              <a:ext uri="{FF2B5EF4-FFF2-40B4-BE49-F238E27FC236}">
                <a16:creationId xmlns:a16="http://schemas.microsoft.com/office/drawing/2014/main" id="{2D84058D-C626-482F-BA91-88500C8F938A}"/>
              </a:ext>
            </a:extLst>
          </p:cNvPr>
          <p:cNvSpPr txBox="1"/>
          <p:nvPr/>
        </p:nvSpPr>
        <p:spPr>
          <a:xfrm>
            <a:off x="9235112" y="167601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pic>
        <p:nvPicPr>
          <p:cNvPr id="66"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091" y="2071365"/>
            <a:ext cx="1087853" cy="71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3469770" y="1847349"/>
            <a:ext cx="657915" cy="949020"/>
          </a:xfrm>
          <a:prstGeom prst="rect">
            <a:avLst/>
          </a:prstGeom>
        </p:spPr>
      </p:pic>
      <p:pic>
        <p:nvPicPr>
          <p:cNvPr id="68"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8768" y="1780039"/>
            <a:ext cx="282830" cy="104324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54091" y="2199804"/>
            <a:ext cx="1171754" cy="4398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359342" y="2328990"/>
            <a:ext cx="1062839" cy="228524"/>
          </a:xfrm>
          <a:prstGeom prst="rect">
            <a:avLst/>
          </a:prstGeom>
          <a:noFill/>
        </p:spPr>
        <p:txBody>
          <a:bodyPr wrap="square" rtlCol="0">
            <a:spAutoFit/>
          </a:bodyPr>
          <a:lstStyle/>
          <a:p>
            <a:pPr marL="0" marR="0" lvl="0" indent="0" algn="l" defTabSz="903124" rtl="0" eaLnBrk="1" fontAlgn="auto" latinLnBrk="0" hangingPunct="1">
              <a:lnSpc>
                <a:spcPct val="100000"/>
              </a:lnSpc>
              <a:spcBef>
                <a:spcPts val="0"/>
              </a:spcBef>
              <a:spcAft>
                <a:spcPts val="0"/>
              </a:spcAft>
              <a:buClrTx/>
              <a:buSzTx/>
              <a:buFontTx/>
              <a:buNone/>
              <a:tabLst/>
              <a:defRPr/>
            </a:pPr>
            <a:r>
              <a:rPr kumimoji="0" lang="en-GB" sz="885" b="1" i="0" u="none" strike="noStrike" kern="1200" cap="none" spc="0" normalizeH="0" baseline="0" noProof="0" dirty="0">
                <a:ln>
                  <a:noFill/>
                </a:ln>
                <a:solidFill>
                  <a:prstClr val="black"/>
                </a:solidFill>
                <a:effectLst/>
                <a:uLnTx/>
                <a:uFillTx/>
                <a:latin typeface="Imprint MT Shadow" panose="04020605060303030202" pitchFamily="82" charset="0"/>
                <a:ea typeface="+mn-ea"/>
                <a:cs typeface="+mn-cs"/>
              </a:rPr>
              <a:t>MADRID  1KM</a:t>
            </a:r>
          </a:p>
        </p:txBody>
      </p:sp>
      <p:pic>
        <p:nvPicPr>
          <p:cNvPr id="71"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36343" y="1900893"/>
            <a:ext cx="826366" cy="8198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79373" y="1935290"/>
            <a:ext cx="828537" cy="8219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0068" y="3634432"/>
            <a:ext cx="690010" cy="7022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61943" y="3724747"/>
            <a:ext cx="348007" cy="5494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17125" y="3662597"/>
            <a:ext cx="534875" cy="6776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46072" y="3679338"/>
            <a:ext cx="746775" cy="3395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4290" y="3555374"/>
            <a:ext cx="800330" cy="794012"/>
          </a:xfrm>
          <a:prstGeom prst="rect">
            <a:avLst/>
          </a:prstGeom>
        </p:spPr>
      </p:pic>
      <p:pic>
        <p:nvPicPr>
          <p:cNvPr id="78"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599895" y="3551682"/>
            <a:ext cx="811079" cy="76444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5795" y="3689491"/>
            <a:ext cx="1277421" cy="5935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90992" y="3555374"/>
            <a:ext cx="698514" cy="7439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8040" y="5389256"/>
            <a:ext cx="599009" cy="3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p:cNvCxnSpPr/>
          <p:nvPr/>
        </p:nvCxnSpPr>
        <p:spPr>
          <a:xfrm>
            <a:off x="1840320" y="4782274"/>
            <a:ext cx="735635" cy="15435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3"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4336559">
            <a:off x="2216852" y="5353926"/>
            <a:ext cx="695423" cy="32196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D96C7D3-A868-4DAB-86BD-2FE3B06701FC}"/>
              </a:ext>
            </a:extLst>
          </p:cNvPr>
          <p:cNvSpPr txBox="1"/>
          <p:nvPr/>
        </p:nvSpPr>
        <p:spPr>
          <a:xfrm rot="10800000" flipV="1">
            <a:off x="1973869" y="4780376"/>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n</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85"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64387" y="5179139"/>
            <a:ext cx="658849" cy="7677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41C6E57-4D35-4169-9849-ED23F8D3C62C}"/>
              </a:ext>
            </a:extLst>
          </p:cNvPr>
          <p:cNvSpPr txBox="1"/>
          <p:nvPr/>
        </p:nvSpPr>
        <p:spPr>
          <a:xfrm>
            <a:off x="4131301" y="5889586"/>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pic>
        <p:nvPicPr>
          <p:cNvPr id="88"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93614" y="5185472"/>
            <a:ext cx="558679" cy="62381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D96C7D3-A868-4DAB-86BD-2FE3B06701FC}"/>
              </a:ext>
            </a:extLst>
          </p:cNvPr>
          <p:cNvSpPr txBox="1"/>
          <p:nvPr/>
        </p:nvSpPr>
        <p:spPr>
          <a:xfrm rot="10800000" flipV="1">
            <a:off x="3473626" y="4782437"/>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cele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b</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rar</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763C53C1-83E6-4BCE-AC51-787BF2C39253}"/>
              </a:ext>
            </a:extLst>
          </p:cNvPr>
          <p:cNvSpPr txBox="1"/>
          <p:nvPr/>
        </p:nvSpPr>
        <p:spPr>
          <a:xfrm>
            <a:off x="5740835" y="5910831"/>
            <a:ext cx="29649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pic>
        <p:nvPicPr>
          <p:cNvPr id="91"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06307" y="5324603"/>
            <a:ext cx="606214" cy="5611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8709" y="5233184"/>
            <a:ext cx="580683" cy="576099"/>
          </a:xfrm>
          <a:prstGeom prst="rect">
            <a:avLst/>
          </a:prstGeom>
        </p:spPr>
      </p:pic>
      <p:sp>
        <p:nvSpPr>
          <p:cNvPr id="94" name="TextBox 93">
            <a:extLst>
              <a:ext uri="{FF2B5EF4-FFF2-40B4-BE49-F238E27FC236}">
                <a16:creationId xmlns:a16="http://schemas.microsoft.com/office/drawing/2014/main" id="{D774E798-DCC0-4A23-9F7F-2542DFEF1E6F}"/>
              </a:ext>
            </a:extLst>
          </p:cNvPr>
          <p:cNvSpPr txBox="1"/>
          <p:nvPr/>
        </p:nvSpPr>
        <p:spPr>
          <a:xfrm rot="10800000" flipV="1">
            <a:off x="5195463" y="4780227"/>
            <a:ext cx="766501" cy="343620"/>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5"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0116" y="5115465"/>
            <a:ext cx="899958" cy="744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63C53C1-83E6-4BCE-AC51-787BF2C39253}"/>
              </a:ext>
            </a:extLst>
          </p:cNvPr>
          <p:cNvSpPr txBox="1"/>
          <p:nvPr/>
        </p:nvSpPr>
        <p:spPr>
          <a:xfrm>
            <a:off x="7637699" y="5972914"/>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que</a:t>
            </a:r>
          </a:p>
        </p:txBody>
      </p:sp>
      <p:sp>
        <p:nvSpPr>
          <p:cNvPr id="97" name="TextBox 96">
            <a:extLst>
              <a:ext uri="{FF2B5EF4-FFF2-40B4-BE49-F238E27FC236}">
                <a16:creationId xmlns:a16="http://schemas.microsoft.com/office/drawing/2014/main" id="{763C53C1-83E6-4BCE-AC51-787BF2C39253}"/>
              </a:ext>
            </a:extLst>
          </p:cNvPr>
          <p:cNvSpPr txBox="1"/>
          <p:nvPr/>
        </p:nvSpPr>
        <p:spPr>
          <a:xfrm>
            <a:off x="8663002" y="480155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a:t>
            </a:r>
          </a:p>
        </p:txBody>
      </p:sp>
      <p:sp>
        <p:nvSpPr>
          <p:cNvPr id="98" name="TextBox 97">
            <a:extLst>
              <a:ext uri="{FF2B5EF4-FFF2-40B4-BE49-F238E27FC236}">
                <a16:creationId xmlns:a16="http://schemas.microsoft.com/office/drawing/2014/main" id="{7B916371-9E01-470E-AAFB-F168B5C88AF7}"/>
              </a:ext>
            </a:extLst>
          </p:cNvPr>
          <p:cNvSpPr txBox="1"/>
          <p:nvPr/>
        </p:nvSpPr>
        <p:spPr>
          <a:xfrm rot="10800000" flipV="1">
            <a:off x="8229969" y="5990660"/>
            <a:ext cx="1044052"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ero</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0"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456410" y="5392224"/>
            <a:ext cx="620244" cy="4604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763C53C1-83E6-4BCE-AC51-787BF2C39253}"/>
              </a:ext>
            </a:extLst>
          </p:cNvPr>
          <p:cNvSpPr txBox="1"/>
          <p:nvPr/>
        </p:nvSpPr>
        <p:spPr>
          <a:xfrm>
            <a:off x="9194669" y="5963350"/>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ue</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763C53C1-83E6-4BCE-AC51-787BF2C39253}"/>
              </a:ext>
            </a:extLst>
          </p:cNvPr>
          <p:cNvSpPr txBox="1"/>
          <p:nvPr/>
        </p:nvSpPr>
        <p:spPr>
          <a:xfrm>
            <a:off x="10221688" y="478239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ui</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4"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1925">
            <a:off x="10029337" y="5343684"/>
            <a:ext cx="652966" cy="6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7B916371-9E01-470E-AAFB-F168B5C88AF7}"/>
              </a:ext>
            </a:extLst>
          </p:cNvPr>
          <p:cNvSpPr txBox="1"/>
          <p:nvPr/>
        </p:nvSpPr>
        <p:spPr>
          <a:xfrm rot="10800000" flipV="1">
            <a:off x="9800739" y="5999919"/>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6" name="TextBox 105">
            <a:extLst>
              <a:ext uri="{FF2B5EF4-FFF2-40B4-BE49-F238E27FC236}">
                <a16:creationId xmlns:a16="http://schemas.microsoft.com/office/drawing/2014/main" id="{7B916371-9E01-470E-AAFB-F168B5C88AF7}"/>
              </a:ext>
            </a:extLst>
          </p:cNvPr>
          <p:cNvSpPr txBox="1"/>
          <p:nvPr/>
        </p:nvSpPr>
        <p:spPr>
          <a:xfrm rot="10800000" flipV="1">
            <a:off x="9165632" y="4792168"/>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gue</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7"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312297" y="5214845"/>
            <a:ext cx="639776" cy="31101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318477" y="5655514"/>
            <a:ext cx="437295" cy="28199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9F0888F-A463-4264-913D-6587DF2B0911}"/>
              </a:ext>
            </a:extLst>
          </p:cNvPr>
          <p:cNvSpPr txBox="1"/>
          <p:nvPr/>
        </p:nvSpPr>
        <p:spPr>
          <a:xfrm>
            <a:off x="2897630" y="100038"/>
            <a:ext cx="4553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cxnSp>
        <p:nvCxnSpPr>
          <p:cNvPr id="129" name="Straight Connector 128"/>
          <p:cNvCxnSpPr/>
          <p:nvPr/>
        </p:nvCxnSpPr>
        <p:spPr>
          <a:xfrm flipH="1">
            <a:off x="9814251" y="4782274"/>
            <a:ext cx="413681" cy="155361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8237486" y="4782274"/>
            <a:ext cx="400797" cy="15251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77487" y="4782274"/>
            <a:ext cx="801028" cy="15202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887346" y="4777937"/>
            <a:ext cx="869209" cy="15579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9" name="Picture 1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674180" y="5197717"/>
            <a:ext cx="649836" cy="702525"/>
          </a:xfrm>
          <a:prstGeom prst="rect">
            <a:avLst/>
          </a:prstGeom>
        </p:spPr>
      </p:pic>
    </p:spTree>
    <p:extLst>
      <p:ext uri="{BB962C8B-B14F-4D97-AF65-F5344CB8AC3E}">
        <p14:creationId xmlns:p14="http://schemas.microsoft.com/office/powerpoint/2010/main" val="67701857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5D19745E1484BA7CA76D987BB31F3" ma:contentTypeVersion="32" ma:contentTypeDescription="Create a new document." ma:contentTypeScope="" ma:versionID="28be7e6bb23718735ac709929c1033c8">
  <xsd:schema xmlns:xsd="http://www.w3.org/2001/XMLSchema" xmlns:xs="http://www.w3.org/2001/XMLSchema" xmlns:p="http://schemas.microsoft.com/office/2006/metadata/properties" xmlns:ns1="http://schemas.microsoft.com/sharepoint/v3" xmlns:ns3="cbda9861-fc0d-4b08-a65e-e2e22362bfc1" xmlns:ns4="531ee15f-3bd3-4cab-a2eb-e568e37628ac" targetNamespace="http://schemas.microsoft.com/office/2006/metadata/properties" ma:root="true" ma:fieldsID="1a71ea4bdb74cf008c83d7c73afc1ce4" ns1:_="" ns3:_="" ns4:_="">
    <xsd:import namespace="http://schemas.microsoft.com/sharepoint/v3"/>
    <xsd:import namespace="cbda9861-fc0d-4b08-a65e-e2e22362bfc1"/>
    <xsd:import namespace="531ee15f-3bd3-4cab-a2eb-e568e37628a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da9861-fc0d-4b08-a65e-e2e22362bfc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ee15f-3bd3-4cab-a2eb-e568e37628a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Leaders" ma:index="25"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6"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7"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8" nillable="true" ma:displayName="Invited Leaders" ma:internalName="Invited_Leaders">
      <xsd:simpleType>
        <xsd:restriction base="dms:Note">
          <xsd:maxLength value="255"/>
        </xsd:restriction>
      </xsd:simpleType>
    </xsd:element>
    <xsd:element name="Invited_Members" ma:index="29" nillable="true" ma:displayName="Invited Members" ma:internalName="Invited_Member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Leaders_Only_SectionGroup" ma:index="31" nillable="true" ma:displayName="Has Leaders Only SectionGroup" ma:internalName="Has_Leaders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amsChannelId xmlns="531ee15f-3bd3-4cab-a2eb-e568e37628ac" xsi:nil="true"/>
    <IsNotebookLocked xmlns="531ee15f-3bd3-4cab-a2eb-e568e37628ac" xsi:nil="true"/>
    <Self_Registration_Enabled xmlns="531ee15f-3bd3-4cab-a2eb-e568e37628ac" xsi:nil="true"/>
    <Invited_Leaders xmlns="531ee15f-3bd3-4cab-a2eb-e568e37628ac" xsi:nil="true"/>
    <DefaultSectionNames xmlns="531ee15f-3bd3-4cab-a2eb-e568e37628ac" xsi:nil="true"/>
    <Is_Collaboration_Space_Locked xmlns="531ee15f-3bd3-4cab-a2eb-e568e37628ac" xsi:nil="true"/>
    <_ip_UnifiedCompliancePolicyProperties xmlns="http://schemas.microsoft.com/sharepoint/v3" xsi:nil="true"/>
    <NotebookType xmlns="531ee15f-3bd3-4cab-a2eb-e568e37628ac" xsi:nil="true"/>
    <Leaders xmlns="531ee15f-3bd3-4cab-a2eb-e568e37628ac">
      <UserInfo>
        <DisplayName/>
        <AccountId xsi:nil="true"/>
        <AccountType/>
      </UserInfo>
    </Leaders>
    <Member_Groups xmlns="531ee15f-3bd3-4cab-a2eb-e568e37628ac">
      <UserInfo>
        <DisplayName/>
        <AccountId xsi:nil="true"/>
        <AccountType/>
      </UserInfo>
    </Member_Groups>
    <FolderType xmlns="531ee15f-3bd3-4cab-a2eb-e568e37628ac" xsi:nil="true"/>
    <CultureName xmlns="531ee15f-3bd3-4cab-a2eb-e568e37628ac" xsi:nil="true"/>
    <Owner xmlns="531ee15f-3bd3-4cab-a2eb-e568e37628ac">
      <UserInfo>
        <DisplayName/>
        <AccountId xsi:nil="true"/>
        <AccountType/>
      </UserInfo>
    </Owner>
    <AppVersion xmlns="531ee15f-3bd3-4cab-a2eb-e568e37628ac" xsi:nil="true"/>
    <Invited_Members xmlns="531ee15f-3bd3-4cab-a2eb-e568e37628ac" xsi:nil="true"/>
    <Templates xmlns="531ee15f-3bd3-4cab-a2eb-e568e37628ac" xsi:nil="true"/>
    <Members xmlns="531ee15f-3bd3-4cab-a2eb-e568e37628ac">
      <UserInfo>
        <DisplayName/>
        <AccountId xsi:nil="true"/>
        <AccountType/>
      </UserInfo>
    </Members>
    <Has_Leaders_Only_SectionGroup xmlns="531ee15f-3bd3-4cab-a2eb-e568e37628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7DEE7-9366-483D-98B3-2D1CE0299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da9861-fc0d-4b08-a65e-e2e22362bfc1"/>
    <ds:schemaRef ds:uri="531ee15f-3bd3-4cab-a2eb-e568e3762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BB2065-F522-4FDE-985B-0A1BA640F42B}">
  <ds:schemaRefs>
    <ds:schemaRef ds:uri="http://purl.org/dc/elements/1.1/"/>
    <ds:schemaRef ds:uri="http://schemas.microsoft.com/office/2006/metadata/properties"/>
    <ds:schemaRef ds:uri="531ee15f-3bd3-4cab-a2eb-e568e37628ac"/>
    <ds:schemaRef ds:uri="http://schemas.microsoft.com/sharepoint/v3"/>
    <ds:schemaRef ds:uri="cbda9861-fc0d-4b08-a65e-e2e22362bfc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C9AF2139-E950-4970-A39E-F25469E47E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 Introduction to NCELP Conference Fri 20th Nov 2020 Opening Session DSH EMA RHA Latest</Template>
  <TotalTime>3574</TotalTime>
  <Words>10296</Words>
  <Application>Microsoft Office PowerPoint</Application>
  <PresentationFormat>Widescreen</PresentationFormat>
  <Paragraphs>997</Paragraphs>
  <Slides>38</Slides>
  <Notes>36</Notes>
  <HiddenSlides>0</HiddenSlides>
  <MMClips>1</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38</vt:i4>
      </vt:variant>
    </vt:vector>
  </HeadingPairs>
  <TitlesOfParts>
    <vt:vector size="57" baseType="lpstr">
      <vt:lpstr>Algerian</vt:lpstr>
      <vt:lpstr>Arial</vt:lpstr>
      <vt:lpstr>Calibri</vt:lpstr>
      <vt:lpstr>Century Gothic</vt:lpstr>
      <vt:lpstr>Imprint MT Shadow</vt:lpstr>
      <vt:lpstr>Tw Cen MT</vt:lpstr>
      <vt:lpstr>Wingdings</vt:lpstr>
      <vt:lpstr>1_Office Theme</vt:lpstr>
      <vt:lpstr>2_Office Theme</vt:lpstr>
      <vt:lpstr>3_Office Theme</vt:lpstr>
      <vt:lpstr>4_Office Theme</vt:lpstr>
      <vt:lpstr>5_Office Theme</vt:lpstr>
      <vt:lpstr>7_Office Theme</vt:lpstr>
      <vt:lpstr>11_Office Theme</vt:lpstr>
      <vt:lpstr>10_Office Theme</vt:lpstr>
      <vt:lpstr>Office Theme</vt:lpstr>
      <vt:lpstr>6_Office Theme</vt:lpstr>
      <vt:lpstr>9_Office Theme</vt:lpstr>
      <vt:lpstr>12_Office Theme</vt:lpstr>
      <vt:lpstr>An introduction to NCELP pedagogy and resources       Friday 11th November</vt:lpstr>
      <vt:lpstr>Overview</vt:lpstr>
      <vt:lpstr>What is NCELP?</vt:lpstr>
      <vt:lpstr>NCELP aims to…</vt:lpstr>
      <vt:lpstr>Current GCSE review</vt:lpstr>
      <vt:lpstr>Current GCSE review</vt:lpstr>
      <vt:lpstr>The NCELP Pillars</vt:lpstr>
      <vt:lpstr>Phonics</vt:lpstr>
      <vt:lpstr>PowerPoint Presentation</vt:lpstr>
      <vt:lpstr>ce </vt:lpstr>
      <vt:lpstr>ce </vt:lpstr>
      <vt:lpstr>ce</vt:lpstr>
      <vt:lpstr>ci </vt:lpstr>
      <vt:lpstr>ci </vt:lpstr>
      <vt:lpstr>ci </vt:lpstr>
      <vt:lpstr>Fonética: [ci] &amp; [ce]</vt:lpstr>
      <vt:lpstr>SSCs [CE] y [CI]</vt:lpstr>
      <vt:lpstr>Pilar y Conchi son de lugares diferentes, así que no tienen la misma pronunciación de [ce] y [ci]. Escucha. Quién habla, ¿Conchi o Pilar? Escribe el lugar también.</vt:lpstr>
      <vt:lpstr>Phonetik</vt:lpstr>
      <vt:lpstr>Phonetik</vt:lpstr>
      <vt:lpstr>Grammar</vt:lpstr>
      <vt:lpstr>Word order 2</vt:lpstr>
      <vt:lpstr>Was schreiben sie?</vt:lpstr>
      <vt:lpstr>Der Lehrer ist streng! </vt:lpstr>
      <vt:lpstr>Antworten</vt:lpstr>
      <vt:lpstr>Meine Woche</vt:lpstr>
      <vt:lpstr>Vocabulary</vt:lpstr>
      <vt:lpstr>Mixed word class sets</vt:lpstr>
      <vt:lpstr>Cohesion of grammar and vocabulary </vt:lpstr>
      <vt:lpstr>Multiple senses</vt:lpstr>
      <vt:lpstr>Revisiting vocabulary in different grammatical and semantic contexts</vt:lpstr>
      <vt:lpstr>Slide 32</vt:lpstr>
      <vt:lpstr>Le festival de Dieppe </vt:lpstr>
      <vt:lpstr>Hanoucca</vt:lpstr>
      <vt:lpstr>La Manche</vt:lpstr>
      <vt:lpstr>Lee este artículo y escribe el título correcto. Debes elegir ‘su’ o ‘sus’.</vt:lpstr>
      <vt:lpstr>Una tradición mexicana: el Día de Muertos</vt:lpstr>
      <vt:lpstr>Where to find 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NCELP  Online Conference  Friday 20 November 2020</dc:title>
  <dc:creator>David Shanks (HF)</dc:creator>
  <cp:lastModifiedBy>Charlotte Moss</cp:lastModifiedBy>
  <cp:revision>136</cp:revision>
  <dcterms:created xsi:type="dcterms:W3CDTF">2020-11-12T12:11:09Z</dcterms:created>
  <dcterms:modified xsi:type="dcterms:W3CDTF">2022-06-30T11:58:55Z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0x0101001825D19745E1484BA7CA76D987BB31F3</vt:lpwstr>
  </property>
</Properties>
</file>