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9"/>
  </p:notesMasterIdLst>
  <p:sldIdLst>
    <p:sldId id="257" r:id="rId4"/>
    <p:sldId id="258" r:id="rId5"/>
    <p:sldId id="262" r:id="rId6"/>
    <p:sldId id="263" r:id="rId7"/>
    <p:sldId id="264" r:id="rId8"/>
    <p:sldId id="265" r:id="rId9"/>
    <p:sldId id="266" r:id="rId10"/>
    <p:sldId id="260" r:id="rId11"/>
    <p:sldId id="268" r:id="rId12"/>
    <p:sldId id="259" r:id="rId13"/>
    <p:sldId id="269" r:id="rId14"/>
    <p:sldId id="272" r:id="rId15"/>
    <p:sldId id="275" r:id="rId16"/>
    <p:sldId id="270" r:id="rId17"/>
    <p:sldId id="273" r:id="rId18"/>
    <p:sldId id="267" r:id="rId19"/>
    <p:sldId id="277" r:id="rId20"/>
    <p:sldId id="279" r:id="rId21"/>
    <p:sldId id="281" r:id="rId22"/>
    <p:sldId id="283" r:id="rId23"/>
    <p:sldId id="284" r:id="rId24"/>
    <p:sldId id="285" r:id="rId25"/>
    <p:sldId id="286" r:id="rId26"/>
    <p:sldId id="287" r:id="rId27"/>
    <p:sldId id="282" r:id="rId28"/>
    <p:sldId id="294" r:id="rId29"/>
    <p:sldId id="288" r:id="rId30"/>
    <p:sldId id="290" r:id="rId31"/>
    <p:sldId id="296" r:id="rId32"/>
    <p:sldId id="261" r:id="rId33"/>
    <p:sldId id="295" r:id="rId34"/>
    <p:sldId id="289" r:id="rId35"/>
    <p:sldId id="291" r:id="rId36"/>
    <p:sldId id="292" r:id="rId37"/>
    <p:sldId id="29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5F00"/>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61565" autoAdjust="0"/>
  </p:normalViewPr>
  <p:slideViewPr>
    <p:cSldViewPr snapToGrid="0">
      <p:cViewPr>
        <p:scale>
          <a:sx n="39" d="100"/>
          <a:sy n="39" d="100"/>
        </p:scale>
        <p:origin x="3216" y="690"/>
      </p:cViewPr>
      <p:guideLst/>
    </p:cSldViewPr>
  </p:slideViewPr>
  <p:notesTextViewPr>
    <p:cViewPr>
      <p:scale>
        <a:sx n="1" d="1"/>
        <a:sy n="1" d="1"/>
      </p:scale>
      <p:origin x="0" y="0"/>
    </p:cViewPr>
  </p:notesTextViewPr>
  <p:sorterViewPr>
    <p:cViewPr>
      <p:scale>
        <a:sx n="100" d="100"/>
        <a:sy n="100" d="100"/>
      </p:scale>
      <p:origin x="0" y="-466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E303A-3A51-46A5-B3F0-CB685B93812A}" type="datetimeFigureOut">
              <a:rPr lang="en-GB" smtClean="0"/>
              <a:t>17/05/2019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D983E-7C3E-4370-81E2-CCCE6FE02DA1}" type="slidenum">
              <a:rPr lang="en-GB" smtClean="0"/>
              <a:t>‹#›</a:t>
            </a:fld>
            <a:endParaRPr lang="en-GB"/>
          </a:p>
        </p:txBody>
      </p:sp>
    </p:spTree>
    <p:extLst>
      <p:ext uri="{BB962C8B-B14F-4D97-AF65-F5344CB8AC3E}">
        <p14:creationId xmlns:p14="http://schemas.microsoft.com/office/powerpoint/2010/main" val="2641402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22472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19</a:t>
            </a:fld>
            <a:endParaRPr lang="en-GB"/>
          </a:p>
        </p:txBody>
      </p:sp>
    </p:spTree>
    <p:extLst>
      <p:ext uri="{BB962C8B-B14F-4D97-AF65-F5344CB8AC3E}">
        <p14:creationId xmlns:p14="http://schemas.microsoft.com/office/powerpoint/2010/main" val="2496378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20</a:t>
            </a:fld>
            <a:endParaRPr lang="en-GB"/>
          </a:p>
        </p:txBody>
      </p:sp>
    </p:spTree>
    <p:extLst>
      <p:ext uri="{BB962C8B-B14F-4D97-AF65-F5344CB8AC3E}">
        <p14:creationId xmlns:p14="http://schemas.microsoft.com/office/powerpoint/2010/main" val="2798284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Pupils</a:t>
            </a:r>
            <a:r>
              <a:rPr lang="en-GB" sz="1200" b="1" kern="1200" baseline="0" dirty="0" smtClean="0">
                <a:solidFill>
                  <a:schemeClr val="tx1"/>
                </a:solidFill>
                <a:effectLst/>
                <a:latin typeface="+mn-lt"/>
                <a:ea typeface="+mn-ea"/>
                <a:cs typeface="+mn-cs"/>
              </a:rPr>
              <a:t> are looking away anyway, but if desired, this slide can be hidden, so pupils cannot see which number the teacher is clicking (because s/he will repeat the words several times).</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1  individual words recorded</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Use these in conjunction with the self-made flashcards, in several ways.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First, pupils look at French side facing up, and when they hear the word, they just turn it over to the English side (simple recognition). The turn it back.</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Second, pupils look at English side facing up and select the correct card in response to what they hear [individual words]. Then turn it back.</a:t>
            </a:r>
            <a:endParaRPr lang="en-GB" dirty="0" smtClean="0"/>
          </a:p>
          <a:p>
            <a:r>
              <a:rPr lang="en-GB" dirty="0" smtClean="0"/>
              <a:t/>
            </a:r>
            <a:br>
              <a:rPr lang="en-GB" dirty="0" smtClean="0"/>
            </a:br>
            <a:r>
              <a:rPr lang="en-GB" dirty="0" smtClean="0"/>
              <a:t>Transcript (each said twice):</a:t>
            </a:r>
          </a:p>
          <a:p>
            <a:endParaRPr lang="en-GB" dirty="0" smtClean="0">
              <a:latin typeface="Century Gothic" panose="020B0502020202020204" pitchFamily="34" charset="0"/>
            </a:endParaRPr>
          </a:p>
          <a:p>
            <a:pPr fontAlgn="t"/>
            <a:r>
              <a:rPr lang="en-GB" b="1" dirty="0" smtClean="0">
                <a:latin typeface="Century Gothic" panose="020B0502020202020204" pitchFamily="34" charset="0"/>
              </a:rPr>
              <a:t>1)la </a:t>
            </a:r>
            <a:r>
              <a:rPr lang="en-GB" b="1" dirty="0" err="1" smtClean="0">
                <a:latin typeface="Century Gothic" panose="020B0502020202020204" pitchFamily="34" charset="0"/>
              </a:rPr>
              <a:t>fille</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2) le </a:t>
            </a:r>
            <a:r>
              <a:rPr lang="en-GB" b="1" dirty="0" err="1" smtClean="0">
                <a:latin typeface="Century Gothic" panose="020B0502020202020204" pitchFamily="34" charset="0"/>
              </a:rPr>
              <a:t>fils</a:t>
            </a:r>
            <a:endParaRPr lang="en-GB" dirty="0" smtClean="0">
              <a:latin typeface="Century Gothic" panose="020B0502020202020204" pitchFamily="34" charset="0"/>
            </a:endParaRPr>
          </a:p>
          <a:p>
            <a:r>
              <a:rPr lang="en-GB" b="1" dirty="0" smtClean="0">
                <a:latin typeface="Century Gothic" panose="020B0502020202020204" pitchFamily="34" charset="0"/>
              </a:rPr>
              <a:t>3) les </a:t>
            </a:r>
            <a:r>
              <a:rPr lang="en-GB" b="1" dirty="0" err="1" smtClean="0">
                <a:latin typeface="Century Gothic" panose="020B0502020202020204" pitchFamily="34" charset="0"/>
              </a:rPr>
              <a:t>cheveux</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4) </a:t>
            </a:r>
            <a:r>
              <a:rPr lang="en-GB" b="1" dirty="0" err="1" smtClean="0">
                <a:latin typeface="Century Gothic" panose="020B0502020202020204" pitchFamily="34" charset="0"/>
              </a:rPr>
              <a:t>ans</a:t>
            </a:r>
            <a:r>
              <a:rPr lang="en-GB" b="1" dirty="0" smtClean="0">
                <a:latin typeface="Century Gothic" panose="020B0502020202020204" pitchFamily="34" charset="0"/>
              </a:rPr>
              <a:t> </a:t>
            </a:r>
          </a:p>
          <a:p>
            <a:pPr fontAlgn="t"/>
            <a:r>
              <a:rPr lang="en-GB" b="1" dirty="0" smtClean="0">
                <a:latin typeface="Century Gothic" panose="020B0502020202020204" pitchFamily="34" charset="0"/>
              </a:rPr>
              <a:t>5) </a:t>
            </a:r>
            <a:r>
              <a:rPr lang="en-GB" b="1" dirty="0" err="1" smtClean="0">
                <a:latin typeface="Century Gothic" panose="020B0502020202020204" pitchFamily="34" charset="0"/>
              </a:rPr>
              <a:t>avoir</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6) </a:t>
            </a:r>
            <a:r>
              <a:rPr lang="en-GB" b="1" dirty="0" err="1" smtClean="0">
                <a:latin typeface="Century Gothic" panose="020B0502020202020204" pitchFamily="34" charset="0"/>
              </a:rPr>
              <a:t>être</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7) longs</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8) courts</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9) </a:t>
            </a:r>
            <a:r>
              <a:rPr lang="en-GB" b="1" dirty="0" err="1" smtClean="0">
                <a:latin typeface="Century Gothic" panose="020B0502020202020204" pitchFamily="34" charset="0"/>
              </a:rPr>
              <a:t>jeune</a:t>
            </a:r>
            <a:endParaRPr lang="en-GB" dirty="0" smtClean="0">
              <a:latin typeface="Century Gothic" panose="020B0502020202020204" pitchFamily="34" charset="0"/>
            </a:endParaRPr>
          </a:p>
          <a:p>
            <a:pPr fontAlgn="t"/>
            <a:r>
              <a:rPr lang="en-GB" b="1" dirty="0" smtClean="0">
                <a:latin typeface="Century Gothic" panose="020B0502020202020204" pitchFamily="34" charset="0"/>
              </a:rPr>
              <a:t>10) unique</a:t>
            </a:r>
            <a:endParaRPr lang="en-GB" dirty="0" smtClean="0">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21</a:t>
            </a:fld>
            <a:endParaRPr lang="en-GB"/>
          </a:p>
        </p:txBody>
      </p:sp>
    </p:spTree>
    <p:extLst>
      <p:ext uri="{BB962C8B-B14F-4D97-AF65-F5344CB8AC3E}">
        <p14:creationId xmlns:p14="http://schemas.microsoft.com/office/powerpoint/2010/main" val="1307871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2 Sentences recorded</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SET 1a</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Third, with French side up, pupils hear sentences with 2-3-4 of the items in them and they place them down in order – this might sound easy, but remember they will be seeing the infinitive, but hearing the short form, so there is still some significant processing to do (plus the fact that you will have several items together in an order, so not as easy as it might seem).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Fourth, a bingo game.  Pupils place 6 of their cards English side up in a 3 x 2 formation and they turn them to French when they hear the word called. Winner is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 complete row then ii) a full house.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Fifth, with English side up, pupils listen to a set of sentences containing 2-4 of the items and have to put them in order.  E.g. La </a:t>
            </a:r>
            <a:r>
              <a:rPr lang="en-GB" sz="1200" kern="1200" dirty="0" err="1" smtClean="0">
                <a:solidFill>
                  <a:schemeClr val="tx1"/>
                </a:solidFill>
                <a:effectLst/>
                <a:latin typeface="+mn-lt"/>
                <a:ea typeface="+mn-ea"/>
                <a:cs typeface="+mn-cs"/>
              </a:rPr>
              <a:t>fille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jeune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(they would need to place ‘daughter/girl’, then ‘to be(description)’ then ‘young’.  This is challenging (sentences will be slow and careful).</a:t>
            </a:r>
            <a:r>
              <a:rPr lang="en-GB" sz="1200" kern="1200" baseline="0" dirty="0" smtClean="0">
                <a:solidFill>
                  <a:schemeClr val="tx1"/>
                </a:solidFill>
                <a:effectLst/>
                <a:latin typeface="+mn-lt"/>
                <a:ea typeface="+mn-ea"/>
                <a:cs typeface="+mn-cs"/>
              </a:rPr>
              <a:t>  It is worth varying the speed of delivery of the sentences.  </a:t>
            </a:r>
            <a:r>
              <a:rPr lang="en-GB" sz="1200" kern="1200" dirty="0" smtClean="0">
                <a:solidFill>
                  <a:schemeClr val="tx1"/>
                </a:solidFill>
                <a:effectLst/>
                <a:latin typeface="+mn-lt"/>
                <a:ea typeface="+mn-ea"/>
                <a:cs typeface="+mn-cs"/>
              </a:rPr>
              <a:t>I normally do this just with my voice.</a:t>
            </a:r>
          </a:p>
          <a:p>
            <a:r>
              <a:rPr lang="en-GB" dirty="0" smtClean="0"/>
              <a:t/>
            </a:r>
            <a:br>
              <a:rPr lang="en-GB" dirty="0" smtClean="0"/>
            </a:br>
            <a:r>
              <a:rPr lang="en-GB" dirty="0" smtClean="0"/>
              <a:t>Transcript (each said twice):</a:t>
            </a:r>
          </a:p>
          <a:p>
            <a:endParaRPr lang="en-GB" dirty="0" smtClean="0"/>
          </a:p>
          <a:p>
            <a:r>
              <a:rPr lang="es-ES" b="1" dirty="0" smtClean="0">
                <a:latin typeface="Century Gothic" panose="020B0502020202020204" pitchFamily="34" charset="0"/>
              </a:rPr>
              <a:t>1) Le </a:t>
            </a:r>
            <a:r>
              <a:rPr lang="es-ES" b="1" dirty="0" err="1" smtClean="0">
                <a:latin typeface="Century Gothic" panose="020B0502020202020204" pitchFamily="34" charset="0"/>
              </a:rPr>
              <a:t>garçon</a:t>
            </a:r>
            <a:r>
              <a:rPr lang="es-ES"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fils</a:t>
            </a:r>
            <a:r>
              <a:rPr lang="es-ES" b="1" dirty="0" smtClean="0">
                <a:latin typeface="Century Gothic" panose="020B0502020202020204" pitchFamily="34" charset="0"/>
              </a:rPr>
              <a:t> </a:t>
            </a:r>
            <a:r>
              <a:rPr lang="es-ES" b="1" dirty="0" err="1" smtClean="0">
                <a:latin typeface="Century Gothic" panose="020B0502020202020204" pitchFamily="34" charset="0"/>
              </a:rPr>
              <a:t>unique</a:t>
            </a:r>
            <a:r>
              <a:rPr lang="es-ES" b="1" dirty="0" smtClean="0">
                <a:latin typeface="Century Gothic" panose="020B0502020202020204" pitchFamily="34" charset="0"/>
              </a:rPr>
              <a:t>?</a:t>
            </a:r>
          </a:p>
          <a:p>
            <a:r>
              <a:rPr lang="en-GB" b="1" dirty="0" smtClean="0">
                <a:latin typeface="Century Gothic" panose="020B0502020202020204" pitchFamily="34" charset="0"/>
              </a:rPr>
              <a:t>2) Il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courts</a:t>
            </a:r>
            <a:r>
              <a:rPr lang="en-GB" b="1" dirty="0" smtClean="0">
                <a:latin typeface="Century Gothic" panose="020B0502020202020204" pitchFamily="34" charset="0"/>
              </a:rPr>
              <a:t>.</a:t>
            </a:r>
          </a:p>
          <a:p>
            <a:r>
              <a:rPr lang="en-GB" b="1" dirty="0" smtClean="0">
                <a:latin typeface="Century Gothic" panose="020B0502020202020204" pitchFamily="34" charset="0"/>
              </a:rPr>
              <a:t>3) La </a:t>
            </a:r>
            <a:r>
              <a:rPr lang="en-GB" b="1" dirty="0" err="1" smtClean="0">
                <a:latin typeface="Century Gothic" panose="020B0502020202020204" pitchFamily="34" charset="0"/>
              </a:rPr>
              <a:t>fille</a:t>
            </a:r>
            <a:r>
              <a:rPr lang="en-GB"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jeune</a:t>
            </a:r>
            <a:r>
              <a:rPr lang="es-ES" b="1" dirty="0" smtClean="0">
                <a:latin typeface="Century Gothic" panose="020B0502020202020204" pitchFamily="34" charset="0"/>
              </a:rPr>
              <a:t>.</a:t>
            </a:r>
          </a:p>
          <a:p>
            <a:r>
              <a:rPr lang="en-GB" b="1" dirty="0" smtClean="0">
                <a:latin typeface="Century Gothic" panose="020B0502020202020204" pitchFamily="34" charset="0"/>
              </a:rPr>
              <a:t>4) Elle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longs</a:t>
            </a:r>
            <a:r>
              <a:rPr lang="es-ES" b="1" dirty="0" smtClean="0">
                <a:latin typeface="Century Gothic" panose="020B0502020202020204" pitchFamily="34" charset="0"/>
              </a:rPr>
              <a:t>?</a:t>
            </a:r>
          </a:p>
          <a:p>
            <a:r>
              <a:rPr lang="es-ES" b="1" dirty="0" smtClean="0">
                <a:latin typeface="Century Gothic" panose="020B0502020202020204" pitchFamily="34" charset="0"/>
              </a:rPr>
              <a:t>5) </a:t>
            </a:r>
            <a:r>
              <a:rPr lang="es-ES" b="1" dirty="0" err="1" smtClean="0">
                <a:latin typeface="Century Gothic" panose="020B0502020202020204" pitchFamily="34" charset="0"/>
              </a:rPr>
              <a:t>Il</a:t>
            </a:r>
            <a:r>
              <a:rPr lang="es-ES" b="1" dirty="0" smtClean="0">
                <a:latin typeface="Century Gothic" panose="020B0502020202020204" pitchFamily="34" charset="0"/>
              </a:rPr>
              <a:t> a 7 </a:t>
            </a:r>
            <a:r>
              <a:rPr lang="es-ES" b="1" dirty="0" err="1" smtClean="0">
                <a:latin typeface="Century Gothic" panose="020B0502020202020204" pitchFamily="34" charset="0"/>
              </a:rPr>
              <a:t>ans</a:t>
            </a:r>
            <a:r>
              <a:rPr lang="es-ES" b="1" dirty="0" smtClean="0">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22</a:t>
            </a:fld>
            <a:endParaRPr lang="en-GB"/>
          </a:p>
        </p:txBody>
      </p:sp>
    </p:spTree>
    <p:extLst>
      <p:ext uri="{BB962C8B-B14F-4D97-AF65-F5344CB8AC3E}">
        <p14:creationId xmlns:p14="http://schemas.microsoft.com/office/powerpoint/2010/main" val="87099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2 Sentences recorded – Question</a:t>
            </a:r>
            <a:r>
              <a:rPr lang="en-GB" sz="1200" b="1" kern="1200" baseline="0" dirty="0" smtClean="0">
                <a:solidFill>
                  <a:schemeClr val="tx1"/>
                </a:solidFill>
                <a:effectLst/>
                <a:latin typeface="+mn-lt"/>
                <a:ea typeface="+mn-ea"/>
                <a:cs typeface="+mn-cs"/>
              </a:rPr>
              <a:t> or statement</a:t>
            </a: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SET 1a</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Pupils listen again</a:t>
            </a:r>
            <a:r>
              <a:rPr lang="en-GB" sz="1200" kern="1200" baseline="0" dirty="0" smtClean="0">
                <a:solidFill>
                  <a:schemeClr val="tx1"/>
                </a:solidFill>
                <a:effectLst/>
                <a:latin typeface="+mn-lt"/>
                <a:ea typeface="+mn-ea"/>
                <a:cs typeface="+mn-cs"/>
              </a:rPr>
              <a:t> and decide whether each is a question of statement.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Those who are able can continue to use their cards at the same time.  Others may just listen carefully to the intonation.</a:t>
            </a:r>
            <a:br>
              <a:rPr lang="en-GB"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dirty="0" smtClean="0"/>
              <a:t/>
            </a:r>
            <a:br>
              <a:rPr lang="en-GB" dirty="0" smtClean="0"/>
            </a:br>
            <a:r>
              <a:rPr lang="en-GB" dirty="0" smtClean="0"/>
              <a:t>Transcript (each said twice):</a:t>
            </a:r>
          </a:p>
          <a:p>
            <a:endParaRPr lang="en-GB" dirty="0" smtClean="0"/>
          </a:p>
          <a:p>
            <a:r>
              <a:rPr lang="es-ES" b="1" dirty="0" smtClean="0">
                <a:latin typeface="Century Gothic" panose="020B0502020202020204" pitchFamily="34" charset="0"/>
              </a:rPr>
              <a:t>1) Le </a:t>
            </a:r>
            <a:r>
              <a:rPr lang="es-ES" b="1" dirty="0" err="1" smtClean="0">
                <a:latin typeface="Century Gothic" panose="020B0502020202020204" pitchFamily="34" charset="0"/>
              </a:rPr>
              <a:t>garçon</a:t>
            </a:r>
            <a:r>
              <a:rPr lang="es-ES"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fils</a:t>
            </a:r>
            <a:r>
              <a:rPr lang="es-ES" b="1" dirty="0" smtClean="0">
                <a:latin typeface="Century Gothic" panose="020B0502020202020204" pitchFamily="34" charset="0"/>
              </a:rPr>
              <a:t> </a:t>
            </a:r>
            <a:r>
              <a:rPr lang="es-ES" b="1" dirty="0" err="1" smtClean="0">
                <a:latin typeface="Century Gothic" panose="020B0502020202020204" pitchFamily="34" charset="0"/>
              </a:rPr>
              <a:t>unique</a:t>
            </a:r>
            <a:r>
              <a:rPr lang="es-ES" b="1" dirty="0" smtClean="0">
                <a:latin typeface="Century Gothic" panose="020B0502020202020204" pitchFamily="34" charset="0"/>
              </a:rPr>
              <a:t>?</a:t>
            </a:r>
          </a:p>
          <a:p>
            <a:r>
              <a:rPr lang="en-GB" b="1" dirty="0" smtClean="0">
                <a:latin typeface="Century Gothic" panose="020B0502020202020204" pitchFamily="34" charset="0"/>
              </a:rPr>
              <a:t>2) Il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courts</a:t>
            </a:r>
            <a:r>
              <a:rPr lang="en-GB" b="1" dirty="0" smtClean="0">
                <a:latin typeface="Century Gothic" panose="020B0502020202020204" pitchFamily="34" charset="0"/>
              </a:rPr>
              <a:t>.</a:t>
            </a:r>
          </a:p>
          <a:p>
            <a:r>
              <a:rPr lang="en-GB" b="1" dirty="0" smtClean="0">
                <a:latin typeface="Century Gothic" panose="020B0502020202020204" pitchFamily="34" charset="0"/>
              </a:rPr>
              <a:t>3) La </a:t>
            </a:r>
            <a:r>
              <a:rPr lang="en-GB" b="1" dirty="0" err="1" smtClean="0">
                <a:latin typeface="Century Gothic" panose="020B0502020202020204" pitchFamily="34" charset="0"/>
              </a:rPr>
              <a:t>fille</a:t>
            </a:r>
            <a:r>
              <a:rPr lang="en-GB"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jeune</a:t>
            </a:r>
            <a:r>
              <a:rPr lang="es-ES" b="1" dirty="0" smtClean="0">
                <a:latin typeface="Century Gothic" panose="020B0502020202020204" pitchFamily="34" charset="0"/>
              </a:rPr>
              <a:t>.</a:t>
            </a:r>
          </a:p>
          <a:p>
            <a:r>
              <a:rPr lang="en-GB" b="1" dirty="0" smtClean="0">
                <a:latin typeface="Century Gothic" panose="020B0502020202020204" pitchFamily="34" charset="0"/>
              </a:rPr>
              <a:t>4) Elle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longs</a:t>
            </a:r>
            <a:r>
              <a:rPr lang="es-ES" b="1" dirty="0" smtClean="0">
                <a:latin typeface="Century Gothic" panose="020B0502020202020204" pitchFamily="34" charset="0"/>
              </a:rPr>
              <a:t>?</a:t>
            </a:r>
          </a:p>
          <a:p>
            <a:r>
              <a:rPr lang="es-ES" b="1" dirty="0" smtClean="0">
                <a:latin typeface="Century Gothic" panose="020B0502020202020204" pitchFamily="34" charset="0"/>
              </a:rPr>
              <a:t>5) </a:t>
            </a:r>
            <a:r>
              <a:rPr lang="es-ES" b="1" dirty="0" err="1" smtClean="0">
                <a:latin typeface="Century Gothic" panose="020B0502020202020204" pitchFamily="34" charset="0"/>
              </a:rPr>
              <a:t>Il</a:t>
            </a:r>
            <a:r>
              <a:rPr lang="es-ES" b="1" dirty="0" smtClean="0">
                <a:latin typeface="Century Gothic" panose="020B0502020202020204" pitchFamily="34" charset="0"/>
              </a:rPr>
              <a:t> a 7 </a:t>
            </a:r>
            <a:r>
              <a:rPr lang="es-ES" b="1" dirty="0" err="1" smtClean="0">
                <a:latin typeface="Century Gothic" panose="020B0502020202020204" pitchFamily="34" charset="0"/>
              </a:rPr>
              <a:t>ans</a:t>
            </a:r>
            <a:r>
              <a:rPr lang="es-ES" b="1" dirty="0" smtClean="0">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23</a:t>
            </a:fld>
            <a:endParaRPr lang="en-GB"/>
          </a:p>
        </p:txBody>
      </p:sp>
    </p:spTree>
    <p:extLst>
      <p:ext uri="{BB962C8B-B14F-4D97-AF65-F5344CB8AC3E}">
        <p14:creationId xmlns:p14="http://schemas.microsoft.com/office/powerpoint/2010/main" val="162266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2 Sentences recorded – </a:t>
            </a:r>
            <a:r>
              <a:rPr lang="en-GB" sz="1200" b="1" kern="1200" dirty="0" err="1" smtClean="0">
                <a:solidFill>
                  <a:schemeClr val="tx1"/>
                </a:solidFill>
                <a:effectLst/>
                <a:latin typeface="+mn-lt"/>
                <a:ea typeface="+mn-ea"/>
                <a:cs typeface="+mn-cs"/>
              </a:rPr>
              <a:t>Etre</a:t>
            </a:r>
            <a:r>
              <a:rPr lang="en-GB" sz="1200" b="1" kern="1200" baseline="0" dirty="0" smtClean="0">
                <a:solidFill>
                  <a:schemeClr val="tx1"/>
                </a:solidFill>
                <a:effectLst/>
                <a:latin typeface="+mn-lt"/>
                <a:ea typeface="+mn-ea"/>
                <a:cs typeface="+mn-cs"/>
              </a:rPr>
              <a:t> </a:t>
            </a:r>
            <a:r>
              <a:rPr lang="en-GB" sz="1200" b="1" kern="1200" baseline="0" dirty="0" err="1" smtClean="0">
                <a:solidFill>
                  <a:schemeClr val="tx1"/>
                </a:solidFill>
                <a:effectLst/>
                <a:latin typeface="+mn-lt"/>
                <a:ea typeface="+mn-ea"/>
                <a:cs typeface="+mn-cs"/>
              </a:rPr>
              <a:t>ou</a:t>
            </a:r>
            <a:r>
              <a:rPr lang="en-GB" sz="1200" b="1" kern="1200" baseline="0" dirty="0" smtClean="0">
                <a:solidFill>
                  <a:schemeClr val="tx1"/>
                </a:solidFill>
                <a:effectLst/>
                <a:latin typeface="+mn-lt"/>
                <a:ea typeface="+mn-ea"/>
                <a:cs typeface="+mn-cs"/>
              </a:rPr>
              <a:t> </a:t>
            </a:r>
            <a:r>
              <a:rPr lang="en-GB" sz="1200" b="1" kern="1200" baseline="0" dirty="0" err="1" smtClean="0">
                <a:solidFill>
                  <a:schemeClr val="tx1"/>
                </a:solidFill>
                <a:effectLst/>
                <a:latin typeface="+mn-lt"/>
                <a:ea typeface="+mn-ea"/>
                <a:cs typeface="+mn-cs"/>
              </a:rPr>
              <a:t>Avoir</a:t>
            </a:r>
            <a:r>
              <a:rPr lang="en-GB" sz="1200" b="1" kern="1200" baseline="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r>
            <a:br>
              <a:rPr lang="en-GB" sz="1200" b="1"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SET 1b</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This focuses pupils’ attention on the verbs ‘to be’ and ‘to have’.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sound effect obscures the verb.  Pupils need to fill in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or ‘a’.</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r>
              <a:rPr lang="en-GB" dirty="0" smtClean="0"/>
              <a:t>Transcript (each said twice):</a:t>
            </a:r>
          </a:p>
          <a:p>
            <a:endParaRPr lang="en-GB" dirty="0" smtClean="0"/>
          </a:p>
          <a:p>
            <a:r>
              <a:rPr lang="es-ES" b="1" dirty="0" smtClean="0">
                <a:latin typeface="Century Gothic" panose="020B0502020202020204" pitchFamily="34" charset="0"/>
              </a:rPr>
              <a:t>1) Le </a:t>
            </a:r>
            <a:r>
              <a:rPr lang="es-ES" b="1" dirty="0" err="1" smtClean="0">
                <a:latin typeface="Century Gothic" panose="020B0502020202020204" pitchFamily="34" charset="0"/>
              </a:rPr>
              <a:t>garçon</a:t>
            </a:r>
            <a:r>
              <a:rPr lang="es-ES"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fils</a:t>
            </a:r>
            <a:r>
              <a:rPr lang="es-ES" b="1" dirty="0" smtClean="0">
                <a:latin typeface="Century Gothic" panose="020B0502020202020204" pitchFamily="34" charset="0"/>
              </a:rPr>
              <a:t> </a:t>
            </a:r>
            <a:r>
              <a:rPr lang="es-ES" b="1" dirty="0" err="1" smtClean="0">
                <a:latin typeface="Century Gothic" panose="020B0502020202020204" pitchFamily="34" charset="0"/>
              </a:rPr>
              <a:t>unique</a:t>
            </a:r>
            <a:r>
              <a:rPr lang="es-ES" b="1" dirty="0" smtClean="0">
                <a:latin typeface="Century Gothic" panose="020B0502020202020204" pitchFamily="34" charset="0"/>
              </a:rPr>
              <a:t>?</a:t>
            </a:r>
          </a:p>
          <a:p>
            <a:r>
              <a:rPr lang="en-GB" b="1" dirty="0" smtClean="0">
                <a:latin typeface="Century Gothic" panose="020B0502020202020204" pitchFamily="34" charset="0"/>
              </a:rPr>
              <a:t>2) Il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courts</a:t>
            </a:r>
            <a:r>
              <a:rPr lang="en-GB" b="1" dirty="0" smtClean="0">
                <a:latin typeface="Century Gothic" panose="020B0502020202020204" pitchFamily="34" charset="0"/>
              </a:rPr>
              <a:t>.</a:t>
            </a:r>
          </a:p>
          <a:p>
            <a:r>
              <a:rPr lang="en-GB" b="1" dirty="0" smtClean="0">
                <a:latin typeface="Century Gothic" panose="020B0502020202020204" pitchFamily="34" charset="0"/>
              </a:rPr>
              <a:t>3) La </a:t>
            </a:r>
            <a:r>
              <a:rPr lang="en-GB" b="1" dirty="0" err="1" smtClean="0">
                <a:latin typeface="Century Gothic" panose="020B0502020202020204" pitchFamily="34" charset="0"/>
              </a:rPr>
              <a:t>fille</a:t>
            </a:r>
            <a:r>
              <a:rPr lang="en-GB" b="1" dirty="0" smtClean="0">
                <a:latin typeface="Century Gothic" panose="020B0502020202020204" pitchFamily="34" charset="0"/>
              </a:rPr>
              <a:t> </a:t>
            </a:r>
            <a:r>
              <a:rPr lang="es-ES" b="1" dirty="0" err="1" smtClean="0">
                <a:latin typeface="Century Gothic" panose="020B0502020202020204" pitchFamily="34" charset="0"/>
              </a:rPr>
              <a:t>est</a:t>
            </a:r>
            <a:r>
              <a:rPr lang="es-ES" b="1" dirty="0" smtClean="0">
                <a:latin typeface="Century Gothic" panose="020B0502020202020204" pitchFamily="34" charset="0"/>
              </a:rPr>
              <a:t> </a:t>
            </a:r>
            <a:r>
              <a:rPr lang="es-ES" b="1" dirty="0" err="1" smtClean="0">
                <a:latin typeface="Century Gothic" panose="020B0502020202020204" pitchFamily="34" charset="0"/>
              </a:rPr>
              <a:t>jeune</a:t>
            </a:r>
            <a:r>
              <a:rPr lang="es-ES" b="1" dirty="0" smtClean="0">
                <a:latin typeface="Century Gothic" panose="020B0502020202020204" pitchFamily="34" charset="0"/>
              </a:rPr>
              <a:t>.</a:t>
            </a:r>
          </a:p>
          <a:p>
            <a:r>
              <a:rPr lang="en-GB" b="1" dirty="0" smtClean="0">
                <a:latin typeface="Century Gothic" panose="020B0502020202020204" pitchFamily="34" charset="0"/>
              </a:rPr>
              <a:t>4) Elle </a:t>
            </a:r>
            <a:r>
              <a:rPr lang="es-ES" b="1" dirty="0" smtClean="0">
                <a:latin typeface="Century Gothic" panose="020B0502020202020204" pitchFamily="34" charset="0"/>
              </a:rPr>
              <a:t>a les </a:t>
            </a:r>
            <a:r>
              <a:rPr lang="es-ES" b="1" dirty="0" err="1" smtClean="0">
                <a:latin typeface="Century Gothic" panose="020B0502020202020204" pitchFamily="34" charset="0"/>
              </a:rPr>
              <a:t>cheveux</a:t>
            </a:r>
            <a:r>
              <a:rPr lang="es-ES" b="1" dirty="0" smtClean="0">
                <a:latin typeface="Century Gothic" panose="020B0502020202020204" pitchFamily="34" charset="0"/>
              </a:rPr>
              <a:t> </a:t>
            </a:r>
            <a:r>
              <a:rPr lang="es-ES" b="1" dirty="0" err="1" smtClean="0">
                <a:latin typeface="Century Gothic" panose="020B0502020202020204" pitchFamily="34" charset="0"/>
              </a:rPr>
              <a:t>longs</a:t>
            </a:r>
            <a:r>
              <a:rPr lang="es-ES" b="1" dirty="0" smtClean="0">
                <a:latin typeface="Century Gothic" panose="020B0502020202020204" pitchFamily="34" charset="0"/>
              </a:rPr>
              <a:t>?</a:t>
            </a:r>
          </a:p>
          <a:p>
            <a:r>
              <a:rPr lang="es-ES" b="1" dirty="0" smtClean="0">
                <a:latin typeface="Century Gothic" panose="020B0502020202020204" pitchFamily="34" charset="0"/>
              </a:rPr>
              <a:t>5) </a:t>
            </a:r>
            <a:r>
              <a:rPr lang="es-ES" b="1" dirty="0" err="1" smtClean="0">
                <a:latin typeface="Century Gothic" panose="020B0502020202020204" pitchFamily="34" charset="0"/>
              </a:rPr>
              <a:t>Il</a:t>
            </a:r>
            <a:r>
              <a:rPr lang="es-ES" b="1" dirty="0" smtClean="0">
                <a:latin typeface="Century Gothic" panose="020B0502020202020204" pitchFamily="34" charset="0"/>
              </a:rPr>
              <a:t> a 7 </a:t>
            </a:r>
            <a:r>
              <a:rPr lang="es-ES" b="1" dirty="0" err="1" smtClean="0">
                <a:latin typeface="Century Gothic" panose="020B0502020202020204" pitchFamily="34" charset="0"/>
              </a:rPr>
              <a:t>ans</a:t>
            </a:r>
            <a:r>
              <a:rPr lang="es-ES" b="1" dirty="0" smtClean="0">
                <a:latin typeface="Century Gothic" panose="020B0502020202020204" pitchFamily="34" charset="0"/>
              </a:rPr>
              <a:t>?</a:t>
            </a: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24</a:t>
            </a:fld>
            <a:endParaRPr lang="en-GB"/>
          </a:p>
        </p:txBody>
      </p:sp>
    </p:spTree>
    <p:extLst>
      <p:ext uri="{BB962C8B-B14F-4D97-AF65-F5344CB8AC3E}">
        <p14:creationId xmlns:p14="http://schemas.microsoft.com/office/powerpoint/2010/main" val="194819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[Could also be done as a listening OR use the audio</a:t>
            </a:r>
            <a:r>
              <a:rPr lang="en-GB" sz="1200" kern="1200" baseline="0" dirty="0" smtClean="0">
                <a:solidFill>
                  <a:schemeClr val="tx1"/>
                </a:solidFill>
                <a:effectLst/>
                <a:latin typeface="+mn-lt"/>
                <a:ea typeface="+mn-ea"/>
                <a:cs typeface="+mn-cs"/>
              </a:rPr>
              <a:t> for a listen and check]</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TRANSCRIPT</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25</a:t>
            </a:fld>
            <a:endParaRPr lang="en-GB"/>
          </a:p>
        </p:txBody>
      </p:sp>
    </p:spTree>
    <p:extLst>
      <p:ext uri="{BB962C8B-B14F-4D97-AF65-F5344CB8AC3E}">
        <p14:creationId xmlns:p14="http://schemas.microsoft.com/office/powerpoint/2010/main" val="280704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[Could also be done as a listening OR use the audio</a:t>
            </a:r>
            <a:r>
              <a:rPr lang="en-GB" sz="1200" kern="1200" baseline="0" dirty="0" smtClean="0">
                <a:solidFill>
                  <a:schemeClr val="tx1"/>
                </a:solidFill>
                <a:effectLst/>
                <a:latin typeface="+mn-lt"/>
                <a:ea typeface="+mn-ea"/>
                <a:cs typeface="+mn-cs"/>
              </a:rPr>
              <a:t> for a listen and check]</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TRANSCRIPT</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26</a:t>
            </a:fld>
            <a:endParaRPr lang="en-GB"/>
          </a:p>
        </p:txBody>
      </p:sp>
    </p:spTree>
    <p:extLst>
      <p:ext uri="{BB962C8B-B14F-4D97-AF65-F5344CB8AC3E}">
        <p14:creationId xmlns:p14="http://schemas.microsoft.com/office/powerpoint/2010/main" val="3555110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27</a:t>
            </a:fld>
            <a:endParaRPr lang="en-GB"/>
          </a:p>
        </p:txBody>
      </p:sp>
    </p:spTree>
    <p:extLst>
      <p:ext uri="{BB962C8B-B14F-4D97-AF65-F5344CB8AC3E}">
        <p14:creationId xmlns:p14="http://schemas.microsoft.com/office/powerpoint/2010/main" val="318823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28</a:t>
            </a:fld>
            <a:endParaRPr lang="en-GB"/>
          </a:p>
        </p:txBody>
      </p:sp>
    </p:spTree>
    <p:extLst>
      <p:ext uri="{BB962C8B-B14F-4D97-AF65-F5344CB8AC3E}">
        <p14:creationId xmlns:p14="http://schemas.microsoft.com/office/powerpoint/2010/main" val="41810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are many ways for</a:t>
            </a:r>
            <a:r>
              <a:rPr lang="en-GB" baseline="0" dirty="0" smtClean="0"/>
              <a:t> learners to encounter new language, particularly when we are confident that they can ‘sound out’ new words with relative accuracy.</a:t>
            </a:r>
            <a:br>
              <a:rPr lang="en-GB" baseline="0" dirty="0" smtClean="0"/>
            </a:br>
            <a:r>
              <a:rPr lang="en-GB" baseline="0" dirty="0" smtClean="0"/>
              <a:t>Here is a list of 5 different ways for learners to start the learning process.</a:t>
            </a:r>
            <a:endParaRPr lang="en-GB"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a:t>
            </a:fld>
            <a:endParaRPr lang="en-GB"/>
          </a:p>
        </p:txBody>
      </p:sp>
    </p:spTree>
    <p:extLst>
      <p:ext uri="{BB962C8B-B14F-4D97-AF65-F5344CB8AC3E}">
        <p14:creationId xmlns:p14="http://schemas.microsoft.com/office/powerpoint/2010/main" val="2049932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Task</a:t>
            </a:r>
            <a:r>
              <a:rPr lang="en-GB" b="1" baseline="0" dirty="0" smtClean="0"/>
              <a:t> is also on Resources </a:t>
            </a:r>
            <a:r>
              <a:rPr lang="en-GB" b="1" dirty="0" smtClean="0"/>
              <a:t>Handout</a:t>
            </a:r>
          </a:p>
          <a:p>
            <a:endParaRPr lang="en-GB" dirty="0" smtClean="0"/>
          </a:p>
          <a:p>
            <a:r>
              <a:rPr lang="en-GB" dirty="0" smtClean="0"/>
              <a:t>This pair speaking task</a:t>
            </a:r>
            <a:r>
              <a:rPr lang="en-GB" baseline="0" dirty="0" smtClean="0"/>
              <a:t> </a:t>
            </a:r>
            <a:r>
              <a:rPr lang="en-GB" sz="1200" kern="1200" dirty="0" smtClean="0">
                <a:solidFill>
                  <a:schemeClr val="tx1"/>
                </a:solidFill>
                <a:effectLst/>
                <a:latin typeface="+mn-lt"/>
                <a:ea typeface="+mn-ea"/>
                <a:cs typeface="+mn-cs"/>
              </a:rPr>
              <a:t>focuses on the difference between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and ‘a’.</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Pupils</a:t>
            </a:r>
            <a:r>
              <a:rPr lang="en-GB" sz="1200" kern="1200" baseline="0" dirty="0" smtClean="0">
                <a:solidFill>
                  <a:schemeClr val="tx1"/>
                </a:solidFill>
                <a:effectLst/>
                <a:latin typeface="+mn-lt"/>
                <a:ea typeface="+mn-ea"/>
                <a:cs typeface="+mn-cs"/>
              </a:rPr>
              <a:t> describe the pictures they have, one by one, using the numbers as identifiers.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They have to work out if they have the same picture or a different one.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 only difference in what they say will be in the verb ‘is’ or ‘has’.</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Pupils can tick for same, and cross for different.</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ANSWERS: 2, 4, 7 are the same, the rest are different.</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Sample</a:t>
            </a:r>
            <a:r>
              <a:rPr lang="en-GB" sz="1200" kern="1200" baseline="0" dirty="0" smtClean="0">
                <a:solidFill>
                  <a:schemeClr val="tx1"/>
                </a:solidFill>
                <a:effectLst/>
                <a:latin typeface="+mn-lt"/>
                <a:ea typeface="+mn-ea"/>
                <a:cs typeface="+mn-cs"/>
              </a:rPr>
              <a:t> statements.</a:t>
            </a:r>
          </a:p>
          <a:p>
            <a:r>
              <a:rPr lang="en-GB" sz="1200" kern="1200" dirty="0" smtClean="0">
                <a:solidFill>
                  <a:schemeClr val="tx1"/>
                </a:solidFill>
                <a:effectLst/>
                <a:latin typeface="+mn-lt"/>
                <a:ea typeface="+mn-ea"/>
                <a:cs typeface="+mn-cs"/>
              </a:rPr>
              <a:t>1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chien</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deux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bébé</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trois a </a:t>
            </a:r>
            <a:r>
              <a:rPr lang="en-GB" sz="1200" kern="1200" dirty="0" err="1" smtClean="0">
                <a:solidFill>
                  <a:schemeClr val="tx1"/>
                </a:solidFill>
                <a:effectLst/>
                <a:latin typeface="+mn-lt"/>
                <a:ea typeface="+mn-ea"/>
                <a:cs typeface="+mn-cs"/>
              </a:rPr>
              <a:t>une</a:t>
            </a:r>
            <a:r>
              <a:rPr lang="en-GB" sz="1200" kern="1200" dirty="0" smtClean="0">
                <a:solidFill>
                  <a:schemeClr val="tx1"/>
                </a:solidFill>
                <a:effectLst/>
                <a:latin typeface="+mn-lt"/>
                <a:ea typeface="+mn-ea"/>
                <a:cs typeface="+mn-cs"/>
              </a:rPr>
              <a:t> table.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4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quatre</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une</a:t>
            </a:r>
            <a:r>
              <a:rPr lang="en-GB" sz="1200" kern="1200" dirty="0" smtClean="0">
                <a:solidFill>
                  <a:schemeClr val="tx1"/>
                </a:solidFill>
                <a:effectLst/>
                <a:latin typeface="+mn-lt"/>
                <a:ea typeface="+mn-ea"/>
                <a:cs typeface="+mn-cs"/>
              </a:rPr>
              <a:t> photo.</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cinq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cheval.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six a un cinema.</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7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sept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chat.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1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un a un </a:t>
            </a:r>
            <a:r>
              <a:rPr lang="en-GB" sz="1200" kern="1200" dirty="0" err="1" smtClean="0">
                <a:solidFill>
                  <a:schemeClr val="tx1"/>
                </a:solidFill>
                <a:effectLst/>
                <a:latin typeface="+mn-lt"/>
                <a:ea typeface="+mn-ea"/>
                <a:cs typeface="+mn-cs"/>
              </a:rPr>
              <a:t>chien</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2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deux</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a:t>
            </a:r>
            <a:r>
              <a:rPr lang="en-GB" sz="1200" kern="1200" dirty="0" err="1" smtClean="0">
                <a:solidFill>
                  <a:schemeClr val="tx1"/>
                </a:solidFill>
                <a:effectLst/>
                <a:latin typeface="+mn-lt"/>
                <a:ea typeface="+mn-ea"/>
                <a:cs typeface="+mn-cs"/>
              </a:rPr>
              <a:t>bébé</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3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trois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une</a:t>
            </a:r>
            <a:r>
              <a:rPr lang="en-GB" sz="1200" kern="1200" dirty="0" smtClean="0">
                <a:solidFill>
                  <a:schemeClr val="tx1"/>
                </a:solidFill>
                <a:effectLst/>
                <a:latin typeface="+mn-lt"/>
                <a:ea typeface="+mn-ea"/>
                <a:cs typeface="+mn-cs"/>
              </a:rPr>
              <a:t> table.</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4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quatre</a:t>
            </a:r>
            <a:r>
              <a:rPr lang="en-GB" sz="1200" kern="1200" dirty="0" smtClean="0">
                <a:solidFill>
                  <a:schemeClr val="tx1"/>
                </a:solidFill>
                <a:effectLst/>
                <a:latin typeface="+mn-lt"/>
                <a:ea typeface="+mn-ea"/>
                <a:cs typeface="+mn-cs"/>
              </a:rPr>
              <a:t> a </a:t>
            </a:r>
            <a:r>
              <a:rPr lang="en-GB" sz="1200" kern="1200" dirty="0" err="1" smtClean="0">
                <a:solidFill>
                  <a:schemeClr val="tx1"/>
                </a:solidFill>
                <a:effectLst/>
                <a:latin typeface="+mn-lt"/>
                <a:ea typeface="+mn-ea"/>
                <a:cs typeface="+mn-cs"/>
              </a:rPr>
              <a:t>une</a:t>
            </a:r>
            <a:r>
              <a:rPr lang="en-GB" sz="1200" kern="1200" dirty="0" smtClean="0">
                <a:solidFill>
                  <a:schemeClr val="tx1"/>
                </a:solidFill>
                <a:effectLst/>
                <a:latin typeface="+mn-lt"/>
                <a:ea typeface="+mn-ea"/>
                <a:cs typeface="+mn-cs"/>
              </a:rPr>
              <a:t> photo.</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5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cinq a un cheval.</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6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six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cinema.</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7 </a:t>
            </a:r>
            <a:r>
              <a:rPr lang="en-GB" sz="1200" kern="1200" dirty="0" err="1" smtClean="0">
                <a:solidFill>
                  <a:schemeClr val="tx1"/>
                </a:solidFill>
                <a:effectLst/>
                <a:latin typeface="+mn-lt"/>
                <a:ea typeface="+mn-ea"/>
                <a:cs typeface="+mn-cs"/>
              </a:rPr>
              <a:t>Numéro</a:t>
            </a:r>
            <a:r>
              <a:rPr lang="en-GB" sz="1200" kern="1200" dirty="0" smtClean="0">
                <a:solidFill>
                  <a:schemeClr val="tx1"/>
                </a:solidFill>
                <a:effectLst/>
                <a:latin typeface="+mn-lt"/>
                <a:ea typeface="+mn-ea"/>
                <a:cs typeface="+mn-cs"/>
              </a:rPr>
              <a:t> sept </a:t>
            </a:r>
            <a:r>
              <a:rPr lang="en-GB" sz="1200" kern="1200" dirty="0" err="1" smtClean="0">
                <a:solidFill>
                  <a:schemeClr val="tx1"/>
                </a:solidFill>
                <a:effectLst/>
                <a:latin typeface="+mn-lt"/>
                <a:ea typeface="+mn-ea"/>
                <a:cs typeface="+mn-cs"/>
              </a:rPr>
              <a:t>est</a:t>
            </a:r>
            <a:r>
              <a:rPr lang="en-GB" sz="1200" kern="1200" dirty="0" smtClean="0">
                <a:solidFill>
                  <a:schemeClr val="tx1"/>
                </a:solidFill>
                <a:effectLst/>
                <a:latin typeface="+mn-lt"/>
                <a:ea typeface="+mn-ea"/>
                <a:cs typeface="+mn-cs"/>
              </a:rPr>
              <a:t> un chat.</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29</a:t>
            </a:fld>
            <a:endParaRPr lang="en-GB"/>
          </a:p>
        </p:txBody>
      </p:sp>
    </p:spTree>
    <p:extLst>
      <p:ext uri="{BB962C8B-B14F-4D97-AF65-F5344CB8AC3E}">
        <p14:creationId xmlns:p14="http://schemas.microsoft.com/office/powerpoint/2010/main" val="3911565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within the Resources Handouts</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30</a:t>
            </a:fld>
            <a:endParaRPr lang="en-GB"/>
          </a:p>
        </p:txBody>
      </p:sp>
    </p:spTree>
    <p:extLst>
      <p:ext uri="{BB962C8B-B14F-4D97-AF65-F5344CB8AC3E}">
        <p14:creationId xmlns:p14="http://schemas.microsoft.com/office/powerpoint/2010/main" val="3556707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31</a:t>
            </a:fld>
            <a:endParaRPr lang="en-GB"/>
          </a:p>
        </p:txBody>
      </p:sp>
    </p:spTree>
    <p:extLst>
      <p:ext uri="{BB962C8B-B14F-4D97-AF65-F5344CB8AC3E}">
        <p14:creationId xmlns:p14="http://schemas.microsoft.com/office/powerpoint/2010/main" val="1313943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32</a:t>
            </a:fld>
            <a:endParaRPr lang="en-GB"/>
          </a:p>
        </p:txBody>
      </p:sp>
    </p:spTree>
    <p:extLst>
      <p:ext uri="{BB962C8B-B14F-4D97-AF65-F5344CB8AC3E}">
        <p14:creationId xmlns:p14="http://schemas.microsoft.com/office/powerpoint/2010/main" val="2008524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33</a:t>
            </a:fld>
            <a:endParaRPr lang="en-GB"/>
          </a:p>
        </p:txBody>
      </p:sp>
    </p:spTree>
    <p:extLst>
      <p:ext uri="{BB962C8B-B14F-4D97-AF65-F5344CB8AC3E}">
        <p14:creationId xmlns:p14="http://schemas.microsoft.com/office/powerpoint/2010/main" val="2817804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34</a:t>
            </a:fld>
            <a:endParaRPr lang="en-GB"/>
          </a:p>
        </p:txBody>
      </p:sp>
    </p:spTree>
    <p:extLst>
      <p:ext uri="{BB962C8B-B14F-4D97-AF65-F5344CB8AC3E}">
        <p14:creationId xmlns:p14="http://schemas.microsoft.com/office/powerpoint/2010/main" val="1601715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35</a:t>
            </a:fld>
            <a:endParaRPr lang="en-GB"/>
          </a:p>
        </p:txBody>
      </p:sp>
    </p:spTree>
    <p:extLst>
      <p:ext uri="{BB962C8B-B14F-4D97-AF65-F5344CB8AC3E}">
        <p14:creationId xmlns:p14="http://schemas.microsoft.com/office/powerpoint/2010/main" val="2857254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a:t>
            </a:r>
            <a:r>
              <a:rPr lang="en-GB" baseline="0" dirty="0" smtClean="0"/>
              <a:t> slide of 10 words pupils are going to learn.</a:t>
            </a:r>
          </a:p>
          <a:p>
            <a:r>
              <a:rPr lang="en-GB" baseline="0" dirty="0" smtClean="0"/>
              <a:t>Note the mixed word class selection, and the frequency (all well within the top 2000 more frequently occurring words in French).</a:t>
            </a:r>
            <a:endParaRPr lang="en-GB"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4</a:t>
            </a:fld>
            <a:endParaRPr lang="en-GB"/>
          </a:p>
        </p:txBody>
      </p:sp>
    </p:spTree>
    <p:extLst>
      <p:ext uri="{BB962C8B-B14F-4D97-AF65-F5344CB8AC3E}">
        <p14:creationId xmlns:p14="http://schemas.microsoft.com/office/powerpoint/2010/main" val="359623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1. Quizlet</a:t>
            </a:r>
            <a:r>
              <a:rPr lang="en-GB" dirty="0" smtClean="0"/>
              <a:t/>
            </a:r>
            <a:br>
              <a:rPr lang="en-GB" dirty="0" smtClean="0"/>
            </a:br>
            <a:r>
              <a:rPr lang="en-GB" dirty="0" smtClean="0"/>
              <a:t>Pupils are given a 30-minute pre-learning homework.</a:t>
            </a:r>
            <a:br>
              <a:rPr lang="en-GB" dirty="0" smtClean="0"/>
            </a:br>
            <a:r>
              <a:rPr lang="en-GB" dirty="0" smtClean="0"/>
              <a:t>They need some guidance and instruction about how to use Quizlet.</a:t>
            </a:r>
            <a:br>
              <a:rPr lang="en-GB" dirty="0" smtClean="0"/>
            </a:br>
            <a:r>
              <a:rPr lang="en-GB" dirty="0" smtClean="0"/>
              <a:t>1. For pre-learning spend 30 minutes on LEARN</a:t>
            </a:r>
            <a:br>
              <a:rPr lang="en-GB" dirty="0" smtClean="0"/>
            </a:br>
            <a:r>
              <a:rPr lang="en-GB" dirty="0" smtClean="0"/>
              <a:t>2. Objective is to get ‘Mastered’ in all of the words</a:t>
            </a:r>
            <a:br>
              <a:rPr lang="en-GB" dirty="0" smtClean="0"/>
            </a:br>
            <a:r>
              <a:rPr lang="en-GB" dirty="0" smtClean="0"/>
              <a:t>3. Have</a:t>
            </a:r>
            <a:r>
              <a:rPr lang="en-GB" baseline="0" dirty="0" smtClean="0"/>
              <a:t> the audio audible (either headphones or out loud if you are working alone)</a:t>
            </a:r>
          </a:p>
          <a:p>
            <a:r>
              <a:rPr lang="en-GB" baseline="0" dirty="0" smtClean="0"/>
              <a:t>4. Vocalise the words as well as looking at them.  Don’t just do this silently in your head – get into the habit of saying the words out loud when you learn</a:t>
            </a:r>
            <a:endParaRPr lang="en-GB"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5</a:t>
            </a:fld>
            <a:endParaRPr lang="en-GB"/>
          </a:p>
        </p:txBody>
      </p:sp>
    </p:spTree>
    <p:extLst>
      <p:ext uri="{BB962C8B-B14F-4D97-AF65-F5344CB8AC3E}">
        <p14:creationId xmlns:p14="http://schemas.microsoft.com/office/powerpoint/2010/main" val="384576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2. Peer or self-introduction</a:t>
            </a:r>
            <a:r>
              <a:rPr lang="en-GB" dirty="0" smtClean="0"/>
              <a:t/>
            </a:r>
            <a:br>
              <a:rPr lang="en-GB" dirty="0" smtClean="0"/>
            </a:br>
            <a:r>
              <a:rPr lang="en-GB" dirty="0" smtClean="0"/>
              <a:t>Pupils</a:t>
            </a:r>
            <a:r>
              <a:rPr lang="en-GB" baseline="0" dirty="0" smtClean="0"/>
              <a:t> either work by themselves or in pairs, reading out the words and studying their English meaning (1 minute).</a:t>
            </a:r>
            <a:br>
              <a:rPr lang="en-GB" baseline="0" dirty="0" smtClean="0"/>
            </a:br>
            <a:r>
              <a:rPr lang="en-GB" baseline="0" dirty="0" smtClean="0"/>
              <a:t>Then the English meanings are removed and they try to recall them, looking at the French (1 minute).</a:t>
            </a:r>
            <a:br>
              <a:rPr lang="en-GB" baseline="0" dirty="0" smtClean="0"/>
            </a:br>
            <a:r>
              <a:rPr lang="en-GB" baseline="0" dirty="0" smtClean="0"/>
              <a:t>Then the French meanings are removed and they to recall them, looking at the English (1 minute)</a:t>
            </a:r>
            <a:br>
              <a:rPr lang="en-GB" baseline="0" dirty="0" smtClean="0"/>
            </a:br>
            <a:r>
              <a:rPr lang="en-GB" baseline="0" dirty="0" smtClean="0"/>
              <a:t>NB: It is not expected that they will be able to do them all.  However, in a mixed ability class, some pupils will come close to being able to do this, whilst others may just manage one or two.  It is important to have open-ended routines for first encounters of new words, where learners are ‘self-serving’, as it prevents the frustration hat can be caused by a mismatched pace of presentation.</a:t>
            </a:r>
          </a:p>
          <a:p>
            <a:endParaRPr lang="en-GB" baseline="0" dirty="0" smtClean="0"/>
          </a:p>
          <a:p>
            <a:r>
              <a:rPr lang="en-GB" baseline="0" dirty="0" smtClean="0"/>
              <a:t>Further rounds of learning can be facilitated by one pupil turning away from the board, and his/her partner asking him/her the meanings.  This activity can work from L2 </a:t>
            </a:r>
            <a:r>
              <a:rPr lang="en-GB" baseline="0" dirty="0" smtClean="0">
                <a:sym typeface="Wingdings" panose="05000000000000000000" pitchFamily="2" charset="2"/>
              </a:rPr>
              <a:t></a:t>
            </a:r>
            <a:r>
              <a:rPr lang="en-GB" baseline="0" dirty="0" smtClean="0"/>
              <a:t> L1 or L1 </a:t>
            </a:r>
            <a:r>
              <a:rPr lang="en-GB" baseline="0" dirty="0" smtClean="0">
                <a:sym typeface="Wingdings" panose="05000000000000000000" pitchFamily="2" charset="2"/>
              </a:rPr>
              <a:t> L2.</a:t>
            </a:r>
            <a:endParaRPr lang="en-GB"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6</a:t>
            </a:fld>
            <a:endParaRPr lang="en-GB"/>
          </a:p>
        </p:txBody>
      </p:sp>
    </p:spTree>
    <p:extLst>
      <p:ext uri="{BB962C8B-B14F-4D97-AF65-F5344CB8AC3E}">
        <p14:creationId xmlns:p14="http://schemas.microsoft.com/office/powerpoint/2010/main" val="151128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startAt="3"/>
            </a:pPr>
            <a:r>
              <a:rPr lang="en-GB" b="1" dirty="0" smtClean="0"/>
              <a:t>Teacher presentation</a:t>
            </a:r>
          </a:p>
          <a:p>
            <a:pPr marL="0" indent="0">
              <a:buNone/>
            </a:pPr>
            <a:r>
              <a:rPr lang="en-GB" b="0" dirty="0" smtClean="0"/>
              <a:t>Here the teacher is</a:t>
            </a:r>
            <a:r>
              <a:rPr lang="en-GB" b="0" baseline="0" dirty="0" smtClean="0"/>
              <a:t> the source of the input, and presents the written form of the word, says the spoken form and displays a picture.</a:t>
            </a:r>
            <a:br>
              <a:rPr lang="en-GB" b="0" baseline="0" dirty="0" smtClean="0"/>
            </a:br>
            <a:r>
              <a:rPr lang="en-GB" b="0" baseline="0" dirty="0" smtClean="0"/>
              <a:t>As there is no English in this presentation, it’s important to check that pupils are completely clear about the meanings of these new words.</a:t>
            </a:r>
            <a:br>
              <a:rPr lang="en-GB" b="0" baseline="0" dirty="0" smtClean="0"/>
            </a:br>
            <a:r>
              <a:rPr lang="en-GB" b="0" baseline="0" dirty="0" smtClean="0"/>
              <a:t>If they are unclear about the meaning, this may delay the learning.</a:t>
            </a:r>
            <a:endParaRPr lang="en-GB" b="0"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7</a:t>
            </a:fld>
            <a:endParaRPr lang="en-GB"/>
          </a:p>
        </p:txBody>
      </p:sp>
    </p:spTree>
    <p:extLst>
      <p:ext uri="{BB962C8B-B14F-4D97-AF65-F5344CB8AC3E}">
        <p14:creationId xmlns:p14="http://schemas.microsoft.com/office/powerpoint/2010/main" val="750166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4. Self-made flashcard routines</a:t>
            </a:r>
          </a:p>
          <a:p>
            <a:r>
              <a:rPr lang="en-GB" b="1" dirty="0" smtClean="0"/>
              <a:t>Additional</a:t>
            </a:r>
            <a:r>
              <a:rPr lang="en-GB" b="1" baseline="0" dirty="0" smtClean="0"/>
              <a:t> details:</a:t>
            </a:r>
            <a:r>
              <a:rPr lang="en-GB" baseline="0" dirty="0" smtClean="0"/>
              <a:t/>
            </a:r>
            <a:br>
              <a:rPr lang="en-GB" baseline="0" dirty="0" smtClean="0"/>
            </a:br>
            <a:r>
              <a:rPr lang="en-GB" dirty="0" smtClean="0"/>
              <a:t>Learners</a:t>
            </a:r>
            <a:r>
              <a:rPr lang="en-GB" baseline="0" dirty="0" smtClean="0"/>
              <a:t> can work in pairs to do this routine.</a:t>
            </a:r>
            <a:r>
              <a:rPr lang="en-GB" dirty="0" smtClean="0"/>
              <a:t/>
            </a:r>
            <a:br>
              <a:rPr lang="en-GB" dirty="0" smtClean="0"/>
            </a:br>
            <a:r>
              <a:rPr lang="en-GB" dirty="0" smtClean="0"/>
              <a:t>There are many uses for these</a:t>
            </a:r>
            <a:r>
              <a:rPr lang="en-GB" baseline="0" dirty="0" smtClean="0"/>
              <a:t> paper flashcards, also in the consolidation phase.</a:t>
            </a:r>
            <a:br>
              <a:rPr lang="en-GB" baseline="0" dirty="0" smtClean="0"/>
            </a:br>
            <a:r>
              <a:rPr lang="en-GB" baseline="0" dirty="0" smtClean="0"/>
              <a:t>1) in pairs, </a:t>
            </a:r>
            <a:r>
              <a:rPr lang="en-GB" baseline="0" dirty="0" err="1" smtClean="0"/>
              <a:t>pelmanism</a:t>
            </a:r>
            <a:r>
              <a:rPr lang="en-GB" baseline="0" dirty="0" smtClean="0"/>
              <a:t> (not guessing of course, but working from English to French – have to say the words correctly to claim the pair)</a:t>
            </a:r>
            <a:br>
              <a:rPr lang="en-GB" baseline="0" dirty="0" smtClean="0"/>
            </a:br>
            <a:r>
              <a:rPr lang="en-GB" baseline="0" dirty="0" smtClean="0"/>
              <a:t>2) in fours, happy families – </a:t>
            </a:r>
            <a:r>
              <a:rPr lang="en-GB" baseline="0" dirty="0" err="1" smtClean="0"/>
              <a:t>Tu</a:t>
            </a:r>
            <a:r>
              <a:rPr lang="en-GB" baseline="0" dirty="0" smtClean="0"/>
              <a:t> as le </a:t>
            </a:r>
            <a:r>
              <a:rPr lang="en-GB" baseline="0" dirty="0" err="1" smtClean="0"/>
              <a:t>fils</a:t>
            </a:r>
            <a:r>
              <a:rPr lang="en-GB" baseline="0" dirty="0" smtClean="0"/>
              <a:t>?’</a:t>
            </a:r>
            <a:br>
              <a:rPr lang="en-GB" baseline="0" dirty="0" smtClean="0"/>
            </a:br>
            <a:r>
              <a:rPr lang="en-GB" baseline="0" dirty="0" smtClean="0"/>
              <a:t>3) listening tasks – one partner calls out the words in French, the other has to put his/her cards in the correct order (when viewing English side up)</a:t>
            </a:r>
            <a:br>
              <a:rPr lang="en-GB" baseline="0" dirty="0" smtClean="0"/>
            </a:br>
            <a:r>
              <a:rPr lang="en-GB" baseline="0" dirty="0" smtClean="0"/>
              <a:t>4) sentence-building tasks – take two at random and put them into a sentence (can be written or spoken)</a:t>
            </a:r>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16</a:t>
            </a:fld>
            <a:endParaRPr lang="en-GB"/>
          </a:p>
        </p:txBody>
      </p:sp>
    </p:spTree>
    <p:extLst>
      <p:ext uri="{BB962C8B-B14F-4D97-AF65-F5344CB8AC3E}">
        <p14:creationId xmlns:p14="http://schemas.microsoft.com/office/powerpoint/2010/main" val="2096386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5.  Text/Story</a:t>
            </a:r>
            <a:r>
              <a:rPr lang="en-GB" b="1" baseline="0" dirty="0" smtClean="0"/>
              <a:t> presentation</a:t>
            </a:r>
            <a:endParaRPr lang="en-GB" b="1" dirty="0" smtClean="0"/>
          </a:p>
          <a:p>
            <a:r>
              <a:rPr lang="en-GB" dirty="0" smtClean="0"/>
              <a:t>Formatting here shows the ‘target words’ to be learned.</a:t>
            </a:r>
            <a:br>
              <a:rPr lang="en-GB" dirty="0" smtClean="0"/>
            </a:br>
            <a:r>
              <a:rPr lang="en-GB" dirty="0" smtClean="0"/>
              <a:t>Routine</a:t>
            </a:r>
            <a:r>
              <a:rPr lang="en-GB" baseline="0" dirty="0" smtClean="0"/>
              <a:t> might be used either as very first encounter or after one of the methods 1,2 or 4:</a:t>
            </a:r>
            <a:br>
              <a:rPr lang="en-GB" baseline="0" dirty="0" smtClean="0"/>
            </a:br>
            <a:r>
              <a:rPr lang="en-GB" baseline="0" dirty="0" smtClean="0"/>
              <a:t>1) Pupils read aloud (either for themselves or in pairs) as decoding task – teacher circulates to listen in</a:t>
            </a:r>
            <a:br>
              <a:rPr lang="en-GB" baseline="0" dirty="0" smtClean="0"/>
            </a:br>
            <a:r>
              <a:rPr lang="en-GB" baseline="0" dirty="0" smtClean="0"/>
              <a:t>2) Teacher reads aloud, emphasising meaning through intonation and, where appropriate, gestures to support meaning.</a:t>
            </a:r>
            <a:br>
              <a:rPr lang="en-GB" baseline="0" dirty="0" smtClean="0"/>
            </a:br>
            <a:r>
              <a:rPr lang="en-GB" baseline="0" dirty="0" smtClean="0"/>
              <a:t>3) Teacher elicits meaning of the key words from pupils (elicits meaning of the verb forms and relates them back to the infinitive – asks why not ETRE)</a:t>
            </a:r>
            <a:br>
              <a:rPr lang="en-GB" baseline="0" dirty="0" smtClean="0"/>
            </a:br>
            <a:r>
              <a:rPr lang="en-GB" baseline="0" dirty="0" smtClean="0"/>
              <a:t>4) One pupil can read aloud, partner put his/her paper flashcards in order.</a:t>
            </a:r>
            <a:br>
              <a:rPr lang="en-GB" baseline="0" dirty="0" smtClean="0"/>
            </a:br>
            <a:r>
              <a:rPr lang="en-GB" baseline="0" dirty="0" smtClean="0"/>
              <a:t>5) Pupils read and draw their understanding of the text in a picture.</a:t>
            </a:r>
            <a:endParaRPr lang="en-GB" dirty="0" smtClean="0"/>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17</a:t>
            </a:fld>
            <a:endParaRPr lang="en-GB"/>
          </a:p>
        </p:txBody>
      </p:sp>
    </p:spTree>
    <p:extLst>
      <p:ext uri="{BB962C8B-B14F-4D97-AF65-F5344CB8AC3E}">
        <p14:creationId xmlns:p14="http://schemas.microsoft.com/office/powerpoint/2010/main" val="129264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t>18</a:t>
            </a:fld>
            <a:endParaRPr lang="en-GB"/>
          </a:p>
        </p:txBody>
      </p:sp>
    </p:spTree>
    <p:extLst>
      <p:ext uri="{BB962C8B-B14F-4D97-AF65-F5344CB8AC3E}">
        <p14:creationId xmlns:p14="http://schemas.microsoft.com/office/powerpoint/2010/main" val="727205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0902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4428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12057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Tree>
    <p:extLst>
      <p:ext uri="{BB962C8B-B14F-4D97-AF65-F5344CB8AC3E}">
        <p14:creationId xmlns:p14="http://schemas.microsoft.com/office/powerpoint/2010/main" val="398350146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344843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18851407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655950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86315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48261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81828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987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2628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190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1260415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344459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72788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635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7782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36957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6059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1724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6982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327242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2151772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78866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80591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34289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7582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902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57860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62773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6066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17/05/2019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7262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197518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285381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7598772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audio" Target="../media/audio1.wav"/><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10.wav"/><Relationship Id="rId3" Type="http://schemas.openxmlformats.org/officeDocument/2006/relationships/image" Target="../media/image5.jpg"/><Relationship Id="rId7" Type="http://schemas.openxmlformats.org/officeDocument/2006/relationships/audio" Target="../media/audio4.wav"/><Relationship Id="rId12" Type="http://schemas.openxmlformats.org/officeDocument/2006/relationships/audio" Target="../media/audio9.wav"/><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image" Target="../media/image6.png"/><Relationship Id="rId9" Type="http://schemas.openxmlformats.org/officeDocument/2006/relationships/audio" Target="../media/audio6.wav"/><Relationship Id="rId14" Type="http://schemas.openxmlformats.org/officeDocument/2006/relationships/audio" Target="../media/audio11.wav"/></Relationships>
</file>

<file path=ppt/slides/_rels/slide22.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5.jpg"/><Relationship Id="rId7" Type="http://schemas.openxmlformats.org/officeDocument/2006/relationships/audio" Target="../media/audio14.wav"/><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6.png"/><Relationship Id="rId9" Type="http://schemas.openxmlformats.org/officeDocument/2006/relationships/audio" Target="../media/audio16.wav"/></Relationships>
</file>

<file path=ppt/slides/_rels/slide23.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5.jpg"/><Relationship Id="rId7" Type="http://schemas.openxmlformats.org/officeDocument/2006/relationships/audio" Target="../media/audio14.wav"/><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6.png"/><Relationship Id="rId9" Type="http://schemas.openxmlformats.org/officeDocument/2006/relationships/audio" Target="../media/audio16.wav"/></Relationships>
</file>

<file path=ppt/slides/_rels/slide24.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5.jpg"/><Relationship Id="rId7"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image" Target="../media/image6.png"/><Relationship Id="rId9" Type="http://schemas.openxmlformats.org/officeDocument/2006/relationships/audio" Target="../media/audio16.wav"/></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audio" Target="../media/audio17.wav"/><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audio" Target="../media/audio18.wav"/><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hyperlink" Target="https://quizlet.com/_6dysp2"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French Vocabulary Learning </a:t>
            </a:r>
            <a:r>
              <a:rPr lang="en-GB" sz="4000" b="1" dirty="0" smtClean="0">
                <a:solidFill>
                  <a:prstClr val="white"/>
                </a:solidFill>
                <a:latin typeface="Century Gothic" panose="020B0502020202020204" pitchFamily="34" charset="0"/>
              </a:rPr>
              <a:t>Sequence</a:t>
            </a:r>
            <a:endParaRPr lang="en-GB" sz="4000" b="1" dirty="0">
              <a:solidFill>
                <a:prstClr val="white"/>
              </a:solidFill>
              <a:latin typeface="Century Gothic" panose="020B0502020202020204" pitchFamily="34" charset="0"/>
            </a:endParaRPr>
          </a:p>
        </p:txBody>
      </p:sp>
      <p:sp>
        <p:nvSpPr>
          <p:cNvPr id="14" name="Title 3"/>
          <p:cNvSpPr txBox="1">
            <a:spLocks/>
          </p:cNvSpPr>
          <p:nvPr/>
        </p:nvSpPr>
        <p:spPr>
          <a:xfrm>
            <a:off x="395111" y="3301204"/>
            <a:ext cx="5320595" cy="84931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dirty="0" smtClean="0">
                <a:solidFill>
                  <a:prstClr val="white"/>
                </a:solidFill>
                <a:latin typeface="Century Gothic" panose="020B0502020202020204" pitchFamily="34" charset="0"/>
              </a:rPr>
              <a:t>Descriptions</a:t>
            </a:r>
            <a:endParaRPr lang="en-GB" sz="3200"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65935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199796" y="2088408"/>
            <a:ext cx="2007824" cy="2736470"/>
          </a:xfrm>
          <a:prstGeom prst="rect">
            <a:avLst/>
          </a:prstGeom>
        </p:spPr>
      </p:pic>
      <p:pic>
        <p:nvPicPr>
          <p:cNvPr id="9" name="Picture 8"/>
          <p:cNvPicPr>
            <a:picLocks noChangeAspect="1"/>
          </p:cNvPicPr>
          <p:nvPr/>
        </p:nvPicPr>
        <p:blipFill>
          <a:blip r:embed="rId4"/>
          <a:stretch>
            <a:fillRect/>
          </a:stretch>
        </p:blipFill>
        <p:spPr>
          <a:xfrm>
            <a:off x="6430187" y="2765343"/>
            <a:ext cx="1810704" cy="2011893"/>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2041" y="1226634"/>
            <a:ext cx="1248850" cy="130088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334" y="936993"/>
            <a:ext cx="1163319" cy="1326706"/>
          </a:xfrm>
          <a:prstGeom prst="rect">
            <a:avLst/>
          </a:prstGeom>
        </p:spPr>
      </p:pic>
      <p:sp>
        <p:nvSpPr>
          <p:cNvPr id="10" name="TextBox 9"/>
          <p:cNvSpPr txBox="1"/>
          <p:nvPr/>
        </p:nvSpPr>
        <p:spPr>
          <a:xfrm>
            <a:off x="5847099" y="4966855"/>
            <a:ext cx="2976880" cy="923330"/>
          </a:xfrm>
          <a:prstGeom prst="rect">
            <a:avLst/>
          </a:prstGeom>
          <a:solidFill>
            <a:schemeClr val="bg1"/>
          </a:solid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jeune</a:t>
            </a:r>
            <a:endParaRPr lang="en-GB" sz="5400" dirty="0">
              <a:solidFill>
                <a:schemeClr val="accent1">
                  <a:lumMod val="50000"/>
                </a:schemeClr>
              </a:solidFill>
              <a:latin typeface="Century Gothic" panose="020B0502020202020204" pitchFamily="34" charset="0"/>
            </a:endParaRPr>
          </a:p>
        </p:txBody>
      </p:sp>
      <p:sp>
        <p:nvSpPr>
          <p:cNvPr id="11" name="TextBox 10"/>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9526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81347" y="890920"/>
            <a:ext cx="4070775" cy="4353289"/>
          </a:xfrm>
          <a:prstGeom prst="rect">
            <a:avLst/>
          </a:prstGeom>
        </p:spPr>
      </p:pic>
      <p:cxnSp>
        <p:nvCxnSpPr>
          <p:cNvPr id="4" name="Straight Arrow Connector 3"/>
          <p:cNvCxnSpPr/>
          <p:nvPr/>
        </p:nvCxnSpPr>
        <p:spPr>
          <a:xfrm flipH="1">
            <a:off x="5454628" y="2966224"/>
            <a:ext cx="388611" cy="640509"/>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728368" y="5220372"/>
            <a:ext cx="2976880"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la </a:t>
            </a:r>
            <a:r>
              <a:rPr lang="en-GB" sz="5400" dirty="0" err="1" smtClean="0">
                <a:solidFill>
                  <a:schemeClr val="accent1">
                    <a:lumMod val="50000"/>
                  </a:schemeClr>
                </a:solidFill>
                <a:latin typeface="Century Gothic" panose="020B0502020202020204" pitchFamily="34" charset="0"/>
              </a:rPr>
              <a:t>fille</a:t>
            </a:r>
            <a:endParaRPr lang="en-GB" sz="5400" dirty="0">
              <a:solidFill>
                <a:schemeClr val="accent1">
                  <a:lumMod val="50000"/>
                </a:schemeClr>
              </a:solidFill>
              <a:latin typeface="Century Gothic" panose="020B0502020202020204" pitchFamily="34" charset="0"/>
            </a:endParaRPr>
          </a:p>
        </p:txBody>
      </p:sp>
      <p:sp>
        <p:nvSpPr>
          <p:cNvPr id="8" name="TextBox 7"/>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4224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avoir</a:t>
            </a:r>
            <a:endParaRPr lang="en-GB" sz="11500" b="1" dirty="0">
              <a:solidFill>
                <a:srgbClr val="5B9BD5">
                  <a:lumMod val="50000"/>
                </a:srgbClr>
              </a:solidFill>
              <a:latin typeface="Century Gothic" panose="020B0502020202020204" pitchFamily="34" charset="0"/>
            </a:endParaRPr>
          </a:p>
        </p:txBody>
      </p:sp>
      <p:sp>
        <p:nvSpPr>
          <p:cNvPr id="9" name="TextBox 8"/>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0" name="TextBox 9"/>
          <p:cNvSpPr txBox="1"/>
          <p:nvPr/>
        </p:nvSpPr>
        <p:spPr>
          <a:xfrm>
            <a:off x="3038170" y="336688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a</a:t>
            </a:r>
          </a:p>
        </p:txBody>
      </p:sp>
      <p:sp>
        <p:nvSpPr>
          <p:cNvPr id="11" name="TextBox 10"/>
          <p:cNvSpPr txBox="1"/>
          <p:nvPr/>
        </p:nvSpPr>
        <p:spPr>
          <a:xfrm>
            <a:off x="3038170" y="509294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314904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810001" y="4821788"/>
            <a:ext cx="4512523" cy="923330"/>
          </a:xfrm>
          <a:prstGeom prst="rect">
            <a:avLst/>
          </a:prstGeom>
          <a:solidFill>
            <a:schemeClr val="bg1"/>
          </a:solid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avoir</a:t>
            </a:r>
            <a:r>
              <a:rPr lang="en-GB" sz="5400" dirty="0" smtClean="0">
                <a:solidFill>
                  <a:schemeClr val="accent1">
                    <a:lumMod val="50000"/>
                  </a:schemeClr>
                </a:solidFill>
                <a:latin typeface="Century Gothic" panose="020B0502020202020204" pitchFamily="34" charset="0"/>
              </a:rPr>
              <a:t> 7 </a:t>
            </a:r>
            <a:r>
              <a:rPr lang="en-GB" sz="5400" dirty="0" err="1" smtClean="0">
                <a:solidFill>
                  <a:schemeClr val="accent1">
                    <a:lumMod val="50000"/>
                  </a:schemeClr>
                </a:solidFill>
                <a:latin typeface="Century Gothic" panose="020B0502020202020204" pitchFamily="34" charset="0"/>
              </a:rPr>
              <a:t>ans</a:t>
            </a:r>
            <a:endParaRPr lang="en-GB" sz="5400" dirty="0">
              <a:solidFill>
                <a:schemeClr val="accent1">
                  <a:lumMod val="50000"/>
                </a:schemeClr>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0810" y="962889"/>
            <a:ext cx="3345366" cy="3289424"/>
          </a:xfrm>
          <a:prstGeom prst="rect">
            <a:avLst/>
          </a:prstGeom>
        </p:spPr>
      </p:pic>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8476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60488" y="1420890"/>
            <a:ext cx="2743083" cy="2890914"/>
          </a:xfrm>
          <a:prstGeom prst="rect">
            <a:avLst/>
          </a:prstGeom>
        </p:spPr>
      </p:pic>
      <p:cxnSp>
        <p:nvCxnSpPr>
          <p:cNvPr id="4" name="Straight Arrow Connector 3"/>
          <p:cNvCxnSpPr/>
          <p:nvPr/>
        </p:nvCxnSpPr>
        <p:spPr>
          <a:xfrm>
            <a:off x="3601845" y="2353391"/>
            <a:ext cx="1025911" cy="623985"/>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600237" y="4782640"/>
            <a:ext cx="6780080"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les </a:t>
            </a:r>
            <a:r>
              <a:rPr lang="en-GB" sz="5400" dirty="0" err="1" smtClean="0">
                <a:solidFill>
                  <a:schemeClr val="accent1">
                    <a:lumMod val="50000"/>
                  </a:schemeClr>
                </a:solidFill>
                <a:latin typeface="Century Gothic" panose="020B0502020202020204" pitchFamily="34" charset="0"/>
              </a:rPr>
              <a:t>cheveux</a:t>
            </a:r>
            <a:r>
              <a:rPr lang="en-GB" sz="5400" dirty="0" smtClean="0">
                <a:solidFill>
                  <a:schemeClr val="accent1">
                    <a:lumMod val="50000"/>
                  </a:schemeClr>
                </a:solidFill>
                <a:latin typeface="Century Gothic" panose="020B0502020202020204" pitchFamily="34" charset="0"/>
              </a:rPr>
              <a:t> longs</a:t>
            </a:r>
            <a:endParaRPr lang="en-GB" sz="5400" dirty="0">
              <a:solidFill>
                <a:schemeClr val="accent1">
                  <a:lumMod val="50000"/>
                </a:schemeClr>
              </a:solidFill>
              <a:latin typeface="Century Gothic" panose="020B0502020202020204" pitchFamily="34" charset="0"/>
            </a:endParaRPr>
          </a:p>
        </p:txBody>
      </p:sp>
      <p:sp>
        <p:nvSpPr>
          <p:cNvPr id="8" name="TextBox 7"/>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5858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755205" y="1310806"/>
            <a:ext cx="2363225" cy="3040793"/>
          </a:xfrm>
          <a:prstGeom prst="rect">
            <a:avLst/>
          </a:prstGeom>
        </p:spPr>
      </p:pic>
      <p:cxnSp>
        <p:nvCxnSpPr>
          <p:cNvPr id="4" name="Straight Arrow Connector 3"/>
          <p:cNvCxnSpPr/>
          <p:nvPr/>
        </p:nvCxnSpPr>
        <p:spPr>
          <a:xfrm>
            <a:off x="4242249" y="1310806"/>
            <a:ext cx="1025911" cy="623985"/>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546777" y="4851525"/>
            <a:ext cx="6780080"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les </a:t>
            </a:r>
            <a:r>
              <a:rPr lang="en-GB" sz="5400" dirty="0" err="1" smtClean="0">
                <a:solidFill>
                  <a:schemeClr val="accent1">
                    <a:lumMod val="50000"/>
                  </a:schemeClr>
                </a:solidFill>
                <a:latin typeface="Century Gothic" panose="020B0502020202020204" pitchFamily="34" charset="0"/>
              </a:rPr>
              <a:t>cheveux</a:t>
            </a:r>
            <a:r>
              <a:rPr lang="en-GB" sz="5400" dirty="0" smtClean="0">
                <a:solidFill>
                  <a:schemeClr val="accent1">
                    <a:lumMod val="50000"/>
                  </a:schemeClr>
                </a:solidFill>
                <a:latin typeface="Century Gothic" panose="020B0502020202020204" pitchFamily="34" charset="0"/>
              </a:rPr>
              <a:t> courts</a:t>
            </a:r>
            <a:endParaRPr lang="en-GB" sz="5400" dirty="0">
              <a:solidFill>
                <a:schemeClr val="accent1">
                  <a:lumMod val="50000"/>
                </a:schemeClr>
              </a:solidFill>
              <a:latin typeface="Century Gothic" panose="020B0502020202020204" pitchFamily="34" charset="0"/>
            </a:endParaRPr>
          </a:p>
        </p:txBody>
      </p:sp>
      <p:sp>
        <p:nvSpPr>
          <p:cNvPr id="7" name="TextBox 6"/>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3421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en-GB" sz="2400" b="1" dirty="0" smtClean="0">
                <a:solidFill>
                  <a:schemeClr val="bg1"/>
                </a:solidFill>
              </a:rPr>
              <a:t>4. Self-made flashcard routines</a:t>
            </a:r>
            <a:endParaRPr lang="en-GB" sz="24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Content Placeholder 3"/>
          <p:cNvSpPr>
            <a:spLocks noGrp="1"/>
          </p:cNvSpPr>
          <p:nvPr>
            <p:ph idx="1"/>
          </p:nvPr>
        </p:nvSpPr>
        <p:spPr>
          <a:xfrm>
            <a:off x="1085850" y="1626333"/>
            <a:ext cx="10215196" cy="4351338"/>
          </a:xfrm>
        </p:spPr>
        <p:txBody>
          <a:bodyPr>
            <a:normAutofit/>
          </a:bodyPr>
          <a:lstStyle/>
          <a:p>
            <a:r>
              <a:rPr lang="en-GB" dirty="0" smtClean="0"/>
              <a:t>Pupils create their own paper flashcards </a:t>
            </a:r>
            <a:br>
              <a:rPr lang="en-GB" dirty="0" smtClean="0"/>
            </a:br>
            <a:r>
              <a:rPr lang="en-GB" dirty="0" smtClean="0"/>
              <a:t>(English on one side, French on the other)</a:t>
            </a:r>
          </a:p>
          <a:p>
            <a:r>
              <a:rPr lang="en-GB" dirty="0" smtClean="0"/>
              <a:t>Beginning with </a:t>
            </a:r>
            <a:r>
              <a:rPr lang="en-GB" dirty="0"/>
              <a:t>French </a:t>
            </a:r>
            <a:r>
              <a:rPr lang="en-GB" dirty="0" smtClean="0"/>
              <a:t>side facing up, pupils read the word aloud and turn it over to see the meaning</a:t>
            </a:r>
          </a:p>
          <a:p>
            <a:r>
              <a:rPr lang="en-GB" dirty="0" smtClean="0"/>
              <a:t>Repeat 2-3 times with each word, then move to the next one</a:t>
            </a:r>
          </a:p>
          <a:p>
            <a:r>
              <a:rPr lang="en-GB" dirty="0" smtClean="0"/>
              <a:t>After the third word, re-visit the first and second words and try to recall their meaning</a:t>
            </a:r>
          </a:p>
          <a:p>
            <a:r>
              <a:rPr lang="en-GB" dirty="0" smtClean="0"/>
              <a:t>Build up until all words have been practised</a:t>
            </a:r>
          </a:p>
          <a:p>
            <a:endParaRPr lang="en-GB" dirty="0"/>
          </a:p>
        </p:txBody>
      </p:sp>
    </p:spTree>
    <p:extLst>
      <p:ext uri="{BB962C8B-B14F-4D97-AF65-F5344CB8AC3E}">
        <p14:creationId xmlns:p14="http://schemas.microsoft.com/office/powerpoint/2010/main" val="2206492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fontScale="90000"/>
          </a:bodyPr>
          <a:lstStyle/>
          <a:p>
            <a:r>
              <a:rPr lang="en-GB" sz="3600" b="1" dirty="0" smtClean="0">
                <a:solidFill>
                  <a:schemeClr val="bg1"/>
                </a:solidFill>
              </a:rPr>
              <a:t>5. Text/Story presentation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2" name="Rectangle 1"/>
          <p:cNvSpPr/>
          <p:nvPr/>
        </p:nvSpPr>
        <p:spPr>
          <a:xfrm>
            <a:off x="1962966" y="1087435"/>
            <a:ext cx="8264769" cy="5016758"/>
          </a:xfrm>
          <a:prstGeom prst="rect">
            <a:avLst/>
          </a:prstGeom>
        </p:spPr>
        <p:txBody>
          <a:bodyPr wrap="square">
            <a:spAutoFit/>
          </a:bodyPr>
          <a:lstStyle/>
          <a:p>
            <a:pPr lvl="0">
              <a:lnSpc>
                <a:spcPct val="200000"/>
              </a:lnSpc>
              <a:spcBef>
                <a:spcPts val="1000"/>
              </a:spcBef>
            </a:pPr>
            <a:r>
              <a:rPr lang="en-GB" sz="3200" b="1" dirty="0">
                <a:solidFill>
                  <a:srgbClr val="4472C4">
                    <a:lumMod val="50000"/>
                  </a:srgbClr>
                </a:solidFill>
                <a:latin typeface="Century Gothic" panose="020B0502020202020204" pitchFamily="34" charset="0"/>
              </a:rPr>
              <a:t>Paul </a:t>
            </a:r>
            <a:r>
              <a:rPr lang="en-GB" sz="3200" b="1" dirty="0" err="1">
                <a:solidFill>
                  <a:srgbClr val="EA5F00"/>
                </a:solidFill>
                <a:latin typeface="Century Gothic" panose="020B0502020202020204" pitchFamily="34" charset="0"/>
              </a:rPr>
              <a:t>est</a:t>
            </a:r>
            <a:r>
              <a:rPr lang="en-GB" sz="3200" b="1" dirty="0">
                <a:solidFill>
                  <a:srgbClr val="EA5F00"/>
                </a:solidFill>
                <a:latin typeface="Century Gothic" panose="020B0502020202020204" pitchFamily="34" charset="0"/>
              </a:rPr>
              <a:t> </a:t>
            </a:r>
            <a:r>
              <a:rPr lang="en-GB" sz="3200" b="1" dirty="0" err="1">
                <a:solidFill>
                  <a:srgbClr val="EA5F00"/>
                </a:solidFill>
                <a:latin typeface="Century Gothic" panose="020B0502020202020204" pitchFamily="34" charset="0"/>
              </a:rPr>
              <a:t>fils</a:t>
            </a:r>
            <a:r>
              <a:rPr lang="en-GB" sz="3200" b="1" dirty="0">
                <a:solidFill>
                  <a:srgbClr val="EA5F00"/>
                </a:solidFill>
                <a:latin typeface="Century Gothic" panose="020B0502020202020204" pitchFamily="34" charset="0"/>
              </a:rPr>
              <a:t> unique</a:t>
            </a:r>
            <a:r>
              <a:rPr lang="en-GB" sz="3200" b="1" dirty="0">
                <a:solidFill>
                  <a:srgbClr val="4472C4">
                    <a:lumMod val="50000"/>
                  </a:srgbClr>
                </a:solidFill>
                <a:latin typeface="Century Gothic" panose="020B0502020202020204" pitchFamily="34" charset="0"/>
              </a:rPr>
              <a:t>. Il </a:t>
            </a:r>
            <a:r>
              <a:rPr lang="en-GB" sz="3200" b="1" dirty="0" err="1">
                <a:solidFill>
                  <a:srgbClr val="EA5F00"/>
                </a:solidFill>
                <a:latin typeface="Century Gothic" panose="020B0502020202020204" pitchFamily="34" charset="0"/>
              </a:rPr>
              <a:t>est</a:t>
            </a:r>
            <a:r>
              <a:rPr lang="en-GB" sz="3200" b="1" dirty="0">
                <a:solidFill>
                  <a:srgbClr val="EA5F00"/>
                </a:solidFill>
                <a:latin typeface="Century Gothic" panose="020B0502020202020204" pitchFamily="34" charset="0"/>
              </a:rPr>
              <a:t> </a:t>
            </a:r>
            <a:r>
              <a:rPr lang="en-GB" sz="3200" b="1" dirty="0" err="1">
                <a:solidFill>
                  <a:srgbClr val="EA5F00"/>
                </a:solidFill>
                <a:latin typeface="Century Gothic" panose="020B0502020202020204" pitchFamily="34" charset="0"/>
              </a:rPr>
              <a:t>jeune</a:t>
            </a:r>
            <a:r>
              <a:rPr lang="en-GB" sz="3200" b="1" dirty="0">
                <a:solidFill>
                  <a:srgbClr val="4472C4">
                    <a:lumMod val="50000"/>
                  </a:srgbClr>
                </a:solidFill>
                <a:latin typeface="Century Gothic" panose="020B0502020202020204" pitchFamily="34" charset="0"/>
              </a:rPr>
              <a:t>. Il </a:t>
            </a:r>
            <a:r>
              <a:rPr lang="en-GB" sz="3200" b="1" dirty="0">
                <a:solidFill>
                  <a:srgbClr val="EA5F00"/>
                </a:solidFill>
                <a:latin typeface="Century Gothic" panose="020B0502020202020204" pitchFamily="34" charset="0"/>
              </a:rPr>
              <a:t>a</a:t>
            </a:r>
            <a:r>
              <a:rPr lang="en-GB" sz="3200" b="1" dirty="0">
                <a:solidFill>
                  <a:srgbClr val="4472C4">
                    <a:lumMod val="50000"/>
                  </a:srgbClr>
                </a:solidFill>
                <a:latin typeface="Century Gothic" panose="020B0502020202020204" pitchFamily="34" charset="0"/>
              </a:rPr>
              <a:t> 7 </a:t>
            </a:r>
            <a:r>
              <a:rPr lang="en-GB" sz="3200" b="1" dirty="0">
                <a:solidFill>
                  <a:srgbClr val="EA5F00"/>
                </a:solidFill>
                <a:latin typeface="Century Gothic" panose="020B0502020202020204" pitchFamily="34" charset="0"/>
              </a:rPr>
              <a:t>ans</a:t>
            </a:r>
            <a:r>
              <a:rPr lang="en-GB" sz="3200" b="1" dirty="0">
                <a:solidFill>
                  <a:srgbClr val="4472C4">
                    <a:lumMod val="50000"/>
                  </a:srgbClr>
                </a:solidFill>
                <a:latin typeface="Century Gothic" panose="020B0502020202020204" pitchFamily="34" charset="0"/>
              </a:rPr>
              <a:t>. Il </a:t>
            </a:r>
            <a:r>
              <a:rPr lang="en-GB" sz="3200" b="1" dirty="0">
                <a:solidFill>
                  <a:srgbClr val="EA5F00"/>
                </a:solidFill>
                <a:latin typeface="Century Gothic" panose="020B0502020202020204" pitchFamily="34" charset="0"/>
              </a:rPr>
              <a:t>a</a:t>
            </a:r>
            <a:r>
              <a:rPr lang="en-GB" sz="3200" b="1" dirty="0">
                <a:solidFill>
                  <a:srgbClr val="4472C4">
                    <a:lumMod val="50000"/>
                  </a:srgbClr>
                </a:solidFill>
                <a:latin typeface="Century Gothic" panose="020B0502020202020204" pitchFamily="34" charset="0"/>
              </a:rPr>
              <a:t> </a:t>
            </a:r>
            <a:r>
              <a:rPr lang="en-GB" sz="3200" b="1" dirty="0">
                <a:solidFill>
                  <a:srgbClr val="EA5F00"/>
                </a:solidFill>
                <a:latin typeface="Century Gothic" panose="020B0502020202020204" pitchFamily="34" charset="0"/>
              </a:rPr>
              <a:t>les </a:t>
            </a:r>
            <a:r>
              <a:rPr lang="en-GB" sz="3200" b="1" dirty="0" err="1">
                <a:solidFill>
                  <a:srgbClr val="EA5F00"/>
                </a:solidFill>
                <a:latin typeface="Century Gothic" panose="020B0502020202020204" pitchFamily="34" charset="0"/>
              </a:rPr>
              <a:t>cheveux</a:t>
            </a:r>
            <a:r>
              <a:rPr lang="en-GB" sz="3200" b="1" dirty="0">
                <a:solidFill>
                  <a:srgbClr val="EA5F00"/>
                </a:solidFill>
                <a:latin typeface="Century Gothic" panose="020B0502020202020204" pitchFamily="34" charset="0"/>
              </a:rPr>
              <a:t> courts</a:t>
            </a:r>
            <a:r>
              <a:rPr lang="en-GB" sz="3200" b="1" dirty="0">
                <a:solidFill>
                  <a:srgbClr val="4472C4">
                    <a:lumMod val="50000"/>
                  </a:srgbClr>
                </a:solidFill>
                <a:latin typeface="Century Gothic" panose="020B0502020202020204" pitchFamily="34" charset="0"/>
              </a:rPr>
              <a:t>. </a:t>
            </a:r>
            <a:r>
              <a:rPr lang="en-GB" sz="3200" b="1" dirty="0">
                <a:solidFill>
                  <a:srgbClr val="EA5F00"/>
                </a:solidFill>
                <a:latin typeface="Century Gothic" panose="020B0502020202020204" pitchFamily="34" charset="0"/>
              </a:rPr>
              <a:t>La </a:t>
            </a:r>
            <a:r>
              <a:rPr lang="en-GB" sz="3200" b="1" dirty="0" err="1">
                <a:solidFill>
                  <a:srgbClr val="EA5F00"/>
                </a:solidFill>
                <a:latin typeface="Century Gothic" panose="020B0502020202020204" pitchFamily="34" charset="0"/>
              </a:rPr>
              <a:t>fille</a:t>
            </a:r>
            <a:r>
              <a:rPr lang="en-GB" sz="3200" b="1" dirty="0">
                <a:solidFill>
                  <a:srgbClr val="EA5F00"/>
                </a:solidFill>
                <a:latin typeface="Century Gothic" panose="020B0502020202020204" pitchFamily="34" charset="0"/>
              </a:rPr>
              <a:t> </a:t>
            </a:r>
            <a:r>
              <a:rPr lang="en-GB" sz="3200" b="1" dirty="0">
                <a:solidFill>
                  <a:srgbClr val="4472C4">
                    <a:lumMod val="50000"/>
                  </a:srgbClr>
                </a:solidFill>
                <a:latin typeface="Century Gothic" panose="020B0502020202020204" pitchFamily="34" charset="0"/>
              </a:rPr>
              <a:t>de la </a:t>
            </a:r>
            <a:r>
              <a:rPr lang="en-GB" sz="3200" b="1" dirty="0" err="1">
                <a:solidFill>
                  <a:srgbClr val="4472C4">
                    <a:lumMod val="50000"/>
                  </a:srgbClr>
                </a:solidFill>
                <a:latin typeface="Century Gothic" panose="020B0502020202020204" pitchFamily="34" charset="0"/>
              </a:rPr>
              <a:t>famille</a:t>
            </a:r>
            <a:r>
              <a:rPr lang="en-GB" sz="3200" b="1" dirty="0">
                <a:solidFill>
                  <a:srgbClr val="4472C4">
                    <a:lumMod val="50000"/>
                  </a:srgbClr>
                </a:solidFill>
                <a:latin typeface="Century Gothic" panose="020B0502020202020204" pitchFamily="34" charset="0"/>
              </a:rPr>
              <a:t> </a:t>
            </a:r>
            <a:r>
              <a:rPr lang="en-GB" sz="3200" b="1" dirty="0" err="1">
                <a:solidFill>
                  <a:srgbClr val="EA5F00"/>
                </a:solidFill>
                <a:latin typeface="Century Gothic" panose="020B0502020202020204" pitchFamily="34" charset="0"/>
              </a:rPr>
              <a:t>est</a:t>
            </a:r>
            <a:r>
              <a:rPr lang="en-GB" sz="3200" b="1" dirty="0">
                <a:solidFill>
                  <a:srgbClr val="4472C4">
                    <a:lumMod val="50000"/>
                  </a:srgbClr>
                </a:solidFill>
                <a:latin typeface="Century Gothic" panose="020B0502020202020204" pitchFamily="34" charset="0"/>
              </a:rPr>
              <a:t> Sophie. Elle </a:t>
            </a:r>
            <a:r>
              <a:rPr lang="en-GB" sz="3200" b="1" dirty="0">
                <a:solidFill>
                  <a:srgbClr val="EA5F00"/>
                </a:solidFill>
                <a:latin typeface="Century Gothic" panose="020B0502020202020204" pitchFamily="34" charset="0"/>
              </a:rPr>
              <a:t>a</a:t>
            </a:r>
            <a:r>
              <a:rPr lang="en-GB" sz="3200" b="1" dirty="0">
                <a:solidFill>
                  <a:srgbClr val="4472C4">
                    <a:lumMod val="50000"/>
                  </a:srgbClr>
                </a:solidFill>
                <a:latin typeface="Century Gothic" panose="020B0502020202020204" pitchFamily="34" charset="0"/>
              </a:rPr>
              <a:t> 10 </a:t>
            </a:r>
            <a:r>
              <a:rPr lang="en-GB" sz="3200" b="1" dirty="0" err="1">
                <a:solidFill>
                  <a:srgbClr val="EA5F00"/>
                </a:solidFill>
                <a:latin typeface="Century Gothic" panose="020B0502020202020204" pitchFamily="34" charset="0"/>
              </a:rPr>
              <a:t>ans</a:t>
            </a:r>
            <a:r>
              <a:rPr lang="en-GB" sz="3200" b="1" dirty="0">
                <a:solidFill>
                  <a:srgbClr val="4472C4">
                    <a:lumMod val="50000"/>
                  </a:srgbClr>
                </a:solidFill>
                <a:latin typeface="Century Gothic" panose="020B0502020202020204" pitchFamily="34" charset="0"/>
              </a:rPr>
              <a:t>, </a:t>
            </a:r>
            <a:r>
              <a:rPr lang="en-GB" sz="3200" b="1" dirty="0" err="1">
                <a:solidFill>
                  <a:srgbClr val="4472C4">
                    <a:lumMod val="50000"/>
                  </a:srgbClr>
                </a:solidFill>
                <a:latin typeface="Century Gothic" panose="020B0502020202020204" pitchFamily="34" charset="0"/>
              </a:rPr>
              <a:t>donc</a:t>
            </a:r>
            <a:r>
              <a:rPr lang="en-GB" sz="3200" b="1" dirty="0">
                <a:solidFill>
                  <a:srgbClr val="4472C4">
                    <a:lumMod val="50000"/>
                  </a:srgbClr>
                </a:solidFill>
                <a:latin typeface="Century Gothic" panose="020B0502020202020204" pitchFamily="34" charset="0"/>
              </a:rPr>
              <a:t> </a:t>
            </a:r>
            <a:r>
              <a:rPr lang="en-GB" sz="3200" b="1" dirty="0" err="1">
                <a:solidFill>
                  <a:srgbClr val="4472C4">
                    <a:lumMod val="50000"/>
                  </a:srgbClr>
                </a:solidFill>
                <a:latin typeface="Century Gothic" panose="020B0502020202020204" pitchFamily="34" charset="0"/>
              </a:rPr>
              <a:t>elle</a:t>
            </a:r>
            <a:r>
              <a:rPr lang="en-GB" sz="3200" b="1" dirty="0">
                <a:solidFill>
                  <a:srgbClr val="4472C4">
                    <a:lumMod val="50000"/>
                  </a:srgbClr>
                </a:solidFill>
                <a:latin typeface="Century Gothic" panose="020B0502020202020204" pitchFamily="34" charset="0"/>
              </a:rPr>
              <a:t> </a:t>
            </a:r>
            <a:r>
              <a:rPr lang="en-GB" sz="3200" b="1" dirty="0" err="1">
                <a:solidFill>
                  <a:srgbClr val="EA5F00"/>
                </a:solidFill>
                <a:latin typeface="Century Gothic" panose="020B0502020202020204" pitchFamily="34" charset="0"/>
              </a:rPr>
              <a:t>est</a:t>
            </a:r>
            <a:r>
              <a:rPr lang="en-GB" sz="3200" b="1" dirty="0">
                <a:solidFill>
                  <a:srgbClr val="EA5F00"/>
                </a:solidFill>
                <a:latin typeface="Century Gothic" panose="020B0502020202020204" pitchFamily="34" charset="0"/>
              </a:rPr>
              <a:t> </a:t>
            </a:r>
            <a:r>
              <a:rPr lang="en-GB" sz="3200" b="1" dirty="0" err="1">
                <a:solidFill>
                  <a:srgbClr val="EA5F00"/>
                </a:solidFill>
                <a:latin typeface="Century Gothic" panose="020B0502020202020204" pitchFamily="34" charset="0"/>
              </a:rPr>
              <a:t>jeune</a:t>
            </a:r>
            <a:r>
              <a:rPr lang="en-GB" sz="3200" b="1" dirty="0">
                <a:solidFill>
                  <a:srgbClr val="4472C4">
                    <a:lumMod val="50000"/>
                  </a:srgbClr>
                </a:solidFill>
                <a:latin typeface="Century Gothic" panose="020B0502020202020204" pitchFamily="34" charset="0"/>
              </a:rPr>
              <a:t> </a:t>
            </a:r>
            <a:r>
              <a:rPr lang="en-GB" sz="3200" b="1" dirty="0" err="1">
                <a:solidFill>
                  <a:srgbClr val="4472C4">
                    <a:lumMod val="50000"/>
                  </a:srgbClr>
                </a:solidFill>
                <a:latin typeface="Century Gothic" panose="020B0502020202020204" pitchFamily="34" charset="0"/>
              </a:rPr>
              <a:t>aussi</a:t>
            </a:r>
            <a:r>
              <a:rPr lang="en-GB" sz="3200" b="1" dirty="0">
                <a:solidFill>
                  <a:srgbClr val="4472C4">
                    <a:lumMod val="50000"/>
                  </a:srgbClr>
                </a:solidFill>
                <a:latin typeface="Century Gothic" panose="020B0502020202020204" pitchFamily="34" charset="0"/>
              </a:rPr>
              <a:t>. Elle </a:t>
            </a:r>
            <a:r>
              <a:rPr lang="en-GB" sz="3200" b="1" dirty="0">
                <a:solidFill>
                  <a:srgbClr val="EA5F00"/>
                </a:solidFill>
                <a:latin typeface="Century Gothic" panose="020B0502020202020204" pitchFamily="34" charset="0"/>
              </a:rPr>
              <a:t>a les </a:t>
            </a:r>
            <a:r>
              <a:rPr lang="en-GB" sz="3200" b="1" dirty="0" err="1">
                <a:solidFill>
                  <a:srgbClr val="EA5F00"/>
                </a:solidFill>
                <a:latin typeface="Century Gothic" panose="020B0502020202020204" pitchFamily="34" charset="0"/>
              </a:rPr>
              <a:t>cheveux</a:t>
            </a:r>
            <a:r>
              <a:rPr lang="en-GB" sz="3200" b="1" dirty="0">
                <a:solidFill>
                  <a:srgbClr val="EA5F00"/>
                </a:solidFill>
                <a:latin typeface="Century Gothic" panose="020B0502020202020204" pitchFamily="34" charset="0"/>
              </a:rPr>
              <a:t> longs</a:t>
            </a:r>
            <a:r>
              <a:rPr lang="en-GB" sz="3200" b="1" dirty="0">
                <a:solidFill>
                  <a:srgbClr val="4472C4">
                    <a:lumMod val="50000"/>
                  </a:srgbClr>
                </a:solidFill>
                <a:latin typeface="Century Gothic" panose="020B0502020202020204" pitchFamily="34" charset="0"/>
              </a:rPr>
              <a:t>.</a:t>
            </a:r>
          </a:p>
        </p:txBody>
      </p:sp>
      <p:sp>
        <p:nvSpPr>
          <p:cNvPr id="7" name="Action Button: Forward or Next 6">
            <a:hlinkClick r:id="" action="ppaction://noaction" highlightClick="1">
              <a:snd r:embed="rId5" name="French_Paul est fils unique.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5869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Consolidation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Content Placeholder 4"/>
          <p:cNvSpPr>
            <a:spLocks noGrp="1"/>
          </p:cNvSpPr>
          <p:nvPr>
            <p:ph idx="1"/>
          </p:nvPr>
        </p:nvSpPr>
        <p:spPr>
          <a:xfrm>
            <a:off x="1800957" y="1579440"/>
            <a:ext cx="10027627" cy="4351338"/>
          </a:xfrm>
        </p:spPr>
        <p:txBody>
          <a:bodyPr>
            <a:normAutofit/>
          </a:bodyPr>
          <a:lstStyle/>
          <a:p>
            <a:pPr>
              <a:lnSpc>
                <a:spcPct val="150000"/>
              </a:lnSpc>
            </a:pPr>
            <a:r>
              <a:rPr lang="en-GB" dirty="0" smtClean="0"/>
              <a:t>Individual word level tasks </a:t>
            </a:r>
            <a:br>
              <a:rPr lang="en-GB" dirty="0" smtClean="0"/>
            </a:br>
            <a:r>
              <a:rPr lang="en-GB" sz="2600" i="1" dirty="0" smtClean="0"/>
              <a:t>(e.g. L1:L2 table completion, Look-Say-Cover-Write-Check)</a:t>
            </a:r>
          </a:p>
          <a:p>
            <a:pPr>
              <a:lnSpc>
                <a:spcPct val="150000"/>
              </a:lnSpc>
            </a:pPr>
            <a:r>
              <a:rPr lang="en-GB" dirty="0" smtClean="0"/>
              <a:t>Listening tasks</a:t>
            </a:r>
          </a:p>
          <a:p>
            <a:pPr>
              <a:lnSpc>
                <a:spcPct val="150000"/>
              </a:lnSpc>
            </a:pPr>
            <a:r>
              <a:rPr lang="en-GB" dirty="0" smtClean="0"/>
              <a:t>Sentence-completion tasks</a:t>
            </a:r>
          </a:p>
          <a:p>
            <a:pPr>
              <a:lnSpc>
                <a:spcPct val="150000"/>
              </a:lnSpc>
            </a:pPr>
            <a:r>
              <a:rPr lang="en-GB" dirty="0" smtClean="0"/>
              <a:t>Sentence-level production tasks</a:t>
            </a:r>
          </a:p>
        </p:txBody>
      </p:sp>
    </p:spTree>
    <p:extLst>
      <p:ext uri="{BB962C8B-B14F-4D97-AF65-F5344CB8AC3E}">
        <p14:creationId xmlns:p14="http://schemas.microsoft.com/office/powerpoint/2010/main" val="673733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249"/>
            <a:ext cx="10775680" cy="867128"/>
          </a:xfrm>
          <a:prstGeom prst="rect">
            <a:avLst/>
          </a:prstGeom>
        </p:spPr>
      </p:pic>
      <p:sp>
        <p:nvSpPr>
          <p:cNvPr id="4" name="Title 3"/>
          <p:cNvSpPr>
            <a:spLocks noGrp="1"/>
          </p:cNvSpPr>
          <p:nvPr>
            <p:ph type="title"/>
          </p:nvPr>
        </p:nvSpPr>
        <p:spPr>
          <a:xfrm>
            <a:off x="88982" y="238249"/>
            <a:ext cx="8786732" cy="707849"/>
          </a:xfrm>
        </p:spPr>
        <p:txBody>
          <a:bodyPr>
            <a:normAutofit fontScale="90000"/>
          </a:bodyPr>
          <a:lstStyle/>
          <a:p>
            <a:r>
              <a:rPr lang="en-GB" sz="3600" b="1" dirty="0" smtClean="0">
                <a:solidFill>
                  <a:schemeClr val="bg1"/>
                </a:solidFill>
              </a:rPr>
              <a:t>1) Give the meaning of the following words:</a:t>
            </a:r>
            <a:endParaRPr lang="en-GB" sz="3600" b="1"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823221746"/>
              </p:ext>
            </p:extLst>
          </p:nvPr>
        </p:nvGraphicFramePr>
        <p:xfrm>
          <a:off x="839596" y="1993227"/>
          <a:ext cx="10451898" cy="2348106"/>
        </p:xfrm>
        <a:graphic>
          <a:graphicData uri="http://schemas.openxmlformats.org/drawingml/2006/table">
            <a:tbl>
              <a:tblPr firstRow="1" firstCol="1" bandRow="1">
                <a:tableStyleId>{5940675A-B579-460E-94D1-54222C63F5DA}</a:tableStyleId>
              </a:tblPr>
              <a:tblGrid>
                <a:gridCol w="727481">
                  <a:extLst>
                    <a:ext uri="{9D8B030D-6E8A-4147-A177-3AD203B41FA5}">
                      <a16:colId xmlns:a16="http://schemas.microsoft.com/office/drawing/2014/main" xmlns="" val="20000"/>
                    </a:ext>
                  </a:extLst>
                </a:gridCol>
                <a:gridCol w="2077379">
                  <a:extLst>
                    <a:ext uri="{9D8B030D-6E8A-4147-A177-3AD203B41FA5}">
                      <a16:colId xmlns:a16="http://schemas.microsoft.com/office/drawing/2014/main" xmlns="" val="20001"/>
                    </a:ext>
                  </a:extLst>
                </a:gridCol>
                <a:gridCol w="1589320">
                  <a:extLst>
                    <a:ext uri="{9D8B030D-6E8A-4147-A177-3AD203B41FA5}">
                      <a16:colId xmlns:a16="http://schemas.microsoft.com/office/drawing/2014/main" xmlns="" val="20002"/>
                    </a:ext>
                  </a:extLst>
                </a:gridCol>
                <a:gridCol w="463030">
                  <a:extLst>
                    <a:ext uri="{9D8B030D-6E8A-4147-A177-3AD203B41FA5}">
                      <a16:colId xmlns:a16="http://schemas.microsoft.com/office/drawing/2014/main" xmlns="" val="20003"/>
                    </a:ext>
                  </a:extLst>
                </a:gridCol>
                <a:gridCol w="688288">
                  <a:extLst>
                    <a:ext uri="{9D8B030D-6E8A-4147-A177-3AD203B41FA5}">
                      <a16:colId xmlns:a16="http://schemas.microsoft.com/office/drawing/2014/main" xmlns="" val="20004"/>
                    </a:ext>
                  </a:extLst>
                </a:gridCol>
                <a:gridCol w="2190008">
                  <a:extLst>
                    <a:ext uri="{9D8B030D-6E8A-4147-A177-3AD203B41FA5}">
                      <a16:colId xmlns:a16="http://schemas.microsoft.com/office/drawing/2014/main" xmlns="" val="20005"/>
                    </a:ext>
                  </a:extLst>
                </a:gridCol>
                <a:gridCol w="2315151">
                  <a:extLst>
                    <a:ext uri="{9D8B030D-6E8A-4147-A177-3AD203B41FA5}">
                      <a16:colId xmlns:a16="http://schemas.microsoft.com/office/drawing/2014/main" xmlns="" val="20006"/>
                    </a:ext>
                  </a:extLst>
                </a:gridCol>
                <a:gridCol w="401241">
                  <a:extLst>
                    <a:ext uri="{9D8B030D-6E8A-4147-A177-3AD203B41FA5}">
                      <a16:colId xmlns:a16="http://schemas.microsoft.com/office/drawing/2014/main" xmlns="" val="20007"/>
                    </a:ext>
                  </a:extLst>
                </a:gridCol>
              </a:tblGrid>
              <a:tr h="375088">
                <a:tc>
                  <a:txBody>
                    <a:bodyPr/>
                    <a:lstStyle/>
                    <a:p>
                      <a:pPr algn="l">
                        <a:lnSpc>
                          <a:spcPct val="107000"/>
                        </a:lnSpc>
                        <a:spcAft>
                          <a:spcPts val="0"/>
                        </a:spcAft>
                        <a:tabLst>
                          <a:tab pos="675640" algn="l"/>
                        </a:tabLst>
                      </a:pPr>
                      <a:r>
                        <a:rPr lang="en-GB" sz="2400" b="0" i="0" dirty="0" smtClean="0">
                          <a:solidFill>
                            <a:schemeClr val="accent5">
                              <a:lumMod val="50000"/>
                            </a:schemeClr>
                          </a:solidFill>
                          <a:effectLst/>
                          <a:latin typeface="Century Gothic" panose="020B0502020202020204" pitchFamily="34" charset="0"/>
                        </a:rPr>
                        <a:t>e.g.</a:t>
                      </a:r>
                      <a:endParaRPr lang="en-GB" sz="2400" b="0" i="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i="0" dirty="0" smtClean="0">
                          <a:solidFill>
                            <a:schemeClr val="accent5">
                              <a:lumMod val="50000"/>
                            </a:schemeClr>
                          </a:solidFill>
                          <a:effectLst/>
                          <a:latin typeface="Century Gothic" panose="020B0502020202020204" pitchFamily="34" charset="0"/>
                        </a:rPr>
                        <a:t>petit</a:t>
                      </a:r>
                      <a:endParaRPr lang="en-GB" sz="2400" b="0" i="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i="0" dirty="0" smtClean="0">
                          <a:solidFill>
                            <a:schemeClr val="accent5">
                              <a:lumMod val="50000"/>
                            </a:schemeClr>
                          </a:solidFill>
                          <a:effectLst/>
                          <a:latin typeface="Century Gothic" panose="020B0502020202020204" pitchFamily="34" charset="0"/>
                          <a:ea typeface="+mn-ea"/>
                          <a:cs typeface="+mn-cs"/>
                        </a:rPr>
                        <a:t>small</a:t>
                      </a:r>
                      <a:endParaRPr lang="en-GB" sz="2400" b="0" i="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smtClean="0">
                          <a:solidFill>
                            <a:schemeClr val="accent5">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rPr>
                        <a:t>p</a:t>
                      </a:r>
                      <a:endParaRPr lang="en-GB" sz="2400" b="0" dirty="0">
                        <a:solidFill>
                          <a:schemeClr val="accent5">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75088">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1</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a:solidFill>
                            <a:schemeClr val="accent5">
                              <a:lumMod val="50000"/>
                            </a:schemeClr>
                          </a:solidFill>
                          <a:effectLst/>
                          <a:latin typeface="Century Gothic" panose="020B0502020202020204" pitchFamily="34" charset="0"/>
                        </a:rPr>
                        <a:t>la </a:t>
                      </a:r>
                      <a:r>
                        <a:rPr lang="en-GB" sz="2400" b="0" dirty="0" err="1" smtClean="0">
                          <a:solidFill>
                            <a:schemeClr val="accent5">
                              <a:lumMod val="50000"/>
                            </a:schemeClr>
                          </a:solidFill>
                          <a:effectLst/>
                          <a:latin typeface="Century Gothic" panose="020B0502020202020204" pitchFamily="34" charset="0"/>
                        </a:rPr>
                        <a:t>fille</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6</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sz="2400" b="0" dirty="0" err="1" smtClean="0">
                          <a:solidFill>
                            <a:schemeClr val="accent5">
                              <a:lumMod val="50000"/>
                            </a:schemeClr>
                          </a:solidFill>
                          <a:latin typeface="Century Gothic" panose="020B0502020202020204" pitchFamily="34" charset="0"/>
                        </a:rPr>
                        <a:t>être</a:t>
                      </a:r>
                      <a:endParaRPr lang="en-GB" sz="2400" b="0" dirty="0">
                        <a:solidFill>
                          <a:schemeClr val="accent5">
                            <a:lumMod val="50000"/>
                          </a:schemeClr>
                        </a:solidFill>
                        <a:latin typeface="Century Gothic" panose="020B0502020202020204" pitchFamily="34"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75088">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2</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smtClean="0">
                          <a:solidFill>
                            <a:schemeClr val="accent5">
                              <a:lumMod val="50000"/>
                            </a:schemeClr>
                          </a:solidFill>
                          <a:effectLst/>
                          <a:latin typeface="Century Gothic" panose="020B0502020202020204" pitchFamily="34" charset="0"/>
                          <a:ea typeface="+mn-ea"/>
                          <a:cs typeface="+mn-cs"/>
                        </a:rPr>
                        <a:t>le</a:t>
                      </a:r>
                      <a:r>
                        <a:rPr lang="en-GB" sz="2400" b="0" baseline="0" dirty="0" smtClean="0">
                          <a:solidFill>
                            <a:schemeClr val="accent5">
                              <a:lumMod val="50000"/>
                            </a:schemeClr>
                          </a:solidFill>
                          <a:effectLst/>
                          <a:latin typeface="Century Gothic" panose="020B0502020202020204" pitchFamily="34" charset="0"/>
                          <a:ea typeface="+mn-ea"/>
                          <a:cs typeface="+mn-cs"/>
                        </a:rPr>
                        <a:t> </a:t>
                      </a:r>
                      <a:r>
                        <a:rPr lang="en-GB" sz="2400" b="0" baseline="0" dirty="0" err="1" smtClean="0">
                          <a:solidFill>
                            <a:schemeClr val="accent5">
                              <a:lumMod val="50000"/>
                            </a:schemeClr>
                          </a:solidFill>
                          <a:effectLst/>
                          <a:latin typeface="Century Gothic" panose="020B0502020202020204" pitchFamily="34" charset="0"/>
                          <a:ea typeface="+mn-ea"/>
                          <a:cs typeface="+mn-cs"/>
                        </a:rPr>
                        <a:t>fils</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7</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smtClean="0">
                          <a:solidFill>
                            <a:schemeClr val="accent5">
                              <a:lumMod val="50000"/>
                            </a:schemeClr>
                          </a:solidFill>
                          <a:effectLst/>
                          <a:latin typeface="Century Gothic" panose="020B0502020202020204" pitchFamily="34" charset="0"/>
                        </a:rPr>
                        <a:t>long(s)</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75088">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3</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accent5">
                              <a:lumMod val="50000"/>
                            </a:schemeClr>
                          </a:solidFill>
                          <a:latin typeface="Century Gothic" panose="020B0502020202020204" pitchFamily="34" charset="0"/>
                        </a:rPr>
                        <a:t>les </a:t>
                      </a:r>
                      <a:r>
                        <a:rPr lang="en-GB" sz="2400" b="0" dirty="0" err="1" smtClean="0">
                          <a:solidFill>
                            <a:schemeClr val="accent5">
                              <a:lumMod val="50000"/>
                            </a:schemeClr>
                          </a:solidFill>
                          <a:latin typeface="Century Gothic" panose="020B0502020202020204" pitchFamily="34" charset="0"/>
                        </a:rPr>
                        <a:t>cheveux</a:t>
                      </a:r>
                      <a:endParaRPr lang="en-GB" sz="2400" b="0" dirty="0" smtClean="0">
                        <a:solidFill>
                          <a:schemeClr val="accent5">
                            <a:lumMod val="50000"/>
                          </a:schemeClr>
                        </a:solidFill>
                        <a:latin typeface="Century Gothic" panose="020B0502020202020204" pitchFamily="34"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8</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smtClean="0">
                          <a:solidFill>
                            <a:schemeClr val="accent5">
                              <a:lumMod val="50000"/>
                            </a:schemeClr>
                          </a:solidFill>
                          <a:effectLst/>
                          <a:latin typeface="Century Gothic" panose="020B0502020202020204" pitchFamily="34" charset="0"/>
                        </a:rPr>
                        <a:t>court(s)</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75088">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4</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sz="2400" b="0" dirty="0" err="1" smtClean="0">
                          <a:solidFill>
                            <a:schemeClr val="accent5">
                              <a:lumMod val="50000"/>
                            </a:schemeClr>
                          </a:solidFill>
                          <a:latin typeface="Century Gothic" panose="020B0502020202020204" pitchFamily="34" charset="0"/>
                        </a:rPr>
                        <a:t>ans</a:t>
                      </a:r>
                      <a:r>
                        <a:rPr lang="en-GB" sz="2400" b="0" dirty="0" smtClean="0">
                          <a:solidFill>
                            <a:schemeClr val="accent5">
                              <a:lumMod val="50000"/>
                            </a:schemeClr>
                          </a:solidFill>
                          <a:latin typeface="Century Gothic" panose="020B0502020202020204" pitchFamily="34" charset="0"/>
                        </a:rPr>
                        <a:t> (m.pl.)</a:t>
                      </a:r>
                      <a:endParaRPr lang="en-GB" sz="2400" b="0" dirty="0">
                        <a:solidFill>
                          <a:schemeClr val="accent5">
                            <a:lumMod val="50000"/>
                          </a:schemeClr>
                        </a:solidFill>
                        <a:latin typeface="Century Gothic" panose="020B0502020202020204" pitchFamily="34"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9</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err="1" smtClean="0">
                          <a:solidFill>
                            <a:schemeClr val="accent5">
                              <a:lumMod val="50000"/>
                            </a:schemeClr>
                          </a:solidFill>
                          <a:effectLst/>
                          <a:latin typeface="Century Gothic" panose="020B0502020202020204" pitchFamily="34" charset="0"/>
                        </a:rPr>
                        <a:t>jeune</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375088">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5</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sz="2400" b="0" dirty="0" err="1" smtClean="0">
                          <a:solidFill>
                            <a:schemeClr val="accent5">
                              <a:lumMod val="50000"/>
                            </a:schemeClr>
                          </a:solidFill>
                          <a:latin typeface="Century Gothic" panose="020B0502020202020204" pitchFamily="34" charset="0"/>
                        </a:rPr>
                        <a:t>avoir</a:t>
                      </a:r>
                      <a:endParaRPr lang="en-GB" sz="2400" b="0" dirty="0">
                        <a:solidFill>
                          <a:schemeClr val="accent5">
                            <a:lumMod val="50000"/>
                          </a:schemeClr>
                        </a:solidFill>
                        <a:latin typeface="Century Gothic" panose="020B0502020202020204" pitchFamily="34"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 </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a:solidFill>
                            <a:schemeClr val="accent5">
                              <a:lumMod val="50000"/>
                            </a:schemeClr>
                          </a:solidFill>
                          <a:effectLst/>
                          <a:latin typeface="Century Gothic" panose="020B0502020202020204" pitchFamily="34" charset="0"/>
                        </a:rPr>
                        <a:t>10</a:t>
                      </a:r>
                      <a:endParaRPr lang="en-GB" sz="2400" b="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400" b="0" dirty="0" smtClean="0">
                          <a:solidFill>
                            <a:schemeClr val="accent5">
                              <a:lumMod val="50000"/>
                            </a:schemeClr>
                          </a:solidFill>
                          <a:effectLst/>
                          <a:latin typeface="Century Gothic" panose="020B0502020202020204" pitchFamily="34" charset="0"/>
                        </a:rPr>
                        <a:t>unique</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400" b="0" dirty="0">
                          <a:solidFill>
                            <a:schemeClr val="accent5">
                              <a:lumMod val="50000"/>
                            </a:schemeClr>
                          </a:solidFill>
                          <a:effectLst/>
                          <a:latin typeface="Century Gothic" panose="020B0502020202020204" pitchFamily="34" charset="0"/>
                        </a:rPr>
                        <a:t> </a:t>
                      </a:r>
                      <a:endParaRPr lang="en-GB" sz="24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bl>
          </a:graphicData>
        </a:graphic>
      </p:graphicFrame>
      <p:sp>
        <p:nvSpPr>
          <p:cNvPr id="7" name="TextBox 6"/>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46469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en-GB" sz="2400" b="1" dirty="0">
                <a:solidFill>
                  <a:schemeClr val="bg1"/>
                </a:solidFill>
              </a:rPr>
              <a:t>Stages of vocabulary learning</a:t>
            </a:r>
          </a:p>
        </p:txBody>
      </p:sp>
      <p:sp>
        <p:nvSpPr>
          <p:cNvPr id="6" name="TextBox 5"/>
          <p:cNvSpPr txBox="1"/>
          <p:nvPr/>
        </p:nvSpPr>
        <p:spPr>
          <a:xfrm>
            <a:off x="6524273" y="6470628"/>
            <a:ext cx="3150660"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Content Placeholder 4"/>
          <p:cNvSpPr>
            <a:spLocks noGrp="1"/>
          </p:cNvSpPr>
          <p:nvPr>
            <p:ph idx="1"/>
          </p:nvPr>
        </p:nvSpPr>
        <p:spPr>
          <a:xfrm>
            <a:off x="1347613" y="1512359"/>
            <a:ext cx="10353320" cy="4351338"/>
          </a:xfrm>
        </p:spPr>
        <p:txBody>
          <a:bodyPr/>
          <a:lstStyle/>
          <a:p>
            <a:pPr marL="514350" indent="-514350">
              <a:buFont typeface="+mj-lt"/>
              <a:buAutoNum type="arabicPeriod"/>
            </a:pPr>
            <a:r>
              <a:rPr lang="en-GB" b="1" dirty="0" smtClean="0">
                <a:solidFill>
                  <a:srgbClr val="EA5F00"/>
                </a:solidFill>
              </a:rPr>
              <a:t>Introduction </a:t>
            </a:r>
            <a:r>
              <a:rPr lang="en-GB" dirty="0" smtClean="0"/>
              <a:t/>
            </a:r>
            <a:br>
              <a:rPr lang="en-GB" dirty="0" smtClean="0"/>
            </a:br>
            <a:r>
              <a:rPr lang="en-GB" sz="2400" i="1" dirty="0" smtClean="0"/>
              <a:t>(</a:t>
            </a:r>
            <a:r>
              <a:rPr lang="en-GB" sz="2400" i="1" dirty="0"/>
              <a:t>i.e. first encounters with new words, and initial memorisation </a:t>
            </a:r>
            <a:r>
              <a:rPr lang="en-GB" sz="2400" i="1" dirty="0" smtClean="0"/>
              <a:t>routines)</a:t>
            </a:r>
            <a:endParaRPr lang="en-GB" sz="2400" i="1" dirty="0"/>
          </a:p>
          <a:p>
            <a:pPr marL="514350" indent="-514350">
              <a:buFont typeface="+mj-lt"/>
              <a:buAutoNum type="arabicPeriod"/>
            </a:pPr>
            <a:r>
              <a:rPr lang="en-GB" b="1" dirty="0" smtClean="0">
                <a:solidFill>
                  <a:srgbClr val="EA5F00"/>
                </a:solidFill>
              </a:rPr>
              <a:t>Consolidation</a:t>
            </a:r>
            <a:r>
              <a:rPr lang="en-GB" dirty="0" smtClean="0"/>
              <a:t> </a:t>
            </a:r>
            <a:br>
              <a:rPr lang="en-GB" dirty="0" smtClean="0"/>
            </a:br>
            <a:r>
              <a:rPr lang="en-GB" sz="2400" i="1" dirty="0" smtClean="0"/>
              <a:t>(</a:t>
            </a:r>
            <a:r>
              <a:rPr lang="en-GB" sz="2400" i="1" dirty="0"/>
              <a:t>i.e. speed of retrieval building, controlled production, e.g. </a:t>
            </a:r>
            <a:r>
              <a:rPr lang="en-GB" sz="2400" i="1" dirty="0" smtClean="0"/>
              <a:t>sentence-building)</a:t>
            </a:r>
            <a:endParaRPr lang="en-GB" sz="2400" i="1" dirty="0"/>
          </a:p>
          <a:p>
            <a:pPr marL="514350" indent="-514350">
              <a:buFont typeface="+mj-lt"/>
              <a:buAutoNum type="arabicPeriod"/>
            </a:pPr>
            <a:r>
              <a:rPr lang="en-GB" b="1" dirty="0" smtClean="0">
                <a:solidFill>
                  <a:srgbClr val="EA5F00"/>
                </a:solidFill>
              </a:rPr>
              <a:t>Developing </a:t>
            </a:r>
            <a:r>
              <a:rPr lang="en-GB" b="1" dirty="0">
                <a:solidFill>
                  <a:srgbClr val="EA5F00"/>
                </a:solidFill>
              </a:rPr>
              <a:t>use </a:t>
            </a:r>
            <a:r>
              <a:rPr lang="en-GB" dirty="0" smtClean="0"/>
              <a:t/>
            </a:r>
            <a:br>
              <a:rPr lang="en-GB" dirty="0" smtClean="0"/>
            </a:br>
            <a:r>
              <a:rPr lang="en-GB" sz="2400" i="1" dirty="0" smtClean="0"/>
              <a:t>(</a:t>
            </a:r>
            <a:r>
              <a:rPr lang="en-GB" sz="2400" i="1" dirty="0"/>
              <a:t>i.e. revisiting across different contexts, modalities, synthesising with previously-learnt </a:t>
            </a:r>
            <a:r>
              <a:rPr lang="en-GB" sz="2400" i="1" dirty="0" smtClean="0"/>
              <a:t>language)</a:t>
            </a:r>
            <a:endParaRPr lang="en-GB" sz="2400" i="1" dirty="0"/>
          </a:p>
          <a:p>
            <a:pPr marL="514350" indent="-514350">
              <a:buFont typeface="+mj-lt"/>
              <a:buAutoNum type="arabicPeriod"/>
            </a:pPr>
            <a:r>
              <a:rPr lang="en-GB" b="1" dirty="0" smtClean="0">
                <a:solidFill>
                  <a:srgbClr val="EA5F00"/>
                </a:solidFill>
              </a:rPr>
              <a:t>Assessment</a:t>
            </a:r>
            <a:endParaRPr lang="en-GB" b="1" dirty="0">
              <a:solidFill>
                <a:srgbClr val="EA5F00"/>
              </a:solidFill>
            </a:endParaRPr>
          </a:p>
        </p:txBody>
      </p:sp>
      <p:sp>
        <p:nvSpPr>
          <p:cNvPr id="7" name="Rounded Rectangle 6"/>
          <p:cNvSpPr/>
          <p:nvPr/>
        </p:nvSpPr>
        <p:spPr>
          <a:xfrm>
            <a:off x="8240891" y="209121"/>
            <a:ext cx="3674853" cy="1345720"/>
          </a:xfrm>
          <a:prstGeom prst="roundRect">
            <a:avLst/>
          </a:prstGeom>
          <a:solidFill>
            <a:srgbClr val="EA5F00"/>
          </a:solidFill>
          <a:ln w="38100">
            <a:solidFill>
              <a:schemeClr val="accent5">
                <a:lumMod val="5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5449339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8249"/>
            <a:ext cx="10775680" cy="867128"/>
          </a:xfrm>
          <a:prstGeom prst="rect">
            <a:avLst/>
          </a:prstGeom>
        </p:spPr>
      </p:pic>
      <p:sp>
        <p:nvSpPr>
          <p:cNvPr id="4" name="Title 3"/>
          <p:cNvSpPr>
            <a:spLocks noGrp="1"/>
          </p:cNvSpPr>
          <p:nvPr>
            <p:ph type="title"/>
          </p:nvPr>
        </p:nvSpPr>
        <p:spPr>
          <a:xfrm>
            <a:off x="88982" y="238249"/>
            <a:ext cx="8786732" cy="707849"/>
          </a:xfrm>
        </p:spPr>
        <p:txBody>
          <a:bodyPr>
            <a:normAutofit/>
          </a:bodyPr>
          <a:lstStyle/>
          <a:p>
            <a:r>
              <a:rPr lang="en-GB" sz="3600" b="1" dirty="0" smtClean="0">
                <a:solidFill>
                  <a:schemeClr val="bg1"/>
                </a:solidFill>
              </a:rPr>
              <a:t>2) Give the correct French spellings</a:t>
            </a:r>
            <a:endParaRPr lang="en-GB" sz="3600" b="1" dirty="0">
              <a:solidFill>
                <a:schemeClr val="bg1"/>
              </a:solidFill>
            </a:endParaRPr>
          </a:p>
        </p:txBody>
      </p:sp>
      <p:sp>
        <p:nvSpPr>
          <p:cNvPr id="7" name="Rectangle 2"/>
          <p:cNvSpPr>
            <a:spLocks noChangeArrowheads="1"/>
          </p:cNvSpPr>
          <p:nvPr/>
        </p:nvSpPr>
        <p:spPr bwMode="auto">
          <a:xfrm>
            <a:off x="182757" y="1775334"/>
            <a:ext cx="12466442"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76275" algn="l"/>
              </a:tabLst>
              <a:defRPr>
                <a:solidFill>
                  <a:schemeClr val="tx1"/>
                </a:solidFill>
                <a:latin typeface="Arial" panose="020B0604020202020204" pitchFamily="34" charset="0"/>
              </a:defRPr>
            </a:lvl1pPr>
            <a:lvl2pPr eaLnBrk="0" fontAlgn="base" hangingPunct="0">
              <a:spcBef>
                <a:spcPct val="0"/>
              </a:spcBef>
              <a:spcAft>
                <a:spcPct val="0"/>
              </a:spcAft>
              <a:tabLst>
                <a:tab pos="676275" algn="l"/>
              </a:tabLst>
              <a:defRPr>
                <a:solidFill>
                  <a:schemeClr val="tx1"/>
                </a:solidFill>
                <a:latin typeface="Arial" panose="020B0604020202020204" pitchFamily="34" charset="0"/>
              </a:defRPr>
            </a:lvl2pPr>
            <a:lvl3pPr eaLnBrk="0" fontAlgn="base" hangingPunct="0">
              <a:spcBef>
                <a:spcPct val="0"/>
              </a:spcBef>
              <a:spcAft>
                <a:spcPct val="0"/>
              </a:spcAft>
              <a:tabLst>
                <a:tab pos="676275" algn="l"/>
              </a:tabLst>
              <a:defRPr>
                <a:solidFill>
                  <a:schemeClr val="tx1"/>
                </a:solidFill>
                <a:latin typeface="Arial" panose="020B0604020202020204" pitchFamily="34" charset="0"/>
              </a:defRPr>
            </a:lvl3pPr>
            <a:lvl4pPr eaLnBrk="0" fontAlgn="base" hangingPunct="0">
              <a:spcBef>
                <a:spcPct val="0"/>
              </a:spcBef>
              <a:spcAft>
                <a:spcPct val="0"/>
              </a:spcAft>
              <a:tabLst>
                <a:tab pos="676275" algn="l"/>
              </a:tabLst>
              <a:defRPr>
                <a:solidFill>
                  <a:schemeClr val="tx1"/>
                </a:solidFill>
                <a:latin typeface="Arial" panose="020B0604020202020204" pitchFamily="34" charset="0"/>
              </a:defRPr>
            </a:lvl4pPr>
            <a:lvl5pPr eaLnBrk="0" fontAlgn="base" hangingPunct="0">
              <a:spcBef>
                <a:spcPct val="0"/>
              </a:spcBef>
              <a:spcAft>
                <a:spcPct val="0"/>
              </a:spcAft>
              <a:tabLst>
                <a:tab pos="676275" algn="l"/>
              </a:tabLst>
              <a:defRPr>
                <a:solidFill>
                  <a:schemeClr val="tx1"/>
                </a:solidFill>
                <a:latin typeface="Arial" panose="020B0604020202020204" pitchFamily="34" charset="0"/>
              </a:defRPr>
            </a:lvl5pPr>
            <a:lvl6pPr eaLnBrk="0" fontAlgn="base" hangingPunct="0">
              <a:spcBef>
                <a:spcPct val="0"/>
              </a:spcBef>
              <a:spcAft>
                <a:spcPct val="0"/>
              </a:spcAft>
              <a:tabLst>
                <a:tab pos="676275" algn="l"/>
              </a:tabLst>
              <a:defRPr>
                <a:solidFill>
                  <a:schemeClr val="tx1"/>
                </a:solidFill>
                <a:latin typeface="Arial" panose="020B0604020202020204" pitchFamily="34" charset="0"/>
              </a:defRPr>
            </a:lvl6pPr>
            <a:lvl7pPr eaLnBrk="0" fontAlgn="base" hangingPunct="0">
              <a:spcBef>
                <a:spcPct val="0"/>
              </a:spcBef>
              <a:spcAft>
                <a:spcPct val="0"/>
              </a:spcAft>
              <a:tabLst>
                <a:tab pos="676275" algn="l"/>
              </a:tabLst>
              <a:defRPr>
                <a:solidFill>
                  <a:schemeClr val="tx1"/>
                </a:solidFill>
                <a:latin typeface="Arial" panose="020B0604020202020204" pitchFamily="34" charset="0"/>
              </a:defRPr>
            </a:lvl7pPr>
            <a:lvl8pPr eaLnBrk="0" fontAlgn="base" hangingPunct="0">
              <a:spcBef>
                <a:spcPct val="0"/>
              </a:spcBef>
              <a:spcAft>
                <a:spcPct val="0"/>
              </a:spcAft>
              <a:tabLst>
                <a:tab pos="676275" algn="l"/>
              </a:tabLst>
              <a:defRPr>
                <a:solidFill>
                  <a:schemeClr val="tx1"/>
                </a:solidFill>
                <a:latin typeface="Arial" panose="020B0604020202020204" pitchFamily="34" charset="0"/>
              </a:defRPr>
            </a:lvl8pPr>
            <a:lvl9pPr eaLnBrk="0" fontAlgn="base" hangingPunct="0">
              <a:spcBef>
                <a:spcPct val="0"/>
              </a:spcBef>
              <a:spcAft>
                <a:spcPct val="0"/>
              </a:spcAft>
              <a:tabLst>
                <a:tab pos="676275" algn="l"/>
              </a:tabLst>
              <a:defRPr>
                <a:solidFill>
                  <a:schemeClr val="tx1"/>
                </a:solidFill>
                <a:latin typeface="Arial" panose="020B0604020202020204" pitchFamily="34" charset="0"/>
              </a:defRPr>
            </a:lvl9pPr>
          </a:lstStyle>
          <a:p>
            <a:pPr lvl="0"/>
            <a:r>
              <a:rPr lang="en-GB" altLang="en-US" sz="2800" dirty="0" smtClean="0">
                <a:solidFill>
                  <a:schemeClr val="accent1">
                    <a:lumMod val="50000"/>
                  </a:schemeClr>
                </a:solidFill>
                <a:latin typeface="Century Gothic" panose="020B0502020202020204" pitchFamily="34" charset="0"/>
                <a:ea typeface="SimSun" panose="02010600030101010101" pitchFamily="2" charset="-122"/>
                <a:cs typeface="Segoe UI Semilight" panose="020B0402040204020203" pitchFamily="34" charset="0"/>
              </a:rPr>
              <a:t>Give the correct French spellings </a:t>
            </a:r>
            <a:br>
              <a:rPr lang="en-GB" altLang="en-US" sz="2800" dirty="0" smtClean="0">
                <a:solidFill>
                  <a:schemeClr val="accent1">
                    <a:lumMod val="50000"/>
                  </a:schemeClr>
                </a:solidFill>
                <a:latin typeface="Century Gothic" panose="020B0502020202020204" pitchFamily="34" charset="0"/>
                <a:ea typeface="SimSun" panose="02010600030101010101" pitchFamily="2" charset="-122"/>
                <a:cs typeface="Segoe UI Semilight" panose="020B0402040204020203" pitchFamily="34" charset="0"/>
              </a:rPr>
            </a:br>
            <a:r>
              <a:rPr lang="en-GB" altLang="en-US" sz="2400" i="1" dirty="0" smtClean="0">
                <a:solidFill>
                  <a:schemeClr val="accent1">
                    <a:lumMod val="50000"/>
                  </a:schemeClr>
                </a:solidFill>
                <a:latin typeface="Century Gothic" panose="020B0502020202020204" pitchFamily="34" charset="0"/>
                <a:ea typeface="SimSun" panose="02010600030101010101" pitchFamily="2" charset="-122"/>
                <a:cs typeface="Segoe UI Semilight" panose="020B0402040204020203" pitchFamily="34" charset="0"/>
              </a:rPr>
              <a:t>(with the definite article (le/la/les), </a:t>
            </a:r>
            <a:r>
              <a:rPr lang="en-GB" altLang="en-US" sz="2400" b="1" i="1" dirty="0" smtClean="0">
                <a:solidFill>
                  <a:srgbClr val="EA5F00"/>
                </a:solidFill>
                <a:latin typeface="Century Gothic" panose="020B0502020202020204" pitchFamily="34" charset="0"/>
                <a:ea typeface="SimSun" panose="02010600030101010101" pitchFamily="2" charset="-122"/>
                <a:cs typeface="Segoe UI Semilight" panose="020B0402040204020203" pitchFamily="34" charset="0"/>
              </a:rPr>
              <a:t>if needed</a:t>
            </a:r>
            <a:r>
              <a:rPr lang="en-GB" altLang="en-US" sz="2400" i="1" dirty="0" smtClean="0">
                <a:solidFill>
                  <a:schemeClr val="accent1">
                    <a:lumMod val="50000"/>
                  </a:schemeClr>
                </a:solidFill>
                <a:latin typeface="Century Gothic" panose="020B0502020202020204" pitchFamily="34" charset="0"/>
                <a:ea typeface="SimSun" panose="02010600030101010101" pitchFamily="2" charset="-122"/>
                <a:cs typeface="Segoe UI Semilight" panose="020B0402040204020203" pitchFamily="34" charset="0"/>
              </a:rPr>
              <a:t>,) for the following words:</a:t>
            </a:r>
            <a:endParaRPr kumimoji="0" lang="en-GB" altLang="en-US" sz="3200" b="0" i="1" u="none" strike="noStrike" cap="none" normalizeH="0" baseline="0" dirty="0" smtClean="0">
              <a:ln>
                <a:noFill/>
              </a:ln>
              <a:solidFill>
                <a:schemeClr val="accent1">
                  <a:lumMod val="50000"/>
                </a:schemeClr>
              </a:solidFill>
              <a:effectLst/>
              <a:latin typeface="Century Gothic" panose="020B0502020202020204" pitchFamily="34" charset="0"/>
              <a:cs typeface="Segoe UI Semilight" panose="020B0402040204020203"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582410771"/>
              </p:ext>
            </p:extLst>
          </p:nvPr>
        </p:nvGraphicFramePr>
        <p:xfrm>
          <a:off x="311686" y="2827165"/>
          <a:ext cx="10977638" cy="2282952"/>
        </p:xfrm>
        <a:graphic>
          <a:graphicData uri="http://schemas.openxmlformats.org/drawingml/2006/table">
            <a:tbl>
              <a:tblPr firstRow="1" firstCol="1" bandRow="1">
                <a:tableStyleId>{5940675A-B579-460E-94D1-54222C63F5DA}</a:tableStyleId>
              </a:tblPr>
              <a:tblGrid>
                <a:gridCol w="783643">
                  <a:extLst>
                    <a:ext uri="{9D8B030D-6E8A-4147-A177-3AD203B41FA5}">
                      <a16:colId xmlns:a16="http://schemas.microsoft.com/office/drawing/2014/main" xmlns="" val="20000"/>
                    </a:ext>
                  </a:extLst>
                </a:gridCol>
                <a:gridCol w="2354249">
                  <a:extLst>
                    <a:ext uri="{9D8B030D-6E8A-4147-A177-3AD203B41FA5}">
                      <a16:colId xmlns:a16="http://schemas.microsoft.com/office/drawing/2014/main" xmlns="" val="20001"/>
                    </a:ext>
                  </a:extLst>
                </a:gridCol>
                <a:gridCol w="581483">
                  <a:extLst>
                    <a:ext uri="{9D8B030D-6E8A-4147-A177-3AD203B41FA5}">
                      <a16:colId xmlns:a16="http://schemas.microsoft.com/office/drawing/2014/main" xmlns="" val="20002"/>
                    </a:ext>
                  </a:extLst>
                </a:gridCol>
                <a:gridCol w="6316342">
                  <a:extLst>
                    <a:ext uri="{9D8B030D-6E8A-4147-A177-3AD203B41FA5}">
                      <a16:colId xmlns:a16="http://schemas.microsoft.com/office/drawing/2014/main" xmlns="" val="20003"/>
                    </a:ext>
                  </a:extLst>
                </a:gridCol>
                <a:gridCol w="471514">
                  <a:extLst>
                    <a:ext uri="{9D8B030D-6E8A-4147-A177-3AD203B41FA5}">
                      <a16:colId xmlns:a16="http://schemas.microsoft.com/office/drawing/2014/main" xmlns="" val="20004"/>
                    </a:ext>
                  </a:extLst>
                </a:gridCol>
                <a:gridCol w="470407">
                  <a:extLst>
                    <a:ext uri="{9D8B030D-6E8A-4147-A177-3AD203B41FA5}">
                      <a16:colId xmlns:a16="http://schemas.microsoft.com/office/drawing/2014/main" xmlns="" val="20005"/>
                    </a:ext>
                  </a:extLst>
                </a:gridCol>
              </a:tblGrid>
              <a:tr h="172085">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e.g.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boy</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l">
                        <a:lnSpc>
                          <a:spcPct val="107000"/>
                        </a:lnSpc>
                        <a:spcAft>
                          <a:spcPts val="0"/>
                        </a:spcAft>
                        <a:tabLst>
                          <a:tab pos="675640" algn="l"/>
                        </a:tabLst>
                      </a:pPr>
                      <a:r>
                        <a:rPr lang="en-GB" sz="2000" dirty="0" err="1" smtClean="0">
                          <a:solidFill>
                            <a:schemeClr val="accent1">
                              <a:lumMod val="50000"/>
                            </a:schemeClr>
                          </a:solidFill>
                          <a:effectLst/>
                          <a:latin typeface="Century Gothic" panose="020B0502020202020204" pitchFamily="34" charset="0"/>
                          <a:ea typeface="+mn-ea"/>
                          <a:cs typeface="+mn-cs"/>
                        </a:rPr>
                        <a:t>garçon</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Bookshelf Symbol 7" panose="05010101010101010101" pitchFamily="2" charset="2"/>
                        </a:rPr>
                        <a:t>p</a:t>
                      </a:r>
                      <a:endParaRPr lang="en-GB" sz="1600"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Bookshelf Symbol 7" panose="05010101010101010101" pitchFamily="2" charset="2"/>
                        </a:rPr>
                        <a:t>p</a:t>
                      </a:r>
                      <a:endParaRPr lang="en-GB" sz="1600" dirty="0">
                        <a:solidFill>
                          <a:schemeClr val="accent1">
                            <a:lumMod val="50000"/>
                          </a:schemeClr>
                        </a:solidFill>
                        <a:effectLst/>
                        <a:latin typeface="Bookshelf Symbol 7" panose="05010101010101010101" pitchFamily="2" charset="2"/>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short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hair</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girl</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young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72085">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to have/having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69850">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6</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smtClean="0">
                          <a:solidFill>
                            <a:schemeClr val="accent1">
                              <a:lumMod val="50000"/>
                            </a:schemeClr>
                          </a:solidFill>
                          <a:effectLst/>
                          <a:latin typeface="Century Gothic" panose="020B0502020202020204" pitchFamily="34" charset="0"/>
                        </a:rPr>
                        <a:t>to be/being</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l">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a:solidFill>
                            <a:schemeClr val="accent1">
                              <a:lumMod val="50000"/>
                            </a:schemeClr>
                          </a:solidFill>
                          <a:effectLst/>
                          <a:latin typeface="Century Gothic" panose="020B0502020202020204" pitchFamily="34" charset="0"/>
                        </a:rPr>
                        <a:t> </a:t>
                      </a:r>
                      <a:endParaRPr lang="en-GB" sz="16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tabLst>
                          <a:tab pos="675640" algn="l"/>
                        </a:tabLst>
                      </a:pPr>
                      <a:r>
                        <a:rPr lang="en-GB" sz="2000" dirty="0">
                          <a:solidFill>
                            <a:schemeClr val="accent1">
                              <a:lumMod val="50000"/>
                            </a:schemeClr>
                          </a:solidFill>
                          <a:effectLst/>
                          <a:latin typeface="Century Gothic" panose="020B0502020202020204" pitchFamily="34" charset="0"/>
                        </a:rPr>
                        <a:t> </a:t>
                      </a:r>
                      <a:endParaRPr lang="en-GB" sz="16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sp>
        <p:nvSpPr>
          <p:cNvPr id="10" name="TextBox 9"/>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83750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fontScale="90000"/>
          </a:bodyPr>
          <a:lstStyle/>
          <a:p>
            <a:r>
              <a:rPr lang="en-GB" sz="3600" b="1" dirty="0" smtClean="0">
                <a:solidFill>
                  <a:schemeClr val="bg1"/>
                </a:solidFill>
              </a:rPr>
              <a:t>2) Listening: Individual words</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6" name="Action Button: Custom 5">
            <a:hlinkClick r:id="" action="ppaction://noaction" highlightClick="1">
              <a:snd r:embed="rId5" name="French_la_fille.wav"/>
            </a:hlinkClick>
          </p:cNvPr>
          <p:cNvSpPr/>
          <p:nvPr/>
        </p:nvSpPr>
        <p:spPr>
          <a:xfrm>
            <a:off x="84214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7" name="Action Button: Custom 6">
            <a:hlinkClick r:id="" action="ppaction://noaction" highlightClick="1">
              <a:snd r:embed="rId6" name="French_etre.wav"/>
            </a:hlinkClick>
          </p:cNvPr>
          <p:cNvSpPr/>
          <p:nvPr/>
        </p:nvSpPr>
        <p:spPr>
          <a:xfrm>
            <a:off x="1892919"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6</a:t>
            </a:r>
          </a:p>
        </p:txBody>
      </p:sp>
      <p:sp>
        <p:nvSpPr>
          <p:cNvPr id="9" name="Action Button: Custom 8">
            <a:hlinkClick r:id="" action="ppaction://noaction" highlightClick="1">
              <a:snd r:embed="rId7" name="French_le_fils.wav"/>
            </a:hlinkClick>
          </p:cNvPr>
          <p:cNvSpPr/>
          <p:nvPr/>
        </p:nvSpPr>
        <p:spPr>
          <a:xfrm>
            <a:off x="294368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0" name="Action Button: Custom 9">
            <a:hlinkClick r:id="" action="ppaction://noaction" highlightClick="1">
              <a:snd r:embed="rId8" name="French_longs.wav"/>
            </a:hlinkClick>
          </p:cNvPr>
          <p:cNvSpPr/>
          <p:nvPr/>
        </p:nvSpPr>
        <p:spPr>
          <a:xfrm>
            <a:off x="3998145" y="4204275"/>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7</a:t>
            </a:r>
          </a:p>
        </p:txBody>
      </p:sp>
      <p:sp>
        <p:nvSpPr>
          <p:cNvPr id="11" name="Action Button: Custom 10">
            <a:hlinkClick r:id="" action="ppaction://noaction" highlightClick="1">
              <a:snd r:embed="rId9" name="French_les_cheveux.wav"/>
            </a:hlinkClick>
          </p:cNvPr>
          <p:cNvSpPr/>
          <p:nvPr/>
        </p:nvSpPr>
        <p:spPr>
          <a:xfrm>
            <a:off x="5045229"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2" name="Action Button: Custom 11">
            <a:hlinkClick r:id="" action="ppaction://noaction" highlightClick="1">
              <a:snd r:embed="rId10" name="French_courts.wav"/>
            </a:hlinkClick>
          </p:cNvPr>
          <p:cNvSpPr/>
          <p:nvPr/>
        </p:nvSpPr>
        <p:spPr>
          <a:xfrm>
            <a:off x="6096000" y="4179203"/>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8</a:t>
            </a:r>
          </a:p>
        </p:txBody>
      </p:sp>
      <p:sp>
        <p:nvSpPr>
          <p:cNvPr id="13" name="Action Button: Custom 12">
            <a:hlinkClick r:id="" action="ppaction://noaction" highlightClick="1">
              <a:snd r:embed="rId11" name="French_Ans.wav"/>
            </a:hlinkClick>
          </p:cNvPr>
          <p:cNvSpPr/>
          <p:nvPr/>
        </p:nvSpPr>
        <p:spPr>
          <a:xfrm>
            <a:off x="714677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4" name="Action Button: Custom 13">
            <a:hlinkClick r:id="" action="ppaction://noaction" highlightClick="1">
              <a:snd r:embed="rId12" name="French_jeune.wav"/>
            </a:hlinkClick>
          </p:cNvPr>
          <p:cNvSpPr/>
          <p:nvPr/>
        </p:nvSpPr>
        <p:spPr>
          <a:xfrm>
            <a:off x="819754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9</a:t>
            </a:r>
          </a:p>
        </p:txBody>
      </p:sp>
      <p:sp>
        <p:nvSpPr>
          <p:cNvPr id="15" name="Action Button: Custom 14">
            <a:hlinkClick r:id="" action="ppaction://noaction" highlightClick="1">
              <a:snd r:embed="rId13" name="French_Avoir.wav"/>
            </a:hlinkClick>
          </p:cNvPr>
          <p:cNvSpPr/>
          <p:nvPr/>
        </p:nvSpPr>
        <p:spPr>
          <a:xfrm>
            <a:off x="9248310" y="2081977"/>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16" name="Action Button: Custom 15">
            <a:hlinkClick r:id="" action="ppaction://noaction" highlightClick="1">
              <a:snd r:embed="rId14" name="French_unique.wav"/>
            </a:hlinkClick>
          </p:cNvPr>
          <p:cNvSpPr/>
          <p:nvPr/>
        </p:nvSpPr>
        <p:spPr>
          <a:xfrm>
            <a:off x="10299080" y="4239598"/>
            <a:ext cx="1050770" cy="1133913"/>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10</a:t>
            </a:r>
          </a:p>
        </p:txBody>
      </p:sp>
    </p:spTree>
    <p:extLst>
      <p:ext uri="{BB962C8B-B14F-4D97-AF65-F5344CB8AC3E}">
        <p14:creationId xmlns:p14="http://schemas.microsoft.com/office/powerpoint/2010/main" val="2687905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smtClean="0">
                <a:solidFill>
                  <a:schemeClr val="bg1"/>
                </a:solidFill>
              </a:rPr>
              <a:t>2) Listening: Sentences 1a</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17" name="Action Button: Custom 16">
            <a:hlinkClick r:id="" action="ppaction://noaction" highlightClick="1">
              <a:snd r:embed="rId5" name="French1A1_Le garcon est fils unique.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8" name="Action Button: Custom 17">
            <a:hlinkClick r:id="" action="ppaction://noaction" highlightClick="1">
              <a:snd r:embed="rId6" name="French1A2_Il a les cheveux courts.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9" name="Action Button: Custom 18">
            <a:hlinkClick r:id="" action="ppaction://noaction" highlightClick="1">
              <a:snd r:embed="rId7" name="French1A3_La fille est jeune.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20" name="Action Button: Custom 19">
            <a:hlinkClick r:id="" action="ppaction://noaction" highlightClick="1">
              <a:snd r:embed="rId8" name="French1A4_Elle a les cheveux longs.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21" name="Action Button: Custom 20">
            <a:hlinkClick r:id="" action="ppaction://noaction" highlightClick="1">
              <a:snd r:embed="rId9" name="French1A5_Il a sept ans.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Tree>
    <p:extLst>
      <p:ext uri="{BB962C8B-B14F-4D97-AF65-F5344CB8AC3E}">
        <p14:creationId xmlns:p14="http://schemas.microsoft.com/office/powerpoint/2010/main" val="3361984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smtClean="0">
                <a:solidFill>
                  <a:schemeClr val="bg1"/>
                </a:solidFill>
              </a:rPr>
              <a:t>2) Listening: Sentences 1a</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2" name="Rectangle 1"/>
          <p:cNvSpPr/>
          <p:nvPr/>
        </p:nvSpPr>
        <p:spPr>
          <a:xfrm>
            <a:off x="8511184" y="107392"/>
            <a:ext cx="3680816" cy="461665"/>
          </a:xfrm>
          <a:prstGeom prst="rect">
            <a:avLst/>
          </a:prstGeom>
        </p:spPr>
        <p:txBody>
          <a:bodyPr wrap="none">
            <a:spAutoFit/>
          </a:bodyPr>
          <a:lstStyle/>
          <a:p>
            <a:r>
              <a:rPr lang="en-GB" sz="2400" dirty="0" smtClean="0">
                <a:solidFill>
                  <a:schemeClr val="accent5">
                    <a:lumMod val="50000"/>
                  </a:schemeClr>
                </a:solidFill>
                <a:latin typeface="Century Gothic" panose="020B0502020202020204" pitchFamily="34" charset="0"/>
              </a:rPr>
              <a:t>Question or statement?</a:t>
            </a:r>
            <a:endParaRPr lang="en-GB" sz="2400" dirty="0">
              <a:solidFill>
                <a:schemeClr val="accent5">
                  <a:lumMod val="50000"/>
                </a:schemeClr>
              </a:solidFill>
              <a:latin typeface="Century Gothic" panose="020B0502020202020204" pitchFamily="34" charset="0"/>
            </a:endParaRPr>
          </a:p>
        </p:txBody>
      </p:sp>
      <p:sp>
        <p:nvSpPr>
          <p:cNvPr id="12" name="Action Button: Custom 11">
            <a:hlinkClick r:id="" action="ppaction://noaction" highlightClick="1">
              <a:snd r:embed="rId5" name="French1A1_Le garcon est fils unique.wav"/>
            </a:hlinkClick>
          </p:cNvPr>
          <p:cNvSpPr/>
          <p:nvPr/>
        </p:nvSpPr>
        <p:spPr>
          <a:xfrm>
            <a:off x="1266746"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3" name="Action Button: Custom 12">
            <a:hlinkClick r:id="" action="ppaction://noaction" highlightClick="1">
              <a:snd r:embed="rId6" name="French1A2_Il a les cheveux courts.wav"/>
            </a:hlinkClick>
          </p:cNvPr>
          <p:cNvSpPr/>
          <p:nvPr/>
        </p:nvSpPr>
        <p:spPr>
          <a:xfrm>
            <a:off x="4596454" y="1808479"/>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4" name="Action Button: Custom 13">
            <a:hlinkClick r:id="" action="ppaction://noaction" highlightClick="1">
              <a:snd r:embed="rId7" name="French1A3_La fille est jeune.wav"/>
            </a:hlinkClick>
          </p:cNvPr>
          <p:cNvSpPr/>
          <p:nvPr/>
        </p:nvSpPr>
        <p:spPr>
          <a:xfrm>
            <a:off x="7926162" y="1825061"/>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5" name="Action Button: Custom 14">
            <a:hlinkClick r:id="" action="ppaction://noaction" highlightClick="1">
              <a:snd r:embed="rId8" name="French1A4_Elle a les cheveux longs.wav"/>
            </a:hlinkClick>
          </p:cNvPr>
          <p:cNvSpPr/>
          <p:nvPr/>
        </p:nvSpPr>
        <p:spPr>
          <a:xfrm>
            <a:off x="2919795"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6" name="Action Button: Custom 15">
            <a:hlinkClick r:id="" action="ppaction://noaction" highlightClick="1">
              <a:snd r:embed="rId9" name="French1A5_Il a sept ans.wav"/>
            </a:hlinkClick>
          </p:cNvPr>
          <p:cNvSpPr/>
          <p:nvPr/>
        </p:nvSpPr>
        <p:spPr>
          <a:xfrm>
            <a:off x="6249499" y="4401030"/>
            <a:ext cx="1346052" cy="1322436"/>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Tree>
    <p:extLst>
      <p:ext uri="{BB962C8B-B14F-4D97-AF65-F5344CB8AC3E}">
        <p14:creationId xmlns:p14="http://schemas.microsoft.com/office/powerpoint/2010/main" val="2700531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8585"/>
            <a:ext cx="8360726" cy="867128"/>
          </a:xfrm>
          <a:prstGeom prst="rect">
            <a:avLst/>
          </a:prstGeom>
        </p:spPr>
      </p:pic>
      <p:sp>
        <p:nvSpPr>
          <p:cNvPr id="4" name="Title 3"/>
          <p:cNvSpPr>
            <a:spLocks noGrp="1"/>
          </p:cNvSpPr>
          <p:nvPr>
            <p:ph type="title"/>
          </p:nvPr>
        </p:nvSpPr>
        <p:spPr>
          <a:xfrm>
            <a:off x="300037" y="338225"/>
            <a:ext cx="6393839" cy="707849"/>
          </a:xfrm>
        </p:spPr>
        <p:txBody>
          <a:bodyPr>
            <a:normAutofit/>
          </a:bodyPr>
          <a:lstStyle/>
          <a:p>
            <a:r>
              <a:rPr lang="en-GB" sz="3600" b="1" dirty="0" smtClean="0">
                <a:solidFill>
                  <a:schemeClr val="bg1"/>
                </a:solidFill>
              </a:rPr>
              <a:t>2) Listening: Sentences 1b</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2" name="Rectangle 1"/>
          <p:cNvSpPr/>
          <p:nvPr/>
        </p:nvSpPr>
        <p:spPr>
          <a:xfrm>
            <a:off x="9272214" y="76615"/>
            <a:ext cx="2890535" cy="523220"/>
          </a:xfrm>
          <a:prstGeom prst="rect">
            <a:avLst/>
          </a:prstGeom>
        </p:spPr>
        <p:txBody>
          <a:bodyPr wrap="none">
            <a:spAutoFit/>
          </a:bodyPr>
          <a:lstStyle/>
          <a:p>
            <a:r>
              <a:rPr lang="en-GB" sz="2800" b="1" dirty="0" smtClean="0">
                <a:solidFill>
                  <a:schemeClr val="accent5">
                    <a:lumMod val="50000"/>
                  </a:schemeClr>
                </a:solidFill>
                <a:latin typeface="Century Gothic" panose="020B0502020202020204" pitchFamily="34" charset="0"/>
              </a:rPr>
              <a:t>ÊTRE </a:t>
            </a:r>
            <a:r>
              <a:rPr lang="en-GB" sz="2800" b="1" dirty="0" err="1" smtClean="0">
                <a:solidFill>
                  <a:schemeClr val="accent5">
                    <a:lumMod val="50000"/>
                  </a:schemeClr>
                </a:solidFill>
                <a:latin typeface="Century Gothic" panose="020B0502020202020204" pitchFamily="34" charset="0"/>
              </a:rPr>
              <a:t>ou</a:t>
            </a:r>
            <a:r>
              <a:rPr lang="en-GB" sz="2800" b="1" dirty="0" smtClean="0">
                <a:solidFill>
                  <a:schemeClr val="accent5">
                    <a:lumMod val="50000"/>
                  </a:schemeClr>
                </a:solidFill>
                <a:latin typeface="Century Gothic" panose="020B0502020202020204" pitchFamily="34" charset="0"/>
              </a:rPr>
              <a:t> AVOIR?</a:t>
            </a:r>
            <a:endParaRPr lang="en-GB" sz="2800" b="1" dirty="0">
              <a:solidFill>
                <a:schemeClr val="accent5">
                  <a:lumMod val="50000"/>
                </a:schemeClr>
              </a:solidFill>
              <a:latin typeface="Century Gothic" panose="020B0502020202020204" pitchFamily="34" charset="0"/>
            </a:endParaRPr>
          </a:p>
        </p:txBody>
      </p:sp>
      <p:sp>
        <p:nvSpPr>
          <p:cNvPr id="12" name="TextBox 11"/>
          <p:cNvSpPr txBox="1"/>
          <p:nvPr/>
        </p:nvSpPr>
        <p:spPr>
          <a:xfrm>
            <a:off x="2476261" y="1353502"/>
            <a:ext cx="6886222" cy="584775"/>
          </a:xfrm>
          <a:prstGeom prst="rect">
            <a:avLst/>
          </a:prstGeom>
          <a:noFill/>
        </p:spPr>
        <p:txBody>
          <a:bodyPr wrap="square" rtlCol="0">
            <a:spAutoFit/>
          </a:bodyPr>
          <a:lstStyle/>
          <a:p>
            <a:r>
              <a:rPr lang="es-ES" sz="3200" dirty="0">
                <a:solidFill>
                  <a:schemeClr val="accent1">
                    <a:lumMod val="50000"/>
                  </a:schemeClr>
                </a:solidFill>
                <a:latin typeface="Century Gothic" panose="020B0502020202020204" pitchFamily="34" charset="0"/>
              </a:rPr>
              <a:t>1 </a:t>
            </a:r>
            <a:r>
              <a:rPr lang="es-ES" sz="3200" dirty="0" smtClean="0">
                <a:solidFill>
                  <a:schemeClr val="accent1">
                    <a:lumMod val="50000"/>
                  </a:schemeClr>
                </a:solidFill>
                <a:latin typeface="Century Gothic" panose="020B0502020202020204" pitchFamily="34" charset="0"/>
              </a:rPr>
              <a:t>Le </a:t>
            </a:r>
            <a:r>
              <a:rPr lang="es-ES" sz="3200" dirty="0" err="1" smtClean="0">
                <a:solidFill>
                  <a:schemeClr val="accent1">
                    <a:lumMod val="50000"/>
                  </a:schemeClr>
                </a:solidFill>
                <a:latin typeface="Century Gothic" panose="020B0502020202020204" pitchFamily="34" charset="0"/>
              </a:rPr>
              <a:t>garçon</a:t>
            </a:r>
            <a:r>
              <a:rPr lang="es-ES" sz="3200" dirty="0">
                <a:solidFill>
                  <a:schemeClr val="accent1">
                    <a:lumMod val="50000"/>
                  </a:schemeClr>
                </a:solidFill>
                <a:latin typeface="Century Gothic" panose="020B0502020202020204" pitchFamily="34" charset="0"/>
              </a:rPr>
              <a:t> </a:t>
            </a:r>
            <a:r>
              <a:rPr lang="es-ES" sz="3200" dirty="0" smtClean="0">
                <a:solidFill>
                  <a:schemeClr val="accent1">
                    <a:lumMod val="50000"/>
                  </a:schemeClr>
                </a:solidFill>
                <a:latin typeface="Century Gothic" panose="020B0502020202020204" pitchFamily="34" charset="0"/>
              </a:rPr>
              <a:t>________ </a:t>
            </a:r>
            <a:r>
              <a:rPr lang="es-ES" sz="3200" dirty="0" err="1" smtClean="0">
                <a:solidFill>
                  <a:schemeClr val="accent1">
                    <a:lumMod val="50000"/>
                  </a:schemeClr>
                </a:solidFill>
                <a:latin typeface="Century Gothic" panose="020B0502020202020204" pitchFamily="34" charset="0"/>
              </a:rPr>
              <a:t>fils</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unique</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13" name="TextBox 12"/>
          <p:cNvSpPr txBox="1"/>
          <p:nvPr/>
        </p:nvSpPr>
        <p:spPr>
          <a:xfrm>
            <a:off x="2476261" y="2347274"/>
            <a:ext cx="688622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2 </a:t>
            </a:r>
            <a:r>
              <a:rPr lang="en-GB" sz="3200" dirty="0" smtClean="0">
                <a:solidFill>
                  <a:schemeClr val="accent1">
                    <a:lumMod val="50000"/>
                  </a:schemeClr>
                </a:solidFill>
                <a:latin typeface="Century Gothic" panose="020B0502020202020204" pitchFamily="34" charset="0"/>
              </a:rPr>
              <a:t>Il </a:t>
            </a:r>
            <a:r>
              <a:rPr lang="es-ES" sz="3200" dirty="0" smtClean="0">
                <a:solidFill>
                  <a:schemeClr val="accent1">
                    <a:lumMod val="50000"/>
                  </a:schemeClr>
                </a:solidFill>
                <a:latin typeface="Century Gothic" panose="020B0502020202020204" pitchFamily="34" charset="0"/>
              </a:rPr>
              <a:t>________ les </a:t>
            </a:r>
            <a:r>
              <a:rPr lang="es-ES" sz="3200" dirty="0" err="1" smtClean="0">
                <a:solidFill>
                  <a:schemeClr val="accent1">
                    <a:lumMod val="50000"/>
                  </a:schemeClr>
                </a:solidFill>
                <a:latin typeface="Century Gothic" panose="020B0502020202020204" pitchFamily="34" charset="0"/>
              </a:rPr>
              <a:t>cheveux</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courts</a:t>
            </a:r>
            <a:r>
              <a:rPr lang="en-GB" sz="3200" dirty="0" smtClean="0">
                <a:solidFill>
                  <a:schemeClr val="accent1">
                    <a:lumMod val="50000"/>
                  </a:schemeClr>
                </a:solidFill>
                <a:latin typeface="Century Gothic" panose="020B0502020202020204" pitchFamily="34" charset="0"/>
              </a:rPr>
              <a:t>.</a:t>
            </a:r>
            <a:endParaRPr lang="en-GB" sz="3200" dirty="0">
              <a:solidFill>
                <a:schemeClr val="accent1">
                  <a:lumMod val="50000"/>
                </a:schemeClr>
              </a:solidFill>
              <a:latin typeface="Century Gothic" panose="020B0502020202020204" pitchFamily="34" charset="0"/>
            </a:endParaRPr>
          </a:p>
        </p:txBody>
      </p:sp>
      <p:sp>
        <p:nvSpPr>
          <p:cNvPr id="14" name="TextBox 13"/>
          <p:cNvSpPr txBox="1"/>
          <p:nvPr/>
        </p:nvSpPr>
        <p:spPr>
          <a:xfrm>
            <a:off x="2491463" y="3254567"/>
            <a:ext cx="688622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3 </a:t>
            </a:r>
            <a:r>
              <a:rPr lang="en-GB" sz="3200" dirty="0" smtClean="0">
                <a:solidFill>
                  <a:schemeClr val="accent1">
                    <a:lumMod val="50000"/>
                  </a:schemeClr>
                </a:solidFill>
                <a:latin typeface="Century Gothic" panose="020B0502020202020204" pitchFamily="34" charset="0"/>
              </a:rPr>
              <a:t>La </a:t>
            </a:r>
            <a:r>
              <a:rPr lang="en-GB" sz="3200" dirty="0" err="1" smtClean="0">
                <a:solidFill>
                  <a:schemeClr val="accent1">
                    <a:lumMod val="50000"/>
                  </a:schemeClr>
                </a:solidFill>
                <a:latin typeface="Century Gothic" panose="020B0502020202020204" pitchFamily="34" charset="0"/>
              </a:rPr>
              <a:t>fille</a:t>
            </a:r>
            <a:r>
              <a:rPr lang="en-GB" sz="3200" dirty="0" smtClean="0">
                <a:solidFill>
                  <a:schemeClr val="accent1">
                    <a:lumMod val="50000"/>
                  </a:schemeClr>
                </a:solidFill>
                <a:latin typeface="Century Gothic" panose="020B0502020202020204" pitchFamily="34" charset="0"/>
              </a:rPr>
              <a:t> </a:t>
            </a:r>
            <a:r>
              <a:rPr lang="es-ES" sz="3200" dirty="0" smtClean="0">
                <a:solidFill>
                  <a:schemeClr val="accent1">
                    <a:lumMod val="50000"/>
                  </a:schemeClr>
                </a:solidFill>
                <a:latin typeface="Century Gothic" panose="020B0502020202020204" pitchFamily="34" charset="0"/>
              </a:rPr>
              <a:t>________ </a:t>
            </a:r>
            <a:r>
              <a:rPr lang="es-ES" sz="3200" dirty="0" err="1" smtClean="0">
                <a:solidFill>
                  <a:schemeClr val="accent1">
                    <a:lumMod val="50000"/>
                  </a:schemeClr>
                </a:solidFill>
                <a:latin typeface="Century Gothic" panose="020B0502020202020204" pitchFamily="34" charset="0"/>
              </a:rPr>
              <a:t>jeune</a:t>
            </a:r>
            <a:r>
              <a:rPr lang="es-ES" sz="3200" dirty="0" smtClean="0">
                <a:solidFill>
                  <a:schemeClr val="accent1">
                    <a:lumMod val="50000"/>
                  </a:schemeClr>
                </a:solidFill>
                <a:latin typeface="Century Gothic" panose="020B0502020202020204" pitchFamily="34" charset="0"/>
              </a:rPr>
              <a:t>.</a:t>
            </a:r>
            <a:endParaRPr lang="en-GB" sz="3200" dirty="0">
              <a:solidFill>
                <a:schemeClr val="accent1">
                  <a:lumMod val="50000"/>
                </a:schemeClr>
              </a:solidFill>
              <a:latin typeface="Century Gothic" panose="020B0502020202020204" pitchFamily="34" charset="0"/>
            </a:endParaRPr>
          </a:p>
        </p:txBody>
      </p:sp>
      <p:sp>
        <p:nvSpPr>
          <p:cNvPr id="15" name="TextBox 14"/>
          <p:cNvSpPr txBox="1"/>
          <p:nvPr/>
        </p:nvSpPr>
        <p:spPr>
          <a:xfrm>
            <a:off x="2491463" y="4179280"/>
            <a:ext cx="6886222" cy="584775"/>
          </a:xfrm>
          <a:prstGeom prst="rect">
            <a:avLst/>
          </a:prstGeom>
          <a:noFill/>
        </p:spPr>
        <p:txBody>
          <a:bodyPr wrap="square" rtlCol="0">
            <a:spAutoFit/>
          </a:bodyPr>
          <a:lstStyle/>
          <a:p>
            <a:r>
              <a:rPr lang="en-GB" sz="3200" dirty="0">
                <a:solidFill>
                  <a:schemeClr val="accent1">
                    <a:lumMod val="50000"/>
                  </a:schemeClr>
                </a:solidFill>
                <a:latin typeface="Century Gothic" panose="020B0502020202020204" pitchFamily="34" charset="0"/>
              </a:rPr>
              <a:t>4 </a:t>
            </a:r>
            <a:r>
              <a:rPr lang="en-GB" sz="3200" dirty="0" smtClean="0">
                <a:solidFill>
                  <a:schemeClr val="accent1">
                    <a:lumMod val="50000"/>
                  </a:schemeClr>
                </a:solidFill>
                <a:latin typeface="Century Gothic" panose="020B0502020202020204" pitchFamily="34" charset="0"/>
              </a:rPr>
              <a:t>Elle </a:t>
            </a:r>
            <a:r>
              <a:rPr lang="es-ES" sz="3200" dirty="0" smtClean="0">
                <a:solidFill>
                  <a:schemeClr val="accent1">
                    <a:lumMod val="50000"/>
                  </a:schemeClr>
                </a:solidFill>
                <a:latin typeface="Century Gothic" panose="020B0502020202020204" pitchFamily="34" charset="0"/>
              </a:rPr>
              <a:t>________ les </a:t>
            </a:r>
            <a:r>
              <a:rPr lang="es-ES" sz="3200" dirty="0" err="1" smtClean="0">
                <a:solidFill>
                  <a:schemeClr val="accent1">
                    <a:lumMod val="50000"/>
                  </a:schemeClr>
                </a:solidFill>
                <a:latin typeface="Century Gothic" panose="020B0502020202020204" pitchFamily="34" charset="0"/>
              </a:rPr>
              <a:t>cheveux</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longs</a:t>
            </a:r>
            <a:r>
              <a:rPr lang="es-ES" sz="3200" dirty="0" smtClean="0">
                <a:solidFill>
                  <a:schemeClr val="accent1">
                    <a:lumMod val="50000"/>
                  </a:schemeClr>
                </a:solidFill>
                <a:latin typeface="Century Gothic" panose="020B0502020202020204" pitchFamily="34" charset="0"/>
              </a:rPr>
              <a:t>?</a:t>
            </a:r>
            <a:endParaRPr lang="en-GB" sz="3200" dirty="0">
              <a:solidFill>
                <a:schemeClr val="accent1">
                  <a:lumMod val="50000"/>
                </a:schemeClr>
              </a:solidFill>
              <a:latin typeface="Century Gothic" panose="020B0502020202020204" pitchFamily="34" charset="0"/>
            </a:endParaRPr>
          </a:p>
        </p:txBody>
      </p:sp>
      <p:sp>
        <p:nvSpPr>
          <p:cNvPr id="16" name="TextBox 15"/>
          <p:cNvSpPr txBox="1"/>
          <p:nvPr/>
        </p:nvSpPr>
        <p:spPr>
          <a:xfrm>
            <a:off x="2476261" y="5200004"/>
            <a:ext cx="7273431" cy="584775"/>
          </a:xfrm>
          <a:prstGeom prst="rect">
            <a:avLst/>
          </a:prstGeom>
          <a:noFill/>
        </p:spPr>
        <p:txBody>
          <a:bodyPr wrap="square" rtlCol="0">
            <a:spAutoFit/>
          </a:bodyPr>
          <a:lstStyle/>
          <a:p>
            <a:r>
              <a:rPr lang="es-ES" sz="3200" dirty="0">
                <a:solidFill>
                  <a:schemeClr val="accent1">
                    <a:lumMod val="50000"/>
                  </a:schemeClr>
                </a:solidFill>
                <a:latin typeface="Century Gothic" panose="020B0502020202020204" pitchFamily="34" charset="0"/>
              </a:rPr>
              <a:t>5 </a:t>
            </a:r>
            <a:r>
              <a:rPr lang="es-ES" sz="3200" dirty="0" err="1" smtClean="0">
                <a:solidFill>
                  <a:schemeClr val="accent1">
                    <a:lumMod val="50000"/>
                  </a:schemeClr>
                </a:solidFill>
                <a:latin typeface="Century Gothic" panose="020B0502020202020204" pitchFamily="34" charset="0"/>
              </a:rPr>
              <a:t>Il</a:t>
            </a:r>
            <a:r>
              <a:rPr lang="es-ES" sz="3200" dirty="0">
                <a:solidFill>
                  <a:schemeClr val="accent1">
                    <a:lumMod val="50000"/>
                  </a:schemeClr>
                </a:solidFill>
                <a:latin typeface="Century Gothic" panose="020B0502020202020204" pitchFamily="34" charset="0"/>
              </a:rPr>
              <a:t> </a:t>
            </a:r>
            <a:r>
              <a:rPr lang="es-ES" sz="3200" dirty="0" smtClean="0">
                <a:solidFill>
                  <a:schemeClr val="accent1">
                    <a:lumMod val="50000"/>
                  </a:schemeClr>
                </a:solidFill>
                <a:latin typeface="Century Gothic" panose="020B0502020202020204" pitchFamily="34" charset="0"/>
              </a:rPr>
              <a:t>________ 7 </a:t>
            </a:r>
            <a:r>
              <a:rPr lang="es-ES" sz="3200" dirty="0" err="1" smtClean="0">
                <a:solidFill>
                  <a:schemeClr val="accent1">
                    <a:lumMod val="50000"/>
                  </a:schemeClr>
                </a:solidFill>
                <a:latin typeface="Century Gothic" panose="020B0502020202020204" pitchFamily="34" charset="0"/>
              </a:rPr>
              <a:t>ans</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23" name="Action Button: Custom 22">
            <a:hlinkClick r:id="" action="ppaction://noaction" highlightClick="1">
              <a:snd r:embed="rId5" name="French1A1_Le garcon est fils unique.wav"/>
            </a:hlinkClick>
          </p:cNvPr>
          <p:cNvSpPr/>
          <p:nvPr/>
        </p:nvSpPr>
        <p:spPr>
          <a:xfrm>
            <a:off x="1717952" y="1283521"/>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24" name="Action Button: Custom 23">
            <a:hlinkClick r:id="" action="ppaction://noaction" highlightClick="1">
              <a:snd r:embed="rId6" name="French1A2_Il a les cheveux courts.wav"/>
            </a:hlinkClick>
          </p:cNvPr>
          <p:cNvSpPr/>
          <p:nvPr/>
        </p:nvSpPr>
        <p:spPr>
          <a:xfrm>
            <a:off x="1717951" y="22118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25" name="Action Button: Custom 24">
            <a:hlinkClick r:id="" action="ppaction://noaction" highlightClick="1">
              <a:snd r:embed="rId7" name="French1A3_La fille est jeune.wav"/>
            </a:hlinkClick>
          </p:cNvPr>
          <p:cNvSpPr/>
          <p:nvPr/>
        </p:nvSpPr>
        <p:spPr>
          <a:xfrm>
            <a:off x="1717951" y="31502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26" name="Action Button: Custom 25">
            <a:hlinkClick r:id="" action="ppaction://noaction" highlightClick="1">
              <a:snd r:embed="rId8" name="French1A4_Elle a les cheveux longs.wav"/>
            </a:hlinkClick>
          </p:cNvPr>
          <p:cNvSpPr/>
          <p:nvPr/>
        </p:nvSpPr>
        <p:spPr>
          <a:xfrm>
            <a:off x="1717950" y="405507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27" name="Action Button: Custom 26">
            <a:hlinkClick r:id="" action="ppaction://noaction" highlightClick="1">
              <a:snd r:embed="rId9" name="French1A5_Il a sept ans.wav"/>
            </a:hlinkClick>
          </p:cNvPr>
          <p:cNvSpPr/>
          <p:nvPr/>
        </p:nvSpPr>
        <p:spPr>
          <a:xfrm>
            <a:off x="1701973" y="50462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Tree>
    <p:extLst>
      <p:ext uri="{BB962C8B-B14F-4D97-AF65-F5344CB8AC3E}">
        <p14:creationId xmlns:p14="http://schemas.microsoft.com/office/powerpoint/2010/main" val="3430888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8225"/>
            <a:ext cx="12031579" cy="867128"/>
          </a:xfrm>
          <a:prstGeom prst="rect">
            <a:avLst/>
          </a:prstGeom>
        </p:spPr>
      </p:pic>
      <p:sp>
        <p:nvSpPr>
          <p:cNvPr id="4" name="Title 3"/>
          <p:cNvSpPr>
            <a:spLocks noGrp="1"/>
          </p:cNvSpPr>
          <p:nvPr>
            <p:ph type="title"/>
          </p:nvPr>
        </p:nvSpPr>
        <p:spPr>
          <a:xfrm>
            <a:off x="300038" y="338225"/>
            <a:ext cx="10552446" cy="707849"/>
          </a:xfrm>
        </p:spPr>
        <p:txBody>
          <a:bodyPr>
            <a:noAutofit/>
          </a:bodyPr>
          <a:lstStyle/>
          <a:p>
            <a:r>
              <a:rPr lang="en-GB" sz="2400" b="1" dirty="0" smtClean="0">
                <a:solidFill>
                  <a:schemeClr val="bg1"/>
                </a:solidFill>
              </a:rPr>
              <a:t>3) Use the correct verb and write the correct form of the verb.</a:t>
            </a:r>
            <a:endParaRPr lang="en-GB" sz="24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76584327"/>
              </p:ext>
            </p:extLst>
          </p:nvPr>
        </p:nvGraphicFramePr>
        <p:xfrm>
          <a:off x="565155" y="2067435"/>
          <a:ext cx="10912972" cy="2901606"/>
        </p:xfrm>
        <a:graphic>
          <a:graphicData uri="http://schemas.openxmlformats.org/drawingml/2006/table">
            <a:tbl>
              <a:tblPr firstRow="1" firstCol="1" bandRow="1">
                <a:tableStyleId>{5940675A-B579-460E-94D1-54222C63F5DA}</a:tableStyleId>
              </a:tblPr>
              <a:tblGrid>
                <a:gridCol w="617279">
                  <a:extLst>
                    <a:ext uri="{9D8B030D-6E8A-4147-A177-3AD203B41FA5}">
                      <a16:colId xmlns:a16="http://schemas.microsoft.com/office/drawing/2014/main" xmlns="" val="20000"/>
                    </a:ext>
                  </a:extLst>
                </a:gridCol>
                <a:gridCol w="10295693">
                  <a:extLst>
                    <a:ext uri="{9D8B030D-6E8A-4147-A177-3AD203B41FA5}">
                      <a16:colId xmlns:a16="http://schemas.microsoft.com/office/drawing/2014/main" xmlns="" val="20001"/>
                    </a:ext>
                  </a:extLst>
                </a:gridCol>
              </a:tblGrid>
              <a:tr h="483601">
                <a:tc>
                  <a:txBody>
                    <a:bodyPr/>
                    <a:lstStyle/>
                    <a:p>
                      <a:pPr algn="ctr">
                        <a:lnSpc>
                          <a:spcPct val="107000"/>
                        </a:lnSpc>
                        <a:spcAft>
                          <a:spcPts val="0"/>
                        </a:spcAft>
                      </a:pPr>
                      <a:r>
                        <a:rPr lang="en-GB" sz="28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a:solidFill>
                            <a:schemeClr val="accent1">
                              <a:lumMod val="50000"/>
                            </a:schemeClr>
                          </a:solidFill>
                          <a:effectLst/>
                          <a:latin typeface="Century Gothic" panose="020B0502020202020204" pitchFamily="34" charset="0"/>
                        </a:rPr>
                        <a:t>Sentences</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Pierre _____</a:t>
                      </a:r>
                      <a:r>
                        <a:rPr lang="en-GB" sz="2800" baseline="0" dirty="0" smtClean="0">
                          <a:solidFill>
                            <a:schemeClr val="accent1">
                              <a:lumMod val="50000"/>
                            </a:schemeClr>
                          </a:solidFill>
                          <a:effectLst/>
                          <a:latin typeface="Century Gothic" panose="020B0502020202020204" pitchFamily="34" charset="0"/>
                        </a:rPr>
                        <a:t> </a:t>
                      </a:r>
                      <a:r>
                        <a:rPr lang="en-GB" sz="2800" baseline="0" dirty="0" err="1" smtClean="0">
                          <a:solidFill>
                            <a:schemeClr val="accent1">
                              <a:lumMod val="50000"/>
                            </a:schemeClr>
                          </a:solidFill>
                          <a:effectLst/>
                          <a:latin typeface="Century Gothic" panose="020B0502020202020204" pitchFamily="34" charset="0"/>
                        </a:rPr>
                        <a:t>fils</a:t>
                      </a:r>
                      <a:r>
                        <a:rPr lang="en-GB" sz="2800" baseline="0" dirty="0" smtClean="0">
                          <a:solidFill>
                            <a:schemeClr val="accent1">
                              <a:lumMod val="50000"/>
                            </a:schemeClr>
                          </a:solidFill>
                          <a:effectLst/>
                          <a:latin typeface="Century Gothic" panose="020B0502020202020204" pitchFamily="34" charset="0"/>
                        </a:rPr>
                        <a:t> unique.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Il _____ 7 ans.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Sophie _____ les </a:t>
                      </a:r>
                      <a:r>
                        <a:rPr lang="en-GB" sz="2800" dirty="0" err="1" smtClean="0">
                          <a:solidFill>
                            <a:schemeClr val="accent1">
                              <a:lumMod val="50000"/>
                            </a:schemeClr>
                          </a:solidFill>
                          <a:effectLst/>
                          <a:latin typeface="Century Gothic" panose="020B0502020202020204" pitchFamily="34" charset="0"/>
                        </a:rPr>
                        <a:t>cheveux</a:t>
                      </a:r>
                      <a:r>
                        <a:rPr lang="en-GB" sz="2800" dirty="0" smtClean="0">
                          <a:solidFill>
                            <a:schemeClr val="accent1">
                              <a:lumMod val="50000"/>
                            </a:schemeClr>
                          </a:solidFill>
                          <a:effectLst/>
                          <a:latin typeface="Century Gothic" panose="020B0502020202020204" pitchFamily="34" charset="0"/>
                        </a:rPr>
                        <a:t> longs.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ea typeface="+mn-ea"/>
                          <a:cs typeface="+mn-cs"/>
                        </a:rPr>
                        <a:t>Elle</a:t>
                      </a:r>
                      <a:r>
                        <a:rPr lang="en-GB" sz="2800" baseline="0" dirty="0" smtClean="0">
                          <a:solidFill>
                            <a:schemeClr val="accent1">
                              <a:lumMod val="50000"/>
                            </a:schemeClr>
                          </a:solidFill>
                          <a:effectLst/>
                          <a:latin typeface="Century Gothic" panose="020B0502020202020204" pitchFamily="34" charset="0"/>
                          <a:ea typeface="+mn-ea"/>
                          <a:cs typeface="+mn-cs"/>
                        </a:rPr>
                        <a:t> </a:t>
                      </a:r>
                      <a:r>
                        <a:rPr lang="en-GB" sz="2800" dirty="0" smtClean="0">
                          <a:solidFill>
                            <a:schemeClr val="accent1">
                              <a:lumMod val="50000"/>
                            </a:schemeClr>
                          </a:solidFill>
                          <a:effectLst/>
                          <a:latin typeface="Century Gothic" panose="020B0502020202020204" pitchFamily="34" charset="0"/>
                        </a:rPr>
                        <a:t>_____</a:t>
                      </a:r>
                      <a:r>
                        <a:rPr lang="en-GB" sz="2800" baseline="0" dirty="0" smtClean="0">
                          <a:solidFill>
                            <a:schemeClr val="accent1">
                              <a:lumMod val="50000"/>
                            </a:schemeClr>
                          </a:solidFill>
                          <a:effectLst/>
                          <a:latin typeface="Century Gothic" panose="020B0502020202020204" pitchFamily="34" charset="0"/>
                          <a:ea typeface="+mn-ea"/>
                          <a:cs typeface="+mn-cs"/>
                        </a:rPr>
                        <a:t> </a:t>
                      </a:r>
                      <a:r>
                        <a:rPr lang="en-GB" sz="2800" baseline="0" dirty="0" err="1" smtClean="0">
                          <a:solidFill>
                            <a:schemeClr val="accent1">
                              <a:lumMod val="50000"/>
                            </a:schemeClr>
                          </a:solidFill>
                          <a:effectLst/>
                          <a:latin typeface="Century Gothic" panose="020B0502020202020204" pitchFamily="34" charset="0"/>
                          <a:ea typeface="+mn-ea"/>
                          <a:cs typeface="+mn-cs"/>
                        </a:rPr>
                        <a:t>jeune</a:t>
                      </a:r>
                      <a:r>
                        <a:rPr lang="en-GB" sz="2800" baseline="0" dirty="0" smtClean="0">
                          <a:solidFill>
                            <a:schemeClr val="accent1">
                              <a:lumMod val="50000"/>
                            </a:schemeClr>
                          </a:solidFill>
                          <a:effectLst/>
                          <a:latin typeface="Century Gothic" panose="020B0502020202020204" pitchFamily="34" charset="0"/>
                          <a:ea typeface="+mn-ea"/>
                          <a:cs typeface="+mn-cs"/>
                        </a:rPr>
                        <a: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Pierre _____ les </a:t>
                      </a:r>
                      <a:r>
                        <a:rPr lang="en-GB" sz="2800" dirty="0" err="1" smtClean="0">
                          <a:solidFill>
                            <a:schemeClr val="accent1">
                              <a:lumMod val="50000"/>
                            </a:schemeClr>
                          </a:solidFill>
                          <a:effectLst/>
                          <a:latin typeface="Century Gothic" panose="020B0502020202020204" pitchFamily="34" charset="0"/>
                        </a:rPr>
                        <a:t>cheveux</a:t>
                      </a:r>
                      <a:r>
                        <a:rPr lang="en-GB" sz="2800" dirty="0" smtClean="0">
                          <a:solidFill>
                            <a:schemeClr val="accent1">
                              <a:lumMod val="50000"/>
                            </a:schemeClr>
                          </a:solidFill>
                          <a:effectLst/>
                          <a:latin typeface="Century Gothic" panose="020B0502020202020204" pitchFamily="34" charset="0"/>
                        </a:rPr>
                        <a:t> longs.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0298926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38225"/>
            <a:ext cx="10482943" cy="867128"/>
          </a:xfrm>
          <a:prstGeom prst="rect">
            <a:avLst/>
          </a:prstGeom>
        </p:spPr>
      </p:pic>
      <p:sp>
        <p:nvSpPr>
          <p:cNvPr id="4" name="Title 3"/>
          <p:cNvSpPr>
            <a:spLocks noGrp="1"/>
          </p:cNvSpPr>
          <p:nvPr>
            <p:ph type="title"/>
          </p:nvPr>
        </p:nvSpPr>
        <p:spPr>
          <a:xfrm>
            <a:off x="-34752" y="338225"/>
            <a:ext cx="10552446" cy="707849"/>
          </a:xfrm>
        </p:spPr>
        <p:txBody>
          <a:bodyPr>
            <a:noAutofit/>
          </a:bodyPr>
          <a:lstStyle/>
          <a:p>
            <a:r>
              <a:rPr lang="en-GB" sz="2400" b="1" dirty="0" smtClean="0">
                <a:solidFill>
                  <a:schemeClr val="bg1"/>
                </a:solidFill>
              </a:rPr>
              <a:t>3) Use the correct verb and write the correct form of the verb.</a:t>
            </a:r>
            <a:endParaRPr lang="en-GB" sz="24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176584327"/>
              </p:ext>
            </p:extLst>
          </p:nvPr>
        </p:nvGraphicFramePr>
        <p:xfrm>
          <a:off x="565155" y="2067435"/>
          <a:ext cx="10912972" cy="2901606"/>
        </p:xfrm>
        <a:graphic>
          <a:graphicData uri="http://schemas.openxmlformats.org/drawingml/2006/table">
            <a:tbl>
              <a:tblPr firstRow="1" firstCol="1" bandRow="1">
                <a:tableStyleId>{5940675A-B579-460E-94D1-54222C63F5DA}</a:tableStyleId>
              </a:tblPr>
              <a:tblGrid>
                <a:gridCol w="617279">
                  <a:extLst>
                    <a:ext uri="{9D8B030D-6E8A-4147-A177-3AD203B41FA5}">
                      <a16:colId xmlns:a16="http://schemas.microsoft.com/office/drawing/2014/main" xmlns="" val="20000"/>
                    </a:ext>
                  </a:extLst>
                </a:gridCol>
                <a:gridCol w="10295693">
                  <a:extLst>
                    <a:ext uri="{9D8B030D-6E8A-4147-A177-3AD203B41FA5}">
                      <a16:colId xmlns:a16="http://schemas.microsoft.com/office/drawing/2014/main" xmlns="" val="20001"/>
                    </a:ext>
                  </a:extLst>
                </a:gridCol>
              </a:tblGrid>
              <a:tr h="483601">
                <a:tc>
                  <a:txBody>
                    <a:bodyPr/>
                    <a:lstStyle/>
                    <a:p>
                      <a:pPr algn="ctr">
                        <a:lnSpc>
                          <a:spcPct val="107000"/>
                        </a:lnSpc>
                        <a:spcAft>
                          <a:spcPts val="0"/>
                        </a:spcAft>
                      </a:pPr>
                      <a:r>
                        <a:rPr lang="en-GB" sz="2800" dirty="0">
                          <a:solidFill>
                            <a:schemeClr val="accent1">
                              <a:lumMod val="50000"/>
                            </a:schemeClr>
                          </a:solidFill>
                          <a:effectLst/>
                          <a:latin typeface="Century Gothic" panose="020B0502020202020204" pitchFamily="34" charset="0"/>
                        </a:rPr>
                        <a:t> </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a:solidFill>
                            <a:schemeClr val="accent1">
                              <a:lumMod val="50000"/>
                            </a:schemeClr>
                          </a:solidFill>
                          <a:effectLst/>
                          <a:latin typeface="Century Gothic" panose="020B0502020202020204" pitchFamily="34" charset="0"/>
                        </a:rPr>
                        <a:t>Sentences</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1</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Pierre _____</a:t>
                      </a:r>
                      <a:r>
                        <a:rPr lang="en-GB" sz="2800" baseline="0" dirty="0" smtClean="0">
                          <a:solidFill>
                            <a:schemeClr val="accent1">
                              <a:lumMod val="50000"/>
                            </a:schemeClr>
                          </a:solidFill>
                          <a:effectLst/>
                          <a:latin typeface="Century Gothic" panose="020B0502020202020204" pitchFamily="34" charset="0"/>
                        </a:rPr>
                        <a:t> </a:t>
                      </a:r>
                      <a:r>
                        <a:rPr lang="en-GB" sz="2800" baseline="0" dirty="0" err="1" smtClean="0">
                          <a:solidFill>
                            <a:schemeClr val="accent1">
                              <a:lumMod val="50000"/>
                            </a:schemeClr>
                          </a:solidFill>
                          <a:effectLst/>
                          <a:latin typeface="Century Gothic" panose="020B0502020202020204" pitchFamily="34" charset="0"/>
                        </a:rPr>
                        <a:t>fils</a:t>
                      </a:r>
                      <a:r>
                        <a:rPr lang="en-GB" sz="2800" baseline="0" dirty="0" smtClean="0">
                          <a:solidFill>
                            <a:schemeClr val="accent1">
                              <a:lumMod val="50000"/>
                            </a:schemeClr>
                          </a:solidFill>
                          <a:effectLst/>
                          <a:latin typeface="Century Gothic" panose="020B0502020202020204" pitchFamily="34" charset="0"/>
                        </a:rPr>
                        <a:t> unique.</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2</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Il _____ 7 ans.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3</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Sophie _____ les </a:t>
                      </a:r>
                      <a:r>
                        <a:rPr lang="en-GB" sz="2800" dirty="0" err="1" smtClean="0">
                          <a:solidFill>
                            <a:schemeClr val="accent1">
                              <a:lumMod val="50000"/>
                            </a:schemeClr>
                          </a:solidFill>
                          <a:effectLst/>
                          <a:latin typeface="Century Gothic" panose="020B0502020202020204" pitchFamily="34" charset="0"/>
                        </a:rPr>
                        <a:t>cheveux</a:t>
                      </a:r>
                      <a:r>
                        <a:rPr lang="en-GB" sz="2800" dirty="0" smtClean="0">
                          <a:solidFill>
                            <a:schemeClr val="accent1">
                              <a:lumMod val="50000"/>
                            </a:schemeClr>
                          </a:solidFill>
                          <a:effectLst/>
                          <a:latin typeface="Century Gothic" panose="020B0502020202020204" pitchFamily="34" charset="0"/>
                        </a:rPr>
                        <a:t> longs.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4</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ea typeface="+mn-ea"/>
                          <a:cs typeface="+mn-cs"/>
                        </a:rPr>
                        <a:t>Elle</a:t>
                      </a:r>
                      <a:r>
                        <a:rPr lang="en-GB" sz="2800" baseline="0" dirty="0" smtClean="0">
                          <a:solidFill>
                            <a:schemeClr val="accent1">
                              <a:lumMod val="50000"/>
                            </a:schemeClr>
                          </a:solidFill>
                          <a:effectLst/>
                          <a:latin typeface="Century Gothic" panose="020B0502020202020204" pitchFamily="34" charset="0"/>
                          <a:ea typeface="+mn-ea"/>
                          <a:cs typeface="+mn-cs"/>
                        </a:rPr>
                        <a:t> </a:t>
                      </a:r>
                      <a:r>
                        <a:rPr lang="en-GB" sz="2800" dirty="0" smtClean="0">
                          <a:solidFill>
                            <a:schemeClr val="accent1">
                              <a:lumMod val="50000"/>
                            </a:schemeClr>
                          </a:solidFill>
                          <a:effectLst/>
                          <a:latin typeface="Century Gothic" panose="020B0502020202020204" pitchFamily="34" charset="0"/>
                        </a:rPr>
                        <a:t>_____</a:t>
                      </a:r>
                      <a:r>
                        <a:rPr lang="en-GB" sz="2800" baseline="0" dirty="0" smtClean="0">
                          <a:solidFill>
                            <a:schemeClr val="accent1">
                              <a:lumMod val="50000"/>
                            </a:schemeClr>
                          </a:solidFill>
                          <a:effectLst/>
                          <a:latin typeface="Century Gothic" panose="020B0502020202020204" pitchFamily="34" charset="0"/>
                          <a:ea typeface="+mn-ea"/>
                          <a:cs typeface="+mn-cs"/>
                        </a:rPr>
                        <a:t> </a:t>
                      </a:r>
                      <a:r>
                        <a:rPr lang="en-GB" sz="2800" baseline="0" dirty="0" err="1" smtClean="0">
                          <a:solidFill>
                            <a:schemeClr val="accent1">
                              <a:lumMod val="50000"/>
                            </a:schemeClr>
                          </a:solidFill>
                          <a:effectLst/>
                          <a:latin typeface="Century Gothic" panose="020B0502020202020204" pitchFamily="34" charset="0"/>
                          <a:ea typeface="+mn-ea"/>
                          <a:cs typeface="+mn-cs"/>
                        </a:rPr>
                        <a:t>jeune</a:t>
                      </a:r>
                      <a:r>
                        <a:rPr lang="en-GB" sz="2800" baseline="0" dirty="0" smtClean="0">
                          <a:solidFill>
                            <a:schemeClr val="accent1">
                              <a:lumMod val="50000"/>
                            </a:schemeClr>
                          </a:solidFill>
                          <a:effectLst/>
                          <a:latin typeface="Century Gothic" panose="020B0502020202020204" pitchFamily="34" charset="0"/>
                          <a:ea typeface="+mn-ea"/>
                          <a:cs typeface="+mn-cs"/>
                        </a:rPr>
                        <a:t>.</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83601">
                <a:tc>
                  <a:txBody>
                    <a:bodyPr/>
                    <a:lstStyle/>
                    <a:p>
                      <a:pPr algn="ctr">
                        <a:lnSpc>
                          <a:spcPct val="107000"/>
                        </a:lnSpc>
                        <a:spcAft>
                          <a:spcPts val="0"/>
                        </a:spcAft>
                      </a:pPr>
                      <a:r>
                        <a:rPr lang="en-GB" sz="2800">
                          <a:solidFill>
                            <a:schemeClr val="accent1">
                              <a:lumMod val="50000"/>
                            </a:schemeClr>
                          </a:solidFill>
                          <a:effectLst/>
                          <a:latin typeface="Century Gothic" panose="020B0502020202020204" pitchFamily="34" charset="0"/>
                        </a:rPr>
                        <a:t>5</a:t>
                      </a:r>
                      <a:endParaRPr lang="en-GB" sz="20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800" dirty="0" smtClean="0">
                          <a:solidFill>
                            <a:schemeClr val="accent1">
                              <a:lumMod val="50000"/>
                            </a:schemeClr>
                          </a:solidFill>
                          <a:effectLst/>
                          <a:latin typeface="Century Gothic" panose="020B0502020202020204" pitchFamily="34" charset="0"/>
                        </a:rPr>
                        <a:t>Pierre _____ les </a:t>
                      </a:r>
                      <a:r>
                        <a:rPr lang="en-GB" sz="2800" dirty="0" err="1" smtClean="0">
                          <a:solidFill>
                            <a:schemeClr val="accent1">
                              <a:lumMod val="50000"/>
                            </a:schemeClr>
                          </a:solidFill>
                          <a:effectLst/>
                          <a:latin typeface="Century Gothic" panose="020B0502020202020204" pitchFamily="34" charset="0"/>
                        </a:rPr>
                        <a:t>cheveux</a:t>
                      </a:r>
                      <a:r>
                        <a:rPr lang="en-GB" sz="2800" dirty="0" smtClean="0">
                          <a:solidFill>
                            <a:schemeClr val="accent1">
                              <a:lumMod val="50000"/>
                            </a:schemeClr>
                          </a:solidFill>
                          <a:effectLst/>
                          <a:latin typeface="Century Gothic" panose="020B0502020202020204" pitchFamily="34" charset="0"/>
                        </a:rPr>
                        <a:t> longs.</a:t>
                      </a:r>
                      <a:endParaRPr lang="en-GB" sz="20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6" name="Rectangle 5"/>
          <p:cNvSpPr/>
          <p:nvPr/>
        </p:nvSpPr>
        <p:spPr>
          <a:xfrm>
            <a:off x="9840880" y="899922"/>
            <a:ext cx="2186494" cy="809992"/>
          </a:xfrm>
          <a:prstGeom prst="rect">
            <a:avLst/>
          </a:prstGeom>
          <a:solidFill>
            <a:srgbClr val="EA5F00"/>
          </a:solidFill>
          <a:ln w="38100">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latin typeface="Century Gothic" panose="020B0502020202020204" pitchFamily="34" charset="0"/>
              </a:rPr>
              <a:t>ANSWERS</a:t>
            </a:r>
            <a:endParaRPr lang="en-GB" sz="3200" b="1" dirty="0">
              <a:solidFill>
                <a:schemeClr val="bg1"/>
              </a:solidFill>
              <a:latin typeface="Century Gothic" panose="020B0502020202020204" pitchFamily="34" charset="0"/>
            </a:endParaRPr>
          </a:p>
        </p:txBody>
      </p:sp>
      <p:sp>
        <p:nvSpPr>
          <p:cNvPr id="2" name="TextBox 1"/>
          <p:cNvSpPr txBox="1"/>
          <p:nvPr/>
        </p:nvSpPr>
        <p:spPr>
          <a:xfrm>
            <a:off x="2253342" y="2432958"/>
            <a:ext cx="1028700" cy="584775"/>
          </a:xfrm>
          <a:prstGeom prst="rect">
            <a:avLst/>
          </a:prstGeom>
          <a:noFill/>
        </p:spPr>
        <p:txBody>
          <a:bodyPr wrap="square" rtlCol="0">
            <a:spAutoFit/>
          </a:bodyPr>
          <a:lstStyle/>
          <a:p>
            <a:pPr algn="ctr"/>
            <a:r>
              <a:rPr lang="en-GB" sz="3200" b="1" dirty="0" err="1" smtClean="0">
                <a:solidFill>
                  <a:srgbClr val="EA5F00"/>
                </a:solidFill>
                <a:latin typeface="Century Gothic" panose="020B0502020202020204" pitchFamily="34" charset="0"/>
              </a:rPr>
              <a:t>est</a:t>
            </a:r>
            <a:endParaRPr lang="en-GB" sz="3200" b="1" dirty="0">
              <a:solidFill>
                <a:srgbClr val="EA5F00"/>
              </a:solidFill>
              <a:latin typeface="Century Gothic" panose="020B0502020202020204" pitchFamily="34" charset="0"/>
            </a:endParaRPr>
          </a:p>
        </p:txBody>
      </p:sp>
      <p:sp>
        <p:nvSpPr>
          <p:cNvPr id="10" name="TextBox 9"/>
          <p:cNvSpPr txBox="1"/>
          <p:nvPr/>
        </p:nvSpPr>
        <p:spPr>
          <a:xfrm>
            <a:off x="1393371" y="2933463"/>
            <a:ext cx="1028700" cy="584775"/>
          </a:xfrm>
          <a:prstGeom prst="rect">
            <a:avLst/>
          </a:prstGeom>
          <a:noFill/>
        </p:spPr>
        <p:txBody>
          <a:bodyPr wrap="square" rtlCol="0">
            <a:spAutoFit/>
          </a:bodyPr>
          <a:lstStyle/>
          <a:p>
            <a:pPr algn="ctr"/>
            <a:r>
              <a:rPr lang="en-GB" sz="3200" b="1" dirty="0" smtClean="0">
                <a:solidFill>
                  <a:srgbClr val="EA5F00"/>
                </a:solidFill>
                <a:latin typeface="Century Gothic" panose="020B0502020202020204" pitchFamily="34" charset="0"/>
              </a:rPr>
              <a:t>a</a:t>
            </a:r>
            <a:endParaRPr lang="en-GB" sz="3200" b="1" dirty="0">
              <a:solidFill>
                <a:srgbClr val="EA5F00"/>
              </a:solidFill>
              <a:latin typeface="Century Gothic" panose="020B0502020202020204" pitchFamily="34" charset="0"/>
            </a:endParaRPr>
          </a:p>
        </p:txBody>
      </p:sp>
      <p:sp>
        <p:nvSpPr>
          <p:cNvPr id="11" name="TextBox 10"/>
          <p:cNvSpPr txBox="1"/>
          <p:nvPr/>
        </p:nvSpPr>
        <p:spPr>
          <a:xfrm>
            <a:off x="2422071" y="3433968"/>
            <a:ext cx="1028700" cy="584775"/>
          </a:xfrm>
          <a:prstGeom prst="rect">
            <a:avLst/>
          </a:prstGeom>
          <a:noFill/>
        </p:spPr>
        <p:txBody>
          <a:bodyPr wrap="square" rtlCol="0">
            <a:spAutoFit/>
          </a:bodyPr>
          <a:lstStyle/>
          <a:p>
            <a:pPr algn="ctr"/>
            <a:r>
              <a:rPr lang="en-GB" sz="3200" b="1" dirty="0" smtClean="0">
                <a:solidFill>
                  <a:srgbClr val="EA5F00"/>
                </a:solidFill>
                <a:latin typeface="Century Gothic" panose="020B0502020202020204" pitchFamily="34" charset="0"/>
              </a:rPr>
              <a:t>a</a:t>
            </a:r>
            <a:endParaRPr lang="en-GB" sz="3200" b="1" dirty="0">
              <a:solidFill>
                <a:srgbClr val="EA5F00"/>
              </a:solidFill>
              <a:latin typeface="Century Gothic" panose="020B0502020202020204" pitchFamily="34" charset="0"/>
            </a:endParaRPr>
          </a:p>
        </p:txBody>
      </p:sp>
      <p:sp>
        <p:nvSpPr>
          <p:cNvPr id="12" name="TextBox 11"/>
          <p:cNvSpPr txBox="1"/>
          <p:nvPr/>
        </p:nvSpPr>
        <p:spPr>
          <a:xfrm>
            <a:off x="1891392" y="3931353"/>
            <a:ext cx="1028700" cy="584775"/>
          </a:xfrm>
          <a:prstGeom prst="rect">
            <a:avLst/>
          </a:prstGeom>
          <a:noFill/>
        </p:spPr>
        <p:txBody>
          <a:bodyPr wrap="square" rtlCol="0">
            <a:spAutoFit/>
          </a:bodyPr>
          <a:lstStyle/>
          <a:p>
            <a:pPr algn="ctr"/>
            <a:r>
              <a:rPr lang="en-GB" sz="3200" b="1" dirty="0" err="1" smtClean="0">
                <a:solidFill>
                  <a:srgbClr val="EA5F00"/>
                </a:solidFill>
                <a:latin typeface="Century Gothic" panose="020B0502020202020204" pitchFamily="34" charset="0"/>
              </a:rPr>
              <a:t>est</a:t>
            </a:r>
            <a:endParaRPr lang="en-GB" sz="3200" b="1" dirty="0">
              <a:solidFill>
                <a:srgbClr val="EA5F00"/>
              </a:solidFill>
              <a:latin typeface="Century Gothic" panose="020B0502020202020204" pitchFamily="34" charset="0"/>
            </a:endParaRPr>
          </a:p>
        </p:txBody>
      </p:sp>
      <p:sp>
        <p:nvSpPr>
          <p:cNvPr id="13" name="TextBox 12"/>
          <p:cNvSpPr txBox="1"/>
          <p:nvPr/>
        </p:nvSpPr>
        <p:spPr>
          <a:xfrm>
            <a:off x="2253342" y="4403909"/>
            <a:ext cx="1028700" cy="584775"/>
          </a:xfrm>
          <a:prstGeom prst="rect">
            <a:avLst/>
          </a:prstGeom>
          <a:noFill/>
        </p:spPr>
        <p:txBody>
          <a:bodyPr wrap="square" rtlCol="0">
            <a:spAutoFit/>
          </a:bodyPr>
          <a:lstStyle/>
          <a:p>
            <a:pPr algn="ctr"/>
            <a:r>
              <a:rPr lang="en-GB" sz="3200" b="1" dirty="0" smtClean="0">
                <a:solidFill>
                  <a:srgbClr val="EA5F00"/>
                </a:solidFill>
                <a:latin typeface="Century Gothic" panose="020B0502020202020204" pitchFamily="34" charset="0"/>
              </a:rPr>
              <a:t>a</a:t>
            </a:r>
            <a:endParaRPr lang="en-GB" sz="3200" b="1" dirty="0">
              <a:solidFill>
                <a:srgbClr val="EA5F00"/>
              </a:solidFill>
              <a:latin typeface="Century Gothic" panose="020B0502020202020204" pitchFamily="34" charset="0"/>
            </a:endParaRPr>
          </a:p>
        </p:txBody>
      </p:sp>
    </p:spTree>
    <p:extLst>
      <p:ext uri="{BB962C8B-B14F-4D97-AF65-F5344CB8AC3E}">
        <p14:creationId xmlns:p14="http://schemas.microsoft.com/office/powerpoint/2010/main" val="2907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2800" b="1" dirty="0" smtClean="0">
                <a:solidFill>
                  <a:schemeClr val="bg1"/>
                </a:solidFill>
              </a:rPr>
              <a:t>Sentence level production</a:t>
            </a:r>
            <a:endParaRPr lang="en-GB" sz="28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6" name="TextBox 5"/>
          <p:cNvSpPr txBox="1"/>
          <p:nvPr/>
        </p:nvSpPr>
        <p:spPr>
          <a:xfrm>
            <a:off x="2478648" y="1705580"/>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avoir</a:t>
            </a:r>
            <a:r>
              <a:rPr lang="es-ES" sz="2800" dirty="0">
                <a:solidFill>
                  <a:schemeClr val="accent1">
                    <a:lumMod val="50000"/>
                  </a:schemeClr>
                </a:solidFill>
                <a:latin typeface="Century Gothic" panose="020B0502020202020204" pitchFamily="34" charset="0"/>
              </a:rPr>
              <a:t> / </a:t>
            </a:r>
            <a:r>
              <a:rPr lang="es-ES" sz="2800" dirty="0" err="1">
                <a:solidFill>
                  <a:schemeClr val="accent1">
                    <a:lumMod val="50000"/>
                  </a:schemeClr>
                </a:solidFill>
                <a:latin typeface="Century Gothic" panose="020B0502020202020204" pitchFamily="34" charset="0"/>
              </a:rPr>
              <a:t>cheveux</a:t>
            </a:r>
            <a:r>
              <a:rPr lang="es-ES" sz="2800" dirty="0">
                <a:solidFill>
                  <a:schemeClr val="accent1">
                    <a:lumMod val="50000"/>
                  </a:schemeClr>
                </a:solidFill>
                <a:latin typeface="Century Gothic" panose="020B0502020202020204" pitchFamily="34" charset="0"/>
              </a:rPr>
              <a:t> </a:t>
            </a:r>
            <a:r>
              <a:rPr lang="es-ES" sz="2800" dirty="0" err="1">
                <a:solidFill>
                  <a:schemeClr val="accent1">
                    <a:lumMod val="50000"/>
                  </a:schemeClr>
                </a:solidFill>
                <a:latin typeface="Century Gothic" panose="020B0502020202020204" pitchFamily="34" charset="0"/>
              </a:rPr>
              <a:t>courts</a:t>
            </a:r>
            <a:endParaRPr lang="es-ES" sz="2800" dirty="0">
              <a:solidFill>
                <a:schemeClr val="accent1">
                  <a:lumMod val="50000"/>
                </a:schemeClr>
              </a:solidFill>
              <a:latin typeface="Century Gothic" panose="020B0502020202020204" pitchFamily="34" charset="0"/>
            </a:endParaRPr>
          </a:p>
        </p:txBody>
      </p:sp>
      <p:sp>
        <p:nvSpPr>
          <p:cNvPr id="7" name="TextBox 6"/>
          <p:cNvSpPr txBox="1"/>
          <p:nvPr/>
        </p:nvSpPr>
        <p:spPr>
          <a:xfrm>
            <a:off x="2478648" y="2702467"/>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f</a:t>
            </a:r>
            <a:r>
              <a:rPr lang="es-ES" sz="2800" dirty="0" err="1" smtClean="0">
                <a:solidFill>
                  <a:schemeClr val="accent1">
                    <a:lumMod val="50000"/>
                  </a:schemeClr>
                </a:solidFill>
                <a:latin typeface="Century Gothic" panose="020B0502020202020204" pitchFamily="34" charset="0"/>
              </a:rPr>
              <a:t>ils</a:t>
            </a:r>
            <a:r>
              <a:rPr lang="es-ES" sz="2800" dirty="0" smtClean="0">
                <a:solidFill>
                  <a:schemeClr val="accent1">
                    <a:lumMod val="50000"/>
                  </a:schemeClr>
                </a:solidFill>
                <a:latin typeface="Century Gothic" panose="020B0502020202020204" pitchFamily="34" charset="0"/>
              </a:rPr>
              <a:t> / 7 </a:t>
            </a:r>
            <a:r>
              <a:rPr lang="es-ES" sz="2800" dirty="0" err="1" smtClean="0">
                <a:solidFill>
                  <a:schemeClr val="accent1">
                    <a:lumMod val="50000"/>
                  </a:schemeClr>
                </a:solidFill>
                <a:latin typeface="Century Gothic" panose="020B0502020202020204" pitchFamily="34" charset="0"/>
              </a:rPr>
              <a:t>ans</a:t>
            </a:r>
            <a:endParaRPr lang="es-ES" sz="2800" dirty="0">
              <a:solidFill>
                <a:schemeClr val="accent1">
                  <a:lumMod val="50000"/>
                </a:schemeClr>
              </a:solidFill>
              <a:latin typeface="Century Gothic" panose="020B0502020202020204" pitchFamily="34" charset="0"/>
            </a:endParaRPr>
          </a:p>
        </p:txBody>
      </p:sp>
      <p:sp>
        <p:nvSpPr>
          <p:cNvPr id="9" name="TextBox 8"/>
          <p:cNvSpPr txBox="1"/>
          <p:nvPr/>
        </p:nvSpPr>
        <p:spPr>
          <a:xfrm>
            <a:off x="2478648" y="3584566"/>
            <a:ext cx="6886222" cy="523220"/>
          </a:xfrm>
          <a:prstGeom prst="rect">
            <a:avLst/>
          </a:prstGeom>
          <a:noFill/>
        </p:spPr>
        <p:txBody>
          <a:bodyPr wrap="square" rtlCol="0">
            <a:spAutoFit/>
          </a:bodyPr>
          <a:lstStyle/>
          <a:p>
            <a:r>
              <a:rPr lang="es-ES" sz="2800" dirty="0" smtClean="0">
                <a:solidFill>
                  <a:schemeClr val="accent1">
                    <a:lumMod val="50000"/>
                  </a:schemeClr>
                </a:solidFill>
                <a:latin typeface="Century Gothic" panose="020B0502020202020204" pitchFamily="34" charset="0"/>
              </a:rPr>
              <a:t>Pierre / </a:t>
            </a:r>
            <a:r>
              <a:rPr lang="es-ES" sz="2800" dirty="0" err="1" smtClean="0">
                <a:solidFill>
                  <a:schemeClr val="accent1">
                    <a:lumMod val="50000"/>
                  </a:schemeClr>
                </a:solidFill>
                <a:latin typeface="Century Gothic" panose="020B0502020202020204" pitchFamily="34" charset="0"/>
              </a:rPr>
              <a:t>fils</a:t>
            </a:r>
            <a:r>
              <a:rPr lang="es-ES" sz="2800" dirty="0" smtClean="0">
                <a:solidFill>
                  <a:schemeClr val="accent1">
                    <a:lumMod val="50000"/>
                  </a:schemeClr>
                </a:solidFill>
                <a:latin typeface="Century Gothic" panose="020B0502020202020204" pitchFamily="34" charset="0"/>
              </a:rPr>
              <a:t> </a:t>
            </a:r>
            <a:r>
              <a:rPr lang="es-ES" sz="2800" dirty="0" err="1" smtClean="0">
                <a:solidFill>
                  <a:schemeClr val="accent1">
                    <a:lumMod val="50000"/>
                  </a:schemeClr>
                </a:solidFill>
                <a:latin typeface="Century Gothic" panose="020B0502020202020204" pitchFamily="34" charset="0"/>
              </a:rPr>
              <a:t>unique</a:t>
            </a:r>
            <a:endParaRPr lang="es-ES" sz="2800" dirty="0">
              <a:solidFill>
                <a:schemeClr val="accent1">
                  <a:lumMod val="50000"/>
                </a:schemeClr>
              </a:solidFill>
              <a:latin typeface="Century Gothic" panose="020B0502020202020204" pitchFamily="34" charset="0"/>
            </a:endParaRPr>
          </a:p>
        </p:txBody>
      </p:sp>
      <p:sp>
        <p:nvSpPr>
          <p:cNvPr id="10" name="TextBox 9"/>
          <p:cNvSpPr txBox="1"/>
          <p:nvPr/>
        </p:nvSpPr>
        <p:spPr>
          <a:xfrm>
            <a:off x="2478648" y="4478470"/>
            <a:ext cx="6886222" cy="523220"/>
          </a:xfrm>
          <a:prstGeom prst="rect">
            <a:avLst/>
          </a:prstGeom>
          <a:noFill/>
        </p:spPr>
        <p:txBody>
          <a:bodyPr wrap="square" rtlCol="0">
            <a:spAutoFit/>
          </a:bodyPr>
          <a:lstStyle/>
          <a:p>
            <a:r>
              <a:rPr lang="es-ES" sz="2800" dirty="0" err="1">
                <a:solidFill>
                  <a:schemeClr val="accent1">
                    <a:lumMod val="50000"/>
                  </a:schemeClr>
                </a:solidFill>
                <a:latin typeface="Century Gothic" panose="020B0502020202020204" pitchFamily="34" charset="0"/>
              </a:rPr>
              <a:t>f</a:t>
            </a:r>
            <a:r>
              <a:rPr lang="es-ES" sz="2800" dirty="0" err="1" smtClean="0">
                <a:solidFill>
                  <a:schemeClr val="accent1">
                    <a:lumMod val="50000"/>
                  </a:schemeClr>
                </a:solidFill>
                <a:latin typeface="Century Gothic" panose="020B0502020202020204" pitchFamily="34" charset="0"/>
              </a:rPr>
              <a:t>ille</a:t>
            </a:r>
            <a:r>
              <a:rPr lang="es-ES" sz="2800" dirty="0" smtClean="0">
                <a:solidFill>
                  <a:schemeClr val="accent1">
                    <a:lumMod val="50000"/>
                  </a:schemeClr>
                </a:solidFill>
                <a:latin typeface="Century Gothic" panose="020B0502020202020204" pitchFamily="34" charset="0"/>
              </a:rPr>
              <a:t> / </a:t>
            </a:r>
            <a:r>
              <a:rPr lang="es-ES" sz="2800" dirty="0" err="1" smtClean="0">
                <a:solidFill>
                  <a:schemeClr val="accent1">
                    <a:lumMod val="50000"/>
                  </a:schemeClr>
                </a:solidFill>
                <a:latin typeface="Century Gothic" panose="020B0502020202020204" pitchFamily="34" charset="0"/>
              </a:rPr>
              <a:t>cheveux</a:t>
            </a:r>
            <a:endParaRPr lang="es-ES" sz="2800" dirty="0">
              <a:solidFill>
                <a:schemeClr val="accent1">
                  <a:lumMod val="50000"/>
                </a:schemeClr>
              </a:solidFill>
              <a:latin typeface="Century Gothic" panose="020B0502020202020204" pitchFamily="34" charset="0"/>
            </a:endParaRPr>
          </a:p>
        </p:txBody>
      </p:sp>
      <p:sp>
        <p:nvSpPr>
          <p:cNvPr id="11" name="TextBox 10"/>
          <p:cNvSpPr txBox="1"/>
          <p:nvPr/>
        </p:nvSpPr>
        <p:spPr>
          <a:xfrm>
            <a:off x="2478648" y="5469654"/>
            <a:ext cx="6886222" cy="523220"/>
          </a:xfrm>
          <a:prstGeom prst="rect">
            <a:avLst/>
          </a:prstGeom>
          <a:noFill/>
        </p:spPr>
        <p:txBody>
          <a:bodyPr wrap="square" rtlCol="0">
            <a:spAutoFit/>
          </a:bodyPr>
          <a:lstStyle/>
          <a:p>
            <a:r>
              <a:rPr lang="es-ES" sz="2800" dirty="0" err="1" smtClean="0">
                <a:solidFill>
                  <a:schemeClr val="accent1">
                    <a:lumMod val="50000"/>
                  </a:schemeClr>
                </a:solidFill>
                <a:latin typeface="Century Gothic" panose="020B0502020202020204" pitchFamily="34" charset="0"/>
              </a:rPr>
              <a:t>être</a:t>
            </a:r>
            <a:r>
              <a:rPr lang="es-ES" sz="2800" dirty="0" smtClean="0">
                <a:solidFill>
                  <a:schemeClr val="accent1">
                    <a:lumMod val="50000"/>
                  </a:schemeClr>
                </a:solidFill>
                <a:latin typeface="Century Gothic" panose="020B0502020202020204" pitchFamily="34" charset="0"/>
              </a:rPr>
              <a:t> / </a:t>
            </a:r>
            <a:r>
              <a:rPr lang="es-ES" sz="2800" dirty="0" err="1" smtClean="0">
                <a:solidFill>
                  <a:schemeClr val="accent1">
                    <a:lumMod val="50000"/>
                  </a:schemeClr>
                </a:solidFill>
                <a:latin typeface="Century Gothic" panose="020B0502020202020204" pitchFamily="34" charset="0"/>
              </a:rPr>
              <a:t>jeune</a:t>
            </a:r>
            <a:endParaRPr lang="es-ES" sz="2800" dirty="0">
              <a:solidFill>
                <a:schemeClr val="accent1">
                  <a:lumMod val="50000"/>
                </a:schemeClr>
              </a:solidFill>
              <a:latin typeface="Century Gothic" panose="020B0502020202020204" pitchFamily="34" charset="0"/>
            </a:endParaRPr>
          </a:p>
        </p:txBody>
      </p:sp>
      <p:sp>
        <p:nvSpPr>
          <p:cNvPr id="12" name="Action Button: Custom 11">
            <a:hlinkClick r:id="" action="ppaction://noaction" highlightClick="1"/>
          </p:cNvPr>
          <p:cNvSpPr/>
          <p:nvPr/>
        </p:nvSpPr>
        <p:spPr>
          <a:xfrm>
            <a:off x="1835183" y="1652440"/>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3" name="Action Button: Custom 12">
            <a:hlinkClick r:id="" action="ppaction://noaction" highlightClick="1"/>
          </p:cNvPr>
          <p:cNvSpPr/>
          <p:nvPr/>
        </p:nvSpPr>
        <p:spPr>
          <a:xfrm>
            <a:off x="1835182" y="2580764"/>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4" name="Action Button: Custom 13">
            <a:hlinkClick r:id="" action="ppaction://noaction" highlightClick="1"/>
          </p:cNvPr>
          <p:cNvSpPr/>
          <p:nvPr/>
        </p:nvSpPr>
        <p:spPr>
          <a:xfrm>
            <a:off x="1835182" y="351916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5" name="Action Button: Custom 14">
            <a:hlinkClick r:id="" action="ppaction://noaction" highlightClick="1"/>
          </p:cNvPr>
          <p:cNvSpPr/>
          <p:nvPr/>
        </p:nvSpPr>
        <p:spPr>
          <a:xfrm>
            <a:off x="1835181" y="4423991"/>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6" name="Action Button: Custom 15">
            <a:hlinkClick r:id="" action="ppaction://noaction" highlightClick="1">
              <a:snd r:embed="rId5" name="Spanish1E5ANS.wav"/>
            </a:hlinkClick>
          </p:cNvPr>
          <p:cNvSpPr/>
          <p:nvPr/>
        </p:nvSpPr>
        <p:spPr>
          <a:xfrm>
            <a:off x="1819204" y="541517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Tree>
    <p:extLst>
      <p:ext uri="{BB962C8B-B14F-4D97-AF65-F5344CB8AC3E}">
        <p14:creationId xmlns:p14="http://schemas.microsoft.com/office/powerpoint/2010/main" val="1216825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Developing use</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6" name="Content Placeholder 4"/>
          <p:cNvSpPr>
            <a:spLocks noGrp="1"/>
          </p:cNvSpPr>
          <p:nvPr>
            <p:ph idx="1"/>
          </p:nvPr>
        </p:nvSpPr>
        <p:spPr>
          <a:xfrm>
            <a:off x="747889" y="1988079"/>
            <a:ext cx="10515600" cy="3197930"/>
          </a:xfrm>
        </p:spPr>
        <p:txBody>
          <a:bodyPr>
            <a:normAutofit/>
          </a:bodyPr>
          <a:lstStyle/>
          <a:p>
            <a:pPr>
              <a:lnSpc>
                <a:spcPct val="150000"/>
              </a:lnSpc>
            </a:pPr>
            <a:r>
              <a:rPr lang="en-GB" dirty="0"/>
              <a:t>Build in new vocabulary (additional nouns, prepositions of place)</a:t>
            </a:r>
          </a:p>
          <a:p>
            <a:pPr>
              <a:lnSpc>
                <a:spcPct val="150000"/>
              </a:lnSpc>
            </a:pPr>
            <a:r>
              <a:rPr lang="en-GB" dirty="0" smtClean="0"/>
              <a:t>Spot </a:t>
            </a:r>
            <a:r>
              <a:rPr lang="en-GB" dirty="0"/>
              <a:t>the difference</a:t>
            </a:r>
          </a:p>
          <a:p>
            <a:pPr>
              <a:lnSpc>
                <a:spcPct val="150000"/>
              </a:lnSpc>
            </a:pPr>
            <a:r>
              <a:rPr lang="en-GB" dirty="0"/>
              <a:t>Map </a:t>
            </a:r>
            <a:r>
              <a:rPr lang="en-GB" dirty="0" smtClean="0"/>
              <a:t>task</a:t>
            </a:r>
            <a:endParaRPr lang="en-GB" dirty="0"/>
          </a:p>
        </p:txBody>
      </p:sp>
    </p:spTree>
    <p:extLst>
      <p:ext uri="{BB962C8B-B14F-4D97-AF65-F5344CB8AC3E}">
        <p14:creationId xmlns:p14="http://schemas.microsoft.com/office/powerpoint/2010/main" val="5865923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Information gap</a:t>
            </a:r>
            <a:endParaRPr lang="en-GB" sz="3600" b="1"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8" y="3815430"/>
            <a:ext cx="10058400" cy="238918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028" y="1309817"/>
            <a:ext cx="10058400" cy="2387695"/>
          </a:xfrm>
          <a:prstGeom prst="rect">
            <a:avLst/>
          </a:prstGeom>
        </p:spPr>
      </p:pic>
      <p:sp>
        <p:nvSpPr>
          <p:cNvPr id="5" name="TextBox 4"/>
          <p:cNvSpPr txBox="1"/>
          <p:nvPr/>
        </p:nvSpPr>
        <p:spPr>
          <a:xfrm>
            <a:off x="185738" y="1935713"/>
            <a:ext cx="744990" cy="1107996"/>
          </a:xfrm>
          <a:prstGeom prst="rect">
            <a:avLst/>
          </a:prstGeom>
          <a:noFill/>
        </p:spPr>
        <p:txBody>
          <a:bodyPr wrap="square" rtlCol="0">
            <a:spAutoFit/>
          </a:bodyPr>
          <a:lstStyle/>
          <a:p>
            <a:pPr algn="ctr"/>
            <a:r>
              <a:rPr lang="en-GB" sz="6600" b="1" dirty="0" smtClean="0">
                <a:solidFill>
                  <a:srgbClr val="EA5F00"/>
                </a:solidFill>
                <a:latin typeface="Century Gothic" panose="020B0502020202020204" pitchFamily="34" charset="0"/>
              </a:rPr>
              <a:t>A</a:t>
            </a:r>
            <a:endParaRPr lang="en-GB" sz="6600" b="1" dirty="0">
              <a:solidFill>
                <a:srgbClr val="EA5F00"/>
              </a:solidFill>
              <a:latin typeface="Century Gothic" panose="020B0502020202020204" pitchFamily="34" charset="0"/>
            </a:endParaRPr>
          </a:p>
        </p:txBody>
      </p:sp>
      <p:sp>
        <p:nvSpPr>
          <p:cNvPr id="9" name="TextBox 8"/>
          <p:cNvSpPr txBox="1"/>
          <p:nvPr/>
        </p:nvSpPr>
        <p:spPr>
          <a:xfrm>
            <a:off x="188800" y="4456023"/>
            <a:ext cx="744990" cy="1107996"/>
          </a:xfrm>
          <a:prstGeom prst="rect">
            <a:avLst/>
          </a:prstGeom>
          <a:noFill/>
        </p:spPr>
        <p:txBody>
          <a:bodyPr wrap="square" rtlCol="0">
            <a:spAutoFit/>
          </a:bodyPr>
          <a:lstStyle/>
          <a:p>
            <a:pPr algn="ctr"/>
            <a:r>
              <a:rPr lang="en-GB" sz="6600" b="1" dirty="0" smtClean="0">
                <a:solidFill>
                  <a:srgbClr val="EA5F00"/>
                </a:solidFill>
                <a:latin typeface="Century Gothic" panose="020B0502020202020204" pitchFamily="34" charset="0"/>
              </a:rPr>
              <a:t>B</a:t>
            </a:r>
            <a:endParaRPr lang="en-GB" sz="6600" b="1" dirty="0">
              <a:solidFill>
                <a:srgbClr val="EA5F00"/>
              </a:solidFill>
              <a:latin typeface="Century Gothic" panose="020B0502020202020204" pitchFamily="34" charset="0"/>
            </a:endParaRPr>
          </a:p>
        </p:txBody>
      </p:sp>
      <p:sp>
        <p:nvSpPr>
          <p:cNvPr id="10" name="Rectangle 9"/>
          <p:cNvSpPr/>
          <p:nvPr/>
        </p:nvSpPr>
        <p:spPr>
          <a:xfrm>
            <a:off x="8793243" y="35254"/>
            <a:ext cx="3398757" cy="523220"/>
          </a:xfrm>
          <a:prstGeom prst="rect">
            <a:avLst/>
          </a:prstGeom>
        </p:spPr>
        <p:txBody>
          <a:bodyPr wrap="square">
            <a:spAutoFit/>
          </a:bodyPr>
          <a:lstStyle/>
          <a:p>
            <a:r>
              <a:rPr lang="en-GB" sz="2800" b="1" dirty="0" smtClean="0">
                <a:solidFill>
                  <a:schemeClr val="accent5">
                    <a:lumMod val="50000"/>
                  </a:schemeClr>
                </a:solidFill>
                <a:latin typeface="Century Gothic" panose="020B0502020202020204" pitchFamily="34" charset="0"/>
              </a:rPr>
              <a:t>Same or different?</a:t>
            </a:r>
            <a:endParaRPr lang="en-GB" sz="28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1254432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First encounters</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Content Placeholder 4"/>
          <p:cNvSpPr>
            <a:spLocks noGrp="1"/>
          </p:cNvSpPr>
          <p:nvPr>
            <p:ph idx="1"/>
          </p:nvPr>
        </p:nvSpPr>
        <p:spPr>
          <a:xfrm>
            <a:off x="838200" y="1460854"/>
            <a:ext cx="10515600" cy="4351338"/>
          </a:xfrm>
        </p:spPr>
        <p:txBody>
          <a:bodyPr>
            <a:normAutofit lnSpcReduction="10000"/>
          </a:bodyPr>
          <a:lstStyle/>
          <a:p>
            <a:pPr>
              <a:lnSpc>
                <a:spcPct val="150000"/>
              </a:lnSpc>
            </a:pPr>
            <a:r>
              <a:rPr lang="en-GB" dirty="0"/>
              <a:t>Directed, pre-learning (e.g. using Quizlet)</a:t>
            </a:r>
          </a:p>
          <a:p>
            <a:pPr>
              <a:lnSpc>
                <a:spcPct val="150000"/>
              </a:lnSpc>
            </a:pPr>
            <a:r>
              <a:rPr lang="en-GB" dirty="0"/>
              <a:t>Peer- / Self-introduction in the lesson</a:t>
            </a:r>
          </a:p>
          <a:p>
            <a:pPr>
              <a:lnSpc>
                <a:spcPct val="150000"/>
              </a:lnSpc>
            </a:pPr>
            <a:r>
              <a:rPr lang="en-GB" dirty="0"/>
              <a:t>Teacher-led presentation and elicitation (e.g. with pictures)</a:t>
            </a:r>
          </a:p>
          <a:p>
            <a:pPr>
              <a:lnSpc>
                <a:spcPct val="150000"/>
              </a:lnSpc>
            </a:pPr>
            <a:r>
              <a:rPr lang="en-GB" dirty="0"/>
              <a:t>Self-made flashcard routines</a:t>
            </a:r>
          </a:p>
          <a:p>
            <a:pPr>
              <a:lnSpc>
                <a:spcPct val="150000"/>
              </a:lnSpc>
            </a:pPr>
            <a:r>
              <a:rPr lang="en-GB" dirty="0"/>
              <a:t>Text / mini-story-based introduction</a:t>
            </a:r>
          </a:p>
        </p:txBody>
      </p:sp>
    </p:spTree>
    <p:extLst>
      <p:ext uri="{BB962C8B-B14F-4D97-AF65-F5344CB8AC3E}">
        <p14:creationId xmlns:p14="http://schemas.microsoft.com/office/powerpoint/2010/main" val="2677555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Information gap</a:t>
            </a:r>
            <a:endParaRPr lang="en-GB" sz="3600" b="1" dirty="0">
              <a:solidFill>
                <a:schemeClr val="bg1"/>
              </a:solidFill>
            </a:endParaRPr>
          </a:p>
        </p:txBody>
      </p:sp>
      <p:pic>
        <p:nvPicPr>
          <p:cNvPr id="3" name="Picture 2"/>
          <p:cNvPicPr>
            <a:picLocks noChangeAspect="1"/>
          </p:cNvPicPr>
          <p:nvPr/>
        </p:nvPicPr>
        <p:blipFill>
          <a:blip r:embed="rId5"/>
          <a:stretch>
            <a:fillRect/>
          </a:stretch>
        </p:blipFill>
        <p:spPr>
          <a:xfrm>
            <a:off x="7357403" y="296864"/>
            <a:ext cx="4185651" cy="5887135"/>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a:blip r:embed="rId6"/>
          <a:stretch>
            <a:fillRect/>
          </a:stretch>
        </p:blipFill>
        <p:spPr>
          <a:xfrm>
            <a:off x="433708" y="1872234"/>
            <a:ext cx="6023537" cy="347378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12999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Information gap</a:t>
            </a:r>
            <a:endParaRPr lang="en-GB" sz="3600" b="1" dirty="0">
              <a:solidFill>
                <a:schemeClr val="bg1"/>
              </a:solidFill>
            </a:endParaRPr>
          </a:p>
        </p:txBody>
      </p:sp>
      <p:pic>
        <p:nvPicPr>
          <p:cNvPr id="2" name="Picture 1"/>
          <p:cNvPicPr>
            <a:picLocks noChangeAspect="1"/>
          </p:cNvPicPr>
          <p:nvPr/>
        </p:nvPicPr>
        <p:blipFill>
          <a:blip r:embed="rId5"/>
          <a:stretch>
            <a:fillRect/>
          </a:stretch>
        </p:blipFill>
        <p:spPr>
          <a:xfrm>
            <a:off x="2743200" y="1313360"/>
            <a:ext cx="6799872" cy="473574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45687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Assessment</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6" name="Content Placeholder 4"/>
          <p:cNvSpPr>
            <a:spLocks noGrp="1"/>
          </p:cNvSpPr>
          <p:nvPr>
            <p:ph idx="1"/>
          </p:nvPr>
        </p:nvSpPr>
        <p:spPr>
          <a:xfrm>
            <a:off x="759178" y="2563812"/>
            <a:ext cx="10515600" cy="1730375"/>
          </a:xfrm>
        </p:spPr>
        <p:txBody>
          <a:bodyPr>
            <a:normAutofit/>
          </a:bodyPr>
          <a:lstStyle/>
          <a:p>
            <a:pPr>
              <a:lnSpc>
                <a:spcPct val="150000"/>
              </a:lnSpc>
            </a:pPr>
            <a:r>
              <a:rPr lang="en-GB" dirty="0"/>
              <a:t>Self-assessment checklist</a:t>
            </a:r>
          </a:p>
          <a:p>
            <a:pPr>
              <a:lnSpc>
                <a:spcPct val="150000"/>
              </a:lnSpc>
            </a:pPr>
            <a:r>
              <a:rPr lang="en-GB" dirty="0"/>
              <a:t>Sentence-level vocabulary test</a:t>
            </a:r>
          </a:p>
        </p:txBody>
      </p:sp>
    </p:spTree>
    <p:extLst>
      <p:ext uri="{BB962C8B-B14F-4D97-AF65-F5344CB8AC3E}">
        <p14:creationId xmlns:p14="http://schemas.microsoft.com/office/powerpoint/2010/main" val="2915668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fontScale="90000"/>
          </a:bodyPr>
          <a:lstStyle/>
          <a:p>
            <a:r>
              <a:rPr lang="en-GB" sz="3600" b="1" dirty="0" smtClean="0">
                <a:solidFill>
                  <a:schemeClr val="bg1"/>
                </a:solidFill>
              </a:rPr>
              <a:t>Self-assessment checklist</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5"/>
          <a:stretch>
            <a:fillRect/>
          </a:stretch>
        </p:blipFill>
        <p:spPr>
          <a:xfrm>
            <a:off x="6457245" y="692149"/>
            <a:ext cx="3987864" cy="544315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13936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Sentence translation</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7" name="TextBox 6"/>
          <p:cNvSpPr txBox="1"/>
          <p:nvPr/>
        </p:nvSpPr>
        <p:spPr>
          <a:xfrm>
            <a:off x="2476261" y="1353502"/>
            <a:ext cx="6886222" cy="584775"/>
          </a:xfrm>
          <a:prstGeom prst="rect">
            <a:avLst/>
          </a:prstGeom>
          <a:noFill/>
        </p:spPr>
        <p:txBody>
          <a:bodyPr wrap="square" rtlCol="0">
            <a:spAutoFit/>
          </a:bodyPr>
          <a:lstStyle/>
          <a:p>
            <a:r>
              <a:rPr lang="es-ES" sz="3200" dirty="0" err="1" smtClean="0">
                <a:solidFill>
                  <a:schemeClr val="accent1">
                    <a:lumMod val="50000"/>
                  </a:schemeClr>
                </a:solidFill>
                <a:latin typeface="Century Gothic" panose="020B0502020202020204" pitchFamily="34" charset="0"/>
              </a:rPr>
              <a:t>The</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boy</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is</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an</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only</a:t>
            </a:r>
            <a:r>
              <a:rPr lang="es-ES" sz="3200" dirty="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child</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9" name="TextBox 8"/>
          <p:cNvSpPr txBox="1"/>
          <p:nvPr/>
        </p:nvSpPr>
        <p:spPr>
          <a:xfrm>
            <a:off x="2476261" y="2347274"/>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He has long hair.</a:t>
            </a:r>
            <a:endParaRPr lang="en-GB" sz="3200" dirty="0">
              <a:solidFill>
                <a:schemeClr val="accent1">
                  <a:lumMod val="50000"/>
                </a:schemeClr>
              </a:solidFill>
              <a:latin typeface="Century Gothic" panose="020B0502020202020204" pitchFamily="34" charset="0"/>
            </a:endParaRPr>
          </a:p>
        </p:txBody>
      </p:sp>
      <p:sp>
        <p:nvSpPr>
          <p:cNvPr id="10" name="TextBox 9"/>
          <p:cNvSpPr txBox="1"/>
          <p:nvPr/>
        </p:nvSpPr>
        <p:spPr>
          <a:xfrm>
            <a:off x="2491463" y="3254567"/>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The girl is nine years old.</a:t>
            </a:r>
            <a:endParaRPr lang="en-GB" sz="3200" dirty="0">
              <a:solidFill>
                <a:schemeClr val="accent1">
                  <a:lumMod val="50000"/>
                </a:schemeClr>
              </a:solidFill>
              <a:latin typeface="Century Gothic" panose="020B0502020202020204" pitchFamily="34" charset="0"/>
            </a:endParaRPr>
          </a:p>
        </p:txBody>
      </p:sp>
      <p:sp>
        <p:nvSpPr>
          <p:cNvPr id="11" name="TextBox 10"/>
          <p:cNvSpPr txBox="1"/>
          <p:nvPr/>
        </p:nvSpPr>
        <p:spPr>
          <a:xfrm>
            <a:off x="2491463" y="4179280"/>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She has short hair.</a:t>
            </a:r>
            <a:endParaRPr lang="en-GB" sz="3200" dirty="0">
              <a:solidFill>
                <a:schemeClr val="accent1">
                  <a:lumMod val="50000"/>
                </a:schemeClr>
              </a:solidFill>
              <a:latin typeface="Century Gothic" panose="020B0502020202020204" pitchFamily="34" charset="0"/>
            </a:endParaRPr>
          </a:p>
        </p:txBody>
      </p:sp>
      <p:sp>
        <p:nvSpPr>
          <p:cNvPr id="12" name="TextBox 11"/>
          <p:cNvSpPr txBox="1"/>
          <p:nvPr/>
        </p:nvSpPr>
        <p:spPr>
          <a:xfrm>
            <a:off x="2476261" y="5069957"/>
            <a:ext cx="7273431" cy="584775"/>
          </a:xfrm>
          <a:prstGeom prst="rect">
            <a:avLst/>
          </a:prstGeom>
          <a:noFill/>
        </p:spPr>
        <p:txBody>
          <a:bodyPr wrap="square" rtlCol="0">
            <a:spAutoFit/>
          </a:bodyPr>
          <a:lstStyle/>
          <a:p>
            <a:r>
              <a:rPr lang="es-ES" sz="3200" dirty="0" err="1" smtClean="0">
                <a:solidFill>
                  <a:schemeClr val="accent1">
                    <a:lumMod val="50000"/>
                  </a:schemeClr>
                </a:solidFill>
                <a:latin typeface="Century Gothic" panose="020B0502020202020204" pitchFamily="34" charset="0"/>
              </a:rPr>
              <a:t>She</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is</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young</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13" name="Action Button: Custom 12">
            <a:hlinkClick r:id="" action="ppaction://noaction" highlightClick="1"/>
          </p:cNvPr>
          <p:cNvSpPr/>
          <p:nvPr/>
        </p:nvSpPr>
        <p:spPr>
          <a:xfrm>
            <a:off x="1717952" y="1283521"/>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4" name="Action Button: Custom 13">
            <a:hlinkClick r:id="" action="ppaction://noaction" highlightClick="1">
              <a:snd r:embed="rId5" name="Spanish1E2ANS.wav"/>
            </a:hlinkClick>
          </p:cNvPr>
          <p:cNvSpPr/>
          <p:nvPr/>
        </p:nvSpPr>
        <p:spPr>
          <a:xfrm>
            <a:off x="1717951" y="22118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5" name="Action Button: Custom 14">
            <a:hlinkClick r:id="" action="ppaction://noaction" highlightClick="1"/>
          </p:cNvPr>
          <p:cNvSpPr/>
          <p:nvPr/>
        </p:nvSpPr>
        <p:spPr>
          <a:xfrm>
            <a:off x="1717951" y="31502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6" name="Action Button: Custom 15">
            <a:hlinkClick r:id="" action="ppaction://noaction" highlightClick="1"/>
          </p:cNvPr>
          <p:cNvSpPr/>
          <p:nvPr/>
        </p:nvSpPr>
        <p:spPr>
          <a:xfrm>
            <a:off x="1717950" y="405507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7" name="Action Button: Custom 16">
            <a:hlinkClick r:id="" action="ppaction://noaction" highlightClick="1"/>
          </p:cNvPr>
          <p:cNvSpPr/>
          <p:nvPr/>
        </p:nvSpPr>
        <p:spPr>
          <a:xfrm>
            <a:off x="1701973" y="50462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Tree>
    <p:extLst>
      <p:ext uri="{BB962C8B-B14F-4D97-AF65-F5344CB8AC3E}">
        <p14:creationId xmlns:p14="http://schemas.microsoft.com/office/powerpoint/2010/main" val="39836391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Sentence translation</a:t>
            </a:r>
            <a:endParaRPr lang="en-GB" sz="3600" b="1" dirty="0">
              <a:solidFill>
                <a:schemeClr val="bg1"/>
              </a:solidFill>
            </a:endParaRPr>
          </a:p>
        </p:txBody>
      </p:sp>
      <p:sp>
        <p:nvSpPr>
          <p:cNvPr id="5" name="TextBox 4"/>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7" name="TextBox 6"/>
          <p:cNvSpPr txBox="1"/>
          <p:nvPr/>
        </p:nvSpPr>
        <p:spPr>
          <a:xfrm>
            <a:off x="2476261" y="1353502"/>
            <a:ext cx="6886222" cy="584775"/>
          </a:xfrm>
          <a:prstGeom prst="rect">
            <a:avLst/>
          </a:prstGeom>
          <a:noFill/>
        </p:spPr>
        <p:txBody>
          <a:bodyPr wrap="square" rtlCol="0">
            <a:spAutoFit/>
          </a:bodyPr>
          <a:lstStyle/>
          <a:p>
            <a:r>
              <a:rPr lang="es-ES" sz="3200" dirty="0" smtClean="0">
                <a:solidFill>
                  <a:schemeClr val="accent1">
                    <a:lumMod val="50000"/>
                  </a:schemeClr>
                </a:solidFill>
                <a:latin typeface="Century Gothic" panose="020B0502020202020204" pitchFamily="34" charset="0"/>
              </a:rPr>
              <a:t>Le </a:t>
            </a:r>
            <a:r>
              <a:rPr lang="es-ES" sz="3200" dirty="0" err="1" smtClean="0">
                <a:solidFill>
                  <a:schemeClr val="accent1">
                    <a:lumMod val="50000"/>
                  </a:schemeClr>
                </a:solidFill>
                <a:latin typeface="Century Gothic" panose="020B0502020202020204" pitchFamily="34" charset="0"/>
              </a:rPr>
              <a:t>garçon</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est</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fils</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unique</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9" name="TextBox 8"/>
          <p:cNvSpPr txBox="1"/>
          <p:nvPr/>
        </p:nvSpPr>
        <p:spPr>
          <a:xfrm>
            <a:off x="2476261" y="2347274"/>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Il a les </a:t>
            </a:r>
            <a:r>
              <a:rPr lang="en-GB" sz="3200" dirty="0" err="1" smtClean="0">
                <a:solidFill>
                  <a:schemeClr val="accent1">
                    <a:lumMod val="50000"/>
                  </a:schemeClr>
                </a:solidFill>
                <a:latin typeface="Century Gothic" panose="020B0502020202020204" pitchFamily="34" charset="0"/>
              </a:rPr>
              <a:t>cheveux</a:t>
            </a:r>
            <a:r>
              <a:rPr lang="en-GB" sz="3200" dirty="0" smtClean="0">
                <a:solidFill>
                  <a:schemeClr val="accent1">
                    <a:lumMod val="50000"/>
                  </a:schemeClr>
                </a:solidFill>
                <a:latin typeface="Century Gothic" panose="020B0502020202020204" pitchFamily="34" charset="0"/>
              </a:rPr>
              <a:t> longs.</a:t>
            </a:r>
            <a:endParaRPr lang="en-GB" sz="3200" dirty="0">
              <a:solidFill>
                <a:schemeClr val="accent1">
                  <a:lumMod val="50000"/>
                </a:schemeClr>
              </a:solidFill>
              <a:latin typeface="Century Gothic" panose="020B0502020202020204" pitchFamily="34" charset="0"/>
            </a:endParaRPr>
          </a:p>
        </p:txBody>
      </p:sp>
      <p:sp>
        <p:nvSpPr>
          <p:cNvPr id="10" name="TextBox 9"/>
          <p:cNvSpPr txBox="1"/>
          <p:nvPr/>
        </p:nvSpPr>
        <p:spPr>
          <a:xfrm>
            <a:off x="2491463" y="3254567"/>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La </a:t>
            </a:r>
            <a:r>
              <a:rPr lang="en-GB" sz="3200" dirty="0" err="1" smtClean="0">
                <a:solidFill>
                  <a:schemeClr val="accent1">
                    <a:lumMod val="50000"/>
                  </a:schemeClr>
                </a:solidFill>
                <a:latin typeface="Century Gothic" panose="020B0502020202020204" pitchFamily="34" charset="0"/>
              </a:rPr>
              <a:t>fille</a:t>
            </a:r>
            <a:r>
              <a:rPr lang="en-GB" sz="3200" dirty="0" smtClean="0">
                <a:solidFill>
                  <a:schemeClr val="accent1">
                    <a:lumMod val="50000"/>
                  </a:schemeClr>
                </a:solidFill>
                <a:latin typeface="Century Gothic" panose="020B0502020202020204" pitchFamily="34" charset="0"/>
              </a:rPr>
              <a:t> a </a:t>
            </a:r>
            <a:r>
              <a:rPr lang="en-GB" sz="3200" dirty="0" err="1" smtClean="0">
                <a:solidFill>
                  <a:schemeClr val="accent1">
                    <a:lumMod val="50000"/>
                  </a:schemeClr>
                </a:solidFill>
                <a:latin typeface="Century Gothic" panose="020B0502020202020204" pitchFamily="34" charset="0"/>
              </a:rPr>
              <a:t>neuf</a:t>
            </a:r>
            <a:r>
              <a:rPr lang="en-GB" sz="3200" dirty="0" smtClean="0">
                <a:solidFill>
                  <a:schemeClr val="accent1">
                    <a:lumMod val="50000"/>
                  </a:schemeClr>
                </a:solidFill>
                <a:latin typeface="Century Gothic" panose="020B0502020202020204" pitchFamily="34" charset="0"/>
              </a:rPr>
              <a:t> ans.</a:t>
            </a:r>
            <a:endParaRPr lang="en-GB" sz="3200" dirty="0">
              <a:solidFill>
                <a:schemeClr val="accent1">
                  <a:lumMod val="50000"/>
                </a:schemeClr>
              </a:solidFill>
              <a:latin typeface="Century Gothic" panose="020B0502020202020204" pitchFamily="34" charset="0"/>
            </a:endParaRPr>
          </a:p>
        </p:txBody>
      </p:sp>
      <p:sp>
        <p:nvSpPr>
          <p:cNvPr id="11" name="TextBox 10"/>
          <p:cNvSpPr txBox="1"/>
          <p:nvPr/>
        </p:nvSpPr>
        <p:spPr>
          <a:xfrm>
            <a:off x="2491463" y="4179280"/>
            <a:ext cx="6886222" cy="584775"/>
          </a:xfrm>
          <a:prstGeom prst="rect">
            <a:avLst/>
          </a:prstGeom>
          <a:noFill/>
        </p:spPr>
        <p:txBody>
          <a:bodyPr wrap="square" rtlCol="0">
            <a:spAutoFit/>
          </a:bodyPr>
          <a:lstStyle/>
          <a:p>
            <a:r>
              <a:rPr lang="en-GB" sz="3200" dirty="0" smtClean="0">
                <a:solidFill>
                  <a:schemeClr val="accent1">
                    <a:lumMod val="50000"/>
                  </a:schemeClr>
                </a:solidFill>
                <a:latin typeface="Century Gothic" panose="020B0502020202020204" pitchFamily="34" charset="0"/>
              </a:rPr>
              <a:t>Elle a les </a:t>
            </a:r>
            <a:r>
              <a:rPr lang="en-GB" sz="3200" dirty="0" err="1" smtClean="0">
                <a:solidFill>
                  <a:schemeClr val="accent1">
                    <a:lumMod val="50000"/>
                  </a:schemeClr>
                </a:solidFill>
                <a:latin typeface="Century Gothic" panose="020B0502020202020204" pitchFamily="34" charset="0"/>
              </a:rPr>
              <a:t>cheveux</a:t>
            </a:r>
            <a:r>
              <a:rPr lang="en-GB" sz="3200" dirty="0" smtClean="0">
                <a:solidFill>
                  <a:schemeClr val="accent1">
                    <a:lumMod val="50000"/>
                  </a:schemeClr>
                </a:solidFill>
                <a:latin typeface="Century Gothic" panose="020B0502020202020204" pitchFamily="34" charset="0"/>
              </a:rPr>
              <a:t> courts.</a:t>
            </a:r>
            <a:endParaRPr lang="en-GB" sz="3200" dirty="0">
              <a:solidFill>
                <a:schemeClr val="accent1">
                  <a:lumMod val="50000"/>
                </a:schemeClr>
              </a:solidFill>
              <a:latin typeface="Century Gothic" panose="020B0502020202020204" pitchFamily="34" charset="0"/>
            </a:endParaRPr>
          </a:p>
        </p:txBody>
      </p:sp>
      <p:sp>
        <p:nvSpPr>
          <p:cNvPr id="12" name="TextBox 11"/>
          <p:cNvSpPr txBox="1"/>
          <p:nvPr/>
        </p:nvSpPr>
        <p:spPr>
          <a:xfrm>
            <a:off x="2476261" y="5069957"/>
            <a:ext cx="7273431" cy="584775"/>
          </a:xfrm>
          <a:prstGeom prst="rect">
            <a:avLst/>
          </a:prstGeom>
          <a:noFill/>
        </p:spPr>
        <p:txBody>
          <a:bodyPr wrap="square" rtlCol="0">
            <a:spAutoFit/>
          </a:bodyPr>
          <a:lstStyle/>
          <a:p>
            <a:r>
              <a:rPr lang="es-ES" sz="3200" dirty="0" smtClean="0">
                <a:solidFill>
                  <a:schemeClr val="accent1">
                    <a:lumMod val="50000"/>
                  </a:schemeClr>
                </a:solidFill>
                <a:latin typeface="Century Gothic" panose="020B0502020202020204" pitchFamily="34" charset="0"/>
              </a:rPr>
              <a:t>Elle </a:t>
            </a:r>
            <a:r>
              <a:rPr lang="es-ES" sz="3200" dirty="0" err="1" smtClean="0">
                <a:solidFill>
                  <a:schemeClr val="accent1">
                    <a:lumMod val="50000"/>
                  </a:schemeClr>
                </a:solidFill>
                <a:latin typeface="Century Gothic" panose="020B0502020202020204" pitchFamily="34" charset="0"/>
              </a:rPr>
              <a:t>est</a:t>
            </a:r>
            <a:r>
              <a:rPr lang="es-ES" sz="3200" dirty="0" smtClean="0">
                <a:solidFill>
                  <a:schemeClr val="accent1">
                    <a:lumMod val="50000"/>
                  </a:schemeClr>
                </a:solidFill>
                <a:latin typeface="Century Gothic" panose="020B0502020202020204" pitchFamily="34" charset="0"/>
              </a:rPr>
              <a:t> </a:t>
            </a:r>
            <a:r>
              <a:rPr lang="es-ES" sz="3200" dirty="0" err="1" smtClean="0">
                <a:solidFill>
                  <a:schemeClr val="accent1">
                    <a:lumMod val="50000"/>
                  </a:schemeClr>
                </a:solidFill>
                <a:latin typeface="Century Gothic" panose="020B0502020202020204" pitchFamily="34" charset="0"/>
              </a:rPr>
              <a:t>jeune</a:t>
            </a:r>
            <a:r>
              <a:rPr lang="es-ES" sz="3200" dirty="0" smtClean="0">
                <a:solidFill>
                  <a:schemeClr val="accent1">
                    <a:lumMod val="50000"/>
                  </a:schemeClr>
                </a:solidFill>
                <a:latin typeface="Century Gothic" panose="020B0502020202020204" pitchFamily="34" charset="0"/>
              </a:rPr>
              <a:t>.</a:t>
            </a:r>
            <a:endParaRPr lang="es-ES" sz="3200" dirty="0">
              <a:solidFill>
                <a:schemeClr val="accent1">
                  <a:lumMod val="50000"/>
                </a:schemeClr>
              </a:solidFill>
              <a:latin typeface="Century Gothic" panose="020B0502020202020204" pitchFamily="34" charset="0"/>
            </a:endParaRPr>
          </a:p>
        </p:txBody>
      </p:sp>
      <p:sp>
        <p:nvSpPr>
          <p:cNvPr id="13" name="Action Button: Custom 12">
            <a:hlinkClick r:id="" action="ppaction://noaction" highlightClick="1"/>
          </p:cNvPr>
          <p:cNvSpPr/>
          <p:nvPr/>
        </p:nvSpPr>
        <p:spPr>
          <a:xfrm>
            <a:off x="1717952" y="1283521"/>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1</a:t>
            </a:r>
          </a:p>
        </p:txBody>
      </p:sp>
      <p:sp>
        <p:nvSpPr>
          <p:cNvPr id="14" name="Action Button: Custom 13">
            <a:hlinkClick r:id="" action="ppaction://noaction" highlightClick="1"/>
          </p:cNvPr>
          <p:cNvSpPr/>
          <p:nvPr/>
        </p:nvSpPr>
        <p:spPr>
          <a:xfrm>
            <a:off x="1717951" y="2211845"/>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2</a:t>
            </a:r>
          </a:p>
        </p:txBody>
      </p:sp>
      <p:sp>
        <p:nvSpPr>
          <p:cNvPr id="15" name="Action Button: Custom 14">
            <a:hlinkClick r:id="" action="ppaction://noaction" highlightClick="1"/>
          </p:cNvPr>
          <p:cNvSpPr/>
          <p:nvPr/>
        </p:nvSpPr>
        <p:spPr>
          <a:xfrm>
            <a:off x="1717951" y="3150243"/>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3</a:t>
            </a:r>
          </a:p>
        </p:txBody>
      </p:sp>
      <p:sp>
        <p:nvSpPr>
          <p:cNvPr id="16" name="Action Button: Custom 15">
            <a:hlinkClick r:id="" action="ppaction://noaction" highlightClick="1"/>
          </p:cNvPr>
          <p:cNvSpPr/>
          <p:nvPr/>
        </p:nvSpPr>
        <p:spPr>
          <a:xfrm>
            <a:off x="1717950" y="4055072"/>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4</a:t>
            </a:r>
          </a:p>
        </p:txBody>
      </p:sp>
      <p:sp>
        <p:nvSpPr>
          <p:cNvPr id="17" name="Action Button: Custom 16">
            <a:hlinkClick r:id="" action="ppaction://noaction" highlightClick="1"/>
          </p:cNvPr>
          <p:cNvSpPr/>
          <p:nvPr/>
        </p:nvSpPr>
        <p:spPr>
          <a:xfrm>
            <a:off x="1701973" y="5046256"/>
            <a:ext cx="643467" cy="632178"/>
          </a:xfrm>
          <a:prstGeom prst="actionButtonBlank">
            <a:avLst/>
          </a:prstGeom>
          <a:solidFill>
            <a:srgbClr val="E65D00"/>
          </a:solidFill>
          <a:ln>
            <a:solidFill>
              <a:srgbClr val="E65D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Century Gothic" panose="020B0502020202020204" pitchFamily="34" charset="0"/>
              </a:rPr>
              <a:t>5</a:t>
            </a:r>
          </a:p>
        </p:txBody>
      </p:sp>
      <p:sp>
        <p:nvSpPr>
          <p:cNvPr id="2" name="Rectangle 1"/>
          <p:cNvSpPr/>
          <p:nvPr/>
        </p:nvSpPr>
        <p:spPr>
          <a:xfrm>
            <a:off x="9749692" y="236082"/>
            <a:ext cx="2186494" cy="809992"/>
          </a:xfrm>
          <a:prstGeom prst="rect">
            <a:avLst/>
          </a:prstGeom>
          <a:solidFill>
            <a:srgbClr val="EA5F00"/>
          </a:solidFill>
          <a:ln w="38100">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smtClean="0">
                <a:solidFill>
                  <a:schemeClr val="bg1"/>
                </a:solidFill>
                <a:latin typeface="Century Gothic" panose="020B0502020202020204" pitchFamily="34" charset="0"/>
              </a:rPr>
              <a:t>ANSWERS</a:t>
            </a:r>
            <a:endParaRPr lang="en-GB" sz="32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601691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Autofit/>
          </a:bodyPr>
          <a:lstStyle/>
          <a:p>
            <a:r>
              <a:rPr lang="fr-FR" sz="2000" b="1" dirty="0">
                <a:solidFill>
                  <a:schemeClr val="bg1"/>
                </a:solidFill>
              </a:rPr>
              <a:t>Décrire les gens </a:t>
            </a:r>
            <a:r>
              <a:rPr lang="fr-FR" sz="2000" b="1" dirty="0" smtClean="0">
                <a:solidFill>
                  <a:schemeClr val="bg1"/>
                </a:solidFill>
              </a:rPr>
              <a:t>[</a:t>
            </a:r>
            <a:r>
              <a:rPr lang="fr-FR" sz="2000" b="1" dirty="0" err="1">
                <a:solidFill>
                  <a:schemeClr val="bg1"/>
                </a:solidFill>
              </a:rPr>
              <a:t>describing</a:t>
            </a:r>
            <a:r>
              <a:rPr lang="fr-FR" sz="2000" b="1" dirty="0">
                <a:solidFill>
                  <a:schemeClr val="bg1"/>
                </a:solidFill>
              </a:rPr>
              <a:t> people]</a:t>
            </a: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99080007"/>
              </p:ext>
            </p:extLst>
          </p:nvPr>
        </p:nvGraphicFramePr>
        <p:xfrm>
          <a:off x="1314449" y="1476372"/>
          <a:ext cx="9058276" cy="4371982"/>
        </p:xfrm>
        <a:graphic>
          <a:graphicData uri="http://schemas.openxmlformats.org/drawingml/2006/table">
            <a:tbl>
              <a:tblPr firstRow="1" firstCol="1" bandRow="1">
                <a:tableStyleId>{5940675A-B579-460E-94D1-54222C63F5DA}</a:tableStyleId>
              </a:tblPr>
              <a:tblGrid>
                <a:gridCol w="611559">
                  <a:extLst>
                    <a:ext uri="{9D8B030D-6E8A-4147-A177-3AD203B41FA5}">
                      <a16:colId xmlns:a16="http://schemas.microsoft.com/office/drawing/2014/main" xmlns="" val="20000"/>
                    </a:ext>
                  </a:extLst>
                </a:gridCol>
                <a:gridCol w="2514831">
                  <a:extLst>
                    <a:ext uri="{9D8B030D-6E8A-4147-A177-3AD203B41FA5}">
                      <a16:colId xmlns:a16="http://schemas.microsoft.com/office/drawing/2014/main" xmlns="" val="20001"/>
                    </a:ext>
                  </a:extLst>
                </a:gridCol>
                <a:gridCol w="2965943">
                  <a:extLst>
                    <a:ext uri="{9D8B030D-6E8A-4147-A177-3AD203B41FA5}">
                      <a16:colId xmlns:a16="http://schemas.microsoft.com/office/drawing/2014/main" xmlns="" val="20002"/>
                    </a:ext>
                  </a:extLst>
                </a:gridCol>
                <a:gridCol w="2965943">
                  <a:extLst>
                    <a:ext uri="{9D8B030D-6E8A-4147-A177-3AD203B41FA5}">
                      <a16:colId xmlns:a16="http://schemas.microsoft.com/office/drawing/2014/main" xmlns="" val="20003"/>
                    </a:ext>
                  </a:extLst>
                </a:gridCol>
              </a:tblGrid>
              <a:tr h="422502">
                <a:tc>
                  <a:txBody>
                    <a:bodyPr/>
                    <a:lstStyle/>
                    <a:p>
                      <a:pPr algn="ctr">
                        <a:lnSpc>
                          <a:spcPct val="107000"/>
                        </a:lnSpc>
                        <a:spcAft>
                          <a:spcPts val="0"/>
                        </a:spcAft>
                      </a:pPr>
                      <a:r>
                        <a:rPr lang="en-GB" sz="2000" dirty="0">
                          <a:solidFill>
                            <a:schemeClr val="accent1">
                              <a:lumMod val="75000"/>
                            </a:schemeClr>
                          </a:solidFill>
                          <a:effectLst/>
                          <a:latin typeface="Century Gothic" panose="020B0502020202020204" pitchFamily="34" charset="0"/>
                        </a:rPr>
                        <a:t> </a:t>
                      </a:r>
                      <a:endParaRPr lang="en-GB" sz="200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Word</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Frequency ranking</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1" dirty="0">
                          <a:solidFill>
                            <a:schemeClr val="accent1">
                              <a:lumMod val="75000"/>
                            </a:schemeClr>
                          </a:solidFill>
                          <a:effectLst/>
                          <a:latin typeface="Century Gothic" panose="020B0502020202020204" pitchFamily="34" charset="0"/>
                        </a:rPr>
                        <a:t>Part of speech</a:t>
                      </a:r>
                      <a:endParaRPr lang="en-GB" sz="2000" b="1"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89845">
                <a:tc>
                  <a:txBody>
                    <a:bodyPr/>
                    <a:lstStyle/>
                    <a:p>
                      <a:pPr algn="ctr">
                        <a:lnSpc>
                          <a:spcPct val="107000"/>
                        </a:lnSpc>
                        <a:spcAft>
                          <a:spcPts val="0"/>
                        </a:spcAft>
                      </a:pPr>
                      <a:r>
                        <a:rPr lang="en-GB" sz="2000" b="0" dirty="0">
                          <a:solidFill>
                            <a:schemeClr val="accent1">
                              <a:lumMod val="75000"/>
                            </a:schemeClr>
                          </a:solidFill>
                          <a:effectLst/>
                          <a:latin typeface="Century Gothic" panose="020B0502020202020204" pitchFamily="34" charset="0"/>
                        </a:rPr>
                        <a:t>1</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la </a:t>
                      </a:r>
                      <a:r>
                        <a:rPr lang="en-GB" sz="2000" b="0" dirty="0" err="1" smtClean="0">
                          <a:solidFill>
                            <a:schemeClr val="accent1">
                              <a:lumMod val="75000"/>
                            </a:schemeClr>
                          </a:solidFill>
                          <a:effectLst/>
                          <a:latin typeface="Century Gothic" panose="020B0502020202020204" pitchFamily="34" charset="0"/>
                        </a:rPr>
                        <a:t>fille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ea typeface="+mn-ea"/>
                          <a:cs typeface="+mn-cs"/>
                        </a:rPr>
                        <a:t>629</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2</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ea typeface="+mn-ea"/>
                          <a:cs typeface="+mn-cs"/>
                        </a:rPr>
                        <a:t>le</a:t>
                      </a:r>
                      <a:r>
                        <a:rPr lang="en-GB" sz="2000" b="0" baseline="0" dirty="0" smtClean="0">
                          <a:solidFill>
                            <a:schemeClr val="accent1">
                              <a:lumMod val="75000"/>
                            </a:schemeClr>
                          </a:solidFill>
                          <a:effectLst/>
                          <a:latin typeface="Century Gothic" panose="020B0502020202020204" pitchFamily="34" charset="0"/>
                          <a:ea typeface="+mn-ea"/>
                          <a:cs typeface="+mn-cs"/>
                        </a:rPr>
                        <a:t> </a:t>
                      </a:r>
                      <a:r>
                        <a:rPr lang="en-GB" sz="2000" b="0" baseline="0" dirty="0" err="1" smtClean="0">
                          <a:solidFill>
                            <a:schemeClr val="accent1">
                              <a:lumMod val="75000"/>
                            </a:schemeClr>
                          </a:solidFill>
                          <a:effectLst/>
                          <a:latin typeface="Century Gothic" panose="020B0502020202020204" pitchFamily="34" charset="0"/>
                          <a:ea typeface="+mn-ea"/>
                          <a:cs typeface="+mn-cs"/>
                        </a:rPr>
                        <a:t>fils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735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3</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1">
                              <a:lumMod val="75000"/>
                            </a:schemeClr>
                          </a:solidFill>
                          <a:latin typeface="Century Gothic" panose="020B0502020202020204" pitchFamily="34" charset="0"/>
                        </a:rPr>
                        <a:t>les </a:t>
                      </a:r>
                      <a:r>
                        <a:rPr lang="en-GB" b="0" dirty="0" err="1" smtClean="0">
                          <a:solidFill>
                            <a:schemeClr val="accent1">
                              <a:lumMod val="75000"/>
                            </a:schemeClr>
                          </a:solidFill>
                          <a:latin typeface="Century Gothic" panose="020B0502020202020204" pitchFamily="34" charset="0"/>
                        </a:rPr>
                        <a:t>cheveux</a:t>
                      </a:r>
                      <a:endParaRPr lang="en-GB" b="0" dirty="0" smtClean="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2296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a:solidFill>
                            <a:schemeClr val="accent1">
                              <a:lumMod val="75000"/>
                            </a:schemeClr>
                          </a:solidFill>
                          <a:effectLst/>
                          <a:latin typeface="Century Gothic" panose="020B0502020202020204" pitchFamily="34" charset="0"/>
                        </a:rPr>
                        <a:t>noun</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4</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smtClean="0">
                          <a:solidFill>
                            <a:schemeClr val="accent1">
                              <a:lumMod val="75000"/>
                            </a:schemeClr>
                          </a:solidFill>
                          <a:latin typeface="Century Gothic" panose="020B0502020202020204" pitchFamily="34" charset="0"/>
                        </a:rPr>
                        <a:t>ans</a:t>
                      </a:r>
                      <a:r>
                        <a:rPr lang="en-GB" b="0" dirty="0" smtClean="0">
                          <a:solidFill>
                            <a:schemeClr val="accent1">
                              <a:lumMod val="75000"/>
                            </a:schemeClr>
                          </a:solidFill>
                          <a:latin typeface="Century Gothic" panose="020B0502020202020204" pitchFamily="34" charset="0"/>
                        </a:rPr>
                        <a:t> (m.pl.)</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76</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noun</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44087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5</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smtClean="0">
                          <a:solidFill>
                            <a:schemeClr val="accent1">
                              <a:lumMod val="75000"/>
                            </a:schemeClr>
                          </a:solidFill>
                          <a:latin typeface="Century Gothic" panose="020B0502020202020204" pitchFamily="34" charset="0"/>
                        </a:rPr>
                        <a:t>avoir</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ea typeface="+mn-ea"/>
                          <a:cs typeface="+mn-cs"/>
                        </a:rPr>
                        <a:t>8</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6</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r>
                        <a:rPr lang="en-GB" b="0" dirty="0" err="1" smtClean="0">
                          <a:solidFill>
                            <a:schemeClr val="accent1">
                              <a:lumMod val="75000"/>
                            </a:schemeClr>
                          </a:solidFill>
                          <a:latin typeface="Century Gothic" panose="020B0502020202020204" pitchFamily="34" charset="0"/>
                        </a:rPr>
                        <a:t>être</a:t>
                      </a:r>
                      <a:endParaRPr lang="en-GB" b="0" dirty="0">
                        <a:solidFill>
                          <a:schemeClr val="accent1">
                            <a:lumMod val="75000"/>
                          </a:schemeClr>
                        </a:solidFill>
                        <a:latin typeface="Century Gothic" panose="020B0502020202020204" pitchFamily="34"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ea typeface="+mn-ea"/>
                          <a:cs typeface="+mn-cs"/>
                        </a:rPr>
                        <a:t>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rgbClr val="5B9BD5">
                              <a:lumMod val="75000"/>
                            </a:srgbClr>
                          </a:solidFill>
                          <a:effectLst/>
                          <a:uLnTx/>
                          <a:uFillTx/>
                          <a:latin typeface="Century Gothic" panose="020B0502020202020204" pitchFamily="34" charset="0"/>
                          <a:ea typeface="+mn-ea"/>
                          <a:cs typeface="+mn-cs"/>
                        </a:rPr>
                        <a:t>verb</a:t>
                      </a:r>
                      <a:endParaRPr kumimoji="0" lang="en-GB" sz="2000" b="0"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7</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long(s)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202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8</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court(s)</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545</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8"/>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9</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err="1" smtClean="0">
                          <a:solidFill>
                            <a:schemeClr val="accent1">
                              <a:lumMod val="75000"/>
                            </a:schemeClr>
                          </a:solidFill>
                          <a:effectLst/>
                          <a:latin typeface="Century Gothic" panose="020B0502020202020204" pitchFamily="34" charset="0"/>
                        </a:rPr>
                        <a:t>jeune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ea typeface="+mn-ea"/>
                          <a:cs typeface="+mn-cs"/>
                        </a:rPr>
                        <a:t>152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09"/>
                  </a:ext>
                </a:extLst>
              </a:tr>
              <a:tr h="389845">
                <a:tc>
                  <a:txBody>
                    <a:bodyPr/>
                    <a:lstStyle/>
                    <a:p>
                      <a:pPr algn="ctr">
                        <a:lnSpc>
                          <a:spcPct val="107000"/>
                        </a:lnSpc>
                        <a:spcAft>
                          <a:spcPts val="0"/>
                        </a:spcAft>
                      </a:pPr>
                      <a:r>
                        <a:rPr lang="en-GB" sz="2000" b="0">
                          <a:solidFill>
                            <a:schemeClr val="accent1">
                              <a:lumMod val="75000"/>
                            </a:schemeClr>
                          </a:solidFill>
                          <a:effectLst/>
                          <a:latin typeface="Century Gothic" panose="020B0502020202020204" pitchFamily="34" charset="0"/>
                        </a:rPr>
                        <a:t>10</a:t>
                      </a:r>
                      <a:endParaRPr lang="en-GB" sz="2000" b="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unique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smtClean="0">
                          <a:solidFill>
                            <a:schemeClr val="accent1">
                              <a:lumMod val="75000"/>
                            </a:schemeClr>
                          </a:solidFill>
                          <a:effectLst/>
                          <a:latin typeface="Century Gothic" panose="020B0502020202020204" pitchFamily="34" charset="0"/>
                        </a:rPr>
                        <a:t>402</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nSpc>
                          <a:spcPct val="107000"/>
                        </a:lnSpc>
                        <a:spcAft>
                          <a:spcPts val="0"/>
                        </a:spcAft>
                      </a:pPr>
                      <a:r>
                        <a:rPr lang="en-GB" sz="2000" b="0" dirty="0">
                          <a:solidFill>
                            <a:schemeClr val="accent1">
                              <a:lumMod val="75000"/>
                            </a:schemeClr>
                          </a:solidFill>
                          <a:effectLst/>
                          <a:latin typeface="Century Gothic" panose="020B0502020202020204" pitchFamily="34" charset="0"/>
                        </a:rPr>
                        <a:t>adjective</a:t>
                      </a:r>
                      <a:endParaRPr lang="en-GB" sz="2000" b="0" dirty="0">
                        <a:solidFill>
                          <a:schemeClr val="accent1">
                            <a:lumMod val="75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1853368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49" y="4141059"/>
            <a:ext cx="8036379" cy="122202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a:bodyPr>
          <a:lstStyle/>
          <a:p>
            <a:r>
              <a:rPr lang="en-GB" sz="3600" b="1" dirty="0" smtClean="0">
                <a:solidFill>
                  <a:schemeClr val="bg1"/>
                </a:solidFill>
              </a:rPr>
              <a:t>1. Quizlet</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Content Placeholder 2"/>
          <p:cNvSpPr>
            <a:spLocks noGrp="1"/>
          </p:cNvSpPr>
          <p:nvPr>
            <p:ph idx="1"/>
          </p:nvPr>
        </p:nvSpPr>
        <p:spPr>
          <a:xfrm>
            <a:off x="628650" y="1689523"/>
            <a:ext cx="7886700" cy="4351338"/>
          </a:xfrm>
        </p:spPr>
        <p:txBody>
          <a:bodyPr/>
          <a:lstStyle/>
          <a:p>
            <a:r>
              <a:rPr lang="en-GB" dirty="0" err="1" smtClean="0"/>
              <a:t>Complétez</a:t>
            </a:r>
            <a:r>
              <a:rPr lang="en-GB" dirty="0" smtClean="0"/>
              <a:t> la section LEARN</a:t>
            </a:r>
          </a:p>
          <a:p>
            <a:r>
              <a:rPr lang="en-GB" dirty="0" err="1" smtClean="0"/>
              <a:t>Objectif</a:t>
            </a:r>
            <a:r>
              <a:rPr lang="en-GB" dirty="0" smtClean="0"/>
              <a:t>: </a:t>
            </a:r>
            <a:r>
              <a:rPr lang="en-GB" dirty="0" err="1" smtClean="0"/>
              <a:t>maîtriser</a:t>
            </a:r>
            <a:r>
              <a:rPr lang="en-GB" dirty="0" smtClean="0"/>
              <a:t> </a:t>
            </a:r>
            <a:r>
              <a:rPr lang="en-GB" dirty="0" err="1" smtClean="0"/>
              <a:t>tous</a:t>
            </a:r>
            <a:r>
              <a:rPr lang="en-GB" dirty="0" smtClean="0"/>
              <a:t> les mots</a:t>
            </a:r>
            <a:endParaRPr lang="en-GB" dirty="0"/>
          </a:p>
        </p:txBody>
      </p:sp>
      <p:sp>
        <p:nvSpPr>
          <p:cNvPr id="7" name="Rectangle 6"/>
          <p:cNvSpPr/>
          <p:nvPr/>
        </p:nvSpPr>
        <p:spPr>
          <a:xfrm>
            <a:off x="747849" y="4220849"/>
            <a:ext cx="1060813" cy="1062445"/>
          </a:xfrm>
          <a:prstGeom prst="rect">
            <a:avLst/>
          </a:prstGeom>
          <a:noFill/>
          <a:ln w="571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6"/>
          <a:stretch>
            <a:fillRect/>
          </a:stretch>
        </p:blipFill>
        <p:spPr>
          <a:xfrm>
            <a:off x="10778259" y="296864"/>
            <a:ext cx="1074246" cy="1074246"/>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811530" y="2978313"/>
            <a:ext cx="5367201" cy="738664"/>
          </a:xfrm>
          <a:prstGeom prst="rect">
            <a:avLst/>
          </a:prstGeom>
          <a:noFill/>
        </p:spPr>
        <p:txBody>
          <a:bodyPr wrap="square" rtlCol="0">
            <a:spAutoFit/>
          </a:bodyPr>
          <a:lstStyle/>
          <a:p>
            <a:r>
              <a:rPr lang="en-GB" sz="2400" dirty="0">
                <a:latin typeface="Century Gothic" panose="020B0502020202020204" pitchFamily="34" charset="0"/>
                <a:cs typeface="Calibri" panose="020F0502020204030204" pitchFamily="34" charset="0"/>
                <a:hlinkClick r:id="rId7"/>
              </a:rPr>
              <a:t>https://quizlet.com/_</a:t>
            </a:r>
            <a:r>
              <a:rPr lang="en-GB" sz="2400" dirty="0" smtClean="0">
                <a:latin typeface="Century Gothic" panose="020B0502020202020204" pitchFamily="34" charset="0"/>
                <a:cs typeface="Calibri" panose="020F0502020204030204" pitchFamily="34" charset="0"/>
                <a:hlinkClick r:id="rId7"/>
              </a:rPr>
              <a:t>6dysp2</a:t>
            </a:r>
            <a:endParaRPr lang="en-GB" sz="2400" dirty="0" smtClean="0">
              <a:latin typeface="Century Gothic" panose="020B0502020202020204" pitchFamily="34" charset="0"/>
              <a:cs typeface="Calibri" panose="020F0502020204030204" pitchFamily="34" charset="0"/>
            </a:endParaRPr>
          </a:p>
          <a:p>
            <a:endParaRPr lang="en-GB" dirty="0"/>
          </a:p>
        </p:txBody>
      </p:sp>
    </p:spTree>
    <p:extLst>
      <p:ext uri="{BB962C8B-B14F-4D97-AF65-F5344CB8AC3E}">
        <p14:creationId xmlns:p14="http://schemas.microsoft.com/office/powerpoint/2010/main" val="120823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fontScale="90000"/>
          </a:bodyPr>
          <a:lstStyle/>
          <a:p>
            <a:r>
              <a:rPr lang="en-GB" sz="3600" b="1" dirty="0" smtClean="0">
                <a:solidFill>
                  <a:schemeClr val="bg1"/>
                </a:solidFill>
              </a:rPr>
              <a:t>2. Peer or self introduction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
        <p:nvSpPr>
          <p:cNvPr id="5" name="Rectangle 2"/>
          <p:cNvSpPr>
            <a:spLocks noChangeArrowheads="1"/>
          </p:cNvSpPr>
          <p:nvPr/>
        </p:nvSpPr>
        <p:spPr bwMode="auto">
          <a:xfrm>
            <a:off x="9512083" y="1362298"/>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7" name="Rectangle 3"/>
          <p:cNvSpPr>
            <a:spLocks noChangeArrowheads="1"/>
          </p:cNvSpPr>
          <p:nvPr/>
        </p:nvSpPr>
        <p:spPr bwMode="auto">
          <a:xfrm>
            <a:off x="9509717" y="1362296"/>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latin typeface="Century Gothic" panose="020B0502020202020204" pitchFamily="34" charset="0"/>
            </a:endParaRPr>
          </a:p>
        </p:txBody>
      </p:sp>
      <p:sp>
        <p:nvSpPr>
          <p:cNvPr id="9" name="Line 4"/>
          <p:cNvSpPr>
            <a:spLocks noChangeShapeType="1"/>
          </p:cNvSpPr>
          <p:nvPr/>
        </p:nvSpPr>
        <p:spPr bwMode="auto">
          <a:xfrm>
            <a:off x="10195456" y="1350870"/>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0" name="Line 7"/>
          <p:cNvSpPr>
            <a:spLocks noChangeShapeType="1"/>
          </p:cNvSpPr>
          <p:nvPr/>
        </p:nvSpPr>
        <p:spPr bwMode="auto">
          <a:xfrm>
            <a:off x="10220144" y="1350870"/>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1" name="Line 9"/>
          <p:cNvSpPr>
            <a:spLocks noChangeShapeType="1"/>
          </p:cNvSpPr>
          <p:nvPr/>
        </p:nvSpPr>
        <p:spPr bwMode="auto">
          <a:xfrm>
            <a:off x="10195456" y="5507129"/>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chemeClr val="accent1">
                  <a:lumMod val="50000"/>
                </a:schemeClr>
              </a:solidFill>
              <a:latin typeface="Century Gothic" panose="020B0502020202020204" pitchFamily="34" charset="0"/>
            </a:endParaRPr>
          </a:p>
        </p:txBody>
      </p:sp>
      <p:sp>
        <p:nvSpPr>
          <p:cNvPr id="12" name="Text Box 10"/>
          <p:cNvSpPr txBox="1">
            <a:spLocks noChangeArrowheads="1"/>
          </p:cNvSpPr>
          <p:nvPr/>
        </p:nvSpPr>
        <p:spPr bwMode="auto">
          <a:xfrm>
            <a:off x="10195456" y="3334772"/>
            <a:ext cx="1439862" cy="36933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smtClean="0">
                <a:solidFill>
                  <a:schemeClr val="accent1">
                    <a:lumMod val="50000"/>
                  </a:schemeClr>
                </a:solidFill>
                <a:latin typeface="Century Gothic" panose="020B0502020202020204" pitchFamily="34" charset="0"/>
              </a:rPr>
              <a:t>Secondes</a:t>
            </a:r>
            <a:endParaRPr lang="en-GB" b="1" dirty="0">
              <a:solidFill>
                <a:schemeClr val="accent1">
                  <a:lumMod val="50000"/>
                </a:schemeClr>
              </a:solidFill>
              <a:latin typeface="Century Gothic" panose="020B0502020202020204" pitchFamily="34" charset="0"/>
            </a:endParaRPr>
          </a:p>
        </p:txBody>
      </p:sp>
      <p:sp>
        <p:nvSpPr>
          <p:cNvPr id="13" name="Text Box 12"/>
          <p:cNvSpPr txBox="1">
            <a:spLocks noChangeArrowheads="1"/>
          </p:cNvSpPr>
          <p:nvPr/>
        </p:nvSpPr>
        <p:spPr bwMode="auto">
          <a:xfrm>
            <a:off x="10436935" y="1193019"/>
            <a:ext cx="431800" cy="338554"/>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60</a:t>
            </a:r>
          </a:p>
        </p:txBody>
      </p:sp>
      <p:sp>
        <p:nvSpPr>
          <p:cNvPr id="14" name="Text Box 14"/>
          <p:cNvSpPr txBox="1">
            <a:spLocks noChangeArrowheads="1"/>
          </p:cNvSpPr>
          <p:nvPr/>
        </p:nvSpPr>
        <p:spPr bwMode="auto">
          <a:xfrm>
            <a:off x="10412247" y="5326601"/>
            <a:ext cx="734174" cy="338554"/>
          </a:xfrm>
          <a:prstGeom prst="rect">
            <a:avLst/>
          </a:prstGeom>
          <a:no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chemeClr val="accent1">
                    <a:lumMod val="50000"/>
                  </a:schemeClr>
                </a:solidFill>
                <a:latin typeface="Century Gothic" panose="020B0502020202020204" pitchFamily="34" charset="0"/>
              </a:rPr>
              <a:t>0</a:t>
            </a:r>
          </a:p>
        </p:txBody>
      </p:sp>
      <p:sp>
        <p:nvSpPr>
          <p:cNvPr id="15" name="Rectangle 14"/>
          <p:cNvSpPr/>
          <p:nvPr/>
        </p:nvSpPr>
        <p:spPr>
          <a:xfrm>
            <a:off x="9358489" y="551855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utoShape 11">
            <a:hlinkClick r:id="" action="ppaction://noaction" highlightClick="1"/>
          </p:cNvPr>
          <p:cNvSpPr>
            <a:spLocks noChangeArrowheads="1"/>
          </p:cNvSpPr>
          <p:nvPr/>
        </p:nvSpPr>
        <p:spPr bwMode="auto">
          <a:xfrm>
            <a:off x="9248819" y="573754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smtClean="0">
                <a:solidFill>
                  <a:prstClr val="white"/>
                </a:solidFill>
                <a:latin typeface="Century Gothic" panose="020B0502020202020204" pitchFamily="34" charset="0"/>
              </a:rPr>
              <a:t>DÉBUT</a:t>
            </a:r>
            <a:endParaRPr lang="en-GB" b="1" dirty="0">
              <a:solidFill>
                <a:prstClr val="white"/>
              </a:solidFill>
              <a:latin typeface="Century Gothic" panose="020B0502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818796689"/>
              </p:ext>
            </p:extLst>
          </p:nvPr>
        </p:nvGraphicFramePr>
        <p:xfrm>
          <a:off x="2806513" y="1420518"/>
          <a:ext cx="5517818" cy="4757335"/>
        </p:xfrm>
        <a:graphic>
          <a:graphicData uri="http://schemas.openxmlformats.org/drawingml/2006/table">
            <a:tbl>
              <a:tblPr firstRow="1" firstCol="1" bandRow="1">
                <a:tableStyleId>{5940675A-B579-460E-94D1-54222C63F5DA}</a:tableStyleId>
              </a:tblPr>
              <a:tblGrid>
                <a:gridCol w="473004">
                  <a:extLst>
                    <a:ext uri="{9D8B030D-6E8A-4147-A177-3AD203B41FA5}">
                      <a16:colId xmlns:a16="http://schemas.microsoft.com/office/drawing/2014/main" xmlns="" val="20000"/>
                    </a:ext>
                  </a:extLst>
                </a:gridCol>
                <a:gridCol w="2275739">
                  <a:extLst>
                    <a:ext uri="{9D8B030D-6E8A-4147-A177-3AD203B41FA5}">
                      <a16:colId xmlns:a16="http://schemas.microsoft.com/office/drawing/2014/main" xmlns="" val="20001"/>
                    </a:ext>
                  </a:extLst>
                </a:gridCol>
                <a:gridCol w="2769075">
                  <a:extLst>
                    <a:ext uri="{9D8B030D-6E8A-4147-A177-3AD203B41FA5}">
                      <a16:colId xmlns:a16="http://schemas.microsoft.com/office/drawing/2014/main" xmlns=""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xmlns=""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a:solidFill>
                            <a:schemeClr val="accent5">
                              <a:lumMod val="50000"/>
                            </a:schemeClr>
                          </a:solidFill>
                          <a:effectLst/>
                          <a:latin typeface="Century Gothic" panose="020B0502020202020204" pitchFamily="34" charset="0"/>
                        </a:rPr>
                        <a:t>la </a:t>
                      </a:r>
                      <a:r>
                        <a:rPr lang="en-GB" sz="2000" b="0" dirty="0" err="1" smtClean="0">
                          <a:solidFill>
                            <a:schemeClr val="accent5">
                              <a:lumMod val="50000"/>
                            </a:schemeClr>
                          </a:solidFill>
                          <a:effectLst/>
                          <a:latin typeface="Century Gothic" panose="020B0502020202020204" pitchFamily="34" charset="0"/>
                        </a:rPr>
                        <a:t>fille</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 </a:t>
                      </a:r>
                      <a:r>
                        <a:rPr lang="en-GB" sz="2000" dirty="0" smtClean="0">
                          <a:solidFill>
                            <a:schemeClr val="accent5">
                              <a:lumMod val="50000"/>
                            </a:schemeClr>
                          </a:solidFill>
                          <a:effectLst/>
                          <a:latin typeface="Century Gothic" panose="020B0502020202020204" pitchFamily="34" charset="0"/>
                        </a:rPr>
                        <a:t>girl; daughter</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smtClean="0">
                          <a:solidFill>
                            <a:schemeClr val="accent5">
                              <a:lumMod val="50000"/>
                            </a:schemeClr>
                          </a:solidFill>
                          <a:effectLst/>
                          <a:latin typeface="Century Gothic" panose="020B0502020202020204" pitchFamily="34" charset="0"/>
                          <a:ea typeface="+mn-ea"/>
                          <a:cs typeface="+mn-cs"/>
                        </a:rPr>
                        <a:t>le</a:t>
                      </a:r>
                      <a:r>
                        <a:rPr lang="en-GB" sz="2000" b="0" baseline="0" dirty="0" smtClean="0">
                          <a:solidFill>
                            <a:schemeClr val="accent5">
                              <a:lumMod val="50000"/>
                            </a:schemeClr>
                          </a:solidFill>
                          <a:effectLst/>
                          <a:latin typeface="Century Gothic" panose="020B0502020202020204" pitchFamily="34" charset="0"/>
                          <a:ea typeface="+mn-ea"/>
                          <a:cs typeface="+mn-cs"/>
                        </a:rPr>
                        <a:t> </a:t>
                      </a:r>
                      <a:r>
                        <a:rPr lang="en-GB" sz="2000" b="0" baseline="0" dirty="0" err="1" smtClean="0">
                          <a:solidFill>
                            <a:schemeClr val="accent5">
                              <a:lumMod val="50000"/>
                            </a:schemeClr>
                          </a:solidFill>
                          <a:effectLst/>
                          <a:latin typeface="Century Gothic" panose="020B0502020202020204" pitchFamily="34" charset="0"/>
                          <a:ea typeface="+mn-ea"/>
                          <a:cs typeface="+mn-cs"/>
                        </a:rPr>
                        <a:t>fils</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son</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0" dirty="0" smtClean="0">
                          <a:solidFill>
                            <a:schemeClr val="accent5">
                              <a:lumMod val="50000"/>
                            </a:schemeClr>
                          </a:solidFill>
                          <a:latin typeface="Century Gothic" panose="020B0502020202020204" pitchFamily="34" charset="0"/>
                        </a:rPr>
                        <a:t>les </a:t>
                      </a:r>
                      <a:r>
                        <a:rPr lang="en-GB" b="0" dirty="0" err="1" smtClean="0">
                          <a:solidFill>
                            <a:schemeClr val="accent5">
                              <a:lumMod val="50000"/>
                            </a:schemeClr>
                          </a:solidFill>
                          <a:latin typeface="Century Gothic" panose="020B0502020202020204" pitchFamily="34" charset="0"/>
                        </a:rPr>
                        <a:t>cheveux</a:t>
                      </a:r>
                      <a:endParaRPr lang="en-GB" b="0" dirty="0" smtClean="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hair</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b="0" dirty="0" err="1" smtClean="0">
                          <a:solidFill>
                            <a:schemeClr val="accent5">
                              <a:lumMod val="50000"/>
                            </a:schemeClr>
                          </a:solidFill>
                          <a:latin typeface="Century Gothic" panose="020B0502020202020204" pitchFamily="34" charset="0"/>
                        </a:rPr>
                        <a:t>ans</a:t>
                      </a:r>
                      <a:endParaRPr lang="en-GB" b="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 </a:t>
                      </a:r>
                      <a:r>
                        <a:rPr lang="en-GB" sz="2000" dirty="0" smtClean="0">
                          <a:solidFill>
                            <a:schemeClr val="accent5">
                              <a:lumMod val="50000"/>
                            </a:schemeClr>
                          </a:solidFill>
                          <a:effectLst/>
                          <a:latin typeface="Century Gothic" panose="020B0502020202020204" pitchFamily="34" charset="0"/>
                        </a:rPr>
                        <a:t>years</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b="0" dirty="0" err="1" smtClean="0">
                          <a:solidFill>
                            <a:schemeClr val="accent5">
                              <a:lumMod val="50000"/>
                            </a:schemeClr>
                          </a:solidFill>
                          <a:latin typeface="Century Gothic" panose="020B0502020202020204" pitchFamily="34" charset="0"/>
                        </a:rPr>
                        <a:t>avoir</a:t>
                      </a:r>
                      <a:endParaRPr lang="en-GB" b="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to have; having</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r>
                        <a:rPr lang="en-GB" b="0" dirty="0" err="1" smtClean="0">
                          <a:solidFill>
                            <a:schemeClr val="accent5">
                              <a:lumMod val="50000"/>
                            </a:schemeClr>
                          </a:solidFill>
                          <a:latin typeface="Century Gothic" panose="020B0502020202020204" pitchFamily="34" charset="0"/>
                        </a:rPr>
                        <a:t>être</a:t>
                      </a:r>
                      <a:endParaRPr lang="en-GB" b="0" dirty="0">
                        <a:solidFill>
                          <a:schemeClr val="accent5">
                            <a:lumMod val="50000"/>
                          </a:schemeClr>
                        </a:solidFill>
                        <a:latin typeface="Century Gothic" panose="020B0502020202020204" pitchFamily="34"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 </a:t>
                      </a:r>
                      <a:r>
                        <a:rPr lang="en-GB" sz="2000" dirty="0" smtClean="0">
                          <a:solidFill>
                            <a:schemeClr val="accent5">
                              <a:lumMod val="50000"/>
                            </a:schemeClr>
                          </a:solidFill>
                          <a:effectLst/>
                          <a:latin typeface="Century Gothic" panose="020B0502020202020204" pitchFamily="34" charset="0"/>
                        </a:rPr>
                        <a:t>to be; being</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smtClean="0">
                          <a:solidFill>
                            <a:schemeClr val="accent5">
                              <a:lumMod val="50000"/>
                            </a:schemeClr>
                          </a:solidFill>
                          <a:effectLst/>
                          <a:latin typeface="Century Gothic" panose="020B0502020202020204" pitchFamily="34" charset="0"/>
                        </a:rPr>
                        <a:t>long(s)</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long</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smtClean="0">
                          <a:solidFill>
                            <a:schemeClr val="accent5">
                              <a:lumMod val="50000"/>
                            </a:schemeClr>
                          </a:solidFill>
                          <a:effectLst/>
                          <a:latin typeface="Century Gothic" panose="020B0502020202020204" pitchFamily="34" charset="0"/>
                        </a:rPr>
                        <a:t>court(s)</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short</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8"/>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9</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err="1" smtClean="0">
                          <a:solidFill>
                            <a:schemeClr val="accent5">
                              <a:lumMod val="50000"/>
                            </a:schemeClr>
                          </a:solidFill>
                          <a:effectLst/>
                          <a:latin typeface="Century Gothic" panose="020B0502020202020204" pitchFamily="34" charset="0"/>
                        </a:rPr>
                        <a:t>jeune</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a:solidFill>
                            <a:schemeClr val="accent5">
                              <a:lumMod val="50000"/>
                            </a:schemeClr>
                          </a:solidFill>
                          <a:effectLst/>
                          <a:latin typeface="Century Gothic" panose="020B0502020202020204" pitchFamily="34" charset="0"/>
                        </a:rPr>
                        <a:t> </a:t>
                      </a:r>
                      <a:r>
                        <a:rPr lang="en-GB" sz="2000" dirty="0" smtClean="0">
                          <a:solidFill>
                            <a:schemeClr val="accent5">
                              <a:lumMod val="50000"/>
                            </a:schemeClr>
                          </a:solidFill>
                          <a:effectLst/>
                          <a:latin typeface="Century Gothic" panose="020B0502020202020204" pitchFamily="34" charset="0"/>
                        </a:rPr>
                        <a:t>young</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9"/>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10</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0" dirty="0" smtClean="0">
                          <a:solidFill>
                            <a:schemeClr val="accent5">
                              <a:lumMod val="50000"/>
                            </a:schemeClr>
                          </a:solidFill>
                          <a:effectLst/>
                          <a:latin typeface="Century Gothic" panose="020B0502020202020204" pitchFamily="34" charset="0"/>
                        </a:rPr>
                        <a:t>unique</a:t>
                      </a:r>
                      <a:endParaRPr lang="en-GB" sz="2000" b="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dirty="0" smtClean="0">
                          <a:solidFill>
                            <a:schemeClr val="accent5">
                              <a:lumMod val="50000"/>
                            </a:schemeClr>
                          </a:solidFill>
                          <a:effectLst/>
                          <a:latin typeface="Century Gothic" panose="020B0502020202020204" pitchFamily="34" charset="0"/>
                        </a:rPr>
                        <a:t>only (child)</a:t>
                      </a:r>
                      <a:endPar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10"/>
                  </a:ext>
                </a:extLst>
              </a:tr>
            </a:tbl>
          </a:graphicData>
        </a:graphic>
      </p:graphicFrame>
      <p:grpSp>
        <p:nvGrpSpPr>
          <p:cNvPr id="18" name="Group 17"/>
          <p:cNvGrpSpPr/>
          <p:nvPr/>
        </p:nvGrpSpPr>
        <p:grpSpPr>
          <a:xfrm>
            <a:off x="3468734" y="1892026"/>
            <a:ext cx="2006648" cy="4227605"/>
            <a:chOff x="2634335" y="1842309"/>
            <a:chExt cx="2006648" cy="4227605"/>
          </a:xfrm>
        </p:grpSpPr>
        <p:sp>
          <p:nvSpPr>
            <p:cNvPr id="19" name="Rectangle 18"/>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Rectangle 19"/>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Rectangle 20"/>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Rectangle 21"/>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3" name="Rectangle 22"/>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4" name="Rectangle 23"/>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5" name="Rectangle 24"/>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6" name="Rectangle 25"/>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7" name="Rectangle 26"/>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8" name="Rectangle 27"/>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grpSp>
        <p:nvGrpSpPr>
          <p:cNvPr id="29" name="Group 28"/>
          <p:cNvGrpSpPr/>
          <p:nvPr/>
        </p:nvGrpSpPr>
        <p:grpSpPr>
          <a:xfrm>
            <a:off x="5571171" y="1907212"/>
            <a:ext cx="2379502" cy="4227605"/>
            <a:chOff x="2634335" y="1842309"/>
            <a:chExt cx="2006648" cy="4227605"/>
          </a:xfrm>
        </p:grpSpPr>
        <p:sp>
          <p:nvSpPr>
            <p:cNvPr id="30" name="Rectangle 29"/>
            <p:cNvSpPr/>
            <p:nvPr/>
          </p:nvSpPr>
          <p:spPr>
            <a:xfrm>
              <a:off x="2634335" y="1842309"/>
              <a:ext cx="2006647" cy="337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1" name="Rectangle 30"/>
            <p:cNvSpPr/>
            <p:nvPr/>
          </p:nvSpPr>
          <p:spPr>
            <a:xfrm>
              <a:off x="2634336" y="2278847"/>
              <a:ext cx="2006647" cy="349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2" name="Rectangle 31"/>
            <p:cNvSpPr/>
            <p:nvPr/>
          </p:nvSpPr>
          <p:spPr>
            <a:xfrm>
              <a:off x="2634336" y="2697126"/>
              <a:ext cx="2006647" cy="34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3" name="Rectangle 32"/>
            <p:cNvSpPr/>
            <p:nvPr/>
          </p:nvSpPr>
          <p:spPr>
            <a:xfrm>
              <a:off x="2634336" y="3158394"/>
              <a:ext cx="2006647" cy="307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4" name="Rectangle 33"/>
            <p:cNvSpPr/>
            <p:nvPr/>
          </p:nvSpPr>
          <p:spPr>
            <a:xfrm>
              <a:off x="2634336" y="3574870"/>
              <a:ext cx="2006647" cy="339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5" name="Rectangle 34"/>
            <p:cNvSpPr/>
            <p:nvPr/>
          </p:nvSpPr>
          <p:spPr>
            <a:xfrm>
              <a:off x="2634336" y="3983084"/>
              <a:ext cx="2006647" cy="355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6" name="Rectangle 35"/>
            <p:cNvSpPr/>
            <p:nvPr/>
          </p:nvSpPr>
          <p:spPr>
            <a:xfrm>
              <a:off x="2634336" y="4422814"/>
              <a:ext cx="2006647" cy="357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7" name="Rectangle 36"/>
            <p:cNvSpPr/>
            <p:nvPr/>
          </p:nvSpPr>
          <p:spPr>
            <a:xfrm>
              <a:off x="2634335" y="4857372"/>
              <a:ext cx="2006647" cy="362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8" name="Rectangle 37"/>
            <p:cNvSpPr/>
            <p:nvPr/>
          </p:nvSpPr>
          <p:spPr>
            <a:xfrm>
              <a:off x="2634336" y="5288951"/>
              <a:ext cx="2006647" cy="35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9" name="Rectangle 38"/>
            <p:cNvSpPr/>
            <p:nvPr/>
          </p:nvSpPr>
          <p:spPr>
            <a:xfrm>
              <a:off x="2634335" y="5738426"/>
              <a:ext cx="2006647" cy="331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pic>
        <p:nvPicPr>
          <p:cNvPr id="40" name="Picture 7"/>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207994" y="74073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34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300038" y="338225"/>
            <a:ext cx="5265384" cy="707849"/>
          </a:xfrm>
        </p:spPr>
        <p:txBody>
          <a:bodyPr>
            <a:normAutofit fontScale="90000"/>
          </a:bodyPr>
          <a:lstStyle/>
          <a:p>
            <a:r>
              <a:rPr lang="en-GB" sz="3600" b="1" dirty="0" smtClean="0">
                <a:solidFill>
                  <a:schemeClr val="bg1"/>
                </a:solidFill>
              </a:rPr>
              <a:t>Teacher-led presentation</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pic>
        <p:nvPicPr>
          <p:cNvPr id="3" name="Picture 2"/>
          <p:cNvPicPr>
            <a:picLocks noChangeAspect="1"/>
          </p:cNvPicPr>
          <p:nvPr/>
        </p:nvPicPr>
        <p:blipFill>
          <a:blip r:embed="rId5"/>
          <a:stretch>
            <a:fillRect/>
          </a:stretch>
        </p:blipFill>
        <p:spPr>
          <a:xfrm>
            <a:off x="4107473" y="1402411"/>
            <a:ext cx="3735265" cy="3804437"/>
          </a:xfrm>
          <a:prstGeom prst="rect">
            <a:avLst/>
          </a:prstGeom>
        </p:spPr>
      </p:pic>
      <p:cxnSp>
        <p:nvCxnSpPr>
          <p:cNvPr id="7" name="Straight Arrow Connector 6"/>
          <p:cNvCxnSpPr/>
          <p:nvPr/>
        </p:nvCxnSpPr>
        <p:spPr>
          <a:xfrm flipH="1">
            <a:off x="5049606" y="3304629"/>
            <a:ext cx="899013" cy="770210"/>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369434" y="5340392"/>
            <a:ext cx="2976880" cy="923330"/>
          </a:xfrm>
          <a:prstGeom prst="rect">
            <a:avLst/>
          </a:prstGeom>
          <a:solidFill>
            <a:schemeClr val="bg1"/>
          </a:solidFill>
        </p:spPr>
        <p:txBody>
          <a:bodyPr wrap="square" rtlCol="0">
            <a:spAutoFit/>
          </a:bodyPr>
          <a:lstStyle/>
          <a:p>
            <a:pPr algn="ctr"/>
            <a:r>
              <a:rPr lang="en-GB" sz="5400" dirty="0" smtClean="0">
                <a:solidFill>
                  <a:schemeClr val="accent1">
                    <a:lumMod val="50000"/>
                  </a:schemeClr>
                </a:solidFill>
                <a:latin typeface="Century Gothic" panose="020B0502020202020204" pitchFamily="34" charset="0"/>
              </a:rPr>
              <a:t>le </a:t>
            </a:r>
            <a:r>
              <a:rPr lang="en-GB" sz="5400" dirty="0" err="1" smtClean="0">
                <a:solidFill>
                  <a:schemeClr val="accent1">
                    <a:lumMod val="50000"/>
                  </a:schemeClr>
                </a:solidFill>
                <a:latin typeface="Century Gothic" panose="020B0502020202020204" pitchFamily="34" charset="0"/>
              </a:rPr>
              <a:t>fils</a:t>
            </a:r>
            <a:endParaRPr lang="en-GB" sz="5400" dirty="0">
              <a:solidFill>
                <a:schemeClr val="accent1">
                  <a:lumMod val="50000"/>
                </a:schemeClr>
              </a:solidFill>
              <a:latin typeface="Century Gothic" panose="020B0502020202020204" pitchFamily="34" charset="0"/>
            </a:endParaRPr>
          </a:p>
        </p:txBody>
      </p:sp>
    </p:spTree>
    <p:extLst>
      <p:ext uri="{BB962C8B-B14F-4D97-AF65-F5344CB8AC3E}">
        <p14:creationId xmlns:p14="http://schemas.microsoft.com/office/powerpoint/2010/main" val="259200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09651" y="3456879"/>
            <a:ext cx="1810704" cy="2011893"/>
          </a:xfrm>
          <a:prstGeom prst="rect">
            <a:avLst/>
          </a:prstGeom>
        </p:spPr>
      </p:pic>
      <p:pic>
        <p:nvPicPr>
          <p:cNvPr id="2" name="Picture 1"/>
          <p:cNvPicPr>
            <a:picLocks noChangeAspect="1"/>
          </p:cNvPicPr>
          <p:nvPr/>
        </p:nvPicPr>
        <p:blipFill>
          <a:blip r:embed="rId4"/>
          <a:stretch>
            <a:fillRect/>
          </a:stretch>
        </p:blipFill>
        <p:spPr>
          <a:xfrm>
            <a:off x="5913283" y="3579382"/>
            <a:ext cx="3100283" cy="186578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2526" y="2407298"/>
            <a:ext cx="1163319" cy="13267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669" y="2329987"/>
            <a:ext cx="1163319" cy="1326706"/>
          </a:xfrm>
          <a:prstGeom prst="rect">
            <a:avLst/>
          </a:prstGeom>
        </p:spPr>
      </p:pic>
      <p:pic>
        <p:nvPicPr>
          <p:cNvPr id="4" name="Picture 3"/>
          <p:cNvPicPr>
            <a:picLocks noChangeAspect="1"/>
          </p:cNvPicPr>
          <p:nvPr/>
        </p:nvPicPr>
        <p:blipFill>
          <a:blip r:embed="rId6"/>
          <a:stretch>
            <a:fillRect/>
          </a:stretch>
        </p:blipFill>
        <p:spPr>
          <a:xfrm>
            <a:off x="4812224" y="468889"/>
            <a:ext cx="2790825" cy="1724025"/>
          </a:xfrm>
          <a:prstGeom prst="rect">
            <a:avLst/>
          </a:prstGeom>
        </p:spPr>
      </p:pic>
      <p:cxnSp>
        <p:nvCxnSpPr>
          <p:cNvPr id="8" name="Straight Arrow Connector 7"/>
          <p:cNvCxnSpPr/>
          <p:nvPr/>
        </p:nvCxnSpPr>
        <p:spPr>
          <a:xfrm flipH="1">
            <a:off x="4997428" y="2192914"/>
            <a:ext cx="1009520" cy="1078339"/>
          </a:xfrm>
          <a:prstGeom prst="straightConnector1">
            <a:avLst/>
          </a:prstGeom>
          <a:ln w="76200">
            <a:solidFill>
              <a:srgbClr val="EA5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59366" y="5291627"/>
            <a:ext cx="3711273" cy="923330"/>
          </a:xfrm>
          <a:prstGeom prst="rect">
            <a:avLst/>
          </a:prstGeom>
          <a:noFill/>
        </p:spPr>
        <p:txBody>
          <a:bodyPr wrap="square" rtlCol="0">
            <a:spAutoFit/>
          </a:bodyPr>
          <a:lstStyle/>
          <a:p>
            <a:pPr algn="ctr"/>
            <a:r>
              <a:rPr lang="en-GB" sz="5400" dirty="0" err="1" smtClean="0">
                <a:solidFill>
                  <a:schemeClr val="accent1">
                    <a:lumMod val="50000"/>
                  </a:schemeClr>
                </a:solidFill>
                <a:latin typeface="Century Gothic" panose="020B0502020202020204" pitchFamily="34" charset="0"/>
              </a:rPr>
              <a:t>fils</a:t>
            </a:r>
            <a:r>
              <a:rPr lang="en-GB" sz="5400" dirty="0" smtClean="0">
                <a:solidFill>
                  <a:schemeClr val="accent1">
                    <a:lumMod val="50000"/>
                  </a:schemeClr>
                </a:solidFill>
                <a:latin typeface="Century Gothic" panose="020B0502020202020204" pitchFamily="34" charset="0"/>
              </a:rPr>
              <a:t> unique</a:t>
            </a:r>
            <a:endParaRPr lang="en-GB" sz="5400" dirty="0">
              <a:solidFill>
                <a:schemeClr val="accent1">
                  <a:lumMod val="50000"/>
                </a:schemeClr>
              </a:solidFill>
              <a:latin typeface="Century Gothic" panose="020B0502020202020204" pitchFamily="34" charset="0"/>
            </a:endParaRPr>
          </a:p>
        </p:txBody>
      </p:sp>
      <p:sp>
        <p:nvSpPr>
          <p:cNvPr id="11" name="TextBox 10"/>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Stephen Owen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7185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être</a:t>
            </a:r>
            <a:endParaRPr lang="en-GB" sz="11500" b="1" dirty="0">
              <a:solidFill>
                <a:srgbClr val="5B9BD5">
                  <a:lumMod val="50000"/>
                </a:srgbClr>
              </a:solidFill>
              <a:latin typeface="Century Gothic" panose="020B0502020202020204" pitchFamily="34" charset="0"/>
            </a:endParaRPr>
          </a:p>
        </p:txBody>
      </p:sp>
      <p:sp>
        <p:nvSpPr>
          <p:cNvPr id="9" name="TextBox 8"/>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10" name="TextBox 9"/>
          <p:cNvSpPr txBox="1"/>
          <p:nvPr/>
        </p:nvSpPr>
        <p:spPr>
          <a:xfrm>
            <a:off x="2756816" y="3378608"/>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est</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2756816" y="510467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Tree>
    <p:extLst>
      <p:ext uri="{BB962C8B-B14F-4D97-AF65-F5344CB8AC3E}">
        <p14:creationId xmlns:p14="http://schemas.microsoft.com/office/powerpoint/2010/main" val="39760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1039</Words>
  <Application>Microsoft Office PowerPoint</Application>
  <PresentationFormat>Widescreen</PresentationFormat>
  <Paragraphs>465</Paragraphs>
  <Slides>35</Slides>
  <Notes>26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SimSun</vt:lpstr>
      <vt:lpstr>Arial</vt:lpstr>
      <vt:lpstr>Bookshelf Symbol 7</vt:lpstr>
      <vt:lpstr>Calibri</vt:lpstr>
      <vt:lpstr>Century Gothic</vt:lpstr>
      <vt:lpstr>Segoe UI Semilight</vt:lpstr>
      <vt:lpstr>Times New Roman</vt:lpstr>
      <vt:lpstr>Tw Cen MT</vt:lpstr>
      <vt:lpstr>Wingdings</vt:lpstr>
      <vt:lpstr>1_Office Theme</vt:lpstr>
      <vt:lpstr>Office Theme</vt:lpstr>
      <vt:lpstr>2_Office Theme</vt:lpstr>
      <vt:lpstr>PowerPoint Presentation</vt:lpstr>
      <vt:lpstr>Stages of vocabulary learning</vt:lpstr>
      <vt:lpstr>First encounters</vt:lpstr>
      <vt:lpstr>Décrire les gens [describing people]</vt:lpstr>
      <vt:lpstr>1. Quizlet</vt:lpstr>
      <vt:lpstr>2. Peer or self introduction</vt:lpstr>
      <vt:lpstr>Teacher-led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Self-made flashcard routines</vt:lpstr>
      <vt:lpstr>5. Text/Story presentation</vt:lpstr>
      <vt:lpstr>Consolidation</vt:lpstr>
      <vt:lpstr>1) Give the meaning of the following words:</vt:lpstr>
      <vt:lpstr>2) Give the correct French spellings</vt:lpstr>
      <vt:lpstr>2) Listening: Individual words</vt:lpstr>
      <vt:lpstr>2) Listening: Sentences 1a</vt:lpstr>
      <vt:lpstr>2) Listening: Sentences 1a</vt:lpstr>
      <vt:lpstr>2) Listening: Sentences 1b</vt:lpstr>
      <vt:lpstr>3) Use the correct verb and write the correct form of the verb.</vt:lpstr>
      <vt:lpstr>3) Use the correct verb and write the correct form of the verb.</vt:lpstr>
      <vt:lpstr>Sentence level production</vt:lpstr>
      <vt:lpstr>Developing use</vt:lpstr>
      <vt:lpstr>Information gap</vt:lpstr>
      <vt:lpstr>Information gap</vt:lpstr>
      <vt:lpstr>Information gap</vt:lpstr>
      <vt:lpstr>Assessment</vt:lpstr>
      <vt:lpstr>Self-assessment checklist</vt:lpstr>
      <vt:lpstr>Sentence translation</vt:lpstr>
      <vt:lpstr>Sentence translation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37</cp:revision>
  <dcterms:created xsi:type="dcterms:W3CDTF">2019-03-30T07:18:29Z</dcterms:created>
  <dcterms:modified xsi:type="dcterms:W3CDTF">2019-05-17T09:11:01Z</dcterms:modified>
</cp:coreProperties>
</file>