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2"/>
  </p:notesMasterIdLst>
  <p:sldIdLst>
    <p:sldId id="258" r:id="rId2"/>
    <p:sldId id="301" r:id="rId3"/>
    <p:sldId id="302" r:id="rId4"/>
    <p:sldId id="257" r:id="rId5"/>
    <p:sldId id="303" r:id="rId6"/>
    <p:sldId id="374" r:id="rId7"/>
    <p:sldId id="261" r:id="rId8"/>
    <p:sldId id="406" r:id="rId9"/>
    <p:sldId id="408" r:id="rId10"/>
    <p:sldId id="40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520"/>
    <a:srgbClr val="115076"/>
    <a:srgbClr val="FBF0D5"/>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86442" autoAdjust="0"/>
  </p:normalViewPr>
  <p:slideViewPr>
    <p:cSldViewPr snapToGrid="0">
      <p:cViewPr varScale="1">
        <p:scale>
          <a:sx n="114" d="100"/>
          <a:sy n="114" d="100"/>
        </p:scale>
        <p:origin x="336" y="17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26/03/2020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26980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Verb brainstorming</a:t>
            </a:r>
          </a:p>
          <a:p>
            <a:pPr marL="0" marR="0" lvl="0" indent="0" algn="l" defTabSz="914400" rtl="0" eaLnBrk="1" fontAlgn="auto" latinLnBrk="0" hangingPunct="1">
              <a:lnSpc>
                <a:spcPct val="100000"/>
              </a:lnSpc>
              <a:spcBef>
                <a:spcPts val="0"/>
              </a:spcBef>
              <a:spcAft>
                <a:spcPts val="0"/>
              </a:spcAft>
              <a:buClrTx/>
              <a:buSzTx/>
              <a:buFontTx/>
              <a:buNone/>
              <a:tabLst/>
              <a:defRPr/>
            </a:pPr>
            <a:br>
              <a:rPr lang="en-GB" dirty="0"/>
            </a:br>
            <a:r>
              <a:rPr lang="en-GB" b="1" baseline="0" dirty="0"/>
              <a:t>Version 3:</a:t>
            </a: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Display this English version to the class and ask students to write down the German and English for any of the verbs they know, in their books.</a:t>
            </a:r>
            <a:br>
              <a:rPr lang="en-GB" b="0" baseline="0" dirty="0"/>
            </a:br>
            <a:r>
              <a:rPr lang="en-GB" b="0" baseline="0" dirty="0"/>
              <a:t>Note that this version can be simplified, as desired, by removing some of the options.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0" baseline="0" dirty="0"/>
              <a:t>Note that this version of the slide can be used as the answer slide for Version 2.</a:t>
            </a:r>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0" dirty="0"/>
          </a:p>
        </p:txBody>
      </p:sp>
      <p:sp>
        <p:nvSpPr>
          <p:cNvPr id="4" name="Slide Number Placeholder 3"/>
          <p:cNvSpPr>
            <a:spLocks noGrp="1"/>
          </p:cNvSpPr>
          <p:nvPr>
            <p:ph type="sldNum" sz="quarter" idx="10"/>
          </p:nvPr>
        </p:nvSpPr>
        <p:spPr/>
        <p:txBody>
          <a:bodyPr/>
          <a:lstStyle/>
          <a:p>
            <a:pPr>
              <a:defRPr/>
            </a:pPr>
            <a:fld id="{051212F4-EB5A-464B-92EC-DACFCB1CC2CD}" type="slidenum">
              <a:rPr lang="en-GB" smtClean="0">
                <a:solidFill>
                  <a:prstClr val="black"/>
                </a:solidFill>
              </a:rPr>
              <a:pPr>
                <a:defRPr/>
              </a:pPr>
              <a:t>10</a:t>
            </a:fld>
            <a:endParaRPr lang="en-GB">
              <a:solidFill>
                <a:prstClr val="black"/>
              </a:solidFill>
            </a:endParaRPr>
          </a:p>
        </p:txBody>
      </p:sp>
    </p:spTree>
    <p:extLst>
      <p:ext uri="{BB962C8B-B14F-4D97-AF65-F5344CB8AC3E}">
        <p14:creationId xmlns:p14="http://schemas.microsoft.com/office/powerpoint/2010/main" val="103065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Starter activity </a:t>
            </a:r>
            <a:r>
              <a:rPr lang="en-GB" b="1" baseline="0" dirty="0"/>
              <a:t> - transcription to reactivate verb vocabulary</a:t>
            </a:r>
            <a:br>
              <a:rPr lang="en-GB" b="1" baseline="0" dirty="0"/>
            </a:br>
            <a:br>
              <a:rPr lang="en-GB" b="1" baseline="0" dirty="0"/>
            </a:br>
            <a:r>
              <a:rPr lang="en-GB" b="1" baseline="0" dirty="0"/>
              <a:t>Students have one piece of A4 paper. They fold it (no need for numbers or drawing of lines) horizontally in half, then vertically in half and half again to create 8 rectangular box shapes. If this is the first time students have done this, teacher models carefully from the front.</a:t>
            </a:r>
          </a:p>
          <a:p>
            <a:endParaRPr lang="en-GB" b="1" baseline="0" dirty="0"/>
          </a:p>
          <a:p>
            <a:r>
              <a:rPr lang="en-GB" b="0" baseline="0" dirty="0"/>
              <a:t>1] Teacher </a:t>
            </a:r>
            <a:r>
              <a:rPr lang="en-GB" b="1" baseline="0" dirty="0"/>
              <a:t>dictates</a:t>
            </a:r>
            <a:r>
              <a:rPr lang="en-GB" b="0" baseline="0" dirty="0"/>
              <a:t> infinitives (e.g. </a:t>
            </a:r>
            <a:r>
              <a:rPr lang="en-GB" b="0" baseline="0" dirty="0" err="1"/>
              <a:t>Eins</a:t>
            </a:r>
            <a:r>
              <a:rPr lang="en-GB" b="0" baseline="0" dirty="0"/>
              <a:t> – </a:t>
            </a:r>
            <a:r>
              <a:rPr lang="en-GB" b="0" baseline="0" dirty="0" err="1"/>
              <a:t>tanzen</a:t>
            </a:r>
            <a:r>
              <a:rPr lang="en-GB" b="0" baseline="0" dirty="0"/>
              <a:t>,..</a:t>
            </a:r>
            <a:r>
              <a:rPr lang="en-GB" b="0" baseline="0" dirty="0" err="1"/>
              <a:t>zwei</a:t>
            </a:r>
            <a:r>
              <a:rPr lang="en-GB" b="0" baseline="0" dirty="0"/>
              <a:t>, </a:t>
            </a:r>
            <a:r>
              <a:rPr lang="en-GB" b="0" baseline="0" dirty="0" err="1"/>
              <a:t>Gitarre</a:t>
            </a:r>
            <a:r>
              <a:rPr lang="en-GB" b="0" baseline="0" dirty="0"/>
              <a:t> </a:t>
            </a:r>
            <a:r>
              <a:rPr lang="en-GB" b="0" baseline="0" dirty="0" err="1"/>
              <a:t>spielen</a:t>
            </a:r>
            <a:r>
              <a:rPr lang="en-GB" b="0" baseline="0" dirty="0"/>
              <a:t>) and students write the verb/noun-verb phrase in German within each box 1-8.</a:t>
            </a:r>
            <a:br>
              <a:rPr lang="en-GB" b="0" baseline="0" dirty="0"/>
            </a:br>
            <a:r>
              <a:rPr lang="en-GB" b="0" baseline="0" dirty="0"/>
              <a:t>2] Then they tear the sheet to create 8 separate boxes and on the other side of each draw a very quick picture (5 seconds only allowed for drawing, count down 5-1) to indicate the meaning.  Alternatively, they can write the English word. </a:t>
            </a:r>
            <a:br>
              <a:rPr lang="en-GB" b="1" baseline="0" dirty="0"/>
            </a:br>
            <a:br>
              <a:rPr lang="en-GB" b="1" baseline="0" dirty="0"/>
            </a:br>
            <a:r>
              <a:rPr lang="en-GB" b="1" baseline="0" dirty="0"/>
              <a:t>Note: the notes under Slide 1 list all the verbs taught to date, including those encountered in the SSC. The verbs chosen for this starter include verbs from this week, from the recycled sets and four from previous learning.</a:t>
            </a:r>
            <a:br>
              <a:rPr lang="en-GB" b="1" baseline="0" dirty="0"/>
            </a:br>
            <a:r>
              <a:rPr lang="en-GB" baseline="0" dirty="0"/>
              <a:t>The next slide shows correct spelling and example pictures (for students to check their spelling and understanding)</a:t>
            </a:r>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t>2</a:t>
            </a:fld>
            <a:endParaRPr lang="en-GB"/>
          </a:p>
        </p:txBody>
      </p:sp>
    </p:spTree>
    <p:extLst>
      <p:ext uri="{BB962C8B-B14F-4D97-AF65-F5344CB8AC3E}">
        <p14:creationId xmlns:p14="http://schemas.microsoft.com/office/powerpoint/2010/main" val="305780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Starter activity </a:t>
            </a:r>
            <a:r>
              <a:rPr lang="en-GB" b="1" baseline="0" dirty="0"/>
              <a:t> - answers</a:t>
            </a:r>
            <a:endParaRPr lang="en-GB" baseline="0" dirty="0"/>
          </a:p>
          <a:p>
            <a:r>
              <a:rPr lang="en-GB" baseline="0" dirty="0"/>
              <a:t>1. </a:t>
            </a:r>
            <a:r>
              <a:rPr lang="en-GB" baseline="0" dirty="0" err="1"/>
              <a:t>tanzen</a:t>
            </a:r>
            <a:br>
              <a:rPr lang="en-GB" baseline="0" dirty="0"/>
            </a:br>
            <a:r>
              <a:rPr lang="en-GB" baseline="0" dirty="0"/>
              <a:t>2. </a:t>
            </a:r>
            <a:r>
              <a:rPr lang="en-GB" baseline="0" dirty="0" err="1"/>
              <a:t>Gitarre</a:t>
            </a:r>
            <a:r>
              <a:rPr lang="en-GB" baseline="0" dirty="0"/>
              <a:t> </a:t>
            </a:r>
            <a:r>
              <a:rPr lang="en-GB" baseline="0" dirty="0" err="1"/>
              <a:t>spielen</a:t>
            </a:r>
            <a:br>
              <a:rPr lang="en-GB" baseline="0" dirty="0"/>
            </a:br>
            <a:r>
              <a:rPr lang="en-GB" baseline="0" dirty="0"/>
              <a:t>3. </a:t>
            </a:r>
            <a:r>
              <a:rPr lang="en-GB" baseline="0" dirty="0" err="1"/>
              <a:t>stehen</a:t>
            </a:r>
            <a:br>
              <a:rPr lang="en-GB" baseline="0" dirty="0"/>
            </a:br>
            <a:r>
              <a:rPr lang="en-GB" baseline="0" dirty="0"/>
              <a:t>4. </a:t>
            </a:r>
            <a:r>
              <a:rPr lang="en-GB" baseline="0" dirty="0" err="1"/>
              <a:t>einen</a:t>
            </a:r>
            <a:r>
              <a:rPr lang="en-GB" baseline="0" dirty="0"/>
              <a:t> Hut </a:t>
            </a:r>
            <a:r>
              <a:rPr lang="en-GB" baseline="0" dirty="0" err="1"/>
              <a:t>tragen</a:t>
            </a:r>
            <a:br>
              <a:rPr lang="en-GB" baseline="0" dirty="0"/>
            </a:br>
            <a:r>
              <a:rPr lang="en-GB" baseline="0" dirty="0"/>
              <a:t>5. </a:t>
            </a:r>
            <a:r>
              <a:rPr lang="en-GB" baseline="0" dirty="0" err="1"/>
              <a:t>sehen</a:t>
            </a:r>
            <a:br>
              <a:rPr lang="en-GB" baseline="0" dirty="0"/>
            </a:br>
            <a:r>
              <a:rPr lang="en-GB" baseline="0" dirty="0"/>
              <a:t>6. </a:t>
            </a:r>
            <a:r>
              <a:rPr lang="en-GB" baseline="0" dirty="0" err="1"/>
              <a:t>liegen</a:t>
            </a:r>
            <a:br>
              <a:rPr lang="en-GB" baseline="0" dirty="0"/>
            </a:br>
            <a:r>
              <a:rPr lang="en-GB" baseline="0" dirty="0"/>
              <a:t>7. </a:t>
            </a:r>
            <a:r>
              <a:rPr lang="en-GB" baseline="0" dirty="0" err="1"/>
              <a:t>schreiben</a:t>
            </a:r>
            <a:br>
              <a:rPr lang="en-GB" baseline="0" dirty="0"/>
            </a:br>
            <a:r>
              <a:rPr lang="en-GB" baseline="0" dirty="0"/>
              <a:t>8. </a:t>
            </a:r>
            <a:r>
              <a:rPr lang="en-GB" baseline="0" dirty="0" err="1"/>
              <a:t>denken</a:t>
            </a:r>
            <a:endParaRPr lang="en-GB" baseline="0" dirty="0"/>
          </a:p>
          <a:p>
            <a:endParaRPr lang="en-GB" baseline="0" dirty="0"/>
          </a:p>
          <a:p>
            <a:r>
              <a:rPr lang="en-GB" baseline="0" dirty="0"/>
              <a:t>Picture and verb are animated to appear together.  Teacher elicits pronunciation from students (preferably chorally to give all students the maximum opportunity for read aloud practice).</a:t>
            </a:r>
          </a:p>
          <a:p>
            <a:r>
              <a:rPr lang="en-GB" baseline="0" dirty="0"/>
              <a:t>Teachers might ask students to tell them why it is ‘</a:t>
            </a:r>
            <a:r>
              <a:rPr lang="en-GB" baseline="0" dirty="0" err="1"/>
              <a:t>einen</a:t>
            </a:r>
            <a:r>
              <a:rPr lang="en-GB" baseline="0" dirty="0"/>
              <a:t> Hut’ - both the meaning ‘a’ and form ‘</a:t>
            </a:r>
            <a:r>
              <a:rPr lang="en-GB" baseline="0" dirty="0" err="1"/>
              <a:t>einen</a:t>
            </a:r>
            <a:r>
              <a:rPr lang="en-GB" baseline="0" dirty="0"/>
              <a:t>’ to revisit their previous learning about indefinite articles in Row 2 (accusative).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Note: more verbs can easily be added to the sets in subsequent lessons.  Students should retain their verb cards (perhaps in an envelope in the back of their books).</a:t>
            </a:r>
          </a:p>
          <a:p>
            <a:r>
              <a:rPr lang="en-GB" baseline="0" dirty="0"/>
              <a:t>In this or subsequent lessons, further practice using these ‘mini </a:t>
            </a:r>
            <a:r>
              <a:rPr lang="en-GB" baseline="0" dirty="0" err="1"/>
              <a:t>flashcards’</a:t>
            </a:r>
            <a:r>
              <a:rPr lang="en-GB" baseline="0" dirty="0"/>
              <a:t> might include: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1 speed listening in pairs</a:t>
            </a:r>
            <a:br>
              <a:rPr lang="en-GB" baseline="0" dirty="0"/>
            </a:br>
            <a:r>
              <a:rPr lang="en-GB" baseline="0" dirty="0"/>
              <a:t>2 Q &amp; A in groups of 4 (i.e. put all the cards together – each learner picks 4)  Hast du ‘</a:t>
            </a:r>
            <a:r>
              <a:rPr lang="en-GB" baseline="0" dirty="0" err="1"/>
              <a:t>schreiben</a:t>
            </a:r>
            <a:r>
              <a:rPr lang="en-GB" baseline="0" dirty="0"/>
              <a:t>’? </a:t>
            </a:r>
            <a:r>
              <a:rPr lang="en-GB" baseline="0" dirty="0" err="1"/>
              <a:t>Ja</a:t>
            </a:r>
            <a:r>
              <a:rPr lang="en-GB" baseline="0" dirty="0"/>
              <a:t>/Nein– make pairs this way.  Always have 4 x cards so have to pick up when you’ve given one away.</a:t>
            </a:r>
            <a:br>
              <a:rPr lang="en-GB" baseline="0" dirty="0"/>
            </a:b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br>
              <a:rPr lang="en-GB" baseline="0" dirty="0"/>
            </a:br>
            <a:endParaRPr lang="en-GB" baseline="0"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888672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54973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4403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49188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64912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Verb brainstorming</a:t>
            </a:r>
          </a:p>
          <a:p>
            <a:r>
              <a:rPr lang="en-GB" b="1" dirty="0"/>
              <a:t>The purpose of this</a:t>
            </a:r>
            <a:r>
              <a:rPr lang="en-GB" b="1" baseline="0" dirty="0"/>
              <a:t> final activity of lesson 1 of this sequence is to practise recall of infinitive verbs.  It is deliberately open-ended to allow for individual learner differences.  In addition, it is a preparatory task to support students in lesson 2, when they anticipate the content of the poem, and when they write their own versions of it.</a:t>
            </a:r>
          </a:p>
          <a:p>
            <a:endParaRPr lang="en-GB" b="1" dirty="0"/>
          </a:p>
          <a:p>
            <a:r>
              <a:rPr lang="en-GB" b="1" dirty="0"/>
              <a:t>Note: </a:t>
            </a:r>
            <a:r>
              <a:rPr lang="en-GB" b="0" dirty="0"/>
              <a:t>There are several</a:t>
            </a:r>
            <a:r>
              <a:rPr lang="en-GB" b="0" baseline="0" dirty="0"/>
              <a:t> possible versions of this task, to suit different ability levels and time constraints.</a:t>
            </a:r>
            <a:br>
              <a:rPr lang="en-GB" b="0" baseline="0" dirty="0"/>
            </a:br>
            <a:br>
              <a:rPr lang="en-GB" b="1" baseline="0" dirty="0"/>
            </a:br>
            <a:r>
              <a:rPr lang="en-GB" b="1" baseline="0" dirty="0"/>
              <a:t>Version 1:</a:t>
            </a:r>
            <a:br>
              <a:rPr lang="en-GB" b="1" baseline="0" dirty="0"/>
            </a:br>
            <a:r>
              <a:rPr lang="en-GB" b="0" baseline="0" dirty="0"/>
              <a:t>Display this blank grid to the class and ask them to try to list any verbs they know in German that start with these letters.</a:t>
            </a:r>
            <a:endParaRPr lang="en-GB" b="0" dirty="0"/>
          </a:p>
          <a:p>
            <a:endParaRPr lang="en-GB"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All verbs encountered to date in alphabetical order(including in phonics source and cluster words):</a:t>
            </a:r>
            <a:br>
              <a:rPr lang="en-GB" dirty="0"/>
            </a:br>
            <a:r>
              <a:rPr lang="en-GB" b="1" baseline="0" dirty="0" err="1"/>
              <a:t>ändern</a:t>
            </a:r>
            <a:r>
              <a:rPr lang="en-GB" baseline="0" dirty="0"/>
              <a:t> [479] </a:t>
            </a:r>
            <a:r>
              <a:rPr lang="en-GB" b="1" dirty="0" err="1"/>
              <a:t>antworten</a:t>
            </a:r>
            <a:r>
              <a:rPr lang="en-GB" baseline="0" dirty="0"/>
              <a:t> [804]; </a:t>
            </a:r>
            <a:r>
              <a:rPr lang="en-GB" b="1" baseline="0" dirty="0" err="1"/>
              <a:t>arbeiten</a:t>
            </a:r>
            <a:r>
              <a:rPr lang="en-GB" b="1" baseline="0" dirty="0"/>
              <a:t> </a:t>
            </a:r>
            <a:r>
              <a:rPr lang="en-GB" baseline="0" dirty="0"/>
              <a:t>[200]; </a:t>
            </a:r>
            <a:r>
              <a:rPr lang="de-DE" b="1" baseline="0" dirty="0"/>
              <a:t>ausgehen </a:t>
            </a:r>
            <a:r>
              <a:rPr lang="de-DE" baseline="0" dirty="0"/>
              <a:t>[483] </a:t>
            </a:r>
            <a:r>
              <a:rPr lang="en-GB" b="1" baseline="0" dirty="0" err="1"/>
              <a:t>bekommen</a:t>
            </a:r>
            <a:r>
              <a:rPr lang="en-GB" b="1" baseline="0" dirty="0"/>
              <a:t> </a:t>
            </a:r>
            <a:r>
              <a:rPr lang="en-GB" baseline="0" dirty="0"/>
              <a:t>[234]; </a:t>
            </a:r>
            <a:r>
              <a:rPr lang="de-DE" b="1" dirty="0"/>
              <a:t>benutzen</a:t>
            </a:r>
            <a:r>
              <a:rPr lang="de-DE" dirty="0"/>
              <a:t> [872]; </a:t>
            </a:r>
            <a:r>
              <a:rPr lang="de-DE" b="1" baseline="0" dirty="0"/>
              <a:t>bleiben</a:t>
            </a:r>
            <a:r>
              <a:rPr lang="de-DE" baseline="0" dirty="0"/>
              <a:t> [112] </a:t>
            </a:r>
            <a:r>
              <a:rPr lang="de-DE" b="1" baseline="0" dirty="0"/>
              <a:t>brauchen</a:t>
            </a:r>
            <a:r>
              <a:rPr lang="de-DE" baseline="0" dirty="0"/>
              <a:t> [201] </a:t>
            </a:r>
            <a:r>
              <a:rPr lang="en-GB" b="1" dirty="0" err="1"/>
              <a:t>denken</a:t>
            </a:r>
            <a:r>
              <a:rPr lang="en-GB" dirty="0"/>
              <a:t> [124]; </a:t>
            </a:r>
            <a:r>
              <a:rPr lang="en-GB" b="1" baseline="0" dirty="0" err="1"/>
              <a:t>erklären</a:t>
            </a:r>
            <a:r>
              <a:rPr lang="en-GB" baseline="0" dirty="0"/>
              <a:t> [250]; </a:t>
            </a:r>
            <a:r>
              <a:rPr lang="de-DE" b="1" dirty="0"/>
              <a:t>essen</a:t>
            </a:r>
            <a:r>
              <a:rPr lang="de-DE" dirty="0"/>
              <a:t> [655]</a:t>
            </a:r>
            <a:br>
              <a:rPr lang="de-DE" dirty="0"/>
            </a:br>
            <a:r>
              <a:rPr lang="en-GB" b="1" dirty="0" err="1"/>
              <a:t>fahren</a:t>
            </a:r>
            <a:r>
              <a:rPr lang="en-GB" dirty="0"/>
              <a:t> [169]; </a:t>
            </a:r>
            <a:r>
              <a:rPr lang="de-DE" b="1" dirty="0"/>
              <a:t>finden</a:t>
            </a:r>
            <a:r>
              <a:rPr lang="de-DE" dirty="0"/>
              <a:t> [110]; </a:t>
            </a:r>
            <a:r>
              <a:rPr lang="en-GB" b="1" dirty="0" err="1"/>
              <a:t>geben</a:t>
            </a:r>
            <a:r>
              <a:rPr lang="en-GB" dirty="0"/>
              <a:t> [57]; </a:t>
            </a:r>
            <a:r>
              <a:rPr lang="en-GB" b="1" baseline="0" dirty="0" err="1"/>
              <a:t>gehen</a:t>
            </a:r>
            <a:r>
              <a:rPr lang="en-GB" baseline="0" dirty="0"/>
              <a:t> [69]; </a:t>
            </a:r>
            <a:r>
              <a:rPr lang="en-GB" b="1" baseline="0" dirty="0" err="1"/>
              <a:t>gewinnen</a:t>
            </a:r>
            <a:r>
              <a:rPr lang="en-GB" baseline="0" dirty="0"/>
              <a:t> [410]; </a:t>
            </a:r>
            <a:r>
              <a:rPr lang="de-DE" b="1" baseline="0" dirty="0"/>
              <a:t>glauben</a:t>
            </a:r>
            <a:r>
              <a:rPr lang="de-DE" baseline="0" dirty="0"/>
              <a:t> [143]; </a:t>
            </a:r>
            <a:r>
              <a:rPr lang="en-GB" b="1" dirty="0" err="1"/>
              <a:t>haben</a:t>
            </a:r>
            <a:r>
              <a:rPr lang="en-GB" dirty="0"/>
              <a:t> [7]; </a:t>
            </a:r>
            <a:r>
              <a:rPr lang="de-DE" b="1" baseline="0" dirty="0"/>
              <a:t>heißen </a:t>
            </a:r>
            <a:r>
              <a:rPr lang="de-DE" baseline="0" dirty="0"/>
              <a:t>[123]; </a:t>
            </a:r>
            <a:r>
              <a:rPr lang="en-GB" b="1" dirty="0" err="1"/>
              <a:t>helfen</a:t>
            </a:r>
            <a:r>
              <a:rPr lang="en-GB" dirty="0"/>
              <a:t> [406]; </a:t>
            </a:r>
            <a:r>
              <a:rPr lang="en-GB" b="1" baseline="0" dirty="0" err="1"/>
              <a:t>holen</a:t>
            </a:r>
            <a:r>
              <a:rPr lang="en-GB" b="1" baseline="0" dirty="0"/>
              <a:t> </a:t>
            </a:r>
            <a:r>
              <a:rPr lang="en-GB" baseline="0" dirty="0"/>
              <a:t>[640]; </a:t>
            </a:r>
            <a:r>
              <a:rPr lang="en-GB" b="1" dirty="0" err="1"/>
              <a:t>hören</a:t>
            </a:r>
            <a:r>
              <a:rPr lang="en-GB" dirty="0"/>
              <a:t> [1557]; </a:t>
            </a:r>
            <a:r>
              <a:rPr lang="en-GB" b="1" dirty="0" err="1"/>
              <a:t>kochen</a:t>
            </a:r>
            <a:r>
              <a:rPr lang="en-GB" dirty="0"/>
              <a:t> [1005]; </a:t>
            </a:r>
            <a:r>
              <a:rPr lang="de-DE" b="1" dirty="0"/>
              <a:t>kommen</a:t>
            </a:r>
            <a:r>
              <a:rPr lang="de-DE" dirty="0"/>
              <a:t> [61];</a:t>
            </a:r>
            <a:r>
              <a:rPr lang="en-GB" dirty="0"/>
              <a:t> </a:t>
            </a:r>
            <a:r>
              <a:rPr lang="de-DE" b="1" dirty="0"/>
              <a:t>können</a:t>
            </a:r>
            <a:r>
              <a:rPr lang="de-DE" dirty="0"/>
              <a:t> [23] </a:t>
            </a:r>
            <a:br>
              <a:rPr lang="de-DE" dirty="0"/>
            </a:br>
            <a:r>
              <a:rPr lang="en-GB" b="1" baseline="0" dirty="0" err="1"/>
              <a:t>lächeln</a:t>
            </a:r>
            <a:r>
              <a:rPr lang="en-GB" baseline="0" dirty="0"/>
              <a:t> [793]; </a:t>
            </a:r>
            <a:r>
              <a:rPr lang="de-DE" b="1" baseline="0" dirty="0"/>
              <a:t>leben</a:t>
            </a:r>
            <a:r>
              <a:rPr lang="de-DE" baseline="0" dirty="0"/>
              <a:t> [168]; </a:t>
            </a:r>
            <a:r>
              <a:rPr lang="en-GB" b="1" baseline="0" dirty="0" err="1"/>
              <a:t>liegen</a:t>
            </a:r>
            <a:r>
              <a:rPr lang="en-GB" baseline="0" dirty="0"/>
              <a:t> [118]; </a:t>
            </a:r>
            <a:r>
              <a:rPr lang="en-GB" b="1" baseline="0" dirty="0" err="1"/>
              <a:t>lernen</a:t>
            </a:r>
            <a:r>
              <a:rPr lang="en-GB" baseline="0" dirty="0"/>
              <a:t> [203]; </a:t>
            </a:r>
            <a:r>
              <a:rPr lang="en-GB" b="1" dirty="0" err="1"/>
              <a:t>lesen</a:t>
            </a:r>
            <a:r>
              <a:rPr lang="en-GB" dirty="0"/>
              <a:t> [323];</a:t>
            </a:r>
            <a:r>
              <a:rPr lang="en-GB" baseline="0" dirty="0"/>
              <a:t> </a:t>
            </a:r>
            <a:r>
              <a:rPr lang="en-GB" b="1" dirty="0" err="1"/>
              <a:t>machen</a:t>
            </a:r>
            <a:r>
              <a:rPr lang="en-GB" dirty="0"/>
              <a:t> [49];</a:t>
            </a:r>
            <a:r>
              <a:rPr lang="en-GB" baseline="0" dirty="0"/>
              <a:t> </a:t>
            </a:r>
            <a:r>
              <a:rPr lang="en-GB" b="1" baseline="0" dirty="0" err="1"/>
              <a:t>mögen</a:t>
            </a:r>
            <a:r>
              <a:rPr lang="en-GB" b="1" baseline="0" dirty="0"/>
              <a:t> </a:t>
            </a:r>
            <a:r>
              <a:rPr lang="en-GB" baseline="0" dirty="0"/>
              <a:t>[151]; </a:t>
            </a:r>
            <a:r>
              <a:rPr lang="en-GB" b="1" dirty="0" err="1"/>
              <a:t>reden</a:t>
            </a:r>
            <a:r>
              <a:rPr lang="en-GB" dirty="0"/>
              <a:t> [356]; </a:t>
            </a:r>
            <a:r>
              <a:rPr lang="de-DE" b="1" baseline="0" dirty="0"/>
              <a:t>reisen</a:t>
            </a:r>
            <a:r>
              <a:rPr lang="de-DE" baseline="0" dirty="0"/>
              <a:t> [978]; </a:t>
            </a:r>
            <a:r>
              <a:rPr lang="en-GB" b="1" dirty="0" err="1"/>
              <a:t>sagen</a:t>
            </a:r>
            <a:r>
              <a:rPr lang="en-GB" dirty="0"/>
              <a:t> [46]; </a:t>
            </a:r>
            <a:r>
              <a:rPr lang="en-GB" b="1" dirty="0" err="1"/>
              <a:t>schreiben</a:t>
            </a:r>
            <a:r>
              <a:rPr lang="en-GB" dirty="0"/>
              <a:t> [245]; </a:t>
            </a:r>
            <a:r>
              <a:rPr lang="de-DE" b="1" baseline="0" dirty="0"/>
              <a:t>schwimmen</a:t>
            </a:r>
            <a:r>
              <a:rPr lang="de-DE" baseline="0" dirty="0"/>
              <a:t> [1832]; </a:t>
            </a:r>
            <a:r>
              <a:rPr lang="de-DE" b="1" dirty="0"/>
              <a:t>sehen</a:t>
            </a:r>
            <a:r>
              <a:rPr lang="de-DE" dirty="0"/>
              <a:t> [81] </a:t>
            </a:r>
            <a:r>
              <a:rPr lang="en-GB" dirty="0"/>
              <a:t>  </a:t>
            </a:r>
            <a:r>
              <a:rPr lang="en-GB" baseline="0" dirty="0"/>
              <a:t>   </a:t>
            </a:r>
            <a:r>
              <a:rPr lang="de-DE" baseline="0" dirty="0"/>
              <a:t> </a:t>
            </a:r>
            <a:r>
              <a:rPr lang="en-GB" b="1" dirty="0"/>
              <a:t>sein </a:t>
            </a:r>
            <a:r>
              <a:rPr lang="en-GB" dirty="0"/>
              <a:t>[3]; </a:t>
            </a:r>
            <a:r>
              <a:rPr lang="en-GB" b="1" dirty="0" err="1"/>
              <a:t>sitzen</a:t>
            </a:r>
            <a:r>
              <a:rPr lang="en-GB" b="1" dirty="0"/>
              <a:t> </a:t>
            </a:r>
            <a:r>
              <a:rPr lang="en-GB" dirty="0"/>
              <a:t>[261]; </a:t>
            </a:r>
            <a:r>
              <a:rPr lang="en-GB" b="1" dirty="0" err="1"/>
              <a:t>spielen</a:t>
            </a:r>
            <a:r>
              <a:rPr lang="en-GB" dirty="0"/>
              <a:t> [195] </a:t>
            </a:r>
            <a:r>
              <a:rPr lang="en-GB" b="1" baseline="0" dirty="0" err="1"/>
              <a:t>sprechen</a:t>
            </a:r>
            <a:r>
              <a:rPr lang="en-GB" baseline="0" dirty="0"/>
              <a:t> [157]; </a:t>
            </a:r>
            <a:r>
              <a:rPr lang="de-DE" b="1" dirty="0"/>
              <a:t>stehen </a:t>
            </a:r>
            <a:r>
              <a:rPr lang="de-DE" dirty="0"/>
              <a:t>[87]</a:t>
            </a: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err="1"/>
              <a:t>tanzen</a:t>
            </a:r>
            <a:r>
              <a:rPr lang="en-GB" b="1" baseline="0" dirty="0"/>
              <a:t> </a:t>
            </a:r>
            <a:r>
              <a:rPr lang="en-GB" baseline="0" dirty="0"/>
              <a:t>[2011]; </a:t>
            </a:r>
            <a:r>
              <a:rPr lang="de-DE" b="1" dirty="0"/>
              <a:t>tragen</a:t>
            </a:r>
            <a:r>
              <a:rPr lang="de-DE" dirty="0"/>
              <a:t> [307];</a:t>
            </a:r>
            <a:r>
              <a:rPr lang="de-DE" baseline="0" dirty="0"/>
              <a:t> </a:t>
            </a:r>
            <a:r>
              <a:rPr lang="en-GB" b="1" dirty="0" err="1"/>
              <a:t>trinken</a:t>
            </a:r>
            <a:r>
              <a:rPr lang="en-GB" dirty="0"/>
              <a:t> [608]; </a:t>
            </a:r>
            <a:r>
              <a:rPr lang="en-GB" b="1" baseline="0" dirty="0" err="1"/>
              <a:t>träumen</a:t>
            </a:r>
            <a:r>
              <a:rPr lang="en-GB" baseline="0" dirty="0"/>
              <a:t> [1907]; </a:t>
            </a:r>
            <a:r>
              <a:rPr lang="de-DE" b="1" baseline="0" dirty="0"/>
              <a:t>vergessen</a:t>
            </a:r>
            <a:r>
              <a:rPr lang="de-DE" baseline="0" dirty="0"/>
              <a:t> [595];</a:t>
            </a:r>
            <a:r>
              <a:rPr lang="de-DE" b="1" baseline="0" dirty="0"/>
              <a:t> verstehen</a:t>
            </a:r>
            <a:r>
              <a:rPr lang="de-DE" baseline="0" dirty="0"/>
              <a:t> [222]; </a:t>
            </a:r>
            <a:r>
              <a:rPr lang="en-GB" b="1" baseline="0" dirty="0" err="1"/>
              <a:t>wählen</a:t>
            </a:r>
            <a:r>
              <a:rPr lang="en-GB" baseline="0" dirty="0"/>
              <a:t> [564]; </a:t>
            </a:r>
            <a:r>
              <a:rPr lang="en-GB" b="1" baseline="0" dirty="0" err="1"/>
              <a:t>wiederholen</a:t>
            </a:r>
            <a:r>
              <a:rPr lang="en-GB" b="0" baseline="0" dirty="0"/>
              <a:t> </a:t>
            </a:r>
            <a:r>
              <a:rPr lang="en-GB" baseline="0" dirty="0"/>
              <a:t>[1044]; </a:t>
            </a:r>
            <a:r>
              <a:rPr lang="en-GB" b="1" dirty="0" err="1"/>
              <a:t>wissen</a:t>
            </a:r>
            <a:r>
              <a:rPr lang="en-GB" dirty="0"/>
              <a:t> [79]; </a:t>
            </a:r>
            <a:r>
              <a:rPr lang="en-GB" b="1" baseline="0" dirty="0" err="1"/>
              <a:t>wohnen</a:t>
            </a:r>
            <a:r>
              <a:rPr lang="en-GB" baseline="0" dirty="0"/>
              <a:t> [380]; </a:t>
            </a:r>
            <a:r>
              <a:rPr lang="en-GB" b="1" baseline="0" dirty="0" err="1"/>
              <a:t>wollen</a:t>
            </a:r>
            <a:r>
              <a:rPr lang="en-GB" baseline="0" dirty="0"/>
              <a:t> [65]; </a:t>
            </a:r>
            <a:r>
              <a:rPr lang="en-GB" b="1" baseline="0" dirty="0" err="1"/>
              <a:t>wünschen</a:t>
            </a:r>
            <a:r>
              <a:rPr lang="en-GB" b="1" baseline="0" dirty="0"/>
              <a:t> </a:t>
            </a:r>
            <a:r>
              <a:rPr lang="en-GB" baseline="0" dirty="0"/>
              <a:t>[684]; </a:t>
            </a:r>
            <a:r>
              <a:rPr lang="en-GB" b="1" baseline="0" dirty="0" err="1"/>
              <a:t>zählen</a:t>
            </a:r>
            <a:r>
              <a:rPr lang="en-GB" baseline="0" dirty="0"/>
              <a:t> [680]; </a:t>
            </a:r>
            <a:r>
              <a:rPr lang="en-GB" b="1" baseline="0" dirty="0" err="1"/>
              <a:t>zeigen</a:t>
            </a:r>
            <a:r>
              <a:rPr lang="en-GB" b="1" baseline="0" dirty="0"/>
              <a:t> [</a:t>
            </a:r>
            <a:r>
              <a:rPr lang="en-GB" baseline="0" dirty="0"/>
              <a:t>154]; </a:t>
            </a:r>
            <a:r>
              <a:rPr lang="en-GB" b="1" baseline="0" dirty="0" err="1"/>
              <a:t>ziehen</a:t>
            </a:r>
            <a:r>
              <a:rPr lang="en-GB" baseline="0" dirty="0"/>
              <a:t> [266]; </a:t>
            </a:r>
            <a:r>
              <a:rPr lang="en-GB" b="1" baseline="0" dirty="0" err="1"/>
              <a:t>zuhören</a:t>
            </a:r>
            <a:r>
              <a:rPr lang="en-GB" baseline="0" dirty="0"/>
              <a:t> [1946]; </a:t>
            </a:r>
            <a:br>
              <a:rPr lang="en-GB" baseline="0" dirty="0"/>
            </a:br>
            <a:br>
              <a:rPr lang="en-GB" baseline="0" dirty="0"/>
            </a:br>
            <a:r>
              <a:rPr lang="en-GB" b="1" baseline="0" dirty="0" err="1"/>
              <a:t>putzen</a:t>
            </a:r>
            <a:r>
              <a:rPr lang="en-GB" baseline="0" dirty="0"/>
              <a:t> [2851] (omitted this one for space reasons)</a:t>
            </a:r>
            <a:br>
              <a:rPr lang="en-GB" dirty="0"/>
            </a:br>
            <a:br>
              <a:rPr lang="en-GB" dirty="0"/>
            </a:br>
            <a:r>
              <a:rPr lang="en-GB" dirty="0"/>
              <a:t>Alternative</a:t>
            </a:r>
            <a:r>
              <a:rPr lang="en-GB" baseline="0" dirty="0"/>
              <a:t> version – with German given, to elicit the English meanings is on the next slide.</a:t>
            </a:r>
            <a:endParaRPr lang="en-GB" dirty="0"/>
          </a:p>
        </p:txBody>
      </p:sp>
      <p:sp>
        <p:nvSpPr>
          <p:cNvPr id="4" name="Slide Number Placeholder 3"/>
          <p:cNvSpPr>
            <a:spLocks noGrp="1"/>
          </p:cNvSpPr>
          <p:nvPr>
            <p:ph type="sldNum" sz="quarter" idx="10"/>
          </p:nvPr>
        </p:nvSpPr>
        <p:spPr/>
        <p:txBody>
          <a:bodyPr/>
          <a:lstStyle/>
          <a:p>
            <a:pPr>
              <a:defRPr/>
            </a:pPr>
            <a:fld id="{051212F4-EB5A-464B-92EC-DACFCB1CC2CD}" type="slidenum">
              <a:rPr lang="en-GB" smtClean="0">
                <a:solidFill>
                  <a:prstClr val="black"/>
                </a:solidFill>
              </a:rPr>
              <a:pPr>
                <a:defRPr/>
              </a:pPr>
              <a:t>8</a:t>
            </a:fld>
            <a:endParaRPr lang="en-GB">
              <a:solidFill>
                <a:prstClr val="black"/>
              </a:solidFill>
            </a:endParaRPr>
          </a:p>
        </p:txBody>
      </p:sp>
    </p:spTree>
    <p:extLst>
      <p:ext uri="{BB962C8B-B14F-4D97-AF65-F5344CB8AC3E}">
        <p14:creationId xmlns:p14="http://schemas.microsoft.com/office/powerpoint/2010/main" val="4138385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Verb brainstorming</a:t>
            </a:r>
          </a:p>
          <a:p>
            <a:br>
              <a:rPr lang="en-GB" dirty="0"/>
            </a:br>
            <a:r>
              <a:rPr lang="en-GB" b="1" baseline="0" dirty="0"/>
              <a:t>Version 2:</a:t>
            </a:r>
            <a:br>
              <a:rPr lang="en-GB" b="1" baseline="0" dirty="0"/>
            </a:br>
            <a:r>
              <a:rPr lang="en-GB" b="0" baseline="0" dirty="0"/>
              <a:t>Display this German version to the class and ask students to write down the German and English for any of the verbs they know.</a:t>
            </a:r>
            <a:br>
              <a:rPr lang="en-GB" b="0" baseline="0" dirty="0"/>
            </a:br>
            <a:r>
              <a:rPr lang="en-GB" b="0" baseline="0" dirty="0"/>
              <a:t>Note that this version can be simplified, as desired, by removing some of the options.</a:t>
            </a:r>
            <a:br>
              <a:rPr lang="en-GB" b="0" baseline="0" dirty="0"/>
            </a:br>
            <a:br>
              <a:rPr lang="en-GB" b="0" baseline="0" dirty="0"/>
            </a:br>
            <a:r>
              <a:rPr lang="en-GB" b="0" baseline="0" dirty="0"/>
              <a:t>Note that this version of the slide can be used as the answer slide for Version 1 and Version 3.</a:t>
            </a:r>
            <a:endParaRPr lang="en-GB" b="0" dirty="0"/>
          </a:p>
          <a:p>
            <a:endParaRPr lang="en-GB" b="0" dirty="0"/>
          </a:p>
        </p:txBody>
      </p:sp>
      <p:sp>
        <p:nvSpPr>
          <p:cNvPr id="4" name="Slide Number Placeholder 3"/>
          <p:cNvSpPr>
            <a:spLocks noGrp="1"/>
          </p:cNvSpPr>
          <p:nvPr>
            <p:ph type="sldNum" sz="quarter" idx="10"/>
          </p:nvPr>
        </p:nvSpPr>
        <p:spPr/>
        <p:txBody>
          <a:bodyPr/>
          <a:lstStyle/>
          <a:p>
            <a:pPr>
              <a:defRPr/>
            </a:pPr>
            <a:fld id="{051212F4-EB5A-464B-92EC-DACFCB1CC2CD}"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407246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75923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928433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25647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5659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FA070A8-75FF-4F63-93B6-8413D3C9B57A}" type="datetimeFigureOut">
              <a:rPr lang="en-GB" smtClean="0"/>
              <a:t>26/03/2020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1868404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FA070A8-75FF-4F63-93B6-8413D3C9B57A}"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988240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FA070A8-75FF-4F63-93B6-8413D3C9B57A}" type="datetimeFigureOut">
              <a:rPr lang="en-GB" smtClean="0"/>
              <a:t>26/03/2020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41787645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FA070A8-75FF-4F63-93B6-8413D3C9B57A}" type="datetimeFigureOut">
              <a:rPr lang="en-GB" smtClean="0"/>
              <a:t>26/03/2020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165063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A070A8-75FF-4F63-93B6-8413D3C9B57A}" type="datetimeFigureOut">
              <a:rPr lang="en-GB" smtClean="0"/>
              <a:t>26/03/2020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745288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293174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FA070A8-75FF-4F63-93B6-8413D3C9B57A}" type="datetimeFigureOut">
              <a:rPr lang="en-GB" smtClean="0"/>
              <a:t>26/03/2020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05E9109-AB8D-4945-A2DA-93F8155F9609}" type="slidenum">
              <a:rPr lang="en-GB" smtClean="0"/>
              <a:t>‹#›</a:t>
            </a:fld>
            <a:endParaRPr lang="en-GB"/>
          </a:p>
        </p:txBody>
      </p:sp>
    </p:spTree>
    <p:extLst>
      <p:ext uri="{BB962C8B-B14F-4D97-AF65-F5344CB8AC3E}">
        <p14:creationId xmlns:p14="http://schemas.microsoft.com/office/powerpoint/2010/main" val="392291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A070A8-75FF-4F63-93B6-8413D3C9B57A}" type="datetimeFigureOut">
              <a:rPr lang="en-GB" smtClean="0"/>
              <a:t>26/03/2020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E9109-AB8D-4945-A2DA-93F8155F9609}" type="slidenum">
              <a:rPr lang="en-GB" smtClean="0"/>
              <a:t>‹#›</a:t>
            </a:fld>
            <a:endParaRPr lang="en-GB"/>
          </a:p>
        </p:txBody>
      </p:sp>
    </p:spTree>
    <p:extLst>
      <p:ext uri="{BB962C8B-B14F-4D97-AF65-F5344CB8AC3E}">
        <p14:creationId xmlns:p14="http://schemas.microsoft.com/office/powerpoint/2010/main" val="293296565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BF0D5"/>
            </a:solidFill>
          </p:grpSpPr>
          <p:sp>
            <p:nvSpPr>
              <p:cNvPr id="9" name="Isosceles Triangle 8">
                <a:extLst>
                  <a:ext uri="{C183D7F6-B498-43B3-948B-1728B52AA6E4}">
                    <adec:decorative xmlns:adec="http://schemas.microsoft.com/office/drawing/2017/decorative"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C183D7F6-B498-43B3-948B-1728B52AA6E4}">
                    <adec:decorative xmlns:adec="http://schemas.microsoft.com/office/drawing/2017/decorative"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 name="Isosceles Triangle 3">
              <a:extLst>
                <a:ext uri="{C183D7F6-B498-43B3-948B-1728B52AA6E4}">
                  <adec:decorative xmlns:adec="http://schemas.microsoft.com/office/drawing/2017/decorative" val="1"/>
                </a:ext>
              </a:extLst>
            </p:cNvPr>
            <p:cNvSpPr/>
            <p:nvPr/>
          </p:nvSpPr>
          <p:spPr>
            <a:xfrm rot="5400000">
              <a:off x="4636029" y="-341488"/>
              <a:ext cx="6857998" cy="7540978"/>
            </a:xfrm>
            <a:prstGeom prst="triangle">
              <a:avLst>
                <a:gd name="adj" fmla="val 0"/>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C183D7F6-B498-43B3-948B-1728B52AA6E4}">
                  <adec:decorative xmlns:adec="http://schemas.microsoft.com/office/drawing/2017/decorative" val="1"/>
                </a:ext>
              </a:extLst>
            </p:cNvPr>
            <p:cNvSpPr/>
            <p:nvPr/>
          </p:nvSpPr>
          <p:spPr>
            <a:xfrm>
              <a:off x="-56445" y="0"/>
              <a:ext cx="4350984" cy="68580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D416ACD7-98EC-DE49-972E-2020897CCB2E}"/>
              </a:ext>
            </a:extLst>
          </p:cNvPr>
          <p:cNvSpPr>
            <a:spLocks noGrp="1"/>
          </p:cNvSpPr>
          <p:nvPr>
            <p:ph type="title"/>
          </p:nvPr>
        </p:nvSpPr>
        <p:spPr>
          <a:xfrm>
            <a:off x="168926" y="2395093"/>
            <a:ext cx="10515600" cy="1325563"/>
          </a:xfrm>
        </p:spPr>
        <p:txBody>
          <a:bodyPr>
            <a:normAutofit/>
          </a:bodyPr>
          <a:lstStyle/>
          <a:p>
            <a:pPr lvl="0">
              <a:lnSpc>
                <a:spcPct val="100000"/>
              </a:lnSpc>
              <a:spcBef>
                <a:spcPts val="0"/>
              </a:spcBef>
              <a:defRPr/>
            </a:pPr>
            <a:r>
              <a:rPr lang="en-GB" sz="4000" b="1" dirty="0">
                <a:solidFill>
                  <a:prstClr val="white"/>
                </a:solidFill>
                <a:latin typeface="Century Gothic" panose="020B0502020202020204" pitchFamily="34" charset="0"/>
                <a:ea typeface="+mn-ea"/>
                <a:cs typeface="+mn-cs"/>
              </a:rPr>
              <a:t>Vocabulary</a:t>
            </a:r>
            <a:endParaRPr lang="en-US" dirty="0"/>
          </a:p>
        </p:txBody>
      </p:sp>
      <p:sp>
        <p:nvSpPr>
          <p:cNvPr id="14" name="Title 3">
            <a:extLst>
              <a:ext uri="{FF2B5EF4-FFF2-40B4-BE49-F238E27FC236}">
                <a16:creationId xmlns:a16="http://schemas.microsoft.com/office/drawing/2014/main" id="{7B424077-B2D5-46AA-BDA8-6FF15DA500E8}"/>
              </a:ext>
            </a:extLst>
          </p:cNvPr>
          <p:cNvSpPr txBox="1">
            <a:spLocks/>
          </p:cNvSpPr>
          <p:nvPr/>
        </p:nvSpPr>
        <p:spPr>
          <a:xfrm>
            <a:off x="161930" y="5308430"/>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German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2.2 - Week 2 </a:t>
            </a:r>
          </a:p>
        </p:txBody>
      </p:sp>
      <p:sp>
        <p:nvSpPr>
          <p:cNvPr id="16" name="Title 3">
            <a:extLst>
              <a:ext uri="{FF2B5EF4-FFF2-40B4-BE49-F238E27FC236}">
                <a16:creationId xmlns:a16="http://schemas.microsoft.com/office/drawing/2014/main" id="{638AEC8F-C9FD-A549-80E9-260E66E632C7}"/>
              </a:ext>
            </a:extLst>
          </p:cNvPr>
          <p:cNvSpPr txBox="1">
            <a:spLocks/>
          </p:cNvSpPr>
          <p:nvPr/>
        </p:nvSpPr>
        <p:spPr>
          <a:xfrm>
            <a:off x="161930"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Author name(s):  </a:t>
            </a:r>
          </a:p>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a:solidFill>
                  <a:prstClr val="white"/>
                </a:solidFill>
                <a:latin typeface="Century Gothic" panose="020B0502020202020204" pitchFamily="34" charset="0"/>
              </a:rPr>
              <a:t>Rachel Hawkes </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Ciaran Morris / Catherine Morris</a:t>
            </a: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a:solidFill>
                  <a:prstClr val="white"/>
                </a:solidFill>
                <a:latin typeface="Century Gothic" panose="020B0502020202020204" pitchFamily="34" charset="0"/>
              </a:rPr>
              <a:t>Date updated: 26/04/20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3976926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51BE4DA-BE2B-49E9-9E25-8B5A12081C45}"/>
              </a:ext>
            </a:extLst>
          </p:cNvPr>
          <p:cNvGraphicFramePr>
            <a:graphicFrameLocks noGrp="1"/>
          </p:cNvGraphicFramePr>
          <p:nvPr/>
        </p:nvGraphicFramePr>
        <p:xfrm>
          <a:off x="336883" y="240177"/>
          <a:ext cx="11646568" cy="5922084"/>
        </p:xfrm>
        <a:graphic>
          <a:graphicData uri="http://schemas.openxmlformats.org/drawingml/2006/table">
            <a:tbl>
              <a:tblPr firstRow="1" bandRow="1">
                <a:tableStyleId>{5940675A-B579-460E-94D1-54222C63F5DA}</a:tableStyleId>
              </a:tblPr>
              <a:tblGrid>
                <a:gridCol w="2911642">
                  <a:extLst>
                    <a:ext uri="{9D8B030D-6E8A-4147-A177-3AD203B41FA5}">
                      <a16:colId xmlns:a16="http://schemas.microsoft.com/office/drawing/2014/main" val="3312587314"/>
                    </a:ext>
                  </a:extLst>
                </a:gridCol>
                <a:gridCol w="2911642">
                  <a:extLst>
                    <a:ext uri="{9D8B030D-6E8A-4147-A177-3AD203B41FA5}">
                      <a16:colId xmlns:a16="http://schemas.microsoft.com/office/drawing/2014/main" val="3409935517"/>
                    </a:ext>
                  </a:extLst>
                </a:gridCol>
                <a:gridCol w="2911642">
                  <a:extLst>
                    <a:ext uri="{9D8B030D-6E8A-4147-A177-3AD203B41FA5}">
                      <a16:colId xmlns:a16="http://schemas.microsoft.com/office/drawing/2014/main" val="915820395"/>
                    </a:ext>
                  </a:extLst>
                </a:gridCol>
                <a:gridCol w="2911642">
                  <a:extLst>
                    <a:ext uri="{9D8B030D-6E8A-4147-A177-3AD203B41FA5}">
                      <a16:colId xmlns:a16="http://schemas.microsoft.com/office/drawing/2014/main" val="4115087387"/>
                    </a:ext>
                  </a:extLst>
                </a:gridCol>
              </a:tblGrid>
              <a:tr h="1451924">
                <a:tc>
                  <a:txBody>
                    <a:bodyPr/>
                    <a:lstStyle/>
                    <a:p>
                      <a:endParaRPr lang="en-GB" dirty="0"/>
                    </a:p>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566338650"/>
                  </a:ext>
                </a:extLst>
              </a:tr>
              <a:tr h="1451924">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714762128"/>
                  </a:ext>
                </a:extLst>
              </a:tr>
              <a:tr h="1451924">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573556250"/>
                  </a:ext>
                </a:extLst>
              </a:tr>
              <a:tr h="1566312">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091609649"/>
                  </a:ext>
                </a:extLst>
              </a:tr>
            </a:tbl>
          </a:graphicData>
        </a:graphic>
      </p:graphicFrame>
      <p:sp>
        <p:nvSpPr>
          <p:cNvPr id="7" name="Rectangle 6">
            <a:extLst>
              <a:ext uri="{FF2B5EF4-FFF2-40B4-BE49-F238E27FC236}">
                <a16:creationId xmlns:a16="http://schemas.microsoft.com/office/drawing/2014/main" id="{84D4C2E3-25F4-48C6-A21B-E8088C6F55A3}"/>
              </a:ext>
            </a:extLst>
          </p:cNvPr>
          <p:cNvSpPr/>
          <p:nvPr/>
        </p:nvSpPr>
        <p:spPr>
          <a:xfrm>
            <a:off x="308981" y="151095"/>
            <a:ext cx="914033" cy="707886"/>
          </a:xfrm>
          <a:prstGeom prst="rect">
            <a:avLst/>
          </a:prstGeom>
          <a:noFill/>
        </p:spPr>
        <p:txBody>
          <a:bodyPr wrap="non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a/ä</a:t>
            </a:r>
          </a:p>
        </p:txBody>
      </p:sp>
      <p:sp>
        <p:nvSpPr>
          <p:cNvPr id="8" name="Rectangle 7">
            <a:extLst>
              <a:ext uri="{FF2B5EF4-FFF2-40B4-BE49-F238E27FC236}">
                <a16:creationId xmlns:a16="http://schemas.microsoft.com/office/drawing/2014/main" id="{06BDD1FC-686B-498B-8308-640745A47CC1}"/>
              </a:ext>
            </a:extLst>
          </p:cNvPr>
          <p:cNvSpPr/>
          <p:nvPr/>
        </p:nvSpPr>
        <p:spPr>
          <a:xfrm>
            <a:off x="6144125" y="107830"/>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d</a:t>
            </a:r>
          </a:p>
        </p:txBody>
      </p:sp>
      <p:sp>
        <p:nvSpPr>
          <p:cNvPr id="9" name="Rectangle 8">
            <a:extLst>
              <a:ext uri="{FF2B5EF4-FFF2-40B4-BE49-F238E27FC236}">
                <a16:creationId xmlns:a16="http://schemas.microsoft.com/office/drawing/2014/main" id="{73965454-C839-4A70-A20E-8B15F42C25D0}"/>
              </a:ext>
            </a:extLst>
          </p:cNvPr>
          <p:cNvSpPr/>
          <p:nvPr/>
        </p:nvSpPr>
        <p:spPr>
          <a:xfrm>
            <a:off x="9087852" y="67726"/>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e</a:t>
            </a:r>
          </a:p>
        </p:txBody>
      </p:sp>
      <p:sp>
        <p:nvSpPr>
          <p:cNvPr id="10" name="Rectangle 9">
            <a:extLst>
              <a:ext uri="{FF2B5EF4-FFF2-40B4-BE49-F238E27FC236}">
                <a16:creationId xmlns:a16="http://schemas.microsoft.com/office/drawing/2014/main" id="{C47021C1-BAE8-4F7C-B814-E28F179D6413}"/>
              </a:ext>
            </a:extLst>
          </p:cNvPr>
          <p:cNvSpPr/>
          <p:nvPr/>
        </p:nvSpPr>
        <p:spPr>
          <a:xfrm>
            <a:off x="336883" y="158370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f</a:t>
            </a:r>
          </a:p>
        </p:txBody>
      </p:sp>
      <p:sp>
        <p:nvSpPr>
          <p:cNvPr id="11" name="Rectangle 10">
            <a:extLst>
              <a:ext uri="{FF2B5EF4-FFF2-40B4-BE49-F238E27FC236}">
                <a16:creationId xmlns:a16="http://schemas.microsoft.com/office/drawing/2014/main" id="{F68FF329-3E28-4990-9985-62897E228795}"/>
              </a:ext>
            </a:extLst>
          </p:cNvPr>
          <p:cNvSpPr/>
          <p:nvPr/>
        </p:nvSpPr>
        <p:spPr>
          <a:xfrm>
            <a:off x="3265344" y="1485021"/>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g</a:t>
            </a:r>
          </a:p>
        </p:txBody>
      </p:sp>
      <p:sp>
        <p:nvSpPr>
          <p:cNvPr id="12" name="Rectangle 11">
            <a:extLst>
              <a:ext uri="{FF2B5EF4-FFF2-40B4-BE49-F238E27FC236}">
                <a16:creationId xmlns:a16="http://schemas.microsoft.com/office/drawing/2014/main" id="{B2413960-1A9E-41D8-AF96-0AB226C1B50C}"/>
              </a:ext>
            </a:extLst>
          </p:cNvPr>
          <p:cNvSpPr/>
          <p:nvPr/>
        </p:nvSpPr>
        <p:spPr>
          <a:xfrm>
            <a:off x="6176209" y="1549189"/>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h</a:t>
            </a:r>
          </a:p>
        </p:txBody>
      </p:sp>
      <p:sp>
        <p:nvSpPr>
          <p:cNvPr id="13" name="Rectangle 12">
            <a:extLst>
              <a:ext uri="{FF2B5EF4-FFF2-40B4-BE49-F238E27FC236}">
                <a16:creationId xmlns:a16="http://schemas.microsoft.com/office/drawing/2014/main" id="{6422EE9E-F605-4554-B8AD-7A645D969542}"/>
              </a:ext>
            </a:extLst>
          </p:cNvPr>
          <p:cNvSpPr/>
          <p:nvPr/>
        </p:nvSpPr>
        <p:spPr>
          <a:xfrm>
            <a:off x="9071810" y="158370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k</a:t>
            </a:r>
          </a:p>
        </p:txBody>
      </p:sp>
      <p:sp>
        <p:nvSpPr>
          <p:cNvPr id="14" name="Rectangle 13">
            <a:extLst>
              <a:ext uri="{FF2B5EF4-FFF2-40B4-BE49-F238E27FC236}">
                <a16:creationId xmlns:a16="http://schemas.microsoft.com/office/drawing/2014/main" id="{9A58E6F5-B8F1-4297-BDA4-48D4FEB41A7E}"/>
              </a:ext>
            </a:extLst>
          </p:cNvPr>
          <p:cNvSpPr/>
          <p:nvPr/>
        </p:nvSpPr>
        <p:spPr>
          <a:xfrm>
            <a:off x="328863" y="3035515"/>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l</a:t>
            </a:r>
          </a:p>
        </p:txBody>
      </p:sp>
      <p:sp>
        <p:nvSpPr>
          <p:cNvPr id="15" name="Rectangle 14">
            <a:extLst>
              <a:ext uri="{FF2B5EF4-FFF2-40B4-BE49-F238E27FC236}">
                <a16:creationId xmlns:a16="http://schemas.microsoft.com/office/drawing/2014/main" id="{8FD79CEB-86C9-41DD-A36F-8F5E443CE004}"/>
              </a:ext>
            </a:extLst>
          </p:cNvPr>
          <p:cNvSpPr/>
          <p:nvPr/>
        </p:nvSpPr>
        <p:spPr>
          <a:xfrm>
            <a:off x="3289408" y="295287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m</a:t>
            </a:r>
          </a:p>
        </p:txBody>
      </p:sp>
      <p:sp>
        <p:nvSpPr>
          <p:cNvPr id="16" name="Rectangle 15">
            <a:extLst>
              <a:ext uri="{FF2B5EF4-FFF2-40B4-BE49-F238E27FC236}">
                <a16:creationId xmlns:a16="http://schemas.microsoft.com/office/drawing/2014/main" id="{95F341F9-3007-42DE-99C6-FAB8144A90C2}"/>
              </a:ext>
            </a:extLst>
          </p:cNvPr>
          <p:cNvSpPr/>
          <p:nvPr/>
        </p:nvSpPr>
        <p:spPr>
          <a:xfrm>
            <a:off x="6168189" y="295287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r</a:t>
            </a:r>
          </a:p>
        </p:txBody>
      </p:sp>
      <p:sp>
        <p:nvSpPr>
          <p:cNvPr id="17" name="Rectangle 16">
            <a:extLst>
              <a:ext uri="{FF2B5EF4-FFF2-40B4-BE49-F238E27FC236}">
                <a16:creationId xmlns:a16="http://schemas.microsoft.com/office/drawing/2014/main" id="{64961DC7-19E9-4B4A-BB13-0A1747ECABA9}"/>
              </a:ext>
            </a:extLst>
          </p:cNvPr>
          <p:cNvSpPr/>
          <p:nvPr/>
        </p:nvSpPr>
        <p:spPr>
          <a:xfrm>
            <a:off x="9063790" y="2987389"/>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s</a:t>
            </a:r>
          </a:p>
        </p:txBody>
      </p:sp>
      <p:sp>
        <p:nvSpPr>
          <p:cNvPr id="18" name="Rectangle 17">
            <a:extLst>
              <a:ext uri="{FF2B5EF4-FFF2-40B4-BE49-F238E27FC236}">
                <a16:creationId xmlns:a16="http://schemas.microsoft.com/office/drawing/2014/main" id="{50EE9413-DFA6-43E7-B530-B07B75C12DF8}"/>
              </a:ext>
            </a:extLst>
          </p:cNvPr>
          <p:cNvSpPr/>
          <p:nvPr/>
        </p:nvSpPr>
        <p:spPr>
          <a:xfrm>
            <a:off x="328863" y="4479305"/>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t</a:t>
            </a:r>
          </a:p>
        </p:txBody>
      </p:sp>
      <p:sp>
        <p:nvSpPr>
          <p:cNvPr id="19" name="Rectangle 18">
            <a:extLst>
              <a:ext uri="{FF2B5EF4-FFF2-40B4-BE49-F238E27FC236}">
                <a16:creationId xmlns:a16="http://schemas.microsoft.com/office/drawing/2014/main" id="{06C13D30-B6E1-4C0B-B87E-33732463BC3F}"/>
              </a:ext>
            </a:extLst>
          </p:cNvPr>
          <p:cNvSpPr/>
          <p:nvPr/>
        </p:nvSpPr>
        <p:spPr>
          <a:xfrm>
            <a:off x="3257324" y="4380622"/>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v</a:t>
            </a:r>
          </a:p>
        </p:txBody>
      </p:sp>
      <p:sp>
        <p:nvSpPr>
          <p:cNvPr id="20" name="Rectangle 19">
            <a:extLst>
              <a:ext uri="{FF2B5EF4-FFF2-40B4-BE49-F238E27FC236}">
                <a16:creationId xmlns:a16="http://schemas.microsoft.com/office/drawing/2014/main" id="{F62685A0-A1A3-400A-B6B4-6F456E83E974}"/>
              </a:ext>
            </a:extLst>
          </p:cNvPr>
          <p:cNvSpPr/>
          <p:nvPr/>
        </p:nvSpPr>
        <p:spPr>
          <a:xfrm>
            <a:off x="6216315" y="4428748"/>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w</a:t>
            </a:r>
          </a:p>
        </p:txBody>
      </p:sp>
      <p:sp>
        <p:nvSpPr>
          <p:cNvPr id="21" name="Rectangle 20">
            <a:extLst>
              <a:ext uri="{FF2B5EF4-FFF2-40B4-BE49-F238E27FC236}">
                <a16:creationId xmlns:a16="http://schemas.microsoft.com/office/drawing/2014/main" id="{6F5D609E-B245-4D54-9A34-4FA1AE46AD26}"/>
              </a:ext>
            </a:extLst>
          </p:cNvPr>
          <p:cNvSpPr/>
          <p:nvPr/>
        </p:nvSpPr>
        <p:spPr>
          <a:xfrm>
            <a:off x="9063790" y="4447221"/>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z</a:t>
            </a:r>
          </a:p>
        </p:txBody>
      </p:sp>
      <p:sp>
        <p:nvSpPr>
          <p:cNvPr id="22" name="Rectangle 21">
            <a:extLst>
              <a:ext uri="{FF2B5EF4-FFF2-40B4-BE49-F238E27FC236}">
                <a16:creationId xmlns:a16="http://schemas.microsoft.com/office/drawing/2014/main" id="{ABD7C4AC-E0AF-48D3-974A-7638EFCD6AC9}"/>
              </a:ext>
            </a:extLst>
          </p:cNvPr>
          <p:cNvSpPr/>
          <p:nvPr/>
        </p:nvSpPr>
        <p:spPr>
          <a:xfrm>
            <a:off x="3256547" y="115852"/>
            <a:ext cx="457176" cy="707886"/>
          </a:xfrm>
          <a:prstGeom prst="rect">
            <a:avLst/>
          </a:prstGeom>
          <a:noFill/>
        </p:spPr>
        <p:txBody>
          <a:bodyPr wrap="non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b</a:t>
            </a:r>
          </a:p>
        </p:txBody>
      </p:sp>
      <p:sp>
        <p:nvSpPr>
          <p:cNvPr id="3" name="TextBox 2">
            <a:extLst>
              <a:ext uri="{FF2B5EF4-FFF2-40B4-BE49-F238E27FC236}">
                <a16:creationId xmlns:a16="http://schemas.microsoft.com/office/drawing/2014/main" id="{49114FBE-A7E2-49F9-912D-7CBA7D8D31B4}"/>
              </a:ext>
            </a:extLst>
          </p:cNvPr>
          <p:cNvSpPr txBox="1"/>
          <p:nvPr/>
        </p:nvSpPr>
        <p:spPr>
          <a:xfrm>
            <a:off x="1246216" y="350603"/>
            <a:ext cx="1590261" cy="1200329"/>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answer</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change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work</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go out</a:t>
            </a:r>
          </a:p>
        </p:txBody>
      </p:sp>
      <p:sp>
        <p:nvSpPr>
          <p:cNvPr id="4" name="TextBox 3">
            <a:extLst>
              <a:ext uri="{FF2B5EF4-FFF2-40B4-BE49-F238E27FC236}">
                <a16:creationId xmlns:a16="http://schemas.microsoft.com/office/drawing/2014/main" id="{83B950D5-4299-40A3-A46D-CCCB7FDE19D8}"/>
              </a:ext>
            </a:extLst>
          </p:cNvPr>
          <p:cNvSpPr txBox="1"/>
          <p:nvPr/>
        </p:nvSpPr>
        <p:spPr>
          <a:xfrm>
            <a:off x="3856382" y="371061"/>
            <a:ext cx="1890873" cy="1200329"/>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receive/get</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use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stay</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need</a:t>
            </a:r>
            <a:endParaRPr lang="en-GB" dirty="0">
              <a:solidFill>
                <a:prstClr val="black"/>
              </a:solidFill>
            </a:endParaRPr>
          </a:p>
        </p:txBody>
      </p:sp>
      <p:sp>
        <p:nvSpPr>
          <p:cNvPr id="5" name="TextBox 4">
            <a:extLst>
              <a:ext uri="{FF2B5EF4-FFF2-40B4-BE49-F238E27FC236}">
                <a16:creationId xmlns:a16="http://schemas.microsoft.com/office/drawing/2014/main" id="{9C2C5BE8-27AB-421F-BF34-92EF47462888}"/>
              </a:ext>
            </a:extLst>
          </p:cNvPr>
          <p:cNvSpPr txBox="1"/>
          <p:nvPr/>
        </p:nvSpPr>
        <p:spPr>
          <a:xfrm>
            <a:off x="6607769" y="368807"/>
            <a:ext cx="1701344" cy="369332"/>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think</a:t>
            </a:r>
            <a:endParaRPr lang="en-GB" dirty="0">
              <a:solidFill>
                <a:prstClr val="black"/>
              </a:solidFill>
            </a:endParaRPr>
          </a:p>
        </p:txBody>
      </p:sp>
      <p:sp>
        <p:nvSpPr>
          <p:cNvPr id="6" name="TextBox 5">
            <a:extLst>
              <a:ext uri="{FF2B5EF4-FFF2-40B4-BE49-F238E27FC236}">
                <a16:creationId xmlns:a16="http://schemas.microsoft.com/office/drawing/2014/main" id="{D939F581-0415-475D-BB0A-298FE697348D}"/>
              </a:ext>
            </a:extLst>
          </p:cNvPr>
          <p:cNvSpPr txBox="1"/>
          <p:nvPr/>
        </p:nvSpPr>
        <p:spPr>
          <a:xfrm>
            <a:off x="9607826" y="319614"/>
            <a:ext cx="1563756" cy="646331"/>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explain to eat</a:t>
            </a:r>
            <a:endParaRPr lang="en-GB" dirty="0">
              <a:solidFill>
                <a:prstClr val="black"/>
              </a:solidFill>
            </a:endParaRPr>
          </a:p>
        </p:txBody>
      </p:sp>
      <p:sp>
        <p:nvSpPr>
          <p:cNvPr id="23" name="TextBox 22">
            <a:extLst>
              <a:ext uri="{FF2B5EF4-FFF2-40B4-BE49-F238E27FC236}">
                <a16:creationId xmlns:a16="http://schemas.microsoft.com/office/drawing/2014/main" id="{C69C7A32-81CE-4875-A3C8-9810E053DC6B}"/>
              </a:ext>
            </a:extLst>
          </p:cNvPr>
          <p:cNvSpPr txBox="1"/>
          <p:nvPr/>
        </p:nvSpPr>
        <p:spPr>
          <a:xfrm>
            <a:off x="1238454" y="1790754"/>
            <a:ext cx="1590261" cy="646331"/>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go/travel</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find</a:t>
            </a:r>
          </a:p>
        </p:txBody>
      </p:sp>
      <p:sp>
        <p:nvSpPr>
          <p:cNvPr id="24" name="TextBox 23">
            <a:extLst>
              <a:ext uri="{FF2B5EF4-FFF2-40B4-BE49-F238E27FC236}">
                <a16:creationId xmlns:a16="http://schemas.microsoft.com/office/drawing/2014/main" id="{4A06F965-324F-4FD1-8A45-A46091E512E8}"/>
              </a:ext>
            </a:extLst>
          </p:cNvPr>
          <p:cNvSpPr txBox="1"/>
          <p:nvPr/>
        </p:nvSpPr>
        <p:spPr>
          <a:xfrm>
            <a:off x="3849758" y="1795668"/>
            <a:ext cx="1563756" cy="1200329"/>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give</a:t>
            </a:r>
          </a:p>
          <a:p>
            <a:pPr>
              <a:defRPr/>
            </a:pPr>
            <a:r>
              <a:rPr lang="en-GB" dirty="0">
                <a:solidFill>
                  <a:srgbClr val="115076"/>
                </a:solidFill>
                <a:latin typeface="Century Gothic" panose="020B0502020202020204" pitchFamily="34" charset="0"/>
              </a:rPr>
              <a:t>to go</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win</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believe</a:t>
            </a:r>
          </a:p>
        </p:txBody>
      </p:sp>
      <p:sp>
        <p:nvSpPr>
          <p:cNvPr id="25" name="TextBox 24">
            <a:extLst>
              <a:ext uri="{FF2B5EF4-FFF2-40B4-BE49-F238E27FC236}">
                <a16:creationId xmlns:a16="http://schemas.microsoft.com/office/drawing/2014/main" id="{7F613C6E-26BF-4F15-80AB-95CB614B1871}"/>
              </a:ext>
            </a:extLst>
          </p:cNvPr>
          <p:cNvSpPr txBox="1"/>
          <p:nvPr/>
        </p:nvSpPr>
        <p:spPr>
          <a:xfrm>
            <a:off x="6601144" y="1687398"/>
            <a:ext cx="1701344" cy="1477328"/>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tp</a:t>
            </a:r>
            <a:r>
              <a:rPr lang="en-GB" dirty="0">
                <a:solidFill>
                  <a:srgbClr val="115076"/>
                </a:solidFill>
                <a:latin typeface="Century Gothic" panose="020B0502020202020204" pitchFamily="34" charset="0"/>
              </a:rPr>
              <a:t> have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fetch</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help</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listen</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be called</a:t>
            </a:r>
            <a:endParaRPr lang="en-GB" dirty="0">
              <a:solidFill>
                <a:prstClr val="black"/>
              </a:solidFill>
            </a:endParaRPr>
          </a:p>
        </p:txBody>
      </p:sp>
      <p:sp>
        <p:nvSpPr>
          <p:cNvPr id="26" name="TextBox 25">
            <a:extLst>
              <a:ext uri="{FF2B5EF4-FFF2-40B4-BE49-F238E27FC236}">
                <a16:creationId xmlns:a16="http://schemas.microsoft.com/office/drawing/2014/main" id="{1C6D5C7C-0E39-4339-90C9-871D7636B63A}"/>
              </a:ext>
            </a:extLst>
          </p:cNvPr>
          <p:cNvSpPr txBox="1"/>
          <p:nvPr/>
        </p:nvSpPr>
        <p:spPr>
          <a:xfrm>
            <a:off x="9601201" y="1744221"/>
            <a:ext cx="2358190" cy="923330"/>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cook</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come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be able to/can</a:t>
            </a:r>
          </a:p>
        </p:txBody>
      </p:sp>
      <p:sp>
        <p:nvSpPr>
          <p:cNvPr id="27" name="TextBox 26">
            <a:extLst>
              <a:ext uri="{FF2B5EF4-FFF2-40B4-BE49-F238E27FC236}">
                <a16:creationId xmlns:a16="http://schemas.microsoft.com/office/drawing/2014/main" id="{27A41F13-421A-40AD-9F77-628C0939CE8B}"/>
              </a:ext>
            </a:extLst>
          </p:cNvPr>
          <p:cNvSpPr txBox="1"/>
          <p:nvPr/>
        </p:nvSpPr>
        <p:spPr>
          <a:xfrm>
            <a:off x="1250332" y="3174492"/>
            <a:ext cx="2444224" cy="1477328"/>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smile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be lying down</a:t>
            </a:r>
          </a:p>
          <a:p>
            <a:pPr>
              <a:defRPr/>
            </a:pPr>
            <a:r>
              <a:rPr lang="en-GB" dirty="0">
                <a:solidFill>
                  <a:srgbClr val="115076"/>
                </a:solidFill>
                <a:latin typeface="Century Gothic" panose="020B0502020202020204" pitchFamily="34" charset="0"/>
              </a:rPr>
              <a:t>to live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read</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learn</a:t>
            </a:r>
          </a:p>
        </p:txBody>
      </p:sp>
      <p:sp>
        <p:nvSpPr>
          <p:cNvPr id="28" name="TextBox 27">
            <a:extLst>
              <a:ext uri="{FF2B5EF4-FFF2-40B4-BE49-F238E27FC236}">
                <a16:creationId xmlns:a16="http://schemas.microsoft.com/office/drawing/2014/main" id="{10608BAF-2AAD-4E24-8D14-0783D9A0EAA6}"/>
              </a:ext>
            </a:extLst>
          </p:cNvPr>
          <p:cNvSpPr txBox="1"/>
          <p:nvPr/>
        </p:nvSpPr>
        <p:spPr>
          <a:xfrm>
            <a:off x="3843133" y="3246780"/>
            <a:ext cx="1563756" cy="646331"/>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do/make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like</a:t>
            </a:r>
          </a:p>
        </p:txBody>
      </p:sp>
      <p:sp>
        <p:nvSpPr>
          <p:cNvPr id="29" name="TextBox 28">
            <a:extLst>
              <a:ext uri="{FF2B5EF4-FFF2-40B4-BE49-F238E27FC236}">
                <a16:creationId xmlns:a16="http://schemas.microsoft.com/office/drawing/2014/main" id="{666A445D-038A-4924-AE0F-55D27801986B}"/>
              </a:ext>
            </a:extLst>
          </p:cNvPr>
          <p:cNvSpPr txBox="1"/>
          <p:nvPr/>
        </p:nvSpPr>
        <p:spPr>
          <a:xfrm>
            <a:off x="6607771" y="3204770"/>
            <a:ext cx="1701344" cy="646331"/>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talk</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travel</a:t>
            </a:r>
          </a:p>
        </p:txBody>
      </p:sp>
      <p:sp>
        <p:nvSpPr>
          <p:cNvPr id="30" name="TextBox 29">
            <a:extLst>
              <a:ext uri="{FF2B5EF4-FFF2-40B4-BE49-F238E27FC236}">
                <a16:creationId xmlns:a16="http://schemas.microsoft.com/office/drawing/2014/main" id="{F0C2C144-98AD-4139-B071-38345C2304F5}"/>
              </a:ext>
            </a:extLst>
          </p:cNvPr>
          <p:cNvSpPr txBox="1"/>
          <p:nvPr/>
        </p:nvSpPr>
        <p:spPr>
          <a:xfrm>
            <a:off x="9327173" y="3179703"/>
            <a:ext cx="2632218" cy="1477328"/>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say	      to be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write       to sit</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swim	      to play</a:t>
            </a:r>
          </a:p>
          <a:p>
            <a:pPr>
              <a:defRPr/>
            </a:pPr>
            <a:r>
              <a:rPr lang="en-GB" dirty="0">
                <a:solidFill>
                  <a:srgbClr val="115076"/>
                </a:solidFill>
                <a:latin typeface="Century Gothic" panose="020B0502020202020204" pitchFamily="34" charset="0"/>
              </a:rPr>
              <a:t>to see	      to speak</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	      to stand</a:t>
            </a:r>
          </a:p>
        </p:txBody>
      </p:sp>
      <p:sp>
        <p:nvSpPr>
          <p:cNvPr id="34" name="TextBox 33">
            <a:extLst>
              <a:ext uri="{FF2B5EF4-FFF2-40B4-BE49-F238E27FC236}">
                <a16:creationId xmlns:a16="http://schemas.microsoft.com/office/drawing/2014/main" id="{20A24D2B-E122-42C2-A518-2946D9DE5186}"/>
              </a:ext>
            </a:extLst>
          </p:cNvPr>
          <p:cNvSpPr txBox="1"/>
          <p:nvPr/>
        </p:nvSpPr>
        <p:spPr>
          <a:xfrm>
            <a:off x="1238454" y="4805467"/>
            <a:ext cx="1808503" cy="1200329"/>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dance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wear/carry</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drink</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dream</a:t>
            </a:r>
          </a:p>
        </p:txBody>
      </p:sp>
      <p:sp>
        <p:nvSpPr>
          <p:cNvPr id="35" name="TextBox 34">
            <a:extLst>
              <a:ext uri="{FF2B5EF4-FFF2-40B4-BE49-F238E27FC236}">
                <a16:creationId xmlns:a16="http://schemas.microsoft.com/office/drawing/2014/main" id="{4C1A1F87-6464-42C8-911F-9FD9683C11A8}"/>
              </a:ext>
            </a:extLst>
          </p:cNvPr>
          <p:cNvSpPr txBox="1"/>
          <p:nvPr/>
        </p:nvSpPr>
        <p:spPr>
          <a:xfrm>
            <a:off x="3849758" y="4774588"/>
            <a:ext cx="1897497" cy="646331"/>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forget</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understand</a:t>
            </a:r>
          </a:p>
        </p:txBody>
      </p:sp>
      <p:sp>
        <p:nvSpPr>
          <p:cNvPr id="36" name="TextBox 35">
            <a:extLst>
              <a:ext uri="{FF2B5EF4-FFF2-40B4-BE49-F238E27FC236}">
                <a16:creationId xmlns:a16="http://schemas.microsoft.com/office/drawing/2014/main" id="{6166F40F-FF67-429D-AE7B-AF7C4222ED6E}"/>
              </a:ext>
            </a:extLst>
          </p:cNvPr>
          <p:cNvSpPr txBox="1"/>
          <p:nvPr/>
        </p:nvSpPr>
        <p:spPr>
          <a:xfrm>
            <a:off x="6614396" y="4671785"/>
            <a:ext cx="1701344" cy="1754326"/>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choose</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want</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know</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wish</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repeat</a:t>
            </a:r>
            <a:br>
              <a:rPr lang="en-GB" dirty="0">
                <a:solidFill>
                  <a:srgbClr val="115076"/>
                </a:solidFill>
                <a:latin typeface="Century Gothic" panose="020B0502020202020204" pitchFamily="34" charset="0"/>
              </a:rPr>
            </a:br>
            <a:endParaRPr lang="en-GB" dirty="0">
              <a:solidFill>
                <a:srgbClr val="115076"/>
              </a:solidFill>
              <a:latin typeface="Century Gothic" panose="020B0502020202020204" pitchFamily="34" charset="0"/>
            </a:endParaRPr>
          </a:p>
        </p:txBody>
      </p:sp>
      <p:sp>
        <p:nvSpPr>
          <p:cNvPr id="37" name="TextBox 36">
            <a:extLst>
              <a:ext uri="{FF2B5EF4-FFF2-40B4-BE49-F238E27FC236}">
                <a16:creationId xmlns:a16="http://schemas.microsoft.com/office/drawing/2014/main" id="{500A0266-E54D-4B56-9EBE-74642AB844CC}"/>
              </a:ext>
            </a:extLst>
          </p:cNvPr>
          <p:cNvSpPr txBox="1"/>
          <p:nvPr/>
        </p:nvSpPr>
        <p:spPr>
          <a:xfrm>
            <a:off x="9545566" y="4698289"/>
            <a:ext cx="1851303" cy="1200329"/>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to count</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listen</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show</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to pull</a:t>
            </a:r>
          </a:p>
        </p:txBody>
      </p:sp>
    </p:spTree>
    <p:extLst>
      <p:ext uri="{BB962C8B-B14F-4D97-AF65-F5344CB8AC3E}">
        <p14:creationId xmlns:p14="http://schemas.microsoft.com/office/powerpoint/2010/main" val="574407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48794" y="313631"/>
          <a:ext cx="11333608" cy="5887204"/>
        </p:xfrm>
        <a:graphic>
          <a:graphicData uri="http://schemas.openxmlformats.org/drawingml/2006/table">
            <a:tbl>
              <a:tblPr firstRow="1" bandRow="1">
                <a:tableStyleId>{5940675A-B579-460E-94D1-54222C63F5DA}</a:tableStyleId>
              </a:tblPr>
              <a:tblGrid>
                <a:gridCol w="2833402">
                  <a:extLst>
                    <a:ext uri="{9D8B030D-6E8A-4147-A177-3AD203B41FA5}">
                      <a16:colId xmlns:a16="http://schemas.microsoft.com/office/drawing/2014/main" val="20000"/>
                    </a:ext>
                  </a:extLst>
                </a:gridCol>
                <a:gridCol w="2833402">
                  <a:extLst>
                    <a:ext uri="{9D8B030D-6E8A-4147-A177-3AD203B41FA5}">
                      <a16:colId xmlns:a16="http://schemas.microsoft.com/office/drawing/2014/main" val="20001"/>
                    </a:ext>
                  </a:extLst>
                </a:gridCol>
                <a:gridCol w="2833402">
                  <a:extLst>
                    <a:ext uri="{9D8B030D-6E8A-4147-A177-3AD203B41FA5}">
                      <a16:colId xmlns:a16="http://schemas.microsoft.com/office/drawing/2014/main" val="20002"/>
                    </a:ext>
                  </a:extLst>
                </a:gridCol>
                <a:gridCol w="2833402">
                  <a:extLst>
                    <a:ext uri="{9D8B030D-6E8A-4147-A177-3AD203B41FA5}">
                      <a16:colId xmlns:a16="http://schemas.microsoft.com/office/drawing/2014/main" val="20003"/>
                    </a:ext>
                  </a:extLst>
                </a:gridCol>
              </a:tblGrid>
              <a:tr h="2943602">
                <a:tc>
                  <a:txBody>
                    <a:bodyPr/>
                    <a:lstStyle/>
                    <a:p>
                      <a:r>
                        <a:rPr lang="en-GB" sz="3200" dirty="0">
                          <a:solidFill>
                            <a:srgbClr val="115076"/>
                          </a:solidFill>
                          <a:latin typeface="Century Gothic" panose="020B0502020202020204" pitchFamily="34" charset="0"/>
                          <a:cs typeface="MV Boli" panose="02000500030200090000" pitchFamily="2" charset="0"/>
                        </a:rPr>
                        <a:t>1</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2</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3</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4</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43602">
                <a:tc>
                  <a:txBody>
                    <a:bodyPr/>
                    <a:lstStyle/>
                    <a:p>
                      <a:r>
                        <a:rPr lang="en-GB" sz="3200" dirty="0">
                          <a:solidFill>
                            <a:srgbClr val="115076"/>
                          </a:solidFill>
                          <a:latin typeface="Century Gothic" panose="020B0502020202020204" pitchFamily="34" charset="0"/>
                          <a:cs typeface="MV Boli" panose="02000500030200090000" pitchFamily="2" charset="0"/>
                        </a:rPr>
                        <a:t>5</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6</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7</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8</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014117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48794" y="313631"/>
          <a:ext cx="11333608" cy="5887204"/>
        </p:xfrm>
        <a:graphic>
          <a:graphicData uri="http://schemas.openxmlformats.org/drawingml/2006/table">
            <a:tbl>
              <a:tblPr firstRow="1" bandRow="1">
                <a:tableStyleId>{5940675A-B579-460E-94D1-54222C63F5DA}</a:tableStyleId>
              </a:tblPr>
              <a:tblGrid>
                <a:gridCol w="2833402">
                  <a:extLst>
                    <a:ext uri="{9D8B030D-6E8A-4147-A177-3AD203B41FA5}">
                      <a16:colId xmlns:a16="http://schemas.microsoft.com/office/drawing/2014/main" val="20000"/>
                    </a:ext>
                  </a:extLst>
                </a:gridCol>
                <a:gridCol w="2833402">
                  <a:extLst>
                    <a:ext uri="{9D8B030D-6E8A-4147-A177-3AD203B41FA5}">
                      <a16:colId xmlns:a16="http://schemas.microsoft.com/office/drawing/2014/main" val="20001"/>
                    </a:ext>
                  </a:extLst>
                </a:gridCol>
                <a:gridCol w="2833402">
                  <a:extLst>
                    <a:ext uri="{9D8B030D-6E8A-4147-A177-3AD203B41FA5}">
                      <a16:colId xmlns:a16="http://schemas.microsoft.com/office/drawing/2014/main" val="20002"/>
                    </a:ext>
                  </a:extLst>
                </a:gridCol>
                <a:gridCol w="2833402">
                  <a:extLst>
                    <a:ext uri="{9D8B030D-6E8A-4147-A177-3AD203B41FA5}">
                      <a16:colId xmlns:a16="http://schemas.microsoft.com/office/drawing/2014/main" val="20003"/>
                    </a:ext>
                  </a:extLst>
                </a:gridCol>
              </a:tblGrid>
              <a:tr h="2943602">
                <a:tc>
                  <a:txBody>
                    <a:bodyPr/>
                    <a:lstStyle/>
                    <a:p>
                      <a:r>
                        <a:rPr lang="en-GB" sz="3200" dirty="0">
                          <a:solidFill>
                            <a:srgbClr val="115076"/>
                          </a:solidFill>
                          <a:latin typeface="Century Gothic" panose="020B0502020202020204" pitchFamily="34" charset="0"/>
                          <a:cs typeface="MV Boli" panose="02000500030200090000" pitchFamily="2" charset="0"/>
                        </a:rPr>
                        <a:t>1</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2</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3</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4</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943602">
                <a:tc>
                  <a:txBody>
                    <a:bodyPr/>
                    <a:lstStyle/>
                    <a:p>
                      <a:r>
                        <a:rPr lang="en-GB" sz="3200" dirty="0">
                          <a:solidFill>
                            <a:srgbClr val="115076"/>
                          </a:solidFill>
                          <a:latin typeface="Century Gothic" panose="020B0502020202020204" pitchFamily="34" charset="0"/>
                          <a:cs typeface="MV Boli" panose="02000500030200090000" pitchFamily="2" charset="0"/>
                        </a:rPr>
                        <a:t>5</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6</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7</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3200" dirty="0">
                          <a:solidFill>
                            <a:srgbClr val="115076"/>
                          </a:solidFill>
                          <a:latin typeface="Century Gothic" panose="020B0502020202020204" pitchFamily="34" charset="0"/>
                          <a:cs typeface="MV Boli" panose="02000500030200090000" pitchFamily="2" charset="0"/>
                        </a:rPr>
                        <a:t>8</a:t>
                      </a:r>
                    </a:p>
                  </a:txBody>
                  <a:tcPr>
                    <a:lnL w="12700" cap="flat" cmpd="sng" algn="ctr">
                      <a:solidFill>
                        <a:srgbClr val="115076"/>
                      </a:solidFill>
                      <a:prstDash val="solid"/>
                      <a:round/>
                      <a:headEnd type="none" w="med" len="med"/>
                      <a:tailEnd type="none" w="med" len="med"/>
                    </a:lnL>
                    <a:lnR w="12700" cap="flat" cmpd="sng" algn="ctr">
                      <a:solidFill>
                        <a:srgbClr val="115076"/>
                      </a:solidFill>
                      <a:prstDash val="solid"/>
                      <a:round/>
                      <a:headEnd type="none" w="med" len="med"/>
                      <a:tailEnd type="none" w="med" len="med"/>
                    </a:lnR>
                    <a:lnT w="12700" cap="flat" cmpd="sng" algn="ctr">
                      <a:solidFill>
                        <a:srgbClr val="115076"/>
                      </a:solidFill>
                      <a:prstDash val="solid"/>
                      <a:round/>
                      <a:headEnd type="none" w="med" len="med"/>
                      <a:tailEnd type="none" w="med" len="med"/>
                    </a:lnT>
                    <a:lnB w="12700" cap="flat" cmpd="sng" algn="ctr">
                      <a:solidFill>
                        <a:srgbClr val="115076"/>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bl>
          </a:graphicData>
        </a:graphic>
      </p:graphicFrame>
      <p:pic>
        <p:nvPicPr>
          <p:cNvPr id="5" name="Picture 4" descr="Image result for stick figure danc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25484" y="475672"/>
            <a:ext cx="1625668" cy="220897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mage result for stick figure playing guita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514366" y="549755"/>
            <a:ext cx="2171700" cy="2171701"/>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815739" y="549755"/>
            <a:ext cx="1365008" cy="2275013"/>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63352" y="222800"/>
            <a:ext cx="1316734" cy="2825610"/>
          </a:xfrm>
          <a:prstGeom prst="rect">
            <a:avLst/>
          </a:prstGeom>
        </p:spPr>
      </p:pic>
      <p:pic>
        <p:nvPicPr>
          <p:cNvPr id="6" name="Picture 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88978" y="3524691"/>
            <a:ext cx="773239" cy="1952625"/>
          </a:xfrm>
          <a:prstGeom prst="rect">
            <a:avLst/>
          </a:prstGeom>
        </p:spPr>
      </p:pic>
      <p:pic>
        <p:nvPicPr>
          <p:cNvPr id="8" name="Picture 7"/>
          <p:cNvPicPr>
            <a:picLocks noChangeAspect="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33882" y="3330355"/>
            <a:ext cx="2870480" cy="2870480"/>
          </a:xfrm>
          <a:prstGeom prst="rect">
            <a:avLst/>
          </a:prstGeom>
        </p:spPr>
      </p:pic>
      <p:pic>
        <p:nvPicPr>
          <p:cNvPr id="9" name="Picture 8"/>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68012" y="3230879"/>
            <a:ext cx="2647586" cy="2647586"/>
          </a:xfrm>
          <a:prstGeom prst="rect">
            <a:avLst/>
          </a:prstGeom>
        </p:spPr>
      </p:pic>
      <p:pic>
        <p:nvPicPr>
          <p:cNvPr id="10" name="Picture 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742665" y="3330355"/>
            <a:ext cx="1626350" cy="2007839"/>
          </a:xfrm>
          <a:prstGeom prst="rect">
            <a:avLst/>
          </a:prstGeom>
        </p:spPr>
      </p:pic>
      <p:sp>
        <p:nvSpPr>
          <p:cNvPr id="11" name="Cloud Callout 10"/>
          <p:cNvSpPr/>
          <p:nvPr/>
        </p:nvSpPr>
        <p:spPr>
          <a:xfrm flipH="1">
            <a:off x="9259697" y="3358771"/>
            <a:ext cx="1112083" cy="786145"/>
          </a:xfrm>
          <a:prstGeom prst="cloudCallout">
            <a:avLst>
              <a:gd name="adj1" fmla="val -79303"/>
              <a:gd name="adj2" fmla="val -12458"/>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p:cNvSpPr txBox="1"/>
          <p:nvPr/>
        </p:nvSpPr>
        <p:spPr>
          <a:xfrm>
            <a:off x="557643" y="2684648"/>
            <a:ext cx="2418080" cy="523220"/>
          </a:xfrm>
          <a:prstGeom prst="rect">
            <a:avLst/>
          </a:prstGeom>
          <a:noFill/>
        </p:spPr>
        <p:txBody>
          <a:bodyPr wrap="square" rtlCol="0">
            <a:spAutoFit/>
          </a:bodyPr>
          <a:lstStyle/>
          <a:p>
            <a:pPr algn="ctr"/>
            <a:r>
              <a:rPr lang="en-GB" sz="2800" b="1" dirty="0" err="1">
                <a:solidFill>
                  <a:schemeClr val="accent5">
                    <a:lumMod val="50000"/>
                  </a:schemeClr>
                </a:solidFill>
                <a:latin typeface="Century Gothic" panose="020B0502020202020204" pitchFamily="34" charset="0"/>
              </a:rPr>
              <a:t>tanzen</a:t>
            </a:r>
            <a:endParaRPr lang="en-GB" sz="2800" b="1" dirty="0">
              <a:solidFill>
                <a:schemeClr val="accent5">
                  <a:lumMod val="50000"/>
                </a:schemeClr>
              </a:solidFill>
              <a:latin typeface="Century Gothic" panose="020B0502020202020204" pitchFamily="34" charset="0"/>
            </a:endParaRPr>
          </a:p>
        </p:txBody>
      </p:sp>
      <p:sp>
        <p:nvSpPr>
          <p:cNvPr id="13" name="TextBox 12"/>
          <p:cNvSpPr txBox="1"/>
          <p:nvPr/>
        </p:nvSpPr>
        <p:spPr>
          <a:xfrm>
            <a:off x="2975723" y="2701150"/>
            <a:ext cx="2939875" cy="523220"/>
          </a:xfrm>
          <a:prstGeom prst="rect">
            <a:avLst/>
          </a:prstGeom>
          <a:noFill/>
        </p:spPr>
        <p:txBody>
          <a:bodyPr wrap="square" rtlCol="0">
            <a:spAutoFit/>
          </a:bodyPr>
          <a:lstStyle/>
          <a:p>
            <a:pPr algn="ctr"/>
            <a:r>
              <a:rPr lang="en-GB" sz="2800" b="1" dirty="0" err="1">
                <a:solidFill>
                  <a:schemeClr val="accent5">
                    <a:lumMod val="50000"/>
                  </a:schemeClr>
                </a:solidFill>
                <a:latin typeface="Century Gothic" panose="020B0502020202020204" pitchFamily="34" charset="0"/>
              </a:rPr>
              <a:t>Gitarre</a:t>
            </a:r>
            <a:r>
              <a:rPr lang="en-GB" sz="2800" b="1" dirty="0">
                <a:solidFill>
                  <a:schemeClr val="accent5">
                    <a:lumMod val="50000"/>
                  </a:schemeClr>
                </a:solidFill>
                <a:latin typeface="Century Gothic" panose="020B0502020202020204" pitchFamily="34" charset="0"/>
              </a:rPr>
              <a:t> </a:t>
            </a:r>
            <a:r>
              <a:rPr lang="en-GB" sz="2800" b="1" dirty="0" err="1">
                <a:solidFill>
                  <a:schemeClr val="accent5">
                    <a:lumMod val="50000"/>
                  </a:schemeClr>
                </a:solidFill>
                <a:latin typeface="Century Gothic" panose="020B0502020202020204" pitchFamily="34" charset="0"/>
              </a:rPr>
              <a:t>spielen</a:t>
            </a:r>
            <a:endParaRPr lang="en-GB" sz="2800" b="1" dirty="0">
              <a:solidFill>
                <a:schemeClr val="accent5">
                  <a:lumMod val="50000"/>
                </a:schemeClr>
              </a:solidFill>
              <a:latin typeface="Century Gothic" panose="020B0502020202020204" pitchFamily="34" charset="0"/>
            </a:endParaRPr>
          </a:p>
        </p:txBody>
      </p:sp>
      <p:sp>
        <p:nvSpPr>
          <p:cNvPr id="14" name="TextBox 13"/>
          <p:cNvSpPr txBox="1"/>
          <p:nvPr/>
        </p:nvSpPr>
        <p:spPr>
          <a:xfrm>
            <a:off x="5951781" y="2684648"/>
            <a:ext cx="2939875" cy="523220"/>
          </a:xfrm>
          <a:prstGeom prst="rect">
            <a:avLst/>
          </a:prstGeom>
          <a:noFill/>
        </p:spPr>
        <p:txBody>
          <a:bodyPr wrap="square" rtlCol="0">
            <a:spAutoFit/>
          </a:bodyPr>
          <a:lstStyle/>
          <a:p>
            <a:pPr algn="ctr"/>
            <a:r>
              <a:rPr lang="en-GB" sz="2800" b="1" dirty="0" err="1">
                <a:solidFill>
                  <a:schemeClr val="accent5">
                    <a:lumMod val="50000"/>
                  </a:schemeClr>
                </a:solidFill>
                <a:latin typeface="Century Gothic" panose="020B0502020202020204" pitchFamily="34" charset="0"/>
              </a:rPr>
              <a:t>stehen</a:t>
            </a:r>
            <a:endParaRPr lang="en-GB" sz="2800" b="1" dirty="0">
              <a:solidFill>
                <a:schemeClr val="accent5">
                  <a:lumMod val="50000"/>
                </a:schemeClr>
              </a:solidFill>
              <a:latin typeface="Century Gothic" panose="020B0502020202020204" pitchFamily="34" charset="0"/>
            </a:endParaRPr>
          </a:p>
        </p:txBody>
      </p:sp>
      <p:sp>
        <p:nvSpPr>
          <p:cNvPr id="15" name="TextBox 14"/>
          <p:cNvSpPr txBox="1"/>
          <p:nvPr/>
        </p:nvSpPr>
        <p:spPr>
          <a:xfrm>
            <a:off x="8642527" y="2721456"/>
            <a:ext cx="3051455" cy="523220"/>
          </a:xfrm>
          <a:prstGeom prst="rect">
            <a:avLst/>
          </a:prstGeom>
          <a:noFill/>
        </p:spPr>
        <p:txBody>
          <a:bodyPr wrap="square" rtlCol="0">
            <a:spAutoFit/>
          </a:bodyPr>
          <a:lstStyle/>
          <a:p>
            <a:pPr algn="ctr"/>
            <a:r>
              <a:rPr lang="en-GB" sz="2800" b="1" dirty="0" err="1">
                <a:solidFill>
                  <a:schemeClr val="accent5">
                    <a:lumMod val="50000"/>
                  </a:schemeClr>
                </a:solidFill>
                <a:latin typeface="Century Gothic" panose="020B0502020202020204" pitchFamily="34" charset="0"/>
              </a:rPr>
              <a:t>einen</a:t>
            </a:r>
            <a:r>
              <a:rPr lang="en-GB" sz="2800" b="1" dirty="0">
                <a:solidFill>
                  <a:schemeClr val="accent5">
                    <a:lumMod val="50000"/>
                  </a:schemeClr>
                </a:solidFill>
                <a:latin typeface="Century Gothic" panose="020B0502020202020204" pitchFamily="34" charset="0"/>
              </a:rPr>
              <a:t> Hut </a:t>
            </a:r>
            <a:r>
              <a:rPr lang="en-GB" sz="2800" b="1" dirty="0" err="1">
                <a:solidFill>
                  <a:schemeClr val="accent5">
                    <a:lumMod val="50000"/>
                  </a:schemeClr>
                </a:solidFill>
                <a:latin typeface="Century Gothic" panose="020B0502020202020204" pitchFamily="34" charset="0"/>
              </a:rPr>
              <a:t>tragen</a:t>
            </a:r>
            <a:endParaRPr lang="en-GB" sz="2800" b="1" dirty="0">
              <a:solidFill>
                <a:schemeClr val="accent5">
                  <a:lumMod val="50000"/>
                </a:schemeClr>
              </a:solidFill>
              <a:latin typeface="Century Gothic" panose="020B0502020202020204" pitchFamily="34" charset="0"/>
            </a:endParaRPr>
          </a:p>
        </p:txBody>
      </p:sp>
      <p:sp>
        <p:nvSpPr>
          <p:cNvPr id="16" name="TextBox 15"/>
          <p:cNvSpPr txBox="1"/>
          <p:nvPr/>
        </p:nvSpPr>
        <p:spPr>
          <a:xfrm>
            <a:off x="168596" y="5578885"/>
            <a:ext cx="3051455" cy="523220"/>
          </a:xfrm>
          <a:prstGeom prst="rect">
            <a:avLst/>
          </a:prstGeom>
          <a:noFill/>
        </p:spPr>
        <p:txBody>
          <a:bodyPr wrap="square" rtlCol="0">
            <a:spAutoFit/>
          </a:bodyPr>
          <a:lstStyle/>
          <a:p>
            <a:pPr algn="ctr"/>
            <a:r>
              <a:rPr lang="en-GB" sz="2800" b="1" dirty="0" err="1">
                <a:solidFill>
                  <a:schemeClr val="accent5">
                    <a:lumMod val="50000"/>
                  </a:schemeClr>
                </a:solidFill>
                <a:latin typeface="Century Gothic" panose="020B0502020202020204" pitchFamily="34" charset="0"/>
              </a:rPr>
              <a:t>sehen</a:t>
            </a:r>
            <a:endParaRPr lang="en-GB" sz="2800" b="1" dirty="0">
              <a:solidFill>
                <a:schemeClr val="accent5">
                  <a:lumMod val="50000"/>
                </a:schemeClr>
              </a:solidFill>
              <a:latin typeface="Century Gothic" panose="020B0502020202020204" pitchFamily="34" charset="0"/>
            </a:endParaRPr>
          </a:p>
        </p:txBody>
      </p:sp>
      <p:sp>
        <p:nvSpPr>
          <p:cNvPr id="17" name="TextBox 16"/>
          <p:cNvSpPr txBox="1"/>
          <p:nvPr/>
        </p:nvSpPr>
        <p:spPr>
          <a:xfrm>
            <a:off x="2975723" y="5595387"/>
            <a:ext cx="3051455" cy="523220"/>
          </a:xfrm>
          <a:prstGeom prst="rect">
            <a:avLst/>
          </a:prstGeom>
          <a:noFill/>
        </p:spPr>
        <p:txBody>
          <a:bodyPr wrap="square" rtlCol="0">
            <a:spAutoFit/>
          </a:bodyPr>
          <a:lstStyle/>
          <a:p>
            <a:pPr algn="ctr"/>
            <a:r>
              <a:rPr lang="en-GB" sz="2800" b="1" dirty="0" err="1">
                <a:solidFill>
                  <a:schemeClr val="accent5">
                    <a:lumMod val="50000"/>
                  </a:schemeClr>
                </a:solidFill>
                <a:latin typeface="Century Gothic" panose="020B0502020202020204" pitchFamily="34" charset="0"/>
              </a:rPr>
              <a:t>liegen</a:t>
            </a:r>
            <a:endParaRPr lang="en-GB" sz="2800" b="1" dirty="0">
              <a:solidFill>
                <a:schemeClr val="accent5">
                  <a:lumMod val="50000"/>
                </a:schemeClr>
              </a:solidFill>
              <a:latin typeface="Century Gothic" panose="020B0502020202020204" pitchFamily="34" charset="0"/>
            </a:endParaRPr>
          </a:p>
        </p:txBody>
      </p:sp>
      <p:sp>
        <p:nvSpPr>
          <p:cNvPr id="18" name="TextBox 17"/>
          <p:cNvSpPr txBox="1"/>
          <p:nvPr/>
        </p:nvSpPr>
        <p:spPr>
          <a:xfrm>
            <a:off x="5861892" y="5616855"/>
            <a:ext cx="3051455" cy="523220"/>
          </a:xfrm>
          <a:prstGeom prst="rect">
            <a:avLst/>
          </a:prstGeom>
          <a:noFill/>
        </p:spPr>
        <p:txBody>
          <a:bodyPr wrap="square" rtlCol="0">
            <a:spAutoFit/>
          </a:bodyPr>
          <a:lstStyle/>
          <a:p>
            <a:pPr algn="ctr"/>
            <a:r>
              <a:rPr lang="en-GB" sz="2800" b="1" dirty="0" err="1">
                <a:solidFill>
                  <a:schemeClr val="accent5">
                    <a:lumMod val="50000"/>
                  </a:schemeClr>
                </a:solidFill>
                <a:latin typeface="Century Gothic" panose="020B0502020202020204" pitchFamily="34" charset="0"/>
              </a:rPr>
              <a:t>schreiben</a:t>
            </a:r>
            <a:endParaRPr lang="en-GB" sz="2800" b="1" dirty="0">
              <a:solidFill>
                <a:schemeClr val="accent5">
                  <a:lumMod val="50000"/>
                </a:schemeClr>
              </a:solidFill>
              <a:latin typeface="Century Gothic" panose="020B0502020202020204" pitchFamily="34" charset="0"/>
            </a:endParaRPr>
          </a:p>
        </p:txBody>
      </p:sp>
      <p:sp>
        <p:nvSpPr>
          <p:cNvPr id="19" name="TextBox 18"/>
          <p:cNvSpPr txBox="1"/>
          <p:nvPr/>
        </p:nvSpPr>
        <p:spPr>
          <a:xfrm>
            <a:off x="8846052" y="5652501"/>
            <a:ext cx="3051455" cy="523220"/>
          </a:xfrm>
          <a:prstGeom prst="rect">
            <a:avLst/>
          </a:prstGeom>
          <a:noFill/>
        </p:spPr>
        <p:txBody>
          <a:bodyPr wrap="square" rtlCol="0">
            <a:spAutoFit/>
          </a:bodyPr>
          <a:lstStyle/>
          <a:p>
            <a:pPr algn="ctr"/>
            <a:r>
              <a:rPr lang="en-GB" sz="2800" b="1" dirty="0" err="1">
                <a:solidFill>
                  <a:schemeClr val="accent5">
                    <a:lumMod val="50000"/>
                  </a:schemeClr>
                </a:solidFill>
                <a:latin typeface="Century Gothic" panose="020B0502020202020204" pitchFamily="34" charset="0"/>
              </a:rPr>
              <a:t>denken</a:t>
            </a:r>
            <a:endParaRPr lang="en-GB" sz="2800"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312584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fade">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500"/>
                                        <p:tgtEl>
                                          <p:spTgt spid="2"/>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fade">
                                      <p:cBhvr>
                                        <p:cTn id="34" dur="500"/>
                                        <p:tgtEl>
                                          <p:spTgt spid="15"/>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500"/>
                                        <p:tgtEl>
                                          <p:spTgt spid="8"/>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500"/>
                                        <p:tgtEl>
                                          <p:spTgt spid="1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500"/>
                                        <p:tgtEl>
                                          <p:spTgt spid="9"/>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7"/>
                                        </p:tgtEl>
                                        <p:attrNameLst>
                                          <p:attrName>style.visibility</p:attrName>
                                        </p:attrNameLst>
                                      </p:cBhvr>
                                      <p:to>
                                        <p:strVal val="visible"/>
                                      </p:to>
                                    </p:set>
                                    <p:animEffect transition="in" filter="fade">
                                      <p:cBhvr>
                                        <p:cTn id="50" dur="500"/>
                                        <p:tgtEl>
                                          <p:spTgt spid="17"/>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500"/>
                                        <p:tgtEl>
                                          <p:spTgt spid="10"/>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500"/>
                                        <p:tgtEl>
                                          <p:spTgt spid="18"/>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animEffect transition="in" filter="fade">
                                      <p:cBhvr>
                                        <p:cTn id="63" dur="500"/>
                                        <p:tgtEl>
                                          <p:spTgt spid="11"/>
                                        </p:tgtEl>
                                      </p:cBhvr>
                                    </p:animEffect>
                                  </p:childTnLst>
                                </p:cTn>
                              </p:par>
                              <p:par>
                                <p:cTn id="64" presetID="10" presetClass="entr" presetSubtype="0" fill="hold" nodeType="with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500"/>
                                        <p:tgtEl>
                                          <p:spTgt spid="6"/>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19"/>
                                        </p:tgtEl>
                                        <p:attrNameLst>
                                          <p:attrName>style.visibility</p:attrName>
                                        </p:attrNameLst>
                                      </p:cBhvr>
                                      <p:to>
                                        <p:strVal val="visible"/>
                                      </p:to>
                                    </p:set>
                                    <p:animEffect transition="in" filter="fade">
                                      <p:cBhvr>
                                        <p:cTn id="6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p:bldP spid="14" grpId="0"/>
      <p:bldP spid="15" grpId="0"/>
      <p:bldP spid="16" grpId="0"/>
      <p:bldP spid="17" grpId="0"/>
      <p:bldP spid="18" grpId="0"/>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A2FBB-EC5C-494B-97D9-0A77665E6FC1}"/>
              </a:ext>
            </a:extLst>
          </p:cNvPr>
          <p:cNvSpPr>
            <a:spLocks noGrp="1"/>
          </p:cNvSpPr>
          <p:nvPr>
            <p:ph type="title"/>
          </p:nvPr>
        </p:nvSpPr>
        <p:spPr>
          <a:xfrm>
            <a:off x="838200" y="855088"/>
            <a:ext cx="10515600" cy="1325563"/>
          </a:xfrm>
        </p:spPr>
        <p:txBody>
          <a:bodyPr>
            <a:noAutofit/>
          </a:bodyPr>
          <a:lstStyle/>
          <a:p>
            <a:pPr algn="ctr"/>
            <a:r>
              <a:rPr lang="en-GB" sz="11500" b="1" dirty="0" err="1">
                <a:solidFill>
                  <a:srgbClr val="5B9BD5">
                    <a:lumMod val="50000"/>
                  </a:srgbClr>
                </a:solidFill>
              </a:rPr>
              <a:t>können</a:t>
            </a:r>
            <a:endParaRPr lang="en-US" sz="11500" dirty="0"/>
          </a:p>
        </p:txBody>
      </p:sp>
      <p:sp>
        <p:nvSpPr>
          <p:cNvPr id="7" name="TextBox 6"/>
          <p:cNvSpPr txBox="1"/>
          <p:nvPr/>
        </p:nvSpPr>
        <p:spPr>
          <a:xfrm>
            <a:off x="3038170" y="2189979"/>
            <a:ext cx="5414904"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[to be able | can]</a:t>
            </a:r>
          </a:p>
        </p:txBody>
      </p:sp>
      <p:sp>
        <p:nvSpPr>
          <p:cNvPr id="8" name="TextBox 7"/>
          <p:cNvSpPr txBox="1"/>
          <p:nvPr/>
        </p:nvSpPr>
        <p:spPr>
          <a:xfrm>
            <a:off x="3038170" y="3344741"/>
            <a:ext cx="5414904" cy="186204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kann</a:t>
            </a:r>
            <a:endParaRPr kumimoji="0" lang="en-GB" sz="115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9" name="TextBox 8"/>
          <p:cNvSpPr txBox="1"/>
          <p:nvPr/>
        </p:nvSpPr>
        <p:spPr>
          <a:xfrm>
            <a:off x="3038170" y="5070805"/>
            <a:ext cx="5414904"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 able | can]</a:t>
            </a:r>
          </a:p>
        </p:txBody>
      </p:sp>
      <p:sp>
        <p:nvSpPr>
          <p:cNvPr id="6" name="Speech Bubble: Rectangle with Corners Rounded 2">
            <a:extLst>
              <a:ext uri="{FF2B5EF4-FFF2-40B4-BE49-F238E27FC236}">
                <a16:creationId xmlns:a16="http://schemas.microsoft.com/office/drawing/2014/main" id="{4D09B138-9CA9-4284-943E-AECE5816A624}"/>
              </a:ext>
            </a:extLst>
          </p:cNvPr>
          <p:cNvSpPr/>
          <p:nvPr/>
        </p:nvSpPr>
        <p:spPr>
          <a:xfrm>
            <a:off x="8185355" y="2696252"/>
            <a:ext cx="3792586" cy="1924495"/>
          </a:xfrm>
          <a:prstGeom prst="wedgeRoundRectCallou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prstClr val="white"/>
                </a:solidFill>
                <a:latin typeface="Century Gothic" panose="020B0502020202020204" pitchFamily="34" charset="0"/>
              </a:rPr>
              <a:t>Note: </a:t>
            </a:r>
            <a:r>
              <a:rPr lang="en-GB" sz="2000" b="1" i="1" dirty="0" err="1">
                <a:solidFill>
                  <a:prstClr val="white"/>
                </a:solidFill>
                <a:latin typeface="Century Gothic" panose="020B0502020202020204" pitchFamily="34" charset="0"/>
              </a:rPr>
              <a:t>können</a:t>
            </a:r>
            <a:r>
              <a:rPr lang="en-GB" sz="2000" dirty="0">
                <a:solidFill>
                  <a:prstClr val="white"/>
                </a:solidFill>
                <a:latin typeface="Century Gothic" panose="020B0502020202020204" pitchFamily="34" charset="0"/>
              </a:rPr>
              <a:t> means </a:t>
            </a:r>
            <a:r>
              <a:rPr lang="en-GB" sz="2000" u="sng" dirty="0">
                <a:solidFill>
                  <a:prstClr val="white"/>
                </a:solidFill>
                <a:latin typeface="Century Gothic" panose="020B0502020202020204" pitchFamily="34" charset="0"/>
              </a:rPr>
              <a:t>physically</a:t>
            </a:r>
            <a:r>
              <a:rPr lang="en-GB" sz="2000" dirty="0">
                <a:solidFill>
                  <a:prstClr val="white"/>
                </a:solidFill>
                <a:latin typeface="Century Gothic" panose="020B0502020202020204" pitchFamily="34" charset="0"/>
              </a:rPr>
              <a:t> or </a:t>
            </a:r>
            <a:r>
              <a:rPr lang="en-GB" sz="2000" u="sng" dirty="0">
                <a:solidFill>
                  <a:prstClr val="white"/>
                </a:solidFill>
                <a:latin typeface="Century Gothic" panose="020B0502020202020204" pitchFamily="34" charset="0"/>
              </a:rPr>
              <a:t>situationally</a:t>
            </a:r>
            <a:r>
              <a:rPr lang="en-GB" sz="2000" dirty="0">
                <a:solidFill>
                  <a:prstClr val="white"/>
                </a:solidFill>
                <a:latin typeface="Century Gothic" panose="020B0502020202020204" pitchFamily="34" charset="0"/>
              </a:rPr>
              <a:t> </a:t>
            </a:r>
            <a:r>
              <a:rPr lang="en-GB" sz="2000" u="sng" dirty="0">
                <a:solidFill>
                  <a:prstClr val="white"/>
                </a:solidFill>
                <a:latin typeface="Century Gothic" panose="020B0502020202020204" pitchFamily="34" charset="0"/>
              </a:rPr>
              <a:t>able</a:t>
            </a:r>
            <a:r>
              <a:rPr lang="en-GB" sz="2000" dirty="0">
                <a:solidFill>
                  <a:prstClr val="white"/>
                </a:solidFill>
                <a:latin typeface="Century Gothic" panose="020B0502020202020204" pitchFamily="34" charset="0"/>
              </a:rPr>
              <a:t>, NOT ‘allowed to’ </a:t>
            </a:r>
            <a:br>
              <a:rPr lang="en-GB" sz="2000" dirty="0">
                <a:solidFill>
                  <a:prstClr val="white"/>
                </a:solidFill>
                <a:latin typeface="Century Gothic" panose="020B0502020202020204" pitchFamily="34" charset="0"/>
              </a:rPr>
            </a:br>
            <a:r>
              <a:rPr lang="en-GB" sz="2000" dirty="0">
                <a:solidFill>
                  <a:prstClr val="white"/>
                </a:solidFill>
                <a:latin typeface="Century Gothic" panose="020B0502020202020204" pitchFamily="34" charset="0"/>
              </a:rPr>
              <a:t>to do something. </a:t>
            </a:r>
            <a:br>
              <a:rPr lang="en-GB" sz="2000" dirty="0">
                <a:solidFill>
                  <a:prstClr val="white"/>
                </a:solidFill>
                <a:latin typeface="Century Gothic" panose="020B0502020202020204" pitchFamily="34" charset="0"/>
              </a:rPr>
            </a:br>
            <a:r>
              <a:rPr lang="en-GB" sz="2000" dirty="0">
                <a:solidFill>
                  <a:prstClr val="white"/>
                </a:solidFill>
                <a:latin typeface="Century Gothic" panose="020B0502020202020204" pitchFamily="34" charset="0"/>
              </a:rPr>
              <a:t>We will learn ‘allowed to’ next term.</a:t>
            </a:r>
            <a:endParaRPr lang="en-GB" sz="2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36791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animBg="1"/>
      <p:bldP spid="8" grpId="0"/>
      <p:bldP spid="9"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3038170" y="2177384"/>
            <a:ext cx="5414904"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[to be able | can]</a:t>
            </a:r>
          </a:p>
        </p:txBody>
      </p:sp>
      <p:sp>
        <p:nvSpPr>
          <p:cNvPr id="12" name="TextBox 11"/>
          <p:cNvSpPr txBox="1"/>
          <p:nvPr/>
        </p:nvSpPr>
        <p:spPr>
          <a:xfrm>
            <a:off x="3038170" y="3330855"/>
            <a:ext cx="5414904" cy="186204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1500" b="1"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kann</a:t>
            </a:r>
            <a:endParaRPr kumimoji="0" lang="en-GB" sz="11500" b="1"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3" name="TextBox 12"/>
          <p:cNvSpPr txBox="1"/>
          <p:nvPr/>
        </p:nvSpPr>
        <p:spPr>
          <a:xfrm>
            <a:off x="3038170" y="5026601"/>
            <a:ext cx="5414904"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 able | can]</a:t>
            </a:r>
          </a:p>
        </p:txBody>
      </p:sp>
      <p:sp>
        <p:nvSpPr>
          <p:cNvPr id="14" name="Action Button: Help 13">
            <a:hlinkClick r:id="" action="ppaction://noaction" highlightClick="1"/>
          </p:cNvPr>
          <p:cNvSpPr/>
          <p:nvPr/>
        </p:nvSpPr>
        <p:spPr>
          <a:xfrm>
            <a:off x="2495652" y="2222061"/>
            <a:ext cx="542518" cy="478022"/>
          </a:xfrm>
          <a:prstGeom prst="actionButtonHelp">
            <a:avLst/>
          </a:prstGeom>
          <a:solidFill>
            <a:srgbClr val="EEC100"/>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15" name="Action Button: Help 14">
            <a:hlinkClick r:id="" action="ppaction://noaction" highlightClick="1"/>
          </p:cNvPr>
          <p:cNvSpPr/>
          <p:nvPr/>
        </p:nvSpPr>
        <p:spPr>
          <a:xfrm>
            <a:off x="2495652" y="5058971"/>
            <a:ext cx="542518" cy="478022"/>
          </a:xfrm>
          <a:prstGeom prst="actionButtonHelp">
            <a:avLst/>
          </a:prstGeom>
          <a:solidFill>
            <a:srgbClr val="EEC100"/>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EEC100"/>
              </a:solidFill>
              <a:effectLst/>
              <a:uLnTx/>
              <a:uFillTx/>
              <a:latin typeface="Tw Cen MT" panose="020B0602020104020603"/>
              <a:ea typeface="+mn-ea"/>
              <a:cs typeface="+mn-cs"/>
            </a:endParaRPr>
          </a:p>
        </p:txBody>
      </p:sp>
      <p:sp>
        <p:nvSpPr>
          <p:cNvPr id="2" name="Title 1">
            <a:extLst>
              <a:ext uri="{FF2B5EF4-FFF2-40B4-BE49-F238E27FC236}">
                <a16:creationId xmlns:a16="http://schemas.microsoft.com/office/drawing/2014/main" id="{0C849EC8-39AC-FA43-85C9-83051139CB8D}"/>
              </a:ext>
            </a:extLst>
          </p:cNvPr>
          <p:cNvSpPr>
            <a:spLocks noGrp="1"/>
          </p:cNvSpPr>
          <p:nvPr>
            <p:ph type="title"/>
          </p:nvPr>
        </p:nvSpPr>
        <p:spPr>
          <a:xfrm>
            <a:off x="838200" y="825848"/>
            <a:ext cx="10515600" cy="1325563"/>
          </a:xfrm>
        </p:spPr>
        <p:txBody>
          <a:bodyPr>
            <a:noAutofit/>
          </a:bodyPr>
          <a:lstStyle/>
          <a:p>
            <a:pPr algn="ctr"/>
            <a:r>
              <a:rPr lang="en-GB" sz="11500" b="1" dirty="0" err="1">
                <a:solidFill>
                  <a:srgbClr val="5B9BD5">
                    <a:lumMod val="50000"/>
                  </a:srgbClr>
                </a:solidFill>
              </a:rPr>
              <a:t>können</a:t>
            </a:r>
            <a:endParaRPr lang="en-US" sz="11500" dirty="0"/>
          </a:p>
        </p:txBody>
      </p:sp>
    </p:spTree>
    <p:extLst>
      <p:ext uri="{BB962C8B-B14F-4D97-AF65-F5344CB8AC3E}">
        <p14:creationId xmlns:p14="http://schemas.microsoft.com/office/powerpoint/2010/main" val="182173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3" grpId="0" animBg="1"/>
      <p:bldP spid="14" grpId="0" animBg="1"/>
      <p:bldP spid="15"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CE43AB-CB46-A648-875F-93B46244A206}"/>
              </a:ext>
            </a:extLst>
          </p:cNvPr>
          <p:cNvSpPr>
            <a:spLocks noGrp="1"/>
          </p:cNvSpPr>
          <p:nvPr>
            <p:ph type="title"/>
          </p:nvPr>
        </p:nvSpPr>
        <p:spPr>
          <a:xfrm>
            <a:off x="487822" y="851821"/>
            <a:ext cx="10515600" cy="1325563"/>
          </a:xfrm>
        </p:spPr>
        <p:txBody>
          <a:bodyPr>
            <a:noAutofit/>
          </a:bodyPr>
          <a:lstStyle/>
          <a:p>
            <a:pPr algn="ctr"/>
            <a:r>
              <a:rPr lang="en-GB" sz="11500" b="1" dirty="0" err="1">
                <a:solidFill>
                  <a:srgbClr val="5B9BD5">
                    <a:lumMod val="50000"/>
                  </a:srgbClr>
                </a:solidFill>
              </a:rPr>
              <a:t>kann</a:t>
            </a:r>
            <a:endParaRPr lang="en-US" sz="11500" dirty="0"/>
          </a:p>
        </p:txBody>
      </p:sp>
      <p:sp>
        <p:nvSpPr>
          <p:cNvPr id="4" name="TextBox 3"/>
          <p:cNvSpPr txBox="1"/>
          <p:nvPr/>
        </p:nvSpPr>
        <p:spPr>
          <a:xfrm>
            <a:off x="3038170" y="2177384"/>
            <a:ext cx="5414904"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 able | can]</a:t>
            </a:r>
          </a:p>
        </p:txBody>
      </p:sp>
      <p:sp>
        <p:nvSpPr>
          <p:cNvPr id="5" name="TextBox 4"/>
          <p:cNvSpPr txBox="1"/>
          <p:nvPr/>
        </p:nvSpPr>
        <p:spPr>
          <a:xfrm>
            <a:off x="0" y="4039432"/>
            <a:ext cx="12192000" cy="1015663"/>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Er</a:t>
            </a:r>
            <a:r>
              <a:rPr kumimoji="0" lang="en-GB" sz="6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6000" b="1" i="0" u="none" strike="noStrike" kern="1200" cap="none" spc="0" normalizeH="0" baseline="0" noProof="0" dirty="0" err="1">
                <a:ln>
                  <a:noFill/>
                </a:ln>
                <a:solidFill>
                  <a:srgbClr val="EEC100"/>
                </a:solidFill>
                <a:effectLst/>
                <a:uLnTx/>
                <a:uFillTx/>
                <a:latin typeface="Century Gothic" panose="020B0502020202020204" pitchFamily="34" charset="0"/>
                <a:ea typeface="+mn-ea"/>
                <a:cs typeface="Calibri" panose="020F0502020204030204" pitchFamily="34" charset="0"/>
              </a:rPr>
              <a:t>kann</a:t>
            </a:r>
            <a:r>
              <a:rPr kumimoji="0" lang="en-GB" sz="6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6000" b="0"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sprechen</a:t>
            </a:r>
            <a:r>
              <a:rPr kumimoji="0" lang="en-GB" sz="6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endParaRPr kumimoji="0" lang="fr-FR" sz="6000" b="0" i="0" u="none" strike="noStrike" kern="1200" cap="none" spc="0" normalizeH="0" baseline="0" noProof="0" dirty="0">
              <a:ln>
                <a:noFill/>
              </a:ln>
              <a:solidFill>
                <a:srgbClr val="EA5F00"/>
              </a:solidFill>
              <a:effectLst/>
              <a:uLnTx/>
              <a:uFillTx/>
              <a:latin typeface="Century Gothic" panose="020B0502020202020204" pitchFamily="34" charset="0"/>
              <a:ea typeface="+mn-ea"/>
              <a:cs typeface="Calibri" panose="020F0502020204030204" pitchFamily="34" charset="0"/>
            </a:endParaRPr>
          </a:p>
        </p:txBody>
      </p:sp>
      <p:sp>
        <p:nvSpPr>
          <p:cNvPr id="7" name="TextBox 6"/>
          <p:cNvSpPr txBox="1"/>
          <p:nvPr/>
        </p:nvSpPr>
        <p:spPr>
          <a:xfrm>
            <a:off x="0" y="5039817"/>
            <a:ext cx="12192000"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t>
            </a:r>
            <a:r>
              <a:rPr kumimoji="0" lang="en-HK"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He </a:t>
            </a:r>
            <a:r>
              <a:rPr kumimoji="0" lang="en-HK" sz="3200" b="1" i="0" u="none" strike="noStrike" kern="1200" cap="none" spc="0" normalizeH="0" baseline="0" noProof="0" dirty="0">
                <a:ln>
                  <a:noFill/>
                </a:ln>
                <a:solidFill>
                  <a:srgbClr val="EEC100"/>
                </a:solidFill>
                <a:effectLst/>
                <a:uLnTx/>
                <a:uFillTx/>
                <a:latin typeface="Century Gothic" panose="020B0502020202020204" pitchFamily="34" charset="0"/>
                <a:ea typeface="+mn-ea"/>
                <a:cs typeface="Calibri" panose="020F0502020204030204" pitchFamily="34" charset="0"/>
              </a:rPr>
              <a:t>can</a:t>
            </a:r>
            <a:r>
              <a:rPr kumimoji="0" lang="en-HK"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speak</a:t>
            </a: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t>
            </a:r>
          </a:p>
        </p:txBody>
      </p:sp>
    </p:spTree>
    <p:extLst>
      <p:ext uri="{BB962C8B-B14F-4D97-AF65-F5344CB8AC3E}">
        <p14:creationId xmlns:p14="http://schemas.microsoft.com/office/powerpoint/2010/main" val="255270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96E17-046C-A146-8A52-F00DF1737E4A}"/>
              </a:ext>
            </a:extLst>
          </p:cNvPr>
          <p:cNvSpPr>
            <a:spLocks noGrp="1"/>
          </p:cNvSpPr>
          <p:nvPr>
            <p:ph type="title"/>
          </p:nvPr>
        </p:nvSpPr>
        <p:spPr>
          <a:xfrm>
            <a:off x="480645" y="804853"/>
            <a:ext cx="10515600" cy="1325563"/>
          </a:xfrm>
        </p:spPr>
        <p:txBody>
          <a:bodyPr>
            <a:noAutofit/>
          </a:bodyPr>
          <a:lstStyle/>
          <a:p>
            <a:pPr algn="ctr"/>
            <a:r>
              <a:rPr lang="en-GB" sz="11500" b="1" dirty="0" err="1">
                <a:solidFill>
                  <a:srgbClr val="5B9BD5">
                    <a:lumMod val="50000"/>
                  </a:srgbClr>
                </a:solidFill>
              </a:rPr>
              <a:t>kann</a:t>
            </a:r>
            <a:endParaRPr lang="en-US" sz="11500" dirty="0"/>
          </a:p>
        </p:txBody>
      </p:sp>
      <p:sp>
        <p:nvSpPr>
          <p:cNvPr id="4" name="TextBox 3"/>
          <p:cNvSpPr txBox="1"/>
          <p:nvPr/>
        </p:nvSpPr>
        <p:spPr>
          <a:xfrm>
            <a:off x="3038170" y="2177384"/>
            <a:ext cx="5414904" cy="584775"/>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[is able | can]</a:t>
            </a:r>
          </a:p>
        </p:txBody>
      </p:sp>
      <p:sp>
        <p:nvSpPr>
          <p:cNvPr id="5" name="Action Button: Help 4">
            <a:hlinkClick r:id="" action="ppaction://noaction" highlightClick="1"/>
          </p:cNvPr>
          <p:cNvSpPr/>
          <p:nvPr/>
        </p:nvSpPr>
        <p:spPr>
          <a:xfrm>
            <a:off x="2495652" y="2222061"/>
            <a:ext cx="542518" cy="478022"/>
          </a:xfrm>
          <a:prstGeom prst="actionButtonHelp">
            <a:avLst/>
          </a:prstGeom>
          <a:solidFill>
            <a:srgbClr val="EEC100"/>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8" name="TextBox 7"/>
          <p:cNvSpPr txBox="1"/>
          <p:nvPr/>
        </p:nvSpPr>
        <p:spPr>
          <a:xfrm>
            <a:off x="3038170" y="4084109"/>
            <a:ext cx="9153830" cy="1015663"/>
          </a:xfrm>
          <a:prstGeom prst="rect">
            <a:avLst/>
          </a:prstGeom>
          <a:solidFill>
            <a:schemeClr val="bg1"/>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0"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Er</a:t>
            </a:r>
            <a:r>
              <a:rPr kumimoji="0" lang="zh-CN" altLang="en-US" sz="6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华文仿宋" panose="02010600040101010101" pitchFamily="2" charset="-122"/>
                <a:cs typeface="+mn-cs"/>
              </a:rPr>
              <a:t> </a:t>
            </a:r>
            <a:r>
              <a:rPr kumimoji="0" lang="en-US" altLang="zh-CN" sz="6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华文仿宋" panose="02010600040101010101" pitchFamily="2" charset="-122"/>
                <a:cs typeface="+mn-cs"/>
              </a:rPr>
              <a:t>_____</a:t>
            </a:r>
            <a:r>
              <a:rPr kumimoji="0" lang="en-GB" sz="6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r>
              <a:rPr kumimoji="0" lang="en-GB" sz="6000" b="0" i="0" u="none" strike="noStrike" kern="1200" cap="none" spc="0" normalizeH="0" baseline="0" noProof="0" dirty="0" err="1">
                <a:ln>
                  <a:noFill/>
                </a:ln>
                <a:solidFill>
                  <a:srgbClr val="5B9BD5">
                    <a:lumMod val="50000"/>
                  </a:srgbClr>
                </a:solidFill>
                <a:effectLst/>
                <a:uLnTx/>
                <a:uFillTx/>
                <a:latin typeface="Century Gothic" panose="020B0502020202020204" pitchFamily="34" charset="0"/>
                <a:ea typeface="+mn-ea"/>
                <a:cs typeface="+mn-cs"/>
              </a:rPr>
              <a:t>sprechen</a:t>
            </a:r>
            <a:r>
              <a:rPr kumimoji="0" lang="en-GB" sz="60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a:t>
            </a:r>
            <a:endParaRPr kumimoji="0" lang="fr-FR" sz="6000" b="0" i="0" u="none" strike="noStrike" kern="1200" cap="none" spc="0" normalizeH="0" baseline="0" noProof="0" dirty="0">
              <a:ln>
                <a:noFill/>
              </a:ln>
              <a:solidFill>
                <a:srgbClr val="EA5F00"/>
              </a:solidFill>
              <a:effectLst/>
              <a:uLnTx/>
              <a:uFillTx/>
              <a:latin typeface="Century Gothic" panose="020B0502020202020204" pitchFamily="34" charset="0"/>
              <a:ea typeface="+mn-ea"/>
              <a:cs typeface="Calibri" panose="020F0502020204030204" pitchFamily="34" charset="0"/>
            </a:endParaRPr>
          </a:p>
        </p:txBody>
      </p:sp>
      <p:sp>
        <p:nvSpPr>
          <p:cNvPr id="9" name="TextBox 8"/>
          <p:cNvSpPr txBox="1"/>
          <p:nvPr/>
        </p:nvSpPr>
        <p:spPr>
          <a:xfrm>
            <a:off x="175846" y="5055870"/>
            <a:ext cx="10820399" cy="1077218"/>
          </a:xfrm>
          <a:prstGeom prst="rect">
            <a:avLst/>
          </a:prstGeom>
          <a:solidFill>
            <a:schemeClr val="bg1"/>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t>
            </a:r>
            <a:r>
              <a:rPr kumimoji="0" lang="en-HK"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He </a:t>
            </a:r>
            <a:r>
              <a:rPr kumimoji="0" lang="en-HK" sz="3200" b="1" i="0" u="none" strike="noStrike" kern="1200" cap="none" spc="0" normalizeH="0" baseline="0" noProof="0" dirty="0">
                <a:ln>
                  <a:noFill/>
                </a:ln>
                <a:solidFill>
                  <a:srgbClr val="EEC100"/>
                </a:solidFill>
                <a:effectLst/>
                <a:uLnTx/>
                <a:uFillTx/>
                <a:latin typeface="Century Gothic" panose="020B0502020202020204" pitchFamily="34" charset="0"/>
                <a:ea typeface="+mn-ea"/>
                <a:cs typeface="Calibri" panose="020F0502020204030204" pitchFamily="34" charset="0"/>
              </a:rPr>
              <a:t>can</a:t>
            </a:r>
            <a:r>
              <a:rPr kumimoji="0" lang="en-HK"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 speak</a:t>
            </a:r>
            <a:r>
              <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3200" b="0" i="0" u="none" strike="noStrike" kern="1200" cap="none" spc="0" normalizeH="0" baseline="0" noProof="0" dirty="0">
              <a:ln>
                <a:noFill/>
              </a:ln>
              <a:solidFill>
                <a:srgbClr val="5B9BD5">
                  <a:lumMod val="50000"/>
                </a:srgbClr>
              </a:solidFill>
              <a:effectLst/>
              <a:uLnTx/>
              <a:uFillTx/>
              <a:latin typeface="Century Gothic" panose="020B0502020202020204" pitchFamily="34" charset="0"/>
              <a:ea typeface="+mn-ea"/>
              <a:cs typeface="+mn-cs"/>
            </a:endParaRPr>
          </a:p>
        </p:txBody>
      </p:sp>
      <p:sp>
        <p:nvSpPr>
          <p:cNvPr id="10" name="Rectangle 9"/>
          <p:cNvSpPr/>
          <p:nvPr/>
        </p:nvSpPr>
        <p:spPr>
          <a:xfrm>
            <a:off x="3907685" y="4084109"/>
            <a:ext cx="2061783" cy="1015663"/>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6000" b="1" i="0" u="none" strike="noStrike" kern="1200" cap="none" spc="0" normalizeH="0" baseline="0" noProof="0" dirty="0" err="1">
                <a:ln>
                  <a:noFill/>
                </a:ln>
                <a:solidFill>
                  <a:srgbClr val="EEC100"/>
                </a:solidFill>
                <a:effectLst/>
                <a:uLnTx/>
                <a:uFillTx/>
                <a:latin typeface="Century Gothic" panose="020B0502020202020204" pitchFamily="34" charset="0"/>
                <a:ea typeface="+mn-ea"/>
                <a:cs typeface="Calibri" panose="020F0502020204030204" pitchFamily="34" charset="0"/>
              </a:rPr>
              <a:t>kann</a:t>
            </a:r>
            <a:endParaRPr kumimoji="0" lang="en-GB" sz="6000" b="0" i="0" u="none" strike="noStrike" kern="1200" cap="none" spc="0" normalizeH="0" baseline="0" noProof="0" dirty="0">
              <a:ln>
                <a:noFill/>
              </a:ln>
              <a:solidFill>
                <a:srgbClr val="EEC100"/>
              </a:solidFill>
              <a:effectLst/>
              <a:uLnTx/>
              <a:uFillTx/>
              <a:latin typeface="Tw Cen MT" panose="020B0602020104020603"/>
              <a:ea typeface="+mn-ea"/>
              <a:cs typeface="+mn-cs"/>
            </a:endParaRPr>
          </a:p>
        </p:txBody>
      </p:sp>
      <p:sp>
        <p:nvSpPr>
          <p:cNvPr id="7" name="Action Button: Help 6">
            <a:hlinkClick r:id="" action="ppaction://noaction" highlightClick="1"/>
          </p:cNvPr>
          <p:cNvSpPr/>
          <p:nvPr/>
        </p:nvSpPr>
        <p:spPr>
          <a:xfrm>
            <a:off x="2495652" y="5103310"/>
            <a:ext cx="542518" cy="478022"/>
          </a:xfrm>
          <a:prstGeom prst="actionButtonHelp">
            <a:avLst/>
          </a:prstGeom>
          <a:solidFill>
            <a:srgbClr val="EEC100"/>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875563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500"/>
                                        <p:tgtEl>
                                          <p:spTgt spid="8"/>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8" grpId="0" animBg="1"/>
      <p:bldP spid="9" grpId="0" animBg="1"/>
      <p:bldP spid="10"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51BE4DA-BE2B-49E9-9E25-8B5A12081C45}"/>
              </a:ext>
            </a:extLst>
          </p:cNvPr>
          <p:cNvGraphicFramePr>
            <a:graphicFrameLocks noGrp="1"/>
          </p:cNvGraphicFramePr>
          <p:nvPr/>
        </p:nvGraphicFramePr>
        <p:xfrm>
          <a:off x="336883" y="240177"/>
          <a:ext cx="11646568" cy="5922084"/>
        </p:xfrm>
        <a:graphic>
          <a:graphicData uri="http://schemas.openxmlformats.org/drawingml/2006/table">
            <a:tbl>
              <a:tblPr firstRow="1" bandRow="1">
                <a:tableStyleId>{5940675A-B579-460E-94D1-54222C63F5DA}</a:tableStyleId>
              </a:tblPr>
              <a:tblGrid>
                <a:gridCol w="2911642">
                  <a:extLst>
                    <a:ext uri="{9D8B030D-6E8A-4147-A177-3AD203B41FA5}">
                      <a16:colId xmlns:a16="http://schemas.microsoft.com/office/drawing/2014/main" val="3312587314"/>
                    </a:ext>
                  </a:extLst>
                </a:gridCol>
                <a:gridCol w="2911642">
                  <a:extLst>
                    <a:ext uri="{9D8B030D-6E8A-4147-A177-3AD203B41FA5}">
                      <a16:colId xmlns:a16="http://schemas.microsoft.com/office/drawing/2014/main" val="3409935517"/>
                    </a:ext>
                  </a:extLst>
                </a:gridCol>
                <a:gridCol w="2911642">
                  <a:extLst>
                    <a:ext uri="{9D8B030D-6E8A-4147-A177-3AD203B41FA5}">
                      <a16:colId xmlns:a16="http://schemas.microsoft.com/office/drawing/2014/main" val="915820395"/>
                    </a:ext>
                  </a:extLst>
                </a:gridCol>
                <a:gridCol w="2911642">
                  <a:extLst>
                    <a:ext uri="{9D8B030D-6E8A-4147-A177-3AD203B41FA5}">
                      <a16:colId xmlns:a16="http://schemas.microsoft.com/office/drawing/2014/main" val="4115087387"/>
                    </a:ext>
                  </a:extLst>
                </a:gridCol>
              </a:tblGrid>
              <a:tr h="1451924">
                <a:tc>
                  <a:txBody>
                    <a:bodyPr/>
                    <a:lstStyle/>
                    <a:p>
                      <a:endParaRPr lang="en-GB" dirty="0"/>
                    </a:p>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566338650"/>
                  </a:ext>
                </a:extLst>
              </a:tr>
              <a:tr h="1451924">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714762128"/>
                  </a:ext>
                </a:extLst>
              </a:tr>
              <a:tr h="1451924">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573556250"/>
                  </a:ext>
                </a:extLst>
              </a:tr>
              <a:tr h="1566312">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091609649"/>
                  </a:ext>
                </a:extLst>
              </a:tr>
            </a:tbl>
          </a:graphicData>
        </a:graphic>
      </p:graphicFrame>
      <p:sp>
        <p:nvSpPr>
          <p:cNvPr id="7" name="Rectangle 6">
            <a:extLst>
              <a:ext uri="{FF2B5EF4-FFF2-40B4-BE49-F238E27FC236}">
                <a16:creationId xmlns:a16="http://schemas.microsoft.com/office/drawing/2014/main" id="{84D4C2E3-25F4-48C6-A21B-E8088C6F55A3}"/>
              </a:ext>
            </a:extLst>
          </p:cNvPr>
          <p:cNvSpPr/>
          <p:nvPr/>
        </p:nvSpPr>
        <p:spPr>
          <a:xfrm>
            <a:off x="308981" y="151095"/>
            <a:ext cx="914033" cy="707886"/>
          </a:xfrm>
          <a:prstGeom prst="rect">
            <a:avLst/>
          </a:prstGeom>
          <a:noFill/>
        </p:spPr>
        <p:txBody>
          <a:bodyPr wrap="non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a/ä</a:t>
            </a:r>
          </a:p>
        </p:txBody>
      </p:sp>
      <p:sp>
        <p:nvSpPr>
          <p:cNvPr id="8" name="Rectangle 7">
            <a:extLst>
              <a:ext uri="{FF2B5EF4-FFF2-40B4-BE49-F238E27FC236}">
                <a16:creationId xmlns:a16="http://schemas.microsoft.com/office/drawing/2014/main" id="{06BDD1FC-686B-498B-8308-640745A47CC1}"/>
              </a:ext>
            </a:extLst>
          </p:cNvPr>
          <p:cNvSpPr/>
          <p:nvPr/>
        </p:nvSpPr>
        <p:spPr>
          <a:xfrm>
            <a:off x="6144125" y="107830"/>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d</a:t>
            </a:r>
          </a:p>
        </p:txBody>
      </p:sp>
      <p:sp>
        <p:nvSpPr>
          <p:cNvPr id="9" name="Rectangle 8">
            <a:extLst>
              <a:ext uri="{FF2B5EF4-FFF2-40B4-BE49-F238E27FC236}">
                <a16:creationId xmlns:a16="http://schemas.microsoft.com/office/drawing/2014/main" id="{73965454-C839-4A70-A20E-8B15F42C25D0}"/>
              </a:ext>
            </a:extLst>
          </p:cNvPr>
          <p:cNvSpPr/>
          <p:nvPr/>
        </p:nvSpPr>
        <p:spPr>
          <a:xfrm>
            <a:off x="9087852" y="67726"/>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e</a:t>
            </a:r>
          </a:p>
        </p:txBody>
      </p:sp>
      <p:sp>
        <p:nvSpPr>
          <p:cNvPr id="10" name="Rectangle 9">
            <a:extLst>
              <a:ext uri="{FF2B5EF4-FFF2-40B4-BE49-F238E27FC236}">
                <a16:creationId xmlns:a16="http://schemas.microsoft.com/office/drawing/2014/main" id="{C47021C1-BAE8-4F7C-B814-E28F179D6413}"/>
              </a:ext>
            </a:extLst>
          </p:cNvPr>
          <p:cNvSpPr/>
          <p:nvPr/>
        </p:nvSpPr>
        <p:spPr>
          <a:xfrm>
            <a:off x="336883" y="158370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f</a:t>
            </a:r>
          </a:p>
        </p:txBody>
      </p:sp>
      <p:sp>
        <p:nvSpPr>
          <p:cNvPr id="11" name="Rectangle 10">
            <a:extLst>
              <a:ext uri="{FF2B5EF4-FFF2-40B4-BE49-F238E27FC236}">
                <a16:creationId xmlns:a16="http://schemas.microsoft.com/office/drawing/2014/main" id="{F68FF329-3E28-4990-9985-62897E228795}"/>
              </a:ext>
            </a:extLst>
          </p:cNvPr>
          <p:cNvSpPr/>
          <p:nvPr/>
        </p:nvSpPr>
        <p:spPr>
          <a:xfrm>
            <a:off x="3265344" y="1485021"/>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g</a:t>
            </a:r>
          </a:p>
        </p:txBody>
      </p:sp>
      <p:sp>
        <p:nvSpPr>
          <p:cNvPr id="12" name="Rectangle 11">
            <a:extLst>
              <a:ext uri="{FF2B5EF4-FFF2-40B4-BE49-F238E27FC236}">
                <a16:creationId xmlns:a16="http://schemas.microsoft.com/office/drawing/2014/main" id="{B2413960-1A9E-41D8-AF96-0AB226C1B50C}"/>
              </a:ext>
            </a:extLst>
          </p:cNvPr>
          <p:cNvSpPr/>
          <p:nvPr/>
        </p:nvSpPr>
        <p:spPr>
          <a:xfrm>
            <a:off x="6176209" y="1549189"/>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h</a:t>
            </a:r>
          </a:p>
        </p:txBody>
      </p:sp>
      <p:sp>
        <p:nvSpPr>
          <p:cNvPr id="13" name="Rectangle 12">
            <a:extLst>
              <a:ext uri="{FF2B5EF4-FFF2-40B4-BE49-F238E27FC236}">
                <a16:creationId xmlns:a16="http://schemas.microsoft.com/office/drawing/2014/main" id="{6422EE9E-F605-4554-B8AD-7A645D969542}"/>
              </a:ext>
            </a:extLst>
          </p:cNvPr>
          <p:cNvSpPr/>
          <p:nvPr/>
        </p:nvSpPr>
        <p:spPr>
          <a:xfrm>
            <a:off x="9071810" y="158370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k</a:t>
            </a:r>
          </a:p>
        </p:txBody>
      </p:sp>
      <p:sp>
        <p:nvSpPr>
          <p:cNvPr id="14" name="Rectangle 13">
            <a:extLst>
              <a:ext uri="{FF2B5EF4-FFF2-40B4-BE49-F238E27FC236}">
                <a16:creationId xmlns:a16="http://schemas.microsoft.com/office/drawing/2014/main" id="{9A58E6F5-B8F1-4297-BDA4-48D4FEB41A7E}"/>
              </a:ext>
            </a:extLst>
          </p:cNvPr>
          <p:cNvSpPr/>
          <p:nvPr/>
        </p:nvSpPr>
        <p:spPr>
          <a:xfrm>
            <a:off x="328863" y="3035515"/>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l</a:t>
            </a:r>
          </a:p>
        </p:txBody>
      </p:sp>
      <p:sp>
        <p:nvSpPr>
          <p:cNvPr id="15" name="Rectangle 14">
            <a:extLst>
              <a:ext uri="{FF2B5EF4-FFF2-40B4-BE49-F238E27FC236}">
                <a16:creationId xmlns:a16="http://schemas.microsoft.com/office/drawing/2014/main" id="{8FD79CEB-86C9-41DD-A36F-8F5E443CE004}"/>
              </a:ext>
            </a:extLst>
          </p:cNvPr>
          <p:cNvSpPr/>
          <p:nvPr/>
        </p:nvSpPr>
        <p:spPr>
          <a:xfrm>
            <a:off x="3289408" y="295287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m</a:t>
            </a:r>
          </a:p>
        </p:txBody>
      </p:sp>
      <p:sp>
        <p:nvSpPr>
          <p:cNvPr id="16" name="Rectangle 15">
            <a:extLst>
              <a:ext uri="{FF2B5EF4-FFF2-40B4-BE49-F238E27FC236}">
                <a16:creationId xmlns:a16="http://schemas.microsoft.com/office/drawing/2014/main" id="{95F341F9-3007-42DE-99C6-FAB8144A90C2}"/>
              </a:ext>
            </a:extLst>
          </p:cNvPr>
          <p:cNvSpPr/>
          <p:nvPr/>
        </p:nvSpPr>
        <p:spPr>
          <a:xfrm>
            <a:off x="6168189" y="295287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r</a:t>
            </a:r>
          </a:p>
        </p:txBody>
      </p:sp>
      <p:sp>
        <p:nvSpPr>
          <p:cNvPr id="17" name="Rectangle 16">
            <a:extLst>
              <a:ext uri="{FF2B5EF4-FFF2-40B4-BE49-F238E27FC236}">
                <a16:creationId xmlns:a16="http://schemas.microsoft.com/office/drawing/2014/main" id="{64961DC7-19E9-4B4A-BB13-0A1747ECABA9}"/>
              </a:ext>
            </a:extLst>
          </p:cNvPr>
          <p:cNvSpPr/>
          <p:nvPr/>
        </p:nvSpPr>
        <p:spPr>
          <a:xfrm>
            <a:off x="9063790" y="2987389"/>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s</a:t>
            </a:r>
          </a:p>
        </p:txBody>
      </p:sp>
      <p:sp>
        <p:nvSpPr>
          <p:cNvPr id="18" name="Rectangle 17">
            <a:extLst>
              <a:ext uri="{FF2B5EF4-FFF2-40B4-BE49-F238E27FC236}">
                <a16:creationId xmlns:a16="http://schemas.microsoft.com/office/drawing/2014/main" id="{50EE9413-DFA6-43E7-B530-B07B75C12DF8}"/>
              </a:ext>
            </a:extLst>
          </p:cNvPr>
          <p:cNvSpPr/>
          <p:nvPr/>
        </p:nvSpPr>
        <p:spPr>
          <a:xfrm>
            <a:off x="328863" y="4479305"/>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t</a:t>
            </a:r>
          </a:p>
        </p:txBody>
      </p:sp>
      <p:sp>
        <p:nvSpPr>
          <p:cNvPr id="19" name="Rectangle 18">
            <a:extLst>
              <a:ext uri="{FF2B5EF4-FFF2-40B4-BE49-F238E27FC236}">
                <a16:creationId xmlns:a16="http://schemas.microsoft.com/office/drawing/2014/main" id="{06C13D30-B6E1-4C0B-B87E-33732463BC3F}"/>
              </a:ext>
            </a:extLst>
          </p:cNvPr>
          <p:cNvSpPr/>
          <p:nvPr/>
        </p:nvSpPr>
        <p:spPr>
          <a:xfrm>
            <a:off x="3257324" y="4380622"/>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v</a:t>
            </a:r>
          </a:p>
        </p:txBody>
      </p:sp>
      <p:sp>
        <p:nvSpPr>
          <p:cNvPr id="20" name="Rectangle 19">
            <a:extLst>
              <a:ext uri="{FF2B5EF4-FFF2-40B4-BE49-F238E27FC236}">
                <a16:creationId xmlns:a16="http://schemas.microsoft.com/office/drawing/2014/main" id="{F62685A0-A1A3-400A-B6B4-6F456E83E974}"/>
              </a:ext>
            </a:extLst>
          </p:cNvPr>
          <p:cNvSpPr/>
          <p:nvPr/>
        </p:nvSpPr>
        <p:spPr>
          <a:xfrm>
            <a:off x="6216315" y="4428748"/>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w</a:t>
            </a:r>
          </a:p>
        </p:txBody>
      </p:sp>
      <p:sp>
        <p:nvSpPr>
          <p:cNvPr id="21" name="Rectangle 20">
            <a:extLst>
              <a:ext uri="{FF2B5EF4-FFF2-40B4-BE49-F238E27FC236}">
                <a16:creationId xmlns:a16="http://schemas.microsoft.com/office/drawing/2014/main" id="{6F5D609E-B245-4D54-9A34-4FA1AE46AD26}"/>
              </a:ext>
            </a:extLst>
          </p:cNvPr>
          <p:cNvSpPr/>
          <p:nvPr/>
        </p:nvSpPr>
        <p:spPr>
          <a:xfrm>
            <a:off x="9063790" y="4447221"/>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z</a:t>
            </a:r>
          </a:p>
        </p:txBody>
      </p:sp>
      <p:sp>
        <p:nvSpPr>
          <p:cNvPr id="22" name="Rectangle 21">
            <a:extLst>
              <a:ext uri="{FF2B5EF4-FFF2-40B4-BE49-F238E27FC236}">
                <a16:creationId xmlns:a16="http://schemas.microsoft.com/office/drawing/2014/main" id="{ABD7C4AC-E0AF-48D3-974A-7638EFCD6AC9}"/>
              </a:ext>
            </a:extLst>
          </p:cNvPr>
          <p:cNvSpPr/>
          <p:nvPr/>
        </p:nvSpPr>
        <p:spPr>
          <a:xfrm>
            <a:off x="3256547" y="115852"/>
            <a:ext cx="457176" cy="707886"/>
          </a:xfrm>
          <a:prstGeom prst="rect">
            <a:avLst/>
          </a:prstGeom>
          <a:noFill/>
        </p:spPr>
        <p:txBody>
          <a:bodyPr wrap="non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b</a:t>
            </a:r>
          </a:p>
        </p:txBody>
      </p:sp>
    </p:spTree>
    <p:extLst>
      <p:ext uri="{BB962C8B-B14F-4D97-AF65-F5344CB8AC3E}">
        <p14:creationId xmlns:p14="http://schemas.microsoft.com/office/powerpoint/2010/main" val="349143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2">
            <a:extLst>
              <a:ext uri="{FF2B5EF4-FFF2-40B4-BE49-F238E27FC236}">
                <a16:creationId xmlns:a16="http://schemas.microsoft.com/office/drawing/2014/main" id="{151BE4DA-BE2B-49E9-9E25-8B5A12081C45}"/>
              </a:ext>
            </a:extLst>
          </p:cNvPr>
          <p:cNvGraphicFramePr>
            <a:graphicFrameLocks noGrp="1"/>
          </p:cNvGraphicFramePr>
          <p:nvPr/>
        </p:nvGraphicFramePr>
        <p:xfrm>
          <a:off x="336883" y="240177"/>
          <a:ext cx="11646568" cy="5922084"/>
        </p:xfrm>
        <a:graphic>
          <a:graphicData uri="http://schemas.openxmlformats.org/drawingml/2006/table">
            <a:tbl>
              <a:tblPr firstRow="1" bandRow="1">
                <a:tableStyleId>{5940675A-B579-460E-94D1-54222C63F5DA}</a:tableStyleId>
              </a:tblPr>
              <a:tblGrid>
                <a:gridCol w="2911642">
                  <a:extLst>
                    <a:ext uri="{9D8B030D-6E8A-4147-A177-3AD203B41FA5}">
                      <a16:colId xmlns:a16="http://schemas.microsoft.com/office/drawing/2014/main" val="3312587314"/>
                    </a:ext>
                  </a:extLst>
                </a:gridCol>
                <a:gridCol w="2911642">
                  <a:extLst>
                    <a:ext uri="{9D8B030D-6E8A-4147-A177-3AD203B41FA5}">
                      <a16:colId xmlns:a16="http://schemas.microsoft.com/office/drawing/2014/main" val="3409935517"/>
                    </a:ext>
                  </a:extLst>
                </a:gridCol>
                <a:gridCol w="2911642">
                  <a:extLst>
                    <a:ext uri="{9D8B030D-6E8A-4147-A177-3AD203B41FA5}">
                      <a16:colId xmlns:a16="http://schemas.microsoft.com/office/drawing/2014/main" val="915820395"/>
                    </a:ext>
                  </a:extLst>
                </a:gridCol>
                <a:gridCol w="2911642">
                  <a:extLst>
                    <a:ext uri="{9D8B030D-6E8A-4147-A177-3AD203B41FA5}">
                      <a16:colId xmlns:a16="http://schemas.microsoft.com/office/drawing/2014/main" val="4115087387"/>
                    </a:ext>
                  </a:extLst>
                </a:gridCol>
              </a:tblGrid>
              <a:tr h="1451924">
                <a:tc>
                  <a:txBody>
                    <a:bodyPr/>
                    <a:lstStyle/>
                    <a:p>
                      <a:endParaRPr lang="en-GB" dirty="0"/>
                    </a:p>
                    <a:p>
                      <a:endParaRPr lang="en-GB" dirty="0"/>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3566338650"/>
                  </a:ext>
                </a:extLst>
              </a:tr>
              <a:tr h="1451924">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1714762128"/>
                  </a:ext>
                </a:extLst>
              </a:tr>
              <a:tr h="1451924">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a:p>
                  </a:txBody>
                  <a:tcPr/>
                </a:tc>
                <a:extLst>
                  <a:ext uri="{0D108BD9-81ED-4DB2-BD59-A6C34878D82A}">
                    <a16:rowId xmlns:a16="http://schemas.microsoft.com/office/drawing/2014/main" val="3573556250"/>
                  </a:ext>
                </a:extLst>
              </a:tr>
              <a:tr h="1566312">
                <a:tc>
                  <a:txBody>
                    <a:bodyPr/>
                    <a:lstStyle/>
                    <a:p>
                      <a:endParaRPr lang="en-GB" dirty="0"/>
                    </a:p>
                  </a:txBody>
                  <a:tcPr/>
                </a:tc>
                <a:tc>
                  <a:txBody>
                    <a:bodyPr/>
                    <a:lstStyle/>
                    <a:p>
                      <a:endParaRPr lang="en-GB"/>
                    </a:p>
                  </a:txBody>
                  <a:tcPr/>
                </a:tc>
                <a:tc>
                  <a:txBody>
                    <a:bodyPr/>
                    <a:lstStyle/>
                    <a:p>
                      <a:endParaRPr lang="en-GB"/>
                    </a:p>
                  </a:txBody>
                  <a:tcPr/>
                </a:tc>
                <a:tc>
                  <a:txBody>
                    <a:bodyPr/>
                    <a:lstStyle/>
                    <a:p>
                      <a:endParaRPr lang="en-GB" dirty="0"/>
                    </a:p>
                  </a:txBody>
                  <a:tcPr/>
                </a:tc>
                <a:extLst>
                  <a:ext uri="{0D108BD9-81ED-4DB2-BD59-A6C34878D82A}">
                    <a16:rowId xmlns:a16="http://schemas.microsoft.com/office/drawing/2014/main" val="2091609649"/>
                  </a:ext>
                </a:extLst>
              </a:tr>
            </a:tbl>
          </a:graphicData>
        </a:graphic>
      </p:graphicFrame>
      <p:sp>
        <p:nvSpPr>
          <p:cNvPr id="7" name="Rectangle 6">
            <a:extLst>
              <a:ext uri="{FF2B5EF4-FFF2-40B4-BE49-F238E27FC236}">
                <a16:creationId xmlns:a16="http://schemas.microsoft.com/office/drawing/2014/main" id="{84D4C2E3-25F4-48C6-A21B-E8088C6F55A3}"/>
              </a:ext>
            </a:extLst>
          </p:cNvPr>
          <p:cNvSpPr/>
          <p:nvPr/>
        </p:nvSpPr>
        <p:spPr>
          <a:xfrm>
            <a:off x="308981" y="151095"/>
            <a:ext cx="914033" cy="707886"/>
          </a:xfrm>
          <a:prstGeom prst="rect">
            <a:avLst/>
          </a:prstGeom>
          <a:noFill/>
        </p:spPr>
        <p:txBody>
          <a:bodyPr wrap="non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a/ä</a:t>
            </a:r>
          </a:p>
        </p:txBody>
      </p:sp>
      <p:sp>
        <p:nvSpPr>
          <p:cNvPr id="8" name="Rectangle 7">
            <a:extLst>
              <a:ext uri="{FF2B5EF4-FFF2-40B4-BE49-F238E27FC236}">
                <a16:creationId xmlns:a16="http://schemas.microsoft.com/office/drawing/2014/main" id="{06BDD1FC-686B-498B-8308-640745A47CC1}"/>
              </a:ext>
            </a:extLst>
          </p:cNvPr>
          <p:cNvSpPr/>
          <p:nvPr/>
        </p:nvSpPr>
        <p:spPr>
          <a:xfrm>
            <a:off x="6144125" y="107830"/>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d</a:t>
            </a:r>
          </a:p>
        </p:txBody>
      </p:sp>
      <p:sp>
        <p:nvSpPr>
          <p:cNvPr id="9" name="Rectangle 8">
            <a:extLst>
              <a:ext uri="{FF2B5EF4-FFF2-40B4-BE49-F238E27FC236}">
                <a16:creationId xmlns:a16="http://schemas.microsoft.com/office/drawing/2014/main" id="{73965454-C839-4A70-A20E-8B15F42C25D0}"/>
              </a:ext>
            </a:extLst>
          </p:cNvPr>
          <p:cNvSpPr/>
          <p:nvPr/>
        </p:nvSpPr>
        <p:spPr>
          <a:xfrm>
            <a:off x="9087852" y="67726"/>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e</a:t>
            </a:r>
          </a:p>
        </p:txBody>
      </p:sp>
      <p:sp>
        <p:nvSpPr>
          <p:cNvPr id="10" name="Rectangle 9">
            <a:extLst>
              <a:ext uri="{FF2B5EF4-FFF2-40B4-BE49-F238E27FC236}">
                <a16:creationId xmlns:a16="http://schemas.microsoft.com/office/drawing/2014/main" id="{C47021C1-BAE8-4F7C-B814-E28F179D6413}"/>
              </a:ext>
            </a:extLst>
          </p:cNvPr>
          <p:cNvSpPr/>
          <p:nvPr/>
        </p:nvSpPr>
        <p:spPr>
          <a:xfrm>
            <a:off x="336883" y="158370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f</a:t>
            </a:r>
          </a:p>
        </p:txBody>
      </p:sp>
      <p:sp>
        <p:nvSpPr>
          <p:cNvPr id="11" name="Rectangle 10">
            <a:extLst>
              <a:ext uri="{FF2B5EF4-FFF2-40B4-BE49-F238E27FC236}">
                <a16:creationId xmlns:a16="http://schemas.microsoft.com/office/drawing/2014/main" id="{F68FF329-3E28-4990-9985-62897E228795}"/>
              </a:ext>
            </a:extLst>
          </p:cNvPr>
          <p:cNvSpPr/>
          <p:nvPr/>
        </p:nvSpPr>
        <p:spPr>
          <a:xfrm>
            <a:off x="3265344" y="1485021"/>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g</a:t>
            </a:r>
          </a:p>
        </p:txBody>
      </p:sp>
      <p:sp>
        <p:nvSpPr>
          <p:cNvPr id="12" name="Rectangle 11">
            <a:extLst>
              <a:ext uri="{FF2B5EF4-FFF2-40B4-BE49-F238E27FC236}">
                <a16:creationId xmlns:a16="http://schemas.microsoft.com/office/drawing/2014/main" id="{B2413960-1A9E-41D8-AF96-0AB226C1B50C}"/>
              </a:ext>
            </a:extLst>
          </p:cNvPr>
          <p:cNvSpPr/>
          <p:nvPr/>
        </p:nvSpPr>
        <p:spPr>
          <a:xfrm>
            <a:off x="6176209" y="1549189"/>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h</a:t>
            </a:r>
          </a:p>
        </p:txBody>
      </p:sp>
      <p:sp>
        <p:nvSpPr>
          <p:cNvPr id="13" name="Rectangle 12">
            <a:extLst>
              <a:ext uri="{FF2B5EF4-FFF2-40B4-BE49-F238E27FC236}">
                <a16:creationId xmlns:a16="http://schemas.microsoft.com/office/drawing/2014/main" id="{6422EE9E-F605-4554-B8AD-7A645D969542}"/>
              </a:ext>
            </a:extLst>
          </p:cNvPr>
          <p:cNvSpPr/>
          <p:nvPr/>
        </p:nvSpPr>
        <p:spPr>
          <a:xfrm>
            <a:off x="9071810" y="158370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k</a:t>
            </a:r>
          </a:p>
        </p:txBody>
      </p:sp>
      <p:sp>
        <p:nvSpPr>
          <p:cNvPr id="14" name="Rectangle 13">
            <a:extLst>
              <a:ext uri="{FF2B5EF4-FFF2-40B4-BE49-F238E27FC236}">
                <a16:creationId xmlns:a16="http://schemas.microsoft.com/office/drawing/2014/main" id="{9A58E6F5-B8F1-4297-BDA4-48D4FEB41A7E}"/>
              </a:ext>
            </a:extLst>
          </p:cNvPr>
          <p:cNvSpPr/>
          <p:nvPr/>
        </p:nvSpPr>
        <p:spPr>
          <a:xfrm>
            <a:off x="328863" y="3035515"/>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l</a:t>
            </a:r>
          </a:p>
        </p:txBody>
      </p:sp>
      <p:sp>
        <p:nvSpPr>
          <p:cNvPr id="15" name="Rectangle 14">
            <a:extLst>
              <a:ext uri="{FF2B5EF4-FFF2-40B4-BE49-F238E27FC236}">
                <a16:creationId xmlns:a16="http://schemas.microsoft.com/office/drawing/2014/main" id="{8FD79CEB-86C9-41DD-A36F-8F5E443CE004}"/>
              </a:ext>
            </a:extLst>
          </p:cNvPr>
          <p:cNvSpPr/>
          <p:nvPr/>
        </p:nvSpPr>
        <p:spPr>
          <a:xfrm>
            <a:off x="3289408" y="295287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m</a:t>
            </a:r>
          </a:p>
        </p:txBody>
      </p:sp>
      <p:sp>
        <p:nvSpPr>
          <p:cNvPr id="16" name="Rectangle 15">
            <a:extLst>
              <a:ext uri="{FF2B5EF4-FFF2-40B4-BE49-F238E27FC236}">
                <a16:creationId xmlns:a16="http://schemas.microsoft.com/office/drawing/2014/main" id="{95F341F9-3007-42DE-99C6-FAB8144A90C2}"/>
              </a:ext>
            </a:extLst>
          </p:cNvPr>
          <p:cNvSpPr/>
          <p:nvPr/>
        </p:nvSpPr>
        <p:spPr>
          <a:xfrm>
            <a:off x="6168189" y="2952874"/>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r</a:t>
            </a:r>
          </a:p>
        </p:txBody>
      </p:sp>
      <p:sp>
        <p:nvSpPr>
          <p:cNvPr id="17" name="Rectangle 16">
            <a:extLst>
              <a:ext uri="{FF2B5EF4-FFF2-40B4-BE49-F238E27FC236}">
                <a16:creationId xmlns:a16="http://schemas.microsoft.com/office/drawing/2014/main" id="{64961DC7-19E9-4B4A-BB13-0A1747ECABA9}"/>
              </a:ext>
            </a:extLst>
          </p:cNvPr>
          <p:cNvSpPr/>
          <p:nvPr/>
        </p:nvSpPr>
        <p:spPr>
          <a:xfrm>
            <a:off x="9063790" y="2987389"/>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s</a:t>
            </a:r>
          </a:p>
        </p:txBody>
      </p:sp>
      <p:sp>
        <p:nvSpPr>
          <p:cNvPr id="18" name="Rectangle 17">
            <a:extLst>
              <a:ext uri="{FF2B5EF4-FFF2-40B4-BE49-F238E27FC236}">
                <a16:creationId xmlns:a16="http://schemas.microsoft.com/office/drawing/2014/main" id="{50EE9413-DFA6-43E7-B530-B07B75C12DF8}"/>
              </a:ext>
            </a:extLst>
          </p:cNvPr>
          <p:cNvSpPr/>
          <p:nvPr/>
        </p:nvSpPr>
        <p:spPr>
          <a:xfrm>
            <a:off x="328863" y="4479305"/>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t</a:t>
            </a:r>
          </a:p>
        </p:txBody>
      </p:sp>
      <p:sp>
        <p:nvSpPr>
          <p:cNvPr id="19" name="Rectangle 18">
            <a:extLst>
              <a:ext uri="{FF2B5EF4-FFF2-40B4-BE49-F238E27FC236}">
                <a16:creationId xmlns:a16="http://schemas.microsoft.com/office/drawing/2014/main" id="{06C13D30-B6E1-4C0B-B87E-33732463BC3F}"/>
              </a:ext>
            </a:extLst>
          </p:cNvPr>
          <p:cNvSpPr/>
          <p:nvPr/>
        </p:nvSpPr>
        <p:spPr>
          <a:xfrm>
            <a:off x="3257324" y="4380622"/>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v</a:t>
            </a:r>
          </a:p>
        </p:txBody>
      </p:sp>
      <p:sp>
        <p:nvSpPr>
          <p:cNvPr id="20" name="Rectangle 19">
            <a:extLst>
              <a:ext uri="{FF2B5EF4-FFF2-40B4-BE49-F238E27FC236}">
                <a16:creationId xmlns:a16="http://schemas.microsoft.com/office/drawing/2014/main" id="{F62685A0-A1A3-400A-B6B4-6F456E83E974}"/>
              </a:ext>
            </a:extLst>
          </p:cNvPr>
          <p:cNvSpPr/>
          <p:nvPr/>
        </p:nvSpPr>
        <p:spPr>
          <a:xfrm>
            <a:off x="6216315" y="4428748"/>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w</a:t>
            </a:r>
          </a:p>
        </p:txBody>
      </p:sp>
      <p:sp>
        <p:nvSpPr>
          <p:cNvPr id="21" name="Rectangle 20">
            <a:extLst>
              <a:ext uri="{FF2B5EF4-FFF2-40B4-BE49-F238E27FC236}">
                <a16:creationId xmlns:a16="http://schemas.microsoft.com/office/drawing/2014/main" id="{6F5D609E-B245-4D54-9A34-4FA1AE46AD26}"/>
              </a:ext>
            </a:extLst>
          </p:cNvPr>
          <p:cNvSpPr/>
          <p:nvPr/>
        </p:nvSpPr>
        <p:spPr>
          <a:xfrm>
            <a:off x="9063790" y="4447221"/>
            <a:ext cx="391454" cy="707886"/>
          </a:xfrm>
          <a:prstGeom prst="rect">
            <a:avLst/>
          </a:prstGeom>
          <a:noFill/>
        </p:spPr>
        <p:txBody>
          <a:bodyPr wrap="squar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z</a:t>
            </a:r>
          </a:p>
        </p:txBody>
      </p:sp>
      <p:sp>
        <p:nvSpPr>
          <p:cNvPr id="22" name="Rectangle 21">
            <a:extLst>
              <a:ext uri="{FF2B5EF4-FFF2-40B4-BE49-F238E27FC236}">
                <a16:creationId xmlns:a16="http://schemas.microsoft.com/office/drawing/2014/main" id="{ABD7C4AC-E0AF-48D3-974A-7638EFCD6AC9}"/>
              </a:ext>
            </a:extLst>
          </p:cNvPr>
          <p:cNvSpPr/>
          <p:nvPr/>
        </p:nvSpPr>
        <p:spPr>
          <a:xfrm>
            <a:off x="3256547" y="115852"/>
            <a:ext cx="457176" cy="707886"/>
          </a:xfrm>
          <a:prstGeom prst="rect">
            <a:avLst/>
          </a:prstGeom>
          <a:noFill/>
        </p:spPr>
        <p:txBody>
          <a:bodyPr wrap="none" lIns="91440" tIns="45720" rIns="91440" bIns="45720">
            <a:spAutoFit/>
          </a:bodyPr>
          <a:lstStyle/>
          <a:p>
            <a:pPr algn="ctr">
              <a:defRPr/>
            </a:pPr>
            <a:r>
              <a:rPr lang="en-US" sz="4000" b="1" dirty="0">
                <a:ln w="12700">
                  <a:solidFill>
                    <a:srgbClr val="A5A5A5">
                      <a:lumMod val="50000"/>
                    </a:srgbClr>
                  </a:solidFill>
                  <a:prstDash val="solid"/>
                </a:ln>
                <a:pattFill prst="narHorz">
                  <a:fgClr>
                    <a:srgbClr val="A5A5A5"/>
                  </a:fgClr>
                  <a:bgClr>
                    <a:srgbClr val="A5A5A5">
                      <a:lumMod val="40000"/>
                      <a:lumOff val="60000"/>
                    </a:srgbClr>
                  </a:bgClr>
                </a:pattFill>
                <a:effectLst>
                  <a:innerShdw blurRad="177800">
                    <a:srgbClr val="A5A5A5">
                      <a:lumMod val="50000"/>
                    </a:srgbClr>
                  </a:innerShdw>
                </a:effectLst>
              </a:rPr>
              <a:t>b</a:t>
            </a:r>
          </a:p>
        </p:txBody>
      </p:sp>
      <p:sp>
        <p:nvSpPr>
          <p:cNvPr id="3" name="TextBox 2">
            <a:extLst>
              <a:ext uri="{FF2B5EF4-FFF2-40B4-BE49-F238E27FC236}">
                <a16:creationId xmlns:a16="http://schemas.microsoft.com/office/drawing/2014/main" id="{49114FBE-A7E2-49F9-912D-7CBA7D8D31B4}"/>
              </a:ext>
            </a:extLst>
          </p:cNvPr>
          <p:cNvSpPr txBox="1"/>
          <p:nvPr/>
        </p:nvSpPr>
        <p:spPr>
          <a:xfrm>
            <a:off x="1405532" y="368807"/>
            <a:ext cx="1590261" cy="1200329"/>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antworten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ändern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arbeiten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ausgehen</a:t>
            </a:r>
            <a:endParaRPr lang="en-GB" dirty="0">
              <a:solidFill>
                <a:srgbClr val="115076"/>
              </a:solidFill>
              <a:latin typeface="Century Gothic" panose="020B0502020202020204" pitchFamily="34" charset="0"/>
            </a:endParaRPr>
          </a:p>
        </p:txBody>
      </p:sp>
      <p:sp>
        <p:nvSpPr>
          <p:cNvPr id="4" name="TextBox 3">
            <a:extLst>
              <a:ext uri="{FF2B5EF4-FFF2-40B4-BE49-F238E27FC236}">
                <a16:creationId xmlns:a16="http://schemas.microsoft.com/office/drawing/2014/main" id="{83B950D5-4299-40A3-A46D-CCCB7FDE19D8}"/>
              </a:ext>
            </a:extLst>
          </p:cNvPr>
          <p:cNvSpPr txBox="1"/>
          <p:nvPr/>
        </p:nvSpPr>
        <p:spPr>
          <a:xfrm>
            <a:off x="3856383" y="371061"/>
            <a:ext cx="1563756" cy="1200329"/>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bekommen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benutzen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bleiben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brauchen</a:t>
            </a:r>
            <a:endParaRPr lang="en-GB" dirty="0">
              <a:solidFill>
                <a:prstClr val="black"/>
              </a:solidFill>
            </a:endParaRPr>
          </a:p>
        </p:txBody>
      </p:sp>
      <p:sp>
        <p:nvSpPr>
          <p:cNvPr id="5" name="TextBox 4">
            <a:extLst>
              <a:ext uri="{FF2B5EF4-FFF2-40B4-BE49-F238E27FC236}">
                <a16:creationId xmlns:a16="http://schemas.microsoft.com/office/drawing/2014/main" id="{9C2C5BE8-27AB-421F-BF34-92EF47462888}"/>
              </a:ext>
            </a:extLst>
          </p:cNvPr>
          <p:cNvSpPr txBox="1"/>
          <p:nvPr/>
        </p:nvSpPr>
        <p:spPr>
          <a:xfrm>
            <a:off x="6607769" y="368807"/>
            <a:ext cx="1701344" cy="369332"/>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denken</a:t>
            </a:r>
            <a:endParaRPr lang="en-GB" dirty="0">
              <a:solidFill>
                <a:prstClr val="black"/>
              </a:solidFill>
            </a:endParaRPr>
          </a:p>
        </p:txBody>
      </p:sp>
      <p:sp>
        <p:nvSpPr>
          <p:cNvPr id="6" name="TextBox 5">
            <a:extLst>
              <a:ext uri="{FF2B5EF4-FFF2-40B4-BE49-F238E27FC236}">
                <a16:creationId xmlns:a16="http://schemas.microsoft.com/office/drawing/2014/main" id="{D939F581-0415-475D-BB0A-298FE697348D}"/>
              </a:ext>
            </a:extLst>
          </p:cNvPr>
          <p:cNvSpPr txBox="1"/>
          <p:nvPr/>
        </p:nvSpPr>
        <p:spPr>
          <a:xfrm>
            <a:off x="9607826" y="319614"/>
            <a:ext cx="1563756" cy="646331"/>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erklären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essen</a:t>
            </a:r>
            <a:endParaRPr lang="en-GB" dirty="0">
              <a:solidFill>
                <a:prstClr val="black"/>
              </a:solidFill>
            </a:endParaRPr>
          </a:p>
        </p:txBody>
      </p:sp>
      <p:sp>
        <p:nvSpPr>
          <p:cNvPr id="23" name="TextBox 22">
            <a:extLst>
              <a:ext uri="{FF2B5EF4-FFF2-40B4-BE49-F238E27FC236}">
                <a16:creationId xmlns:a16="http://schemas.microsoft.com/office/drawing/2014/main" id="{C69C7A32-81CE-4875-A3C8-9810E053DC6B}"/>
              </a:ext>
            </a:extLst>
          </p:cNvPr>
          <p:cNvSpPr txBox="1"/>
          <p:nvPr/>
        </p:nvSpPr>
        <p:spPr>
          <a:xfrm>
            <a:off x="1398907" y="1793414"/>
            <a:ext cx="1590261" cy="646331"/>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fahren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finden</a:t>
            </a:r>
            <a:endParaRPr lang="en-GB" dirty="0">
              <a:solidFill>
                <a:srgbClr val="115076"/>
              </a:solidFill>
              <a:latin typeface="Century Gothic" panose="020B0502020202020204" pitchFamily="34" charset="0"/>
            </a:endParaRPr>
          </a:p>
        </p:txBody>
      </p:sp>
      <p:sp>
        <p:nvSpPr>
          <p:cNvPr id="24" name="TextBox 23">
            <a:extLst>
              <a:ext uri="{FF2B5EF4-FFF2-40B4-BE49-F238E27FC236}">
                <a16:creationId xmlns:a16="http://schemas.microsoft.com/office/drawing/2014/main" id="{4A06F965-324F-4FD1-8A45-A46091E512E8}"/>
              </a:ext>
            </a:extLst>
          </p:cNvPr>
          <p:cNvSpPr txBox="1"/>
          <p:nvPr/>
        </p:nvSpPr>
        <p:spPr>
          <a:xfrm>
            <a:off x="3849758" y="1795668"/>
            <a:ext cx="1563756" cy="1200329"/>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geben</a:t>
            </a:r>
            <a:endParaRPr lang="en-GB" dirty="0">
              <a:solidFill>
                <a:srgbClr val="115076"/>
              </a:solidFill>
              <a:latin typeface="Century Gothic" panose="020B0502020202020204" pitchFamily="34" charset="0"/>
            </a:endParaRPr>
          </a:p>
          <a:p>
            <a:pPr>
              <a:defRPr/>
            </a:pPr>
            <a:r>
              <a:rPr lang="en-GB" dirty="0" err="1">
                <a:solidFill>
                  <a:srgbClr val="115076"/>
                </a:solidFill>
                <a:latin typeface="Century Gothic" panose="020B0502020202020204" pitchFamily="34" charset="0"/>
              </a:rPr>
              <a:t>gehen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gewinnen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glauben</a:t>
            </a:r>
            <a:endParaRPr lang="en-GB" dirty="0">
              <a:solidFill>
                <a:srgbClr val="115076"/>
              </a:solidFill>
              <a:latin typeface="Century Gothic" panose="020B0502020202020204" pitchFamily="34" charset="0"/>
            </a:endParaRPr>
          </a:p>
        </p:txBody>
      </p:sp>
      <p:sp>
        <p:nvSpPr>
          <p:cNvPr id="25" name="TextBox 24">
            <a:extLst>
              <a:ext uri="{FF2B5EF4-FFF2-40B4-BE49-F238E27FC236}">
                <a16:creationId xmlns:a16="http://schemas.microsoft.com/office/drawing/2014/main" id="{7F613C6E-26BF-4F15-80AB-95CB614B1871}"/>
              </a:ext>
            </a:extLst>
          </p:cNvPr>
          <p:cNvSpPr txBox="1"/>
          <p:nvPr/>
        </p:nvSpPr>
        <p:spPr>
          <a:xfrm>
            <a:off x="6601144" y="1687398"/>
            <a:ext cx="1701344" cy="1754326"/>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haben</a:t>
            </a:r>
            <a:r>
              <a:rPr lang="en-GB" dirty="0">
                <a:solidFill>
                  <a:srgbClr val="115076"/>
                </a:solidFill>
                <a:latin typeface="Century Gothic" panose="020B0502020202020204" pitchFamily="34" charset="0"/>
              </a:rPr>
              <a:t> </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heißen</a:t>
            </a:r>
            <a:endParaRPr lang="en-GB" dirty="0">
              <a:solidFill>
                <a:prstClr val="black"/>
              </a:solidFill>
            </a:endParaRPr>
          </a:p>
          <a:p>
            <a:pPr>
              <a:defRPr/>
            </a:pPr>
            <a:r>
              <a:rPr lang="en-GB" dirty="0" err="1">
                <a:solidFill>
                  <a:srgbClr val="115076"/>
                </a:solidFill>
                <a:latin typeface="Century Gothic" panose="020B0502020202020204" pitchFamily="34" charset="0"/>
              </a:rPr>
              <a:t>helfen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holen</a:t>
            </a:r>
            <a:endParaRPr lang="en-GB" dirty="0">
              <a:solidFill>
                <a:srgbClr val="115076"/>
              </a:solidFill>
              <a:latin typeface="Century Gothic" panose="020B0502020202020204" pitchFamily="34" charset="0"/>
            </a:endParaRPr>
          </a:p>
          <a:p>
            <a:pPr>
              <a:defRPr/>
            </a:pPr>
            <a:r>
              <a:rPr lang="en-GB" dirty="0" err="1">
                <a:solidFill>
                  <a:srgbClr val="115076"/>
                </a:solidFill>
                <a:latin typeface="Century Gothic" panose="020B0502020202020204" pitchFamily="34" charset="0"/>
              </a:rPr>
              <a:t>hören</a:t>
            </a:r>
            <a:br>
              <a:rPr lang="en-GB" dirty="0">
                <a:solidFill>
                  <a:srgbClr val="115076"/>
                </a:solidFill>
                <a:latin typeface="Century Gothic" panose="020B0502020202020204" pitchFamily="34" charset="0"/>
              </a:rPr>
            </a:br>
            <a:endParaRPr lang="en-GB" dirty="0">
              <a:solidFill>
                <a:prstClr val="black"/>
              </a:solidFill>
            </a:endParaRPr>
          </a:p>
        </p:txBody>
      </p:sp>
      <p:sp>
        <p:nvSpPr>
          <p:cNvPr id="26" name="TextBox 25">
            <a:extLst>
              <a:ext uri="{FF2B5EF4-FFF2-40B4-BE49-F238E27FC236}">
                <a16:creationId xmlns:a16="http://schemas.microsoft.com/office/drawing/2014/main" id="{1C6D5C7C-0E39-4339-90C9-871D7636B63A}"/>
              </a:ext>
            </a:extLst>
          </p:cNvPr>
          <p:cNvSpPr txBox="1"/>
          <p:nvPr/>
        </p:nvSpPr>
        <p:spPr>
          <a:xfrm>
            <a:off x="9601201" y="1744221"/>
            <a:ext cx="1563756" cy="923330"/>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kochen</a:t>
            </a:r>
            <a:endParaRPr lang="en-GB" dirty="0">
              <a:solidFill>
                <a:srgbClr val="115076"/>
              </a:solidFill>
              <a:latin typeface="Century Gothic" panose="020B0502020202020204" pitchFamily="34" charset="0"/>
            </a:endParaRPr>
          </a:p>
          <a:p>
            <a:pPr>
              <a:defRPr/>
            </a:pPr>
            <a:r>
              <a:rPr lang="en-GB" dirty="0" err="1">
                <a:solidFill>
                  <a:srgbClr val="115076"/>
                </a:solidFill>
                <a:latin typeface="Century Gothic" panose="020B0502020202020204" pitchFamily="34" charset="0"/>
              </a:rPr>
              <a:t>kommen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können</a:t>
            </a:r>
            <a:endParaRPr lang="en-GB" dirty="0">
              <a:solidFill>
                <a:srgbClr val="115076"/>
              </a:solidFill>
              <a:latin typeface="Century Gothic" panose="020B0502020202020204" pitchFamily="34" charset="0"/>
            </a:endParaRPr>
          </a:p>
        </p:txBody>
      </p:sp>
      <p:sp>
        <p:nvSpPr>
          <p:cNvPr id="27" name="TextBox 26">
            <a:extLst>
              <a:ext uri="{FF2B5EF4-FFF2-40B4-BE49-F238E27FC236}">
                <a16:creationId xmlns:a16="http://schemas.microsoft.com/office/drawing/2014/main" id="{27A41F13-421A-40AD-9F77-628C0939CE8B}"/>
              </a:ext>
            </a:extLst>
          </p:cNvPr>
          <p:cNvSpPr txBox="1"/>
          <p:nvPr/>
        </p:nvSpPr>
        <p:spPr>
          <a:xfrm>
            <a:off x="1392282" y="3138510"/>
            <a:ext cx="1590261" cy="1477328"/>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lächeln</a:t>
            </a:r>
            <a:r>
              <a:rPr lang="en-GB" dirty="0">
                <a:solidFill>
                  <a:srgbClr val="115076"/>
                </a:solidFill>
                <a:latin typeface="Century Gothic" panose="020B0502020202020204" pitchFamily="34" charset="0"/>
              </a:rPr>
              <a:t>            </a:t>
            </a:r>
            <a:r>
              <a:rPr lang="en-GB" dirty="0" err="1">
                <a:solidFill>
                  <a:srgbClr val="115076"/>
                </a:solidFill>
                <a:latin typeface="Century Gothic" panose="020B0502020202020204" pitchFamily="34" charset="0"/>
              </a:rPr>
              <a:t>liegen</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leben               </a:t>
            </a:r>
            <a:r>
              <a:rPr lang="en-GB" dirty="0" err="1">
                <a:solidFill>
                  <a:srgbClr val="115076"/>
                </a:solidFill>
                <a:latin typeface="Century Gothic" panose="020B0502020202020204" pitchFamily="34" charset="0"/>
              </a:rPr>
              <a:t>lesen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lernen</a:t>
            </a:r>
            <a:endParaRPr lang="en-GB" dirty="0">
              <a:solidFill>
                <a:srgbClr val="115076"/>
              </a:solidFill>
              <a:latin typeface="Century Gothic" panose="020B0502020202020204" pitchFamily="34" charset="0"/>
            </a:endParaRPr>
          </a:p>
        </p:txBody>
      </p:sp>
      <p:sp>
        <p:nvSpPr>
          <p:cNvPr id="28" name="TextBox 27">
            <a:extLst>
              <a:ext uri="{FF2B5EF4-FFF2-40B4-BE49-F238E27FC236}">
                <a16:creationId xmlns:a16="http://schemas.microsoft.com/office/drawing/2014/main" id="{10608BAF-2AAD-4E24-8D14-0783D9A0EAA6}"/>
              </a:ext>
            </a:extLst>
          </p:cNvPr>
          <p:cNvSpPr txBox="1"/>
          <p:nvPr/>
        </p:nvSpPr>
        <p:spPr>
          <a:xfrm>
            <a:off x="3843133" y="3246780"/>
            <a:ext cx="1563756" cy="646331"/>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machen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mögen</a:t>
            </a:r>
            <a:endParaRPr lang="en-GB" dirty="0">
              <a:solidFill>
                <a:srgbClr val="115076"/>
              </a:solidFill>
              <a:latin typeface="Century Gothic" panose="020B0502020202020204" pitchFamily="34" charset="0"/>
            </a:endParaRPr>
          </a:p>
        </p:txBody>
      </p:sp>
      <p:sp>
        <p:nvSpPr>
          <p:cNvPr id="29" name="TextBox 28">
            <a:extLst>
              <a:ext uri="{FF2B5EF4-FFF2-40B4-BE49-F238E27FC236}">
                <a16:creationId xmlns:a16="http://schemas.microsoft.com/office/drawing/2014/main" id="{666A445D-038A-4924-AE0F-55D27801986B}"/>
              </a:ext>
            </a:extLst>
          </p:cNvPr>
          <p:cNvSpPr txBox="1"/>
          <p:nvPr/>
        </p:nvSpPr>
        <p:spPr>
          <a:xfrm>
            <a:off x="6607771" y="3204770"/>
            <a:ext cx="1701344" cy="646331"/>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reisen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reden</a:t>
            </a:r>
            <a:endParaRPr lang="en-GB" dirty="0">
              <a:solidFill>
                <a:srgbClr val="115076"/>
              </a:solidFill>
              <a:latin typeface="Century Gothic" panose="020B0502020202020204" pitchFamily="34" charset="0"/>
            </a:endParaRPr>
          </a:p>
        </p:txBody>
      </p:sp>
      <p:sp>
        <p:nvSpPr>
          <p:cNvPr id="30" name="TextBox 29">
            <a:extLst>
              <a:ext uri="{FF2B5EF4-FFF2-40B4-BE49-F238E27FC236}">
                <a16:creationId xmlns:a16="http://schemas.microsoft.com/office/drawing/2014/main" id="{F0C2C144-98AD-4139-B071-38345C2304F5}"/>
              </a:ext>
            </a:extLst>
          </p:cNvPr>
          <p:cNvSpPr txBox="1"/>
          <p:nvPr/>
        </p:nvSpPr>
        <p:spPr>
          <a:xfrm>
            <a:off x="9327173" y="3179703"/>
            <a:ext cx="1680796" cy="1200329"/>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sagen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schreiben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schwimmen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sehen</a:t>
            </a:r>
            <a:r>
              <a:rPr lang="en-GB" dirty="0">
                <a:solidFill>
                  <a:srgbClr val="115076"/>
                </a:solidFill>
                <a:latin typeface="Century Gothic" panose="020B0502020202020204" pitchFamily="34" charset="0"/>
              </a:rPr>
              <a:t>	</a:t>
            </a:r>
          </a:p>
        </p:txBody>
      </p:sp>
      <p:sp>
        <p:nvSpPr>
          <p:cNvPr id="34" name="TextBox 33">
            <a:extLst>
              <a:ext uri="{FF2B5EF4-FFF2-40B4-BE49-F238E27FC236}">
                <a16:creationId xmlns:a16="http://schemas.microsoft.com/office/drawing/2014/main" id="{20A24D2B-E122-42C2-A518-2946D9DE5186}"/>
              </a:ext>
            </a:extLst>
          </p:cNvPr>
          <p:cNvSpPr txBox="1"/>
          <p:nvPr/>
        </p:nvSpPr>
        <p:spPr>
          <a:xfrm>
            <a:off x="1398907" y="4738045"/>
            <a:ext cx="1590261" cy="1200329"/>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tanzen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tragen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trinken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träumen</a:t>
            </a:r>
            <a:endParaRPr lang="en-GB" dirty="0">
              <a:solidFill>
                <a:srgbClr val="115076"/>
              </a:solidFill>
              <a:latin typeface="Century Gothic" panose="020B0502020202020204" pitchFamily="34" charset="0"/>
            </a:endParaRPr>
          </a:p>
        </p:txBody>
      </p:sp>
      <p:sp>
        <p:nvSpPr>
          <p:cNvPr id="35" name="TextBox 34">
            <a:extLst>
              <a:ext uri="{FF2B5EF4-FFF2-40B4-BE49-F238E27FC236}">
                <a16:creationId xmlns:a16="http://schemas.microsoft.com/office/drawing/2014/main" id="{4C1A1F87-6464-42C8-911F-9FD9683C11A8}"/>
              </a:ext>
            </a:extLst>
          </p:cNvPr>
          <p:cNvSpPr txBox="1"/>
          <p:nvPr/>
        </p:nvSpPr>
        <p:spPr>
          <a:xfrm>
            <a:off x="3849758" y="4647535"/>
            <a:ext cx="1563756" cy="646331"/>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vergessen</a:t>
            </a:r>
            <a:br>
              <a:rPr lang="en-GB" dirty="0">
                <a:solidFill>
                  <a:srgbClr val="115076"/>
                </a:solidFill>
                <a:latin typeface="Century Gothic" panose="020B0502020202020204" pitchFamily="34" charset="0"/>
              </a:rPr>
            </a:br>
            <a:r>
              <a:rPr lang="en-GB" dirty="0">
                <a:solidFill>
                  <a:srgbClr val="115076"/>
                </a:solidFill>
                <a:latin typeface="Century Gothic" panose="020B0502020202020204" pitchFamily="34" charset="0"/>
              </a:rPr>
              <a:t>verstehen</a:t>
            </a:r>
          </a:p>
        </p:txBody>
      </p:sp>
      <p:sp>
        <p:nvSpPr>
          <p:cNvPr id="36" name="TextBox 35">
            <a:extLst>
              <a:ext uri="{FF2B5EF4-FFF2-40B4-BE49-F238E27FC236}">
                <a16:creationId xmlns:a16="http://schemas.microsoft.com/office/drawing/2014/main" id="{6166F40F-FF67-429D-AE7B-AF7C4222ED6E}"/>
              </a:ext>
            </a:extLst>
          </p:cNvPr>
          <p:cNvSpPr txBox="1"/>
          <p:nvPr/>
        </p:nvSpPr>
        <p:spPr>
          <a:xfrm>
            <a:off x="6614396" y="4671785"/>
            <a:ext cx="1701344" cy="1754326"/>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wählen</a:t>
            </a:r>
            <a:r>
              <a:rPr lang="en-GB" dirty="0">
                <a:solidFill>
                  <a:srgbClr val="115076"/>
                </a:solidFill>
                <a:latin typeface="Century Gothic" panose="020B0502020202020204" pitchFamily="34" charset="0"/>
              </a:rPr>
              <a:t>        </a:t>
            </a:r>
            <a:r>
              <a:rPr lang="en-GB" dirty="0" err="1">
                <a:solidFill>
                  <a:srgbClr val="115076"/>
                </a:solidFill>
                <a:latin typeface="Century Gothic" panose="020B0502020202020204" pitchFamily="34" charset="0"/>
              </a:rPr>
              <a:t>wollen</a:t>
            </a:r>
            <a:endParaRPr lang="en-GB" dirty="0">
              <a:solidFill>
                <a:srgbClr val="115076"/>
              </a:solidFill>
              <a:latin typeface="Century Gothic" panose="020B0502020202020204" pitchFamily="34" charset="0"/>
            </a:endParaRPr>
          </a:p>
          <a:p>
            <a:pPr>
              <a:defRPr/>
            </a:pPr>
            <a:r>
              <a:rPr lang="en-GB" dirty="0" err="1">
                <a:solidFill>
                  <a:srgbClr val="115076"/>
                </a:solidFill>
                <a:latin typeface="Century Gothic" panose="020B0502020202020204" pitchFamily="34" charset="0"/>
              </a:rPr>
              <a:t>wissen</a:t>
            </a:r>
            <a:r>
              <a:rPr lang="en-GB" dirty="0">
                <a:solidFill>
                  <a:srgbClr val="115076"/>
                </a:solidFill>
                <a:latin typeface="Century Gothic" panose="020B0502020202020204" pitchFamily="34" charset="0"/>
              </a:rPr>
              <a:t>         </a:t>
            </a:r>
            <a:r>
              <a:rPr lang="en-GB" dirty="0" err="1">
                <a:solidFill>
                  <a:srgbClr val="115076"/>
                </a:solidFill>
                <a:latin typeface="Century Gothic" panose="020B0502020202020204" pitchFamily="34" charset="0"/>
              </a:rPr>
              <a:t>wünschen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wiederholen</a:t>
            </a:r>
            <a:br>
              <a:rPr lang="en-GB" dirty="0">
                <a:solidFill>
                  <a:srgbClr val="115076"/>
                </a:solidFill>
                <a:latin typeface="Century Gothic" panose="020B0502020202020204" pitchFamily="34" charset="0"/>
              </a:rPr>
            </a:br>
            <a:endParaRPr lang="en-GB" dirty="0">
              <a:solidFill>
                <a:srgbClr val="115076"/>
              </a:solidFill>
              <a:latin typeface="Century Gothic" panose="020B0502020202020204" pitchFamily="34" charset="0"/>
            </a:endParaRPr>
          </a:p>
        </p:txBody>
      </p:sp>
      <p:sp>
        <p:nvSpPr>
          <p:cNvPr id="37" name="TextBox 36">
            <a:extLst>
              <a:ext uri="{FF2B5EF4-FFF2-40B4-BE49-F238E27FC236}">
                <a16:creationId xmlns:a16="http://schemas.microsoft.com/office/drawing/2014/main" id="{500A0266-E54D-4B56-9EBE-74642AB844CC}"/>
              </a:ext>
            </a:extLst>
          </p:cNvPr>
          <p:cNvSpPr txBox="1"/>
          <p:nvPr/>
        </p:nvSpPr>
        <p:spPr>
          <a:xfrm>
            <a:off x="9545566" y="4698289"/>
            <a:ext cx="1851303" cy="1200329"/>
          </a:xfrm>
          <a:prstGeom prst="rect">
            <a:avLst/>
          </a:prstGeom>
          <a:noFill/>
        </p:spPr>
        <p:txBody>
          <a:bodyPr wrap="square" rtlCol="0">
            <a:spAutoFit/>
          </a:bodyPr>
          <a:lstStyle/>
          <a:p>
            <a:pPr>
              <a:defRPr/>
            </a:pPr>
            <a:r>
              <a:rPr lang="en-GB" dirty="0" err="1">
                <a:solidFill>
                  <a:srgbClr val="115076"/>
                </a:solidFill>
                <a:latin typeface="Century Gothic" panose="020B0502020202020204" pitchFamily="34" charset="0"/>
              </a:rPr>
              <a:t>zählen</a:t>
            </a:r>
            <a:r>
              <a:rPr lang="en-GB" dirty="0">
                <a:solidFill>
                  <a:srgbClr val="115076"/>
                </a:solidFill>
                <a:latin typeface="Century Gothic" panose="020B0502020202020204" pitchFamily="34" charset="0"/>
              </a:rPr>
              <a:t>              </a:t>
            </a:r>
            <a:r>
              <a:rPr lang="en-GB" dirty="0" err="1">
                <a:solidFill>
                  <a:srgbClr val="115076"/>
                </a:solidFill>
                <a:latin typeface="Century Gothic" panose="020B0502020202020204" pitchFamily="34" charset="0"/>
              </a:rPr>
              <a:t>zuhören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zeigen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ziehen</a:t>
            </a:r>
            <a:endParaRPr lang="en-GB" dirty="0">
              <a:solidFill>
                <a:srgbClr val="115076"/>
              </a:solidFill>
              <a:latin typeface="Century Gothic" panose="020B0502020202020204" pitchFamily="34" charset="0"/>
            </a:endParaRPr>
          </a:p>
        </p:txBody>
      </p:sp>
      <p:sp>
        <p:nvSpPr>
          <p:cNvPr id="38" name="TextBox 37">
            <a:extLst>
              <a:ext uri="{FF2B5EF4-FFF2-40B4-BE49-F238E27FC236}">
                <a16:creationId xmlns:a16="http://schemas.microsoft.com/office/drawing/2014/main" id="{F0C2C144-98AD-4139-B071-38345C2304F5}"/>
              </a:ext>
            </a:extLst>
          </p:cNvPr>
          <p:cNvSpPr txBox="1"/>
          <p:nvPr/>
        </p:nvSpPr>
        <p:spPr>
          <a:xfrm>
            <a:off x="10712127" y="3177261"/>
            <a:ext cx="1680796" cy="1477328"/>
          </a:xfrm>
          <a:prstGeom prst="rect">
            <a:avLst/>
          </a:prstGeom>
          <a:noFill/>
        </p:spPr>
        <p:txBody>
          <a:bodyPr wrap="square" rtlCol="0">
            <a:spAutoFit/>
          </a:bodyPr>
          <a:lstStyle/>
          <a:p>
            <a:pPr>
              <a:defRPr/>
            </a:pPr>
            <a:r>
              <a:rPr lang="en-GB" dirty="0">
                <a:solidFill>
                  <a:srgbClr val="115076"/>
                </a:solidFill>
                <a:latin typeface="Century Gothic" panose="020B0502020202020204" pitchFamily="34" charset="0"/>
              </a:rPr>
              <a:t>sein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sitzen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spielen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sprechen</a:t>
            </a:r>
            <a:br>
              <a:rPr lang="en-GB" dirty="0">
                <a:solidFill>
                  <a:srgbClr val="115076"/>
                </a:solidFill>
                <a:latin typeface="Century Gothic" panose="020B0502020202020204" pitchFamily="34" charset="0"/>
              </a:rPr>
            </a:br>
            <a:r>
              <a:rPr lang="en-GB" dirty="0" err="1">
                <a:solidFill>
                  <a:srgbClr val="115076"/>
                </a:solidFill>
                <a:latin typeface="Century Gothic" panose="020B0502020202020204" pitchFamily="34" charset="0"/>
              </a:rPr>
              <a:t>stehen</a:t>
            </a:r>
            <a:endParaRPr lang="en-GB" dirty="0">
              <a:solidFill>
                <a:srgbClr val="115076"/>
              </a:solidFill>
              <a:latin typeface="Century Gothic" panose="020B0502020202020204" pitchFamily="34" charset="0"/>
            </a:endParaRPr>
          </a:p>
        </p:txBody>
      </p:sp>
    </p:spTree>
    <p:extLst>
      <p:ext uri="{BB962C8B-B14F-4D97-AF65-F5344CB8AC3E}">
        <p14:creationId xmlns:p14="http://schemas.microsoft.com/office/powerpoint/2010/main" val="2711386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5" id="{3725901B-0E02-274F-9B7E-6D7C73D471C2}" vid="{82AF7C57-371A-AD42-9015-4400105BBD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1_Office Theme</Template>
  <TotalTime>2</TotalTime>
  <Words>1468</Words>
  <Application>Microsoft Macintosh PowerPoint</Application>
  <PresentationFormat>Widescreen</PresentationFormat>
  <Paragraphs>175</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Century Gothic</vt:lpstr>
      <vt:lpstr>Tw Cen MT</vt:lpstr>
      <vt:lpstr>Office Theme</vt:lpstr>
      <vt:lpstr>Vocabulary</vt:lpstr>
      <vt:lpstr>PowerPoint Presentation</vt:lpstr>
      <vt:lpstr>PowerPoint Presentation</vt:lpstr>
      <vt:lpstr>können</vt:lpstr>
      <vt:lpstr>können</vt:lpstr>
      <vt:lpstr>kann</vt:lpstr>
      <vt:lpstr>kann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title </dc:title>
  <dc:creator>Inge Alferink</dc:creator>
  <cp:lastModifiedBy>Inge Alferink</cp:lastModifiedBy>
  <cp:revision>3</cp:revision>
  <dcterms:created xsi:type="dcterms:W3CDTF">2020-03-26T14:11:03Z</dcterms:created>
  <dcterms:modified xsi:type="dcterms:W3CDTF">2020-03-26T14:13:56Z</dcterms:modified>
</cp:coreProperties>
</file>