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
  </p:notesMasterIdLst>
  <p:sldIdLst>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660"/>
  </p:normalViewPr>
  <p:slideViewPr>
    <p:cSldViewPr snapToGrid="0">
      <p:cViewPr varScale="1">
        <p:scale>
          <a:sx n="62" d="100"/>
          <a:sy n="62" d="100"/>
        </p:scale>
        <p:origin x="9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AFF61C-F7A1-489D-889B-E0AD83DA1943}" type="datetimeFigureOut">
              <a:rPr lang="en-GB" smtClean="0"/>
              <a:t>24/04/2020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75F1E-DACE-4432-9534-1B7BFCC5FA94}" type="slidenum">
              <a:rPr lang="en-GB" smtClean="0"/>
              <a:t>‹#›</a:t>
            </a:fld>
            <a:endParaRPr lang="en-GB"/>
          </a:p>
        </p:txBody>
      </p:sp>
    </p:spTree>
    <p:extLst>
      <p:ext uri="{BB962C8B-B14F-4D97-AF65-F5344CB8AC3E}">
        <p14:creationId xmlns:p14="http://schemas.microsoft.com/office/powerpoint/2010/main" val="74593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GB" dirty="0"/>
              <a:t>This example slide prepares students for the vocabulary revisit task that follows.</a:t>
            </a:r>
          </a:p>
          <a:p>
            <a:pPr marL="0"/>
            <a:endParaRPr lang="en-GB" dirty="0"/>
          </a:p>
          <a:p>
            <a:pPr marL="0"/>
            <a:r>
              <a:rPr lang="en-GB" dirty="0"/>
              <a:t>1/ Students read </a:t>
            </a:r>
            <a:r>
              <a:rPr lang="en-GB" dirty="0" err="1"/>
              <a:t>L</a:t>
            </a:r>
            <a:r>
              <a:rPr lang="en-GB" sz="1200" b="0" i="0" u="none" strike="noStrike" cap="none" dirty="0" err="1">
                <a:solidFill>
                  <a:schemeClr val="dk1"/>
                </a:solidFill>
                <a:effectLst/>
                <a:latin typeface="Calibri"/>
                <a:ea typeface="Calibri"/>
                <a:cs typeface="Calibri"/>
                <a:sym typeface="Calibri"/>
              </a:rPr>
              <a:t>éa</a:t>
            </a:r>
            <a:r>
              <a:rPr lang="en-GB" dirty="0" err="1"/>
              <a:t>’s</a:t>
            </a:r>
            <a:r>
              <a:rPr lang="en-GB" dirty="0"/>
              <a:t> question and try to think of a suitable answer in the</a:t>
            </a:r>
            <a:r>
              <a:rPr lang="en-GB" b="1" i="1" dirty="0"/>
              <a:t> </a:t>
            </a:r>
            <a:r>
              <a:rPr lang="en-GB" b="1" i="1" dirty="0" err="1"/>
              <a:t>tu</a:t>
            </a:r>
            <a:r>
              <a:rPr lang="en-GB" b="1" i="1" dirty="0"/>
              <a:t> </a:t>
            </a:r>
            <a:r>
              <a:rPr lang="en-GB" b="0" dirty="0"/>
              <a:t>form. They</a:t>
            </a:r>
            <a:r>
              <a:rPr lang="en-GB" dirty="0"/>
              <a:t> may need a reminder about second person singular verb ending. Students may guess </a:t>
            </a:r>
            <a:r>
              <a:rPr lang="en-GB" sz="1200" i="1" dirty="0" err="1">
                <a:latin typeface="Century Gothic" panose="020B0502020202020204" pitchFamily="34" charset="0"/>
              </a:rPr>
              <a:t>tu</a:t>
            </a:r>
            <a:r>
              <a:rPr lang="en-GB" sz="1200" i="1" dirty="0">
                <a:latin typeface="Century Gothic" panose="020B0502020202020204" pitchFamily="34" charset="0"/>
              </a:rPr>
              <a:t> </a:t>
            </a:r>
            <a:r>
              <a:rPr lang="en-GB" sz="1200" i="1" dirty="0" err="1">
                <a:latin typeface="Century Gothic" panose="020B0502020202020204" pitchFamily="34" charset="0"/>
              </a:rPr>
              <a:t>donnes</a:t>
            </a:r>
            <a:r>
              <a:rPr lang="en-GB" sz="1200" i="1" dirty="0">
                <a:latin typeface="Century Gothic" panose="020B0502020202020204" pitchFamily="34" charset="0"/>
              </a:rPr>
              <a:t>, </a:t>
            </a:r>
            <a:r>
              <a:rPr lang="en-GB" sz="1200" i="1" dirty="0" err="1">
                <a:latin typeface="Century Gothic" panose="020B0502020202020204" pitchFamily="34" charset="0"/>
              </a:rPr>
              <a:t>tu</a:t>
            </a:r>
            <a:r>
              <a:rPr lang="en-GB" sz="1200" i="1" dirty="0">
                <a:latin typeface="Century Gothic" panose="020B0502020202020204" pitchFamily="34" charset="0"/>
              </a:rPr>
              <a:t> </a:t>
            </a:r>
            <a:r>
              <a:rPr lang="en-GB" sz="1200" i="1" dirty="0" err="1">
                <a:latin typeface="Century Gothic" panose="020B0502020202020204" pitchFamily="34" charset="0"/>
              </a:rPr>
              <a:t>parles</a:t>
            </a:r>
            <a:r>
              <a:rPr lang="en-GB" sz="1200" i="1" dirty="0">
                <a:latin typeface="Century Gothic" panose="020B0502020202020204" pitchFamily="34" charset="0"/>
              </a:rPr>
              <a:t> </a:t>
            </a:r>
            <a:r>
              <a:rPr lang="en-GB" sz="1200" i="0" dirty="0">
                <a:latin typeface="Century Gothic" panose="020B0502020202020204" pitchFamily="34" charset="0"/>
              </a:rPr>
              <a:t>etc.</a:t>
            </a:r>
            <a:endParaRPr lang="en-GB" i="1" dirty="0"/>
          </a:p>
          <a:p>
            <a:pPr marL="0"/>
            <a:r>
              <a:rPr lang="en-GB" dirty="0"/>
              <a:t>2/ Teacher brings up a possible answer, </a:t>
            </a:r>
            <a:r>
              <a:rPr lang="en-GB" i="1" dirty="0" err="1"/>
              <a:t>tu</a:t>
            </a:r>
            <a:r>
              <a:rPr lang="en-GB" i="1" dirty="0"/>
              <a:t> </a:t>
            </a:r>
            <a:r>
              <a:rPr lang="en-GB" i="1" dirty="0" err="1"/>
              <a:t>pense</a:t>
            </a:r>
            <a:r>
              <a:rPr lang="en-GB" sz="1200" i="1" dirty="0" err="1">
                <a:latin typeface="Century Gothic" panose="020B0502020202020204" pitchFamily="34" charset="0"/>
              </a:rPr>
              <a:t>s</a:t>
            </a:r>
            <a:r>
              <a:rPr lang="en-GB" sz="1200" i="1" dirty="0">
                <a:latin typeface="Century Gothic" panose="020B0502020202020204" pitchFamily="34" charset="0"/>
              </a:rPr>
              <a:t>, </a:t>
            </a:r>
            <a:r>
              <a:rPr lang="en-GB" dirty="0"/>
              <a:t>and asks students how </a:t>
            </a:r>
            <a:r>
              <a:rPr lang="en-GB" dirty="0" err="1"/>
              <a:t>L</a:t>
            </a:r>
            <a:r>
              <a:rPr lang="en-GB" sz="1200" b="0" i="0" u="none" strike="noStrike" cap="none" dirty="0" err="1">
                <a:solidFill>
                  <a:schemeClr val="dk1"/>
                </a:solidFill>
                <a:effectLst/>
                <a:latin typeface="Calibri"/>
                <a:ea typeface="Calibri"/>
                <a:cs typeface="Calibri"/>
                <a:sym typeface="Calibri"/>
              </a:rPr>
              <a:t>éa</a:t>
            </a:r>
            <a:r>
              <a:rPr lang="en-GB" sz="1200" b="0" i="0" u="none" strike="noStrike" cap="none" dirty="0">
                <a:solidFill>
                  <a:schemeClr val="dk1"/>
                </a:solidFill>
                <a:effectLst/>
                <a:latin typeface="Calibri"/>
                <a:ea typeface="Calibri"/>
                <a:cs typeface="Calibri"/>
                <a:sym typeface="Calibri"/>
              </a:rPr>
              <a:t> would confirm this in the </a:t>
            </a:r>
            <a:r>
              <a:rPr lang="en-GB" sz="1200" b="1" i="0" u="none" strike="noStrike" cap="none" dirty="0">
                <a:solidFill>
                  <a:schemeClr val="dk1"/>
                </a:solidFill>
                <a:effectLst/>
                <a:latin typeface="Calibri"/>
                <a:ea typeface="Calibri"/>
                <a:cs typeface="Calibri"/>
                <a:sym typeface="Calibri"/>
              </a:rPr>
              <a:t>je</a:t>
            </a:r>
            <a:r>
              <a:rPr lang="en-GB" sz="1200" b="0" i="0" u="none" strike="noStrike" cap="none" dirty="0">
                <a:solidFill>
                  <a:schemeClr val="dk1"/>
                </a:solidFill>
                <a:effectLst/>
                <a:latin typeface="Calibri"/>
                <a:ea typeface="Calibri"/>
                <a:cs typeface="Calibri"/>
                <a:sym typeface="Calibri"/>
              </a:rPr>
              <a:t> form. What changes about the verb? Answer revealed on click.</a:t>
            </a:r>
          </a:p>
          <a:p>
            <a:pPr marL="0"/>
            <a:r>
              <a:rPr lang="en-GB" sz="1200" b="0" i="0" u="none" strike="noStrike" cap="none" dirty="0">
                <a:solidFill>
                  <a:schemeClr val="dk1"/>
                </a:solidFill>
                <a:effectLst/>
                <a:latin typeface="Calibri"/>
                <a:cs typeface="Calibri"/>
                <a:sym typeface="Calibri"/>
              </a:rPr>
              <a:t>3/ Teacher now brings up the questions and answers in the dialogue, and asks students to think about how they might translate these into English. Do they need present simple or continuous here? Why?</a:t>
            </a:r>
            <a:endParaRPr lang="en-GB"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en-GB"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14941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GB" dirty="0"/>
              <a:t>This example slide prepares students for the vocabulary revisit task that follows.</a:t>
            </a:r>
          </a:p>
          <a:p>
            <a:pPr marL="0"/>
            <a:endParaRPr lang="en-GB" dirty="0"/>
          </a:p>
          <a:p>
            <a:pPr marL="0"/>
            <a:r>
              <a:rPr lang="en-GB" dirty="0"/>
              <a:t>1/ Students read </a:t>
            </a:r>
            <a:r>
              <a:rPr lang="en-GB" dirty="0" err="1"/>
              <a:t>L</a:t>
            </a:r>
            <a:r>
              <a:rPr lang="en-GB" sz="1200" b="0" i="0" u="none" strike="noStrike" cap="none" dirty="0" err="1">
                <a:solidFill>
                  <a:schemeClr val="dk1"/>
                </a:solidFill>
                <a:effectLst/>
                <a:latin typeface="Calibri"/>
                <a:ea typeface="Calibri"/>
                <a:cs typeface="Calibri"/>
                <a:sym typeface="Calibri"/>
              </a:rPr>
              <a:t>éa</a:t>
            </a:r>
            <a:r>
              <a:rPr lang="en-GB" dirty="0" err="1"/>
              <a:t>’s</a:t>
            </a:r>
            <a:r>
              <a:rPr lang="en-GB" dirty="0"/>
              <a:t> question and try to think of a suitable answer in the</a:t>
            </a:r>
            <a:r>
              <a:rPr lang="en-GB" b="1" i="1" dirty="0"/>
              <a:t> </a:t>
            </a:r>
            <a:r>
              <a:rPr lang="en-GB" b="1" i="1" dirty="0" err="1"/>
              <a:t>tu</a:t>
            </a:r>
            <a:r>
              <a:rPr lang="en-GB" b="1" i="1" dirty="0"/>
              <a:t> </a:t>
            </a:r>
            <a:r>
              <a:rPr lang="en-GB" b="0" dirty="0"/>
              <a:t>form. They</a:t>
            </a:r>
            <a:r>
              <a:rPr lang="en-GB" dirty="0"/>
              <a:t> may need a reminder about second person singular verb ending. Students may guess </a:t>
            </a:r>
            <a:r>
              <a:rPr lang="en-GB" sz="1200" i="1" dirty="0" err="1">
                <a:latin typeface="Century Gothic" panose="020B0502020202020204" pitchFamily="34" charset="0"/>
              </a:rPr>
              <a:t>tu</a:t>
            </a:r>
            <a:r>
              <a:rPr lang="en-GB" sz="1200" i="1" dirty="0">
                <a:latin typeface="Century Gothic" panose="020B0502020202020204" pitchFamily="34" charset="0"/>
              </a:rPr>
              <a:t> </a:t>
            </a:r>
            <a:r>
              <a:rPr lang="en-GB" sz="1200" i="1" dirty="0" err="1">
                <a:latin typeface="Century Gothic" panose="020B0502020202020204" pitchFamily="34" charset="0"/>
              </a:rPr>
              <a:t>donnes</a:t>
            </a:r>
            <a:r>
              <a:rPr lang="en-GB" sz="1200" i="1" dirty="0">
                <a:latin typeface="Century Gothic" panose="020B0502020202020204" pitchFamily="34" charset="0"/>
              </a:rPr>
              <a:t>, </a:t>
            </a:r>
            <a:r>
              <a:rPr lang="en-GB" sz="1200" i="1" dirty="0" err="1">
                <a:latin typeface="Century Gothic" panose="020B0502020202020204" pitchFamily="34" charset="0"/>
              </a:rPr>
              <a:t>tu</a:t>
            </a:r>
            <a:r>
              <a:rPr lang="en-GB" sz="1200" i="1" dirty="0">
                <a:latin typeface="Century Gothic" panose="020B0502020202020204" pitchFamily="34" charset="0"/>
              </a:rPr>
              <a:t> </a:t>
            </a:r>
            <a:r>
              <a:rPr lang="en-GB" sz="1200" i="1" dirty="0" err="1">
                <a:latin typeface="Century Gothic" panose="020B0502020202020204" pitchFamily="34" charset="0"/>
              </a:rPr>
              <a:t>parles</a:t>
            </a:r>
            <a:r>
              <a:rPr lang="en-GB" sz="1200" i="1" dirty="0">
                <a:latin typeface="Century Gothic" panose="020B0502020202020204" pitchFamily="34" charset="0"/>
              </a:rPr>
              <a:t> </a:t>
            </a:r>
            <a:r>
              <a:rPr lang="en-GB" sz="1200" i="0" dirty="0">
                <a:latin typeface="Century Gothic" panose="020B0502020202020204" pitchFamily="34" charset="0"/>
              </a:rPr>
              <a:t>etc.</a:t>
            </a:r>
            <a:endParaRPr lang="en-GB" i="1" dirty="0"/>
          </a:p>
          <a:p>
            <a:pPr marL="0"/>
            <a:r>
              <a:rPr lang="en-GB" dirty="0"/>
              <a:t>2/ Teacher brings up a possible answer, </a:t>
            </a:r>
            <a:r>
              <a:rPr lang="en-GB" i="1" dirty="0" err="1"/>
              <a:t>tu</a:t>
            </a:r>
            <a:r>
              <a:rPr lang="en-GB" i="1" dirty="0"/>
              <a:t> </a:t>
            </a:r>
            <a:r>
              <a:rPr lang="en-GB" i="1" dirty="0" err="1"/>
              <a:t>pense</a:t>
            </a:r>
            <a:r>
              <a:rPr lang="en-GB" sz="1200" i="1" dirty="0" err="1">
                <a:latin typeface="Century Gothic" panose="020B0502020202020204" pitchFamily="34" charset="0"/>
              </a:rPr>
              <a:t>s</a:t>
            </a:r>
            <a:r>
              <a:rPr lang="en-GB" sz="1200" i="1" dirty="0">
                <a:latin typeface="Century Gothic" panose="020B0502020202020204" pitchFamily="34" charset="0"/>
              </a:rPr>
              <a:t>, </a:t>
            </a:r>
            <a:r>
              <a:rPr lang="en-GB" dirty="0"/>
              <a:t>and asks students how </a:t>
            </a:r>
            <a:r>
              <a:rPr lang="en-GB" dirty="0" err="1"/>
              <a:t>L</a:t>
            </a:r>
            <a:r>
              <a:rPr lang="en-GB" sz="1200" b="0" i="0" u="none" strike="noStrike" cap="none" dirty="0" err="1">
                <a:solidFill>
                  <a:schemeClr val="dk1"/>
                </a:solidFill>
                <a:effectLst/>
                <a:latin typeface="Calibri"/>
                <a:ea typeface="Calibri"/>
                <a:cs typeface="Calibri"/>
                <a:sym typeface="Calibri"/>
              </a:rPr>
              <a:t>éa</a:t>
            </a:r>
            <a:r>
              <a:rPr lang="en-GB" sz="1200" b="0" i="0" u="none" strike="noStrike" cap="none" dirty="0">
                <a:solidFill>
                  <a:schemeClr val="dk1"/>
                </a:solidFill>
                <a:effectLst/>
                <a:latin typeface="Calibri"/>
                <a:ea typeface="Calibri"/>
                <a:cs typeface="Calibri"/>
                <a:sym typeface="Calibri"/>
              </a:rPr>
              <a:t> would confirm this in the </a:t>
            </a:r>
            <a:r>
              <a:rPr lang="en-GB" sz="1200" b="1" i="0" u="none" strike="noStrike" cap="none" dirty="0">
                <a:solidFill>
                  <a:schemeClr val="dk1"/>
                </a:solidFill>
                <a:effectLst/>
                <a:latin typeface="Calibri"/>
                <a:ea typeface="Calibri"/>
                <a:cs typeface="Calibri"/>
                <a:sym typeface="Calibri"/>
              </a:rPr>
              <a:t>je</a:t>
            </a:r>
            <a:r>
              <a:rPr lang="en-GB" sz="1200" b="0" i="0" u="none" strike="noStrike" cap="none" dirty="0">
                <a:solidFill>
                  <a:schemeClr val="dk1"/>
                </a:solidFill>
                <a:effectLst/>
                <a:latin typeface="Calibri"/>
                <a:ea typeface="Calibri"/>
                <a:cs typeface="Calibri"/>
                <a:sym typeface="Calibri"/>
              </a:rPr>
              <a:t> form. What changes about the verb? Answer revealed on click.</a:t>
            </a:r>
          </a:p>
          <a:p>
            <a:pPr marL="0"/>
            <a:r>
              <a:rPr lang="en-GB" sz="1200" b="0" i="0" u="none" strike="noStrike" cap="none" dirty="0">
                <a:solidFill>
                  <a:schemeClr val="dk1"/>
                </a:solidFill>
                <a:effectLst/>
                <a:latin typeface="Calibri"/>
                <a:cs typeface="Calibri"/>
                <a:sym typeface="Calibri"/>
              </a:rPr>
              <a:t>3/ Teacher now brings up the questions and answers in the dialogue, and asks students to think about how they might translate these into English. Do they need present simple or continuous here? Why?</a:t>
            </a:r>
            <a:endParaRPr lang="en-GB"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lang="en-GB"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02766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E7AD8F6-7A4B-4F0C-8D5C-4CCA7C28EA16}"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52775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7AD8F6-7A4B-4F0C-8D5C-4CCA7C28EA16}"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313374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7AD8F6-7A4B-4F0C-8D5C-4CCA7C28EA16}"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2514253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914400" y="1122363"/>
            <a:ext cx="103632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473012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and Content" type="obj">
  <p:cSld name="Title and Content">
    <p:spTree>
      <p:nvGrpSpPr>
        <p:cNvPr id="1" name="Shape 15"/>
        <p:cNvGrpSpPr/>
        <p:nvPr/>
      </p:nvGrpSpPr>
      <p:grpSpPr>
        <a:xfrm>
          <a:off x="0" y="0"/>
          <a:ext cx="0" cy="0"/>
          <a:chOff x="0" y="0"/>
          <a:chExt cx="0" cy="0"/>
        </a:xfrm>
      </p:grpSpPr>
      <p:sp>
        <p:nvSpPr>
          <p:cNvPr id="16" name="Google Shape;16;p15"/>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55600" algn="l">
              <a:lnSpc>
                <a:spcPct val="90000"/>
              </a:lnSpc>
              <a:spcBef>
                <a:spcPts val="500"/>
              </a:spcBef>
              <a:spcAft>
                <a:spcPts val="0"/>
              </a:spcAft>
              <a:buClr>
                <a:srgbClr val="1F3864"/>
              </a:buClr>
              <a:buSzPts val="2000"/>
              <a:buChar char="•"/>
              <a:defRPr sz="2000"/>
            </a:lvl2pPr>
            <a:lvl3pPr marL="1371600" lvl="2" indent="-342900" algn="l">
              <a:lnSpc>
                <a:spcPct val="90000"/>
              </a:lnSpc>
              <a:spcBef>
                <a:spcPts val="500"/>
              </a:spcBef>
              <a:spcAft>
                <a:spcPts val="0"/>
              </a:spcAft>
              <a:buClr>
                <a:srgbClr val="1F3864"/>
              </a:buClr>
              <a:buSzPts val="1800"/>
              <a:buChar char="•"/>
              <a:defRPr sz="1800"/>
            </a:lvl3pPr>
            <a:lvl4pPr marL="1828800" lvl="3" indent="-330200" algn="l">
              <a:lnSpc>
                <a:spcPct val="90000"/>
              </a:lnSpc>
              <a:spcBef>
                <a:spcPts val="500"/>
              </a:spcBef>
              <a:spcAft>
                <a:spcPts val="0"/>
              </a:spcAft>
              <a:buClr>
                <a:srgbClr val="1F3864"/>
              </a:buClr>
              <a:buSzPts val="1600"/>
              <a:buChar char="•"/>
              <a:defRPr sz="1600"/>
            </a:lvl4pPr>
            <a:lvl5pPr marL="2286000" lvl="4" indent="-330200" algn="l">
              <a:lnSpc>
                <a:spcPct val="90000"/>
              </a:lnSpc>
              <a:spcBef>
                <a:spcPts val="500"/>
              </a:spcBef>
              <a:spcAft>
                <a:spcPts val="0"/>
              </a:spcAft>
              <a:buClr>
                <a:srgbClr val="1F3864"/>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259457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 Only">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764291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2_Blank">
  <p:cSld name="2_Blank">
    <p:spTree>
      <p:nvGrpSpPr>
        <p:cNvPr id="1" name="Shape 20"/>
        <p:cNvGrpSpPr/>
        <p:nvPr/>
      </p:nvGrpSpPr>
      <p:grpSpPr>
        <a:xfrm>
          <a:off x="0" y="0"/>
          <a:ext cx="0" cy="0"/>
          <a:chOff x="0" y="0"/>
          <a:chExt cx="0" cy="0"/>
        </a:xfrm>
      </p:grpSpPr>
    </p:spTree>
    <p:extLst>
      <p:ext uri="{BB962C8B-B14F-4D97-AF65-F5344CB8AC3E}">
        <p14:creationId xmlns:p14="http://schemas.microsoft.com/office/powerpoint/2010/main" val="3126743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2400"/>
              <a:buNone/>
              <a:defRPr sz="2400">
                <a:solidFill>
                  <a:srgbClr val="1F3864"/>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extLst>
      <p:ext uri="{BB962C8B-B14F-4D97-AF65-F5344CB8AC3E}">
        <p14:creationId xmlns:p14="http://schemas.microsoft.com/office/powerpoint/2010/main" val="3463313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wo Content" type="twoObj">
  <p:cSld name="Two Content">
    <p:spTree>
      <p:nvGrpSpPr>
        <p:cNvPr id="1" name="Shape 24"/>
        <p:cNvGrpSpPr/>
        <p:nvPr/>
      </p:nvGrpSpPr>
      <p:grpSpPr>
        <a:xfrm>
          <a:off x="0" y="0"/>
          <a:ext cx="0" cy="0"/>
          <a:chOff x="0" y="0"/>
          <a:chExt cx="0" cy="0"/>
        </a:xfrm>
      </p:grpSpPr>
      <p:sp>
        <p:nvSpPr>
          <p:cNvPr id="25" name="Google Shape;25;p22"/>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88897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Comparison" type="twoTxTwoObj">
  <p:cSld name="Comparison">
    <p:spTree>
      <p:nvGrpSpPr>
        <p:cNvPr id="1" name="Shape 28"/>
        <p:cNvGrpSpPr/>
        <p:nvPr/>
      </p:nvGrpSpPr>
      <p:grpSpPr>
        <a:xfrm>
          <a:off x="0" y="0"/>
          <a:ext cx="0" cy="0"/>
          <a:chOff x="0" y="0"/>
          <a:chExt cx="0" cy="0"/>
        </a:xfrm>
      </p:grpSpPr>
      <p:sp>
        <p:nvSpPr>
          <p:cNvPr id="29" name="Google Shape;29;p23"/>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3"/>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23"/>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3"/>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23"/>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4776751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4"/>
        <p:cNvGrpSpPr/>
        <p:nvPr/>
      </p:nvGrpSpPr>
      <p:grpSpPr>
        <a:xfrm>
          <a:off x="0" y="0"/>
          <a:ext cx="0" cy="0"/>
          <a:chOff x="0" y="0"/>
          <a:chExt cx="0" cy="0"/>
        </a:xfrm>
      </p:grpSpPr>
      <p:sp>
        <p:nvSpPr>
          <p:cNvPr id="35" name="Google Shape;3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4"/>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1F3864"/>
              </a:buClr>
              <a:buSzPts val="3200"/>
              <a:buChar char="•"/>
              <a:defRPr sz="3200"/>
            </a:lvl1pPr>
            <a:lvl2pPr marL="914400" lvl="1" indent="-406400" algn="l">
              <a:lnSpc>
                <a:spcPct val="90000"/>
              </a:lnSpc>
              <a:spcBef>
                <a:spcPts val="500"/>
              </a:spcBef>
              <a:spcAft>
                <a:spcPts val="0"/>
              </a:spcAft>
              <a:buClr>
                <a:srgbClr val="1F3864"/>
              </a:buClr>
              <a:buSzPts val="2800"/>
              <a:buChar char="•"/>
              <a:defRPr sz="2800"/>
            </a:lvl2pPr>
            <a:lvl3pPr marL="1371600" lvl="2" indent="-381000" algn="l">
              <a:lnSpc>
                <a:spcPct val="90000"/>
              </a:lnSpc>
              <a:spcBef>
                <a:spcPts val="500"/>
              </a:spcBef>
              <a:spcAft>
                <a:spcPts val="0"/>
              </a:spcAft>
              <a:buClr>
                <a:srgbClr val="1F3864"/>
              </a:buClr>
              <a:buSzPts val="2400"/>
              <a:buChar char="•"/>
              <a:defRPr sz="2400"/>
            </a:lvl3pPr>
            <a:lvl4pPr marL="1828800" lvl="3" indent="-355600" algn="l">
              <a:lnSpc>
                <a:spcPct val="90000"/>
              </a:lnSpc>
              <a:spcBef>
                <a:spcPts val="500"/>
              </a:spcBef>
              <a:spcAft>
                <a:spcPts val="0"/>
              </a:spcAft>
              <a:buClr>
                <a:srgbClr val="1F3864"/>
              </a:buClr>
              <a:buSzPts val="2000"/>
              <a:buChar char="•"/>
              <a:defRPr sz="2000"/>
            </a:lvl4pPr>
            <a:lvl5pPr marL="2286000" lvl="4" indent="-355600" algn="l">
              <a:lnSpc>
                <a:spcPct val="90000"/>
              </a:lnSpc>
              <a:spcBef>
                <a:spcPts val="500"/>
              </a:spcBef>
              <a:spcAft>
                <a:spcPts val="0"/>
              </a:spcAft>
              <a:buClr>
                <a:srgbClr val="1F3864"/>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7" name="Google Shape;3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extLst>
      <p:ext uri="{BB962C8B-B14F-4D97-AF65-F5344CB8AC3E}">
        <p14:creationId xmlns:p14="http://schemas.microsoft.com/office/powerpoint/2010/main" val="326803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7AD8F6-7A4B-4F0C-8D5C-4CCA7C28EA16}"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3991174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38"/>
        <p:cNvGrpSpPr/>
        <p:nvPr/>
      </p:nvGrpSpPr>
      <p:grpSpPr>
        <a:xfrm>
          <a:off x="0" y="0"/>
          <a:ext cx="0" cy="0"/>
          <a:chOff x="0" y="0"/>
          <a:chExt cx="0" cy="0"/>
        </a:xfrm>
      </p:grpSpPr>
      <p:sp>
        <p:nvSpPr>
          <p:cNvPr id="39" name="Google Shape;39;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5"/>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1F3864"/>
              </a:buClr>
              <a:buSzPts val="3200"/>
              <a:buFont typeface="Arial"/>
              <a:buNone/>
              <a:defRPr sz="3200" b="0" i="0" u="none" strike="noStrike" cap="none">
                <a:solidFill>
                  <a:srgbClr val="1F3864"/>
                </a:solidFill>
                <a:latin typeface="Century Gothic"/>
                <a:ea typeface="Century Gothic"/>
                <a:cs typeface="Century Gothic"/>
                <a:sym typeface="Century Gothic"/>
              </a:defRPr>
            </a:lvl1pPr>
            <a:lvl2pPr marR="0" lvl="1" algn="l" rtl="0">
              <a:lnSpc>
                <a:spcPct val="90000"/>
              </a:lnSpc>
              <a:spcBef>
                <a:spcPts val="500"/>
              </a:spcBef>
              <a:spcAft>
                <a:spcPts val="0"/>
              </a:spcAft>
              <a:buClr>
                <a:srgbClr val="1F3864"/>
              </a:buClr>
              <a:buSzPts val="2800"/>
              <a:buFont typeface="Arial"/>
              <a:buNone/>
              <a:defRPr sz="2800" b="0" i="0" u="none" strike="noStrike" cap="none">
                <a:solidFill>
                  <a:srgbClr val="1F3864"/>
                </a:solidFill>
                <a:latin typeface="Century Gothic"/>
                <a:ea typeface="Century Gothic"/>
                <a:cs typeface="Century Gothic"/>
                <a:sym typeface="Century Gothic"/>
              </a:defRPr>
            </a:lvl2pPr>
            <a:lvl3pPr marR="0" lvl="2" algn="l" rtl="0">
              <a:lnSpc>
                <a:spcPct val="90000"/>
              </a:lnSpc>
              <a:spcBef>
                <a:spcPts val="500"/>
              </a:spcBef>
              <a:spcAft>
                <a:spcPts val="0"/>
              </a:spcAft>
              <a:buClr>
                <a:srgbClr val="1F3864"/>
              </a:buClr>
              <a:buSzPts val="2400"/>
              <a:buFont typeface="Arial"/>
              <a:buNone/>
              <a:defRPr sz="2400" b="0" i="0" u="none" strike="noStrike" cap="none">
                <a:solidFill>
                  <a:srgbClr val="1F3864"/>
                </a:solidFill>
                <a:latin typeface="Century Gothic"/>
                <a:ea typeface="Century Gothic"/>
                <a:cs typeface="Century Gothic"/>
                <a:sym typeface="Century Gothic"/>
              </a:defRPr>
            </a:lvl3pPr>
            <a:lvl4pPr marR="0" lvl="3"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4pPr>
            <a:lvl5pPr marR="0" lvl="4"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extLst>
      <p:ext uri="{BB962C8B-B14F-4D97-AF65-F5344CB8AC3E}">
        <p14:creationId xmlns:p14="http://schemas.microsoft.com/office/powerpoint/2010/main" val="1566661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Title and Vertical Text">
    <p:spTree>
      <p:nvGrpSpPr>
        <p:cNvPr id="1" name="Shape 42"/>
        <p:cNvGrpSpPr/>
        <p:nvPr/>
      </p:nvGrpSpPr>
      <p:grpSpPr>
        <a:xfrm>
          <a:off x="0" y="0"/>
          <a:ext cx="0" cy="0"/>
          <a:chOff x="0" y="0"/>
          <a:chExt cx="0" cy="0"/>
        </a:xfrm>
      </p:grpSpPr>
      <p:sp>
        <p:nvSpPr>
          <p:cNvPr id="43" name="Google Shape;43;p26"/>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247994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1261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7AD8F6-7A4B-4F0C-8D5C-4CCA7C28EA16}"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41179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E7AD8F6-7A4B-4F0C-8D5C-4CCA7C28EA16}"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18817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E7AD8F6-7A4B-4F0C-8D5C-4CCA7C28EA16}"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268326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E7AD8F6-7A4B-4F0C-8D5C-4CCA7C28EA16}"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272851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AD8F6-7A4B-4F0C-8D5C-4CCA7C28EA16}"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1293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7AD8F6-7A4B-4F0C-8D5C-4CCA7C28EA16}"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157656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7AD8F6-7A4B-4F0C-8D5C-4CCA7C28EA16}"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E9A2F6-DCCD-4092-B14B-6D05BE60F3E2}" type="slidenum">
              <a:rPr lang="en-GB" smtClean="0"/>
              <a:t>‹#›</a:t>
            </a:fld>
            <a:endParaRPr lang="en-GB"/>
          </a:p>
        </p:txBody>
      </p:sp>
    </p:spTree>
    <p:extLst>
      <p:ext uri="{BB962C8B-B14F-4D97-AF65-F5344CB8AC3E}">
        <p14:creationId xmlns:p14="http://schemas.microsoft.com/office/powerpoint/2010/main" val="172284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AD8F6-7A4B-4F0C-8D5C-4CCA7C28EA16}" type="datetimeFigureOut">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9A2F6-DCCD-4092-B14B-6D05BE60F3E2}" type="slidenum">
              <a:rPr lang="en-GB" smtClean="0"/>
              <a:t>‹#›</a:t>
            </a:fld>
            <a:endParaRPr lang="en-GB"/>
          </a:p>
        </p:txBody>
      </p:sp>
    </p:spTree>
    <p:extLst>
      <p:ext uri="{BB962C8B-B14F-4D97-AF65-F5344CB8AC3E}">
        <p14:creationId xmlns:p14="http://schemas.microsoft.com/office/powerpoint/2010/main" val="2267355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F3864"/>
              </a:buClr>
              <a:buSzPts val="4400"/>
              <a:buFont typeface="Century Gothic"/>
              <a:buNone/>
              <a:defRPr sz="4400" b="0" i="0" u="none" strike="noStrike" cap="non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1F3864"/>
              </a:buClr>
              <a:buSzPts val="2800"/>
              <a:buFont typeface="Arial"/>
              <a:buChar char="•"/>
              <a:defRPr sz="2800" b="0" i="0" u="none" strike="noStrike" cap="none">
                <a:solidFill>
                  <a:srgbClr val="1F3864"/>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rgbClr val="1F3864"/>
              </a:buClr>
              <a:buSzPts val="2400"/>
              <a:buFont typeface="Arial"/>
              <a:buChar char="•"/>
              <a:defRPr sz="2400" b="0" i="0" u="none" strike="noStrike" cap="none">
                <a:solidFill>
                  <a:srgbClr val="1F3864"/>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rgbClr val="1F3864"/>
              </a:buClr>
              <a:buSzPts val="2000"/>
              <a:buFont typeface="Arial"/>
              <a:buChar char="•"/>
              <a:defRPr sz="2000" b="0" i="0" u="none" strike="noStrike" cap="none">
                <a:solidFill>
                  <a:srgbClr val="1F3864"/>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spTree>
    <p:extLst>
      <p:ext uri="{BB962C8B-B14F-4D97-AF65-F5344CB8AC3E}">
        <p14:creationId xmlns:p14="http://schemas.microsoft.com/office/powerpoint/2010/main" val="2720360196"/>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49;p2"/>
          <p:cNvSpPr txBox="1">
            <a:spLocks noGrp="1"/>
          </p:cNvSpPr>
          <p:nvPr>
            <p:ph type="title"/>
          </p:nvPr>
        </p:nvSpPr>
        <p:spPr>
          <a:xfrm>
            <a:off x="-1" y="294041"/>
            <a:ext cx="5909733" cy="707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entury Gothic"/>
              <a:buNone/>
            </a:pPr>
            <a:r>
              <a:rPr lang="en-GB" sz="3600" b="1" dirty="0">
                <a:solidFill>
                  <a:schemeClr val="lt1"/>
                </a:solidFill>
              </a:rPr>
              <a:t> Was bin </a:t>
            </a:r>
            <a:r>
              <a:rPr lang="en-GB" sz="3600" b="1" dirty="0" err="1">
                <a:solidFill>
                  <a:schemeClr val="lt1"/>
                </a:solidFill>
              </a:rPr>
              <a:t>ich</a:t>
            </a:r>
            <a:r>
              <a:rPr lang="en-GB" sz="3600" b="1" dirty="0">
                <a:solidFill>
                  <a:schemeClr val="lt1"/>
                </a:solidFill>
              </a:rPr>
              <a:t>? (role cards)</a:t>
            </a:r>
            <a:endParaRPr sz="3600" b="1" dirty="0">
              <a:solidFill>
                <a:schemeClr val="lt1"/>
              </a:solidFill>
            </a:endParaRPr>
          </a:p>
        </p:txBody>
      </p:sp>
      <p:sp>
        <p:nvSpPr>
          <p:cNvPr id="20" name="TextBox 19"/>
          <p:cNvSpPr txBox="1"/>
          <p:nvPr/>
        </p:nvSpPr>
        <p:spPr>
          <a:xfrm>
            <a:off x="226595" y="1263112"/>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sp>
        <p:nvSpPr>
          <p:cNvPr id="27" name="Google Shape;150;p2"/>
          <p:cNvSpPr/>
          <p:nvPr/>
        </p:nvSpPr>
        <p:spPr>
          <a:xfrm>
            <a:off x="8885839" y="294041"/>
            <a:ext cx="2907149" cy="677403"/>
          </a:xfrm>
          <a:prstGeom prst="roundRect">
            <a:avLst>
              <a:gd name="adj" fmla="val 16667"/>
            </a:avLst>
          </a:prstGeom>
          <a:solidFill>
            <a:schemeClr val="accent1">
              <a:lumMod val="50000"/>
            </a:schemeClr>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600" b="1" i="0" u="none" strike="noStrike" kern="1200" cap="none" spc="0" normalizeH="0" baseline="0" noProof="0" dirty="0">
                <a:ln>
                  <a:noFill/>
                </a:ln>
                <a:solidFill>
                  <a:srgbClr val="FFFFFF"/>
                </a:solidFill>
                <a:effectLst/>
                <a:uLnTx/>
                <a:uFillTx/>
                <a:latin typeface="Century Gothic"/>
                <a:ea typeface="Century Gothic"/>
                <a:cs typeface="Century Gothic"/>
                <a:sym typeface="Century Gothic"/>
              </a:rPr>
              <a:t>PARTNER</a:t>
            </a:r>
            <a:r>
              <a:rPr kumimoji="0" lang="en-GB" sz="2600" b="1" i="0" u="none" strike="noStrike" kern="1200" cap="none" spc="0" normalizeH="0" noProof="0" dirty="0">
                <a:ln>
                  <a:noFill/>
                </a:ln>
                <a:solidFill>
                  <a:srgbClr val="FFFFFF"/>
                </a:solidFill>
                <a:effectLst/>
                <a:uLnTx/>
                <a:uFillTx/>
                <a:latin typeface="Century Gothic"/>
                <a:ea typeface="Century Gothic"/>
                <a:cs typeface="Century Gothic"/>
                <a:sym typeface="Century Gothic"/>
              </a:rPr>
              <a:t> A</a:t>
            </a:r>
            <a:endParaRPr kumimoji="0" sz="2600" b="1" i="0" u="none" strike="noStrike" kern="120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29" name="TextBox 28"/>
          <p:cNvSpPr txBox="1"/>
          <p:nvPr/>
        </p:nvSpPr>
        <p:spPr>
          <a:xfrm>
            <a:off x="4128036" y="1263112"/>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sp>
        <p:nvSpPr>
          <p:cNvPr id="30" name="TextBox 29"/>
          <p:cNvSpPr txBox="1"/>
          <p:nvPr/>
        </p:nvSpPr>
        <p:spPr>
          <a:xfrm>
            <a:off x="8029475" y="1259171"/>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pic>
        <p:nvPicPr>
          <p:cNvPr id="34" name="Picture 33" descr="background rectangl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36" name="TextBox 35"/>
          <p:cNvSpPr txBox="1"/>
          <p:nvPr/>
        </p:nvSpPr>
        <p:spPr>
          <a:xfrm>
            <a:off x="226595" y="3794658"/>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sp>
        <p:nvSpPr>
          <p:cNvPr id="37" name="TextBox 36"/>
          <p:cNvSpPr txBox="1"/>
          <p:nvPr/>
        </p:nvSpPr>
        <p:spPr>
          <a:xfrm>
            <a:off x="4128036" y="3794658"/>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sp>
        <p:nvSpPr>
          <p:cNvPr id="38" name="TextBox 37"/>
          <p:cNvSpPr txBox="1"/>
          <p:nvPr/>
        </p:nvSpPr>
        <p:spPr>
          <a:xfrm>
            <a:off x="8029475" y="3790717"/>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A</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Je suis un enfant et je suis une fille. Je suis quoi? </a:t>
            </a:r>
            <a:r>
              <a:rPr lang="fr-FR" sz="1200" dirty="0">
                <a:solidFill>
                  <a:prstClr val="black"/>
                </a:solidFill>
                <a:latin typeface="Calibri" panose="020F0502020204030204"/>
              </a:rPr>
              <a:t>(la sœur -&gt; une sœur)</a:t>
            </a:r>
          </a:p>
          <a:p>
            <a:pPr lvl="0"/>
            <a:r>
              <a:rPr lang="fr-FR" sz="1200" b="1" dirty="0">
                <a:solidFill>
                  <a:prstClr val="black"/>
                </a:solidFill>
                <a:latin typeface="Calibri" panose="020F0502020204030204"/>
              </a:rPr>
              <a:t>2) Je suis un modèle. Je suis quoi? </a:t>
            </a:r>
          </a:p>
          <a:p>
            <a:pPr lvl="0"/>
            <a:r>
              <a:rPr lang="fr-FR" sz="1200" dirty="0">
                <a:solidFill>
                  <a:prstClr val="black"/>
                </a:solidFill>
                <a:latin typeface="Calibri" panose="020F0502020204030204"/>
              </a:rPr>
              <a:t>(l’exemple -&gt; un exemple)</a:t>
            </a:r>
          </a:p>
          <a:p>
            <a:pPr lvl="0"/>
            <a:r>
              <a:rPr lang="fr-FR" sz="1200" b="1" dirty="0">
                <a:solidFill>
                  <a:prstClr val="black"/>
                </a:solidFill>
                <a:latin typeface="Calibri" panose="020F0502020204030204"/>
              </a:rPr>
              <a:t>3) J’ai quatre enfants. Je suis quoi? </a:t>
            </a:r>
          </a:p>
          <a:p>
            <a:pPr lvl="0"/>
            <a:r>
              <a:rPr lang="fr-FR" sz="1200" dirty="0">
                <a:solidFill>
                  <a:prstClr val="black"/>
                </a:solidFill>
                <a:latin typeface="Calibri" panose="020F0502020204030204"/>
              </a:rPr>
              <a:t>(le parent -&gt; un parent)</a:t>
            </a:r>
          </a:p>
          <a:p>
            <a:pPr lvl="0"/>
            <a:r>
              <a:rPr lang="fr-FR" sz="1200" b="1" dirty="0">
                <a:solidFill>
                  <a:prstClr val="black"/>
                </a:solidFill>
                <a:latin typeface="Calibri" panose="020F0502020204030204"/>
              </a:rPr>
              <a:t>4) J’aime les règles. Je suis quoi? </a:t>
            </a:r>
          </a:p>
          <a:p>
            <a:pPr lvl="0"/>
            <a:r>
              <a:rPr lang="fr-FR" sz="1200" dirty="0">
                <a:solidFill>
                  <a:prstClr val="black"/>
                </a:solidFill>
                <a:latin typeface="Calibri" panose="020F0502020204030204"/>
              </a:rPr>
              <a:t>(strict(e))</a:t>
            </a:r>
          </a:p>
          <a:p>
            <a:pPr lvl="0"/>
            <a:r>
              <a:rPr lang="fr-FR" sz="1200" b="1" dirty="0">
                <a:solidFill>
                  <a:prstClr val="black"/>
                </a:solidFill>
                <a:latin typeface="Calibri" panose="020F0502020204030204"/>
              </a:rPr>
              <a:t>5) Il y a des ordinateurs, des professeurs et un tableau ici. Je suis quoi? </a:t>
            </a:r>
          </a:p>
          <a:p>
            <a:pPr lvl="0"/>
            <a:r>
              <a:rPr lang="fr-FR" sz="1200" dirty="0">
                <a:solidFill>
                  <a:prstClr val="black"/>
                </a:solidFill>
                <a:latin typeface="Calibri" panose="020F0502020204030204"/>
              </a:rPr>
              <a:t>(l’école-&gt; une école)</a:t>
            </a:r>
          </a:p>
        </p:txBody>
      </p:sp>
      <p:sp>
        <p:nvSpPr>
          <p:cNvPr id="39" name="Title 3"/>
          <p:cNvSpPr txBox="1">
            <a:spLocks/>
          </p:cNvSpPr>
          <p:nvPr/>
        </p:nvSpPr>
        <p:spPr>
          <a:xfrm>
            <a:off x="94746" y="322075"/>
            <a:ext cx="5915046" cy="707849"/>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1F3864"/>
              </a:buClr>
              <a:buSzPts val="1800"/>
              <a:buFont typeface="Century Gothic"/>
              <a:buNone/>
              <a:defRPr sz="4400" b="0" i="0" u="none" strike="noStrike" cap="none">
                <a:solidFill>
                  <a:srgbClr val="1F3864"/>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1F3864"/>
              </a:buClr>
              <a:buSzPts val="1800"/>
              <a:buFont typeface="Century Gothic"/>
              <a:buNone/>
              <a:tabLst/>
              <a:defRPr/>
            </a:pPr>
            <a:r>
              <a:rPr kumimoji="0" lang="en-GB" sz="3600" b="1" i="0" u="none" strike="noStrike" kern="0" cap="none" spc="0" normalizeH="0" baseline="0" noProof="0" dirty="0">
                <a:ln>
                  <a:noFill/>
                </a:ln>
                <a:solidFill>
                  <a:srgbClr val="FFFFFF"/>
                </a:solidFill>
                <a:effectLst/>
                <a:uLnTx/>
                <a:uFillTx/>
                <a:latin typeface="Century Gothic" panose="020B0502020202020204" pitchFamily="34" charset="0"/>
                <a:sym typeface="Century Gothic"/>
              </a:rPr>
              <a:t>Je </a:t>
            </a:r>
            <a:r>
              <a:rPr kumimoji="0" lang="en-GB" sz="3600" b="1" i="0" u="none" strike="noStrike" kern="0" cap="none" spc="0" normalizeH="0" baseline="0" noProof="0" dirty="0" err="1">
                <a:ln>
                  <a:noFill/>
                </a:ln>
                <a:solidFill>
                  <a:srgbClr val="FFFFFF"/>
                </a:solidFill>
                <a:effectLst/>
                <a:uLnTx/>
                <a:uFillTx/>
                <a:latin typeface="Century Gothic" panose="020B0502020202020204" pitchFamily="34" charset="0"/>
                <a:sym typeface="Century Gothic"/>
              </a:rPr>
              <a:t>suis</a:t>
            </a:r>
            <a:r>
              <a:rPr kumimoji="0" lang="en-GB" sz="3600" b="1" i="0" u="none" strike="noStrike" kern="0" cap="none" spc="0" normalizeH="0" noProof="0" dirty="0">
                <a:ln>
                  <a:noFill/>
                </a:ln>
                <a:solidFill>
                  <a:srgbClr val="FFFFFF"/>
                </a:solidFill>
                <a:effectLst/>
                <a:uLnTx/>
                <a:uFillTx/>
                <a:latin typeface="Century Gothic" panose="020B0502020202020204" pitchFamily="34" charset="0"/>
                <a:sym typeface="Century Gothic"/>
              </a:rPr>
              <a:t> </a:t>
            </a:r>
            <a:r>
              <a:rPr kumimoji="0" lang="en-GB" sz="3600" b="1" i="0" u="none" strike="noStrike" kern="0" cap="none" spc="0" normalizeH="0" baseline="0" noProof="0" dirty="0">
                <a:ln>
                  <a:noFill/>
                </a:ln>
                <a:solidFill>
                  <a:srgbClr val="FFFFFF"/>
                </a:solidFill>
                <a:effectLst/>
                <a:uLnTx/>
                <a:uFillTx/>
                <a:latin typeface="Century Gothic" panose="020B0502020202020204" pitchFamily="34" charset="0"/>
                <a:sym typeface="Century Gothic"/>
              </a:rPr>
              <a:t>quoi?</a:t>
            </a:r>
          </a:p>
        </p:txBody>
      </p:sp>
    </p:spTree>
    <p:extLst>
      <p:ext uri="{BB962C8B-B14F-4D97-AF65-F5344CB8AC3E}">
        <p14:creationId xmlns:p14="http://schemas.microsoft.com/office/powerpoint/2010/main" val="358319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9;p2"/>
          <p:cNvSpPr txBox="1">
            <a:spLocks noGrp="1"/>
          </p:cNvSpPr>
          <p:nvPr>
            <p:ph type="title"/>
          </p:nvPr>
        </p:nvSpPr>
        <p:spPr>
          <a:xfrm>
            <a:off x="-1" y="294041"/>
            <a:ext cx="5909733" cy="707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entury Gothic"/>
              <a:buNone/>
            </a:pPr>
            <a:r>
              <a:rPr lang="en-GB" sz="3600" b="1" dirty="0">
                <a:solidFill>
                  <a:schemeClr val="lt1"/>
                </a:solidFill>
              </a:rPr>
              <a:t> (role cards)</a:t>
            </a:r>
            <a:endParaRPr sz="3600" b="1" dirty="0">
              <a:solidFill>
                <a:schemeClr val="lt1"/>
              </a:solidFill>
            </a:endParaRPr>
          </a:p>
        </p:txBody>
      </p:sp>
      <p:sp>
        <p:nvSpPr>
          <p:cNvPr id="5" name="Rectangle 4"/>
          <p:cNvSpPr/>
          <p:nvPr/>
        </p:nvSpPr>
        <p:spPr>
          <a:xfrm>
            <a:off x="1894113" y="5778929"/>
            <a:ext cx="1848150" cy="367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6" name="Google Shape;150;p2"/>
          <p:cNvSpPr/>
          <p:nvPr/>
        </p:nvSpPr>
        <p:spPr>
          <a:xfrm>
            <a:off x="8885839" y="294041"/>
            <a:ext cx="2907149" cy="677403"/>
          </a:xfrm>
          <a:prstGeom prst="roundRect">
            <a:avLst>
              <a:gd name="adj" fmla="val 16667"/>
            </a:avLst>
          </a:prstGeom>
          <a:solidFill>
            <a:schemeClr val="accent1">
              <a:lumMod val="50000"/>
            </a:schemeClr>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600" b="1" i="0" u="none" strike="noStrike" kern="1200" cap="none" spc="0" normalizeH="0" baseline="0" noProof="0" dirty="0">
                <a:ln>
                  <a:noFill/>
                </a:ln>
                <a:solidFill>
                  <a:srgbClr val="FFFFFF"/>
                </a:solidFill>
                <a:effectLst/>
                <a:uLnTx/>
                <a:uFillTx/>
                <a:latin typeface="Century Gothic"/>
                <a:ea typeface="Century Gothic"/>
                <a:cs typeface="Century Gothic"/>
                <a:sym typeface="Century Gothic"/>
              </a:rPr>
              <a:t>PARTNER</a:t>
            </a:r>
            <a:r>
              <a:rPr kumimoji="0" lang="en-GB" sz="2600" b="1" i="0" u="none" strike="noStrike" kern="1200" cap="none" spc="0" normalizeH="0" noProof="0" dirty="0">
                <a:ln>
                  <a:noFill/>
                </a:ln>
                <a:solidFill>
                  <a:srgbClr val="FFFFFF"/>
                </a:solidFill>
                <a:effectLst/>
                <a:uLnTx/>
                <a:uFillTx/>
                <a:latin typeface="Century Gothic"/>
                <a:ea typeface="Century Gothic"/>
                <a:cs typeface="Century Gothic"/>
                <a:sym typeface="Century Gothic"/>
              </a:rPr>
              <a:t> B</a:t>
            </a:r>
            <a:endParaRPr kumimoji="0" sz="2600" b="1" i="0" u="none" strike="noStrike" kern="1200" cap="none" spc="0" normalizeH="0" baseline="0" noProof="0" dirty="0">
              <a:ln>
                <a:noFill/>
              </a:ln>
              <a:solidFill>
                <a:srgbClr val="FFFFFF"/>
              </a:solidFill>
              <a:effectLst/>
              <a:uLnTx/>
              <a:uFillTx/>
              <a:latin typeface="Century Gothic"/>
              <a:ea typeface="Century Gothic"/>
              <a:cs typeface="Century Gothic"/>
              <a:sym typeface="Century Gothic"/>
            </a:endParaRPr>
          </a:p>
        </p:txBody>
      </p:sp>
      <p:pic>
        <p:nvPicPr>
          <p:cNvPr id="12" name="Picture 11" descr="background rectangl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13" name="Title 3"/>
          <p:cNvSpPr txBox="1">
            <a:spLocks/>
          </p:cNvSpPr>
          <p:nvPr/>
        </p:nvSpPr>
        <p:spPr>
          <a:xfrm>
            <a:off x="94746" y="322075"/>
            <a:ext cx="5915046" cy="707849"/>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1F3864"/>
              </a:buClr>
              <a:buSzPts val="1800"/>
              <a:buFont typeface="Century Gothic"/>
              <a:buNone/>
              <a:defRPr sz="4400" b="0" i="0" u="none" strike="noStrike" cap="none">
                <a:solidFill>
                  <a:srgbClr val="1F3864"/>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1F3864"/>
              </a:buClr>
              <a:buSzPts val="1800"/>
              <a:buFont typeface="Century Gothic"/>
              <a:buNone/>
              <a:tabLst/>
              <a:defRPr/>
            </a:pPr>
            <a:r>
              <a:rPr kumimoji="0" lang="en-GB" sz="3600" b="1" i="0" u="none" strike="noStrike" kern="0" cap="none" spc="0" normalizeH="0" baseline="0" noProof="0" dirty="0">
                <a:ln>
                  <a:noFill/>
                </a:ln>
                <a:solidFill>
                  <a:srgbClr val="FFFFFF"/>
                </a:solidFill>
                <a:effectLst/>
                <a:uLnTx/>
                <a:uFillTx/>
                <a:latin typeface="Century Gothic" panose="020B0502020202020204" pitchFamily="34" charset="0"/>
                <a:sym typeface="Century Gothic"/>
              </a:rPr>
              <a:t>Je </a:t>
            </a:r>
            <a:r>
              <a:rPr kumimoji="0" lang="en-GB" sz="3600" b="1" i="0" u="none" strike="noStrike" kern="0" cap="none" spc="0" normalizeH="0" baseline="0" noProof="0" dirty="0" err="1">
                <a:ln>
                  <a:noFill/>
                </a:ln>
                <a:solidFill>
                  <a:srgbClr val="FFFFFF"/>
                </a:solidFill>
                <a:effectLst/>
                <a:uLnTx/>
                <a:uFillTx/>
                <a:latin typeface="Century Gothic" panose="020B0502020202020204" pitchFamily="34" charset="0"/>
                <a:sym typeface="Century Gothic"/>
              </a:rPr>
              <a:t>fais</a:t>
            </a:r>
            <a:r>
              <a:rPr kumimoji="0" lang="en-GB" sz="3600" b="1" i="0" u="none" strike="noStrike" kern="0" cap="none" spc="0" normalizeH="0" noProof="0" dirty="0">
                <a:ln>
                  <a:noFill/>
                </a:ln>
                <a:solidFill>
                  <a:srgbClr val="FFFFFF"/>
                </a:solidFill>
                <a:effectLst/>
                <a:uLnTx/>
                <a:uFillTx/>
                <a:latin typeface="Century Gothic" panose="020B0502020202020204" pitchFamily="34" charset="0"/>
                <a:sym typeface="Century Gothic"/>
              </a:rPr>
              <a:t> </a:t>
            </a:r>
            <a:r>
              <a:rPr kumimoji="0" lang="en-GB" sz="3600" b="1" i="0" u="none" strike="noStrike" kern="0" cap="none" spc="0" normalizeH="0" baseline="0" noProof="0" dirty="0">
                <a:ln>
                  <a:noFill/>
                </a:ln>
                <a:solidFill>
                  <a:srgbClr val="FFFFFF"/>
                </a:solidFill>
                <a:effectLst/>
                <a:uLnTx/>
                <a:uFillTx/>
                <a:latin typeface="Century Gothic" panose="020B0502020202020204" pitchFamily="34" charset="0"/>
                <a:sym typeface="Century Gothic"/>
              </a:rPr>
              <a:t>quoi?</a:t>
            </a:r>
          </a:p>
        </p:txBody>
      </p:sp>
      <p:sp>
        <p:nvSpPr>
          <p:cNvPr id="14" name="TextBox 13"/>
          <p:cNvSpPr txBox="1"/>
          <p:nvPr/>
        </p:nvSpPr>
        <p:spPr>
          <a:xfrm>
            <a:off x="226595" y="1254800"/>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
        <p:nvSpPr>
          <p:cNvPr id="15" name="TextBox 14"/>
          <p:cNvSpPr txBox="1"/>
          <p:nvPr/>
        </p:nvSpPr>
        <p:spPr>
          <a:xfrm>
            <a:off x="4128036" y="1254800"/>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
        <p:nvSpPr>
          <p:cNvPr id="16" name="TextBox 15"/>
          <p:cNvSpPr txBox="1"/>
          <p:nvPr/>
        </p:nvSpPr>
        <p:spPr>
          <a:xfrm>
            <a:off x="8029475" y="1250859"/>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
        <p:nvSpPr>
          <p:cNvPr id="17" name="TextBox 16"/>
          <p:cNvSpPr txBox="1"/>
          <p:nvPr/>
        </p:nvSpPr>
        <p:spPr>
          <a:xfrm>
            <a:off x="226595" y="3790973"/>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
        <p:nvSpPr>
          <p:cNvPr id="18" name="TextBox 17"/>
          <p:cNvSpPr txBox="1"/>
          <p:nvPr/>
        </p:nvSpPr>
        <p:spPr>
          <a:xfrm>
            <a:off x="4128036" y="3790973"/>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
        <p:nvSpPr>
          <p:cNvPr id="19" name="TextBox 18"/>
          <p:cNvSpPr txBox="1"/>
          <p:nvPr/>
        </p:nvSpPr>
        <p:spPr>
          <a:xfrm>
            <a:off x="8029475" y="3787032"/>
            <a:ext cx="3763513" cy="2492990"/>
          </a:xfrm>
          <a:prstGeom prst="rect">
            <a:avLst/>
          </a:prstGeom>
          <a:noFill/>
          <a:ln>
            <a:solidFill>
              <a:schemeClr val="tx1"/>
            </a:solidFill>
          </a:ln>
        </p:spPr>
        <p:txBody>
          <a:bodyPr wrap="square" rtlCol="0">
            <a:spAutoFit/>
          </a:bodyPr>
          <a:lstStyle/>
          <a:p>
            <a:pPr lvl="0" algn="ctr"/>
            <a:r>
              <a:rPr lang="en-GB" sz="1200" b="1" dirty="0" err="1">
                <a:solidFill>
                  <a:prstClr val="black"/>
                </a:solidFill>
                <a:latin typeface="Calibri" panose="020F0502020204030204"/>
              </a:rPr>
              <a:t>Partenaire</a:t>
            </a:r>
            <a:r>
              <a:rPr lang="en-GB" sz="1200" b="1" dirty="0">
                <a:solidFill>
                  <a:prstClr val="black"/>
                </a:solidFill>
                <a:latin typeface="Calibri" panose="020F0502020204030204"/>
              </a:rPr>
              <a:t> B</a:t>
            </a:r>
          </a:p>
          <a:p>
            <a:pPr lvl="0"/>
            <a:endParaRPr lang="en-GB" sz="1200" dirty="0">
              <a:solidFill>
                <a:prstClr val="black"/>
              </a:solidFill>
              <a:latin typeface="Calibri" panose="020F0502020204030204"/>
            </a:endParaRPr>
          </a:p>
          <a:p>
            <a:pPr lvl="0"/>
            <a:r>
              <a:rPr lang="fr-FR" sz="1200" b="1" dirty="0">
                <a:solidFill>
                  <a:prstClr val="black"/>
                </a:solidFill>
                <a:latin typeface="Calibri" panose="020F0502020204030204"/>
              </a:rPr>
              <a:t>1) J’ai une question pour le professeur. Je fais quoi? </a:t>
            </a:r>
            <a:r>
              <a:rPr lang="fr-FR" sz="1200" dirty="0">
                <a:solidFill>
                  <a:prstClr val="black"/>
                </a:solidFill>
                <a:latin typeface="Calibri" panose="020F0502020204030204"/>
              </a:rPr>
              <a:t>(demander -&gt; je demande)</a:t>
            </a:r>
          </a:p>
          <a:p>
            <a:pPr lvl="0"/>
            <a:r>
              <a:rPr lang="fr-FR" sz="1200" b="1" dirty="0">
                <a:solidFill>
                  <a:prstClr val="black"/>
                </a:solidFill>
                <a:latin typeface="Calibri" panose="020F0502020204030204"/>
              </a:rPr>
              <a:t>2) Je suis en conversation avec mes amis. Je fais quoi? </a:t>
            </a:r>
            <a:r>
              <a:rPr lang="fr-FR" sz="1200" dirty="0">
                <a:solidFill>
                  <a:prstClr val="black"/>
                </a:solidFill>
                <a:latin typeface="Calibri" panose="020F0502020204030204"/>
              </a:rPr>
              <a:t>(parler -&gt; je parle)</a:t>
            </a:r>
          </a:p>
          <a:p>
            <a:pPr lvl="0"/>
            <a:r>
              <a:rPr lang="fr-FR" sz="1200" b="1" dirty="0">
                <a:solidFill>
                  <a:prstClr val="black"/>
                </a:solidFill>
                <a:latin typeface="Calibri" panose="020F0502020204030204"/>
              </a:rPr>
              <a:t>3) J’ai une idée ! Je fais quoi? </a:t>
            </a:r>
          </a:p>
          <a:p>
            <a:pPr lvl="0"/>
            <a:r>
              <a:rPr lang="fr-FR" sz="1200" dirty="0">
                <a:solidFill>
                  <a:prstClr val="black"/>
                </a:solidFill>
                <a:latin typeface="Calibri" panose="020F0502020204030204"/>
              </a:rPr>
              <a:t>(penser -&gt; je pense)</a:t>
            </a:r>
          </a:p>
          <a:p>
            <a:pPr lvl="0"/>
            <a:r>
              <a:rPr lang="fr-FR" sz="1200" b="1" dirty="0">
                <a:solidFill>
                  <a:prstClr val="black"/>
                </a:solidFill>
                <a:latin typeface="Calibri" panose="020F0502020204030204"/>
              </a:rPr>
              <a:t>4) Je ne fais rien aujourd’hui. Je fais quoi? </a:t>
            </a:r>
          </a:p>
          <a:p>
            <a:pPr lvl="0"/>
            <a:r>
              <a:rPr lang="fr-FR" sz="1200" dirty="0">
                <a:solidFill>
                  <a:prstClr val="black"/>
                </a:solidFill>
                <a:latin typeface="Calibri" panose="020F0502020204030204"/>
              </a:rPr>
              <a:t>(rester à la maison -&gt; je reste à la maison)</a:t>
            </a:r>
          </a:p>
          <a:p>
            <a:pPr lvl="0"/>
            <a:r>
              <a:rPr lang="fr-FR" sz="1200" b="1" dirty="0">
                <a:solidFill>
                  <a:prstClr val="black"/>
                </a:solidFill>
                <a:latin typeface="Calibri" panose="020F0502020204030204"/>
              </a:rPr>
              <a:t>5) Je donne une photo à Paul. Je fais quoi? </a:t>
            </a:r>
          </a:p>
          <a:p>
            <a:pPr lvl="0"/>
            <a:r>
              <a:rPr lang="fr-FR" sz="1200" dirty="0">
                <a:solidFill>
                  <a:prstClr val="black"/>
                </a:solidFill>
                <a:latin typeface="Calibri" panose="020F0502020204030204"/>
              </a:rPr>
              <a:t>(montrer -&gt; je montre)</a:t>
            </a:r>
          </a:p>
          <a:p>
            <a:pPr lvl="0"/>
            <a:endParaRPr lang="fr-FR" sz="1200" dirty="0">
              <a:solidFill>
                <a:prstClr val="black"/>
              </a:solidFill>
              <a:latin typeface="Calibri" panose="020F0502020204030204"/>
            </a:endParaRPr>
          </a:p>
        </p:txBody>
      </p:sp>
    </p:spTree>
    <p:extLst>
      <p:ext uri="{BB962C8B-B14F-4D97-AF65-F5344CB8AC3E}">
        <p14:creationId xmlns:p14="http://schemas.microsoft.com/office/powerpoint/2010/main" val="240386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1480</Words>
  <Application>Microsoft Office PowerPoint</Application>
  <PresentationFormat>Widescreen</PresentationFormat>
  <Paragraphs>144</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Century Gothic</vt:lpstr>
      <vt:lpstr>Tw Cen MT</vt:lpstr>
      <vt:lpstr>Office Theme</vt:lpstr>
      <vt:lpstr>4_Office Theme</vt:lpstr>
      <vt:lpstr> Was bin ich? (role cards)</vt:lpstr>
      <vt:lpstr> (role cards)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bin ich? (role-cards)</dc:title>
  <dc:creator>Natalie Finlayson</dc:creator>
  <cp:lastModifiedBy>falafalie@gmail.com</cp:lastModifiedBy>
  <cp:revision>6</cp:revision>
  <dcterms:created xsi:type="dcterms:W3CDTF">2020-01-14T18:06:54Z</dcterms:created>
  <dcterms:modified xsi:type="dcterms:W3CDTF">2020-04-24T10:28:13Z</dcterms:modified>
</cp:coreProperties>
</file>