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9" r:id="rId2"/>
    <p:sldId id="361" r:id="rId3"/>
    <p:sldId id="384" r:id="rId4"/>
    <p:sldId id="362"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autoAdjust="0"/>
    <p:restoredTop sz="38272" autoAdjust="0"/>
  </p:normalViewPr>
  <p:slideViewPr>
    <p:cSldViewPr snapToGrid="0">
      <p:cViewPr varScale="1">
        <p:scale>
          <a:sx n="44" d="100"/>
          <a:sy n="44" d="100"/>
        </p:scale>
        <p:origin x="1792"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Dictagloss</a:t>
            </a:r>
            <a:r>
              <a:rPr lang="en-GB" b="1" dirty="0"/>
              <a:t> – Interview </a:t>
            </a:r>
            <a:r>
              <a:rPr lang="en-GB" b="1" dirty="0" err="1"/>
              <a:t>mit</a:t>
            </a:r>
            <a:r>
              <a:rPr lang="en-GB" b="1" dirty="0"/>
              <a:t> Papa </a:t>
            </a:r>
            <a:r>
              <a:rPr lang="en-GB" b="1" dirty="0" err="1"/>
              <a:t>Schlumpf</a:t>
            </a:r>
            <a:endParaRPr lang="en-GB" b="1" dirty="0"/>
          </a:p>
          <a:p>
            <a:endParaRPr lang="en-GB" b="1" dirty="0"/>
          </a:p>
          <a:p>
            <a:r>
              <a:rPr lang="en-GB" b="0" dirty="0"/>
              <a:t>This is a </a:t>
            </a:r>
            <a:r>
              <a:rPr lang="en-GB" b="0" dirty="0" err="1"/>
              <a:t>dictagloss</a:t>
            </a:r>
            <a:r>
              <a:rPr lang="en-GB" b="0" dirty="0"/>
              <a:t> activity where students reconstruct a text from notes about an interview they have listened to. The text is designed to practise verbs forms in the first, second, and third person singular beyond sentence level. The vocabulary items have been encountered before or are cognates. The vocab starters and content of lesson one will have refreshed students’ memory.</a:t>
            </a:r>
          </a:p>
          <a:p>
            <a:endParaRPr lang="en-GB" b="1" dirty="0"/>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interview and take notes about each question and answer.</a:t>
            </a:r>
          </a:p>
          <a:p>
            <a:pPr marL="228600" indent="-228600">
              <a:buFont typeface="+mj-lt"/>
              <a:buAutoNum type="arabicPeriod"/>
            </a:pPr>
            <a:r>
              <a:rPr lang="en-GB" b="0" dirty="0"/>
              <a:t>Play the interview again if necessary. How many times is up depends on the class and ability level and is up to the teacher’s judgment.</a:t>
            </a:r>
          </a:p>
          <a:p>
            <a:pPr marL="228600" indent="-228600">
              <a:buFont typeface="+mj-lt"/>
              <a:buAutoNum type="arabicPeriod"/>
            </a:pPr>
            <a:r>
              <a:rPr lang="en-GB" b="0" dirty="0"/>
              <a:t>Based on the notes students reconstruct the dialogue (could be done in pairs).</a:t>
            </a:r>
          </a:p>
          <a:p>
            <a:pPr marL="228600" indent="-228600">
              <a:buFont typeface="+mj-lt"/>
              <a:buAutoNum type="arabicPeriod"/>
            </a:pPr>
            <a:r>
              <a:rPr lang="en-GB" b="0" dirty="0"/>
              <a:t>In pairs students perform the dialogue,</a:t>
            </a:r>
            <a:r>
              <a:rPr lang="en-GB" b="0" baseline="0" dirty="0"/>
              <a:t> as read aloud from their own script.</a:t>
            </a:r>
            <a:endParaRPr lang="en-GB" b="0" dirty="0"/>
          </a:p>
          <a:p>
            <a:pPr marL="228600" indent="-228600">
              <a:buFont typeface="+mj-lt"/>
              <a:buAutoNum type="arabicPeriod"/>
            </a:pP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159751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a:t>
            </a:r>
            <a:r>
              <a:rPr lang="en-GB" dirty="0" err="1"/>
              <a:t>dictagloss</a:t>
            </a:r>
            <a:r>
              <a:rPr lang="en-GB" dirty="0"/>
              <a:t> for checking.</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608667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a:t>
            </a:r>
            <a:r>
              <a:rPr lang="en-GB" dirty="0" err="1"/>
              <a:t>dictagloss</a:t>
            </a:r>
            <a:r>
              <a:rPr lang="en-GB" dirty="0"/>
              <a:t> for checking.</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23943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5.png"/><Relationship Id="rId3" Type="http://schemas.microsoft.com/office/2007/relationships/media" Target="../media/media3.wav"/><Relationship Id="rId7" Type="http://schemas.microsoft.com/office/2007/relationships/media" Target="../media/media5.wav"/><Relationship Id="rId12" Type="http://schemas.openxmlformats.org/officeDocument/2006/relationships/notesSlide" Target="../notesSlides/notesSlide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0" Type="http://schemas.openxmlformats.org/officeDocument/2006/relationships/audio" Target="../media/media6.wav"/><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slideLayout" Target="../slideLayouts/slideLayout2.xml"/><Relationship Id="rId3" Type="http://schemas.microsoft.com/office/2007/relationships/media" Target="../media/media8.wav"/><Relationship Id="rId7" Type="http://schemas.microsoft.com/office/2007/relationships/media" Target="../media/media10.wav"/><Relationship Id="rId12" Type="http://schemas.openxmlformats.org/officeDocument/2006/relationships/audio" Target="../media/media12.wav"/><Relationship Id="rId2" Type="http://schemas.openxmlformats.org/officeDocument/2006/relationships/audio" Target="../media/media7.wav"/><Relationship Id="rId16" Type="http://schemas.openxmlformats.org/officeDocument/2006/relationships/image" Target="../media/image4.png"/><Relationship Id="rId1" Type="http://schemas.microsoft.com/office/2007/relationships/media" Target="../media/media7.wav"/><Relationship Id="rId6" Type="http://schemas.openxmlformats.org/officeDocument/2006/relationships/audio" Target="../media/media9.wav"/><Relationship Id="rId11" Type="http://schemas.microsoft.com/office/2007/relationships/media" Target="../media/media12.wav"/><Relationship Id="rId5" Type="http://schemas.microsoft.com/office/2007/relationships/media" Target="../media/media9.wav"/><Relationship Id="rId15" Type="http://schemas.openxmlformats.org/officeDocument/2006/relationships/image" Target="../media/image5.png"/><Relationship Id="rId10" Type="http://schemas.openxmlformats.org/officeDocument/2006/relationships/audio" Target="../media/media11.wav"/><Relationship Id="rId4" Type="http://schemas.openxmlformats.org/officeDocument/2006/relationships/audio" Target="../media/media8.wav"/><Relationship Id="rId9" Type="http://schemas.microsoft.com/office/2007/relationships/media" Target="../media/media11.wav"/><Relationship Id="rId1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467651" y="1950316"/>
            <a:ext cx="9770114" cy="1485422"/>
          </a:xfrm>
        </p:spPr>
        <p:txBody>
          <a:bodyPr>
            <a:normAutofit/>
          </a:bodyPr>
          <a:lstStyle/>
          <a:p>
            <a:r>
              <a:rPr lang="en-GB" sz="4800" b="1" dirty="0">
                <a:solidFill>
                  <a:prstClr val="white"/>
                </a:solidFill>
              </a:rPr>
              <a:t>Interview </a:t>
            </a:r>
            <a:r>
              <a:rPr lang="en-GB" sz="4800" b="1" dirty="0" err="1">
                <a:solidFill>
                  <a:prstClr val="white"/>
                </a:solidFill>
              </a:rPr>
              <a:t>mit</a:t>
            </a:r>
            <a:r>
              <a:rPr lang="en-GB" sz="4800" b="1" dirty="0">
                <a:solidFill>
                  <a:prstClr val="white"/>
                </a:solidFill>
              </a:rPr>
              <a:t> Papa </a:t>
            </a:r>
            <a:r>
              <a:rPr lang="en-GB" sz="4800" b="1" dirty="0" err="1">
                <a:solidFill>
                  <a:prstClr val="white"/>
                </a:solidFill>
              </a:rPr>
              <a:t>Schlumpf</a:t>
            </a:r>
            <a:br>
              <a:rPr lang="en-GB" sz="4800" b="1" dirty="0">
                <a:solidFill>
                  <a:prstClr val="white"/>
                </a:solidFill>
              </a:rPr>
            </a:br>
            <a:endParaRPr lang="en-US" sz="48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481078" y="3049278"/>
            <a:ext cx="3370615" cy="571756"/>
          </a:xfrm>
        </p:spPr>
        <p:txBody>
          <a:bodyPr/>
          <a:lstStyle/>
          <a:p>
            <a:r>
              <a:rPr lang="en-GB" sz="3200" dirty="0">
                <a:solidFill>
                  <a:prstClr val="white"/>
                </a:solidFill>
              </a:rPr>
              <a:t>Version 2</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386053"/>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5 – Lesson 38</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30.01.2020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2192001" cy="1354667"/>
          </a:xfrm>
          <a:solidFill>
            <a:srgbClr val="E00000"/>
          </a:solidFill>
        </p:spPr>
        <p:txBody>
          <a:bodyPr>
            <a:normAutofit/>
          </a:bodyPr>
          <a:lstStyle/>
          <a:p>
            <a:r>
              <a:rPr lang="en-GB" b="1" dirty="0" err="1">
                <a:solidFill>
                  <a:schemeClr val="bg1"/>
                </a:solidFill>
              </a:rPr>
              <a:t>Exklusives</a:t>
            </a:r>
            <a:r>
              <a:rPr lang="en-GB" b="1" dirty="0">
                <a:solidFill>
                  <a:schemeClr val="bg1"/>
                </a:solidFill>
              </a:rPr>
              <a:t> Interview!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720667" y="247046"/>
            <a:ext cx="3236660" cy="3625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schreiben,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 name="Rectangle 1">
            <a:extLst>
              <a:ext uri="{FF2B5EF4-FFF2-40B4-BE49-F238E27FC236}">
                <a16:creationId xmlns:a16="http://schemas.microsoft.com/office/drawing/2014/main" id="{27C71757-A0A7-6148-998E-CCCF4C774B8A}"/>
              </a:ext>
            </a:extLst>
          </p:cNvPr>
          <p:cNvSpPr/>
          <p:nvPr/>
        </p:nvSpPr>
        <p:spPr>
          <a:xfrm>
            <a:off x="-1" y="1354667"/>
            <a:ext cx="6961994" cy="50122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PAPA SCHLUMPF: </a:t>
            </a:r>
            <a:r>
              <a:rPr lang="en-US" sz="3600" b="1" dirty="0">
                <a:latin typeface="Times New Roman" panose="02020603050405020304" pitchFamily="18" charset="0"/>
                <a:cs typeface="Times New Roman" panose="02020603050405020304" pitchFamily="18" charset="0"/>
              </a:rPr>
              <a:t>“ICH LERNE JAPANISCH”</a:t>
            </a:r>
          </a:p>
          <a:p>
            <a:pPr algn="ctr"/>
            <a:endParaRPr lang="en-US" sz="3600" b="1" dirty="0">
              <a:latin typeface="Times New Roman" panose="02020603050405020304" pitchFamily="18" charset="0"/>
              <a:cs typeface="Times New Roman" panose="02020603050405020304" pitchFamily="18" charset="0"/>
            </a:endParaRPr>
          </a:p>
          <a:p>
            <a:pPr marL="571500" indent="-571500">
              <a:buClr>
                <a:srgbClr val="E00000"/>
              </a:buClr>
              <a:buSzPct val="200000"/>
              <a:buFont typeface="Arial" panose="020B0604020202020204" pitchFamily="34" charset="0"/>
              <a:buChar char="•"/>
            </a:pPr>
            <a:r>
              <a:rPr lang="en-US" sz="3600" dirty="0" err="1">
                <a:cs typeface="Times New Roman" panose="02020603050405020304" pitchFamily="18" charset="0"/>
              </a:rPr>
              <a:t>Hör</a:t>
            </a:r>
            <a:r>
              <a:rPr lang="en-US" sz="3600" dirty="0">
                <a:cs typeface="Times New Roman" panose="02020603050405020304" pitchFamily="18" charset="0"/>
              </a:rPr>
              <a:t> </a:t>
            </a:r>
            <a:r>
              <a:rPr lang="en-US" sz="3600" dirty="0" err="1">
                <a:cs typeface="Times New Roman" panose="02020603050405020304" pitchFamily="18" charset="0"/>
              </a:rPr>
              <a:t>jetzt</a:t>
            </a:r>
            <a:r>
              <a:rPr lang="en-US" sz="3600" dirty="0">
                <a:cs typeface="Times New Roman" panose="02020603050405020304" pitchFamily="18" charset="0"/>
              </a:rPr>
              <a:t> das </a:t>
            </a:r>
            <a:r>
              <a:rPr lang="en-US" sz="3600" dirty="0" err="1">
                <a:cs typeface="Times New Roman" panose="02020603050405020304" pitchFamily="18" charset="0"/>
              </a:rPr>
              <a:t>exklusive</a:t>
            </a:r>
            <a:r>
              <a:rPr lang="en-US" sz="3600" dirty="0">
                <a:cs typeface="Times New Roman" panose="02020603050405020304" pitchFamily="18" charset="0"/>
              </a:rPr>
              <a:t> Interview an!</a:t>
            </a:r>
          </a:p>
        </p:txBody>
      </p:sp>
      <p:pic>
        <p:nvPicPr>
          <p:cNvPr id="7" name="Picture 6" descr="A close up of a toy&#10;&#10;Description automatically generated">
            <a:extLst>
              <a:ext uri="{FF2B5EF4-FFF2-40B4-BE49-F238E27FC236}">
                <a16:creationId xmlns:a16="http://schemas.microsoft.com/office/drawing/2014/main" id="{6556C5FF-3BA6-E64E-A420-BFDEFA65C5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94445" y="447505"/>
            <a:ext cx="9604481" cy="6514344"/>
          </a:xfrm>
          <a:prstGeom prst="rect">
            <a:avLst/>
          </a:prstGeom>
        </p:spPr>
      </p:pic>
      <p:pic>
        <p:nvPicPr>
          <p:cNvPr id="6" name="Online Media 5" descr="dictagloss version 2.mp3">
            <a:hlinkClick r:id="" action="ppaction://media"/>
            <a:extLst>
              <a:ext uri="{FF2B5EF4-FFF2-40B4-BE49-F238E27FC236}">
                <a16:creationId xmlns:a16="http://schemas.microsoft.com/office/drawing/2014/main" id="{2D7AF8A1-F203-984F-8FF6-E7E27153D6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83384" y="4476261"/>
            <a:ext cx="812800" cy="812800"/>
          </a:xfrm>
          <a:prstGeom prst="rect">
            <a:avLst/>
          </a:prstGeom>
        </p:spPr>
      </p:pic>
    </p:spTree>
    <p:extLst>
      <p:ext uri="{BB962C8B-B14F-4D97-AF65-F5344CB8AC3E}">
        <p14:creationId xmlns:p14="http://schemas.microsoft.com/office/powerpoint/2010/main" val="388822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4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Transcript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244623" y="1163991"/>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Was sind deine Hobbys?</a:t>
            </a:r>
            <a:endParaRPr lang="en-GB" sz="2000" dirty="0"/>
          </a:p>
          <a:p>
            <a:r>
              <a:rPr lang="de-DE" sz="2000" dirty="0"/>
              <a:t>Ich mag reisen und ich reise oft. Ich sitze oder liege auch manchmal im Wald auf dem Boden und denke an das Leben.</a:t>
            </a:r>
            <a:endParaRPr lang="en-GB" sz="2000" dirty="0"/>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244624" y="2192376"/>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Hast du Familie?</a:t>
            </a:r>
            <a:endParaRPr lang="en-GB" sz="2000" dirty="0"/>
          </a:p>
          <a:p>
            <a:r>
              <a:rPr lang="de-DE" sz="2000" dirty="0"/>
              <a:t>Ja. Ich habe auch einen Freund. Er heißt </a:t>
            </a:r>
            <a:r>
              <a:rPr lang="de-DE" sz="2000" dirty="0" err="1"/>
              <a:t>Hiro</a:t>
            </a:r>
            <a:r>
              <a:rPr lang="de-DE" sz="2000" dirty="0"/>
              <a:t>. Er wohnt leider in Japan, aber wir reden oft. </a:t>
            </a:r>
            <a:endParaRPr lang="en-GB" sz="2000" dirty="0"/>
          </a:p>
          <a:p>
            <a:r>
              <a:rPr lang="en-GB" sz="2000" dirty="0"/>
              <a:t> </a:t>
            </a:r>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244622" y="2992529"/>
            <a:ext cx="9978798"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Was ist deine Lieblingsfarbe?</a:t>
            </a:r>
            <a:endParaRPr lang="en-GB" sz="2000" dirty="0"/>
          </a:p>
          <a:p>
            <a:r>
              <a:rPr lang="de-DE" sz="2000" dirty="0"/>
              <a:t>Es gibt viel Blau in meiner Welt. Aber Blau ist langweilig. Ich mag Schwarz sehr!</a:t>
            </a:r>
            <a:endParaRPr lang="en-GB" sz="2000" dirty="0"/>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244621" y="3951118"/>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Wie viele Schlümpfe gibt es?</a:t>
            </a:r>
            <a:endParaRPr lang="en-GB" sz="2000" dirty="0"/>
          </a:p>
          <a:p>
            <a:r>
              <a:rPr lang="de-DE" sz="2000" dirty="0"/>
              <a:t>Ich glaube es gibt rund eine Million, aber ich weiß es nicht! Ein Schlumpf kocht, ein Schlumpf putzt, ein Schlumpf tanzt...</a:t>
            </a:r>
            <a:endParaRPr lang="en-GB" sz="2000" dirty="0"/>
          </a:p>
        </p:txBody>
      </p:sp>
      <p:sp>
        <p:nvSpPr>
          <p:cNvPr id="10" name="Title 11">
            <a:extLst>
              <a:ext uri="{FF2B5EF4-FFF2-40B4-BE49-F238E27FC236}">
                <a16:creationId xmlns:a16="http://schemas.microsoft.com/office/drawing/2014/main" id="{5F846F03-7A62-474A-A792-7F641026A829}"/>
              </a:ext>
            </a:extLst>
          </p:cNvPr>
          <p:cNvSpPr txBox="1">
            <a:spLocks/>
          </p:cNvSpPr>
          <p:nvPr/>
        </p:nvSpPr>
        <p:spPr>
          <a:xfrm>
            <a:off x="1244620" y="5035800"/>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Arbeitest du viel?</a:t>
            </a:r>
            <a:endParaRPr lang="en-GB" sz="2000" dirty="0"/>
          </a:p>
          <a:p>
            <a:r>
              <a:rPr lang="de-DE" sz="2000" dirty="0"/>
              <a:t>Ja, ich arbeite viel, aber ich mag das. Es gibt viele Schlümpfe und sie haben viele Probleme und viele Fragen. </a:t>
            </a:r>
            <a:endParaRPr lang="en-GB" sz="2000" dirty="0"/>
          </a:p>
        </p:txBody>
      </p:sp>
      <p:pic>
        <p:nvPicPr>
          <p:cNvPr id="2" name="Online Media 1" descr="Was sind deine Hobbys.wav">
            <a:hlinkClick r:id="" action="ppaction://media"/>
            <a:extLst>
              <a:ext uri="{FF2B5EF4-FFF2-40B4-BE49-F238E27FC236}">
                <a16:creationId xmlns:a16="http://schemas.microsoft.com/office/drawing/2014/main" id="{B29BE875-362E-7C4D-959F-C61FE5B63D0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15912" y="1221140"/>
            <a:ext cx="812800" cy="812800"/>
          </a:xfrm>
          <a:prstGeom prst="rect">
            <a:avLst/>
          </a:prstGeom>
          <a:solidFill>
            <a:srgbClr val="DAA520"/>
          </a:solidFill>
          <a:ln>
            <a:solidFill>
              <a:srgbClr val="115076"/>
            </a:solidFill>
          </a:ln>
        </p:spPr>
      </p:pic>
      <p:pic>
        <p:nvPicPr>
          <p:cNvPr id="11" name="Online Media 10" descr="Hast du Familie.wav">
            <a:hlinkClick r:id="" action="ppaction://media"/>
            <a:extLst>
              <a:ext uri="{FF2B5EF4-FFF2-40B4-BE49-F238E27FC236}">
                <a16:creationId xmlns:a16="http://schemas.microsoft.com/office/drawing/2014/main" id="{2EA4571D-9AB9-2C4F-90CA-02BB3940D7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15912" y="2179729"/>
            <a:ext cx="812800" cy="812800"/>
          </a:xfrm>
          <a:prstGeom prst="rect">
            <a:avLst/>
          </a:prstGeom>
          <a:solidFill>
            <a:srgbClr val="DAA520"/>
          </a:solidFill>
          <a:ln>
            <a:solidFill>
              <a:srgbClr val="115076"/>
            </a:solidFill>
          </a:ln>
        </p:spPr>
      </p:pic>
      <p:pic>
        <p:nvPicPr>
          <p:cNvPr id="12" name="Online Media 11" descr="Was ist deine Lieblingsfarbe.wav">
            <a:hlinkClick r:id="" action="ppaction://media"/>
            <a:extLst>
              <a:ext uri="{FF2B5EF4-FFF2-40B4-BE49-F238E27FC236}">
                <a16:creationId xmlns:a16="http://schemas.microsoft.com/office/drawing/2014/main" id="{B6027B57-1B15-CC48-8A75-24247572DE5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215912" y="3138318"/>
            <a:ext cx="812800" cy="812800"/>
          </a:xfrm>
          <a:prstGeom prst="rect">
            <a:avLst/>
          </a:prstGeom>
          <a:solidFill>
            <a:srgbClr val="DAA520"/>
          </a:solidFill>
          <a:ln>
            <a:solidFill>
              <a:srgbClr val="115076"/>
            </a:solidFill>
          </a:ln>
        </p:spPr>
      </p:pic>
      <p:pic>
        <p:nvPicPr>
          <p:cNvPr id="13" name="Online Media 12" descr="Wie viele Schlümpfe gibt es.wav">
            <a:hlinkClick r:id="" action="ppaction://media"/>
            <a:extLst>
              <a:ext uri="{FF2B5EF4-FFF2-40B4-BE49-F238E27FC236}">
                <a16:creationId xmlns:a16="http://schemas.microsoft.com/office/drawing/2014/main" id="{B7205EE3-DF11-4644-BEF3-1580D64980A7}"/>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215912" y="4096907"/>
            <a:ext cx="812800" cy="812800"/>
          </a:xfrm>
          <a:prstGeom prst="rect">
            <a:avLst/>
          </a:prstGeom>
          <a:solidFill>
            <a:srgbClr val="DAA520"/>
          </a:solidFill>
          <a:ln>
            <a:solidFill>
              <a:srgbClr val="115076"/>
            </a:solidFill>
          </a:ln>
        </p:spPr>
      </p:pic>
      <p:pic>
        <p:nvPicPr>
          <p:cNvPr id="14" name="Online Media 13" descr="Arbeitest du jeden tag.wav">
            <a:hlinkClick r:id="" action="ppaction://media"/>
            <a:extLst>
              <a:ext uri="{FF2B5EF4-FFF2-40B4-BE49-F238E27FC236}">
                <a16:creationId xmlns:a16="http://schemas.microsoft.com/office/drawing/2014/main" id="{2F7C47AB-ED58-B345-ADD5-2776021E4F49}"/>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215912" y="5138654"/>
            <a:ext cx="812800" cy="812800"/>
          </a:xfrm>
          <a:prstGeom prst="rect">
            <a:avLst/>
          </a:prstGeom>
          <a:solidFill>
            <a:srgbClr val="DAA520"/>
          </a:solidFill>
          <a:ln>
            <a:solidFill>
              <a:srgbClr val="115076"/>
            </a:solidFill>
          </a:ln>
        </p:spPr>
      </p:pic>
    </p:spTree>
    <p:extLst>
      <p:ext uri="{BB962C8B-B14F-4D97-AF65-F5344CB8AC3E}">
        <p14:creationId xmlns:p14="http://schemas.microsoft.com/office/powerpoint/2010/main" val="130812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audio>
              <p:cMediaNode vol="80000">
                <p:cTn id="34" fill="hold" display="0">
                  <p:stCondLst>
                    <p:cond delay="indefinite"/>
                  </p:stCondLst>
                  <p:endCondLst>
                    <p:cond evt="onStopAudio" delay="0">
                      <p:tgtEl>
                        <p:sldTgt/>
                      </p:tgtEl>
                    </p:cond>
                  </p:endCondLst>
                </p:cTn>
                <p:tgtEl>
                  <p:spTgt spid="11"/>
                </p:tgtEl>
              </p:cMediaNode>
            </p:audio>
            <p:audio>
              <p:cMediaNode vol="80000">
                <p:cTn id="35" fill="hold" display="0">
                  <p:stCondLst>
                    <p:cond delay="indefinite"/>
                  </p:stCondLst>
                  <p:endCondLst>
                    <p:cond evt="onStopAudio" delay="0">
                      <p:tgtEl>
                        <p:sldTgt/>
                      </p:tgtEl>
                    </p:cond>
                  </p:endCondLst>
                </p:cTn>
                <p:tgtEl>
                  <p:spTgt spid="12"/>
                </p:tgtEl>
              </p:cMediaNode>
            </p:audio>
            <p:audio>
              <p:cMediaNode vol="80000">
                <p:cTn id="36" fill="hold" display="0">
                  <p:stCondLst>
                    <p:cond delay="indefinite"/>
                  </p:stCondLst>
                  <p:endCondLst>
                    <p:cond evt="onStopAudio" delay="0">
                      <p:tgtEl>
                        <p:sldTgt/>
                      </p:tgtEl>
                    </p:cond>
                  </p:endCondLst>
                </p:cTn>
                <p:tgtEl>
                  <p:spTgt spid="13"/>
                </p:tgtEl>
              </p:cMediaNode>
            </p:audio>
            <p:audio>
              <p:cMediaNode vol="80000">
                <p:cTn id="37" fill="hold" display="0">
                  <p:stCondLst>
                    <p:cond delay="indefinite"/>
                  </p:stCondLst>
                  <p:endCondLst>
                    <p:cond evt="onStopAudio" delay="0">
                      <p:tgtEl>
                        <p:sldTgt/>
                      </p:tgtEl>
                    </p:cond>
                  </p:endCondLst>
                </p:cTn>
                <p:tgtEl>
                  <p:spTgt spid="14"/>
                </p:tgtEl>
              </p:cMediaNode>
            </p:audio>
          </p:childTnLst>
        </p:cTn>
      </p:par>
    </p:tnLst>
    <p:bldLst>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132585"/>
            <a:ext cx="6807200" cy="869950"/>
          </a:xfrm>
          <a:prstGeom prst="rect">
            <a:avLst/>
          </a:prstGeom>
        </p:spPr>
      </p:pic>
      <p:sp>
        <p:nvSpPr>
          <p:cNvPr id="4" name="Title 3"/>
          <p:cNvSpPr>
            <a:spLocks noGrp="1"/>
          </p:cNvSpPr>
          <p:nvPr>
            <p:ph type="title"/>
          </p:nvPr>
        </p:nvSpPr>
        <p:spPr>
          <a:xfrm>
            <a:off x="0" y="132585"/>
            <a:ext cx="3745089" cy="707849"/>
          </a:xfrm>
        </p:spPr>
        <p:txBody>
          <a:bodyPr>
            <a:normAutofit/>
          </a:bodyPr>
          <a:lstStyle/>
          <a:p>
            <a:r>
              <a:rPr lang="en-GB" sz="3600" b="1" dirty="0">
                <a:solidFill>
                  <a:schemeClr val="bg1"/>
                </a:solidFill>
              </a:rPr>
              <a:t>Transcript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244623" y="1105342"/>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Was magst du nicht?</a:t>
            </a:r>
            <a:endParaRPr lang="en-GB" sz="2000" dirty="0"/>
          </a:p>
          <a:p>
            <a:r>
              <a:rPr lang="de-DE" sz="2000" dirty="0"/>
              <a:t>Ich mag Hunde nicht.</a:t>
            </a:r>
            <a:endParaRPr lang="en-GB" sz="2000" dirty="0"/>
          </a:p>
          <a:p>
            <a:r>
              <a:rPr lang="en-GB" sz="2000" dirty="0"/>
              <a:t> </a:t>
            </a:r>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244624" y="1718428"/>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Was machst du jeden Tag?</a:t>
            </a:r>
            <a:endParaRPr lang="en-GB" sz="2000" dirty="0"/>
          </a:p>
          <a:p>
            <a:r>
              <a:rPr lang="de-DE" sz="2000" dirty="0"/>
              <a:t>Ich gehe jeden Tag in den Wald. Ich mache Yoga, ich tanze, und ich gehe wieder nach Hause.</a:t>
            </a:r>
            <a:endParaRPr lang="en-GB" sz="2000" dirty="0"/>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244624" y="3526596"/>
            <a:ext cx="103599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Verstehst du Fremdsprachen?</a:t>
            </a:r>
            <a:endParaRPr lang="en-GB" sz="2000" dirty="0"/>
          </a:p>
          <a:p>
            <a:r>
              <a:rPr lang="de-DE" sz="2000" dirty="0"/>
              <a:t>Meine Muttersprache ist </a:t>
            </a:r>
            <a:r>
              <a:rPr lang="de-DE" sz="2000" dirty="0" err="1"/>
              <a:t>Schlümpfisch</a:t>
            </a:r>
            <a:r>
              <a:rPr lang="de-DE" sz="2000" dirty="0"/>
              <a:t>, aber mein Opa kommt aus Österreich und ich verstehe auch sehr gut Deutsch. Ich lerne jetzt Japanisch und ich gehe einmal die Woche in die Schule.</a:t>
            </a:r>
            <a:endParaRPr lang="en-GB" sz="2000" dirty="0"/>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244624" y="4446784"/>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Hörst du Musik?</a:t>
            </a:r>
            <a:endParaRPr lang="en-GB" sz="2000" dirty="0"/>
          </a:p>
          <a:p>
            <a:r>
              <a:rPr lang="de-DE" sz="2000" dirty="0"/>
              <a:t>Ja, aber ich habe leider kaum Zeit.</a:t>
            </a:r>
            <a:endParaRPr lang="en-GB" sz="2000" dirty="0"/>
          </a:p>
        </p:txBody>
      </p:sp>
      <p:sp>
        <p:nvSpPr>
          <p:cNvPr id="11" name="Title 11">
            <a:extLst>
              <a:ext uri="{FF2B5EF4-FFF2-40B4-BE49-F238E27FC236}">
                <a16:creationId xmlns:a16="http://schemas.microsoft.com/office/drawing/2014/main" id="{4B837C17-D28D-EB4A-B530-6DD7E66E77AA}"/>
              </a:ext>
            </a:extLst>
          </p:cNvPr>
          <p:cNvSpPr txBox="1">
            <a:spLocks/>
          </p:cNvSpPr>
          <p:nvPr/>
        </p:nvSpPr>
        <p:spPr>
          <a:xfrm>
            <a:off x="1244623" y="5334764"/>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de-DE" sz="2000" b="1" dirty="0"/>
              <a:t>Was gibt es auf deiner ‘</a:t>
            </a:r>
            <a:r>
              <a:rPr lang="de-DE" sz="2000" b="1" dirty="0" err="1"/>
              <a:t>Bucketliste</a:t>
            </a:r>
            <a:r>
              <a:rPr lang="en-GB" sz="2000" b="1" dirty="0"/>
              <a:t>’?</a:t>
            </a:r>
          </a:p>
          <a:p>
            <a:r>
              <a:rPr lang="de-DE" sz="2000" dirty="0"/>
              <a:t>Ich denke manchmal: “Ich schreibe ein Buch!”, aber ich weiß nicht.</a:t>
            </a:r>
            <a:endParaRPr lang="en-GB" sz="2000" dirty="0"/>
          </a:p>
        </p:txBody>
      </p:sp>
      <p:sp>
        <p:nvSpPr>
          <p:cNvPr id="10" name="Title 11">
            <a:extLst>
              <a:ext uri="{FF2B5EF4-FFF2-40B4-BE49-F238E27FC236}">
                <a16:creationId xmlns:a16="http://schemas.microsoft.com/office/drawing/2014/main" id="{49F8AB2A-A8AB-6244-BED5-BA16DC9C45AC}"/>
              </a:ext>
            </a:extLst>
          </p:cNvPr>
          <p:cNvSpPr txBox="1">
            <a:spLocks/>
          </p:cNvSpPr>
          <p:nvPr/>
        </p:nvSpPr>
        <p:spPr>
          <a:xfrm>
            <a:off x="1244624" y="2792610"/>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Wie alt bist du?</a:t>
            </a:r>
            <a:br>
              <a:rPr lang="de-DE" sz="2000" dirty="0"/>
            </a:br>
            <a:r>
              <a:rPr lang="de-DE" sz="2000" dirty="0"/>
              <a:t>Man fragt das nie!  Ich sage es nicht. </a:t>
            </a:r>
            <a:r>
              <a:rPr lang="en-GB" sz="2000" dirty="0"/>
              <a:t> </a:t>
            </a:r>
          </a:p>
        </p:txBody>
      </p:sp>
      <p:pic>
        <p:nvPicPr>
          <p:cNvPr id="12" name="Online Media 11" descr="Was magst du nicht.wav">
            <a:hlinkClick r:id="" action="ppaction://media"/>
            <a:extLst>
              <a:ext uri="{FF2B5EF4-FFF2-40B4-BE49-F238E27FC236}">
                <a16:creationId xmlns:a16="http://schemas.microsoft.com/office/drawing/2014/main" id="{FBD92166-5409-9644-8318-F5ACFF721E3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15915" y="1002535"/>
            <a:ext cx="812800" cy="812800"/>
          </a:xfrm>
          <a:prstGeom prst="rect">
            <a:avLst/>
          </a:prstGeom>
          <a:solidFill>
            <a:srgbClr val="DAA520"/>
          </a:solidFill>
          <a:ln>
            <a:solidFill>
              <a:srgbClr val="115076"/>
            </a:solidFill>
          </a:ln>
        </p:spPr>
      </p:pic>
      <p:pic>
        <p:nvPicPr>
          <p:cNvPr id="13" name="Online Media 12" descr="Was machst du jeden tag.wav">
            <a:hlinkClick r:id="" action="ppaction://media"/>
            <a:extLst>
              <a:ext uri="{FF2B5EF4-FFF2-40B4-BE49-F238E27FC236}">
                <a16:creationId xmlns:a16="http://schemas.microsoft.com/office/drawing/2014/main" id="{2A890C22-6E2C-AE4E-AE1F-9FF9A5F6378E}"/>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215915" y="1911860"/>
            <a:ext cx="812800" cy="812800"/>
          </a:xfrm>
          <a:prstGeom prst="rect">
            <a:avLst/>
          </a:prstGeom>
          <a:solidFill>
            <a:srgbClr val="DAA520"/>
          </a:solidFill>
          <a:ln>
            <a:solidFill>
              <a:srgbClr val="115076"/>
            </a:solidFill>
          </a:ln>
        </p:spPr>
      </p:pic>
      <p:pic>
        <p:nvPicPr>
          <p:cNvPr id="14" name="Online Media 13" descr="Wie alt bist du.wav">
            <a:hlinkClick r:id="" action="ppaction://media"/>
            <a:extLst>
              <a:ext uri="{FF2B5EF4-FFF2-40B4-BE49-F238E27FC236}">
                <a16:creationId xmlns:a16="http://schemas.microsoft.com/office/drawing/2014/main" id="{0739EFEA-797F-C24D-8DED-0375BEF64F89}"/>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215915" y="2821185"/>
            <a:ext cx="812800" cy="812800"/>
          </a:xfrm>
          <a:prstGeom prst="rect">
            <a:avLst/>
          </a:prstGeom>
          <a:solidFill>
            <a:srgbClr val="DAA520"/>
          </a:solidFill>
          <a:ln>
            <a:solidFill>
              <a:srgbClr val="115076"/>
            </a:solidFill>
          </a:ln>
        </p:spPr>
      </p:pic>
      <p:pic>
        <p:nvPicPr>
          <p:cNvPr id="15" name="Online Media 14" descr="Verstehst du Fremdschprachen.wav">
            <a:hlinkClick r:id="" action="ppaction://media"/>
            <a:extLst>
              <a:ext uri="{FF2B5EF4-FFF2-40B4-BE49-F238E27FC236}">
                <a16:creationId xmlns:a16="http://schemas.microsoft.com/office/drawing/2014/main" id="{08367172-247D-6A4F-B34A-9774CA41314E}"/>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215915" y="3730510"/>
            <a:ext cx="812800" cy="812800"/>
          </a:xfrm>
          <a:prstGeom prst="rect">
            <a:avLst/>
          </a:prstGeom>
          <a:solidFill>
            <a:srgbClr val="DAA520"/>
          </a:solidFill>
          <a:ln>
            <a:solidFill>
              <a:srgbClr val="115076"/>
            </a:solidFill>
          </a:ln>
        </p:spPr>
      </p:pic>
      <p:pic>
        <p:nvPicPr>
          <p:cNvPr id="16" name="Online Media 15" descr="Hörst du Musik.wav">
            <a:hlinkClick r:id="" action="ppaction://media"/>
            <a:extLst>
              <a:ext uri="{FF2B5EF4-FFF2-40B4-BE49-F238E27FC236}">
                <a16:creationId xmlns:a16="http://schemas.microsoft.com/office/drawing/2014/main" id="{8C619FAF-CEE1-F043-8498-62633C753FD9}"/>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215915" y="4639835"/>
            <a:ext cx="812800" cy="812800"/>
          </a:xfrm>
          <a:prstGeom prst="rect">
            <a:avLst/>
          </a:prstGeom>
          <a:solidFill>
            <a:srgbClr val="DAA520"/>
          </a:solidFill>
          <a:ln>
            <a:solidFill>
              <a:srgbClr val="115076"/>
            </a:solidFill>
          </a:ln>
        </p:spPr>
      </p:pic>
      <p:pic>
        <p:nvPicPr>
          <p:cNvPr id="17" name="Online Media 16" descr="Was gibt es auf deine Bucketliste.wav">
            <a:hlinkClick r:id="" action="ppaction://media"/>
            <a:extLst>
              <a:ext uri="{FF2B5EF4-FFF2-40B4-BE49-F238E27FC236}">
                <a16:creationId xmlns:a16="http://schemas.microsoft.com/office/drawing/2014/main" id="{F931A20B-3760-FA4F-A9B6-E5C39C81A896}"/>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215915" y="5542556"/>
            <a:ext cx="812800" cy="812800"/>
          </a:xfrm>
          <a:prstGeom prst="rect">
            <a:avLst/>
          </a:prstGeom>
          <a:solidFill>
            <a:srgbClr val="DAA520"/>
          </a:solidFill>
          <a:ln>
            <a:solidFill>
              <a:srgbClr val="115076"/>
            </a:solidFill>
          </a:ln>
        </p:spPr>
      </p:pic>
    </p:spTree>
    <p:extLst>
      <p:ext uri="{BB962C8B-B14F-4D97-AF65-F5344CB8AC3E}">
        <p14:creationId xmlns:p14="http://schemas.microsoft.com/office/powerpoint/2010/main" val="256555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2"/>
                </p:tgtEl>
              </p:cMediaNode>
            </p:audio>
            <p:audio>
              <p:cMediaNode vol="80000">
                <p:cTn id="40" fill="hold" display="0">
                  <p:stCondLst>
                    <p:cond delay="indefinite"/>
                  </p:stCondLst>
                  <p:endCondLst>
                    <p:cond evt="onStopAudio" delay="0">
                      <p:tgtEl>
                        <p:sldTgt/>
                      </p:tgtEl>
                    </p:cond>
                  </p:endCondLst>
                </p:cTn>
                <p:tgtEl>
                  <p:spTgt spid="13"/>
                </p:tgtEl>
              </p:cMediaNode>
            </p:audio>
            <p:audio>
              <p:cMediaNode vol="80000">
                <p:cTn id="41" fill="hold" display="0">
                  <p:stCondLst>
                    <p:cond delay="indefinite"/>
                  </p:stCondLst>
                  <p:endCondLst>
                    <p:cond evt="onStopAudio" delay="0">
                      <p:tgtEl>
                        <p:sldTgt/>
                      </p:tgtEl>
                    </p:cond>
                  </p:endCondLst>
                </p:cTn>
                <p:tgtEl>
                  <p:spTgt spid="14"/>
                </p:tgtEl>
              </p:cMediaNode>
            </p:audio>
            <p:audio>
              <p:cMediaNode vol="80000">
                <p:cTn id="42" fill="hold" display="0">
                  <p:stCondLst>
                    <p:cond delay="indefinite"/>
                  </p:stCondLst>
                  <p:endCondLst>
                    <p:cond evt="onStopAudio" delay="0">
                      <p:tgtEl>
                        <p:sldTgt/>
                      </p:tgtEl>
                    </p:cond>
                  </p:endCondLst>
                </p:cTn>
                <p:tgtEl>
                  <p:spTgt spid="15"/>
                </p:tgtEl>
              </p:cMediaNode>
            </p:audio>
            <p:audio>
              <p:cMediaNode vol="80000">
                <p:cTn id="43" fill="hold" display="0">
                  <p:stCondLst>
                    <p:cond delay="indefinite"/>
                  </p:stCondLst>
                  <p:endCondLst>
                    <p:cond evt="onStopAudio" delay="0">
                      <p:tgtEl>
                        <p:sldTgt/>
                      </p:tgtEl>
                    </p:cond>
                  </p:endCondLst>
                </p:cTn>
                <p:tgtEl>
                  <p:spTgt spid="16"/>
                </p:tgtEl>
              </p:cMediaNode>
            </p:audio>
            <p:audio>
              <p:cMediaNode vol="80000">
                <p:cTn id="44" fill="hold" display="0">
                  <p:stCondLst>
                    <p:cond delay="indefinite"/>
                  </p:stCondLst>
                  <p:endCondLst>
                    <p:cond evt="onStopAudio" delay="0">
                      <p:tgtEl>
                        <p:sldTgt/>
                      </p:tgtEl>
                    </p:cond>
                  </p:endCondLst>
                </p:cTn>
                <p:tgtEl>
                  <p:spTgt spid="17"/>
                </p:tgtEl>
              </p:cMediaNode>
            </p:audio>
          </p:childTnLst>
        </p:cTn>
      </p:par>
    </p:tnLst>
    <p:bldLst>
      <p:bldP spid="6" grpId="0"/>
      <p:bldP spid="7" grpId="0"/>
      <p:bldP spid="8" grpId="0"/>
      <p:bldP spid="9" grpId="0"/>
      <p:bldP spid="11"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E7512A57-7EBE-44F2-802D-D0382A1D88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134</TotalTime>
  <Words>500</Words>
  <Application>Microsoft Macintosh PowerPoint</Application>
  <PresentationFormat>Widescreen</PresentationFormat>
  <Paragraphs>54</Paragraphs>
  <Slides>4</Slides>
  <Notes>4</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Century Gothic</vt:lpstr>
      <vt:lpstr>Times New Roman</vt:lpstr>
      <vt:lpstr>1_Office Theme</vt:lpstr>
      <vt:lpstr>Interview mit Papa Schlumpf </vt:lpstr>
      <vt:lpstr>Exklusives Interview!</vt:lpstr>
      <vt:lpstr>Transcript</vt:lpstr>
      <vt:lpstr>Transcript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 </dc:title>
  <dc:creator>Inge Alferink</dc:creator>
  <cp:lastModifiedBy>Inge Alferink</cp:lastModifiedBy>
  <cp:revision>7</cp:revision>
  <dcterms:created xsi:type="dcterms:W3CDTF">2020-01-30T09:20:36Z</dcterms:created>
  <dcterms:modified xsi:type="dcterms:W3CDTF">2020-01-30T11:35:35Z</dcterms:modified>
</cp:coreProperties>
</file>