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1842" autoAdjust="0"/>
    <p:restoredTop sz="86401"/>
  </p:normalViewPr>
  <p:slideViewPr>
    <p:cSldViewPr snapToGrid="0" showGuides="1">
      <p:cViewPr varScale="1">
        <p:scale>
          <a:sx n="96" d="100"/>
          <a:sy n="96" d="100"/>
        </p:scale>
        <p:origin x="200" y="4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F1B70-222C-46E7-A10C-B63A734D4B4F}" type="datetimeFigureOut">
              <a:rPr lang="en-GB" smtClean="0"/>
              <a:t>13/12/2019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36575-1690-4730-9BFE-7E781E5E1741}" type="slidenum">
              <a:rPr lang="en-GB" smtClean="0"/>
              <a:t>‹#›</a:t>
            </a:fld>
            <a:endParaRPr lang="en-GB"/>
          </a:p>
        </p:txBody>
      </p:sp>
    </p:spTree>
    <p:extLst>
      <p:ext uri="{BB962C8B-B14F-4D97-AF65-F5344CB8AC3E}">
        <p14:creationId xmlns:p14="http://schemas.microsoft.com/office/powerpoint/2010/main" val="411430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users/mohamed_hassan-5229782/?utm_source=link-attribution&amp;utm_medium=referral&amp;utm_campaign=image&amp;utm_content=312592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12592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65426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a:t>
            </a:r>
            <a:r>
              <a:rPr lang="en-US" baseline="0" dirty="0"/>
              <a:t> </a:t>
            </a:r>
            <a:r>
              <a:rPr lang="en-GB" b="1" dirty="0"/>
              <a:t>die </a:t>
            </a:r>
            <a:r>
              <a:rPr lang="en-GB" b="1" dirty="0" err="1"/>
              <a:t>Flasche</a:t>
            </a:r>
            <a:r>
              <a:rPr lang="en-GB" b="1" dirty="0"/>
              <a:t>.  Wo </a:t>
            </a:r>
            <a:r>
              <a:rPr lang="en-GB" b="1" dirty="0" err="1"/>
              <a:t>ist</a:t>
            </a:r>
            <a:r>
              <a:rPr lang="en-GB" b="1" dirty="0"/>
              <a:t> die </a:t>
            </a:r>
            <a:r>
              <a:rPr lang="en-GB" b="1" dirty="0" err="1"/>
              <a:t>Flasche</a:t>
            </a:r>
            <a:r>
              <a:rPr lang="en-GB" b="1" dirty="0"/>
              <a:t>? Die </a:t>
            </a:r>
            <a:r>
              <a:rPr lang="en-GB" b="1" dirty="0" err="1"/>
              <a:t>Flasche</a:t>
            </a:r>
            <a:r>
              <a:rPr lang="en-GB" b="1" dirty="0"/>
              <a:t> </a:t>
            </a:r>
            <a:r>
              <a:rPr lang="en-GB" b="1" dirty="0" err="1"/>
              <a:t>ist</a:t>
            </a:r>
            <a:r>
              <a:rPr lang="en-GB" b="1" dirty="0"/>
              <a:t> </a:t>
            </a:r>
            <a:r>
              <a:rPr lang="en-GB" b="1" dirty="0" err="1"/>
              <a:t>hier</a:t>
            </a:r>
            <a:r>
              <a:rPr lang="en-GB" b="1" dirty="0"/>
              <a:t>.</a:t>
            </a:r>
            <a:br>
              <a:rPr lang="en-GB" b="1" dirty="0"/>
            </a:br>
            <a:endParaRPr lang="en-US" b="1" dirty="0"/>
          </a:p>
          <a:p>
            <a:r>
              <a:rPr lang="en-US" dirty="0"/>
              <a:t>Elicit pronunciation from students.  Ensure that they are pronouncing the ‘a’ as short vowel.  </a:t>
            </a:r>
            <a:br>
              <a:rPr lang="en-US" dirty="0"/>
            </a:br>
            <a:r>
              <a:rPr lang="en-US" dirty="0"/>
              <a:t>It’s helpful if the teacher is one who carries</a:t>
            </a:r>
            <a:r>
              <a:rPr lang="en-US" baseline="0" dirty="0"/>
              <a:t> a water bottle to class and it’s sitting on the desk at the front </a:t>
            </a:r>
            <a:r>
              <a:rPr lang="en-US" baseline="0" dirty="0">
                <a:sym typeface="Wingdings" panose="05000000000000000000" pitchFamily="2" charset="2"/>
              </a:rPr>
              <a:t> ‘da’</a:t>
            </a:r>
            <a:br>
              <a:rPr lang="en-US" baseline="0" dirty="0">
                <a:sym typeface="Wingdings" panose="05000000000000000000" pitchFamily="2" charset="2"/>
              </a:rPr>
            </a:br>
            <a:r>
              <a:rPr lang="en-US" baseline="0" dirty="0">
                <a:sym typeface="Wingdings" panose="05000000000000000000" pitchFamily="2" charset="2"/>
              </a:rPr>
              <a:t>Most students also have their own water bottles (esp. brand new Y7 students!) so they will be able to use ‘</a:t>
            </a:r>
            <a:r>
              <a:rPr lang="en-US" baseline="0" dirty="0" err="1">
                <a:sym typeface="Wingdings" panose="05000000000000000000" pitchFamily="2" charset="2"/>
              </a:rPr>
              <a:t>hier</a:t>
            </a:r>
            <a:r>
              <a:rPr lang="en-US" baseline="0" dirty="0">
                <a:sym typeface="Wingdings" panose="05000000000000000000" pitchFamily="2" charset="2"/>
              </a:rPr>
              <a:t>’ as well.</a:t>
            </a:r>
            <a:br>
              <a:rPr lang="en-US" baseline="0" dirty="0">
                <a:sym typeface="Wingdings" panose="05000000000000000000" pitchFamily="2" charset="2"/>
              </a:rPr>
            </a:br>
            <a:br>
              <a:rPr lang="en-US" baseline="0" dirty="0">
                <a:sym typeface="Wingdings" panose="05000000000000000000" pitchFamily="2" charset="2"/>
              </a:rPr>
            </a:br>
            <a:r>
              <a:rPr lang="en-US" baseline="0" dirty="0">
                <a:sym typeface="Wingdings" panose="05000000000000000000" pitchFamily="2" charset="2"/>
              </a:rPr>
              <a:t>Note that students have not met the SSC ‘</a:t>
            </a:r>
            <a:r>
              <a:rPr lang="en-US" baseline="0" dirty="0" err="1">
                <a:sym typeface="Wingdings" panose="05000000000000000000" pitchFamily="2" charset="2"/>
              </a:rPr>
              <a:t>sch</a:t>
            </a:r>
            <a:r>
              <a:rPr lang="en-US" baseline="0" dirty="0">
                <a:sym typeface="Wingdings" panose="05000000000000000000" pitchFamily="2" charset="2"/>
              </a:rPr>
              <a:t>’ yet, so listen carefully to the pronunciation and draw attention to it briefly, as necessary.</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50101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to see what students can remember from the lesson. Also</a:t>
            </a:r>
            <a:r>
              <a:rPr lang="en-GB" baseline="0" dirty="0"/>
              <a:t> an opportunity to ask them which word they like best (in English at this stage, as they don’t know the German ‘</a:t>
            </a:r>
            <a:r>
              <a:rPr lang="en-GB" baseline="0" dirty="0" err="1"/>
              <a:t>Lieblingswort</a:t>
            </a:r>
            <a:r>
              <a:rPr lang="en-GB" baseline="0" dirty="0"/>
              <a:t>’ although this will soon be taught so that students can do this in the new language). An L2 possibility would be ‘das </a:t>
            </a:r>
            <a:r>
              <a:rPr lang="en-GB" baseline="0" dirty="0" err="1"/>
              <a:t>beste</a:t>
            </a:r>
            <a:r>
              <a:rPr lang="en-GB" baseline="0" dirty="0"/>
              <a:t> Wort’ as this will be understood.  However, if there is time, it would be interesting to hear ‘why’ students like particular words, and this will be best accomplished in English!</a:t>
            </a:r>
          </a:p>
          <a:p>
            <a:endParaRPr lang="en-GB" baseline="0" dirty="0"/>
          </a:p>
          <a:p>
            <a:r>
              <a:rPr lang="en-GB" baseline="0" dirty="0"/>
              <a:t>1. Bring up all the words but with gaps to elicit both the gender/correct word for ‘the’ and the noun itself. (suggest choral responses – at this stage we are not expecting necessarily that every student will be secure with every word.</a:t>
            </a:r>
            <a:br>
              <a:rPr lang="en-GB" baseline="0" dirty="0"/>
            </a:br>
            <a:r>
              <a:rPr lang="en-GB" baseline="0" dirty="0"/>
              <a:t>Note that the words are in a different order from the one in which they were presented in the lesson.</a:t>
            </a:r>
            <a:br>
              <a:rPr lang="en-GB" baseline="0" dirty="0"/>
            </a:br>
            <a:br>
              <a:rPr lang="en-GB" baseline="0" dirty="0"/>
            </a:br>
            <a:r>
              <a:rPr lang="en-GB" baseline="0" dirty="0"/>
              <a:t>2. Bring up the pictures to elicit the nouns with their articles once more.</a:t>
            </a:r>
            <a:br>
              <a:rPr lang="en-GB" baseline="0" dirty="0"/>
            </a:br>
            <a:r>
              <a:rPr lang="en-GB" baseline="0" dirty="0"/>
              <a:t>Bring up the two phonics source words, too, to remind students of our key SSC for this week.</a:t>
            </a:r>
            <a:br>
              <a:rPr lang="en-GB" baseline="0" dirty="0"/>
            </a:br>
            <a:br>
              <a:rPr lang="en-GB" baseline="0" dirty="0"/>
            </a:br>
            <a:r>
              <a:rPr lang="en-GB" baseline="0" dirty="0"/>
              <a:t>Ask students to tell you which is their favourite word, and why. </a:t>
            </a:r>
            <a:r>
              <a:rPr lang="en-GB" baseline="0" dirty="0">
                <a:sym typeface="Wingdings" panose="05000000000000000000" pitchFamily="2" charset="2"/>
              </a:rPr>
              <a:t> </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2591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baseline="0" dirty="0"/>
              <a:t> Click to bring up both pictures at once.</a:t>
            </a:r>
            <a:br>
              <a:rPr lang="en-GB" baseline="0" dirty="0"/>
            </a:br>
            <a:r>
              <a:rPr lang="en-GB" baseline="0" dirty="0"/>
              <a:t>2. Say the gender of either one and students have to respond by either turning their heads to the left or right or pointing at the correct picture, whichever is clearer.</a:t>
            </a:r>
            <a:br>
              <a:rPr lang="en-GB" baseline="0" dirty="0"/>
            </a:br>
            <a:r>
              <a:rPr lang="en-GB" baseline="0" dirty="0"/>
              <a:t>The teacher can frame this as the partially completed question ‘Wo </a:t>
            </a:r>
            <a:r>
              <a:rPr lang="en-GB" baseline="0" dirty="0" err="1"/>
              <a:t>ist</a:t>
            </a:r>
            <a:r>
              <a:rPr lang="en-GB" baseline="0" dirty="0"/>
              <a:t> die…? OR ‘Wo </a:t>
            </a:r>
            <a:r>
              <a:rPr lang="en-GB" baseline="0" dirty="0" err="1"/>
              <a:t>ist</a:t>
            </a:r>
            <a:r>
              <a:rPr lang="en-GB" baseline="0" dirty="0"/>
              <a:t> das…?</a:t>
            </a:r>
            <a:br>
              <a:rPr lang="en-GB" baseline="0" dirty="0"/>
            </a:br>
            <a:br>
              <a:rPr lang="en-GB" baseline="0" dirty="0"/>
            </a:br>
            <a:r>
              <a:rPr lang="en-GB" baseline="0" dirty="0"/>
              <a:t>There are three slides like this.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4952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50528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436575-1690-4730-9BFE-7E781E5E1741}" type="slidenum">
              <a:rPr lang="en-GB" smtClean="0"/>
              <a:t>14</a:t>
            </a:fld>
            <a:endParaRPr lang="en-GB"/>
          </a:p>
        </p:txBody>
      </p:sp>
    </p:spTree>
    <p:extLst>
      <p:ext uri="{BB962C8B-B14F-4D97-AF65-F5344CB8AC3E}">
        <p14:creationId xmlns:p14="http://schemas.microsoft.com/office/powerpoint/2010/main" val="289541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Presentation of nouns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der Mann [131] der </a:t>
            </a:r>
            <a:r>
              <a:rPr lang="en-US" dirty="0" err="1"/>
              <a:t>Gast</a:t>
            </a:r>
            <a:r>
              <a:rPr lang="en-US" baseline="0" dirty="0"/>
              <a:t> [625]</a:t>
            </a:r>
            <a:r>
              <a:rPr lang="en-US" dirty="0"/>
              <a:t> der Tag</a:t>
            </a:r>
            <a:r>
              <a:rPr lang="en-US" baseline="0" dirty="0"/>
              <a:t> [108] </a:t>
            </a:r>
            <a:r>
              <a:rPr lang="en-US" dirty="0"/>
              <a:t> die </a:t>
            </a:r>
            <a:r>
              <a:rPr lang="en-US" dirty="0" err="1"/>
              <a:t>Klasse</a:t>
            </a:r>
            <a:r>
              <a:rPr lang="en-US" baseline="0" dirty="0"/>
              <a:t> [619] </a:t>
            </a:r>
            <a:r>
              <a:rPr lang="en-US" dirty="0"/>
              <a:t>das </a:t>
            </a:r>
            <a:r>
              <a:rPr lang="en-US" dirty="0" err="1"/>
              <a:t>Paar</a:t>
            </a:r>
            <a:r>
              <a:rPr lang="en-US" dirty="0"/>
              <a:t> [284] das Heft [3594] das Fenster [634] der Tisch [492] die Tafel [3656] die </a:t>
            </a:r>
            <a:r>
              <a:rPr lang="en-US" dirty="0" err="1"/>
              <a:t>Flasche</a:t>
            </a:r>
            <a:r>
              <a:rPr lang="en-US" dirty="0"/>
              <a:t> [1758]</a:t>
            </a:r>
          </a:p>
          <a:p>
            <a:br>
              <a:rPr lang="en-US" dirty="0"/>
            </a:br>
            <a:r>
              <a:rPr lang="en-US" dirty="0"/>
              <a:t>1.</a:t>
            </a:r>
            <a:r>
              <a:rPr lang="en-US" baseline="0" dirty="0"/>
              <a:t> Teacher introduces the word and picture and says the word.</a:t>
            </a:r>
            <a:br>
              <a:rPr lang="en-US" baseline="0" dirty="0"/>
            </a:br>
            <a:r>
              <a:rPr lang="en-US" baseline="0" dirty="0"/>
              <a:t>2. Teacher brings up the word for ‘the’ separately to focus attention on it.</a:t>
            </a:r>
          </a:p>
          <a:p>
            <a:r>
              <a:rPr lang="en-US" baseline="0" dirty="0"/>
              <a:t>3. Students say the article and the noun together.</a:t>
            </a:r>
            <a:br>
              <a:rPr lang="en-US" baseline="0" dirty="0"/>
            </a:br>
            <a:br>
              <a:rPr lang="en-US" baseline="0" dirty="0"/>
            </a:br>
            <a:r>
              <a:rPr lang="en-US" baseline="0" dirty="0"/>
              <a:t>Rolling back the mouse (I’m assuming a wireless presenter mouse – the most important piece of equipment I own for teaching!) several times allows you to elicit the article again, the article and noun (with the picture only) etc..</a:t>
            </a:r>
            <a:br>
              <a:rPr lang="en-US" baseline="0" dirty="0"/>
            </a:br>
            <a:br>
              <a:rPr lang="en-US" baseline="0" dirty="0"/>
            </a:br>
            <a:r>
              <a:rPr lang="en-US" baseline="0" dirty="0"/>
              <a:t>Repeat the stages with the remainder of the vocabulary, remembering that some of the words are already known.  These are recapped in the middle of this sequence, making the new words appear first and last.  Some work has suggested that salience is increased at the start and end of lists/sequences of things to remember.</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06450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Image by </a:t>
            </a:r>
            <a:r>
              <a:rPr lang="en-GB" sz="1200" b="0" i="0" u="sng" kern="1200" dirty="0" err="1">
                <a:solidFill>
                  <a:schemeClr val="tx1"/>
                </a:solidFill>
                <a:effectLst/>
                <a:latin typeface="+mn-lt"/>
                <a:ea typeface="+mn-ea"/>
                <a:cs typeface="+mn-cs"/>
                <a:hlinkClick r:id="rId3"/>
              </a:rPr>
              <a:t>mohamed</a:t>
            </a:r>
            <a:r>
              <a:rPr lang="en-GB" sz="1200" b="0" i="0" u="sng" kern="1200" dirty="0">
                <a:solidFill>
                  <a:schemeClr val="tx1"/>
                </a:solidFill>
                <a:effectLst/>
                <a:latin typeface="+mn-lt"/>
                <a:ea typeface="+mn-ea"/>
                <a:cs typeface="+mn-cs"/>
                <a:hlinkClick r:id="rId3"/>
              </a:rPr>
              <a:t> Hassan</a:t>
            </a:r>
            <a:r>
              <a:rPr lang="en-GB" sz="1200" b="0" i="0" kern="1200" dirty="0">
                <a:solidFill>
                  <a:schemeClr val="tx1"/>
                </a:solidFill>
                <a:effectLst/>
                <a:latin typeface="+mn-lt"/>
                <a:ea typeface="+mn-ea"/>
                <a:cs typeface="+mn-cs"/>
              </a:rPr>
              <a:t> from </a:t>
            </a:r>
            <a:r>
              <a:rPr lang="en-GB" sz="1200" b="0" i="0" u="sng" kern="1200" dirty="0" err="1">
                <a:solidFill>
                  <a:schemeClr val="tx1"/>
                </a:solidFill>
                <a:effectLst/>
                <a:latin typeface="+mn-lt"/>
                <a:ea typeface="+mn-ea"/>
                <a:cs typeface="+mn-cs"/>
                <a:hlinkClick r:id="rId4"/>
              </a:rPr>
              <a:t>Pixabay</a:t>
            </a:r>
            <a:r>
              <a:rPr lang="en-GB" sz="1200" b="0" i="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der Gast</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1509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 </a:t>
            </a:r>
            <a:r>
              <a:rPr lang="en-US" dirty="0" err="1"/>
              <a:t>Tisch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55354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das </a:t>
            </a:r>
            <a:r>
              <a:rPr lang="en-US" dirty="0" err="1"/>
              <a:t>Fenster</a:t>
            </a:r>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39394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a:t>
            </a:r>
            <a:r>
              <a:rPr lang="en-US" dirty="0" err="1"/>
              <a:t>Klasse</a:t>
            </a:r>
            <a:r>
              <a:rPr lang="en-US" dirty="0"/>
              <a:t>, das </a:t>
            </a:r>
            <a:r>
              <a:rPr lang="en-US" dirty="0" err="1"/>
              <a:t>Paar</a:t>
            </a:r>
            <a:endParaRPr lang="en-US" dirty="0"/>
          </a:p>
          <a:p>
            <a:r>
              <a:rPr lang="en-US" dirty="0"/>
              <a:t>das Heft [3594] das Fenster [634] der Tisch [492] die Tafel [3656] die </a:t>
            </a:r>
            <a:r>
              <a:rPr lang="en-US" dirty="0" err="1"/>
              <a:t>Flasche</a:t>
            </a:r>
            <a:r>
              <a:rPr lang="en-US" dirty="0"/>
              <a:t> [1758]</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48288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question word ‘Wo?’ [frequency ranking: 94]</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20033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 Heft</a:t>
            </a:r>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94446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a:t>
            </a:r>
            <a:r>
              <a:rPr lang="en-US" dirty="0" err="1"/>
              <a:t>Tafel</a:t>
            </a:r>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14875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a:t>
            </a:r>
            <a:r>
              <a:rPr lang="en-US" dirty="0" err="1"/>
              <a:t>Flasche</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52487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a:t>
            </a:r>
            <a:r>
              <a:rPr lang="en-US" dirty="0" err="1"/>
              <a:t>Klasse</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16715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der Tag</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99071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436575-1690-4730-9BFE-7E781E5E1741}" type="slidenum">
              <a:rPr lang="en-GB" smtClean="0"/>
              <a:t>3</a:t>
            </a:fld>
            <a:endParaRPr lang="en-GB"/>
          </a:p>
        </p:txBody>
      </p:sp>
    </p:spTree>
    <p:extLst>
      <p:ext uri="{BB962C8B-B14F-4D97-AF65-F5344CB8AC3E}">
        <p14:creationId xmlns:p14="http://schemas.microsoft.com/office/powerpoint/2010/main" val="89443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Whenever</a:t>
            </a:r>
            <a:r>
              <a:rPr lang="en-GB" baseline="0" dirty="0"/>
              <a:t> possible, make the questions in the teaching referential! Here it’s logical to ask this question of the class.</a:t>
            </a:r>
            <a:endParaRPr lang="en-GB" dirty="0"/>
          </a:p>
          <a:p>
            <a:r>
              <a:rPr lang="en-GB" dirty="0"/>
              <a:t>If you happen</a:t>
            </a:r>
            <a:r>
              <a:rPr lang="en-GB" baseline="0" dirty="0"/>
              <a:t> to have a Niko in your class, then the students will say ‘da’! If not, just take the opportunity to ask the questions with a few of the names of students in the class (just for a few seconds revisiting the structure just seen and practised).</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9737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a:t>
            </a:r>
            <a:r>
              <a:rPr lang="en-US" b="1" dirty="0"/>
              <a:t>Wo </a:t>
            </a:r>
            <a:r>
              <a:rPr lang="en-US" b="1" dirty="0" err="1"/>
              <a:t>ist</a:t>
            </a:r>
            <a:r>
              <a:rPr lang="en-US" b="1" dirty="0"/>
              <a:t> das Fenster? Das Fenster </a:t>
            </a:r>
            <a:r>
              <a:rPr lang="en-US" b="1" dirty="0" err="1"/>
              <a:t>ist</a:t>
            </a:r>
            <a:r>
              <a:rPr lang="en-US" b="1" dirty="0"/>
              <a:t> da.</a:t>
            </a:r>
            <a:br>
              <a:rPr lang="en-US" b="1" dirty="0"/>
            </a:br>
            <a:br>
              <a:rPr lang="en-US" b="1" dirty="0"/>
            </a:br>
            <a:r>
              <a:rPr lang="en-US" b="0" dirty="0"/>
              <a:t>The vocabulary in this first lesson is</a:t>
            </a:r>
            <a:r>
              <a:rPr lang="en-US" b="0" baseline="0" dirty="0"/>
              <a:t> a set of concrete high-frequency nouns that all teachers will be able to point to, as well as show pictures of.  Given the importance of grasping that every noun in German has a grammatical gender, that this is not the same as their previous understanding of gender, that it really does apply to every inanimate object around them, and that it’s best to think of it as simply part of the word, it feels useful for students to learn how to name some things that will always be in sight during their lessons, and therefore easily recycled in the few seconds between tasks in future lessons, etc..</a:t>
            </a:r>
            <a:br>
              <a:rPr lang="en-US" b="0" baseline="0" dirty="0"/>
            </a:br>
            <a:br>
              <a:rPr lang="en-US" b="0" baseline="0" dirty="0"/>
            </a:br>
            <a:r>
              <a:rPr lang="en-US" b="0" baseline="0" dirty="0"/>
              <a:t>The teacher can use this recycling to monitor students’ recall of gender at regular moments during the first half-term, and then periodically during the rest of the first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Although we continue to use the structure Wo </a:t>
            </a:r>
            <a:r>
              <a:rPr lang="en-US" b="0" baseline="0" dirty="0" err="1"/>
              <a:t>ist</a:t>
            </a:r>
            <a:r>
              <a:rPr lang="en-US" b="0" baseline="0" dirty="0"/>
              <a:t>… ? to elicit responses, our key focus at this moment is on the meaning of the word in front of the noun – i.e. ‘the’.</a:t>
            </a:r>
            <a:br>
              <a:rPr lang="en-US" b="0" baseline="0" dirty="0"/>
            </a:br>
            <a:r>
              <a:rPr lang="en-US" b="0" baseline="0" dirty="0"/>
              <a:t>We want therefore to elicit this explicitly from students as we go through.  I think we will find it is clear that ‘</a:t>
            </a:r>
            <a:r>
              <a:rPr lang="en-US" b="0" baseline="0" dirty="0" err="1"/>
              <a:t>Fenster</a:t>
            </a:r>
            <a:r>
              <a:rPr lang="en-US" b="0" baseline="0" dirty="0"/>
              <a:t>’ means window, when we walk over to it and tap on it.  The important question for follow is ‘Was </a:t>
            </a:r>
            <a:r>
              <a:rPr lang="en-US" b="0" baseline="0" dirty="0" err="1"/>
              <a:t>ist</a:t>
            </a:r>
            <a:r>
              <a:rPr lang="en-US" b="0" baseline="0" dirty="0"/>
              <a:t> ‘das’?’ Wo </a:t>
            </a:r>
            <a:r>
              <a:rPr lang="en-US" b="0" baseline="0" dirty="0" err="1"/>
              <a:t>ist</a:t>
            </a:r>
            <a:r>
              <a:rPr lang="en-US" b="0" baseline="0" dirty="0"/>
              <a:t> </a:t>
            </a:r>
            <a:r>
              <a:rPr lang="en-US" b="1" u="sng" baseline="0" dirty="0"/>
              <a:t>das</a:t>
            </a:r>
            <a:r>
              <a:rPr lang="en-US" b="0" baseline="0" dirty="0"/>
              <a:t> </a:t>
            </a:r>
            <a:r>
              <a:rPr lang="en-US" b="0" baseline="0" dirty="0" err="1"/>
              <a:t>Fenster</a:t>
            </a:r>
            <a:r>
              <a:rPr lang="en-US" b="0" baseline="0" dirty="0"/>
              <a:t>?’ Stress ‘das’ and elicit its meaning in English.</a:t>
            </a:r>
            <a:br>
              <a:rPr lang="en-US" b="1" dirty="0"/>
            </a:br>
            <a:endParaRPr lang="en-US" b="1"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4015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t>
            </a:r>
            <a:r>
              <a:rPr lang="en-US" b="1" dirty="0"/>
              <a:t>Wo </a:t>
            </a:r>
            <a:r>
              <a:rPr lang="en-US" b="1" dirty="0" err="1"/>
              <a:t>ist</a:t>
            </a:r>
            <a:r>
              <a:rPr lang="en-US" b="1" dirty="0"/>
              <a:t> der Tisch? Der Tisch </a:t>
            </a:r>
            <a:r>
              <a:rPr lang="en-US" b="1" dirty="0" err="1"/>
              <a:t>ist</a:t>
            </a:r>
            <a:r>
              <a:rPr lang="en-US" b="1" dirty="0"/>
              <a:t> </a:t>
            </a:r>
            <a:r>
              <a:rPr lang="en-US" b="1" dirty="0" err="1"/>
              <a:t>hier</a:t>
            </a:r>
            <a:r>
              <a:rPr lang="en-US" b="1" dirty="0"/>
              <a:t>.</a:t>
            </a:r>
          </a:p>
          <a:p>
            <a:endParaRPr lang="en-US" dirty="0"/>
          </a:p>
          <a:p>
            <a:r>
              <a:rPr lang="en-US" dirty="0"/>
              <a:t>Here again the presentation can refer to the actual</a:t>
            </a:r>
            <a:r>
              <a:rPr lang="en-US" baseline="0" dirty="0"/>
              <a:t> tables in the classroom.  At this point, students should be encouraged to notice the word change.  Depending on the class, sometimes this can be achieved simply by pausing, standing back, assuming a slightly puzzled expression, saying ‘mmm’ (all in a matter of seconds!) and inviting someone to say something that way.  Alternatively, repeating the question, stressing the ‘der’ and eliciting the meaning will do it.  Saying ‘ok – das </a:t>
            </a:r>
            <a:r>
              <a:rPr lang="en-US" baseline="0" dirty="0" err="1"/>
              <a:t>Fenster</a:t>
            </a:r>
            <a:r>
              <a:rPr lang="en-US" baseline="0" dirty="0"/>
              <a:t> – auf </a:t>
            </a:r>
            <a:r>
              <a:rPr lang="en-US" baseline="0" dirty="0" err="1"/>
              <a:t>Englisch</a:t>
            </a:r>
            <a:r>
              <a:rPr lang="en-US" baseline="0" dirty="0"/>
              <a:t>? The window, ja, ok. der </a:t>
            </a:r>
            <a:r>
              <a:rPr lang="en-US" baseline="0" dirty="0" err="1"/>
              <a:t>Tisch</a:t>
            </a:r>
            <a:r>
              <a:rPr lang="en-US" baseline="0" dirty="0"/>
              <a:t> – the table. OK.  Very often students will burst out with something like ‘there are two words for ‘the’’ or ‘there are different words for ‘the’.  This is NOT a long-winded process, it is all accomplished in conjunction with encountering the word, saying the word, associating the word with its meaning etc..</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6945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t>
            </a:r>
            <a:r>
              <a:rPr lang="en-US" b="1" dirty="0"/>
              <a:t>Wo </a:t>
            </a:r>
            <a:r>
              <a:rPr lang="en-US" b="1" dirty="0" err="1"/>
              <a:t>ist</a:t>
            </a:r>
            <a:r>
              <a:rPr lang="en-US" b="1" dirty="0"/>
              <a:t> das Heft? Das Heft </a:t>
            </a:r>
            <a:r>
              <a:rPr lang="en-US" b="1" dirty="0" err="1"/>
              <a:t>ist</a:t>
            </a:r>
            <a:r>
              <a:rPr lang="en-US" b="1" dirty="0"/>
              <a:t> </a:t>
            </a:r>
            <a:r>
              <a:rPr lang="en-US" b="1" dirty="0" err="1"/>
              <a:t>hier</a:t>
            </a:r>
            <a:r>
              <a:rPr lang="en-US" b="1" dirty="0"/>
              <a:t>.</a:t>
            </a:r>
          </a:p>
          <a:p>
            <a:endParaRPr lang="en-US" dirty="0"/>
          </a:p>
          <a:p>
            <a:r>
              <a:rPr lang="en-US" dirty="0"/>
              <a:t>Teachers may</a:t>
            </a:r>
            <a:r>
              <a:rPr lang="en-US" baseline="0" dirty="0"/>
              <a:t> have routines in their schools / departments which include issuing exercise books in the first lesson.  If that is the case, then this would probably be the most useful time in the lesson to do this, as students can connect lots of listening to the word ‘das Heft’ with receiving one (many Y7 students find it exciting to get new exercise books in the first week, of course). </a:t>
            </a:r>
            <a:br>
              <a:rPr lang="en-US" baseline="0" dirty="0"/>
            </a:br>
            <a:r>
              <a:rPr lang="en-US" baseline="0" dirty="0"/>
              <a:t>It would be equally possible to model the word by showing an exercise book, and save the book distribution / labelling process for another lesson.  This is a matter for individual teachers.  One reason that each week’s resources are within one PowerPoint is to build in the flexibility to adapt the timings across the (anticipated) two lessons per week, that the SOW is based on.</a:t>
            </a:r>
          </a:p>
          <a:p>
            <a:endParaRPr lang="en-US" baseline="0" dirty="0"/>
          </a:p>
          <a:p>
            <a:r>
              <a:rPr lang="en-GB" dirty="0"/>
              <a:t>Image by &lt;a </a:t>
            </a:r>
            <a:r>
              <a:rPr lang="en-GB" dirty="0" err="1"/>
              <a:t>href</a:t>
            </a:r>
            <a:r>
              <a:rPr lang="en-GB" dirty="0"/>
              <a:t>="https://pixabay.com/users/OpenClipart-Vectors-30363/?</a:t>
            </a:r>
            <a:r>
              <a:rPr lang="en-GB" dirty="0" err="1"/>
              <a:t>utm_source</a:t>
            </a:r>
            <a:r>
              <a:rPr lang="en-GB" dirty="0"/>
              <a:t>=</a:t>
            </a:r>
            <a:r>
              <a:rPr lang="en-GB" dirty="0" err="1"/>
              <a:t>link-attribution&amp;amp;utm_medium</a:t>
            </a:r>
            <a:r>
              <a:rPr lang="en-GB" dirty="0"/>
              <a:t>=</a:t>
            </a:r>
            <a:r>
              <a:rPr lang="en-GB" dirty="0" err="1"/>
              <a:t>referral&amp;amp;utm_campaign</a:t>
            </a:r>
            <a:r>
              <a:rPr lang="en-GB" dirty="0"/>
              <a:t>=</a:t>
            </a:r>
            <a:r>
              <a:rPr lang="en-GB" dirty="0" err="1"/>
              <a:t>image&amp;amp;utm_content</a:t>
            </a:r>
            <a:r>
              <a:rPr lang="en-GB" dirty="0"/>
              <a:t>=161701"&gt;</a:t>
            </a:r>
            <a:r>
              <a:rPr lang="en-GB" dirty="0" err="1"/>
              <a:t>OpenClipart</a:t>
            </a:r>
            <a:r>
              <a:rPr lang="en-GB" dirty="0"/>
              <a:t>-Vectors&lt;/a&gt; from &lt;a </a:t>
            </a:r>
            <a:r>
              <a:rPr lang="en-GB" dirty="0" err="1"/>
              <a:t>href</a:t>
            </a:r>
            <a:r>
              <a:rPr lang="en-GB" dirty="0"/>
              <a:t>="https://pixabay.com/?</a:t>
            </a:r>
            <a:r>
              <a:rPr lang="en-GB" dirty="0" err="1"/>
              <a:t>utm_source</a:t>
            </a:r>
            <a:r>
              <a:rPr lang="en-GB" dirty="0"/>
              <a:t>=</a:t>
            </a:r>
            <a:r>
              <a:rPr lang="en-GB" dirty="0" err="1"/>
              <a:t>link-attribution&amp;amp;utm_medium</a:t>
            </a:r>
            <a:r>
              <a:rPr lang="en-GB" dirty="0"/>
              <a:t>=</a:t>
            </a:r>
            <a:r>
              <a:rPr lang="en-GB" dirty="0" err="1"/>
              <a:t>referral&amp;amp;utm_campaign</a:t>
            </a:r>
            <a:r>
              <a:rPr lang="en-GB" dirty="0"/>
              <a:t>=</a:t>
            </a:r>
            <a:r>
              <a:rPr lang="en-GB" dirty="0" err="1"/>
              <a:t>image&amp;amp;utm_content</a:t>
            </a:r>
            <a:r>
              <a:rPr lang="en-GB" dirty="0"/>
              <a:t>=161701"&gt;</a:t>
            </a:r>
            <a:r>
              <a:rPr lang="en-GB" dirty="0" err="1"/>
              <a:t>Pixabay</a:t>
            </a:r>
            <a:r>
              <a:rPr lang="en-GB" dirty="0"/>
              <a:t>&lt;/a&gt; </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5619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a:t>
            </a:r>
            <a:r>
              <a:rPr lang="en-US" b="1" dirty="0"/>
              <a:t>die </a:t>
            </a:r>
            <a:r>
              <a:rPr lang="en-US" b="1" dirty="0" err="1"/>
              <a:t>Tafel</a:t>
            </a:r>
            <a:r>
              <a:rPr lang="en-US" b="1" dirty="0"/>
              <a:t>.</a:t>
            </a:r>
            <a:r>
              <a:rPr lang="en-US" b="1" baseline="0" dirty="0"/>
              <a:t>  Wo </a:t>
            </a:r>
            <a:r>
              <a:rPr lang="en-US" b="1" baseline="0" dirty="0" err="1"/>
              <a:t>ist</a:t>
            </a:r>
            <a:r>
              <a:rPr lang="en-US" b="1" baseline="0" dirty="0"/>
              <a:t> die </a:t>
            </a:r>
            <a:r>
              <a:rPr lang="en-US" b="1" baseline="0" dirty="0" err="1"/>
              <a:t>Tafel</a:t>
            </a:r>
            <a:r>
              <a:rPr lang="en-US" b="1" dirty="0"/>
              <a:t>? Die</a:t>
            </a:r>
            <a:r>
              <a:rPr lang="en-US" b="1" baseline="0" dirty="0"/>
              <a:t> </a:t>
            </a:r>
            <a:r>
              <a:rPr lang="en-US" b="1" dirty="0" err="1"/>
              <a:t>Tafel</a:t>
            </a:r>
            <a:r>
              <a:rPr lang="en-US" b="1" dirty="0"/>
              <a:t> </a:t>
            </a:r>
            <a:r>
              <a:rPr lang="en-US" b="1" dirty="0" err="1"/>
              <a:t>ist</a:t>
            </a:r>
            <a:r>
              <a:rPr lang="en-US" b="1" dirty="0"/>
              <a:t> </a:t>
            </a:r>
            <a:r>
              <a:rPr lang="en-US" b="1" dirty="0" err="1"/>
              <a:t>hier</a:t>
            </a:r>
            <a:r>
              <a:rPr lang="en-US" b="1" dirty="0"/>
              <a:t>.</a:t>
            </a:r>
            <a:br>
              <a:rPr lang="en-US" b="1" dirty="0"/>
            </a:br>
            <a:br>
              <a:rPr lang="en-US" b="1" dirty="0"/>
            </a:br>
            <a:r>
              <a:rPr lang="en-US" b="0" dirty="0"/>
              <a:t>This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Bring up the word and</a:t>
            </a:r>
            <a:r>
              <a:rPr lang="en-US" b="0" baseline="0" dirty="0"/>
              <a:t> elicit the pronunciation from students (this is an opportunity for them to apply their phonics knowledge and decode the new word)</a:t>
            </a:r>
            <a:br>
              <a:rPr lang="en-US" b="0" baseline="0" dirty="0"/>
            </a:br>
            <a:r>
              <a:rPr lang="en-US" b="0" baseline="0" dirty="0"/>
              <a:t>2. Correct their pronunciation and repeat the word with the class, if/as necessary.</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Bring up the picture, point in addition at the actual</a:t>
            </a:r>
            <a:r>
              <a:rPr lang="en-US" b="0" baseline="0" dirty="0"/>
              <a:t> board in the classroom, and elicit the word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4. Bring up the question text, elicit both question and answer from students.  </a:t>
            </a:r>
            <a:br>
              <a:rPr lang="en-US" b="0" baseline="0" dirty="0"/>
            </a:br>
            <a:r>
              <a:rPr lang="en-US" b="0" baseline="0" dirty="0"/>
              <a:t>5. Elicit a translation for ‘die </a:t>
            </a:r>
            <a:r>
              <a:rPr lang="en-US" b="0" baseline="0" dirty="0" err="1"/>
              <a:t>Tafel</a:t>
            </a:r>
            <a:r>
              <a:rPr lang="en-US" b="0" baseline="0" dirty="0"/>
              <a:t>’ and stress ‘die’ to prompt them to notice another word for ‘the’.  They have now met the three words for ‘the’ for singular nouns.</a:t>
            </a:r>
            <a:br>
              <a:rPr lang="en-US" b="0" baseline="0" dirty="0"/>
            </a:br>
            <a:br>
              <a:rPr lang="en-US" b="0" baseline="0" dirty="0"/>
            </a:br>
            <a:r>
              <a:rPr lang="en-US" b="0" baseline="0" dirty="0"/>
              <a:t>Note: if ‘da’ has already been introduced earlier in the lesson, make this question referential by asking: </a:t>
            </a:r>
            <a:r>
              <a:rPr lang="en-US" b="0" baseline="0" dirty="0" err="1"/>
              <a:t>Ist</a:t>
            </a:r>
            <a:r>
              <a:rPr lang="en-US" b="0" baseline="0" dirty="0"/>
              <a:t> die </a:t>
            </a:r>
            <a:r>
              <a:rPr lang="en-US" b="0" baseline="0" dirty="0" err="1"/>
              <a:t>Tafel</a:t>
            </a:r>
            <a:r>
              <a:rPr lang="en-US" b="0" baseline="0" dirty="0"/>
              <a:t> </a:t>
            </a:r>
            <a:r>
              <a:rPr lang="en-US" b="0" baseline="0" dirty="0" err="1"/>
              <a:t>hier</a:t>
            </a:r>
            <a:r>
              <a:rPr lang="en-US" b="0" baseline="0" dirty="0"/>
              <a:t> </a:t>
            </a:r>
            <a:r>
              <a:rPr lang="en-US" b="0" baseline="0" dirty="0" err="1"/>
              <a:t>oder</a:t>
            </a:r>
            <a:r>
              <a:rPr lang="en-US" b="0" baseline="0" dirty="0"/>
              <a:t> da?  This is obviously a question of perspective and position within the classroom.  Modelling this by moving to the back and pointing when saying ‘die </a:t>
            </a:r>
            <a:r>
              <a:rPr lang="en-US" b="0" baseline="0" dirty="0" err="1"/>
              <a:t>Tafel</a:t>
            </a:r>
            <a:r>
              <a:rPr lang="en-US" b="0" baseline="0" dirty="0"/>
              <a:t> </a:t>
            </a:r>
            <a:r>
              <a:rPr lang="en-US" b="0" baseline="0" dirty="0" err="1"/>
              <a:t>ist</a:t>
            </a:r>
            <a:r>
              <a:rPr lang="en-US" b="0" baseline="0" dirty="0"/>
              <a:t> da’ and moving close to it when saying ‘die </a:t>
            </a:r>
            <a:r>
              <a:rPr lang="en-US" b="0" baseline="0" dirty="0" err="1"/>
              <a:t>Tafel</a:t>
            </a:r>
            <a:r>
              <a:rPr lang="en-US" b="0" baseline="0" dirty="0"/>
              <a:t> </a:t>
            </a:r>
            <a:r>
              <a:rPr lang="en-US" b="0" baseline="0" dirty="0" err="1"/>
              <a:t>ist</a:t>
            </a:r>
            <a:r>
              <a:rPr lang="en-US" b="0" baseline="0" dirty="0"/>
              <a:t> </a:t>
            </a:r>
            <a:r>
              <a:rPr lang="en-US" b="0" baseline="0" dirty="0" err="1"/>
              <a:t>hier</a:t>
            </a:r>
            <a:r>
              <a:rPr lang="en-US" b="0" baseline="0" dirty="0"/>
              <a:t>’ is useful demonstration, here, and will help to cement the word-meaning mapping.  (Needless to say, moving students to different positions in the room, and asking them where the board is, is also useful and fun!)</a:t>
            </a:r>
            <a:br>
              <a:rPr lang="en-US" b="1" dirty="0"/>
            </a:br>
            <a:endParaRPr lang="en-US" b="1"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95843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a:t>
            </a:r>
            <a:r>
              <a:rPr lang="en-US" baseline="0" dirty="0"/>
              <a:t> </a:t>
            </a:r>
            <a:r>
              <a:rPr lang="en-US" b="1" baseline="0" dirty="0"/>
              <a:t>da</a:t>
            </a:r>
            <a:endParaRPr lang="en-US" b="1" dirty="0"/>
          </a:p>
          <a:p>
            <a:r>
              <a:rPr lang="en-US" dirty="0"/>
              <a:t>Elicit pronunciation from students.  Ensure that they are pronouncing the ‘a’ as long vowel.  A pointing action could be used as a gesture</a:t>
            </a:r>
          </a:p>
          <a:p>
            <a:endParaRPr lang="en-US" dirty="0"/>
          </a:p>
          <a:p>
            <a:r>
              <a:rPr lang="en-US" dirty="0"/>
              <a:t>One</a:t>
            </a:r>
            <a:r>
              <a:rPr lang="en-US" baseline="0" dirty="0"/>
              <a:t> idea then would be to ask students to shut their eyes and ask them:</a:t>
            </a:r>
            <a:br>
              <a:rPr lang="en-US" baseline="0" dirty="0"/>
            </a:br>
            <a:r>
              <a:rPr lang="en-US" baseline="0" dirty="0"/>
              <a:t>Wo </a:t>
            </a:r>
            <a:r>
              <a:rPr lang="en-US" baseline="0" dirty="0" err="1"/>
              <a:t>ist</a:t>
            </a:r>
            <a:r>
              <a:rPr lang="en-US" baseline="0" dirty="0"/>
              <a:t> das </a:t>
            </a:r>
            <a:r>
              <a:rPr lang="en-US" baseline="0" dirty="0" err="1"/>
              <a:t>Fenster</a:t>
            </a:r>
            <a:r>
              <a:rPr lang="en-US" baseline="0" dirty="0"/>
              <a:t>? Wo </a:t>
            </a:r>
            <a:r>
              <a:rPr lang="en-US" baseline="0" dirty="0" err="1"/>
              <a:t>ist</a:t>
            </a:r>
            <a:r>
              <a:rPr lang="en-US" baseline="0" dirty="0"/>
              <a:t> das Heft (if they have one already OR if there is a one at the front on the teacher’s desk) Wo </a:t>
            </a:r>
            <a:r>
              <a:rPr lang="en-US" baseline="0" dirty="0" err="1"/>
              <a:t>ist</a:t>
            </a:r>
            <a:r>
              <a:rPr lang="en-US" baseline="0" dirty="0"/>
              <a:t> der </a:t>
            </a:r>
            <a:r>
              <a:rPr lang="en-US" baseline="0" dirty="0" err="1"/>
              <a:t>Tisch</a:t>
            </a:r>
            <a:r>
              <a:rPr lang="en-US" baseline="0" dirty="0"/>
              <a:t>? Wo </a:t>
            </a:r>
            <a:r>
              <a:rPr lang="en-US" baseline="0" dirty="0" err="1"/>
              <a:t>ist</a:t>
            </a:r>
            <a:r>
              <a:rPr lang="en-US" baseline="0" dirty="0"/>
              <a:t> die </a:t>
            </a:r>
            <a:r>
              <a:rPr lang="en-US" baseline="0" dirty="0" err="1"/>
              <a:t>Tafel</a:t>
            </a:r>
            <a:r>
              <a:rPr lang="en-US" baseline="0" dirty="0"/>
              <a:t>?</a:t>
            </a:r>
            <a:br>
              <a:rPr lang="en-US" baseline="0" dirty="0"/>
            </a:br>
            <a:r>
              <a:rPr lang="en-US" baseline="0" dirty="0"/>
              <a:t>Wo </a:t>
            </a:r>
            <a:r>
              <a:rPr lang="en-US" baseline="0" dirty="0" err="1"/>
              <a:t>ist</a:t>
            </a:r>
            <a:r>
              <a:rPr lang="en-US" baseline="0" dirty="0"/>
              <a:t> David? (plus any other students in the class!)</a:t>
            </a:r>
            <a:br>
              <a:rPr lang="en-US" baseline="0" dirty="0"/>
            </a:br>
            <a:br>
              <a:rPr lang="en-US" baseline="0" dirty="0"/>
            </a:br>
            <a:r>
              <a:rPr lang="en-US" baseline="0" dirty="0"/>
              <a:t>Additional idea: Blindfold yourself, have two volunteer students turn you around about 10 times, and then they ask you: Wo </a:t>
            </a:r>
            <a:r>
              <a:rPr lang="en-US" baseline="0" dirty="0" err="1"/>
              <a:t>ist</a:t>
            </a:r>
            <a:r>
              <a:rPr lang="en-US" baseline="0" dirty="0"/>
              <a:t> das </a:t>
            </a:r>
            <a:r>
              <a:rPr lang="en-US" baseline="0" dirty="0" err="1"/>
              <a:t>Fenster</a:t>
            </a:r>
            <a:r>
              <a:rPr lang="en-US" baseline="0" dirty="0"/>
              <a:t>? Wo </a:t>
            </a:r>
            <a:r>
              <a:rPr lang="en-US" baseline="0" dirty="0" err="1"/>
              <a:t>ist</a:t>
            </a:r>
            <a:r>
              <a:rPr lang="en-US" baseline="0" dirty="0"/>
              <a:t> David? </a:t>
            </a:r>
            <a:r>
              <a:rPr lang="en-US" baseline="0" dirty="0" err="1"/>
              <a:t>etc</a:t>
            </a:r>
            <a:r>
              <a:rPr lang="en-US" baseline="0" dirty="0"/>
              <a:t>…</a:t>
            </a:r>
            <a:br>
              <a:rPr lang="en-US" baseline="0" dirty="0"/>
            </a:br>
            <a:r>
              <a:rPr lang="en-US" baseline="0" dirty="0"/>
              <a:t>You may actually get some answers wrong (or you might pretend to!)  </a:t>
            </a:r>
            <a:br>
              <a:rPr lang="en-US" baseline="0" dirty="0"/>
            </a:br>
            <a:r>
              <a:rPr lang="en-US" baseline="0" dirty="0"/>
              <a:t>This would be a very useful moment for the words ‘JA’ and ‘NEIN’ as students will be very keen to tell you if you have pointed correctly as you say ‘da’.</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2895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31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520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72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264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64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5921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113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08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50831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58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3401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167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651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76262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7707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47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27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909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86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5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96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559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6775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14089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prstClr val="white"/>
                </a:solidFill>
              </a:endParaRPr>
            </a:p>
          </p:txBody>
        </p:sp>
      </p:grpSp>
      <p:sp>
        <p:nvSpPr>
          <p:cNvPr id="2" name="Title 1">
            <a:extLst>
              <a:ext uri="{FF2B5EF4-FFF2-40B4-BE49-F238E27FC236}">
                <a16:creationId xmlns:a16="http://schemas.microsoft.com/office/drawing/2014/main" id="{D416ACD7-98EC-DE49-972E-2020897CCB2E}"/>
              </a:ext>
            </a:extLst>
          </p:cNvPr>
          <p:cNvSpPr>
            <a:spLocks noGrp="1"/>
          </p:cNvSpPr>
          <p:nvPr>
            <p:ph type="title"/>
          </p:nvPr>
        </p:nvSpPr>
        <p:spPr>
          <a:xfrm>
            <a:off x="168926" y="2395093"/>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8926" y="532432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800" b="1" dirty="0">
                <a:solidFill>
                  <a:prstClr val="white"/>
                </a:solidFill>
                <a:latin typeface="Century Gothic" panose="020B0502020202020204" pitchFamily="34" charset="0"/>
              </a:rPr>
              <a:t>Y7 German </a:t>
            </a:r>
          </a:p>
          <a:p>
            <a:pPr>
              <a:defRPr/>
            </a:pPr>
            <a:r>
              <a:rPr lang="en-GB" sz="1800" dirty="0">
                <a:solidFill>
                  <a:prstClr val="white"/>
                </a:solidFill>
                <a:latin typeface="Century Gothic" panose="020B0502020202020204" pitchFamily="34" charset="0"/>
              </a:rPr>
              <a:t>Term 1.1- Week 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4E44F462-E1EA-574C-A9D8-C9BAA9CB46AF}"/>
              </a:ext>
            </a:extLst>
          </p:cNvPr>
          <p:cNvSpPr txBox="1">
            <a:spLocks/>
          </p:cNvSpPr>
          <p:nvPr/>
        </p:nvSpPr>
        <p:spPr>
          <a:xfrm>
            <a:off x="168926" y="611574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Author name(s): Inge </a:t>
            </a:r>
            <a:r>
              <a:rPr lang="en-GB" sz="1400" dirty="0" err="1">
                <a:solidFill>
                  <a:prstClr val="white"/>
                </a:solidFill>
                <a:latin typeface="Century Gothic" panose="020B0502020202020204" pitchFamily="34" charset="0"/>
              </a:rPr>
              <a:t>Alferink</a:t>
            </a:r>
            <a:r>
              <a:rPr lang="en-GB" sz="1400" dirty="0">
                <a:solidFill>
                  <a:prstClr val="white"/>
                </a:solidFill>
                <a:latin typeface="Century Gothic" panose="020B0502020202020204" pitchFamily="34" charset="0"/>
              </a:rPr>
              <a:t> / Rachel Hawkes </a:t>
            </a:r>
          </a:p>
          <a:p>
            <a:pPr>
              <a:defRPr/>
            </a:pPr>
            <a:endParaRPr lang="en-GB" sz="1600" dirty="0">
              <a:solidFill>
                <a:prstClr val="white"/>
              </a:solidFill>
              <a:latin typeface="Century Gothic" panose="020B0502020202020204" pitchFamily="34" charset="0"/>
            </a:endParaRPr>
          </a:p>
          <a:p>
            <a:pPr>
              <a:defRPr/>
            </a:pPr>
            <a:r>
              <a:rPr lang="en-GB" sz="1400" dirty="0">
                <a:solidFill>
                  <a:prstClr val="white"/>
                </a:solidFill>
                <a:latin typeface="Century Gothic" panose="020B0502020202020204" pitchFamily="34" charset="0"/>
              </a:rPr>
              <a:t>Date updated: 13/12/ 2019</a:t>
            </a:r>
          </a:p>
        </p:txBody>
      </p:sp>
    </p:spTree>
    <p:extLst>
      <p:ext uri="{BB962C8B-B14F-4D97-AF65-F5344CB8AC3E}">
        <p14:creationId xmlns:p14="http://schemas.microsoft.com/office/powerpoint/2010/main" val="238151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B28B-08A3-DC4A-9CFA-1E7A1AACBB52}"/>
              </a:ext>
            </a:extLst>
          </p:cNvPr>
          <p:cNvSpPr>
            <a:spLocks noGrp="1"/>
          </p:cNvSpPr>
          <p:nvPr>
            <p:ph type="title"/>
          </p:nvPr>
        </p:nvSpPr>
        <p:spPr>
          <a:xfrm>
            <a:off x="3123374" y="204580"/>
            <a:ext cx="5243945" cy="1401618"/>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die </a:t>
            </a:r>
            <a:r>
              <a:rPr lang="es-ES" sz="5400" b="1" dirty="0" err="1">
                <a:solidFill>
                  <a:srgbClr val="DAA520"/>
                </a:solidFill>
                <a:ea typeface="+mn-ea"/>
                <a:cs typeface="Calibri" panose="020F0502020204030204" pitchFamily="34" charset="0"/>
              </a:rPr>
              <a:t>Fl</a:t>
            </a:r>
            <a:r>
              <a:rPr lang="es-ES" sz="5400" b="1" u="sng" dirty="0" err="1">
                <a:solidFill>
                  <a:srgbClr val="DAA520"/>
                </a:solidFill>
                <a:ea typeface="+mn-ea"/>
                <a:cs typeface="Calibri" panose="020F0502020204030204" pitchFamily="34" charset="0"/>
              </a:rPr>
              <a:t>a</a:t>
            </a:r>
            <a:r>
              <a:rPr lang="es-ES" sz="5400" b="1" dirty="0" err="1">
                <a:solidFill>
                  <a:srgbClr val="DAA520"/>
                </a:solidFill>
                <a:ea typeface="+mn-ea"/>
                <a:cs typeface="Calibri" panose="020F0502020204030204" pitchFamily="34" charset="0"/>
              </a:rPr>
              <a:t>sche</a:t>
            </a:r>
            <a:endParaRPr lang="en-US" dirty="0"/>
          </a:p>
        </p:txBody>
      </p:sp>
      <p:pic>
        <p:nvPicPr>
          <p:cNvPr id="3" name="Picture 2">
            <a:extLst>
              <a:ext uri="{FF2B5EF4-FFF2-40B4-BE49-F238E27FC236}">
                <a16:creationId xmlns:a16="http://schemas.microsoft.com/office/drawing/2014/main" id="{C56FC68C-DD81-154A-AA53-A1338C103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752"/>
          <a:stretch/>
        </p:blipFill>
        <p:spPr>
          <a:xfrm>
            <a:off x="3922155" y="1367054"/>
            <a:ext cx="3646387" cy="4743823"/>
          </a:xfrm>
          <a:prstGeom prst="rect">
            <a:avLst/>
          </a:prstGeom>
        </p:spPr>
      </p:pic>
      <p:sp>
        <p:nvSpPr>
          <p:cNvPr id="5" name="Rectangle 4">
            <a:extLst>
              <a:ext uri="{FF2B5EF4-FFF2-40B4-BE49-F238E27FC236}">
                <a16:creationId xmlns:a16="http://schemas.microsoft.com/office/drawing/2014/main" id="{4398B798-C0BD-8C44-94F4-9127BA281023}"/>
              </a:ext>
            </a:extLst>
          </p:cNvPr>
          <p:cNvSpPr/>
          <p:nvPr/>
        </p:nvSpPr>
        <p:spPr>
          <a:xfrm>
            <a:off x="1751340" y="443724"/>
            <a:ext cx="6393097" cy="923330"/>
          </a:xfrm>
          <a:prstGeom prst="rect">
            <a:avLst/>
          </a:prstGeom>
        </p:spPr>
        <p:txBody>
          <a:bodyPr wrap="none">
            <a:spAutoFit/>
          </a:bodyPr>
          <a:lstStyle/>
          <a:p>
            <a:r>
              <a:rPr lang="es-ES" sz="5400" b="1" dirty="0" err="1">
                <a:solidFill>
                  <a:srgbClr val="5B9BD5">
                    <a:lumMod val="50000"/>
                  </a:srgbClr>
                </a:solidFill>
                <a:latin typeface="Century Gothic" panose="020B0502020202020204" pitchFamily="34" charset="0"/>
                <a:cs typeface="Calibri" panose="020F0502020204030204" pitchFamily="34" charset="0"/>
              </a:rPr>
              <a:t>Wo</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err="1">
                <a:solidFill>
                  <a:srgbClr val="5B9BD5">
                    <a:lumMod val="50000"/>
                  </a:srgbClr>
                </a:solidFill>
                <a:latin typeface="Century Gothic" panose="020B0502020202020204" pitchFamily="34" charset="0"/>
                <a:cs typeface="Calibri" panose="020F0502020204030204" pitchFamily="34" charset="0"/>
              </a:rPr>
              <a:t>ist</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a:solidFill>
                  <a:srgbClr val="DAA520"/>
                </a:solidFill>
                <a:latin typeface="Century Gothic" panose="020B0502020202020204" pitchFamily="34" charset="0"/>
                <a:cs typeface="Calibri" panose="020F0502020204030204" pitchFamily="34" charset="0"/>
              </a:rPr>
              <a:t>              </a:t>
            </a:r>
            <a:r>
              <a:rPr lang="es-ES" sz="5400" b="1" dirty="0">
                <a:solidFill>
                  <a:srgbClr val="5B9BD5">
                    <a:lumMod val="50000"/>
                  </a:srgbClr>
                </a:solidFill>
                <a:latin typeface="Century Gothic" panose="020B0502020202020204" pitchFamily="34" charset="0"/>
                <a:cs typeface="Calibri" panose="020F0502020204030204" pitchFamily="34" charset="0"/>
              </a:rPr>
              <a:t>?</a:t>
            </a:r>
            <a:endParaRPr lang="en-US" b="1" dirty="0">
              <a:solidFill>
                <a:prstClr val="black"/>
              </a:solidFill>
            </a:endParaRPr>
          </a:p>
        </p:txBody>
      </p:sp>
    </p:spTree>
    <p:extLst>
      <p:ext uri="{BB962C8B-B14F-4D97-AF65-F5344CB8AC3E}">
        <p14:creationId xmlns:p14="http://schemas.microsoft.com/office/powerpoint/2010/main" val="21205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20176" y="580181"/>
          <a:ext cx="4523783" cy="5262680"/>
        </p:xfrm>
        <a:graphic>
          <a:graphicData uri="http://schemas.openxmlformats.org/drawingml/2006/table">
            <a:tbl>
              <a:tblPr firstRow="1" bandRow="1">
                <a:tableStyleId>{5940675A-B579-460E-94D1-54222C63F5DA}</a:tableStyleId>
              </a:tblPr>
              <a:tblGrid>
                <a:gridCol w="4523783">
                  <a:extLst>
                    <a:ext uri="{9D8B030D-6E8A-4147-A177-3AD203B41FA5}">
                      <a16:colId xmlns:a16="http://schemas.microsoft.com/office/drawing/2014/main" val="20000"/>
                    </a:ext>
                  </a:extLst>
                </a:gridCol>
              </a:tblGrid>
              <a:tr h="1052536">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1052536">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1052536">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1052536">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1052536">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BFFEE50E-02F5-DD46-812B-9A8D7A6DE88C}"/>
              </a:ext>
            </a:extLst>
          </p:cNvPr>
          <p:cNvSpPr/>
          <p:nvPr/>
        </p:nvSpPr>
        <p:spPr>
          <a:xfrm>
            <a:off x="436535" y="713542"/>
            <a:ext cx="3618298" cy="923330"/>
          </a:xfrm>
          <a:prstGeom prst="rect">
            <a:avLst/>
          </a:prstGeom>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d__ </a:t>
            </a:r>
            <a:r>
              <a:rPr lang="es-ES" sz="5400" b="1" dirty="0" err="1">
                <a:solidFill>
                  <a:srgbClr val="DAA520"/>
                </a:solidFill>
                <a:latin typeface="Century Gothic" panose="020B0502020202020204" pitchFamily="34" charset="0"/>
                <a:cs typeface="Calibri" panose="020F0502020204030204" pitchFamily="34" charset="0"/>
              </a:rPr>
              <a:t>T____h</a:t>
            </a:r>
            <a:endParaRPr lang="en-US" dirty="0">
              <a:solidFill>
                <a:prstClr val="black"/>
              </a:solidFill>
            </a:endParaRPr>
          </a:p>
        </p:txBody>
      </p:sp>
      <p:sp>
        <p:nvSpPr>
          <p:cNvPr id="6" name="Rectangle 5">
            <a:extLst>
              <a:ext uri="{FF2B5EF4-FFF2-40B4-BE49-F238E27FC236}">
                <a16:creationId xmlns:a16="http://schemas.microsoft.com/office/drawing/2014/main" id="{BFFEE50E-02F5-DD46-812B-9A8D7A6DE88C}"/>
              </a:ext>
            </a:extLst>
          </p:cNvPr>
          <p:cNvSpPr/>
          <p:nvPr/>
        </p:nvSpPr>
        <p:spPr>
          <a:xfrm>
            <a:off x="545539" y="657671"/>
            <a:ext cx="3509294"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der </a:t>
            </a:r>
            <a:r>
              <a:rPr lang="es-ES" sz="5400" b="1" dirty="0" err="1">
                <a:solidFill>
                  <a:srgbClr val="DAA520"/>
                </a:solidFill>
                <a:latin typeface="Century Gothic" panose="020B0502020202020204" pitchFamily="34" charset="0"/>
                <a:cs typeface="Calibri" panose="020F0502020204030204" pitchFamily="34" charset="0"/>
              </a:rPr>
              <a:t>Tisch</a:t>
            </a:r>
            <a:r>
              <a:rPr lang="es-ES" sz="5400" b="1" dirty="0">
                <a:solidFill>
                  <a:srgbClr val="DAA520"/>
                </a:solidFill>
                <a:latin typeface="Century Gothic" panose="020B0502020202020204" pitchFamily="34" charset="0"/>
                <a:cs typeface="Calibri" panose="020F0502020204030204" pitchFamily="34" charset="0"/>
              </a:rPr>
              <a:t>  </a:t>
            </a:r>
            <a:endParaRPr lang="en-US" dirty="0">
              <a:solidFill>
                <a:prstClr val="black"/>
              </a:solidFill>
            </a:endParaRPr>
          </a:p>
        </p:txBody>
      </p:sp>
      <p:sp>
        <p:nvSpPr>
          <p:cNvPr id="7" name="Rectangle 6">
            <a:extLst>
              <a:ext uri="{FF2B5EF4-FFF2-40B4-BE49-F238E27FC236}">
                <a16:creationId xmlns:a16="http://schemas.microsoft.com/office/drawing/2014/main" id="{BFFEE50E-02F5-DD46-812B-9A8D7A6DE88C}"/>
              </a:ext>
            </a:extLst>
          </p:cNvPr>
          <p:cNvSpPr/>
          <p:nvPr/>
        </p:nvSpPr>
        <p:spPr>
          <a:xfrm>
            <a:off x="505464" y="1714362"/>
            <a:ext cx="3411511"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d__ </a:t>
            </a:r>
            <a:r>
              <a:rPr lang="es-ES" sz="5400" b="1" dirty="0" err="1">
                <a:solidFill>
                  <a:srgbClr val="DAA520"/>
                </a:solidFill>
                <a:latin typeface="Century Gothic" panose="020B0502020202020204" pitchFamily="34" charset="0"/>
                <a:cs typeface="Calibri" panose="020F0502020204030204" pitchFamily="34" charset="0"/>
              </a:rPr>
              <a:t>T___l</a:t>
            </a:r>
            <a:r>
              <a:rPr lang="es-ES" sz="5400" b="1" dirty="0">
                <a:solidFill>
                  <a:srgbClr val="DAA520"/>
                </a:solidFill>
                <a:latin typeface="Century Gothic" panose="020B0502020202020204" pitchFamily="34" charset="0"/>
                <a:cs typeface="Calibri" panose="020F0502020204030204" pitchFamily="34" charset="0"/>
              </a:rPr>
              <a:t>  </a:t>
            </a:r>
            <a:endParaRPr lang="en-US" dirty="0">
              <a:solidFill>
                <a:prstClr val="black"/>
              </a:solidFill>
            </a:endParaRPr>
          </a:p>
        </p:txBody>
      </p:sp>
      <p:sp>
        <p:nvSpPr>
          <p:cNvPr id="8" name="Rectangle 7">
            <a:extLst>
              <a:ext uri="{FF2B5EF4-FFF2-40B4-BE49-F238E27FC236}">
                <a16:creationId xmlns:a16="http://schemas.microsoft.com/office/drawing/2014/main" id="{BFFEE50E-02F5-DD46-812B-9A8D7A6DE88C}"/>
              </a:ext>
            </a:extLst>
          </p:cNvPr>
          <p:cNvSpPr/>
          <p:nvPr/>
        </p:nvSpPr>
        <p:spPr>
          <a:xfrm>
            <a:off x="550799" y="1692743"/>
            <a:ext cx="2997937"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die </a:t>
            </a:r>
            <a:r>
              <a:rPr lang="es-ES" sz="5400" b="1" dirty="0" err="1">
                <a:solidFill>
                  <a:srgbClr val="DAA520"/>
                </a:solidFill>
                <a:latin typeface="Century Gothic" panose="020B0502020202020204" pitchFamily="34" charset="0"/>
                <a:cs typeface="Calibri" panose="020F0502020204030204" pitchFamily="34" charset="0"/>
              </a:rPr>
              <a:t>Tafel</a:t>
            </a:r>
            <a:endParaRPr lang="en-US" dirty="0">
              <a:solidFill>
                <a:prstClr val="black"/>
              </a:solidFill>
            </a:endParaRPr>
          </a:p>
        </p:txBody>
      </p:sp>
      <p:sp>
        <p:nvSpPr>
          <p:cNvPr id="9" name="Rectangle 8">
            <a:extLst>
              <a:ext uri="{FF2B5EF4-FFF2-40B4-BE49-F238E27FC236}">
                <a16:creationId xmlns:a16="http://schemas.microsoft.com/office/drawing/2014/main" id="{BFFEE50E-02F5-DD46-812B-9A8D7A6DE88C}"/>
              </a:ext>
            </a:extLst>
          </p:cNvPr>
          <p:cNvSpPr/>
          <p:nvPr/>
        </p:nvSpPr>
        <p:spPr>
          <a:xfrm>
            <a:off x="489966" y="2777791"/>
            <a:ext cx="4035079"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d__ </a:t>
            </a:r>
            <a:r>
              <a:rPr lang="es-ES" sz="5400" b="1" dirty="0" err="1">
                <a:solidFill>
                  <a:srgbClr val="DAA520"/>
                </a:solidFill>
                <a:latin typeface="Century Gothic" panose="020B0502020202020204" pitchFamily="34" charset="0"/>
                <a:cs typeface="Calibri" panose="020F0502020204030204" pitchFamily="34" charset="0"/>
              </a:rPr>
              <a:t>F_____e</a:t>
            </a:r>
            <a:endParaRPr lang="en-US" dirty="0">
              <a:solidFill>
                <a:prstClr val="black"/>
              </a:solidFill>
            </a:endParaRPr>
          </a:p>
        </p:txBody>
      </p:sp>
      <p:sp>
        <p:nvSpPr>
          <p:cNvPr id="10" name="Rectangle 9">
            <a:extLst>
              <a:ext uri="{FF2B5EF4-FFF2-40B4-BE49-F238E27FC236}">
                <a16:creationId xmlns:a16="http://schemas.microsoft.com/office/drawing/2014/main" id="{BFFEE50E-02F5-DD46-812B-9A8D7A6DE88C}"/>
              </a:ext>
            </a:extLst>
          </p:cNvPr>
          <p:cNvSpPr/>
          <p:nvPr/>
        </p:nvSpPr>
        <p:spPr>
          <a:xfrm>
            <a:off x="505464" y="2785232"/>
            <a:ext cx="4009431"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die </a:t>
            </a:r>
            <a:r>
              <a:rPr lang="es-ES" sz="5400" b="1" dirty="0" err="1">
                <a:solidFill>
                  <a:srgbClr val="DAA520"/>
                </a:solidFill>
                <a:latin typeface="Century Gothic" panose="020B0502020202020204" pitchFamily="34" charset="0"/>
                <a:cs typeface="Calibri" panose="020F0502020204030204" pitchFamily="34" charset="0"/>
              </a:rPr>
              <a:t>Flasche</a:t>
            </a:r>
            <a:endParaRPr lang="en-US" dirty="0">
              <a:solidFill>
                <a:prstClr val="black"/>
              </a:solidFill>
            </a:endParaRPr>
          </a:p>
        </p:txBody>
      </p:sp>
      <p:sp>
        <p:nvSpPr>
          <p:cNvPr id="11" name="Rectangle 10">
            <a:extLst>
              <a:ext uri="{FF2B5EF4-FFF2-40B4-BE49-F238E27FC236}">
                <a16:creationId xmlns:a16="http://schemas.microsoft.com/office/drawing/2014/main" id="{BFFEE50E-02F5-DD46-812B-9A8D7A6DE88C}"/>
              </a:ext>
            </a:extLst>
          </p:cNvPr>
          <p:cNvSpPr/>
          <p:nvPr/>
        </p:nvSpPr>
        <p:spPr>
          <a:xfrm>
            <a:off x="545539" y="3812863"/>
            <a:ext cx="3812262"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d__ </a:t>
            </a:r>
            <a:r>
              <a:rPr lang="es-ES" sz="5400" b="1" dirty="0" err="1">
                <a:solidFill>
                  <a:srgbClr val="DAA520"/>
                </a:solidFill>
                <a:latin typeface="Century Gothic" panose="020B0502020202020204" pitchFamily="34" charset="0"/>
                <a:cs typeface="Calibri" panose="020F0502020204030204" pitchFamily="34" charset="0"/>
              </a:rPr>
              <a:t>F_____r</a:t>
            </a:r>
            <a:endParaRPr lang="en-US" dirty="0">
              <a:solidFill>
                <a:prstClr val="black"/>
              </a:solidFill>
            </a:endParaRPr>
          </a:p>
        </p:txBody>
      </p:sp>
      <p:sp>
        <p:nvSpPr>
          <p:cNvPr id="12" name="Rectangle 11">
            <a:extLst>
              <a:ext uri="{FF2B5EF4-FFF2-40B4-BE49-F238E27FC236}">
                <a16:creationId xmlns:a16="http://schemas.microsoft.com/office/drawing/2014/main" id="{BFFEE50E-02F5-DD46-812B-9A8D7A6DE88C}"/>
              </a:ext>
            </a:extLst>
          </p:cNvPr>
          <p:cNvSpPr/>
          <p:nvPr/>
        </p:nvSpPr>
        <p:spPr>
          <a:xfrm>
            <a:off x="494854" y="3792790"/>
            <a:ext cx="3966150"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das </a:t>
            </a:r>
            <a:r>
              <a:rPr lang="es-ES" sz="5400" b="1" dirty="0" err="1">
                <a:solidFill>
                  <a:srgbClr val="DAA520"/>
                </a:solidFill>
                <a:latin typeface="Century Gothic" panose="020B0502020202020204" pitchFamily="34" charset="0"/>
                <a:cs typeface="Calibri" panose="020F0502020204030204" pitchFamily="34" charset="0"/>
              </a:rPr>
              <a:t>Fenster</a:t>
            </a:r>
            <a:endParaRPr lang="en-US" dirty="0">
              <a:solidFill>
                <a:prstClr val="black"/>
              </a:solidFill>
            </a:endParaRPr>
          </a:p>
        </p:txBody>
      </p:sp>
      <p:sp>
        <p:nvSpPr>
          <p:cNvPr id="13" name="Rectangle 12">
            <a:extLst>
              <a:ext uri="{FF2B5EF4-FFF2-40B4-BE49-F238E27FC236}">
                <a16:creationId xmlns:a16="http://schemas.microsoft.com/office/drawing/2014/main" id="{BFFEE50E-02F5-DD46-812B-9A8D7A6DE88C}"/>
              </a:ext>
            </a:extLst>
          </p:cNvPr>
          <p:cNvSpPr/>
          <p:nvPr/>
        </p:nvSpPr>
        <p:spPr>
          <a:xfrm>
            <a:off x="492805" y="4842040"/>
            <a:ext cx="2900153"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d__ </a:t>
            </a:r>
            <a:r>
              <a:rPr lang="es-ES" sz="5400" b="1" dirty="0" err="1">
                <a:solidFill>
                  <a:srgbClr val="DAA520"/>
                </a:solidFill>
                <a:latin typeface="Century Gothic" panose="020B0502020202020204" pitchFamily="34" charset="0"/>
                <a:cs typeface="Calibri" panose="020F0502020204030204" pitchFamily="34" charset="0"/>
              </a:rPr>
              <a:t>H__t</a:t>
            </a:r>
            <a:endParaRPr lang="en-US" dirty="0">
              <a:solidFill>
                <a:prstClr val="black"/>
              </a:solidFill>
            </a:endParaRPr>
          </a:p>
        </p:txBody>
      </p:sp>
      <p:sp>
        <p:nvSpPr>
          <p:cNvPr id="14" name="Rectangle 13">
            <a:extLst>
              <a:ext uri="{FF2B5EF4-FFF2-40B4-BE49-F238E27FC236}">
                <a16:creationId xmlns:a16="http://schemas.microsoft.com/office/drawing/2014/main" id="{BFFEE50E-02F5-DD46-812B-9A8D7A6DE88C}"/>
              </a:ext>
            </a:extLst>
          </p:cNvPr>
          <p:cNvSpPr/>
          <p:nvPr/>
        </p:nvSpPr>
        <p:spPr>
          <a:xfrm>
            <a:off x="489966" y="4862113"/>
            <a:ext cx="2914580" cy="923330"/>
          </a:xfrm>
          <a:prstGeom prst="rect">
            <a:avLst/>
          </a:prstGeom>
          <a:solidFill>
            <a:schemeClr val="bg1"/>
          </a:solidFill>
        </p:spPr>
        <p:txBody>
          <a:bodyPr wrap="none">
            <a:spAutoFit/>
          </a:bodyPr>
          <a:lstStyle/>
          <a:p>
            <a:r>
              <a:rPr lang="es-ES" sz="5400" b="1" dirty="0">
                <a:solidFill>
                  <a:srgbClr val="DAA520"/>
                </a:solidFill>
                <a:latin typeface="Century Gothic" panose="020B0502020202020204" pitchFamily="34" charset="0"/>
                <a:cs typeface="Calibri" panose="020F0502020204030204" pitchFamily="34" charset="0"/>
              </a:rPr>
              <a:t>das </a:t>
            </a:r>
            <a:r>
              <a:rPr lang="es-ES" sz="5400" b="1" dirty="0" err="1">
                <a:solidFill>
                  <a:srgbClr val="DAA520"/>
                </a:solidFill>
                <a:latin typeface="Century Gothic" panose="020B0502020202020204" pitchFamily="34" charset="0"/>
                <a:cs typeface="Calibri" panose="020F0502020204030204" pitchFamily="34" charset="0"/>
              </a:rPr>
              <a:t>Heft</a:t>
            </a:r>
            <a:endParaRPr lang="en-US" dirty="0">
              <a:solidFill>
                <a:prstClr val="black"/>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902" y="361818"/>
            <a:ext cx="2422310" cy="1814209"/>
          </a:xfrm>
          <a:prstGeom prst="rect">
            <a:avLst/>
          </a:prstGeom>
        </p:spPr>
      </p:pic>
      <p:pic>
        <p:nvPicPr>
          <p:cNvPr id="16" name="Picture 15">
            <a:extLst>
              <a:ext uri="{FF2B5EF4-FFF2-40B4-BE49-F238E27FC236}">
                <a16:creationId xmlns:a16="http://schemas.microsoft.com/office/drawing/2014/main" id="{C56FC68C-DD81-154A-AA53-A1338C103A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752"/>
          <a:stretch/>
        </p:blipFill>
        <p:spPr>
          <a:xfrm>
            <a:off x="8105614" y="292366"/>
            <a:ext cx="1419496" cy="184671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8390" y="502689"/>
            <a:ext cx="1204834" cy="1613167"/>
          </a:xfrm>
          <a:prstGeom prst="rect">
            <a:avLst/>
          </a:prstGeom>
        </p:spPr>
      </p:pic>
      <p:pic>
        <p:nvPicPr>
          <p:cNvPr id="18" name="Picture 17">
            <a:extLst>
              <a:ext uri="{FF2B5EF4-FFF2-40B4-BE49-F238E27FC236}">
                <a16:creationId xmlns:a16="http://schemas.microsoft.com/office/drawing/2014/main" id="{ABDCD0FF-8297-E44D-99AD-1B0913C789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7619" y="2692106"/>
            <a:ext cx="2308875" cy="1564904"/>
          </a:xfrm>
          <a:prstGeom prst="rect">
            <a:avLst/>
          </a:prstGeom>
        </p:spPr>
      </p:pic>
      <p:pic>
        <p:nvPicPr>
          <p:cNvPr id="19" name="Picture 18">
            <a:extLst>
              <a:ext uri="{FF2B5EF4-FFF2-40B4-BE49-F238E27FC236}">
                <a16:creationId xmlns:a16="http://schemas.microsoft.com/office/drawing/2014/main" id="{F922E2FA-D312-6843-A83C-069DB517C5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3022" y="2692106"/>
            <a:ext cx="2720202" cy="1648607"/>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367" y="4580550"/>
            <a:ext cx="2458373" cy="1446310"/>
          </a:xfrm>
          <a:prstGeom prst="rect">
            <a:avLst/>
          </a:prstGeom>
        </p:spPr>
      </p:pic>
      <p:pic>
        <p:nvPicPr>
          <p:cNvPr id="21" name="Picture 2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3651" y="4080055"/>
            <a:ext cx="1366369" cy="2143083"/>
          </a:xfrm>
          <a:prstGeom prst="rect">
            <a:avLst/>
          </a:prstGeom>
        </p:spPr>
      </p:pic>
    </p:spTree>
    <p:extLst>
      <p:ext uri="{BB962C8B-B14F-4D97-AF65-F5344CB8AC3E}">
        <p14:creationId xmlns:p14="http://schemas.microsoft.com/office/powerpoint/2010/main" val="21006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98" y="1461083"/>
            <a:ext cx="2590701" cy="3468721"/>
          </a:xfrm>
          <a:prstGeom prst="rect">
            <a:avLst/>
          </a:prstGeom>
        </p:spPr>
      </p:pic>
      <p:pic>
        <p:nvPicPr>
          <p:cNvPr id="5" name="Picture 4">
            <a:extLst>
              <a:ext uri="{FF2B5EF4-FFF2-40B4-BE49-F238E27FC236}">
                <a16:creationId xmlns:a16="http://schemas.microsoft.com/office/drawing/2014/main" id="{ABDCD0FF-8297-E44D-99AD-1B0913C78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06" y="1984995"/>
            <a:ext cx="4344801" cy="2944809"/>
          </a:xfrm>
          <a:prstGeom prst="rect">
            <a:avLst/>
          </a:prstGeom>
        </p:spPr>
      </p:pic>
    </p:spTree>
    <p:extLst>
      <p:ext uri="{BB962C8B-B14F-4D97-AF65-F5344CB8AC3E}">
        <p14:creationId xmlns:p14="http://schemas.microsoft.com/office/powerpoint/2010/main" val="14732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FC68C-DD81-154A-AA53-A1338C103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752"/>
          <a:stretch/>
        </p:blipFill>
        <p:spPr>
          <a:xfrm>
            <a:off x="8369084" y="586833"/>
            <a:ext cx="3642101" cy="4738247"/>
          </a:xfrm>
          <a:prstGeom prst="rect">
            <a:avLst/>
          </a:prstGeom>
        </p:spPr>
      </p:pic>
      <p:pic>
        <p:nvPicPr>
          <p:cNvPr id="7" name="Picture 6">
            <a:extLst>
              <a:ext uri="{FF2B5EF4-FFF2-40B4-BE49-F238E27FC236}">
                <a16:creationId xmlns:a16="http://schemas.microsoft.com/office/drawing/2014/main" id="{F922E2FA-D312-6843-A83C-069DB517C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65" y="2123583"/>
            <a:ext cx="4781483" cy="2897868"/>
          </a:xfrm>
          <a:prstGeom prst="rect">
            <a:avLst/>
          </a:prstGeom>
        </p:spPr>
      </p:pic>
    </p:spTree>
    <p:extLst>
      <p:ext uri="{BB962C8B-B14F-4D97-AF65-F5344CB8AC3E}">
        <p14:creationId xmlns:p14="http://schemas.microsoft.com/office/powerpoint/2010/main" val="317772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61587"/>
            <a:ext cx="4122549" cy="3087617"/>
          </a:xfrm>
          <a:prstGeom prst="rect">
            <a:avLst/>
          </a:prstGeom>
        </p:spPr>
      </p:pic>
      <p:pic>
        <p:nvPicPr>
          <p:cNvPr id="5" name="Picture 4">
            <a:extLst>
              <a:ext uri="{FF2B5EF4-FFF2-40B4-BE49-F238E27FC236}">
                <a16:creationId xmlns:a16="http://schemas.microsoft.com/office/drawing/2014/main" id="{F922E2FA-D312-6843-A83C-069DB517C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809" y="2123269"/>
            <a:ext cx="3684358" cy="2232944"/>
          </a:xfrm>
          <a:prstGeom prst="rect">
            <a:avLst/>
          </a:prstGeom>
        </p:spPr>
      </p:pic>
    </p:spTree>
    <p:extLst>
      <p:ext uri="{BB962C8B-B14F-4D97-AF65-F5344CB8AC3E}">
        <p14:creationId xmlns:p14="http://schemas.microsoft.com/office/powerpoint/2010/main" val="344583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3170EDF-1DD5-214C-8CC5-546D7C3183DE}"/>
              </a:ext>
            </a:extLst>
          </p:cNvPr>
          <p:cNvSpPr>
            <a:spLocks noGrp="1"/>
          </p:cNvSpPr>
          <p:nvPr>
            <p:ph type="title"/>
          </p:nvPr>
        </p:nvSpPr>
        <p:spPr>
          <a:xfrm>
            <a:off x="1067479" y="961026"/>
            <a:ext cx="10515600" cy="1325563"/>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der</a:t>
            </a:r>
            <a:r>
              <a:rPr lang="es-ES" sz="5400" dirty="0">
                <a:solidFill>
                  <a:srgbClr val="115076"/>
                </a:solidFill>
                <a:ea typeface="+mn-ea"/>
                <a:cs typeface="Calibri" panose="020F0502020204030204" pitchFamily="34" charset="0"/>
              </a:rPr>
              <a:t> Mann</a:t>
            </a:r>
            <a:endParaRPr lang="en-US" dirty="0"/>
          </a:p>
        </p:txBody>
      </p:sp>
      <p:pic>
        <p:nvPicPr>
          <p:cNvPr id="5" name="Picture 4">
            <a:extLst>
              <a:ext uri="{FF2B5EF4-FFF2-40B4-BE49-F238E27FC236}">
                <a16:creationId xmlns:a16="http://schemas.microsoft.com/office/drawing/2014/main" id="{F823F890-36B8-3948-9287-63CBB8A887EB}"/>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10204" y="2538745"/>
            <a:ext cx="1614648" cy="3429694"/>
          </a:xfrm>
          <a:prstGeom prst="rect">
            <a:avLst/>
          </a:prstGeom>
        </p:spPr>
      </p:pic>
      <p:sp>
        <p:nvSpPr>
          <p:cNvPr id="2" name="Rectangle 1">
            <a:extLst>
              <a:ext uri="{FF2B5EF4-FFF2-40B4-BE49-F238E27FC236}">
                <a16:creationId xmlns:a16="http://schemas.microsoft.com/office/drawing/2014/main" id="{792CB67B-E076-1447-A59C-6A6F5F172824}"/>
              </a:ext>
            </a:extLst>
          </p:cNvPr>
          <p:cNvSpPr/>
          <p:nvPr/>
        </p:nvSpPr>
        <p:spPr>
          <a:xfrm>
            <a:off x="4427621" y="1342127"/>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516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AAF5E-E56B-F042-9DAD-36273A98AFFA}"/>
              </a:ext>
            </a:extLst>
          </p:cNvPr>
          <p:cNvSpPr>
            <a:spLocks noGrp="1"/>
          </p:cNvSpPr>
          <p:nvPr>
            <p:ph type="title"/>
          </p:nvPr>
        </p:nvSpPr>
        <p:spPr>
          <a:xfrm>
            <a:off x="1383079" y="470244"/>
            <a:ext cx="10515600" cy="1325563"/>
          </a:xfrm>
        </p:spPr>
        <p:txBody>
          <a:bodyPr>
            <a:normAutofit/>
          </a:bodyPr>
          <a:lstStyle/>
          <a:p>
            <a:pPr lvl="0" algn="ctr">
              <a:lnSpc>
                <a:spcPct val="100000"/>
              </a:lnSpc>
              <a:spcBef>
                <a:spcPts val="0"/>
              </a:spcBef>
            </a:pPr>
            <a:r>
              <a:rPr lang="en-GB" sz="5400" b="1" dirty="0">
                <a:solidFill>
                  <a:srgbClr val="DAA520"/>
                </a:solidFill>
                <a:ea typeface="+mn-ea"/>
                <a:cs typeface="+mn-cs"/>
              </a:rPr>
              <a:t>der</a:t>
            </a:r>
            <a:r>
              <a:rPr lang="en-GB" sz="5400" dirty="0">
                <a:solidFill>
                  <a:srgbClr val="002060"/>
                </a:solidFill>
                <a:ea typeface="+mn-ea"/>
                <a:cs typeface="+mn-cs"/>
              </a:rPr>
              <a:t> Gast</a:t>
            </a:r>
            <a:endParaRPr lang="en-US" dirty="0"/>
          </a:p>
        </p:txBody>
      </p:sp>
      <p:sp>
        <p:nvSpPr>
          <p:cNvPr id="9" name="TextBox 8">
            <a:extLst>
              <a:ext uri="{FF2B5EF4-FFF2-40B4-BE49-F238E27FC236}">
                <a16:creationId xmlns:a16="http://schemas.microsoft.com/office/drawing/2014/main" id="{1C2FC8B5-3045-C64F-A1A6-0F97D0B40273}"/>
              </a:ext>
            </a:extLst>
          </p:cNvPr>
          <p:cNvSpPr txBox="1"/>
          <p:nvPr/>
        </p:nvSpPr>
        <p:spPr>
          <a:xfrm>
            <a:off x="4061013" y="5541936"/>
            <a:ext cx="3254188" cy="646331"/>
          </a:xfrm>
          <a:prstGeom prst="rect">
            <a:avLst/>
          </a:prstGeom>
          <a:noFill/>
        </p:spPr>
        <p:txBody>
          <a:bodyPr wrap="square" rtlCol="0">
            <a:spAutoFit/>
          </a:bodyPr>
          <a:lstStyle/>
          <a:p>
            <a:pPr algn="ctr"/>
            <a:r>
              <a:rPr lang="en-GB" sz="3600" dirty="0">
                <a:solidFill>
                  <a:srgbClr val="002060"/>
                </a:solidFill>
                <a:latin typeface="Century Gothic" panose="020B0502020202020204" pitchFamily="34" charset="0"/>
              </a:rPr>
              <a:t>[guest]</a:t>
            </a:r>
          </a:p>
        </p:txBody>
      </p:sp>
      <p:sp>
        <p:nvSpPr>
          <p:cNvPr id="10" name="Rectangle 9">
            <a:extLst>
              <a:ext uri="{FF2B5EF4-FFF2-40B4-BE49-F238E27FC236}">
                <a16:creationId xmlns:a16="http://schemas.microsoft.com/office/drawing/2014/main" id="{62A5B36D-4554-B44B-B56A-2F978ED324C9}"/>
              </a:ext>
            </a:extLst>
          </p:cNvPr>
          <p:cNvSpPr/>
          <p:nvPr/>
        </p:nvSpPr>
        <p:spPr>
          <a:xfrm>
            <a:off x="4943154" y="851345"/>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951" y="1551122"/>
            <a:ext cx="1995407" cy="3990814"/>
          </a:xfrm>
          <a:prstGeom prst="rect">
            <a:avLst/>
          </a:prstGeom>
        </p:spPr>
      </p:pic>
    </p:spTree>
    <p:extLst>
      <p:ext uri="{BB962C8B-B14F-4D97-AF65-F5344CB8AC3E}">
        <p14:creationId xmlns:p14="http://schemas.microsoft.com/office/powerpoint/2010/main" val="42107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8447-07B2-F546-8E4F-A9C3689F9E95}"/>
              </a:ext>
            </a:extLst>
          </p:cNvPr>
          <p:cNvSpPr>
            <a:spLocks noGrp="1"/>
          </p:cNvSpPr>
          <p:nvPr>
            <p:ph type="title"/>
          </p:nvPr>
        </p:nvSpPr>
        <p:spPr>
          <a:xfrm>
            <a:off x="1900670" y="624140"/>
            <a:ext cx="10515600" cy="1325563"/>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der</a:t>
            </a:r>
            <a:r>
              <a:rPr lang="es-ES" sz="5400" dirty="0">
                <a:solidFill>
                  <a:srgbClr val="115076"/>
                </a:solidFill>
                <a:ea typeface="+mn-ea"/>
                <a:cs typeface="Calibri" panose="020F0502020204030204" pitchFamily="34" charset="0"/>
              </a:rPr>
              <a:t> </a:t>
            </a:r>
            <a:r>
              <a:rPr lang="es-ES" sz="5400" dirty="0" err="1">
                <a:solidFill>
                  <a:srgbClr val="115076"/>
                </a:solidFill>
                <a:ea typeface="+mn-ea"/>
                <a:cs typeface="Calibri" panose="020F0502020204030204" pitchFamily="34" charset="0"/>
              </a:rPr>
              <a:t>Tisch</a:t>
            </a:r>
            <a:endParaRPr lang="en-US" dirty="0"/>
          </a:p>
        </p:txBody>
      </p:sp>
      <p:pic>
        <p:nvPicPr>
          <p:cNvPr id="5" name="Picture 4">
            <a:extLst>
              <a:ext uri="{FF2B5EF4-FFF2-40B4-BE49-F238E27FC236}">
                <a16:creationId xmlns:a16="http://schemas.microsoft.com/office/drawing/2014/main" id="{F922E2FA-D312-6843-A83C-069DB517C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644" y="2454441"/>
            <a:ext cx="4080711" cy="2473158"/>
          </a:xfrm>
          <a:prstGeom prst="rect">
            <a:avLst/>
          </a:prstGeom>
        </p:spPr>
      </p:pic>
      <p:sp>
        <p:nvSpPr>
          <p:cNvPr id="6" name="Rectangle 5">
            <a:extLst>
              <a:ext uri="{FF2B5EF4-FFF2-40B4-BE49-F238E27FC236}">
                <a16:creationId xmlns:a16="http://schemas.microsoft.com/office/drawing/2014/main" id="{E62D67E3-1B05-E840-A47D-910E84023655}"/>
              </a:ext>
            </a:extLst>
          </p:cNvPr>
          <p:cNvSpPr/>
          <p:nvPr/>
        </p:nvSpPr>
        <p:spPr>
          <a:xfrm>
            <a:off x="5351045" y="1005241"/>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312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7F40-6E07-274E-ADD9-A74947BE48E5}"/>
              </a:ext>
            </a:extLst>
          </p:cNvPr>
          <p:cNvSpPr>
            <a:spLocks noGrp="1"/>
          </p:cNvSpPr>
          <p:nvPr>
            <p:ph type="title"/>
          </p:nvPr>
        </p:nvSpPr>
        <p:spPr>
          <a:xfrm>
            <a:off x="1558636" y="667523"/>
            <a:ext cx="10515600" cy="1325563"/>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das</a:t>
            </a:r>
            <a:r>
              <a:rPr lang="es-ES" sz="5400" dirty="0">
                <a:solidFill>
                  <a:srgbClr val="115076"/>
                </a:solidFill>
                <a:ea typeface="+mn-ea"/>
                <a:cs typeface="Calibri" panose="020F0502020204030204" pitchFamily="34" charset="0"/>
              </a:rPr>
              <a:t> </a:t>
            </a:r>
            <a:r>
              <a:rPr lang="es-ES" sz="5400" dirty="0" err="1">
                <a:solidFill>
                  <a:srgbClr val="115076"/>
                </a:solidFill>
                <a:ea typeface="+mn-ea"/>
                <a:cs typeface="Calibri" panose="020F0502020204030204" pitchFamily="34" charset="0"/>
              </a:rPr>
              <a:t>Fenster</a:t>
            </a:r>
            <a:endParaRPr lang="en-US" dirty="0"/>
          </a:p>
        </p:txBody>
      </p:sp>
      <p:sp>
        <p:nvSpPr>
          <p:cNvPr id="5" name="Rectangle 4">
            <a:extLst>
              <a:ext uri="{FF2B5EF4-FFF2-40B4-BE49-F238E27FC236}">
                <a16:creationId xmlns:a16="http://schemas.microsoft.com/office/drawing/2014/main" id="{0A79B3EA-B09B-7D4F-852B-3EE03E9E8435}"/>
              </a:ext>
            </a:extLst>
          </p:cNvPr>
          <p:cNvSpPr/>
          <p:nvPr/>
        </p:nvSpPr>
        <p:spPr>
          <a:xfrm>
            <a:off x="4812631" y="1070810"/>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778" y="2352000"/>
            <a:ext cx="4495411" cy="3366875"/>
          </a:xfrm>
          <a:prstGeom prst="rect">
            <a:avLst/>
          </a:prstGeom>
        </p:spPr>
      </p:pic>
    </p:spTree>
    <p:extLst>
      <p:ext uri="{BB962C8B-B14F-4D97-AF65-F5344CB8AC3E}">
        <p14:creationId xmlns:p14="http://schemas.microsoft.com/office/powerpoint/2010/main" val="18197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85DC-C0C9-DE4E-BBF4-C72B0D6DC23D}"/>
              </a:ext>
            </a:extLst>
          </p:cNvPr>
          <p:cNvSpPr>
            <a:spLocks noGrp="1"/>
          </p:cNvSpPr>
          <p:nvPr>
            <p:ph type="title"/>
          </p:nvPr>
        </p:nvSpPr>
        <p:spPr>
          <a:xfrm>
            <a:off x="1753347" y="818550"/>
            <a:ext cx="10515600" cy="1325563"/>
          </a:xfrm>
        </p:spPr>
        <p:txBody>
          <a:bodyPr>
            <a:normAutofit/>
          </a:bodyPr>
          <a:lstStyle/>
          <a:p>
            <a:pPr lvl="0" algn="ctr">
              <a:lnSpc>
                <a:spcPct val="100000"/>
              </a:lnSpc>
              <a:spcBef>
                <a:spcPts val="0"/>
              </a:spcBef>
            </a:pPr>
            <a:r>
              <a:rPr lang="en-GB" sz="5400" b="1" dirty="0">
                <a:solidFill>
                  <a:srgbClr val="DAA520"/>
                </a:solidFill>
                <a:ea typeface="+mn-ea"/>
                <a:cs typeface="+mn-cs"/>
              </a:rPr>
              <a:t>das</a:t>
            </a:r>
            <a:r>
              <a:rPr lang="en-GB" sz="5400" dirty="0">
                <a:solidFill>
                  <a:srgbClr val="115076"/>
                </a:solidFill>
                <a:ea typeface="+mn-ea"/>
                <a:cs typeface="+mn-cs"/>
              </a:rPr>
              <a:t> </a:t>
            </a:r>
            <a:r>
              <a:rPr lang="en-GB" sz="5400" dirty="0" err="1">
                <a:solidFill>
                  <a:srgbClr val="115076"/>
                </a:solidFill>
                <a:ea typeface="+mn-ea"/>
                <a:cs typeface="+mn-cs"/>
              </a:rPr>
              <a:t>Paar</a:t>
            </a:r>
            <a:endParaRPr lang="en-US" dirty="0"/>
          </a:p>
        </p:txBody>
      </p:sp>
      <p:sp>
        <p:nvSpPr>
          <p:cNvPr id="12" name="Rectangle 11">
            <a:extLst>
              <a:ext uri="{FF2B5EF4-FFF2-40B4-BE49-F238E27FC236}">
                <a16:creationId xmlns:a16="http://schemas.microsoft.com/office/drawing/2014/main" id="{5B3C470D-B2CC-4E44-97DE-642172D0601D}"/>
              </a:ext>
            </a:extLst>
          </p:cNvPr>
          <p:cNvSpPr/>
          <p:nvPr/>
        </p:nvSpPr>
        <p:spPr>
          <a:xfrm>
            <a:off x="5432029" y="1213790"/>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a:extLst>
              <a:ext uri="{FF2B5EF4-FFF2-40B4-BE49-F238E27FC236}">
                <a16:creationId xmlns:a16="http://schemas.microsoft.com/office/drawing/2014/main" id="{ED526BC5-B777-9A45-804D-E03020E8A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020" y="2511074"/>
            <a:ext cx="3257483" cy="3273936"/>
          </a:xfrm>
          <a:prstGeom prst="rect">
            <a:avLst/>
          </a:prstGeom>
        </p:spPr>
      </p:pic>
    </p:spTree>
    <p:extLst>
      <p:ext uri="{BB962C8B-B14F-4D97-AF65-F5344CB8AC3E}">
        <p14:creationId xmlns:p14="http://schemas.microsoft.com/office/powerpoint/2010/main" val="10573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9D6AD1-9963-EC42-8F52-E2EA6049BE91}"/>
              </a:ext>
            </a:extLst>
          </p:cNvPr>
          <p:cNvSpPr>
            <a:spLocks noGrp="1"/>
          </p:cNvSpPr>
          <p:nvPr>
            <p:ph type="title"/>
          </p:nvPr>
        </p:nvSpPr>
        <p:spPr>
          <a:xfrm>
            <a:off x="933764" y="999818"/>
            <a:ext cx="10515600" cy="1325563"/>
          </a:xfrm>
        </p:spPr>
        <p:txBody>
          <a:bodyPr>
            <a:noAutofit/>
          </a:bodyPr>
          <a:lstStyle/>
          <a:p>
            <a:pPr algn="ctr"/>
            <a:r>
              <a:rPr lang="en-GB" sz="13800" b="1" dirty="0">
                <a:solidFill>
                  <a:srgbClr val="5B9BD5">
                    <a:lumMod val="50000"/>
                  </a:srgbClr>
                </a:solidFill>
                <a:ea typeface="+mn-ea"/>
                <a:cs typeface="+mn-cs"/>
              </a:rPr>
              <a:t>wo?</a:t>
            </a:r>
            <a:endParaRPr lang="en-US" sz="13800" dirty="0"/>
          </a:p>
        </p:txBody>
      </p:sp>
      <p:pic>
        <p:nvPicPr>
          <p:cNvPr id="2" name="Picture 2" descr="http://www.clker.com/cliparts/w/d/u/B/w/V/stamp1-md.png"/>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988748"/>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5" name="Action Button: Help 4">
            <a:hlinkClick r:id="" action="ppaction://noaction" highlightClick="1"/>
          </p:cNvPr>
          <p:cNvSpPr/>
          <p:nvPr/>
        </p:nvSpPr>
        <p:spPr>
          <a:xfrm>
            <a:off x="2137841" y="3143912"/>
            <a:ext cx="720000" cy="720000"/>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8065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3FF8-2946-8D43-86E0-104D5D0B2950}"/>
              </a:ext>
            </a:extLst>
          </p:cNvPr>
          <p:cNvSpPr>
            <a:spLocks noGrp="1"/>
          </p:cNvSpPr>
          <p:nvPr>
            <p:ph type="title"/>
          </p:nvPr>
        </p:nvSpPr>
        <p:spPr>
          <a:xfrm>
            <a:off x="1477436" y="589458"/>
            <a:ext cx="10515600" cy="1325563"/>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das</a:t>
            </a:r>
            <a:r>
              <a:rPr lang="es-ES" sz="5400" dirty="0">
                <a:solidFill>
                  <a:srgbClr val="115076"/>
                </a:solidFill>
                <a:ea typeface="+mn-ea"/>
                <a:cs typeface="Calibri" panose="020F0502020204030204" pitchFamily="34" charset="0"/>
              </a:rPr>
              <a:t> </a:t>
            </a:r>
            <a:r>
              <a:rPr lang="es-ES" sz="5400" dirty="0" err="1">
                <a:solidFill>
                  <a:srgbClr val="115076"/>
                </a:solidFill>
                <a:ea typeface="+mn-ea"/>
                <a:cs typeface="Calibri" panose="020F0502020204030204" pitchFamily="34" charset="0"/>
              </a:rPr>
              <a:t>Heft</a:t>
            </a:r>
            <a:endParaRPr lang="en-US" dirty="0"/>
          </a:p>
        </p:txBody>
      </p:sp>
      <p:sp>
        <p:nvSpPr>
          <p:cNvPr id="5" name="Rectangle 4">
            <a:extLst>
              <a:ext uri="{FF2B5EF4-FFF2-40B4-BE49-F238E27FC236}">
                <a16:creationId xmlns:a16="http://schemas.microsoft.com/office/drawing/2014/main" id="{601B4657-9425-C249-8BAA-47E4D148A9AD}"/>
              </a:ext>
            </a:extLst>
          </p:cNvPr>
          <p:cNvSpPr/>
          <p:nvPr/>
        </p:nvSpPr>
        <p:spPr>
          <a:xfrm>
            <a:off x="5245329" y="970559"/>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931" y="2297991"/>
            <a:ext cx="2590701" cy="3468721"/>
          </a:xfrm>
          <a:prstGeom prst="rect">
            <a:avLst/>
          </a:prstGeom>
        </p:spPr>
      </p:pic>
    </p:spTree>
    <p:extLst>
      <p:ext uri="{BB962C8B-B14F-4D97-AF65-F5344CB8AC3E}">
        <p14:creationId xmlns:p14="http://schemas.microsoft.com/office/powerpoint/2010/main" val="20369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1329-1E9F-7C42-8451-BEC782DFD12F}"/>
              </a:ext>
            </a:extLst>
          </p:cNvPr>
          <p:cNvSpPr>
            <a:spLocks noGrp="1"/>
          </p:cNvSpPr>
          <p:nvPr>
            <p:ph type="title"/>
          </p:nvPr>
        </p:nvSpPr>
        <p:spPr>
          <a:xfrm>
            <a:off x="1184563" y="348538"/>
            <a:ext cx="10515600" cy="1325563"/>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die</a:t>
            </a:r>
            <a:r>
              <a:rPr lang="es-ES" sz="5400" dirty="0">
                <a:solidFill>
                  <a:srgbClr val="115076"/>
                </a:solidFill>
                <a:ea typeface="+mn-ea"/>
                <a:cs typeface="Calibri" panose="020F0502020204030204" pitchFamily="34" charset="0"/>
              </a:rPr>
              <a:t> </a:t>
            </a:r>
            <a:r>
              <a:rPr lang="es-ES" sz="5400" dirty="0" err="1">
                <a:solidFill>
                  <a:srgbClr val="115076"/>
                </a:solidFill>
                <a:ea typeface="+mn-ea"/>
                <a:cs typeface="Calibri" panose="020F0502020204030204" pitchFamily="34" charset="0"/>
              </a:rPr>
              <a:t>Tafel</a:t>
            </a:r>
            <a:endParaRPr lang="en-US" dirty="0"/>
          </a:p>
        </p:txBody>
      </p:sp>
      <p:pic>
        <p:nvPicPr>
          <p:cNvPr id="3" name="Picture 2">
            <a:extLst>
              <a:ext uri="{FF2B5EF4-FFF2-40B4-BE49-F238E27FC236}">
                <a16:creationId xmlns:a16="http://schemas.microsoft.com/office/drawing/2014/main" id="{ABDCD0FF-8297-E44D-99AD-1B0913C78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973179"/>
            <a:ext cx="5715000" cy="3873500"/>
          </a:xfrm>
          <a:prstGeom prst="rect">
            <a:avLst/>
          </a:prstGeom>
        </p:spPr>
      </p:pic>
      <p:sp>
        <p:nvSpPr>
          <p:cNvPr id="5" name="Rectangle 4">
            <a:extLst>
              <a:ext uri="{FF2B5EF4-FFF2-40B4-BE49-F238E27FC236}">
                <a16:creationId xmlns:a16="http://schemas.microsoft.com/office/drawing/2014/main" id="{7CF15FC3-0448-B145-B001-A51E6C6F249E}"/>
              </a:ext>
            </a:extLst>
          </p:cNvPr>
          <p:cNvSpPr/>
          <p:nvPr/>
        </p:nvSpPr>
        <p:spPr>
          <a:xfrm>
            <a:off x="4828700" y="729639"/>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190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E09F-11EA-8A4F-A7DF-03D71DCCD62D}"/>
              </a:ext>
            </a:extLst>
          </p:cNvPr>
          <p:cNvSpPr>
            <a:spLocks noGrp="1"/>
          </p:cNvSpPr>
          <p:nvPr>
            <p:ph type="title"/>
          </p:nvPr>
        </p:nvSpPr>
        <p:spPr>
          <a:xfrm>
            <a:off x="1406237" y="394305"/>
            <a:ext cx="10515600" cy="1325563"/>
          </a:xfrm>
        </p:spPr>
        <p:txBody>
          <a:bodyPr/>
          <a:lstStyle/>
          <a:p>
            <a:pPr lvl="0" algn="ctr">
              <a:lnSpc>
                <a:spcPct val="100000"/>
              </a:lnSpc>
              <a:spcBef>
                <a:spcPts val="0"/>
              </a:spcBef>
            </a:pPr>
            <a:r>
              <a:rPr lang="es-ES" sz="5400" b="1" dirty="0">
                <a:solidFill>
                  <a:srgbClr val="DAA520"/>
                </a:solidFill>
                <a:ea typeface="+mn-ea"/>
                <a:cs typeface="Calibri" panose="020F0502020204030204" pitchFamily="34" charset="0"/>
              </a:rPr>
              <a:t>die</a:t>
            </a:r>
            <a:r>
              <a:rPr lang="es-ES" sz="5400" dirty="0">
                <a:solidFill>
                  <a:srgbClr val="115076"/>
                </a:solidFill>
                <a:ea typeface="+mn-ea"/>
                <a:cs typeface="Calibri" panose="020F0502020204030204" pitchFamily="34" charset="0"/>
              </a:rPr>
              <a:t> </a:t>
            </a:r>
            <a:r>
              <a:rPr lang="es-ES" sz="5400" dirty="0" err="1">
                <a:solidFill>
                  <a:srgbClr val="115076"/>
                </a:solidFill>
                <a:ea typeface="+mn-ea"/>
                <a:cs typeface="Calibri" panose="020F0502020204030204" pitchFamily="34" charset="0"/>
              </a:rPr>
              <a:t>Flasche</a:t>
            </a:r>
            <a:endParaRPr lang="en-US" dirty="0"/>
          </a:p>
        </p:txBody>
      </p:sp>
      <p:pic>
        <p:nvPicPr>
          <p:cNvPr id="3" name="Picture 2">
            <a:extLst>
              <a:ext uri="{FF2B5EF4-FFF2-40B4-BE49-F238E27FC236}">
                <a16:creationId xmlns:a16="http://schemas.microsoft.com/office/drawing/2014/main" id="{C56FC68C-DD81-154A-AA53-A1338C103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752"/>
          <a:stretch/>
        </p:blipFill>
        <p:spPr>
          <a:xfrm>
            <a:off x="4814207" y="2053390"/>
            <a:ext cx="2998064" cy="3900377"/>
          </a:xfrm>
          <a:prstGeom prst="rect">
            <a:avLst/>
          </a:prstGeom>
        </p:spPr>
      </p:pic>
      <p:sp>
        <p:nvSpPr>
          <p:cNvPr id="5" name="Rectangle 4">
            <a:extLst>
              <a:ext uri="{FF2B5EF4-FFF2-40B4-BE49-F238E27FC236}">
                <a16:creationId xmlns:a16="http://schemas.microsoft.com/office/drawing/2014/main" id="{4330F071-B890-A24A-9645-8E8F6BD1E047}"/>
              </a:ext>
            </a:extLst>
          </p:cNvPr>
          <p:cNvSpPr/>
          <p:nvPr/>
        </p:nvSpPr>
        <p:spPr>
          <a:xfrm>
            <a:off x="4363453" y="775406"/>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25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242F-2E42-EA41-9F1D-8DA29E5F753A}"/>
              </a:ext>
            </a:extLst>
          </p:cNvPr>
          <p:cNvSpPr>
            <a:spLocks noGrp="1"/>
          </p:cNvSpPr>
          <p:nvPr>
            <p:ph type="title"/>
          </p:nvPr>
        </p:nvSpPr>
        <p:spPr>
          <a:xfrm>
            <a:off x="1780309" y="714070"/>
            <a:ext cx="10515600" cy="1325563"/>
          </a:xfrm>
        </p:spPr>
        <p:txBody>
          <a:bodyPr>
            <a:normAutofit/>
          </a:bodyPr>
          <a:lstStyle/>
          <a:p>
            <a:pPr lvl="0" algn="ctr">
              <a:lnSpc>
                <a:spcPct val="100000"/>
              </a:lnSpc>
              <a:spcBef>
                <a:spcPts val="0"/>
              </a:spcBef>
            </a:pPr>
            <a:r>
              <a:rPr lang="en-GB" sz="5400" b="1" dirty="0">
                <a:solidFill>
                  <a:srgbClr val="DAA520"/>
                </a:solidFill>
                <a:ea typeface="+mn-ea"/>
                <a:cs typeface="+mn-cs"/>
              </a:rPr>
              <a:t>die</a:t>
            </a:r>
            <a:r>
              <a:rPr lang="en-GB" sz="5400" dirty="0">
                <a:solidFill>
                  <a:srgbClr val="115076"/>
                </a:solidFill>
                <a:ea typeface="+mn-ea"/>
                <a:cs typeface="+mn-cs"/>
              </a:rPr>
              <a:t> </a:t>
            </a:r>
            <a:r>
              <a:rPr lang="en-GB" sz="5400" dirty="0" err="1">
                <a:solidFill>
                  <a:srgbClr val="115076"/>
                </a:solidFill>
                <a:ea typeface="+mn-ea"/>
                <a:cs typeface="+mn-cs"/>
              </a:rPr>
              <a:t>Klasse</a:t>
            </a:r>
            <a:endParaRPr lang="en-US" dirty="0"/>
          </a:p>
        </p:txBody>
      </p:sp>
      <p:pic>
        <p:nvPicPr>
          <p:cNvPr id="7" name="Picture 6">
            <a:extLst>
              <a:ext uri="{FF2B5EF4-FFF2-40B4-BE49-F238E27FC236}">
                <a16:creationId xmlns:a16="http://schemas.microsoft.com/office/drawing/2014/main" id="{F5B05D72-8E9A-A44F-B06D-72EEF198D622}"/>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25125" y="2421298"/>
            <a:ext cx="4957093" cy="3577368"/>
          </a:xfrm>
          <a:prstGeom prst="rect">
            <a:avLst/>
          </a:prstGeom>
        </p:spPr>
      </p:pic>
      <p:sp>
        <p:nvSpPr>
          <p:cNvPr id="12" name="Rectangle 11">
            <a:extLst>
              <a:ext uri="{FF2B5EF4-FFF2-40B4-BE49-F238E27FC236}">
                <a16:creationId xmlns:a16="http://schemas.microsoft.com/office/drawing/2014/main" id="{1C61E5ED-6354-0148-97CA-D4512FB4D77E}"/>
              </a:ext>
            </a:extLst>
          </p:cNvPr>
          <p:cNvSpPr/>
          <p:nvPr/>
        </p:nvSpPr>
        <p:spPr>
          <a:xfrm>
            <a:off x="5165557" y="1095171"/>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764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2B55-51CD-5E42-A9AB-09D12909FC06}"/>
              </a:ext>
            </a:extLst>
          </p:cNvPr>
          <p:cNvSpPr>
            <a:spLocks noGrp="1"/>
          </p:cNvSpPr>
          <p:nvPr>
            <p:ph type="title"/>
          </p:nvPr>
        </p:nvSpPr>
        <p:spPr>
          <a:xfrm>
            <a:off x="1562576" y="828964"/>
            <a:ext cx="10515600" cy="1325563"/>
          </a:xfrm>
        </p:spPr>
        <p:txBody>
          <a:bodyPr>
            <a:normAutofit/>
          </a:bodyPr>
          <a:lstStyle/>
          <a:p>
            <a:pPr lvl="0" algn="ctr">
              <a:lnSpc>
                <a:spcPct val="100000"/>
              </a:lnSpc>
              <a:spcBef>
                <a:spcPts val="0"/>
              </a:spcBef>
            </a:pPr>
            <a:r>
              <a:rPr lang="en-GB" sz="5400" b="1" dirty="0">
                <a:solidFill>
                  <a:srgbClr val="DAA520"/>
                </a:solidFill>
                <a:ea typeface="+mn-ea"/>
                <a:cs typeface="+mn-cs"/>
              </a:rPr>
              <a:t>der</a:t>
            </a:r>
            <a:r>
              <a:rPr lang="en-GB" sz="5400" dirty="0">
                <a:solidFill>
                  <a:srgbClr val="002060"/>
                </a:solidFill>
                <a:ea typeface="+mn-ea"/>
                <a:cs typeface="+mn-cs"/>
              </a:rPr>
              <a:t> Tag</a:t>
            </a:r>
            <a:endParaRPr lang="en-US" dirty="0"/>
          </a:p>
        </p:txBody>
      </p:sp>
      <p:pic>
        <p:nvPicPr>
          <p:cNvPr id="10" name="Picture 9">
            <a:extLst>
              <a:ext uri="{FF2B5EF4-FFF2-40B4-BE49-F238E27FC236}">
                <a16:creationId xmlns:a16="http://schemas.microsoft.com/office/drawing/2014/main" id="{CA76429E-34BE-4840-9977-596B8E679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3469" y="3593225"/>
            <a:ext cx="1975170" cy="1955419"/>
          </a:xfrm>
          <a:prstGeom prst="rect">
            <a:avLst/>
          </a:prstGeom>
        </p:spPr>
      </p:pic>
      <p:pic>
        <p:nvPicPr>
          <p:cNvPr id="11" name="Picture 10">
            <a:extLst>
              <a:ext uri="{FF2B5EF4-FFF2-40B4-BE49-F238E27FC236}">
                <a16:creationId xmlns:a16="http://schemas.microsoft.com/office/drawing/2014/main" id="{386DDCBF-CEDC-B942-B183-321006A1A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8639" y="3593225"/>
            <a:ext cx="2184827" cy="1955419"/>
          </a:xfrm>
          <a:prstGeom prst="rect">
            <a:avLst/>
          </a:prstGeom>
        </p:spPr>
      </p:pic>
      <p:pic>
        <p:nvPicPr>
          <p:cNvPr id="12" name="Picture 11">
            <a:extLst>
              <a:ext uri="{FF2B5EF4-FFF2-40B4-BE49-F238E27FC236}">
                <a16:creationId xmlns:a16="http://schemas.microsoft.com/office/drawing/2014/main" id="{5A5C5F3A-0E3A-6744-853C-39CE7375B6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489" y="2133395"/>
            <a:ext cx="1349719" cy="1405956"/>
          </a:xfrm>
          <a:prstGeom prst="rect">
            <a:avLst/>
          </a:prstGeom>
        </p:spPr>
      </p:pic>
      <p:pic>
        <p:nvPicPr>
          <p:cNvPr id="13" name="Picture 12">
            <a:extLst>
              <a:ext uri="{FF2B5EF4-FFF2-40B4-BE49-F238E27FC236}">
                <a16:creationId xmlns:a16="http://schemas.microsoft.com/office/drawing/2014/main" id="{770F9F8E-AC1F-6640-9DF0-814BC3F227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577" y="2415635"/>
            <a:ext cx="1035599" cy="1181048"/>
          </a:xfrm>
          <a:prstGeom prst="rect">
            <a:avLst/>
          </a:prstGeom>
        </p:spPr>
      </p:pic>
      <p:sp>
        <p:nvSpPr>
          <p:cNvPr id="16" name="Rectangle 15">
            <a:extLst>
              <a:ext uri="{FF2B5EF4-FFF2-40B4-BE49-F238E27FC236}">
                <a16:creationId xmlns:a16="http://schemas.microsoft.com/office/drawing/2014/main" id="{ACEAF280-B033-CA42-BB56-C73E4F3B07C8}"/>
              </a:ext>
            </a:extLst>
          </p:cNvPr>
          <p:cNvSpPr/>
          <p:nvPr/>
        </p:nvSpPr>
        <p:spPr>
          <a:xfrm>
            <a:off x="5330470" y="1210065"/>
            <a:ext cx="1489907" cy="5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956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7FE4B7-B790-234C-A066-9840D4D2CC5F}"/>
              </a:ext>
            </a:extLst>
          </p:cNvPr>
          <p:cNvSpPr>
            <a:spLocks noGrp="1"/>
          </p:cNvSpPr>
          <p:nvPr>
            <p:ph type="title"/>
          </p:nvPr>
        </p:nvSpPr>
        <p:spPr>
          <a:xfrm>
            <a:off x="933763" y="1250434"/>
            <a:ext cx="10515600" cy="1325563"/>
          </a:xfrm>
        </p:spPr>
        <p:txBody>
          <a:bodyPr>
            <a:normAutofit fontScale="90000"/>
          </a:bodyPr>
          <a:lstStyle/>
          <a:p>
            <a:pPr lvl="0" algn="ctr">
              <a:lnSpc>
                <a:spcPct val="100000"/>
              </a:lnSpc>
              <a:spcBef>
                <a:spcPts val="0"/>
              </a:spcBef>
            </a:pPr>
            <a:r>
              <a:rPr lang="en-GB" sz="15300" b="1" dirty="0">
                <a:solidFill>
                  <a:srgbClr val="5B9BD5">
                    <a:lumMod val="50000"/>
                  </a:srgbClr>
                </a:solidFill>
                <a:ea typeface="+mn-ea"/>
                <a:cs typeface="+mn-cs"/>
              </a:rPr>
              <a:t>wo?</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9" name="TextBox 8"/>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pic>
        <p:nvPicPr>
          <p:cNvPr id="2" name="Picture 2" descr="http://www.clker.com/cliparts/w/d/u/B/w/V/stamp1-md.png"/>
          <p:cNvPicPr>
            <a:picLocks noChangeAspect="1" noChangeArrowheads="1"/>
          </p:cNvPicPr>
          <p:nvPr/>
        </p:nvPicPr>
        <p:blipFill>
          <a:blip r:embed="rId4">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0" y="234887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1" y="2984609"/>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5" name="TextBox 4"/>
          <p:cNvSpPr txBox="1"/>
          <p:nvPr/>
        </p:nvSpPr>
        <p:spPr>
          <a:xfrm>
            <a:off x="0" y="4101107"/>
            <a:ext cx="12192000" cy="923330"/>
          </a:xfrm>
          <a:prstGeom prst="rect">
            <a:avLst/>
          </a:prstGeom>
          <a:noFill/>
        </p:spPr>
        <p:txBody>
          <a:bodyPr wrap="square" rtlCol="0">
            <a:spAutoFit/>
          </a:bodyPr>
          <a:lstStyle/>
          <a:p>
            <a:pPr algn="ctr"/>
            <a:r>
              <a:rPr lang="es-ES" sz="5400" b="1" dirty="0" err="1">
                <a:solidFill>
                  <a:srgbClr val="EA5F00"/>
                </a:solidFill>
                <a:latin typeface="Century Gothic" panose="020B0502020202020204" pitchFamily="34" charset="0"/>
                <a:cs typeface="Calibri" panose="020F0502020204030204" pitchFamily="34" charset="0"/>
              </a:rPr>
              <a:t>Wo</a:t>
            </a:r>
            <a:r>
              <a:rPr lang="es-ES" sz="5400" b="1" dirty="0">
                <a:solidFill>
                  <a:srgbClr val="EA5F00"/>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Niko</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6" name="TextBox 5"/>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Where </a:t>
            </a:r>
            <a:r>
              <a:rPr lang="en-HK" sz="3200" dirty="0">
                <a:solidFill>
                  <a:srgbClr val="5B9BD5">
                    <a:lumMod val="50000"/>
                  </a:srgbClr>
                </a:solidFill>
                <a:latin typeface="Century Gothic" panose="020B0502020202020204" pitchFamily="34" charset="0"/>
              </a:rPr>
              <a:t>is Niko?</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14863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407723-98C1-414A-ACC4-D48607E0324B}"/>
              </a:ext>
            </a:extLst>
          </p:cNvPr>
          <p:cNvSpPr>
            <a:spLocks noGrp="1"/>
          </p:cNvSpPr>
          <p:nvPr>
            <p:ph type="title"/>
          </p:nvPr>
        </p:nvSpPr>
        <p:spPr>
          <a:xfrm>
            <a:off x="890952" y="1082529"/>
            <a:ext cx="10619509" cy="1705010"/>
          </a:xfrm>
        </p:spPr>
        <p:txBody>
          <a:bodyPr>
            <a:normAutofit fontScale="90000"/>
          </a:bodyPr>
          <a:lstStyle/>
          <a:p>
            <a:pPr lvl="0" algn="ctr">
              <a:lnSpc>
                <a:spcPct val="100000"/>
              </a:lnSpc>
              <a:spcBef>
                <a:spcPts val="0"/>
              </a:spcBef>
            </a:pPr>
            <a:r>
              <a:rPr lang="en-GB" sz="15300" b="1" dirty="0">
                <a:solidFill>
                  <a:srgbClr val="5B9BD5">
                    <a:lumMod val="50000"/>
                  </a:srgbClr>
                </a:solidFill>
                <a:ea typeface="+mn-ea"/>
                <a:cs typeface="+mn-cs"/>
              </a:rPr>
              <a:t>wo?</a:t>
            </a:r>
            <a:endParaRPr lang="en-US" dirty="0"/>
          </a:p>
        </p:txBody>
      </p:sp>
      <p:pic>
        <p:nvPicPr>
          <p:cNvPr id="2" name="Picture 2" descr="http://www.clker.com/cliparts/w/d/u/B/w/V/stamp1-md.png"/>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988748"/>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6" name="TextBox 5"/>
          <p:cNvSpPr txBox="1"/>
          <p:nvPr/>
        </p:nvSpPr>
        <p:spPr>
          <a:xfrm>
            <a:off x="0" y="4101107"/>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____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Niko</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7" name="TextBox 6"/>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Where </a:t>
            </a:r>
            <a:r>
              <a:rPr lang="en-HK" sz="3200" dirty="0">
                <a:solidFill>
                  <a:srgbClr val="5B9BD5">
                    <a:lumMod val="50000"/>
                  </a:srgbClr>
                </a:solidFill>
                <a:latin typeface="Century Gothic" panose="020B0502020202020204" pitchFamily="34" charset="0"/>
              </a:rPr>
              <a:t>is Niko?</a:t>
            </a:r>
            <a:r>
              <a:rPr lang="en-GB" sz="3200" dirty="0">
                <a:solidFill>
                  <a:srgbClr val="5B9BD5">
                    <a:lumMod val="50000"/>
                  </a:srgbClr>
                </a:solidFill>
                <a:latin typeface="Century Gothic" panose="020B0502020202020204" pitchFamily="34" charset="0"/>
              </a:rPr>
              <a:t>]</a:t>
            </a:r>
          </a:p>
        </p:txBody>
      </p:sp>
      <p:sp>
        <p:nvSpPr>
          <p:cNvPr id="8" name="Rectangle 7"/>
          <p:cNvSpPr/>
          <p:nvPr/>
        </p:nvSpPr>
        <p:spPr>
          <a:xfrm>
            <a:off x="4099586" y="4101107"/>
            <a:ext cx="1446230"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Wo</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12" name="TextBox 11"/>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
        <p:nvSpPr>
          <p:cNvPr id="13" name="Action Button: Help 12">
            <a:hlinkClick r:id="" action="ppaction://noaction" highlightClick="1"/>
            <a:extLst>
              <a:ext uri="{FF2B5EF4-FFF2-40B4-BE49-F238E27FC236}">
                <a16:creationId xmlns:a16="http://schemas.microsoft.com/office/drawing/2014/main" id="{0CC0BB71-A680-FE4F-827C-B9FBAD948BDB}"/>
              </a:ext>
            </a:extLst>
          </p:cNvPr>
          <p:cNvSpPr/>
          <p:nvPr/>
        </p:nvSpPr>
        <p:spPr>
          <a:xfrm>
            <a:off x="2137841" y="3143912"/>
            <a:ext cx="720000" cy="720000"/>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Action Button: Help 13">
            <a:hlinkClick r:id="" action="ppaction://noaction" highlightClick="1"/>
            <a:extLst>
              <a:ext uri="{FF2B5EF4-FFF2-40B4-BE49-F238E27FC236}">
                <a16:creationId xmlns:a16="http://schemas.microsoft.com/office/drawing/2014/main" id="{BA81256F-A9C4-0048-98CD-F65ADE1C275F}"/>
              </a:ext>
            </a:extLst>
          </p:cNvPr>
          <p:cNvSpPr/>
          <p:nvPr/>
        </p:nvSpPr>
        <p:spPr>
          <a:xfrm>
            <a:off x="2137841" y="4961016"/>
            <a:ext cx="720000" cy="720000"/>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772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animBg="1"/>
      <p:bldP spid="8"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0322B7-DE59-8C47-9967-75AAE4DF3ACD}"/>
              </a:ext>
            </a:extLst>
          </p:cNvPr>
          <p:cNvSpPr>
            <a:spLocks noGrp="1"/>
          </p:cNvSpPr>
          <p:nvPr>
            <p:ph type="title"/>
          </p:nvPr>
        </p:nvSpPr>
        <p:spPr>
          <a:xfrm>
            <a:off x="3400817" y="611240"/>
            <a:ext cx="4966855" cy="1259661"/>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das </a:t>
            </a:r>
            <a:r>
              <a:rPr lang="es-ES" sz="5400" b="1" dirty="0" err="1">
                <a:solidFill>
                  <a:srgbClr val="DAA520"/>
                </a:solidFill>
                <a:ea typeface="+mn-ea"/>
                <a:cs typeface="Calibri" panose="020F0502020204030204" pitchFamily="34" charset="0"/>
              </a:rPr>
              <a:t>Fenster</a:t>
            </a:r>
            <a:endParaRPr lang="en-US" dirty="0"/>
          </a:p>
        </p:txBody>
      </p:sp>
      <p:sp>
        <p:nvSpPr>
          <p:cNvPr id="7" name="Rectangle 6">
            <a:extLst>
              <a:ext uri="{FF2B5EF4-FFF2-40B4-BE49-F238E27FC236}">
                <a16:creationId xmlns:a16="http://schemas.microsoft.com/office/drawing/2014/main" id="{4398B798-C0BD-8C44-94F4-9127BA281023}"/>
              </a:ext>
            </a:extLst>
          </p:cNvPr>
          <p:cNvSpPr/>
          <p:nvPr/>
        </p:nvSpPr>
        <p:spPr>
          <a:xfrm>
            <a:off x="1906235" y="779405"/>
            <a:ext cx="6393097" cy="923330"/>
          </a:xfrm>
          <a:prstGeom prst="rect">
            <a:avLst/>
          </a:prstGeom>
        </p:spPr>
        <p:txBody>
          <a:bodyPr wrap="none">
            <a:spAutoFit/>
          </a:bodyPr>
          <a:lstStyle/>
          <a:p>
            <a:r>
              <a:rPr lang="es-ES" sz="5400" b="1" dirty="0" err="1">
                <a:solidFill>
                  <a:srgbClr val="5B9BD5">
                    <a:lumMod val="50000"/>
                  </a:srgbClr>
                </a:solidFill>
                <a:latin typeface="Century Gothic" panose="020B0502020202020204" pitchFamily="34" charset="0"/>
                <a:cs typeface="Calibri" panose="020F0502020204030204" pitchFamily="34" charset="0"/>
              </a:rPr>
              <a:t>Wo</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err="1">
                <a:solidFill>
                  <a:srgbClr val="5B9BD5">
                    <a:lumMod val="50000"/>
                  </a:srgbClr>
                </a:solidFill>
                <a:latin typeface="Century Gothic" panose="020B0502020202020204" pitchFamily="34" charset="0"/>
                <a:cs typeface="Calibri" panose="020F0502020204030204" pitchFamily="34" charset="0"/>
              </a:rPr>
              <a:t>ist</a:t>
            </a:r>
            <a:r>
              <a:rPr lang="es-ES" sz="5400" b="1" dirty="0">
                <a:solidFill>
                  <a:srgbClr val="5B9BD5">
                    <a:lumMod val="50000"/>
                  </a:srgbClr>
                </a:solidFill>
                <a:latin typeface="Century Gothic" panose="020B0502020202020204" pitchFamily="34" charset="0"/>
                <a:cs typeface="Calibri" panose="020F0502020204030204" pitchFamily="34" charset="0"/>
              </a:rPr>
              <a:t>                    ?</a:t>
            </a:r>
            <a:endParaRPr lang="en-US" b="1"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622" y="1702735"/>
            <a:ext cx="6297478" cy="4716549"/>
          </a:xfrm>
          <a:prstGeom prst="rect">
            <a:avLst/>
          </a:prstGeom>
        </p:spPr>
      </p:pic>
    </p:spTree>
    <p:extLst>
      <p:ext uri="{BB962C8B-B14F-4D97-AF65-F5344CB8AC3E}">
        <p14:creationId xmlns:p14="http://schemas.microsoft.com/office/powerpoint/2010/main" val="172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AED1-4E1A-144A-BEB6-AD9920D0BA34}"/>
              </a:ext>
            </a:extLst>
          </p:cNvPr>
          <p:cNvSpPr>
            <a:spLocks noGrp="1"/>
          </p:cNvSpPr>
          <p:nvPr>
            <p:ph type="title"/>
          </p:nvPr>
        </p:nvSpPr>
        <p:spPr>
          <a:xfrm>
            <a:off x="4346861" y="464049"/>
            <a:ext cx="3498273" cy="1607400"/>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der </a:t>
            </a:r>
            <a:r>
              <a:rPr lang="es-ES" sz="5400" b="1" dirty="0" err="1">
                <a:solidFill>
                  <a:srgbClr val="DAA520"/>
                </a:solidFill>
                <a:ea typeface="+mn-ea"/>
                <a:cs typeface="Calibri" panose="020F0502020204030204" pitchFamily="34" charset="0"/>
              </a:rPr>
              <a:t>Tisch</a:t>
            </a:r>
            <a:endParaRPr lang="en-US" dirty="0"/>
          </a:p>
        </p:txBody>
      </p:sp>
      <p:pic>
        <p:nvPicPr>
          <p:cNvPr id="5" name="Picture 4">
            <a:extLst>
              <a:ext uri="{FF2B5EF4-FFF2-40B4-BE49-F238E27FC236}">
                <a16:creationId xmlns:a16="http://schemas.microsoft.com/office/drawing/2014/main" id="{F922E2FA-D312-6843-A83C-069DB517C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644" y="2652296"/>
            <a:ext cx="4080711" cy="2473158"/>
          </a:xfrm>
          <a:prstGeom prst="rect">
            <a:avLst/>
          </a:prstGeom>
        </p:spPr>
      </p:pic>
      <p:sp>
        <p:nvSpPr>
          <p:cNvPr id="7" name="Rectangle 6">
            <a:extLst>
              <a:ext uri="{FF2B5EF4-FFF2-40B4-BE49-F238E27FC236}">
                <a16:creationId xmlns:a16="http://schemas.microsoft.com/office/drawing/2014/main" id="{4398B798-C0BD-8C44-94F4-9127BA281023}"/>
              </a:ext>
            </a:extLst>
          </p:cNvPr>
          <p:cNvSpPr/>
          <p:nvPr/>
        </p:nvSpPr>
        <p:spPr>
          <a:xfrm>
            <a:off x="2512700" y="806084"/>
            <a:ext cx="5623655" cy="923330"/>
          </a:xfrm>
          <a:prstGeom prst="rect">
            <a:avLst/>
          </a:prstGeom>
        </p:spPr>
        <p:txBody>
          <a:bodyPr wrap="none">
            <a:spAutoFit/>
          </a:bodyPr>
          <a:lstStyle/>
          <a:p>
            <a:r>
              <a:rPr lang="es-ES" sz="5400" b="1" dirty="0" err="1">
                <a:solidFill>
                  <a:srgbClr val="5B9BD5">
                    <a:lumMod val="50000"/>
                  </a:srgbClr>
                </a:solidFill>
                <a:latin typeface="Century Gothic" panose="020B0502020202020204" pitchFamily="34" charset="0"/>
                <a:cs typeface="Calibri" panose="020F0502020204030204" pitchFamily="34" charset="0"/>
              </a:rPr>
              <a:t>Wo</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err="1">
                <a:solidFill>
                  <a:srgbClr val="5B9BD5">
                    <a:lumMod val="50000"/>
                  </a:srgbClr>
                </a:solidFill>
                <a:latin typeface="Century Gothic" panose="020B0502020202020204" pitchFamily="34" charset="0"/>
                <a:cs typeface="Calibri" panose="020F0502020204030204" pitchFamily="34" charset="0"/>
              </a:rPr>
              <a:t>ist</a:t>
            </a:r>
            <a:r>
              <a:rPr lang="es-ES" sz="5400" b="1" dirty="0">
                <a:solidFill>
                  <a:srgbClr val="5B9BD5">
                    <a:lumMod val="50000"/>
                  </a:srgbClr>
                </a:solidFill>
                <a:latin typeface="Century Gothic" panose="020B0502020202020204" pitchFamily="34" charset="0"/>
                <a:cs typeface="Calibri" panose="020F0502020204030204" pitchFamily="34" charset="0"/>
              </a:rPr>
              <a:t>                ?</a:t>
            </a:r>
            <a:endParaRPr lang="en-US" b="1" dirty="0">
              <a:solidFill>
                <a:prstClr val="black"/>
              </a:solidFill>
            </a:endParaRPr>
          </a:p>
        </p:txBody>
      </p:sp>
    </p:spTree>
    <p:extLst>
      <p:ext uri="{BB962C8B-B14F-4D97-AF65-F5344CB8AC3E}">
        <p14:creationId xmlns:p14="http://schemas.microsoft.com/office/powerpoint/2010/main" val="8118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2982EE-B316-A040-A825-EA32FB50D4C9}"/>
              </a:ext>
            </a:extLst>
          </p:cNvPr>
          <p:cNvSpPr>
            <a:spLocks noGrp="1"/>
          </p:cNvSpPr>
          <p:nvPr>
            <p:ph type="title"/>
          </p:nvPr>
        </p:nvSpPr>
        <p:spPr>
          <a:xfrm>
            <a:off x="4429489" y="616825"/>
            <a:ext cx="3649718" cy="1270833"/>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das </a:t>
            </a:r>
            <a:r>
              <a:rPr lang="es-ES" sz="5400" b="1" dirty="0" err="1">
                <a:solidFill>
                  <a:srgbClr val="DAA520"/>
                </a:solidFill>
                <a:ea typeface="+mn-ea"/>
                <a:cs typeface="Calibri" panose="020F0502020204030204" pitchFamily="34" charset="0"/>
              </a:rPr>
              <a:t>Heft</a:t>
            </a:r>
            <a:endParaRPr lang="en-US" dirty="0"/>
          </a:p>
        </p:txBody>
      </p:sp>
      <p:sp>
        <p:nvSpPr>
          <p:cNvPr id="7" name="Rectangle 6">
            <a:extLst>
              <a:ext uri="{FF2B5EF4-FFF2-40B4-BE49-F238E27FC236}">
                <a16:creationId xmlns:a16="http://schemas.microsoft.com/office/drawing/2014/main" id="{4398B798-C0BD-8C44-94F4-9127BA281023}"/>
              </a:ext>
            </a:extLst>
          </p:cNvPr>
          <p:cNvSpPr/>
          <p:nvPr/>
        </p:nvSpPr>
        <p:spPr>
          <a:xfrm>
            <a:off x="2743232" y="790576"/>
            <a:ext cx="5423280" cy="923330"/>
          </a:xfrm>
          <a:prstGeom prst="rect">
            <a:avLst/>
          </a:prstGeom>
        </p:spPr>
        <p:txBody>
          <a:bodyPr wrap="none">
            <a:spAutoFit/>
          </a:bodyPr>
          <a:lstStyle/>
          <a:p>
            <a:r>
              <a:rPr lang="es-ES" sz="5400" b="1" dirty="0" err="1">
                <a:solidFill>
                  <a:srgbClr val="5B9BD5">
                    <a:lumMod val="50000"/>
                  </a:srgbClr>
                </a:solidFill>
                <a:latin typeface="Century Gothic" panose="020B0502020202020204" pitchFamily="34" charset="0"/>
                <a:cs typeface="Calibri" panose="020F0502020204030204" pitchFamily="34" charset="0"/>
              </a:rPr>
              <a:t>Wo</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err="1">
                <a:solidFill>
                  <a:srgbClr val="5B9BD5">
                    <a:lumMod val="50000"/>
                  </a:srgbClr>
                </a:solidFill>
                <a:latin typeface="Century Gothic" panose="020B0502020202020204" pitchFamily="34" charset="0"/>
                <a:cs typeface="Calibri" panose="020F0502020204030204" pitchFamily="34" charset="0"/>
              </a:rPr>
              <a:t>ist</a:t>
            </a:r>
            <a:r>
              <a:rPr lang="es-ES" sz="5400" b="1" dirty="0">
                <a:solidFill>
                  <a:srgbClr val="DAA520"/>
                </a:solidFill>
                <a:latin typeface="Century Gothic" panose="020B0502020202020204" pitchFamily="34" charset="0"/>
                <a:cs typeface="Calibri" panose="020F0502020204030204" pitchFamily="34" charset="0"/>
              </a:rPr>
              <a:t>               </a:t>
            </a:r>
            <a:r>
              <a:rPr lang="es-ES" sz="5400" b="1" dirty="0">
                <a:solidFill>
                  <a:srgbClr val="5B9BD5">
                    <a:lumMod val="50000"/>
                  </a:srgbClr>
                </a:solidFill>
                <a:latin typeface="Century Gothic" panose="020B0502020202020204" pitchFamily="34" charset="0"/>
                <a:cs typeface="Calibri" panose="020F0502020204030204" pitchFamily="34" charset="0"/>
              </a:rPr>
              <a:t>?</a:t>
            </a:r>
            <a:endParaRPr lang="en-US" b="1" dirty="0">
              <a:solidFill>
                <a:prstClr val="black"/>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918" y="1713906"/>
            <a:ext cx="3223720" cy="4316278"/>
          </a:xfrm>
          <a:prstGeom prst="rect">
            <a:avLst/>
          </a:prstGeom>
        </p:spPr>
      </p:pic>
    </p:spTree>
    <p:extLst>
      <p:ext uri="{BB962C8B-B14F-4D97-AF65-F5344CB8AC3E}">
        <p14:creationId xmlns:p14="http://schemas.microsoft.com/office/powerpoint/2010/main" val="35941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0653-471F-5E45-8D84-E05663BB9F3D}"/>
              </a:ext>
            </a:extLst>
          </p:cNvPr>
          <p:cNvSpPr>
            <a:spLocks noGrp="1"/>
          </p:cNvSpPr>
          <p:nvPr>
            <p:ph type="title"/>
          </p:nvPr>
        </p:nvSpPr>
        <p:spPr>
          <a:xfrm>
            <a:off x="4255099" y="711085"/>
            <a:ext cx="3193473" cy="1136345"/>
          </a:xfrm>
        </p:spPr>
        <p:txBody>
          <a:bodyPr>
            <a:normAutofit/>
          </a:bodyPr>
          <a:lstStyle/>
          <a:p>
            <a:pPr lvl="0" algn="ctr">
              <a:lnSpc>
                <a:spcPct val="100000"/>
              </a:lnSpc>
              <a:spcBef>
                <a:spcPts val="0"/>
              </a:spcBef>
            </a:pPr>
            <a:r>
              <a:rPr lang="es-ES" sz="5400" b="1" dirty="0">
                <a:solidFill>
                  <a:srgbClr val="DAA520"/>
                </a:solidFill>
                <a:ea typeface="+mn-ea"/>
                <a:cs typeface="Calibri" panose="020F0502020204030204" pitchFamily="34" charset="0"/>
              </a:rPr>
              <a:t>die </a:t>
            </a:r>
            <a:r>
              <a:rPr lang="es-ES" sz="5400" b="1" dirty="0" err="1">
                <a:solidFill>
                  <a:srgbClr val="DAA520"/>
                </a:solidFill>
                <a:ea typeface="+mn-ea"/>
                <a:cs typeface="Calibri" panose="020F0502020204030204" pitchFamily="34" charset="0"/>
              </a:rPr>
              <a:t>T</a:t>
            </a:r>
            <a:r>
              <a:rPr lang="es-ES" sz="5400" b="1" u="sng" dirty="0" err="1">
                <a:solidFill>
                  <a:srgbClr val="DAA520"/>
                </a:solidFill>
                <a:ea typeface="+mn-ea"/>
                <a:cs typeface="Calibri" panose="020F0502020204030204" pitchFamily="34" charset="0"/>
              </a:rPr>
              <a:t>a</a:t>
            </a:r>
            <a:r>
              <a:rPr lang="es-ES" sz="5400" b="1" dirty="0" err="1">
                <a:solidFill>
                  <a:srgbClr val="DAA520"/>
                </a:solidFill>
                <a:ea typeface="+mn-ea"/>
                <a:cs typeface="Calibri" panose="020F0502020204030204" pitchFamily="34" charset="0"/>
              </a:rPr>
              <a:t>fel</a:t>
            </a:r>
            <a:endParaRPr lang="en-US" dirty="0"/>
          </a:p>
        </p:txBody>
      </p:sp>
      <p:pic>
        <p:nvPicPr>
          <p:cNvPr id="3" name="Picture 2">
            <a:extLst>
              <a:ext uri="{FF2B5EF4-FFF2-40B4-BE49-F238E27FC236}">
                <a16:creationId xmlns:a16="http://schemas.microsoft.com/office/drawing/2014/main" id="{ABDCD0FF-8297-E44D-99AD-1B0913C78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337" y="1965565"/>
            <a:ext cx="5715000" cy="3873500"/>
          </a:xfrm>
          <a:prstGeom prst="rect">
            <a:avLst/>
          </a:prstGeom>
        </p:spPr>
      </p:pic>
      <p:sp>
        <p:nvSpPr>
          <p:cNvPr id="5" name="Rectangle 4">
            <a:extLst>
              <a:ext uri="{FF2B5EF4-FFF2-40B4-BE49-F238E27FC236}">
                <a16:creationId xmlns:a16="http://schemas.microsoft.com/office/drawing/2014/main" id="{4398B798-C0BD-8C44-94F4-9127BA281023}"/>
              </a:ext>
            </a:extLst>
          </p:cNvPr>
          <p:cNvSpPr/>
          <p:nvPr/>
        </p:nvSpPr>
        <p:spPr>
          <a:xfrm>
            <a:off x="2355774" y="817593"/>
            <a:ext cx="5423280" cy="923330"/>
          </a:xfrm>
          <a:prstGeom prst="rect">
            <a:avLst/>
          </a:prstGeom>
        </p:spPr>
        <p:txBody>
          <a:bodyPr wrap="none">
            <a:spAutoFit/>
          </a:bodyPr>
          <a:lstStyle/>
          <a:p>
            <a:r>
              <a:rPr lang="es-ES" sz="5400" b="1" dirty="0" err="1">
                <a:solidFill>
                  <a:srgbClr val="5B9BD5">
                    <a:lumMod val="50000"/>
                  </a:srgbClr>
                </a:solidFill>
                <a:latin typeface="Century Gothic" panose="020B0502020202020204" pitchFamily="34" charset="0"/>
                <a:cs typeface="Calibri" panose="020F0502020204030204" pitchFamily="34" charset="0"/>
              </a:rPr>
              <a:t>Wo</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err="1">
                <a:solidFill>
                  <a:srgbClr val="5B9BD5">
                    <a:lumMod val="50000"/>
                  </a:srgbClr>
                </a:solidFill>
                <a:latin typeface="Century Gothic" panose="020B0502020202020204" pitchFamily="34" charset="0"/>
                <a:cs typeface="Calibri" panose="020F0502020204030204" pitchFamily="34" charset="0"/>
              </a:rPr>
              <a:t>ist</a:t>
            </a:r>
            <a:r>
              <a:rPr lang="es-ES" sz="5400" b="1" dirty="0">
                <a:solidFill>
                  <a:srgbClr val="5B9BD5">
                    <a:lumMod val="50000"/>
                  </a:srgbClr>
                </a:solidFill>
                <a:latin typeface="Century Gothic" panose="020B0502020202020204" pitchFamily="34" charset="0"/>
                <a:cs typeface="Calibri" panose="020F0502020204030204" pitchFamily="34" charset="0"/>
              </a:rPr>
              <a:t> </a:t>
            </a:r>
            <a:r>
              <a:rPr lang="es-ES" sz="5400" b="1" dirty="0">
                <a:solidFill>
                  <a:srgbClr val="DAA520"/>
                </a:solidFill>
                <a:latin typeface="Century Gothic" panose="020B0502020202020204" pitchFamily="34" charset="0"/>
                <a:cs typeface="Calibri" panose="020F0502020204030204" pitchFamily="34" charset="0"/>
              </a:rPr>
              <a:t>              </a:t>
            </a:r>
            <a:r>
              <a:rPr lang="es-ES" sz="5400" b="1" dirty="0">
                <a:solidFill>
                  <a:srgbClr val="5B9BD5">
                    <a:lumMod val="50000"/>
                  </a:srgbClr>
                </a:solidFill>
                <a:latin typeface="Century Gothic" panose="020B0502020202020204" pitchFamily="34" charset="0"/>
                <a:cs typeface="Calibri" panose="020F0502020204030204" pitchFamily="34" charset="0"/>
              </a:rPr>
              <a:t>?</a:t>
            </a:r>
            <a:endParaRPr lang="en-US" b="1" dirty="0">
              <a:solidFill>
                <a:prstClr val="black"/>
              </a:solidFill>
            </a:endParaRPr>
          </a:p>
        </p:txBody>
      </p:sp>
    </p:spTree>
    <p:extLst>
      <p:ext uri="{BB962C8B-B14F-4D97-AF65-F5344CB8AC3E}">
        <p14:creationId xmlns:p14="http://schemas.microsoft.com/office/powerpoint/2010/main" val="25400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8D84-846F-6A45-80C3-47B5360AC246}"/>
              </a:ext>
            </a:extLst>
          </p:cNvPr>
          <p:cNvSpPr>
            <a:spLocks noGrp="1"/>
          </p:cNvSpPr>
          <p:nvPr>
            <p:ph type="title"/>
          </p:nvPr>
        </p:nvSpPr>
        <p:spPr>
          <a:xfrm>
            <a:off x="5138338" y="311934"/>
            <a:ext cx="1960418" cy="1468854"/>
          </a:xfrm>
        </p:spPr>
        <p:txBody>
          <a:bodyPr>
            <a:normAutofit/>
          </a:bodyPr>
          <a:lstStyle/>
          <a:p>
            <a:pPr lvl="0" algn="ctr">
              <a:lnSpc>
                <a:spcPct val="100000"/>
              </a:lnSpc>
              <a:spcBef>
                <a:spcPts val="0"/>
              </a:spcBef>
            </a:pPr>
            <a:r>
              <a:rPr lang="es-ES" sz="6600" b="1" dirty="0">
                <a:solidFill>
                  <a:srgbClr val="115076"/>
                </a:solidFill>
                <a:ea typeface="+mn-ea"/>
                <a:cs typeface="Calibri" panose="020F0502020204030204" pitchFamily="34" charset="0"/>
              </a:rPr>
              <a:t>d</a:t>
            </a:r>
            <a:r>
              <a:rPr lang="es-ES" sz="6600" b="1" u="sng" dirty="0">
                <a:solidFill>
                  <a:srgbClr val="DAA520"/>
                </a:solidFill>
                <a:ea typeface="+mn-ea"/>
                <a:cs typeface="Calibri" panose="020F0502020204030204" pitchFamily="34" charset="0"/>
              </a:rPr>
              <a:t>a</a:t>
            </a:r>
            <a:endParaRPr lang="en-US" dirty="0"/>
          </a:p>
        </p:txBody>
      </p:sp>
      <p:pic>
        <p:nvPicPr>
          <p:cNvPr id="4" name="Graphic 3" descr="Right pointing backhand index ">
            <a:extLst>
              <a:ext uri="{FF2B5EF4-FFF2-40B4-BE49-F238E27FC236}">
                <a16:creationId xmlns:a16="http://schemas.microsoft.com/office/drawing/2014/main" id="{3D9BF3CE-8B11-1F4F-907C-6D5C7C6DF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0591" y="1228679"/>
            <a:ext cx="5096742" cy="5096742"/>
          </a:xfrm>
          <a:prstGeom prst="rect">
            <a:avLst/>
          </a:prstGeom>
        </p:spPr>
      </p:pic>
    </p:spTree>
    <p:extLst>
      <p:ext uri="{BB962C8B-B14F-4D97-AF65-F5344CB8AC3E}">
        <p14:creationId xmlns:p14="http://schemas.microsoft.com/office/powerpoint/2010/main" val="22742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template.pptx" id="{99FA4C50-84AC-4433-BF07-FE6B7343DAD0}" vid="{39147C7E-68DD-47C5-8118-3F179FB41A45}"/>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885</Words>
  <Application>Microsoft Macintosh PowerPoint</Application>
  <PresentationFormat>Widescreen</PresentationFormat>
  <Paragraphs>119</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Century Gothic</vt:lpstr>
      <vt:lpstr>Tw Cen MT</vt:lpstr>
      <vt:lpstr>Wingdings</vt:lpstr>
      <vt:lpstr>1_Office Theme</vt:lpstr>
      <vt:lpstr>2_Office Theme</vt:lpstr>
      <vt:lpstr>Vocabulary</vt:lpstr>
      <vt:lpstr>wo?</vt:lpstr>
      <vt:lpstr>wo?</vt:lpstr>
      <vt:lpstr>wo?</vt:lpstr>
      <vt:lpstr>das Fenster</vt:lpstr>
      <vt:lpstr>der Tisch</vt:lpstr>
      <vt:lpstr>das Heft</vt:lpstr>
      <vt:lpstr>die Tafel</vt:lpstr>
      <vt:lpstr>da</vt:lpstr>
      <vt:lpstr>die Flasche</vt:lpstr>
      <vt:lpstr>PowerPoint Presentation</vt:lpstr>
      <vt:lpstr>PowerPoint Presentation</vt:lpstr>
      <vt:lpstr>PowerPoint Presentation</vt:lpstr>
      <vt:lpstr>PowerPoint Presentation</vt:lpstr>
      <vt:lpstr>der Mann</vt:lpstr>
      <vt:lpstr>der Gast</vt:lpstr>
      <vt:lpstr>der Tisch</vt:lpstr>
      <vt:lpstr>das Fenster</vt:lpstr>
      <vt:lpstr>das Paar</vt:lpstr>
      <vt:lpstr>das Heft</vt:lpstr>
      <vt:lpstr>die Tafel</vt:lpstr>
      <vt:lpstr>die Flasche</vt:lpstr>
      <vt:lpstr>die Klasse</vt:lpstr>
      <vt:lpstr>der Tag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Rachel Hawkes</dc:creator>
  <cp:lastModifiedBy>Helen Thomas</cp:lastModifiedBy>
  <cp:revision>4</cp:revision>
  <dcterms:created xsi:type="dcterms:W3CDTF">2019-12-01T18:47:46Z</dcterms:created>
  <dcterms:modified xsi:type="dcterms:W3CDTF">2019-12-13T16:19:48Z</dcterms:modified>
</cp:coreProperties>
</file>