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734" r:id="rId2"/>
    <p:sldId id="745" r:id="rId3"/>
    <p:sldId id="714" r:id="rId4"/>
    <p:sldId id="719" r:id="rId5"/>
    <p:sldId id="729" r:id="rId6"/>
    <p:sldId id="591" r:id="rId7"/>
    <p:sldId id="732" r:id="rId8"/>
    <p:sldId id="735" r:id="rId9"/>
    <p:sldId id="7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B"/>
    <a:srgbClr val="FFF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2655" autoAdjust="0"/>
  </p:normalViewPr>
  <p:slideViewPr>
    <p:cSldViewPr snapToGrid="0">
      <p:cViewPr varScale="1">
        <p:scale>
          <a:sx n="77" d="100"/>
          <a:sy n="77" d="100"/>
        </p:scale>
        <p:origin x="1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32E3D-B48C-4566-A2FE-D685F6C6208D}" type="datetimeFigureOut">
              <a:rPr lang="en-GB" smtClean="0"/>
              <a:t>17/02/2023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4D3EF-A7C2-4A0D-92ED-C9C244E5C5C2}" type="slidenum">
              <a:rPr lang="en-GB" smtClean="0"/>
              <a:t>‹#›</a:t>
            </a:fld>
            <a:endParaRPr lang="en-GB"/>
          </a:p>
        </p:txBody>
      </p:sp>
    </p:spTree>
    <p:extLst>
      <p:ext uri="{BB962C8B-B14F-4D97-AF65-F5344CB8AC3E}">
        <p14:creationId xmlns:p14="http://schemas.microsoft.com/office/powerpoint/2010/main" val="190729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 Native-speaker teacher feedback provided by </a:t>
            </a:r>
            <a:r>
              <a:rPr lang="en-GB" sz="1200" b="0" i="0" kern="1200" dirty="0">
                <a:solidFill>
                  <a:schemeClr val="tx1"/>
                </a:solidFill>
                <a:effectLst/>
                <a:latin typeface="+mn-lt"/>
                <a:ea typeface="+mn-ea"/>
                <a:cs typeface="+mn-cs"/>
              </a:rPr>
              <a:t>Stephanie Cross.</a:t>
            </a:r>
          </a:p>
          <a:p>
            <a:pPr>
              <a:lnSpc>
                <a:spcPct val="107000"/>
              </a:lnSpc>
              <a:spcAft>
                <a:spcPts val="800"/>
              </a:spcAft>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VS (yes/no) questions in the simple past (H)</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Use of perfect tense with adverb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schon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ein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)mal</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perfect tense of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ieren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verbs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VS (yes/no) questions in the perfect tense</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Word pattern 6: add suffix -er to a verb stem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verbs) to change into male agent nouns with equivalent and transparent meaning</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i="0" dirty="0">
                <a:effectLst/>
                <a:latin typeface="Century Gothic" panose="020B0502020202020204" pitchFamily="34" charset="0"/>
              </a:rPr>
              <a:t>SSC: </a:t>
            </a:r>
            <a:r>
              <a:rPr lang="en-US" sz="1200" b="1" i="0" dirty="0">
                <a:solidFill>
                  <a:srgbClr val="000000"/>
                </a:solidFill>
                <a:effectLst/>
                <a:latin typeface="Century Gothic" panose="020B0502020202020204" pitchFamily="34" charset="0"/>
              </a:rPr>
              <a:t>unstressed [er], consonantal [r], vocalic [r]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rgbClr val="000000"/>
                </a:solidFill>
                <a:effectLst/>
                <a:latin typeface="Century Gothic" panose="020B0502020202020204" pitchFamily="34" charset="0"/>
              </a:rPr>
              <a:t>[link to grammar: word pattern 6, -</a:t>
            </a:r>
            <a:r>
              <a:rPr lang="en-US" sz="1200" b="0" i="0" dirty="0" err="1">
                <a:solidFill>
                  <a:srgbClr val="000000"/>
                </a:solidFill>
                <a:effectLst/>
                <a:latin typeface="Century Gothic" panose="020B0502020202020204" pitchFamily="34" charset="0"/>
              </a:rPr>
              <a:t>ieren</a:t>
            </a:r>
            <a:r>
              <a:rPr lang="en-US" sz="1200" b="0" i="0" dirty="0">
                <a:solidFill>
                  <a:srgbClr val="000000"/>
                </a:solidFill>
                <a:effectLst/>
                <a:latin typeface="Century Gothic" panose="020B0502020202020204" pitchFamily="34" charset="0"/>
              </a:rPr>
              <a:t> verbs]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200" b="0" i="0" u="none" strike="noStrike" dirty="0">
                <a:solidFill>
                  <a:srgbClr val="000000"/>
                </a:solidFill>
                <a:effectLst/>
                <a:latin typeface="Century Gothic" panose="020B0502020202020204" pitchFamily="34" charset="0"/>
              </a:rPr>
              <a:t>akzeptieren [1798] passieren [381] schreiben (anacc. +noun)2 [184] Erde1 [783] endlich [454] ja2 [45] schon (ein)mal [n/a] fand (H) [103] fiel (H) [332] gewann (H) [372] half (H) [338] konzentrieren (aufacc. + noun) (H) [1315] las (H) [305] nahm (H) [142] reagieren (aufacc. + noun) (H) [722] schrieb (H) [184] sprach (H) [161] wurde (H) [8] Einfluss (H) [872] Vorbild (H) [2382] vorher (H) [866] </a:t>
            </a:r>
          </a:p>
          <a:p>
            <a:pPr>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Revisited vocabulary: </a:t>
            </a:r>
            <a:r>
              <a:rPr lang="de-DE" sz="1200" b="0" i="0" dirty="0">
                <a:solidFill>
                  <a:srgbClr val="000000"/>
                </a:solidFill>
                <a:effectLst/>
                <a:latin typeface="Century Gothic" panose="020B0502020202020204" pitchFamily="34" charset="0"/>
              </a:rPr>
              <a:t>stimmen1 [490] weiß [78] weißt [78] Brille [n/a] Ergebnis [386] Ohr [1088] schade [2788] sogar [226] auffallen (H) [1160] aufgeben (H) [1371] betreffen (H) [416] erhalten1 (H) [287]  gelten (H) [158] veröffentlichen (H) [1453] Inhalt (H) [1065] Kenntnis (H) [1536] Macht (H) [1098] Verständnis (H) [1578] schrecklich (H) [2200] wissenschaftlich (H) [909] entweder (H) [1100] falls (H) [1170] </a:t>
            </a:r>
          </a:p>
          <a:p>
            <a:pPr>
              <a:lnSpc>
                <a:spcPct val="107000"/>
              </a:lnSpc>
              <a:spcAft>
                <a:spcPts val="800"/>
              </a:spcAft>
            </a:pPr>
            <a:endParaRPr lang="de-DE" sz="1200" b="0" i="0" dirty="0">
              <a:solidFill>
                <a:srgbClr val="000000"/>
              </a:solidFill>
              <a:effectLst/>
              <a:latin typeface="Century Gothic" panose="020B0502020202020204" pitchFamily="34" charset="0"/>
            </a:endParaRPr>
          </a:p>
          <a:p>
            <a:pPr>
              <a:lnSpc>
                <a:spcPct val="107000"/>
              </a:lnSpc>
              <a:spcAft>
                <a:spcPts val="800"/>
              </a:spcAft>
            </a:pPr>
            <a:r>
              <a:rPr lang="en-GB" sz="1200" b="1" i="0" dirty="0">
                <a:solidFill>
                  <a:srgbClr val="000000"/>
                </a:solidFill>
                <a:effectLst/>
                <a:latin typeface="Century Gothic" panose="020B0502020202020204" pitchFamily="34" charset="0"/>
              </a:rPr>
              <a:t>Thematic revisited vocabulary: </a:t>
            </a:r>
            <a:r>
              <a:rPr lang="de-DE" sz="1200" b="0" i="0" u="none" strike="noStrike" dirty="0">
                <a:solidFill>
                  <a:srgbClr val="000000"/>
                </a:solidFill>
                <a:effectLst/>
                <a:latin typeface="Century Gothic" panose="020B0502020202020204" pitchFamily="34" charset="0"/>
              </a:rPr>
              <a:t>anfangen [497] probieren [2894] produzieren [1000] schlafen [679] studieren [600] verbessern [1194] vergessen [584] versprechen [1056] alles [36] damals [286] Nacht [325] Universität, Uni [415] Wochenende [1243] beliebt [1873] berühmt [1379] spannend [1810] einmal [124] noch (ein(e)) [33] schon [61] ja1 [45] informieren; sichacc. informieren über + noun (H) [1515] lief (H) [252] sah (H) [79] Freude (H) [1286] Rede (H) [759] </a:t>
            </a:r>
          </a:p>
          <a:p>
            <a:pPr>
              <a:lnSpc>
                <a:spcPct val="107000"/>
              </a:lnSpc>
              <a:spcAft>
                <a:spcPts val="800"/>
              </a:spcAft>
            </a:pPr>
            <a:endParaRPr lang="de-DE" sz="1200" b="0" i="0" u="none" strike="noStrike"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 </a:t>
            </a:r>
            <a:r>
              <a:rPr lang="de-DE" sz="1200" b="0" i="0" dirty="0">
                <a:effectLst/>
                <a:latin typeface="Century Gothic" panose="020B0502020202020204" pitchFamily="34" charset="0"/>
              </a:rPr>
              <a:t>nicht, nie</a:t>
            </a:r>
            <a:br>
              <a:rPr lang="en-US" sz="1200" b="0" i="0" dirty="0">
                <a:solidFill>
                  <a:srgbClr val="000000"/>
                </a:solidFill>
                <a:effectLst/>
                <a:latin typeface="Century Gothic" panose="020B0502020202020204" pitchFamily="34" charset="0"/>
              </a:rPr>
            </a:br>
            <a:r>
              <a:rPr lang="en-GB" sz="1200"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b="1" dirty="0"/>
              <a:t>Information source</a:t>
            </a:r>
            <a:r>
              <a:rPr lang="en-GB" dirty="0"/>
              <a:t>:</a:t>
            </a:r>
            <a:br>
              <a:rPr lang="en-GB" dirty="0"/>
            </a:br>
            <a:r>
              <a:rPr lang="en-GB" dirty="0"/>
              <a:t>https://today.yougov.com/topics/international/articles-reports/2021/12/13/worlds-most-admired-2021</a:t>
            </a:r>
          </a:p>
          <a:p>
            <a:endParaRPr lang="en-GB" dirty="0"/>
          </a:p>
          <a:p>
            <a:r>
              <a:rPr lang="en-GB" b="1" dirty="0"/>
              <a:t>Image attribution</a:t>
            </a:r>
            <a:r>
              <a:rPr lang="en-GB" dirty="0"/>
              <a:t>:</a:t>
            </a:r>
            <a:br>
              <a:rPr lang="en-GB" dirty="0"/>
            </a:br>
            <a:r>
              <a:rPr lang="en-US" dirty="0"/>
              <a:t>Official White House Photo by Pete Souza, Public domain, via Wikimedia Commons</a:t>
            </a:r>
            <a:r>
              <a:rPr lang="en-GB" dirty="0"/>
              <a:t> </a:t>
            </a:r>
          </a:p>
          <a:p>
            <a:r>
              <a:rPr lang="en-US" dirty="0"/>
              <a:t>NASA/Bill Ingalls, Public domain, via Wikimedia Commons</a:t>
            </a:r>
            <a:br>
              <a:rPr lang="en-US" dirty="0"/>
            </a:br>
            <a:r>
              <a:rPr lang="en-US" dirty="0"/>
              <a:t>Armin </a:t>
            </a:r>
            <a:r>
              <a:rPr lang="en-US" dirty="0" err="1"/>
              <a:t>Linnartz</a:t>
            </a:r>
            <a:r>
              <a:rPr lang="en-US" dirty="0"/>
              <a:t>, CC BY-SA 3.0 DE via Wikimedia Commons</a:t>
            </a:r>
          </a:p>
          <a:p>
            <a:r>
              <a:rPr lang="az-Cyrl-AZ" dirty="0"/>
              <a:t>Анна Нэсси, </a:t>
            </a:r>
            <a:r>
              <a:rPr lang="en-GB" dirty="0"/>
              <a:t>CC BY-SA 3.0 GFDL, via Wikimedia Commons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86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10.1.1.6 Suggested homework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to go over homework.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sz="1200" dirty="0" err="1"/>
              <a:t>Flüchtling</a:t>
            </a:r>
            <a:r>
              <a:rPr lang="en-GB" baseline="0" dirty="0"/>
              <a:t> [410] </a:t>
            </a:r>
            <a:r>
              <a:rPr lang="en-GB" baseline="0" dirty="0" err="1"/>
              <a:t>vertrauen</a:t>
            </a:r>
            <a:r>
              <a:rPr lang="en-GB" baseline="0" dirty="0"/>
              <a:t> [1122] </a:t>
            </a:r>
            <a:r>
              <a:rPr lang="en-GB" baseline="0" dirty="0" err="1"/>
              <a:t>umarmen</a:t>
            </a:r>
            <a:r>
              <a:rPr lang="en-GB" baseline="0" dirty="0"/>
              <a:t> [3807]</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35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5 minutes</a:t>
            </a:r>
          </a:p>
          <a:p>
            <a:endParaRPr lang="en-GB" b="1" baseline="0" dirty="0"/>
          </a:p>
          <a:p>
            <a:pPr marL="0"/>
            <a:r>
              <a:rPr lang="en-GB" b="1" baseline="0" dirty="0"/>
              <a:t>Aim: </a:t>
            </a:r>
            <a:r>
              <a:rPr lang="en-GB" b="0" baseline="0" dirty="0"/>
              <a:t>to revise in productive mode/written modality 12 items of vocabulary from this week’s thematic set, within a limited time frame.</a:t>
            </a:r>
          </a:p>
          <a:p>
            <a:pPr marL="0"/>
            <a:endParaRPr lang="en-GB" b="0" baseline="0" dirty="0"/>
          </a:p>
          <a:p>
            <a:pPr marL="0"/>
            <a:r>
              <a:rPr lang="en-GB" b="1" baseline="0" dirty="0"/>
              <a:t>Note: </a:t>
            </a:r>
            <a:r>
              <a:rPr lang="en-GB" b="0" baseline="0" dirty="0"/>
              <a:t>the three squares to the right contain higher only vocabulary.</a:t>
            </a:r>
            <a:br>
              <a:rPr lang="en-GB" b="0" baseline="0" dirty="0"/>
            </a:br>
            <a:endParaRPr lang="en-GB" b="0" baseline="0" dirty="0"/>
          </a:p>
          <a:p>
            <a:r>
              <a:rPr lang="en-GB" b="1" baseline="0" dirty="0"/>
              <a:t>Procedure:</a:t>
            </a:r>
          </a:p>
          <a:p>
            <a:r>
              <a:rPr lang="en-GB" baseline="0" dirty="0"/>
              <a:t>1. Write A-L in books.</a:t>
            </a:r>
          </a:p>
          <a:p>
            <a:r>
              <a:rPr lang="en-GB" baseline="0" dirty="0"/>
              <a:t>2. Click / press enter to flash a picture. It will disappear after 3 seconds. Note that the pictures do not appear in alphabetical order.</a:t>
            </a:r>
          </a:p>
          <a:p>
            <a:r>
              <a:rPr lang="en-GB" baseline="0" dirty="0"/>
              <a:t>3. Write down the German word before the picture has faded away.</a:t>
            </a:r>
            <a:br>
              <a:rPr lang="en-GB" baseline="0" dirty="0"/>
            </a:br>
            <a:r>
              <a:rPr lang="en-GB" baseline="0" dirty="0"/>
              <a:t>4. Ensure that gender/definite articles are written for any nouns.</a:t>
            </a:r>
          </a:p>
          <a:p>
            <a:r>
              <a:rPr lang="en-GB" baseline="0" dirty="0"/>
              <a:t>5. Click to reveal the answers.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4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dictation skills and recognition of unstressed [er], consonantal [r], and vocalic [r] in unknown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on the audio buttons to play the sentences. Students listen and write down what they hear. Note, this exercise purposely contains unknown words which contain the target SSCs. They are marked in bold.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reveal the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Marietta Slomka ist eine harte </a:t>
            </a:r>
            <a:r>
              <a:rPr lang="de-DE" b="0" dirty="0"/>
              <a:t>Interviewerin</a:t>
            </a:r>
            <a:r>
              <a:rPr lang="de-DE" dirty="0"/>
              <a:t> beim ZDF.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Sie hat als </a:t>
            </a:r>
            <a:r>
              <a:rPr lang="de-DE" b="0" dirty="0"/>
              <a:t>Parlamentskorrespondentin</a:t>
            </a:r>
            <a:r>
              <a:rPr lang="de-DE" dirty="0"/>
              <a:t> in Bonn gearbeitet. Jetzt arbeitet sie als </a:t>
            </a:r>
            <a:r>
              <a:rPr lang="de-DE" b="0" dirty="0"/>
              <a:t>Reporterin</a:t>
            </a:r>
            <a:r>
              <a:rPr lang="de-DE"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0" dirty="0"/>
              <a:t>Politiker</a:t>
            </a:r>
            <a:r>
              <a:rPr lang="de-DE" dirty="0"/>
              <a:t>, die Probleme haben, bekommen mehr Probleme, wenn sie Marietta treffen.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Interviewerin</a:t>
            </a:r>
            <a:r>
              <a:rPr lang="en-GB" baseline="0" dirty="0"/>
              <a:t> [&gt;5000] </a:t>
            </a:r>
            <a:r>
              <a:rPr lang="en-GB" sz="1200" dirty="0" err="1"/>
              <a:t>Parlament</a:t>
            </a:r>
            <a:r>
              <a:rPr lang="en-GB" baseline="0" dirty="0"/>
              <a:t> [1623] </a:t>
            </a:r>
            <a:r>
              <a:rPr lang="en-GB" baseline="0" dirty="0" err="1"/>
              <a:t>Korrespondent</a:t>
            </a:r>
            <a:r>
              <a:rPr lang="en-GB" baseline="0" dirty="0"/>
              <a:t> [&gt;5000] Reporter [3745] </a:t>
            </a:r>
            <a:r>
              <a:rPr lang="en-GB" baseline="0" dirty="0" err="1"/>
              <a:t>Politiker</a:t>
            </a:r>
            <a:r>
              <a:rPr lang="en-GB" baseline="0" dirty="0"/>
              <a:t> [1140]</a:t>
            </a:r>
            <a:br>
              <a:rPr lang="en-GB" baseline="0" dirty="0"/>
            </a:br>
            <a:r>
              <a:rPr lang="en-GB" i="1" dirty="0"/>
              <a:t>Source:  Jones, R.L. &amp; </a:t>
            </a:r>
            <a:r>
              <a:rPr lang="en-GB" i="1" dirty="0" err="1"/>
              <a:t>Tschirner</a:t>
            </a:r>
            <a:r>
              <a:rPr lang="en-GB" i="1" dirty="0"/>
              <a:t>, E. (2019). A frequency dictionary of German: core vocabulary for learners. Routledge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 attribution</a:t>
            </a:r>
            <a:r>
              <a:rPr lang="en-GB" dirty="0"/>
              <a:t>:</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Marietta </a:t>
            </a:r>
            <a:r>
              <a:rPr lang="en-GB" i="0" dirty="0" err="1"/>
              <a:t>Slomka</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Von © </a:t>
            </a:r>
            <a:r>
              <a:rPr lang="en-GB" i="0" dirty="0" err="1"/>
              <a:t>Superbass</a:t>
            </a:r>
            <a:r>
              <a:rPr lang="en-GB" i="0" dirty="0"/>
              <a:t> / CC BY-SA 4.0 (via Wikimedia Commons), CC BY-SA 4.0, https://commons.wikimedia.org/w/index.php?curid=66367113</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6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Foundation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bring together several of this week’s grammar features and vocabulary in a translation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b="0" dirty="0"/>
              <a:t>this slide can also be used as a handout in mixed-tier classes.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translate the text on the left into German.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answers. As is always the case with translation, there will be several possible correct answers. The ones we have provided are to be used as a guideline.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 attribution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Marietta </a:t>
            </a:r>
            <a:r>
              <a:rPr lang="en-GB" dirty="0" err="1"/>
              <a:t>Slomka</a:t>
            </a:r>
            <a:r>
              <a:rPr lang="en-GB" dirty="0"/>
              <a:t>: </a:t>
            </a:r>
            <a:r>
              <a:rPr lang="en-GB" dirty="0" err="1"/>
              <a:t>Superbass</a:t>
            </a:r>
            <a:r>
              <a:rPr lang="en-GB" dirty="0"/>
              <a:t>, CC BY-SA 4.0 &lt;https://creativecommons.org/licenses/by-sa/4.0&gt;,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rtl="0" eaLnBrk="1" fontAlgn="t" latinLnBrk="0" hangingPunct="1"/>
            <a:r>
              <a:rPr lang="en-GB" b="1" baseline="0" dirty="0"/>
              <a:t>Word frequency of unknown words and cognates used (1 is the most frequent word in German): </a:t>
            </a:r>
          </a:p>
          <a:p>
            <a:pPr marL="0" marR="0" lvl="0" indent="0" algn="l" defTabSz="914400" rtl="0" eaLnBrk="1" fontAlgn="t" latinLnBrk="0" hangingPunct="1">
              <a:lnSpc>
                <a:spcPct val="100000"/>
              </a:lnSpc>
              <a:spcBef>
                <a:spcPts val="0"/>
              </a:spcBef>
              <a:spcAft>
                <a:spcPts val="0"/>
              </a:spcAft>
              <a:buClrTx/>
              <a:buSzTx/>
              <a:buFontTx/>
              <a:buNone/>
              <a:tabLst/>
              <a:defRPr/>
            </a:pPr>
            <a:r>
              <a:rPr lang="fr-FR" b="0" i="0" dirty="0" err="1">
                <a:solidFill>
                  <a:srgbClr val="222222"/>
                </a:solidFill>
                <a:effectLst/>
                <a:latin typeface="Georgia" panose="02040502050405020303" pitchFamily="18" charset="0"/>
              </a:rPr>
              <a:t>Fernsehen</a:t>
            </a:r>
            <a:r>
              <a:rPr lang="fr-FR" b="0" i="0" dirty="0">
                <a:solidFill>
                  <a:srgbClr val="222222"/>
                </a:solidFill>
                <a:effectLst/>
                <a:latin typeface="Georgia" panose="02040502050405020303" pitchFamily="18" charset="0"/>
              </a:rPr>
              <a:t> </a:t>
            </a:r>
            <a:r>
              <a:rPr lang="en-GB" sz="1200" b="0" i="0" u="none" strike="noStrike" kern="1200" dirty="0">
                <a:solidFill>
                  <a:schemeClr val="tx1"/>
                </a:solidFill>
                <a:effectLst/>
                <a:latin typeface="+mn-lt"/>
                <a:ea typeface="+mn-ea"/>
                <a:cs typeface="+mn-cs"/>
              </a:rPr>
              <a:t>[1444] China [846]</a:t>
            </a:r>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55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bring together several of this week’s grammar features and vocabulary in a translation task.</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Students translate the text on the left into German. </a:t>
            </a:r>
            <a:r>
              <a:rPr lang="en-GB" dirty="0"/>
              <a:t>They should use the perfect tense for this activity.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reveal answers. As is always the case with translation, there will be several possible correct answers. The ones we have provided are to be used as a guideline.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 attribution</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Marietta </a:t>
            </a:r>
            <a:r>
              <a:rPr lang="en-GB" dirty="0" err="1"/>
              <a:t>Slomka</a:t>
            </a:r>
            <a:r>
              <a:rPr lang="en-GB" dirty="0"/>
              <a:t>: </a:t>
            </a:r>
            <a:r>
              <a:rPr lang="en-GB" dirty="0" err="1"/>
              <a:t>Superbass</a:t>
            </a:r>
            <a:r>
              <a:rPr lang="en-GB" dirty="0"/>
              <a:t>, CC BY-SA 4.0 &lt;https://creativecommons.org/licenses/by-sa/4.0&gt;, via Wikimedia Commons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rtl="0" eaLnBrk="1" fontAlgn="t" latinLnBrk="0" hangingPunct="1"/>
            <a:r>
              <a:rPr lang="en-GB" b="1" baseline="0" dirty="0"/>
              <a:t>Word frequency of unknown words and cognates used (1 is the most frequent word in German): </a:t>
            </a:r>
          </a:p>
          <a:p>
            <a:pPr marL="0" marR="0" lvl="0" indent="0" algn="l" defTabSz="914400" rtl="0" eaLnBrk="1" fontAlgn="t" latinLnBrk="0" hangingPunct="1">
              <a:lnSpc>
                <a:spcPct val="100000"/>
              </a:lnSpc>
              <a:spcBef>
                <a:spcPts val="0"/>
              </a:spcBef>
              <a:spcAft>
                <a:spcPts val="0"/>
              </a:spcAft>
              <a:buClrTx/>
              <a:buSzTx/>
              <a:buFontTx/>
              <a:buNone/>
              <a:tabLst/>
              <a:defRPr/>
            </a:pPr>
            <a:r>
              <a:rPr lang="fr-FR" b="0" i="0" dirty="0" err="1">
                <a:solidFill>
                  <a:srgbClr val="222222"/>
                </a:solidFill>
                <a:effectLst/>
                <a:latin typeface="Georgia" panose="02040502050405020303" pitchFamily="18" charset="0"/>
              </a:rPr>
              <a:t>Fernsehen</a:t>
            </a:r>
            <a:r>
              <a:rPr lang="fr-FR" b="0" i="0" dirty="0">
                <a:solidFill>
                  <a:srgbClr val="222222"/>
                </a:solidFill>
                <a:effectLst/>
                <a:latin typeface="Georgia" panose="02040502050405020303" pitchFamily="18" charset="0"/>
              </a:rPr>
              <a:t> </a:t>
            </a:r>
            <a:r>
              <a:rPr lang="en-GB" sz="1200" b="0" i="0" u="none" strike="noStrike" kern="1200" dirty="0">
                <a:solidFill>
                  <a:schemeClr val="tx1"/>
                </a:solidFill>
                <a:effectLst/>
                <a:latin typeface="+mn-lt"/>
                <a:ea typeface="+mn-ea"/>
                <a:cs typeface="+mn-cs"/>
              </a:rPr>
              <a:t>[1444] China [846]</a:t>
            </a:r>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endParaRPr lang="en-GB" b="0" noProof="0"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1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Foundation</a:t>
            </a:r>
            <a:br>
              <a:rPr lang="en-GB" dirty="0"/>
            </a:br>
            <a:r>
              <a:rPr lang="en-GB" dirty="0"/>
              <a:t>Potential additional homework.</a:t>
            </a:r>
          </a:p>
          <a:p>
            <a:r>
              <a:rPr lang="en-GB" dirty="0"/>
              <a:t>Students highlight all the –</a:t>
            </a:r>
            <a:r>
              <a:rPr lang="en-GB" dirty="0" err="1"/>
              <a:t>ieren</a:t>
            </a:r>
            <a:r>
              <a:rPr lang="en-GB" dirty="0"/>
              <a:t> verbs they can find in the text and then choose four of the verbs to write four sentences about a role model of theirs.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96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Higher</a:t>
            </a:r>
            <a:br>
              <a:rPr lang="en-GB" dirty="0"/>
            </a:br>
            <a:r>
              <a:rPr lang="en-GB" dirty="0"/>
              <a:t>Potential additional homework.</a:t>
            </a:r>
          </a:p>
          <a:p>
            <a:r>
              <a:rPr lang="en-GB" dirty="0"/>
              <a:t>Students highlight all the –</a:t>
            </a:r>
            <a:r>
              <a:rPr lang="en-GB" dirty="0" err="1"/>
              <a:t>ieren</a:t>
            </a:r>
            <a:r>
              <a:rPr lang="en-GB" dirty="0"/>
              <a:t> verbs they can find in the text and then choose four of the verbs to write four sentences about a role model of theirs.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97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Timing: 2 minutes</a:t>
            </a:r>
            <a:br>
              <a:rPr lang="en-US" dirty="0"/>
            </a:br>
            <a:br>
              <a:rPr lang="en-US" b="1" dirty="0"/>
            </a:br>
            <a:r>
              <a:rPr lang="en-US" b="1" dirty="0"/>
              <a:t>Aim: </a:t>
            </a:r>
            <a:r>
              <a:rPr lang="en-US" b="0" dirty="0"/>
              <a:t>to remind students of the vocabulary they are learning and revisiting this week.</a:t>
            </a:r>
            <a:br>
              <a:rPr lang="en-US" b="0" dirty="0"/>
            </a:br>
            <a:br>
              <a:rPr lang="en-US" b="0" dirty="0"/>
            </a:br>
            <a:r>
              <a:rPr lang="en-US" b="1" dirty="0"/>
              <a:t>Procedure:</a:t>
            </a:r>
            <a:br>
              <a:rPr lang="en-US" b="1" dirty="0"/>
            </a:br>
            <a:r>
              <a:rPr lang="en-US" b="0" dirty="0"/>
              <a:t>1. Display the slide. Explain the tasks.</a:t>
            </a:r>
            <a:br>
              <a:rPr lang="en-US" b="0" dirty="0"/>
            </a:br>
            <a:r>
              <a:rPr lang="en-US" b="0" dirty="0"/>
              <a:t>2. Post this slide or its information for students, using the usual school system for this.</a:t>
            </a:r>
            <a:br>
              <a:rPr lang="en-US" dirty="0"/>
            </a:br>
            <a:endParaRPr lang="en-US" dirty="0"/>
          </a:p>
          <a:p>
            <a:pPr marL="0" lvl="0" indent="0" algn="l" rtl="0">
              <a:lnSpc>
                <a:spcPct val="100000"/>
              </a:lnSpc>
              <a:spcBef>
                <a:spcPts val="0"/>
              </a:spcBef>
              <a:spcAft>
                <a:spcPts val="0"/>
              </a:spcAft>
              <a:buSzPts val="1400"/>
              <a:buNone/>
            </a:pPr>
            <a:r>
              <a:rPr lang="en-US" b="1" dirty="0"/>
              <a:t>Notes</a:t>
            </a:r>
            <a:r>
              <a:rPr lang="en-US" dirty="0"/>
              <a:t>: </a:t>
            </a:r>
            <a:br>
              <a:rPr lang="en-US" dirty="0"/>
            </a:br>
            <a:r>
              <a:rPr lang="en-US"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US" dirty="0" err="1"/>
              <a:t>LanguageNut</a:t>
            </a:r>
            <a:r>
              <a:rPr lang="en-US" dirty="0"/>
              <a:t>. Teachers may of course create their own versions of vocabulary learning activities in any of the different platforms available.</a:t>
            </a:r>
            <a:br>
              <a:rPr lang="en-US" dirty="0"/>
            </a:br>
            <a:br>
              <a:rPr lang="en-US" dirty="0"/>
            </a:br>
            <a:r>
              <a:rPr lang="en-US" dirty="0"/>
              <a:t>At KS4, there are several sets for learning/revisiting:</a:t>
            </a:r>
            <a:br>
              <a:rPr lang="en-US" dirty="0"/>
            </a:br>
            <a:r>
              <a:rPr lang="en-US" dirty="0"/>
              <a:t>1. The new vocabulary for the following week.</a:t>
            </a:r>
            <a:br>
              <a:rPr lang="en-US" dirty="0"/>
            </a:br>
            <a:r>
              <a:rPr lang="en-US" dirty="0"/>
              <a:t>2. The revisited thematic vocabulary (from KS3 SOW) assigned to the week.</a:t>
            </a:r>
            <a:br>
              <a:rPr lang="en-US" dirty="0"/>
            </a:br>
            <a:r>
              <a:rPr lang="en-US" dirty="0"/>
              <a:t>3. The systematic revisiting (at +3 and +9 weekly intervals) of new vocabulary.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KS4 SOW every word from the GCSE vocabulary list has been tracked to ensure that:</a:t>
            </a:r>
            <a:br>
              <a:rPr lang="en-US" dirty="0"/>
            </a:br>
            <a:r>
              <a:rPr lang="en-US" dirty="0"/>
              <a:t>1. New words are </a:t>
            </a:r>
            <a:r>
              <a:rPr lang="en-US" b="1" dirty="0"/>
              <a:t>introduced, revisited twice </a:t>
            </a:r>
            <a:r>
              <a:rPr lang="en-US" dirty="0"/>
              <a:t>at intervals during the course, and </a:t>
            </a:r>
            <a:r>
              <a:rPr lang="en-US" b="1" dirty="0"/>
              <a:t>once again </a:t>
            </a:r>
            <a:r>
              <a:rPr lang="en-US" dirty="0"/>
              <a:t>during the final 9-week revision phase.</a:t>
            </a:r>
            <a:br>
              <a:rPr lang="en-US" dirty="0"/>
            </a:br>
            <a:r>
              <a:rPr lang="en-US" dirty="0"/>
              <a:t>2. KS3 revisited thematic vocabulary is </a:t>
            </a:r>
            <a:r>
              <a:rPr lang="en-US" b="1" dirty="0"/>
              <a:t>revisited twice </a:t>
            </a:r>
            <a:r>
              <a:rPr lang="en-US" dirty="0"/>
              <a:t>during the course, and </a:t>
            </a:r>
            <a:r>
              <a:rPr lang="en-US" b="1" dirty="0"/>
              <a:t>once again</a:t>
            </a:r>
            <a:r>
              <a:rPr lang="en-US" dirty="0"/>
              <a:t> during the final 9-week revision phase.</a:t>
            </a:r>
            <a:br>
              <a:rPr lang="en-US" dirty="0"/>
            </a:br>
            <a:r>
              <a:rPr lang="en-US" dirty="0"/>
              <a:t>3. KS3 function words (listed as R(</a:t>
            </a:r>
            <a:r>
              <a:rPr lang="en-US" dirty="0" err="1"/>
              <a:t>equired</a:t>
            </a:r>
            <a:r>
              <a:rPr lang="en-US" dirty="0"/>
              <a:t>) on Annex E of the GCSE Subject Content are all </a:t>
            </a:r>
            <a:r>
              <a:rPr lang="en-US" b="1" dirty="0"/>
              <a:t>revisited multiple times </a:t>
            </a:r>
            <a:r>
              <a:rPr lang="en-US" dirty="0"/>
              <a:t>(Column D on the KS4 SOW) and the revisits are also tracked on the KS4 Vocabulary tracker.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anticipate that students will spend on average 2 hours on homework per week at KS4.  </a:t>
            </a:r>
            <a:br>
              <a:rPr lang="en-US" dirty="0"/>
            </a:br>
            <a:r>
              <a:rPr lang="en-US"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US" baseline="30000" dirty="0"/>
              <a:t>nd</a:t>
            </a:r>
            <a:r>
              <a:rPr lang="en-US"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US" i="1" dirty="0"/>
              <a:t>might</a:t>
            </a:r>
            <a:r>
              <a:rPr lang="en-US" dirty="0"/>
              <a:t> best be undertaken in class, where teachers can replicate the conditions for written language production that will apply for students at GCSE.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698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41457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80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1992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1653205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532529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227881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25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876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650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60086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373568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5262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13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24558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5027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D80E63-D226-0D63-F1E6-68687598703E}"/>
              </a:ext>
            </a:extLst>
          </p:cNvPr>
          <p:cNvSpPr>
            <a:spLocks noGrp="1"/>
          </p:cNvSpPr>
          <p:nvPr>
            <p:ph type="body" sz="quarter" idx="12"/>
          </p:nvPr>
        </p:nvSpPr>
        <p:spPr>
          <a:xfrm>
            <a:off x="115270" y="5580320"/>
            <a:ext cx="5112814" cy="1277680"/>
          </a:xfrm>
        </p:spPr>
        <p:txBody>
          <a:bodyPr>
            <a:normAutofit/>
          </a:bodyPr>
          <a:lstStyle/>
          <a:p>
            <a:r>
              <a:rPr lang="en-GB" sz="1400" dirty="0"/>
              <a:t>Charlotte Moss / Janine Turner</a:t>
            </a:r>
            <a:br>
              <a:rPr lang="en-GB" sz="1400" dirty="0"/>
            </a:br>
            <a:r>
              <a:rPr lang="en-GB" sz="1400" dirty="0"/>
              <a:t>Rachel Hawkes</a:t>
            </a:r>
          </a:p>
          <a:p>
            <a:pPr rtl="0">
              <a:lnSpc>
                <a:spcPct val="120000"/>
              </a:lnSpc>
              <a:spcBef>
                <a:spcPts val="0"/>
              </a:spcBef>
              <a:spcAft>
                <a:spcPts val="0"/>
              </a:spcAft>
            </a:pPr>
            <a:r>
              <a:rPr lang="en-GB" sz="1400" b="0" dirty="0">
                <a:effectLst/>
              </a:rPr>
              <a:t>Artwork: Steve Clarke</a:t>
            </a:r>
          </a:p>
          <a:p>
            <a:pPr rtl="0">
              <a:lnSpc>
                <a:spcPct val="120000"/>
              </a:lnSpc>
              <a:spcBef>
                <a:spcPts val="0"/>
              </a:spcBef>
              <a:spcAft>
                <a:spcPts val="0"/>
              </a:spcAft>
            </a:pPr>
            <a:r>
              <a:rPr lang="en-GB" sz="1400" b="0" dirty="0">
                <a:effectLst/>
              </a:rPr>
              <a:t>Date updated: </a:t>
            </a:r>
            <a:r>
              <a:rPr lang="en-GB" sz="1400" dirty="0"/>
              <a:t>17</a:t>
            </a:r>
            <a:r>
              <a:rPr lang="en-GB" sz="1400" b="0" dirty="0">
                <a:effectLst/>
              </a:rPr>
              <a:t>/2/2023</a:t>
            </a:r>
          </a:p>
        </p:txBody>
      </p:sp>
      <p:sp>
        <p:nvSpPr>
          <p:cNvPr id="3" name="Text Placeholder 2">
            <a:extLst>
              <a:ext uri="{FF2B5EF4-FFF2-40B4-BE49-F238E27FC236}">
                <a16:creationId xmlns:a16="http://schemas.microsoft.com/office/drawing/2014/main" id="{88CF50AB-B29D-E92A-8779-3B9398197F98}"/>
              </a:ext>
            </a:extLst>
          </p:cNvPr>
          <p:cNvSpPr>
            <a:spLocks noGrp="1"/>
          </p:cNvSpPr>
          <p:nvPr>
            <p:ph type="body" sz="quarter" idx="13"/>
          </p:nvPr>
        </p:nvSpPr>
        <p:spPr/>
        <p:txBody>
          <a:bodyPr/>
          <a:lstStyle/>
          <a:p>
            <a:r>
              <a:rPr lang="en-GB" dirty="0"/>
              <a:t>Y10 Term 1.1 Week 7 Lesson 3</a:t>
            </a:r>
          </a:p>
          <a:p>
            <a:endParaRPr lang="en-GB" dirty="0"/>
          </a:p>
        </p:txBody>
      </p:sp>
      <p:sp>
        <p:nvSpPr>
          <p:cNvPr id="4" name="Text Placeholder 3">
            <a:extLst>
              <a:ext uri="{FF2B5EF4-FFF2-40B4-BE49-F238E27FC236}">
                <a16:creationId xmlns:a16="http://schemas.microsoft.com/office/drawing/2014/main" id="{6FB487F9-FE3C-A409-2D4C-2AABC57B38CF}"/>
              </a:ext>
            </a:extLst>
          </p:cNvPr>
          <p:cNvSpPr>
            <a:spLocks noGrp="1"/>
          </p:cNvSpPr>
          <p:nvPr>
            <p:ph type="body" sz="quarter" idx="14"/>
          </p:nvPr>
        </p:nvSpPr>
        <p:spPr/>
        <p:txBody>
          <a:bodyPr>
            <a:normAutofit/>
          </a:bodyPr>
          <a:lstStyle/>
          <a:p>
            <a:r>
              <a:rPr lang="en-GB" sz="5400" b="1" i="0" u="none" strike="noStrike" dirty="0" err="1">
                <a:solidFill>
                  <a:srgbClr val="3D3C3C"/>
                </a:solidFill>
                <a:effectLst/>
                <a:latin typeface="Century Gothic" panose="020B0502020202020204" pitchFamily="34" charset="0"/>
              </a:rPr>
              <a:t>Identität</a:t>
            </a:r>
            <a:r>
              <a:rPr lang="en-GB" sz="5400" b="1" i="0" u="none" strike="noStrike" dirty="0">
                <a:solidFill>
                  <a:srgbClr val="3D3C3C"/>
                </a:solidFill>
                <a:effectLst/>
                <a:latin typeface="Century Gothic" panose="020B0502020202020204" pitchFamily="34" charset="0"/>
              </a:rPr>
              <a:t>: </a:t>
            </a:r>
            <a:r>
              <a:rPr lang="en-GB" sz="5400" b="1" i="0" u="none" strike="noStrike" dirty="0" err="1">
                <a:solidFill>
                  <a:srgbClr val="3D3C3C"/>
                </a:solidFill>
                <a:effectLst/>
                <a:latin typeface="Century Gothic" panose="020B0502020202020204" pitchFamily="34" charset="0"/>
              </a:rPr>
              <a:t>Vorbilder</a:t>
            </a:r>
            <a:endParaRPr lang="en-GB" sz="5400" dirty="0"/>
          </a:p>
        </p:txBody>
      </p:sp>
      <p:pic>
        <p:nvPicPr>
          <p:cNvPr id="6" name="Graphic 5" descr="Thought bubble outline">
            <a:extLst>
              <a:ext uri="{FF2B5EF4-FFF2-40B4-BE49-F238E27FC236}">
                <a16:creationId xmlns:a16="http://schemas.microsoft.com/office/drawing/2014/main" id="{A953F518-5CB6-4910-82CD-02ACBDA27E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9348" y="0"/>
            <a:ext cx="2133600" cy="2133600"/>
          </a:xfrm>
          <a:prstGeom prst="rect">
            <a:avLst/>
          </a:prstGeom>
        </p:spPr>
      </p:pic>
      <p:pic>
        <p:nvPicPr>
          <p:cNvPr id="8" name="Picture 7" descr="A picture containing night sky&#10;&#10;Description automatically generated">
            <a:extLst>
              <a:ext uri="{FF2B5EF4-FFF2-40B4-BE49-F238E27FC236}">
                <a16:creationId xmlns:a16="http://schemas.microsoft.com/office/drawing/2014/main" id="{2688BEB1-F6F0-455D-854C-849D0681D0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22" y="1782126"/>
            <a:ext cx="729853" cy="1185548"/>
          </a:xfrm>
          <a:prstGeom prst="rect">
            <a:avLst/>
          </a:prstGeom>
        </p:spPr>
      </p:pic>
      <p:pic>
        <p:nvPicPr>
          <p:cNvPr id="9" name="Picture 8">
            <a:extLst>
              <a:ext uri="{FF2B5EF4-FFF2-40B4-BE49-F238E27FC236}">
                <a16:creationId xmlns:a16="http://schemas.microsoft.com/office/drawing/2014/main" id="{B4AC3DBB-196A-4AAC-8FB2-0651FBF37E58}"/>
              </a:ext>
            </a:extLst>
          </p:cNvPr>
          <p:cNvPicPr>
            <a:picLocks noChangeAspect="1"/>
          </p:cNvPicPr>
          <p:nvPr/>
        </p:nvPicPr>
        <p:blipFill>
          <a:blip r:embed="rId6"/>
          <a:stretch>
            <a:fillRect/>
          </a:stretch>
        </p:blipFill>
        <p:spPr>
          <a:xfrm>
            <a:off x="7613152" y="390878"/>
            <a:ext cx="541584" cy="675922"/>
          </a:xfrm>
          <a:prstGeom prst="rect">
            <a:avLst/>
          </a:prstGeom>
          <a:ln>
            <a:noFill/>
          </a:ln>
          <a:effectLst>
            <a:softEdge rad="112500"/>
          </a:effectLst>
        </p:spPr>
      </p:pic>
      <p:pic>
        <p:nvPicPr>
          <p:cNvPr id="10" name="Picture 9">
            <a:extLst>
              <a:ext uri="{FF2B5EF4-FFF2-40B4-BE49-F238E27FC236}">
                <a16:creationId xmlns:a16="http://schemas.microsoft.com/office/drawing/2014/main" id="{59E1E38C-33A6-4DAA-8567-76DA4C6CA9F0}"/>
              </a:ext>
            </a:extLst>
          </p:cNvPr>
          <p:cNvPicPr>
            <a:picLocks noChangeAspect="1"/>
          </p:cNvPicPr>
          <p:nvPr/>
        </p:nvPicPr>
        <p:blipFill rotWithShape="1">
          <a:blip r:embed="rId7"/>
          <a:srcRect r="53618"/>
          <a:stretch/>
        </p:blipFill>
        <p:spPr>
          <a:xfrm>
            <a:off x="8000253" y="273335"/>
            <a:ext cx="509285" cy="806368"/>
          </a:xfrm>
          <a:prstGeom prst="rect">
            <a:avLst/>
          </a:prstGeom>
          <a:ln>
            <a:noFill/>
          </a:ln>
          <a:effectLst>
            <a:softEdge rad="112500"/>
          </a:effectLst>
        </p:spPr>
      </p:pic>
      <p:pic>
        <p:nvPicPr>
          <p:cNvPr id="11" name="Picture 10">
            <a:extLst>
              <a:ext uri="{FF2B5EF4-FFF2-40B4-BE49-F238E27FC236}">
                <a16:creationId xmlns:a16="http://schemas.microsoft.com/office/drawing/2014/main" id="{40232AD5-E40E-4DE7-8B8F-B50DD234D4BE}"/>
              </a:ext>
            </a:extLst>
          </p:cNvPr>
          <p:cNvPicPr>
            <a:picLocks noChangeAspect="1"/>
          </p:cNvPicPr>
          <p:nvPr/>
        </p:nvPicPr>
        <p:blipFill>
          <a:blip r:embed="rId8"/>
          <a:stretch>
            <a:fillRect/>
          </a:stretch>
        </p:blipFill>
        <p:spPr>
          <a:xfrm>
            <a:off x="8401446" y="488973"/>
            <a:ext cx="509284" cy="619695"/>
          </a:xfrm>
          <a:prstGeom prst="rect">
            <a:avLst/>
          </a:prstGeom>
          <a:ln>
            <a:noFill/>
          </a:ln>
          <a:effectLst>
            <a:softEdge rad="112500"/>
          </a:effectLst>
        </p:spPr>
      </p:pic>
      <p:pic>
        <p:nvPicPr>
          <p:cNvPr id="12" name="Picture 11">
            <a:extLst>
              <a:ext uri="{FF2B5EF4-FFF2-40B4-BE49-F238E27FC236}">
                <a16:creationId xmlns:a16="http://schemas.microsoft.com/office/drawing/2014/main" id="{1F35B803-6ECF-48D0-A382-BDC76026C792}"/>
              </a:ext>
            </a:extLst>
          </p:cNvPr>
          <p:cNvPicPr>
            <a:picLocks noChangeAspect="1"/>
          </p:cNvPicPr>
          <p:nvPr/>
        </p:nvPicPr>
        <p:blipFill>
          <a:blip r:embed="rId9"/>
          <a:stretch>
            <a:fillRect/>
          </a:stretch>
        </p:blipFill>
        <p:spPr>
          <a:xfrm>
            <a:off x="7967954" y="694940"/>
            <a:ext cx="512497" cy="743720"/>
          </a:xfrm>
          <a:prstGeom prst="rect">
            <a:avLst/>
          </a:prstGeom>
          <a:ln>
            <a:noFill/>
          </a:ln>
          <a:effectLst>
            <a:softEdge rad="112500"/>
          </a:effectLst>
        </p:spPr>
      </p:pic>
    </p:spTree>
    <p:extLst>
      <p:ext uri="{BB962C8B-B14F-4D97-AF65-F5344CB8AC3E}">
        <p14:creationId xmlns:p14="http://schemas.microsoft.com/office/powerpoint/2010/main" val="355774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8E48-AEA2-FA6B-97A6-F9EE423AFF5F}"/>
              </a:ext>
            </a:extLst>
          </p:cNvPr>
          <p:cNvSpPr>
            <a:spLocks noGrp="1"/>
          </p:cNvSpPr>
          <p:nvPr>
            <p:ph type="title"/>
          </p:nvPr>
        </p:nvSpPr>
        <p:spPr>
          <a:xfrm>
            <a:off x="0" y="213557"/>
            <a:ext cx="3353693" cy="647577"/>
          </a:xfrm>
        </p:spPr>
        <p:txBody>
          <a:bodyPr/>
          <a:lstStyle/>
          <a:p>
            <a:r>
              <a:rPr lang="en-GB" dirty="0" err="1"/>
              <a:t>Hausaufgaben</a:t>
            </a:r>
            <a:endParaRPr lang="en-GB" dirty="0"/>
          </a:p>
        </p:txBody>
      </p:sp>
      <p:sp>
        <p:nvSpPr>
          <p:cNvPr id="3" name="Text Placeholder 2">
            <a:extLst>
              <a:ext uri="{FF2B5EF4-FFF2-40B4-BE49-F238E27FC236}">
                <a16:creationId xmlns:a16="http://schemas.microsoft.com/office/drawing/2014/main" id="{6A4BEA25-917C-958E-ECA8-41509EA9E457}"/>
              </a:ext>
            </a:extLst>
          </p:cNvPr>
          <p:cNvSpPr>
            <a:spLocks noGrp="1"/>
          </p:cNvSpPr>
          <p:nvPr>
            <p:ph type="body" sz="quarter" idx="10"/>
          </p:nvPr>
        </p:nvSpPr>
        <p:spPr>
          <a:xfrm>
            <a:off x="132363" y="1213200"/>
            <a:ext cx="11927274" cy="890200"/>
          </a:xfrm>
        </p:spPr>
        <p:txBody>
          <a:bodyPr/>
          <a:lstStyle/>
          <a:p>
            <a:r>
              <a:rPr lang="en-GB" dirty="0"/>
              <a:t>Firas </a:t>
            </a:r>
            <a:r>
              <a:rPr lang="en-GB" dirty="0" err="1"/>
              <a:t>Alshater</a:t>
            </a:r>
            <a:r>
              <a:rPr lang="en-GB" dirty="0"/>
              <a:t> is a Syrian who has made a career out of his national identity in Germany. Read his story and fill in the gaps using the verbs at the bottom. </a:t>
            </a:r>
          </a:p>
          <a:p>
            <a:endParaRPr lang="en-GB" dirty="0"/>
          </a:p>
        </p:txBody>
      </p:sp>
      <p:sp>
        <p:nvSpPr>
          <p:cNvPr id="7" name="Rectangle: Rounded Corners 6">
            <a:extLst>
              <a:ext uri="{FF2B5EF4-FFF2-40B4-BE49-F238E27FC236}">
                <a16:creationId xmlns:a16="http://schemas.microsoft.com/office/drawing/2014/main" id="{3E6E66A3-C985-7B27-8094-5E5AC17F5E22}"/>
              </a:ext>
            </a:extLst>
          </p:cNvPr>
          <p:cNvSpPr/>
          <p:nvPr/>
        </p:nvSpPr>
        <p:spPr>
          <a:xfrm>
            <a:off x="285008" y="5844207"/>
            <a:ext cx="821354"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sein</a:t>
            </a:r>
          </a:p>
        </p:txBody>
      </p:sp>
      <p:sp>
        <p:nvSpPr>
          <p:cNvPr id="8" name="Rectangle: Rounded Corners 7">
            <a:extLst>
              <a:ext uri="{FF2B5EF4-FFF2-40B4-BE49-F238E27FC236}">
                <a16:creationId xmlns:a16="http://schemas.microsoft.com/office/drawing/2014/main" id="{46A14BBF-198A-2704-8F07-9A255BF2B536}"/>
              </a:ext>
            </a:extLst>
          </p:cNvPr>
          <p:cNvSpPr/>
          <p:nvPr/>
        </p:nvSpPr>
        <p:spPr>
          <a:xfrm>
            <a:off x="10317183" y="5842960"/>
            <a:ext cx="1641267" cy="4444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schauen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EFC1267B-E4B3-54E7-7D2D-65D99CB00ECB}"/>
              </a:ext>
            </a:extLst>
          </p:cNvPr>
          <p:cNvSpPr/>
          <p:nvPr/>
        </p:nvSpPr>
        <p:spPr>
          <a:xfrm>
            <a:off x="8351058" y="5844207"/>
            <a:ext cx="1823530"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beginnen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E365B1A6-074A-5698-2037-935CAEDD9378}"/>
              </a:ext>
            </a:extLst>
          </p:cNvPr>
          <p:cNvSpPr/>
          <p:nvPr/>
        </p:nvSpPr>
        <p:spPr>
          <a:xfrm>
            <a:off x="1248958" y="5842960"/>
            <a:ext cx="1217198"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fühlen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0">
            <a:extLst>
              <a:ext uri="{FF2B5EF4-FFF2-40B4-BE49-F238E27FC236}">
                <a16:creationId xmlns:a16="http://schemas.microsoft.com/office/drawing/2014/main" id="{C376A2E2-2EFC-3F26-CE9D-3E5D8FA7CE2D}"/>
              </a:ext>
            </a:extLst>
          </p:cNvPr>
          <p:cNvSpPr/>
          <p:nvPr/>
        </p:nvSpPr>
        <p:spPr>
          <a:xfrm>
            <a:off x="4534804" y="5844207"/>
            <a:ext cx="1823530"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brauchen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EB0A50D7-4521-64FB-A934-2D9E4312C87F}"/>
              </a:ext>
            </a:extLst>
          </p:cNvPr>
          <p:cNvSpPr/>
          <p:nvPr/>
        </p:nvSpPr>
        <p:spPr>
          <a:xfrm>
            <a:off x="2608752" y="5844207"/>
            <a:ext cx="1783456"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E009978C-8AE2-290D-117F-30F873230889}"/>
              </a:ext>
            </a:extLst>
          </p:cNvPr>
          <p:cNvSpPr/>
          <p:nvPr/>
        </p:nvSpPr>
        <p:spPr>
          <a:xfrm>
            <a:off x="6500930" y="5844207"/>
            <a:ext cx="1707532"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stellen</a:t>
            </a:r>
            <a:r>
              <a:rPr kumimoji="0" lang="en-GB" sz="2400" b="0" i="0" u="none" strike="noStrike" kern="1200" cap="none" spc="0" normalizeH="0" baseline="0" noProof="0" dirty="0">
                <a:ln>
                  <a:noFill/>
                </a:ln>
                <a:solidFill>
                  <a:srgbClr val="3D3C3C"/>
                </a:solidFill>
                <a:effectLst/>
                <a:uLnTx/>
                <a:uFillTx/>
                <a:latin typeface="Century Gothic"/>
                <a:ea typeface="+mn-ea"/>
                <a:cs typeface="+mn-cs"/>
              </a:rPr>
              <a:t> x2</a:t>
            </a:r>
          </a:p>
        </p:txBody>
      </p:sp>
      <p:sp>
        <p:nvSpPr>
          <p:cNvPr id="15" name="TextBox 14">
            <a:extLst>
              <a:ext uri="{FF2B5EF4-FFF2-40B4-BE49-F238E27FC236}">
                <a16:creationId xmlns:a16="http://schemas.microsoft.com/office/drawing/2014/main" id="{E6F2D341-6404-3D65-32B8-137C0B3FC811}"/>
              </a:ext>
            </a:extLst>
          </p:cNvPr>
          <p:cNvSpPr txBox="1"/>
          <p:nvPr/>
        </p:nvSpPr>
        <p:spPr>
          <a:xfrm>
            <a:off x="329425" y="2336716"/>
            <a:ext cx="11730212" cy="3046988"/>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Firas Youtube-Comedy ˵Zukar”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stellt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die Frage: Wann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beginnt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die Integration? Letzte Woche hat er sich mit geschlossen Augen an den Alexanderplatz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gestellt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Ein Meter vor ihm hat 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geschrieben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Ich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bin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Flüchtling*. Ich vertraue* dir. Vertraust* du mir? Umarme* mich! Auf den ersten Blick hat man sich sehr unsicher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gefühlt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bald umarmt* man ihn.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Durch Firas Augen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schaut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die ganze Welt Deutschland an. Die Deutschen sind ein freundliches Volk.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brauchen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nur ein bisschen Zeit.</a:t>
            </a:r>
          </a:p>
        </p:txBody>
      </p:sp>
      <p:sp>
        <p:nvSpPr>
          <p:cNvPr id="16" name="Rectangle: Rounded Corners 15">
            <a:extLst>
              <a:ext uri="{FF2B5EF4-FFF2-40B4-BE49-F238E27FC236}">
                <a16:creationId xmlns:a16="http://schemas.microsoft.com/office/drawing/2014/main" id="{2810BC4C-058E-F835-5CB0-CCD9C3DE8C07}"/>
              </a:ext>
            </a:extLst>
          </p:cNvPr>
          <p:cNvSpPr/>
          <p:nvPr/>
        </p:nvSpPr>
        <p:spPr>
          <a:xfrm>
            <a:off x="9818370" y="134297"/>
            <a:ext cx="2214285" cy="3545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8B63F875-BCA2-4CC0-BB06-4FED639B3F37}"/>
              </a:ext>
            </a:extLst>
          </p:cNvPr>
          <p:cNvSpPr/>
          <p:nvPr/>
        </p:nvSpPr>
        <p:spPr>
          <a:xfrm>
            <a:off x="4009115" y="664892"/>
            <a:ext cx="8050522" cy="3545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Flüchtling</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refugee |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vertrauen</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to trust |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umarmen</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to hug</a:t>
            </a:r>
          </a:p>
        </p:txBody>
      </p:sp>
      <p:sp>
        <p:nvSpPr>
          <p:cNvPr id="28" name="Rectangle: Rounded Corners 27">
            <a:extLst>
              <a:ext uri="{FF2B5EF4-FFF2-40B4-BE49-F238E27FC236}">
                <a16:creationId xmlns:a16="http://schemas.microsoft.com/office/drawing/2014/main" id="{44746FC2-524A-49EA-8483-04DB59E1A834}"/>
              </a:ext>
            </a:extLst>
          </p:cNvPr>
          <p:cNvSpPr/>
          <p:nvPr/>
        </p:nvSpPr>
        <p:spPr>
          <a:xfrm>
            <a:off x="4999990" y="2379026"/>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1._____</a:t>
            </a:r>
          </a:p>
        </p:txBody>
      </p:sp>
      <p:sp>
        <p:nvSpPr>
          <p:cNvPr id="29" name="Rectangle: Rounded Corners 28">
            <a:extLst>
              <a:ext uri="{FF2B5EF4-FFF2-40B4-BE49-F238E27FC236}">
                <a16:creationId xmlns:a16="http://schemas.microsoft.com/office/drawing/2014/main" id="{BEB5F9C6-55A4-4893-BFE0-575D5823C519}"/>
              </a:ext>
            </a:extLst>
          </p:cNvPr>
          <p:cNvSpPr/>
          <p:nvPr/>
        </p:nvSpPr>
        <p:spPr>
          <a:xfrm>
            <a:off x="8697950" y="2389924"/>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2._____</a:t>
            </a:r>
          </a:p>
        </p:txBody>
      </p:sp>
      <p:sp>
        <p:nvSpPr>
          <p:cNvPr id="30" name="Rectangle: Rounded Corners 29">
            <a:extLst>
              <a:ext uri="{FF2B5EF4-FFF2-40B4-BE49-F238E27FC236}">
                <a16:creationId xmlns:a16="http://schemas.microsoft.com/office/drawing/2014/main" id="{74281FB5-312E-4B68-93C8-ADC7CDE88A3B}"/>
              </a:ext>
            </a:extLst>
          </p:cNvPr>
          <p:cNvSpPr/>
          <p:nvPr/>
        </p:nvSpPr>
        <p:spPr>
          <a:xfrm>
            <a:off x="2723870" y="3125254"/>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3._____.</a:t>
            </a:r>
          </a:p>
        </p:txBody>
      </p:sp>
      <p:sp>
        <p:nvSpPr>
          <p:cNvPr id="31" name="Rectangle: Rounded Corners 30">
            <a:extLst>
              <a:ext uri="{FF2B5EF4-FFF2-40B4-BE49-F238E27FC236}">
                <a16:creationId xmlns:a16="http://schemas.microsoft.com/office/drawing/2014/main" id="{0ECF3B59-1EF4-4B82-99F2-C472AF902253}"/>
              </a:ext>
            </a:extLst>
          </p:cNvPr>
          <p:cNvSpPr/>
          <p:nvPr/>
        </p:nvSpPr>
        <p:spPr>
          <a:xfrm>
            <a:off x="7600950" y="3129368"/>
            <a:ext cx="18671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4.__________</a:t>
            </a:r>
          </a:p>
        </p:txBody>
      </p:sp>
      <p:sp>
        <p:nvSpPr>
          <p:cNvPr id="32" name="Rectangle: Rounded Corners 31">
            <a:extLst>
              <a:ext uri="{FF2B5EF4-FFF2-40B4-BE49-F238E27FC236}">
                <a16:creationId xmlns:a16="http://schemas.microsoft.com/office/drawing/2014/main" id="{50F3D165-EC40-40DF-92BA-F4F3FB9575C7}"/>
              </a:ext>
            </a:extLst>
          </p:cNvPr>
          <p:cNvSpPr/>
          <p:nvPr/>
        </p:nvSpPr>
        <p:spPr>
          <a:xfrm>
            <a:off x="10174588" y="3125253"/>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5._____</a:t>
            </a:r>
          </a:p>
        </p:txBody>
      </p:sp>
      <p:sp>
        <p:nvSpPr>
          <p:cNvPr id="33" name="Rectangle: Rounded Corners 32">
            <a:extLst>
              <a:ext uri="{FF2B5EF4-FFF2-40B4-BE49-F238E27FC236}">
                <a16:creationId xmlns:a16="http://schemas.microsoft.com/office/drawing/2014/main" id="{860A6A71-DBC3-43E6-AF10-60BF430F7F7B}"/>
              </a:ext>
            </a:extLst>
          </p:cNvPr>
          <p:cNvSpPr/>
          <p:nvPr/>
        </p:nvSpPr>
        <p:spPr>
          <a:xfrm>
            <a:off x="5108401" y="3860210"/>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6._____.</a:t>
            </a:r>
          </a:p>
        </p:txBody>
      </p:sp>
      <p:sp>
        <p:nvSpPr>
          <p:cNvPr id="34" name="Rectangle: Rounded Corners 33">
            <a:extLst>
              <a:ext uri="{FF2B5EF4-FFF2-40B4-BE49-F238E27FC236}">
                <a16:creationId xmlns:a16="http://schemas.microsoft.com/office/drawing/2014/main" id="{85AA51B1-8825-4839-9B51-3E8A810B9BBD}"/>
              </a:ext>
            </a:extLst>
          </p:cNvPr>
          <p:cNvSpPr/>
          <p:nvPr/>
        </p:nvSpPr>
        <p:spPr>
          <a:xfrm>
            <a:off x="3248928" y="4576864"/>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7._____</a:t>
            </a:r>
          </a:p>
        </p:txBody>
      </p:sp>
      <p:sp>
        <p:nvSpPr>
          <p:cNvPr id="35" name="Rectangle: Rounded Corners 34">
            <a:extLst>
              <a:ext uri="{FF2B5EF4-FFF2-40B4-BE49-F238E27FC236}">
                <a16:creationId xmlns:a16="http://schemas.microsoft.com/office/drawing/2014/main" id="{0DF1379E-134B-4AC5-8A2B-18339701BE57}"/>
              </a:ext>
            </a:extLst>
          </p:cNvPr>
          <p:cNvSpPr/>
          <p:nvPr/>
        </p:nvSpPr>
        <p:spPr>
          <a:xfrm>
            <a:off x="4724119" y="4928935"/>
            <a:ext cx="1527561"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8._______</a:t>
            </a:r>
          </a:p>
        </p:txBody>
      </p:sp>
    </p:spTree>
    <p:extLst>
      <p:ext uri="{BB962C8B-B14F-4D97-AF65-F5344CB8AC3E}">
        <p14:creationId xmlns:p14="http://schemas.microsoft.com/office/powerpoint/2010/main" val="11769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2000" fill="hold"/>
                                        <p:tgtEl>
                                          <p:spTgt spid="14"/>
                                        </p:tgtEl>
                                        <p:attrNameLst>
                                          <p:attrName>fillcolor</p:attrName>
                                        </p:attrNameLst>
                                      </p:cBhvr>
                                      <p:to>
                                        <a:srgbClr val="D8D8D8"/>
                                      </p:to>
                                    </p:animClr>
                                    <p:set>
                                      <p:cBhvr>
                                        <p:cTn id="9" dur="2000" fill="hold"/>
                                        <p:tgtEl>
                                          <p:spTgt spid="14"/>
                                        </p:tgtEl>
                                        <p:attrNameLst>
                                          <p:attrName>fill.type</p:attrName>
                                        </p:attrNameLst>
                                      </p:cBhvr>
                                      <p:to>
                                        <p:strVal val="solid"/>
                                      </p:to>
                                    </p:set>
                                    <p:set>
                                      <p:cBhvr>
                                        <p:cTn id="10" dur="2000" fill="hold"/>
                                        <p:tgtEl>
                                          <p:spTgt spid="14"/>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D8D8D8"/>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34" presetClass="emph" presetSubtype="0" fill="hold" grpId="0"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4"/>
                                        </p:tgtEl>
                                        <p:attrNameLst>
                                          <p:attrName>ppt_x</p:attrName>
                                          <p:attrName>ppt_y</p:attrName>
                                        </p:attrNameLst>
                                      </p:cBhvr>
                                    </p:animMotion>
                                    <p:animRot by="1500000">
                                      <p:cBhvr>
                                        <p:cTn id="25" dur="125" fill="hold">
                                          <p:stCondLst>
                                            <p:cond delay="0"/>
                                          </p:stCondLst>
                                        </p:cTn>
                                        <p:tgtEl>
                                          <p:spTgt spid="14"/>
                                        </p:tgtEl>
                                        <p:attrNameLst>
                                          <p:attrName>r</p:attrName>
                                        </p:attrNameLst>
                                      </p:cBhvr>
                                    </p:animRot>
                                    <p:animRot by="-1500000">
                                      <p:cBhvr>
                                        <p:cTn id="26" dur="125" fill="hold">
                                          <p:stCondLst>
                                            <p:cond delay="125"/>
                                          </p:stCondLst>
                                        </p:cTn>
                                        <p:tgtEl>
                                          <p:spTgt spid="14"/>
                                        </p:tgtEl>
                                        <p:attrNameLst>
                                          <p:attrName>r</p:attrName>
                                        </p:attrNameLst>
                                      </p:cBhvr>
                                    </p:animRot>
                                    <p:animRot by="-1500000">
                                      <p:cBhvr>
                                        <p:cTn id="27" dur="125" fill="hold">
                                          <p:stCondLst>
                                            <p:cond delay="250"/>
                                          </p:stCondLst>
                                        </p:cTn>
                                        <p:tgtEl>
                                          <p:spTgt spid="14"/>
                                        </p:tgtEl>
                                        <p:attrNameLst>
                                          <p:attrName>r</p:attrName>
                                        </p:attrNameLst>
                                      </p:cBhvr>
                                    </p:animRot>
                                    <p:animRot by="1500000">
                                      <p:cBhvr>
                                        <p:cTn id="28" dur="125" fill="hold">
                                          <p:stCondLst>
                                            <p:cond delay="375"/>
                                          </p:stCondLst>
                                        </p:cTn>
                                        <p:tgtEl>
                                          <p:spTgt spid="1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mph" presetSubtype="2" fill="hold" nodeType="withEffect">
                                  <p:stCondLst>
                                    <p:cond delay="0"/>
                                  </p:stCondLst>
                                  <p:childTnLst>
                                    <p:animClr clrSpc="rgb" dir="cw">
                                      <p:cBhvr>
                                        <p:cTn id="34" dur="2000" fill="hold"/>
                                        <p:tgtEl>
                                          <p:spTgt spid="13"/>
                                        </p:tgtEl>
                                        <p:attrNameLst>
                                          <p:attrName>fillcolor</p:attrName>
                                        </p:attrNameLst>
                                      </p:cBhvr>
                                      <p:to>
                                        <a:srgbClr val="D8D8D8"/>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D8D8D8"/>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2000" fill="hold"/>
                                        <p:tgtEl>
                                          <p:spTgt spid="10"/>
                                        </p:tgtEl>
                                        <p:attrNameLst>
                                          <p:attrName>fillcolor</p:attrName>
                                        </p:attrNameLst>
                                      </p:cBhvr>
                                      <p:to>
                                        <a:srgbClr val="D8D8D8"/>
                                      </p:to>
                                    </p:animClr>
                                    <p:set>
                                      <p:cBhvr>
                                        <p:cTn id="51" dur="2000" fill="hold"/>
                                        <p:tgtEl>
                                          <p:spTgt spid="10"/>
                                        </p:tgtEl>
                                        <p:attrNameLst>
                                          <p:attrName>fill.type</p:attrName>
                                        </p:attrNameLst>
                                      </p:cBhvr>
                                      <p:to>
                                        <p:strVal val="solid"/>
                                      </p:to>
                                    </p:set>
                                    <p:set>
                                      <p:cBhvr>
                                        <p:cTn id="52" dur="2000" fill="hold"/>
                                        <p:tgtEl>
                                          <p:spTgt spid="1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mph" presetSubtype="2" fill="hold" nodeType="withEffect">
                                  <p:stCondLst>
                                    <p:cond delay="0"/>
                                  </p:stCondLst>
                                  <p:childTnLst>
                                    <p:animClr clrSpc="rgb" dir="cw">
                                      <p:cBhvr>
                                        <p:cTn id="58" dur="2000" fill="hold"/>
                                        <p:tgtEl>
                                          <p:spTgt spid="8"/>
                                        </p:tgtEl>
                                        <p:attrNameLst>
                                          <p:attrName>fillcolor</p:attrName>
                                        </p:attrNameLst>
                                      </p:cBhvr>
                                      <p:to>
                                        <a:srgbClr val="D8D8D8"/>
                                      </p:to>
                                    </p:animClr>
                                    <p:set>
                                      <p:cBhvr>
                                        <p:cTn id="59" dur="2000" fill="hold"/>
                                        <p:tgtEl>
                                          <p:spTgt spid="8"/>
                                        </p:tgtEl>
                                        <p:attrNameLst>
                                          <p:attrName>fill.type</p:attrName>
                                        </p:attrNameLst>
                                      </p:cBhvr>
                                      <p:to>
                                        <p:strVal val="solid"/>
                                      </p:to>
                                    </p:set>
                                    <p:set>
                                      <p:cBhvr>
                                        <p:cTn id="60" dur="2000" fill="hold"/>
                                        <p:tgtEl>
                                          <p:spTgt spid="8"/>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1" presetClass="emph" presetSubtype="2" fill="hold" nodeType="withEffect">
                                  <p:stCondLst>
                                    <p:cond delay="0"/>
                                  </p:stCondLst>
                                  <p:childTnLst>
                                    <p:animClr clrSpc="rgb" dir="cw">
                                      <p:cBhvr>
                                        <p:cTn id="66" dur="2000" fill="hold"/>
                                        <p:tgtEl>
                                          <p:spTgt spid="11"/>
                                        </p:tgtEl>
                                        <p:attrNameLst>
                                          <p:attrName>fillcolor</p:attrName>
                                        </p:attrNameLst>
                                      </p:cBhvr>
                                      <p:to>
                                        <a:srgbClr val="D8D8D8"/>
                                      </p:to>
                                    </p:animClr>
                                    <p:set>
                                      <p:cBhvr>
                                        <p:cTn id="67" dur="2000" fill="hold"/>
                                        <p:tgtEl>
                                          <p:spTgt spid="11"/>
                                        </p:tgtEl>
                                        <p:attrNameLst>
                                          <p:attrName>fill.type</p:attrName>
                                        </p:attrNameLst>
                                      </p:cBhvr>
                                      <p:to>
                                        <p:strVal val="solid"/>
                                      </p:to>
                                    </p:set>
                                    <p:set>
                                      <p:cBhvr>
                                        <p:cTn id="6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8834-3021-8872-B5C8-D9EC7AD3BA82}"/>
              </a:ext>
            </a:extLst>
          </p:cNvPr>
          <p:cNvSpPr>
            <a:spLocks noGrp="1"/>
          </p:cNvSpPr>
          <p:nvPr>
            <p:ph type="title"/>
          </p:nvPr>
        </p:nvSpPr>
        <p:spPr>
          <a:xfrm>
            <a:off x="0" y="63400"/>
            <a:ext cx="5486400" cy="647577"/>
          </a:xfrm>
        </p:spPr>
        <p:txBody>
          <a:bodyPr>
            <a:normAutofit/>
          </a:bodyPr>
          <a:lstStyle/>
          <a:p>
            <a:r>
              <a:rPr lang="en-GB" dirty="0"/>
              <a:t>Wie </a:t>
            </a:r>
            <a:r>
              <a:rPr lang="en-GB" dirty="0" err="1"/>
              <a:t>schreibt</a:t>
            </a:r>
            <a:r>
              <a:rPr lang="en-GB" dirty="0"/>
              <a:t> man das?</a:t>
            </a:r>
          </a:p>
        </p:txBody>
      </p:sp>
      <p:sp>
        <p:nvSpPr>
          <p:cNvPr id="5" name="Rectangle: Rounded Corners 4">
            <a:extLst>
              <a:ext uri="{FF2B5EF4-FFF2-40B4-BE49-F238E27FC236}">
                <a16:creationId xmlns:a16="http://schemas.microsoft.com/office/drawing/2014/main" id="{62A0DD04-6720-3010-F219-27E61CE62E6A}"/>
              </a:ext>
            </a:extLst>
          </p:cNvPr>
          <p:cNvSpPr/>
          <p:nvPr/>
        </p:nvSpPr>
        <p:spPr>
          <a:xfrm>
            <a:off x="10604310" y="213556"/>
            <a:ext cx="1310186" cy="3323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3" name="TextBox 52">
            <a:extLst>
              <a:ext uri="{FF2B5EF4-FFF2-40B4-BE49-F238E27FC236}">
                <a16:creationId xmlns:a16="http://schemas.microsoft.com/office/drawing/2014/main" id="{1BA4EAE3-C22B-5747-6F05-362D49BE1643}"/>
              </a:ext>
            </a:extLst>
          </p:cNvPr>
          <p:cNvSpPr txBox="1"/>
          <p:nvPr/>
        </p:nvSpPr>
        <p:spPr>
          <a:xfrm>
            <a:off x="8493261" y="5821594"/>
            <a:ext cx="1887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[speech, talk]</a:t>
            </a:r>
          </a:p>
        </p:txBody>
      </p:sp>
      <p:sp>
        <p:nvSpPr>
          <p:cNvPr id="54" name="TextBox 53">
            <a:extLst>
              <a:ext uri="{FF2B5EF4-FFF2-40B4-BE49-F238E27FC236}">
                <a16:creationId xmlns:a16="http://schemas.microsoft.com/office/drawing/2014/main" id="{8A0B6FBB-3872-7794-07A1-C76C15799081}"/>
              </a:ext>
            </a:extLst>
          </p:cNvPr>
          <p:cNvSpPr txBox="1"/>
          <p:nvPr/>
        </p:nvSpPr>
        <p:spPr>
          <a:xfrm>
            <a:off x="8448845" y="3954483"/>
            <a:ext cx="1887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[joy]</a:t>
            </a:r>
          </a:p>
        </p:txBody>
      </p:sp>
      <p:sp>
        <p:nvSpPr>
          <p:cNvPr id="55" name="TextBox 54">
            <a:extLst>
              <a:ext uri="{FF2B5EF4-FFF2-40B4-BE49-F238E27FC236}">
                <a16:creationId xmlns:a16="http://schemas.microsoft.com/office/drawing/2014/main" id="{CB64C505-AF3A-F4B6-289A-4B961B4E04FF}"/>
              </a:ext>
            </a:extLst>
          </p:cNvPr>
          <p:cNvSpPr txBox="1"/>
          <p:nvPr/>
        </p:nvSpPr>
        <p:spPr>
          <a:xfrm>
            <a:off x="6301090" y="3823253"/>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[night]</a:t>
            </a:r>
          </a:p>
        </p:txBody>
      </p:sp>
      <p:sp>
        <p:nvSpPr>
          <p:cNvPr id="56" name="TextBox 55">
            <a:extLst>
              <a:ext uri="{FF2B5EF4-FFF2-40B4-BE49-F238E27FC236}">
                <a16:creationId xmlns:a16="http://schemas.microsoft.com/office/drawing/2014/main" id="{B4CA3FE1-9968-16C5-5C85-E3FA0D167486}"/>
              </a:ext>
            </a:extLst>
          </p:cNvPr>
          <p:cNvSpPr txBox="1"/>
          <p:nvPr/>
        </p:nvSpPr>
        <p:spPr>
          <a:xfrm>
            <a:off x="6390998" y="5701127"/>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[weekend]</a:t>
            </a:r>
          </a:p>
        </p:txBody>
      </p:sp>
      <p:sp>
        <p:nvSpPr>
          <p:cNvPr id="57" name="TextBox 56">
            <a:extLst>
              <a:ext uri="{FF2B5EF4-FFF2-40B4-BE49-F238E27FC236}">
                <a16:creationId xmlns:a16="http://schemas.microsoft.com/office/drawing/2014/main" id="{60E87A76-0890-2251-F154-490FE6841884}"/>
              </a:ext>
            </a:extLst>
          </p:cNvPr>
          <p:cNvSpPr txBox="1"/>
          <p:nvPr/>
        </p:nvSpPr>
        <p:spPr>
          <a:xfrm>
            <a:off x="4011166" y="5843913"/>
            <a:ext cx="1887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[everything]</a:t>
            </a:r>
          </a:p>
        </p:txBody>
      </p:sp>
      <p:sp>
        <p:nvSpPr>
          <p:cNvPr id="66" name="TextBox 65">
            <a:extLst>
              <a:ext uri="{FF2B5EF4-FFF2-40B4-BE49-F238E27FC236}">
                <a16:creationId xmlns:a16="http://schemas.microsoft.com/office/drawing/2014/main" id="{FF17B36C-5A2A-2ACC-D25A-D58CF8C64BE5}"/>
              </a:ext>
            </a:extLst>
          </p:cNvPr>
          <p:cNvSpPr txBox="1"/>
          <p:nvPr/>
        </p:nvSpPr>
        <p:spPr>
          <a:xfrm>
            <a:off x="8470684" y="2015240"/>
            <a:ext cx="18875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[ran]</a:t>
            </a:r>
          </a:p>
        </p:txBody>
      </p:sp>
      <p:sp>
        <p:nvSpPr>
          <p:cNvPr id="68" name="TextBox 67">
            <a:extLst>
              <a:ext uri="{FF2B5EF4-FFF2-40B4-BE49-F238E27FC236}">
                <a16:creationId xmlns:a16="http://schemas.microsoft.com/office/drawing/2014/main" id="{26E5CE86-06B1-57A3-8DFD-A43EFE70A61F}"/>
              </a:ext>
            </a:extLst>
          </p:cNvPr>
          <p:cNvSpPr txBox="1"/>
          <p:nvPr/>
        </p:nvSpPr>
        <p:spPr>
          <a:xfrm>
            <a:off x="6333051" y="2010024"/>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[then]</a:t>
            </a:r>
          </a:p>
        </p:txBody>
      </p:sp>
      <p:sp>
        <p:nvSpPr>
          <p:cNvPr id="72" name="TextBox 71">
            <a:extLst>
              <a:ext uri="{FF2B5EF4-FFF2-40B4-BE49-F238E27FC236}">
                <a16:creationId xmlns:a16="http://schemas.microsoft.com/office/drawing/2014/main" id="{371C7DAE-5A75-9B14-1E98-C261202269C8}"/>
              </a:ext>
            </a:extLst>
          </p:cNvPr>
          <p:cNvSpPr txBox="1"/>
          <p:nvPr/>
        </p:nvSpPr>
        <p:spPr>
          <a:xfrm>
            <a:off x="1867432" y="1862225"/>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[to start]</a:t>
            </a:r>
          </a:p>
        </p:txBody>
      </p:sp>
      <p:sp>
        <p:nvSpPr>
          <p:cNvPr id="74" name="Rounded Rectangle 1">
            <a:extLst>
              <a:ext uri="{FF2B5EF4-FFF2-40B4-BE49-F238E27FC236}">
                <a16:creationId xmlns:a16="http://schemas.microsoft.com/office/drawing/2014/main" id="{926464E0-0AC7-EA00-B30D-DE806939BC93}"/>
              </a:ext>
            </a:extLst>
          </p:cNvPr>
          <p:cNvSpPr/>
          <p:nvPr/>
        </p:nvSpPr>
        <p:spPr>
          <a:xfrm>
            <a:off x="1867433" y="821075"/>
            <a:ext cx="1725502"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75" name="Rounded Rectangle 34">
            <a:extLst>
              <a:ext uri="{FF2B5EF4-FFF2-40B4-BE49-F238E27FC236}">
                <a16:creationId xmlns:a16="http://schemas.microsoft.com/office/drawing/2014/main" id="{A9155E1D-7D63-0A24-47B1-60581703AE53}"/>
              </a:ext>
            </a:extLst>
          </p:cNvPr>
          <p:cNvSpPr/>
          <p:nvPr/>
        </p:nvSpPr>
        <p:spPr>
          <a:xfrm>
            <a:off x="4092180" y="829239"/>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76" name="Rounded Rectangle 35">
            <a:extLst>
              <a:ext uri="{FF2B5EF4-FFF2-40B4-BE49-F238E27FC236}">
                <a16:creationId xmlns:a16="http://schemas.microsoft.com/office/drawing/2014/main" id="{9D223B7C-7C0E-F5D4-C57F-2E62E24712CA}"/>
              </a:ext>
            </a:extLst>
          </p:cNvPr>
          <p:cNvSpPr/>
          <p:nvPr/>
        </p:nvSpPr>
        <p:spPr>
          <a:xfrm>
            <a:off x="1867432" y="2662165"/>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77" name="Rounded Rectangle 43">
            <a:extLst>
              <a:ext uri="{FF2B5EF4-FFF2-40B4-BE49-F238E27FC236}">
                <a16:creationId xmlns:a16="http://schemas.microsoft.com/office/drawing/2014/main" id="{81AD965C-CC1A-3A2D-CA6C-281A2AF9ED90}"/>
              </a:ext>
            </a:extLst>
          </p:cNvPr>
          <p:cNvSpPr/>
          <p:nvPr/>
        </p:nvSpPr>
        <p:spPr>
          <a:xfrm>
            <a:off x="1867432" y="4557699"/>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78" name="Rounded Rectangle 44">
            <a:extLst>
              <a:ext uri="{FF2B5EF4-FFF2-40B4-BE49-F238E27FC236}">
                <a16:creationId xmlns:a16="http://schemas.microsoft.com/office/drawing/2014/main" id="{283961E5-92EB-5BF2-D566-40B067E2FAF5}"/>
              </a:ext>
            </a:extLst>
          </p:cNvPr>
          <p:cNvSpPr/>
          <p:nvPr/>
        </p:nvSpPr>
        <p:spPr>
          <a:xfrm>
            <a:off x="4092178" y="2650317"/>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79" name="Rounded Rectangle 55">
            <a:extLst>
              <a:ext uri="{FF2B5EF4-FFF2-40B4-BE49-F238E27FC236}">
                <a16:creationId xmlns:a16="http://schemas.microsoft.com/office/drawing/2014/main" id="{14A60EF6-E093-8ECA-504B-EF6BB3B680A1}"/>
              </a:ext>
            </a:extLst>
          </p:cNvPr>
          <p:cNvSpPr/>
          <p:nvPr/>
        </p:nvSpPr>
        <p:spPr>
          <a:xfrm>
            <a:off x="6316923" y="821073"/>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80" name="Rounded Rectangle 56">
            <a:extLst>
              <a:ext uri="{FF2B5EF4-FFF2-40B4-BE49-F238E27FC236}">
                <a16:creationId xmlns:a16="http://schemas.microsoft.com/office/drawing/2014/main" id="{20C18214-650C-8EE3-A8EA-644AA7EAC228}"/>
              </a:ext>
            </a:extLst>
          </p:cNvPr>
          <p:cNvSpPr/>
          <p:nvPr/>
        </p:nvSpPr>
        <p:spPr>
          <a:xfrm>
            <a:off x="8541666" y="829239"/>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81" name="Rounded Rectangle 57">
            <a:extLst>
              <a:ext uri="{FF2B5EF4-FFF2-40B4-BE49-F238E27FC236}">
                <a16:creationId xmlns:a16="http://schemas.microsoft.com/office/drawing/2014/main" id="{9E609C0C-7147-700B-165F-3B1ADA41EF44}"/>
              </a:ext>
            </a:extLst>
          </p:cNvPr>
          <p:cNvSpPr/>
          <p:nvPr/>
        </p:nvSpPr>
        <p:spPr>
          <a:xfrm>
            <a:off x="6316924" y="2650316"/>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82" name="Rounded Rectangle 58">
            <a:extLst>
              <a:ext uri="{FF2B5EF4-FFF2-40B4-BE49-F238E27FC236}">
                <a16:creationId xmlns:a16="http://schemas.microsoft.com/office/drawing/2014/main" id="{1A34079D-530F-2CB0-65F6-9ACCE064C7E9}"/>
              </a:ext>
            </a:extLst>
          </p:cNvPr>
          <p:cNvSpPr/>
          <p:nvPr/>
        </p:nvSpPr>
        <p:spPr>
          <a:xfrm>
            <a:off x="8541666" y="2721357"/>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83" name="Rounded Rectangle 59">
            <a:extLst>
              <a:ext uri="{FF2B5EF4-FFF2-40B4-BE49-F238E27FC236}">
                <a16:creationId xmlns:a16="http://schemas.microsoft.com/office/drawing/2014/main" id="{7EF352D4-2A09-AE80-CF00-FACC6E32568A}"/>
              </a:ext>
            </a:extLst>
          </p:cNvPr>
          <p:cNvSpPr/>
          <p:nvPr/>
        </p:nvSpPr>
        <p:spPr>
          <a:xfrm>
            <a:off x="4134382" y="4640211"/>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84" name="Rounded Rectangle 60">
            <a:extLst>
              <a:ext uri="{FF2B5EF4-FFF2-40B4-BE49-F238E27FC236}">
                <a16:creationId xmlns:a16="http://schemas.microsoft.com/office/drawing/2014/main" id="{317D7F50-1702-CE6D-AD46-88F663D6C6B3}"/>
              </a:ext>
            </a:extLst>
          </p:cNvPr>
          <p:cNvSpPr/>
          <p:nvPr/>
        </p:nvSpPr>
        <p:spPr>
          <a:xfrm>
            <a:off x="6422663" y="4609946"/>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85" name="Rounded Rectangle 61">
            <a:extLst>
              <a:ext uri="{FF2B5EF4-FFF2-40B4-BE49-F238E27FC236}">
                <a16:creationId xmlns:a16="http://schemas.microsoft.com/office/drawing/2014/main" id="{A50BB2F2-3AD0-A8EC-ABD3-29A57FCF5008}"/>
              </a:ext>
            </a:extLst>
          </p:cNvPr>
          <p:cNvSpPr/>
          <p:nvPr/>
        </p:nvSpPr>
        <p:spPr>
          <a:xfrm>
            <a:off x="8574273" y="4629746"/>
            <a:ext cx="1725503" cy="1594277"/>
          </a:xfrm>
          <a:prstGeom prst="roundRect">
            <a:avLst/>
          </a:prstGeom>
          <a:noFill/>
          <a:ln w="28575"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25050"/>
              </a:solidFill>
              <a:effectLst/>
              <a:uLnTx/>
              <a:uFillTx/>
              <a:latin typeface="Century Gothic" panose="020F0302020204030204"/>
              <a:ea typeface="+mn-ea"/>
              <a:cs typeface="+mn-cs"/>
            </a:endParaRPr>
          </a:p>
        </p:txBody>
      </p:sp>
      <p:sp>
        <p:nvSpPr>
          <p:cNvPr id="98" name="TextBox 97">
            <a:extLst>
              <a:ext uri="{FF2B5EF4-FFF2-40B4-BE49-F238E27FC236}">
                <a16:creationId xmlns:a16="http://schemas.microsoft.com/office/drawing/2014/main" id="{2D178C63-4A4A-9212-BE07-3864A84D3317}"/>
              </a:ext>
            </a:extLst>
          </p:cNvPr>
          <p:cNvSpPr txBox="1"/>
          <p:nvPr/>
        </p:nvSpPr>
        <p:spPr>
          <a:xfrm>
            <a:off x="1841283" y="3912280"/>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[to sleep]</a:t>
            </a:r>
          </a:p>
        </p:txBody>
      </p:sp>
      <p:sp>
        <p:nvSpPr>
          <p:cNvPr id="99" name="TextBox 98">
            <a:extLst>
              <a:ext uri="{FF2B5EF4-FFF2-40B4-BE49-F238E27FC236}">
                <a16:creationId xmlns:a16="http://schemas.microsoft.com/office/drawing/2014/main" id="{888DFFE5-C0A6-DF53-0194-FFE2B87B66A9}"/>
              </a:ext>
            </a:extLst>
          </p:cNvPr>
          <p:cNvSpPr txBox="1"/>
          <p:nvPr/>
        </p:nvSpPr>
        <p:spPr>
          <a:xfrm>
            <a:off x="1856258" y="5766359"/>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[to improve]</a:t>
            </a:r>
          </a:p>
        </p:txBody>
      </p:sp>
      <p:sp>
        <p:nvSpPr>
          <p:cNvPr id="100" name="TextBox 99">
            <a:extLst>
              <a:ext uri="{FF2B5EF4-FFF2-40B4-BE49-F238E27FC236}">
                <a16:creationId xmlns:a16="http://schemas.microsoft.com/office/drawing/2014/main" id="{5C3AB42B-94FF-51C9-8B73-86300EED7412}"/>
              </a:ext>
            </a:extLst>
          </p:cNvPr>
          <p:cNvSpPr txBox="1"/>
          <p:nvPr/>
        </p:nvSpPr>
        <p:spPr>
          <a:xfrm>
            <a:off x="4097550" y="2030432"/>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[to forget]</a:t>
            </a:r>
          </a:p>
        </p:txBody>
      </p:sp>
      <p:sp>
        <p:nvSpPr>
          <p:cNvPr id="101" name="TextBox 100">
            <a:extLst>
              <a:ext uri="{FF2B5EF4-FFF2-40B4-BE49-F238E27FC236}">
                <a16:creationId xmlns:a16="http://schemas.microsoft.com/office/drawing/2014/main" id="{4CB95FB6-63FD-711B-F42D-2514FB538108}"/>
              </a:ext>
            </a:extLst>
          </p:cNvPr>
          <p:cNvSpPr txBox="1"/>
          <p:nvPr/>
        </p:nvSpPr>
        <p:spPr>
          <a:xfrm>
            <a:off x="4060513" y="3860836"/>
            <a:ext cx="17571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25050"/>
                </a:solidFill>
                <a:effectLst/>
                <a:uLnTx/>
                <a:uFillTx/>
                <a:latin typeface="Century Gothic"/>
                <a:ea typeface="+mn-ea"/>
                <a:cs typeface="+mn-cs"/>
              </a:rPr>
              <a:t>[to promise]</a:t>
            </a:r>
          </a:p>
        </p:txBody>
      </p:sp>
      <p:pic>
        <p:nvPicPr>
          <p:cNvPr id="2050" name="Picture 2" descr="Free vector graphics of Run">
            <a:extLst>
              <a:ext uri="{FF2B5EF4-FFF2-40B4-BE49-F238E27FC236}">
                <a16:creationId xmlns:a16="http://schemas.microsoft.com/office/drawing/2014/main" id="{622BF906-EF49-2B97-B112-0BB31A1D2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93" y="871872"/>
            <a:ext cx="1363937" cy="10087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vector graphics of Sleep">
            <a:extLst>
              <a:ext uri="{FF2B5EF4-FFF2-40B4-BE49-F238E27FC236}">
                <a16:creationId xmlns:a16="http://schemas.microsoft.com/office/drawing/2014/main" id="{EEF9C74E-3438-5737-271E-798EE5CB1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466" y="2780024"/>
            <a:ext cx="1561986" cy="9453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e vector graphics of Tool">
            <a:extLst>
              <a:ext uri="{FF2B5EF4-FFF2-40B4-BE49-F238E27FC236}">
                <a16:creationId xmlns:a16="http://schemas.microsoft.com/office/drawing/2014/main" id="{25DBAB21-F179-C543-8A48-F428E5014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9631" y="4687040"/>
            <a:ext cx="1242032" cy="11568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vector graphics of Forget-me-not">
            <a:extLst>
              <a:ext uri="{FF2B5EF4-FFF2-40B4-BE49-F238E27FC236}">
                <a16:creationId xmlns:a16="http://schemas.microsoft.com/office/drawing/2014/main" id="{236511D3-6267-F4BE-5E12-DC723DE7F9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2561" y="902692"/>
            <a:ext cx="864733" cy="11218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ee vector graphics of Pinky promise">
            <a:extLst>
              <a:ext uri="{FF2B5EF4-FFF2-40B4-BE49-F238E27FC236}">
                <a16:creationId xmlns:a16="http://schemas.microsoft.com/office/drawing/2014/main" id="{EDEF47A0-4549-DF18-0AEA-53FCB60F64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2334" y="3008452"/>
            <a:ext cx="1408407" cy="7174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illustrations of Red">
            <a:extLst>
              <a:ext uri="{FF2B5EF4-FFF2-40B4-BE49-F238E27FC236}">
                <a16:creationId xmlns:a16="http://schemas.microsoft.com/office/drawing/2014/main" id="{360888C9-CE6A-69DB-76FC-462DA3137D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384" y="4718685"/>
            <a:ext cx="1185209" cy="117057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ree vector graphics of Arrow">
            <a:extLst>
              <a:ext uri="{FF2B5EF4-FFF2-40B4-BE49-F238E27FC236}">
                <a16:creationId xmlns:a16="http://schemas.microsoft.com/office/drawing/2014/main" id="{56A1430D-A313-404F-0C84-3F75DCDBE63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3498" t="35806" b="38099"/>
          <a:stretch/>
        </p:blipFill>
        <p:spPr bwMode="auto">
          <a:xfrm>
            <a:off x="6198148" y="869198"/>
            <a:ext cx="1508912" cy="119308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Free vector graphics of Moon">
            <a:extLst>
              <a:ext uri="{FF2B5EF4-FFF2-40B4-BE49-F238E27FC236}">
                <a16:creationId xmlns:a16="http://schemas.microsoft.com/office/drawing/2014/main" id="{2CC794A4-B9A3-582B-332E-B8C3A10D36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1619" y="2745626"/>
            <a:ext cx="1161447" cy="97464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Free vector graphics of Man">
            <a:extLst>
              <a:ext uri="{FF2B5EF4-FFF2-40B4-BE49-F238E27FC236}">
                <a16:creationId xmlns:a16="http://schemas.microsoft.com/office/drawing/2014/main" id="{35BC1B85-2B44-63E0-1CEA-96F00738FE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1318" y="4768789"/>
            <a:ext cx="1636184" cy="81809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Free vector graphics of Man">
            <a:extLst>
              <a:ext uri="{FF2B5EF4-FFF2-40B4-BE49-F238E27FC236}">
                <a16:creationId xmlns:a16="http://schemas.microsoft.com/office/drawing/2014/main" id="{E44CB3F6-3773-DD49-2045-3469AC3054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75900" y="902692"/>
            <a:ext cx="1205880" cy="11305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Free vector graphics of People">
            <a:extLst>
              <a:ext uri="{FF2B5EF4-FFF2-40B4-BE49-F238E27FC236}">
                <a16:creationId xmlns:a16="http://schemas.microsoft.com/office/drawing/2014/main" id="{8212AA71-C15A-80B7-D837-10F02213942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5085" t="22315" b="26692"/>
          <a:stretch/>
        </p:blipFill>
        <p:spPr bwMode="auto">
          <a:xfrm>
            <a:off x="8681826" y="2711573"/>
            <a:ext cx="1395695" cy="142827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0" descr="Free vector graphics of Boy">
            <a:extLst>
              <a:ext uri="{FF2B5EF4-FFF2-40B4-BE49-F238E27FC236}">
                <a16:creationId xmlns:a16="http://schemas.microsoft.com/office/drawing/2014/main" id="{1A515CBE-6842-D415-E988-E1589559102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b="30958"/>
          <a:stretch/>
        </p:blipFill>
        <p:spPr bwMode="auto">
          <a:xfrm>
            <a:off x="8902903" y="4718684"/>
            <a:ext cx="1021762" cy="1164957"/>
          </a:xfrm>
          <a:prstGeom prst="rect">
            <a:avLst/>
          </a:prstGeom>
          <a:noFill/>
          <a:extLst>
            <a:ext uri="{909E8E84-426E-40DD-AFC4-6F175D3DCCD1}">
              <a14:hiddenFill xmlns:a14="http://schemas.microsoft.com/office/drawing/2010/main">
                <a:solidFill>
                  <a:srgbClr val="FFFFFF"/>
                </a:solidFill>
              </a14:hiddenFill>
            </a:ext>
          </a:extLst>
        </p:spPr>
      </p:pic>
      <p:sp>
        <p:nvSpPr>
          <p:cNvPr id="86" name="Rounded Rectangle 2">
            <a:extLst>
              <a:ext uri="{FF2B5EF4-FFF2-40B4-BE49-F238E27FC236}">
                <a16:creationId xmlns:a16="http://schemas.microsoft.com/office/drawing/2014/main" id="{9F42B373-F212-5BAE-9279-3CD23559FFE9}"/>
              </a:ext>
            </a:extLst>
          </p:cNvPr>
          <p:cNvSpPr/>
          <p:nvPr/>
        </p:nvSpPr>
        <p:spPr>
          <a:xfrm>
            <a:off x="1675124" y="729422"/>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A</a:t>
            </a:r>
          </a:p>
        </p:txBody>
      </p:sp>
      <p:sp>
        <p:nvSpPr>
          <p:cNvPr id="87" name="Rounded Rectangle 36">
            <a:extLst>
              <a:ext uri="{FF2B5EF4-FFF2-40B4-BE49-F238E27FC236}">
                <a16:creationId xmlns:a16="http://schemas.microsoft.com/office/drawing/2014/main" id="{968DA6AB-0916-57B1-4E45-3BABCFF7A8E7}"/>
              </a:ext>
            </a:extLst>
          </p:cNvPr>
          <p:cNvSpPr/>
          <p:nvPr/>
        </p:nvSpPr>
        <p:spPr>
          <a:xfrm>
            <a:off x="3937418" y="684887"/>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B</a:t>
            </a:r>
          </a:p>
        </p:txBody>
      </p:sp>
      <p:sp>
        <p:nvSpPr>
          <p:cNvPr id="90" name="Rounded Rectangle 39">
            <a:extLst>
              <a:ext uri="{FF2B5EF4-FFF2-40B4-BE49-F238E27FC236}">
                <a16:creationId xmlns:a16="http://schemas.microsoft.com/office/drawing/2014/main" id="{152860C7-4EEF-F320-BB06-CA14BD838EC5}"/>
              </a:ext>
            </a:extLst>
          </p:cNvPr>
          <p:cNvSpPr/>
          <p:nvPr/>
        </p:nvSpPr>
        <p:spPr>
          <a:xfrm>
            <a:off x="1684025" y="2607207"/>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E</a:t>
            </a:r>
          </a:p>
        </p:txBody>
      </p:sp>
      <p:sp>
        <p:nvSpPr>
          <p:cNvPr id="91" name="Rounded Rectangle 40">
            <a:extLst>
              <a:ext uri="{FF2B5EF4-FFF2-40B4-BE49-F238E27FC236}">
                <a16:creationId xmlns:a16="http://schemas.microsoft.com/office/drawing/2014/main" id="{2A80C6A3-407C-812F-78E6-25A12DF65A79}"/>
              </a:ext>
            </a:extLst>
          </p:cNvPr>
          <p:cNvSpPr/>
          <p:nvPr/>
        </p:nvSpPr>
        <p:spPr>
          <a:xfrm>
            <a:off x="3959285" y="2618325"/>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F</a:t>
            </a:r>
          </a:p>
        </p:txBody>
      </p:sp>
      <p:sp>
        <p:nvSpPr>
          <p:cNvPr id="94" name="Rounded Rectangle 45">
            <a:extLst>
              <a:ext uri="{FF2B5EF4-FFF2-40B4-BE49-F238E27FC236}">
                <a16:creationId xmlns:a16="http://schemas.microsoft.com/office/drawing/2014/main" id="{EF83DF40-DE64-716A-CEC8-59F0998A861F}"/>
              </a:ext>
            </a:extLst>
          </p:cNvPr>
          <p:cNvSpPr/>
          <p:nvPr/>
        </p:nvSpPr>
        <p:spPr>
          <a:xfrm>
            <a:off x="1647819" y="4514910"/>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I</a:t>
            </a:r>
          </a:p>
        </p:txBody>
      </p:sp>
      <p:sp>
        <p:nvSpPr>
          <p:cNvPr id="95" name="Rounded Rectangle 46">
            <a:extLst>
              <a:ext uri="{FF2B5EF4-FFF2-40B4-BE49-F238E27FC236}">
                <a16:creationId xmlns:a16="http://schemas.microsoft.com/office/drawing/2014/main" id="{B3330830-5FBC-62FC-7D9F-8A314946A81B}"/>
              </a:ext>
            </a:extLst>
          </p:cNvPr>
          <p:cNvSpPr/>
          <p:nvPr/>
        </p:nvSpPr>
        <p:spPr>
          <a:xfrm>
            <a:off x="3907746" y="4514910"/>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J</a:t>
            </a:r>
          </a:p>
        </p:txBody>
      </p:sp>
      <p:sp>
        <p:nvSpPr>
          <p:cNvPr id="88" name="Rounded Rectangle 37">
            <a:extLst>
              <a:ext uri="{FF2B5EF4-FFF2-40B4-BE49-F238E27FC236}">
                <a16:creationId xmlns:a16="http://schemas.microsoft.com/office/drawing/2014/main" id="{B3676E98-B1BB-4D77-E102-E371084B55B7}"/>
              </a:ext>
            </a:extLst>
          </p:cNvPr>
          <p:cNvSpPr/>
          <p:nvPr/>
        </p:nvSpPr>
        <p:spPr>
          <a:xfrm>
            <a:off x="6213513" y="723144"/>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C</a:t>
            </a:r>
          </a:p>
        </p:txBody>
      </p:sp>
      <p:sp>
        <p:nvSpPr>
          <p:cNvPr id="89" name="Rounded Rectangle 38">
            <a:extLst>
              <a:ext uri="{FF2B5EF4-FFF2-40B4-BE49-F238E27FC236}">
                <a16:creationId xmlns:a16="http://schemas.microsoft.com/office/drawing/2014/main" id="{0D8C6E24-C0B8-C0E5-AAB9-D276DDD5281B}"/>
              </a:ext>
            </a:extLst>
          </p:cNvPr>
          <p:cNvSpPr/>
          <p:nvPr/>
        </p:nvSpPr>
        <p:spPr>
          <a:xfrm>
            <a:off x="8429179" y="717242"/>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D</a:t>
            </a:r>
          </a:p>
        </p:txBody>
      </p:sp>
      <p:sp>
        <p:nvSpPr>
          <p:cNvPr id="92" name="Rounded Rectangle 41">
            <a:extLst>
              <a:ext uri="{FF2B5EF4-FFF2-40B4-BE49-F238E27FC236}">
                <a16:creationId xmlns:a16="http://schemas.microsoft.com/office/drawing/2014/main" id="{A847AFA8-743B-9B74-134B-2CDE333F3B9F}"/>
              </a:ext>
            </a:extLst>
          </p:cNvPr>
          <p:cNvSpPr/>
          <p:nvPr/>
        </p:nvSpPr>
        <p:spPr>
          <a:xfrm>
            <a:off x="6201857" y="2637125"/>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G</a:t>
            </a:r>
          </a:p>
        </p:txBody>
      </p:sp>
      <p:sp>
        <p:nvSpPr>
          <p:cNvPr id="93" name="Rounded Rectangle 42">
            <a:extLst>
              <a:ext uri="{FF2B5EF4-FFF2-40B4-BE49-F238E27FC236}">
                <a16:creationId xmlns:a16="http://schemas.microsoft.com/office/drawing/2014/main" id="{481240CF-80AB-BFBB-2D00-E202DF3D94D9}"/>
              </a:ext>
            </a:extLst>
          </p:cNvPr>
          <p:cNvSpPr/>
          <p:nvPr/>
        </p:nvSpPr>
        <p:spPr>
          <a:xfrm>
            <a:off x="8424825" y="2622684"/>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H</a:t>
            </a:r>
          </a:p>
        </p:txBody>
      </p:sp>
      <p:sp>
        <p:nvSpPr>
          <p:cNvPr id="96" name="Rounded Rectangle 47">
            <a:extLst>
              <a:ext uri="{FF2B5EF4-FFF2-40B4-BE49-F238E27FC236}">
                <a16:creationId xmlns:a16="http://schemas.microsoft.com/office/drawing/2014/main" id="{EF9458A6-04B5-8DA0-7E7F-440993A8748F}"/>
              </a:ext>
            </a:extLst>
          </p:cNvPr>
          <p:cNvSpPr/>
          <p:nvPr/>
        </p:nvSpPr>
        <p:spPr>
          <a:xfrm>
            <a:off x="6167673" y="4514910"/>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K</a:t>
            </a:r>
          </a:p>
        </p:txBody>
      </p:sp>
      <p:sp>
        <p:nvSpPr>
          <p:cNvPr id="97" name="Rounded Rectangle 48">
            <a:extLst>
              <a:ext uri="{FF2B5EF4-FFF2-40B4-BE49-F238E27FC236}">
                <a16:creationId xmlns:a16="http://schemas.microsoft.com/office/drawing/2014/main" id="{CC977D26-FDBA-FE3B-C8FE-8A12E7070D71}"/>
              </a:ext>
            </a:extLst>
          </p:cNvPr>
          <p:cNvSpPr/>
          <p:nvPr/>
        </p:nvSpPr>
        <p:spPr>
          <a:xfrm>
            <a:off x="8427599" y="4514910"/>
            <a:ext cx="2041071" cy="1877785"/>
          </a:xfrm>
          <a:prstGeom prst="roundRect">
            <a:avLst/>
          </a:prstGeom>
          <a:solidFill>
            <a:sysClr val="window" lastClr="FFFFFF"/>
          </a:solidFill>
          <a:ln w="12700" cap="flat" cmpd="sng" algn="ctr">
            <a:solidFill>
              <a:srgbClr val="525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25050"/>
                </a:solidFill>
                <a:effectLst/>
                <a:uLnTx/>
                <a:uFillTx/>
                <a:latin typeface="Century Gothic" panose="020F0302020204030204"/>
                <a:ea typeface="+mn-ea"/>
                <a:cs typeface="+mn-cs"/>
              </a:rPr>
              <a:t>L</a:t>
            </a:r>
          </a:p>
        </p:txBody>
      </p:sp>
      <p:sp>
        <p:nvSpPr>
          <p:cNvPr id="103" name="Star: 5 Points 102">
            <a:extLst>
              <a:ext uri="{FF2B5EF4-FFF2-40B4-BE49-F238E27FC236}">
                <a16:creationId xmlns:a16="http://schemas.microsoft.com/office/drawing/2014/main" id="{99D08B17-D441-AA44-B76E-3B92A18B07EA}"/>
              </a:ext>
            </a:extLst>
          </p:cNvPr>
          <p:cNvSpPr/>
          <p:nvPr/>
        </p:nvSpPr>
        <p:spPr>
          <a:xfrm>
            <a:off x="10303871" y="684887"/>
            <a:ext cx="378490" cy="40011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4" name="Star: 5 Points 103">
            <a:extLst>
              <a:ext uri="{FF2B5EF4-FFF2-40B4-BE49-F238E27FC236}">
                <a16:creationId xmlns:a16="http://schemas.microsoft.com/office/drawing/2014/main" id="{8E44DC88-260C-D5D7-307B-8E4CE18CF2C6}"/>
              </a:ext>
            </a:extLst>
          </p:cNvPr>
          <p:cNvSpPr/>
          <p:nvPr/>
        </p:nvSpPr>
        <p:spPr>
          <a:xfrm>
            <a:off x="10334925" y="2589700"/>
            <a:ext cx="378490" cy="40011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5" name="Star: 5 Points 104">
            <a:extLst>
              <a:ext uri="{FF2B5EF4-FFF2-40B4-BE49-F238E27FC236}">
                <a16:creationId xmlns:a16="http://schemas.microsoft.com/office/drawing/2014/main" id="{8316CD74-667E-2C1D-18A3-281FCA8F1DC5}"/>
              </a:ext>
            </a:extLst>
          </p:cNvPr>
          <p:cNvSpPr/>
          <p:nvPr/>
        </p:nvSpPr>
        <p:spPr>
          <a:xfrm>
            <a:off x="10319930" y="4479687"/>
            <a:ext cx="378490" cy="40011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109" name="TextBox 108">
            <a:extLst>
              <a:ext uri="{FF2B5EF4-FFF2-40B4-BE49-F238E27FC236}">
                <a16:creationId xmlns:a16="http://schemas.microsoft.com/office/drawing/2014/main" id="{AE5BF0F8-E614-A29E-000F-38069300397B}"/>
              </a:ext>
            </a:extLst>
          </p:cNvPr>
          <p:cNvSpPr txBox="1"/>
          <p:nvPr/>
        </p:nvSpPr>
        <p:spPr>
          <a:xfrm>
            <a:off x="1721750" y="1998497"/>
            <a:ext cx="19222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anfangen</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0" name="TextBox 109">
            <a:extLst>
              <a:ext uri="{FF2B5EF4-FFF2-40B4-BE49-F238E27FC236}">
                <a16:creationId xmlns:a16="http://schemas.microsoft.com/office/drawing/2014/main" id="{C6356094-BD05-18A0-E15E-9DD4A072F9A2}"/>
              </a:ext>
            </a:extLst>
          </p:cNvPr>
          <p:cNvSpPr txBox="1"/>
          <p:nvPr/>
        </p:nvSpPr>
        <p:spPr>
          <a:xfrm>
            <a:off x="1724734" y="3907563"/>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schlafen</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1" name="TextBox 110">
            <a:extLst>
              <a:ext uri="{FF2B5EF4-FFF2-40B4-BE49-F238E27FC236}">
                <a16:creationId xmlns:a16="http://schemas.microsoft.com/office/drawing/2014/main" id="{EBED7374-66B7-DB0D-7069-8E2CA3D8DFD6}"/>
              </a:ext>
            </a:extLst>
          </p:cNvPr>
          <p:cNvSpPr txBox="1"/>
          <p:nvPr/>
        </p:nvSpPr>
        <p:spPr>
          <a:xfrm>
            <a:off x="1688528" y="5817050"/>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verbessern</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2" name="TextBox 111">
            <a:extLst>
              <a:ext uri="{FF2B5EF4-FFF2-40B4-BE49-F238E27FC236}">
                <a16:creationId xmlns:a16="http://schemas.microsoft.com/office/drawing/2014/main" id="{84E6798A-862C-BDA5-5A0F-A6502F46C904}"/>
              </a:ext>
            </a:extLst>
          </p:cNvPr>
          <p:cNvSpPr txBox="1"/>
          <p:nvPr/>
        </p:nvSpPr>
        <p:spPr>
          <a:xfrm>
            <a:off x="4022901" y="1989561"/>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vergessern</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3" name="TextBox 112">
            <a:extLst>
              <a:ext uri="{FF2B5EF4-FFF2-40B4-BE49-F238E27FC236}">
                <a16:creationId xmlns:a16="http://schemas.microsoft.com/office/drawing/2014/main" id="{847A4C90-4176-6695-FA80-EF9628E8B2F4}"/>
              </a:ext>
            </a:extLst>
          </p:cNvPr>
          <p:cNvSpPr txBox="1"/>
          <p:nvPr/>
        </p:nvSpPr>
        <p:spPr>
          <a:xfrm>
            <a:off x="3943880" y="3916499"/>
            <a:ext cx="20802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versprechen</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4" name="TextBox 113">
            <a:extLst>
              <a:ext uri="{FF2B5EF4-FFF2-40B4-BE49-F238E27FC236}">
                <a16:creationId xmlns:a16="http://schemas.microsoft.com/office/drawing/2014/main" id="{E7E6B74A-1941-F7D9-1A71-387270C3A3DC}"/>
              </a:ext>
            </a:extLst>
          </p:cNvPr>
          <p:cNvSpPr txBox="1"/>
          <p:nvPr/>
        </p:nvSpPr>
        <p:spPr>
          <a:xfrm>
            <a:off x="3956711" y="5817050"/>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alles</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5" name="TextBox 114">
            <a:extLst>
              <a:ext uri="{FF2B5EF4-FFF2-40B4-BE49-F238E27FC236}">
                <a16:creationId xmlns:a16="http://schemas.microsoft.com/office/drawing/2014/main" id="{C3A66DFA-8FA4-9D87-C773-8D88954103EC}"/>
              </a:ext>
            </a:extLst>
          </p:cNvPr>
          <p:cNvSpPr txBox="1"/>
          <p:nvPr/>
        </p:nvSpPr>
        <p:spPr>
          <a:xfrm>
            <a:off x="6283276" y="1989561"/>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damals</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6" name="TextBox 115">
            <a:extLst>
              <a:ext uri="{FF2B5EF4-FFF2-40B4-BE49-F238E27FC236}">
                <a16:creationId xmlns:a16="http://schemas.microsoft.com/office/drawing/2014/main" id="{0EDDCE68-169E-13B1-FC4B-A53153B76BD8}"/>
              </a:ext>
            </a:extLst>
          </p:cNvPr>
          <p:cNvSpPr txBox="1"/>
          <p:nvPr/>
        </p:nvSpPr>
        <p:spPr>
          <a:xfrm>
            <a:off x="6277189" y="3907563"/>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Nacht</a:t>
            </a:r>
          </a:p>
        </p:txBody>
      </p:sp>
      <p:sp>
        <p:nvSpPr>
          <p:cNvPr id="117" name="TextBox 116">
            <a:extLst>
              <a:ext uri="{FF2B5EF4-FFF2-40B4-BE49-F238E27FC236}">
                <a16:creationId xmlns:a16="http://schemas.microsoft.com/office/drawing/2014/main" id="{35E5B2F2-6095-F4CC-E45B-DA5E5E3D1CAB}"/>
              </a:ext>
            </a:extLst>
          </p:cNvPr>
          <p:cNvSpPr txBox="1"/>
          <p:nvPr/>
        </p:nvSpPr>
        <p:spPr>
          <a:xfrm>
            <a:off x="6099148" y="5825986"/>
            <a:ext cx="22346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Wochenende</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8" name="TextBox 117">
            <a:extLst>
              <a:ext uri="{FF2B5EF4-FFF2-40B4-BE49-F238E27FC236}">
                <a16:creationId xmlns:a16="http://schemas.microsoft.com/office/drawing/2014/main" id="{3B8863C0-2509-CA52-34B1-1E6081C642EE}"/>
              </a:ext>
            </a:extLst>
          </p:cNvPr>
          <p:cNvSpPr txBox="1"/>
          <p:nvPr/>
        </p:nvSpPr>
        <p:spPr>
          <a:xfrm>
            <a:off x="8479637" y="1989561"/>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lief</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19" name="TextBox 118">
            <a:extLst>
              <a:ext uri="{FF2B5EF4-FFF2-40B4-BE49-F238E27FC236}">
                <a16:creationId xmlns:a16="http://schemas.microsoft.com/office/drawing/2014/main" id="{024C8B16-4CE4-F4DE-2270-4F45D57A141D}"/>
              </a:ext>
            </a:extLst>
          </p:cNvPr>
          <p:cNvSpPr txBox="1"/>
          <p:nvPr/>
        </p:nvSpPr>
        <p:spPr>
          <a:xfrm>
            <a:off x="8492980" y="3907563"/>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Freude</a:t>
            </a:r>
            <a:endParaRPr kumimoji="0" lang="en-GB" sz="24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20" name="TextBox 119">
            <a:extLst>
              <a:ext uri="{FF2B5EF4-FFF2-40B4-BE49-F238E27FC236}">
                <a16:creationId xmlns:a16="http://schemas.microsoft.com/office/drawing/2014/main" id="{0D83C11C-1672-954A-2EA2-0D8363718537}"/>
              </a:ext>
            </a:extLst>
          </p:cNvPr>
          <p:cNvSpPr txBox="1"/>
          <p:nvPr/>
        </p:nvSpPr>
        <p:spPr>
          <a:xfrm>
            <a:off x="8506244" y="5817050"/>
            <a:ext cx="1959652" cy="479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Rede</a:t>
            </a:r>
          </a:p>
        </p:txBody>
      </p:sp>
    </p:spTree>
    <p:extLst>
      <p:ext uri="{BB962C8B-B14F-4D97-AF65-F5344CB8AC3E}">
        <p14:creationId xmlns:p14="http://schemas.microsoft.com/office/powerpoint/2010/main" val="333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3000"/>
                                        <p:tgtEl>
                                          <p:spTgt spid="86"/>
                                        </p:tgtEl>
                                        <p:attrNameLst>
                                          <p:attrName>style.opacity</p:attrName>
                                        </p:attrNameLst>
                                      </p:cBhvr>
                                      <p:to>
                                        <p:strVal val="0"/>
                                      </p:to>
                                    </p:set>
                                    <p:animEffect filter="image" prLst="opacity: 0">
                                      <p:cBhvr rctx="IE">
                                        <p:cTn id="7" dur="3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p:cTn id="11" dur="3000"/>
                                        <p:tgtEl>
                                          <p:spTgt spid="92"/>
                                        </p:tgtEl>
                                        <p:attrNameLst>
                                          <p:attrName>style.opacity</p:attrName>
                                        </p:attrNameLst>
                                      </p:cBhvr>
                                      <p:to>
                                        <p:strVal val="0"/>
                                      </p:to>
                                    </p:set>
                                    <p:animEffect filter="image" prLst="opacity: 0">
                                      <p:cBhvr rctx="IE">
                                        <p:cTn id="12" dur="3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p:cTn id="16" dur="3000"/>
                                        <p:tgtEl>
                                          <p:spTgt spid="94"/>
                                        </p:tgtEl>
                                        <p:attrNameLst>
                                          <p:attrName>style.opacity</p:attrName>
                                        </p:attrNameLst>
                                      </p:cBhvr>
                                      <p:to>
                                        <p:strVal val="0"/>
                                      </p:to>
                                    </p:set>
                                    <p:animEffect filter="image" prLst="opacity: 0">
                                      <p:cBhvr rctx="IE">
                                        <p:cTn id="17" dur="3000"/>
                                        <p:tgtEl>
                                          <p:spTgt spid="9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p:cTn id="21" dur="3000"/>
                                        <p:tgtEl>
                                          <p:spTgt spid="89"/>
                                        </p:tgtEl>
                                        <p:attrNameLst>
                                          <p:attrName>style.opacity</p:attrName>
                                        </p:attrNameLst>
                                      </p:cBhvr>
                                      <p:to>
                                        <p:strVal val="0"/>
                                      </p:to>
                                    </p:set>
                                    <p:animEffect filter="image" prLst="opacity: 0">
                                      <p:cBhvr rctx="IE">
                                        <p:cTn id="22" dur="30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p:cTn id="26" dur="3000"/>
                                        <p:tgtEl>
                                          <p:spTgt spid="87"/>
                                        </p:tgtEl>
                                        <p:attrNameLst>
                                          <p:attrName>style.opacity</p:attrName>
                                        </p:attrNameLst>
                                      </p:cBhvr>
                                      <p:to>
                                        <p:strVal val="0"/>
                                      </p:to>
                                    </p:set>
                                    <p:animEffect filter="image" prLst="opacity: 0">
                                      <p:cBhvr rctx="IE">
                                        <p:cTn id="27" dur="30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p:cTn id="31" dur="3000"/>
                                        <p:tgtEl>
                                          <p:spTgt spid="93"/>
                                        </p:tgtEl>
                                        <p:attrNameLst>
                                          <p:attrName>style.opacity</p:attrName>
                                        </p:attrNameLst>
                                      </p:cBhvr>
                                      <p:to>
                                        <p:strVal val="0"/>
                                      </p:to>
                                    </p:set>
                                    <p:animEffect filter="image" prLst="opacity: 0">
                                      <p:cBhvr rctx="IE">
                                        <p:cTn id="32" dur="30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p:cTn id="36" dur="3000"/>
                                        <p:tgtEl>
                                          <p:spTgt spid="96"/>
                                        </p:tgtEl>
                                        <p:attrNameLst>
                                          <p:attrName>style.opacity</p:attrName>
                                        </p:attrNameLst>
                                      </p:cBhvr>
                                      <p:to>
                                        <p:strVal val="0"/>
                                      </p:to>
                                    </p:set>
                                    <p:animEffect filter="image" prLst="opacity: 0">
                                      <p:cBhvr rctx="IE">
                                        <p:cTn id="37" dur="30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p:cTn id="41" dur="3000"/>
                                        <p:tgtEl>
                                          <p:spTgt spid="88"/>
                                        </p:tgtEl>
                                        <p:attrNameLst>
                                          <p:attrName>style.opacity</p:attrName>
                                        </p:attrNameLst>
                                      </p:cBhvr>
                                      <p:to>
                                        <p:strVal val="0"/>
                                      </p:to>
                                    </p:set>
                                    <p:animEffect filter="image" prLst="opacity: 0">
                                      <p:cBhvr rctx="IE">
                                        <p:cTn id="42" dur="30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p:cTn id="46" dur="3000"/>
                                        <p:tgtEl>
                                          <p:spTgt spid="90"/>
                                        </p:tgtEl>
                                        <p:attrNameLst>
                                          <p:attrName>style.opacity</p:attrName>
                                        </p:attrNameLst>
                                      </p:cBhvr>
                                      <p:to>
                                        <p:strVal val="0"/>
                                      </p:to>
                                    </p:set>
                                    <p:animEffect filter="image" prLst="opacity: 0">
                                      <p:cBhvr rctx="IE">
                                        <p:cTn id="47" dur="30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p:cTn id="51" dur="3000"/>
                                        <p:tgtEl>
                                          <p:spTgt spid="91"/>
                                        </p:tgtEl>
                                        <p:attrNameLst>
                                          <p:attrName>style.opacity</p:attrName>
                                        </p:attrNameLst>
                                      </p:cBhvr>
                                      <p:to>
                                        <p:strVal val="0"/>
                                      </p:to>
                                    </p:set>
                                    <p:animEffect filter="image" prLst="opacity: 0">
                                      <p:cBhvr rctx="IE">
                                        <p:cTn id="52" dur="30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p:cTn id="56" dur="3000"/>
                                        <p:tgtEl>
                                          <p:spTgt spid="95"/>
                                        </p:tgtEl>
                                        <p:attrNameLst>
                                          <p:attrName>style.opacity</p:attrName>
                                        </p:attrNameLst>
                                      </p:cBhvr>
                                      <p:to>
                                        <p:strVal val="0"/>
                                      </p:to>
                                    </p:set>
                                    <p:animEffect filter="image" prLst="opacity: 0">
                                      <p:cBhvr rctx="IE">
                                        <p:cTn id="57" dur="3000"/>
                                        <p:tgtEl>
                                          <p:spTgt spid="9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p:cTn id="61" dur="3000"/>
                                        <p:tgtEl>
                                          <p:spTgt spid="97"/>
                                        </p:tgtEl>
                                        <p:attrNameLst>
                                          <p:attrName>style.opacity</p:attrName>
                                        </p:attrNameLst>
                                      </p:cBhvr>
                                      <p:to>
                                        <p:strVal val="0"/>
                                      </p:to>
                                    </p:set>
                                    <p:animEffect filter="image" prLst="opacity: 0">
                                      <p:cBhvr rctx="IE">
                                        <p:cTn id="62" dur="3000"/>
                                        <p:tgtEl>
                                          <p:spTgt spid="97"/>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90" grpId="0" animBg="1"/>
      <p:bldP spid="91" grpId="0" animBg="1"/>
      <p:bldP spid="94" grpId="0" animBg="1"/>
      <p:bldP spid="95" grpId="0" animBg="1"/>
      <p:bldP spid="88" grpId="0" animBg="1"/>
      <p:bldP spid="89" grpId="0" animBg="1"/>
      <p:bldP spid="92" grpId="0" animBg="1"/>
      <p:bldP spid="93" grpId="0" animBg="1"/>
      <p:bldP spid="96" grpId="0" animBg="1"/>
      <p:bldP spid="97" grpId="0" animBg="1"/>
      <p:bldP spid="109" grpId="0"/>
      <p:bldP spid="110" grpId="0"/>
      <p:bldP spid="111" grpId="0"/>
      <p:bldP spid="112" grpId="0"/>
      <p:bldP spid="113" grpId="0"/>
      <p:bldP spid="114" grpId="0"/>
      <p:bldP spid="115" grpId="0"/>
      <p:bldP spid="116" grpId="0"/>
      <p:bldP spid="117" grpId="0"/>
      <p:bldP spid="118" grpId="0"/>
      <p:bldP spid="119" grpId="0"/>
      <p:bldP spid="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7E16-2D27-1B2D-B6A2-DA93418C9C69}"/>
              </a:ext>
            </a:extLst>
          </p:cNvPr>
          <p:cNvSpPr>
            <a:spLocks noGrp="1"/>
          </p:cNvSpPr>
          <p:nvPr>
            <p:ph type="title"/>
          </p:nvPr>
        </p:nvSpPr>
        <p:spPr/>
        <p:txBody>
          <a:bodyPr/>
          <a:lstStyle/>
          <a:p>
            <a:r>
              <a:rPr lang="en-GB" dirty="0"/>
              <a:t>Marietta </a:t>
            </a:r>
            <a:r>
              <a:rPr lang="en-GB" dirty="0" err="1"/>
              <a:t>Slomka</a:t>
            </a:r>
            <a:endParaRPr lang="en-GB" dirty="0"/>
          </a:p>
        </p:txBody>
      </p:sp>
      <p:sp>
        <p:nvSpPr>
          <p:cNvPr id="3" name="Text Placeholder 2">
            <a:extLst>
              <a:ext uri="{FF2B5EF4-FFF2-40B4-BE49-F238E27FC236}">
                <a16:creationId xmlns:a16="http://schemas.microsoft.com/office/drawing/2014/main" id="{E0A21854-8BDF-685A-7A9A-852BCCF7C152}"/>
              </a:ext>
            </a:extLst>
          </p:cNvPr>
          <p:cNvSpPr>
            <a:spLocks noGrp="1"/>
          </p:cNvSpPr>
          <p:nvPr>
            <p:ph type="body" sz="quarter" idx="10"/>
          </p:nvPr>
        </p:nvSpPr>
        <p:spPr>
          <a:xfrm>
            <a:off x="1049579" y="2074279"/>
            <a:ext cx="11514137" cy="647577"/>
          </a:xfrm>
        </p:spPr>
        <p:txBody>
          <a:bodyPr/>
          <a:lstStyle/>
          <a:p>
            <a:r>
              <a:rPr lang="de-DE" dirty="0"/>
              <a:t>Marietta Slomka ist eine harte </a:t>
            </a:r>
            <a:r>
              <a:rPr lang="de-DE" b="1" dirty="0"/>
              <a:t>Interviewerin</a:t>
            </a:r>
            <a:r>
              <a:rPr lang="de-DE" dirty="0"/>
              <a:t> beim ZDF.</a:t>
            </a:r>
          </a:p>
        </p:txBody>
      </p:sp>
      <p:sp>
        <p:nvSpPr>
          <p:cNvPr id="6" name="Rectangle: Rounded Corners 5">
            <a:extLst>
              <a:ext uri="{FF2B5EF4-FFF2-40B4-BE49-F238E27FC236}">
                <a16:creationId xmlns:a16="http://schemas.microsoft.com/office/drawing/2014/main" id="{294319E0-73E7-0290-F8C5-B861503299AE}"/>
              </a:ext>
            </a:extLst>
          </p:cNvPr>
          <p:cNvSpPr/>
          <p:nvPr/>
        </p:nvSpPr>
        <p:spPr>
          <a:xfrm>
            <a:off x="10996863" y="213556"/>
            <a:ext cx="986590" cy="3103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Text Placeholder 1">
            <a:hlinkClick r:id="" action="ppaction://noaction">
              <a:snd r:embed="rId3" name="10.1.1.7 L3 slide 3 1.wav"/>
            </a:hlinkClick>
            <a:extLst>
              <a:ext uri="{FF2B5EF4-FFF2-40B4-BE49-F238E27FC236}">
                <a16:creationId xmlns:a16="http://schemas.microsoft.com/office/drawing/2014/main" id="{98BF204E-1901-C46A-935E-03C180A9D009}"/>
              </a:ext>
            </a:extLst>
          </p:cNvPr>
          <p:cNvSpPr txBox="1">
            <a:spLocks/>
          </p:cNvSpPr>
          <p:nvPr/>
        </p:nvSpPr>
        <p:spPr>
          <a:xfrm>
            <a:off x="414855" y="2073671"/>
            <a:ext cx="452582" cy="435679"/>
          </a:xfrm>
          <a:prstGeom prst="roundRect">
            <a:avLst/>
          </a:prstGeom>
          <a:solidFill>
            <a:schemeClr val="tx2"/>
          </a:solidFill>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525050"/>
                </a:solidFill>
                <a:effectLst/>
                <a:uLnTx/>
                <a:uFillTx/>
                <a:latin typeface="Century Gothic" panose="020B0502020202020204" pitchFamily="34" charset="0"/>
                <a:ea typeface="+mn-ea"/>
                <a:cs typeface="+mn-cs"/>
              </a:rPr>
              <a:t>1</a:t>
            </a:r>
            <a:endPar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0" name="Text Placeholder 1">
            <a:hlinkClick r:id="" action="ppaction://noaction">
              <a:snd r:embed="rId4" name="10.1.1.7 L3 slide 3 2.wav"/>
            </a:hlinkClick>
            <a:extLst>
              <a:ext uri="{FF2B5EF4-FFF2-40B4-BE49-F238E27FC236}">
                <a16:creationId xmlns:a16="http://schemas.microsoft.com/office/drawing/2014/main" id="{55F98A9A-9840-6B29-0B8C-4E328BDA0CDC}"/>
              </a:ext>
            </a:extLst>
          </p:cNvPr>
          <p:cNvSpPr txBox="1">
            <a:spLocks/>
          </p:cNvSpPr>
          <p:nvPr/>
        </p:nvSpPr>
        <p:spPr>
          <a:xfrm>
            <a:off x="414855" y="3436901"/>
            <a:ext cx="452582" cy="435679"/>
          </a:xfrm>
          <a:prstGeom prst="roundRect">
            <a:avLst/>
          </a:prstGeom>
          <a:solidFill>
            <a:schemeClr val="tx2"/>
          </a:solidFill>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2</a:t>
            </a:r>
          </a:p>
        </p:txBody>
      </p:sp>
      <p:sp>
        <p:nvSpPr>
          <p:cNvPr id="21" name="Text Placeholder 1">
            <a:hlinkClick r:id="" action="ppaction://noaction">
              <a:snd r:embed="rId5" name="10.1.1.7 L3 slide 3 3.wav"/>
            </a:hlinkClick>
            <a:extLst>
              <a:ext uri="{FF2B5EF4-FFF2-40B4-BE49-F238E27FC236}">
                <a16:creationId xmlns:a16="http://schemas.microsoft.com/office/drawing/2014/main" id="{FB6FAFFA-A395-849A-3ED3-105C9F0A953A}"/>
              </a:ext>
            </a:extLst>
          </p:cNvPr>
          <p:cNvSpPr txBox="1">
            <a:spLocks/>
          </p:cNvSpPr>
          <p:nvPr/>
        </p:nvSpPr>
        <p:spPr>
          <a:xfrm>
            <a:off x="414855" y="4800132"/>
            <a:ext cx="452582" cy="435679"/>
          </a:xfrm>
          <a:prstGeom prst="roundRect">
            <a:avLst/>
          </a:prstGeom>
          <a:solidFill>
            <a:schemeClr val="tx2"/>
          </a:solidFill>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3</a:t>
            </a:r>
          </a:p>
        </p:txBody>
      </p:sp>
      <p:sp>
        <p:nvSpPr>
          <p:cNvPr id="22" name="Text Placeholder 2">
            <a:extLst>
              <a:ext uri="{FF2B5EF4-FFF2-40B4-BE49-F238E27FC236}">
                <a16:creationId xmlns:a16="http://schemas.microsoft.com/office/drawing/2014/main" id="{67AA8318-9252-42FD-F2C9-C6C74B8AEF1E}"/>
              </a:ext>
            </a:extLst>
          </p:cNvPr>
          <p:cNvSpPr txBox="1">
            <a:spLocks/>
          </p:cNvSpPr>
          <p:nvPr/>
        </p:nvSpPr>
        <p:spPr>
          <a:xfrm>
            <a:off x="525463" y="1217613"/>
            <a:ext cx="11514137" cy="6475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Hör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zu</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und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schreib</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den Text. Was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wissen</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über</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Marietta </a:t>
            </a:r>
            <a:r>
              <a:rPr kumimoji="0" lang="en-GB"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Slomka</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p>
        </p:txBody>
      </p:sp>
      <p:sp>
        <p:nvSpPr>
          <p:cNvPr id="23" name="Text Placeholder 2">
            <a:extLst>
              <a:ext uri="{FF2B5EF4-FFF2-40B4-BE49-F238E27FC236}">
                <a16:creationId xmlns:a16="http://schemas.microsoft.com/office/drawing/2014/main" id="{8E083D83-D8BF-6A07-7FFE-13D6AB79277E}"/>
              </a:ext>
            </a:extLst>
          </p:cNvPr>
          <p:cNvSpPr txBox="1">
            <a:spLocks/>
          </p:cNvSpPr>
          <p:nvPr/>
        </p:nvSpPr>
        <p:spPr>
          <a:xfrm>
            <a:off x="1049579" y="3415557"/>
            <a:ext cx="11514137" cy="12406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Sie hat als </a:t>
            </a:r>
            <a:r>
              <a:rPr kumimoji="0" lang="de-DE"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Parlamentskorrespondentin</a:t>
            </a: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in Bonn gearbeitet.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Jetzt arbeitet sie als </a:t>
            </a:r>
            <a:r>
              <a:rPr kumimoji="0" lang="de-DE"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Reporterin</a:t>
            </a: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p>
        </p:txBody>
      </p:sp>
      <p:sp>
        <p:nvSpPr>
          <p:cNvPr id="24" name="Text Placeholder 2">
            <a:extLst>
              <a:ext uri="{FF2B5EF4-FFF2-40B4-BE49-F238E27FC236}">
                <a16:creationId xmlns:a16="http://schemas.microsoft.com/office/drawing/2014/main" id="{050A46DF-DC96-497E-A322-9DBD1931EB7D}"/>
              </a:ext>
            </a:extLst>
          </p:cNvPr>
          <p:cNvSpPr txBox="1">
            <a:spLocks/>
          </p:cNvSpPr>
          <p:nvPr/>
        </p:nvSpPr>
        <p:spPr>
          <a:xfrm>
            <a:off x="1049578" y="4800132"/>
            <a:ext cx="10933875" cy="12406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e-DE"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Politiker</a:t>
            </a:r>
            <a:r>
              <a:rPr kumimoji="0" lang="de-DE"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die Probleme haben, bekommen noch mehr Probleme, wenn sie Marietta treffen. </a:t>
            </a:r>
          </a:p>
        </p:txBody>
      </p:sp>
      <p:pic>
        <p:nvPicPr>
          <p:cNvPr id="28" name="Picture 27" descr="A person holding a trophy&#10;&#10;Description automatically generated with medium confidence">
            <a:extLst>
              <a:ext uri="{FF2B5EF4-FFF2-40B4-BE49-F238E27FC236}">
                <a16:creationId xmlns:a16="http://schemas.microsoft.com/office/drawing/2014/main" id="{1EAB92BA-A65D-F4B7-C67B-C28DE5A490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2648" y="2009101"/>
            <a:ext cx="1604497" cy="2406444"/>
          </a:xfrm>
          <a:prstGeom prst="rect">
            <a:avLst/>
          </a:prstGeom>
        </p:spPr>
      </p:pic>
    </p:spTree>
    <p:extLst>
      <p:ext uri="{BB962C8B-B14F-4D97-AF65-F5344CB8AC3E}">
        <p14:creationId xmlns:p14="http://schemas.microsoft.com/office/powerpoint/2010/main" val="39344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2A83-A547-B58E-78D6-0AFC2EE55ED2}"/>
              </a:ext>
            </a:extLst>
          </p:cNvPr>
          <p:cNvSpPr>
            <a:spLocks noGrp="1"/>
          </p:cNvSpPr>
          <p:nvPr>
            <p:ph type="title"/>
          </p:nvPr>
        </p:nvSpPr>
        <p:spPr>
          <a:xfrm>
            <a:off x="0" y="97444"/>
            <a:ext cx="3827490" cy="647577"/>
          </a:xfrm>
        </p:spPr>
        <p:txBody>
          <a:bodyPr/>
          <a:lstStyle/>
          <a:p>
            <a:r>
              <a:rPr lang="en-GB" dirty="0"/>
              <a:t>Marietta </a:t>
            </a:r>
            <a:r>
              <a:rPr lang="en-GB" dirty="0" err="1"/>
              <a:t>Slomka</a:t>
            </a:r>
            <a:endParaRPr lang="en-GB" dirty="0"/>
          </a:p>
        </p:txBody>
      </p:sp>
      <p:sp>
        <p:nvSpPr>
          <p:cNvPr id="3" name="Text Placeholder 2">
            <a:extLst>
              <a:ext uri="{FF2B5EF4-FFF2-40B4-BE49-F238E27FC236}">
                <a16:creationId xmlns:a16="http://schemas.microsoft.com/office/drawing/2014/main" id="{ACAF4FF0-3E9E-B637-E86D-168BA8859385}"/>
              </a:ext>
            </a:extLst>
          </p:cNvPr>
          <p:cNvSpPr>
            <a:spLocks noGrp="1"/>
          </p:cNvSpPr>
          <p:nvPr>
            <p:ph type="body" sz="quarter" idx="10"/>
          </p:nvPr>
        </p:nvSpPr>
        <p:spPr>
          <a:xfrm>
            <a:off x="3827490" y="111957"/>
            <a:ext cx="3827490" cy="647577"/>
          </a:xfrm>
        </p:spPr>
        <p:txBody>
          <a:bodyPr>
            <a:normAutofit fontScale="92500" lnSpcReduction="10000"/>
          </a:bodyPr>
          <a:lstStyle/>
          <a:p>
            <a:r>
              <a:rPr lang="en-GB" dirty="0"/>
              <a:t>Was </a:t>
            </a:r>
            <a:r>
              <a:rPr lang="en-GB" dirty="0" err="1"/>
              <a:t>wissen</a:t>
            </a:r>
            <a:r>
              <a:rPr lang="en-GB" dirty="0"/>
              <a:t> </a:t>
            </a:r>
            <a:r>
              <a:rPr lang="en-GB" dirty="0" err="1"/>
              <a:t>wir</a:t>
            </a:r>
            <a:r>
              <a:rPr lang="en-GB" dirty="0"/>
              <a:t> </a:t>
            </a:r>
            <a:r>
              <a:rPr lang="en-GB" dirty="0" err="1"/>
              <a:t>über</a:t>
            </a:r>
            <a:r>
              <a:rPr lang="en-GB" dirty="0"/>
              <a:t> Marietta </a:t>
            </a:r>
            <a:r>
              <a:rPr lang="en-GB" dirty="0" err="1"/>
              <a:t>Slomka</a:t>
            </a:r>
            <a:r>
              <a:rPr lang="en-GB" dirty="0"/>
              <a:t>?</a:t>
            </a:r>
          </a:p>
          <a:p>
            <a:endParaRPr lang="en-GB" dirty="0"/>
          </a:p>
          <a:p>
            <a:endParaRPr lang="en-GB" dirty="0"/>
          </a:p>
        </p:txBody>
      </p:sp>
      <p:graphicFrame>
        <p:nvGraphicFramePr>
          <p:cNvPr id="8" name="Table 6">
            <a:extLst>
              <a:ext uri="{FF2B5EF4-FFF2-40B4-BE49-F238E27FC236}">
                <a16:creationId xmlns:a16="http://schemas.microsoft.com/office/drawing/2014/main" id="{2A8C7058-B90B-B8A7-1FC2-AB31B7D42131}"/>
              </a:ext>
            </a:extLst>
          </p:cNvPr>
          <p:cNvGraphicFramePr>
            <a:graphicFrameLocks noGrp="1"/>
          </p:cNvGraphicFramePr>
          <p:nvPr>
            <p:extLst>
              <p:ext uri="{D42A27DB-BD31-4B8C-83A1-F6EECF244321}">
                <p14:modId xmlns:p14="http://schemas.microsoft.com/office/powerpoint/2010/main" val="2810818173"/>
              </p:ext>
            </p:extLst>
          </p:nvPr>
        </p:nvGraphicFramePr>
        <p:xfrm>
          <a:off x="144904" y="730354"/>
          <a:ext cx="11902191" cy="5508892"/>
        </p:xfrm>
        <a:graphic>
          <a:graphicData uri="http://schemas.openxmlformats.org/drawingml/2006/table">
            <a:tbl>
              <a:tblPr firstRow="1" bandRow="1"/>
              <a:tblGrid>
                <a:gridCol w="5956517">
                  <a:extLst>
                    <a:ext uri="{9D8B030D-6E8A-4147-A177-3AD203B41FA5}">
                      <a16:colId xmlns:a16="http://schemas.microsoft.com/office/drawing/2014/main" val="1600817978"/>
                    </a:ext>
                  </a:extLst>
                </a:gridCol>
                <a:gridCol w="5945674">
                  <a:extLst>
                    <a:ext uri="{9D8B030D-6E8A-4147-A177-3AD203B41FA5}">
                      <a16:colId xmlns:a16="http://schemas.microsoft.com/office/drawing/2014/main" val="4128092149"/>
                    </a:ext>
                  </a:extLst>
                </a:gridCol>
              </a:tblGrid>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dirty="0">
                          <a:solidFill>
                            <a:srgbClr val="525050"/>
                          </a:solidFill>
                        </a:rPr>
                        <a:t>Have you seen Marietta Slomka on TV?</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Hast du Marietta Slomka im Fernsehen gesehen?</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71492714"/>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She has, of course, done a lot in her life.</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kern="1200" dirty="0">
                          <a:solidFill>
                            <a:srgbClr val="525050"/>
                          </a:solidFill>
                          <a:latin typeface="Century Gothic" panose="020F0302020204030204"/>
                          <a:ea typeface="+mn-ea"/>
                          <a:cs typeface="+mn-cs"/>
                        </a:rPr>
                        <a:t>Sie hat ja viel in ihrem Leben gemacht.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61458278"/>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For example, she has produced sport interviews and environment interviews.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Zum Beispiel hat sie Sportinterviews und Umweltinterviews produziert.</a:t>
                      </a:r>
                      <a:endParaRPr lang="en-GB" sz="24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89313960"/>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Once she worked in China.</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Sie hat schon einmal in China gearbeitet.</a:t>
                      </a:r>
                      <a:endParaRPr lang="en-GB" sz="24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44197191"/>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She has accepted difficult situations.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 Sie hat schwierige Situationen akzeptiert.</a:t>
                      </a:r>
                      <a:endParaRPr lang="en-GB" sz="24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72389626"/>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525050"/>
                          </a:solidFill>
                          <a:latin typeface="Century Gothic" panose="020F0302020204030204"/>
                          <a:ea typeface="+mn-ea"/>
                          <a:cs typeface="+mn-cs"/>
                        </a:rPr>
                        <a:t>She has already written four books.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Sie hat schon vier Bücher geschrieben. </a:t>
                      </a:r>
                      <a:endParaRPr lang="en-GB" sz="24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64931564"/>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rgbClr val="525050"/>
                          </a:solidFill>
                          <a:latin typeface="Century Gothic" panose="020F0302020204030204"/>
                          <a:ea typeface="+mn-ea"/>
                          <a:cs typeface="+mn-cs"/>
                        </a:rPr>
                        <a:t>Marietta has not yet worked in France.</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400" kern="1200" dirty="0">
                          <a:solidFill>
                            <a:srgbClr val="525050"/>
                          </a:solidFill>
                          <a:latin typeface="Century Gothic" panose="020F0302020204030204"/>
                          <a:ea typeface="+mn-ea"/>
                          <a:cs typeface="+mn-cs"/>
                        </a:rPr>
                        <a:t>Marietta hat noch nicht in Frankreich gearbeitet.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71851735"/>
                  </a:ext>
                </a:extLst>
              </a:tr>
            </a:tbl>
          </a:graphicData>
        </a:graphic>
      </p:graphicFrame>
      <p:sp>
        <p:nvSpPr>
          <p:cNvPr id="9" name="Rectangle: Rounded Corners 8">
            <a:extLst>
              <a:ext uri="{FF2B5EF4-FFF2-40B4-BE49-F238E27FC236}">
                <a16:creationId xmlns:a16="http://schemas.microsoft.com/office/drawing/2014/main" id="{D4A112BE-9B6F-0586-7BD7-AEA7436C7177}"/>
              </a:ext>
            </a:extLst>
          </p:cNvPr>
          <p:cNvSpPr/>
          <p:nvPr/>
        </p:nvSpPr>
        <p:spPr>
          <a:xfrm>
            <a:off x="6972300" y="67877"/>
            <a:ext cx="3332200" cy="64757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*on TV – </a:t>
            </a:r>
            <a:r>
              <a:rPr kumimoji="0" lang="en-GB" sz="22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im</a:t>
            </a:r>
            <a:r>
              <a:rPr kumimoji="0" lang="en-GB" sz="22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a:t>
            </a:r>
            <a:r>
              <a:rPr kumimoji="0" lang="en-GB" sz="22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Fernsehen</a:t>
            </a:r>
            <a:endParaRPr kumimoji="0" lang="en-GB" sz="22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China – China</a:t>
            </a:r>
          </a:p>
        </p:txBody>
      </p:sp>
      <p:sp>
        <p:nvSpPr>
          <p:cNvPr id="10" name="Rectangle: Rounded Corners 9">
            <a:extLst>
              <a:ext uri="{FF2B5EF4-FFF2-40B4-BE49-F238E27FC236}">
                <a16:creationId xmlns:a16="http://schemas.microsoft.com/office/drawing/2014/main" id="{8DCA6585-C673-190B-F7E0-B3FB383EF588}"/>
              </a:ext>
            </a:extLst>
          </p:cNvPr>
          <p:cNvSpPr/>
          <p:nvPr/>
        </p:nvSpPr>
        <p:spPr>
          <a:xfrm>
            <a:off x="10709753" y="149462"/>
            <a:ext cx="1337342"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4" name="TextBox 3" descr="text box hiding answer">
            <a:extLst>
              <a:ext uri="{FF2B5EF4-FFF2-40B4-BE49-F238E27FC236}">
                <a16:creationId xmlns:a16="http://schemas.microsoft.com/office/drawing/2014/main" id="{7D2F3396-CC9C-C50C-8F73-744854F5EDFA}"/>
              </a:ext>
            </a:extLst>
          </p:cNvPr>
          <p:cNvSpPr txBox="1"/>
          <p:nvPr/>
        </p:nvSpPr>
        <p:spPr>
          <a:xfrm>
            <a:off x="6156959" y="832102"/>
            <a:ext cx="5775565" cy="680483"/>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5" name="TextBox 4" descr="text box hiding answer">
            <a:extLst>
              <a:ext uri="{FF2B5EF4-FFF2-40B4-BE49-F238E27FC236}">
                <a16:creationId xmlns:a16="http://schemas.microsoft.com/office/drawing/2014/main" id="{D16D6ACE-1E84-5B09-59DC-16856C58FA87}"/>
              </a:ext>
            </a:extLst>
          </p:cNvPr>
          <p:cNvSpPr txBox="1"/>
          <p:nvPr/>
        </p:nvSpPr>
        <p:spPr>
          <a:xfrm>
            <a:off x="6122330" y="1673695"/>
            <a:ext cx="5296458" cy="690825"/>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6" name="TextBox 5" descr="text box hiding answer">
            <a:extLst>
              <a:ext uri="{FF2B5EF4-FFF2-40B4-BE49-F238E27FC236}">
                <a16:creationId xmlns:a16="http://schemas.microsoft.com/office/drawing/2014/main" id="{F60FE83C-73C5-6791-3983-3CDDBF4AFAB7}"/>
              </a:ext>
            </a:extLst>
          </p:cNvPr>
          <p:cNvSpPr txBox="1"/>
          <p:nvPr/>
        </p:nvSpPr>
        <p:spPr>
          <a:xfrm>
            <a:off x="6181737" y="2412301"/>
            <a:ext cx="5865358" cy="811340"/>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7" name="TextBox 6" descr="text box hiding answer">
            <a:extLst>
              <a:ext uri="{FF2B5EF4-FFF2-40B4-BE49-F238E27FC236}">
                <a16:creationId xmlns:a16="http://schemas.microsoft.com/office/drawing/2014/main" id="{E74251AC-6B3E-2CD7-B144-47B4023D17C3}"/>
              </a:ext>
            </a:extLst>
          </p:cNvPr>
          <p:cNvSpPr txBox="1"/>
          <p:nvPr/>
        </p:nvSpPr>
        <p:spPr>
          <a:xfrm>
            <a:off x="6122331" y="3310848"/>
            <a:ext cx="5296457" cy="690825"/>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1" name="TextBox 10" descr="text box hiding answer">
            <a:extLst>
              <a:ext uri="{FF2B5EF4-FFF2-40B4-BE49-F238E27FC236}">
                <a16:creationId xmlns:a16="http://schemas.microsoft.com/office/drawing/2014/main" id="{80984A45-C793-AF58-11C6-3FEC58960232}"/>
              </a:ext>
            </a:extLst>
          </p:cNvPr>
          <p:cNvSpPr txBox="1"/>
          <p:nvPr/>
        </p:nvSpPr>
        <p:spPr>
          <a:xfrm>
            <a:off x="5741235" y="4149186"/>
            <a:ext cx="5634040" cy="615553"/>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2" name="TextBox 11" descr="text box hiding answer">
            <a:extLst>
              <a:ext uri="{FF2B5EF4-FFF2-40B4-BE49-F238E27FC236}">
                <a16:creationId xmlns:a16="http://schemas.microsoft.com/office/drawing/2014/main" id="{EB2C3D97-4E63-00B5-2FF1-746C9C4904C6}"/>
              </a:ext>
            </a:extLst>
          </p:cNvPr>
          <p:cNvSpPr txBox="1"/>
          <p:nvPr/>
        </p:nvSpPr>
        <p:spPr>
          <a:xfrm>
            <a:off x="6122330" y="4942732"/>
            <a:ext cx="5775564" cy="392506"/>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3" name="TextBox 12" descr="text box hiding answer">
            <a:extLst>
              <a:ext uri="{FF2B5EF4-FFF2-40B4-BE49-F238E27FC236}">
                <a16:creationId xmlns:a16="http://schemas.microsoft.com/office/drawing/2014/main" id="{0D34A4ED-25C1-3016-0724-EA39B0306541}"/>
              </a:ext>
            </a:extLst>
          </p:cNvPr>
          <p:cNvSpPr txBox="1"/>
          <p:nvPr/>
        </p:nvSpPr>
        <p:spPr>
          <a:xfrm>
            <a:off x="6181737" y="5512600"/>
            <a:ext cx="5556167" cy="721041"/>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4" name="Picture 2">
            <a:extLst>
              <a:ext uri="{FF2B5EF4-FFF2-40B4-BE49-F238E27FC236}">
                <a16:creationId xmlns:a16="http://schemas.microsoft.com/office/drawing/2014/main" id="{16C68056-C90A-C4B4-FB5E-B15A0BF5C7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2" b="10303"/>
          <a:stretch/>
        </p:blipFill>
        <p:spPr bwMode="auto">
          <a:xfrm>
            <a:off x="7040372" y="936896"/>
            <a:ext cx="4008737" cy="522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2A83-A547-B58E-78D6-0AFC2EE55ED2}"/>
              </a:ext>
            </a:extLst>
          </p:cNvPr>
          <p:cNvSpPr>
            <a:spLocks noGrp="1"/>
          </p:cNvSpPr>
          <p:nvPr>
            <p:ph type="title"/>
          </p:nvPr>
        </p:nvSpPr>
        <p:spPr>
          <a:xfrm>
            <a:off x="0" y="213557"/>
            <a:ext cx="3827490" cy="647577"/>
          </a:xfrm>
        </p:spPr>
        <p:txBody>
          <a:bodyPr/>
          <a:lstStyle/>
          <a:p>
            <a:r>
              <a:rPr lang="en-GB" dirty="0"/>
              <a:t>Marietta </a:t>
            </a:r>
            <a:r>
              <a:rPr lang="en-GB" dirty="0" err="1"/>
              <a:t>Slomka</a:t>
            </a:r>
            <a:endParaRPr lang="en-GB" dirty="0"/>
          </a:p>
        </p:txBody>
      </p:sp>
      <p:sp>
        <p:nvSpPr>
          <p:cNvPr id="3" name="Text Placeholder 2">
            <a:extLst>
              <a:ext uri="{FF2B5EF4-FFF2-40B4-BE49-F238E27FC236}">
                <a16:creationId xmlns:a16="http://schemas.microsoft.com/office/drawing/2014/main" id="{ACAF4FF0-3E9E-B637-E86D-168BA8859385}"/>
              </a:ext>
            </a:extLst>
          </p:cNvPr>
          <p:cNvSpPr>
            <a:spLocks noGrp="1"/>
          </p:cNvSpPr>
          <p:nvPr>
            <p:ph type="body" sz="quarter" idx="10"/>
          </p:nvPr>
        </p:nvSpPr>
        <p:spPr>
          <a:xfrm>
            <a:off x="3827490" y="213556"/>
            <a:ext cx="3827490" cy="647577"/>
          </a:xfrm>
        </p:spPr>
        <p:txBody>
          <a:bodyPr>
            <a:normAutofit fontScale="92500" lnSpcReduction="10000"/>
          </a:bodyPr>
          <a:lstStyle/>
          <a:p>
            <a:r>
              <a:rPr lang="en-GB" dirty="0"/>
              <a:t>Was </a:t>
            </a:r>
            <a:r>
              <a:rPr lang="en-GB" dirty="0" err="1"/>
              <a:t>wissen</a:t>
            </a:r>
            <a:r>
              <a:rPr lang="en-GB" dirty="0"/>
              <a:t> </a:t>
            </a:r>
            <a:r>
              <a:rPr lang="en-GB" dirty="0" err="1"/>
              <a:t>wir</a:t>
            </a:r>
            <a:r>
              <a:rPr lang="en-GB" dirty="0"/>
              <a:t> </a:t>
            </a:r>
            <a:r>
              <a:rPr lang="en-GB" dirty="0" err="1"/>
              <a:t>über</a:t>
            </a:r>
            <a:r>
              <a:rPr lang="en-GB" dirty="0"/>
              <a:t> Marietta </a:t>
            </a:r>
            <a:r>
              <a:rPr lang="en-GB" dirty="0" err="1"/>
              <a:t>Slomka</a:t>
            </a:r>
            <a:r>
              <a:rPr lang="en-GB" dirty="0"/>
              <a:t>?</a:t>
            </a:r>
          </a:p>
          <a:p>
            <a:endParaRPr lang="en-GB" dirty="0"/>
          </a:p>
          <a:p>
            <a:endParaRPr lang="en-GB" dirty="0"/>
          </a:p>
        </p:txBody>
      </p:sp>
      <p:graphicFrame>
        <p:nvGraphicFramePr>
          <p:cNvPr id="8" name="Table 6">
            <a:extLst>
              <a:ext uri="{FF2B5EF4-FFF2-40B4-BE49-F238E27FC236}">
                <a16:creationId xmlns:a16="http://schemas.microsoft.com/office/drawing/2014/main" id="{2A8C7058-B90B-B8A7-1FC2-AB31B7D42131}"/>
              </a:ext>
            </a:extLst>
          </p:cNvPr>
          <p:cNvGraphicFramePr>
            <a:graphicFrameLocks noGrp="1"/>
          </p:cNvGraphicFramePr>
          <p:nvPr>
            <p:extLst>
              <p:ext uri="{D42A27DB-BD31-4B8C-83A1-F6EECF244321}">
                <p14:modId xmlns:p14="http://schemas.microsoft.com/office/powerpoint/2010/main" val="857077810"/>
              </p:ext>
            </p:extLst>
          </p:nvPr>
        </p:nvGraphicFramePr>
        <p:xfrm>
          <a:off x="144905" y="861133"/>
          <a:ext cx="11891152" cy="5454448"/>
        </p:xfrm>
        <a:graphic>
          <a:graphicData uri="http://schemas.openxmlformats.org/drawingml/2006/table">
            <a:tbl>
              <a:tblPr firstRow="1" bandRow="1"/>
              <a:tblGrid>
                <a:gridCol w="5950992">
                  <a:extLst>
                    <a:ext uri="{9D8B030D-6E8A-4147-A177-3AD203B41FA5}">
                      <a16:colId xmlns:a16="http://schemas.microsoft.com/office/drawing/2014/main" val="1600817978"/>
                    </a:ext>
                  </a:extLst>
                </a:gridCol>
                <a:gridCol w="5940160">
                  <a:extLst>
                    <a:ext uri="{9D8B030D-6E8A-4147-A177-3AD203B41FA5}">
                      <a16:colId xmlns:a16="http://schemas.microsoft.com/office/drawing/2014/main" val="4128092149"/>
                    </a:ext>
                  </a:extLst>
                </a:gridCol>
              </a:tblGrid>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dirty="0">
                          <a:solidFill>
                            <a:srgbClr val="525050"/>
                          </a:solidFill>
                        </a:rPr>
                        <a:t>Have you seen Marietta Slomka on TV?</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Hast du Marietta Slomka im Fernsehen gesehen?</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71492714"/>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She has, of course, done a lot in her life.</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300" kern="1200" dirty="0">
                          <a:solidFill>
                            <a:srgbClr val="525050"/>
                          </a:solidFill>
                          <a:latin typeface="Century Gothic" panose="020F0302020204030204"/>
                          <a:ea typeface="+mn-ea"/>
                          <a:cs typeface="+mn-cs"/>
                        </a:rPr>
                        <a:t>Sie hat ja viel in ihrem Leben gemacht.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61458278"/>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dirty="0"/>
                        <a:t>For example, she has produced sport interviews and environment interviews.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Zum Beispiel hat sie Sportinterviews und Umweltinterviews produziert.  </a:t>
                      </a:r>
                      <a:endParaRPr lang="en-GB" sz="23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89313960"/>
                  </a:ext>
                </a:extLst>
              </a:tr>
              <a:tr h="571132">
                <a:tc>
                  <a:txBody>
                    <a:bodyPr/>
                    <a:lstStyle/>
                    <a:p>
                      <a:r>
                        <a:rPr lang="de-DE" sz="2300" kern="1200" dirty="0">
                          <a:solidFill>
                            <a:srgbClr val="525050"/>
                          </a:solidFill>
                          <a:latin typeface="Century Gothic" panose="020F0302020204030204"/>
                          <a:ea typeface="+mn-ea"/>
                          <a:cs typeface="+mn-cs"/>
                        </a:rPr>
                        <a:t>For the content she has received prizes.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GB" sz="2300" kern="1200" dirty="0" err="1">
                          <a:solidFill>
                            <a:srgbClr val="525050"/>
                          </a:solidFill>
                          <a:latin typeface="Century Gothic" panose="020F0302020204030204"/>
                          <a:ea typeface="+mn-ea"/>
                          <a:cs typeface="+mn-cs"/>
                        </a:rPr>
                        <a:t>Für</a:t>
                      </a:r>
                      <a:r>
                        <a:rPr lang="en-GB" sz="2300" kern="1200" dirty="0">
                          <a:solidFill>
                            <a:srgbClr val="525050"/>
                          </a:solidFill>
                          <a:latin typeface="Century Gothic" panose="020F0302020204030204"/>
                          <a:ea typeface="+mn-ea"/>
                          <a:cs typeface="+mn-cs"/>
                        </a:rPr>
                        <a:t> den </a:t>
                      </a:r>
                      <a:r>
                        <a:rPr lang="en-GB" sz="2300" kern="1200" dirty="0" err="1">
                          <a:solidFill>
                            <a:srgbClr val="525050"/>
                          </a:solidFill>
                          <a:latin typeface="Century Gothic" panose="020F0302020204030204"/>
                          <a:ea typeface="+mn-ea"/>
                          <a:cs typeface="+mn-cs"/>
                        </a:rPr>
                        <a:t>Inhalt</a:t>
                      </a:r>
                      <a:r>
                        <a:rPr lang="en-GB" sz="2300" kern="1200" dirty="0">
                          <a:solidFill>
                            <a:srgbClr val="525050"/>
                          </a:solidFill>
                          <a:latin typeface="Century Gothic" panose="020F0302020204030204"/>
                          <a:ea typeface="+mn-ea"/>
                          <a:cs typeface="+mn-cs"/>
                        </a:rPr>
                        <a:t> hat </a:t>
                      </a:r>
                      <a:r>
                        <a:rPr lang="en-GB" sz="2300" kern="1200" dirty="0" err="1">
                          <a:solidFill>
                            <a:srgbClr val="525050"/>
                          </a:solidFill>
                          <a:latin typeface="Century Gothic" panose="020F0302020204030204"/>
                          <a:ea typeface="+mn-ea"/>
                          <a:cs typeface="+mn-cs"/>
                        </a:rPr>
                        <a:t>sie</a:t>
                      </a:r>
                      <a:r>
                        <a:rPr lang="en-GB" sz="2300" kern="1200" dirty="0">
                          <a:solidFill>
                            <a:srgbClr val="525050"/>
                          </a:solidFill>
                          <a:latin typeface="Century Gothic" panose="020F0302020204030204"/>
                          <a:ea typeface="+mn-ea"/>
                          <a:cs typeface="+mn-cs"/>
                        </a:rPr>
                        <a:t> </a:t>
                      </a:r>
                      <a:r>
                        <a:rPr lang="en-GB" sz="2300" kern="1200" dirty="0" err="1">
                          <a:solidFill>
                            <a:srgbClr val="525050"/>
                          </a:solidFill>
                          <a:latin typeface="Century Gothic" panose="020F0302020204030204"/>
                          <a:ea typeface="+mn-ea"/>
                          <a:cs typeface="+mn-cs"/>
                        </a:rPr>
                        <a:t>Preise</a:t>
                      </a:r>
                      <a:r>
                        <a:rPr lang="en-GB" sz="2300" kern="1200" dirty="0">
                          <a:solidFill>
                            <a:srgbClr val="525050"/>
                          </a:solidFill>
                          <a:latin typeface="Century Gothic" panose="020F0302020204030204"/>
                          <a:ea typeface="+mn-ea"/>
                          <a:cs typeface="+mn-cs"/>
                        </a:rPr>
                        <a:t> </a:t>
                      </a:r>
                      <a:r>
                        <a:rPr lang="en-GB" sz="2300" kern="1200" dirty="0" err="1">
                          <a:solidFill>
                            <a:srgbClr val="525050"/>
                          </a:solidFill>
                          <a:latin typeface="Century Gothic" panose="020F0302020204030204"/>
                          <a:ea typeface="+mn-ea"/>
                          <a:cs typeface="+mn-cs"/>
                        </a:rPr>
                        <a:t>bekommen</a:t>
                      </a:r>
                      <a:r>
                        <a:rPr lang="en-GB" sz="2300" kern="1200" dirty="0">
                          <a:solidFill>
                            <a:srgbClr val="525050"/>
                          </a:solidFill>
                          <a:latin typeface="Century Gothic" panose="020F0302020204030204"/>
                          <a:ea typeface="+mn-ea"/>
                          <a:cs typeface="+mn-cs"/>
                        </a:rPr>
                        <a:t>.</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07945373"/>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She once worked in China.</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5CC"/>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Sie hat schon einmal in China gearbeitet.</a:t>
                      </a:r>
                      <a:endParaRPr lang="en-GB" sz="23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5CC"/>
                    </a:solidFill>
                  </a:tcPr>
                </a:tc>
                <a:extLst>
                  <a:ext uri="{0D108BD9-81ED-4DB2-BD59-A6C34878D82A}">
                    <a16:rowId xmlns:a16="http://schemas.microsoft.com/office/drawing/2014/main" val="2344197191"/>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She has accepted difficult situations.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AEB"/>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Sie hat schwierige Situationen akzeptiert.</a:t>
                      </a:r>
                      <a:endParaRPr lang="en-GB" sz="23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AEB"/>
                    </a:solidFill>
                  </a:tcPr>
                </a:tc>
                <a:extLst>
                  <a:ext uri="{0D108BD9-81ED-4DB2-BD59-A6C34878D82A}">
                    <a16:rowId xmlns:a16="http://schemas.microsoft.com/office/drawing/2014/main" val="1972389626"/>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kern="1200" dirty="0">
                          <a:solidFill>
                            <a:srgbClr val="525050"/>
                          </a:solidFill>
                          <a:latin typeface="Century Gothic" panose="020F0302020204030204"/>
                          <a:ea typeface="+mn-ea"/>
                          <a:cs typeface="+mn-cs"/>
                        </a:rPr>
                        <a:t>She has already published four books.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5CC"/>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Sie hat schon vier Bücher veröffentlicht. </a:t>
                      </a:r>
                      <a:endParaRPr lang="en-GB" sz="2300" kern="1200" dirty="0">
                        <a:solidFill>
                          <a:srgbClr val="525050"/>
                        </a:solidFill>
                        <a:latin typeface="Century Gothic" panose="020F0302020204030204"/>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5CC"/>
                    </a:solidFill>
                  </a:tcPr>
                </a:tc>
                <a:extLst>
                  <a:ext uri="{0D108BD9-81ED-4DB2-BD59-A6C34878D82A}">
                    <a16:rowId xmlns:a16="http://schemas.microsoft.com/office/drawing/2014/main" val="664931564"/>
                  </a:ext>
                </a:extLst>
              </a:tr>
              <a:tr h="571132">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kern="1200" dirty="0">
                          <a:solidFill>
                            <a:srgbClr val="525050"/>
                          </a:solidFill>
                          <a:latin typeface="Century Gothic" panose="020F0302020204030204"/>
                          <a:ea typeface="+mn-ea"/>
                          <a:cs typeface="+mn-cs"/>
                        </a:rPr>
                        <a:t>Marietta has not yet worked in France.</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AEB"/>
                    </a:solidFill>
                  </a:tcPr>
                </a:tc>
                <a:tc>
                  <a:txBody>
                    <a:bodyPr/>
                    <a:lstStyle>
                      <a:lvl1pPr marL="0" algn="l" defTabSz="914400" rtl="0" eaLnBrk="1" latinLnBrk="0" hangingPunct="1">
                        <a:defRPr sz="1800" kern="1200">
                          <a:solidFill>
                            <a:schemeClr val="dk1"/>
                          </a:solidFill>
                          <a:latin typeface="Century Gothic" panose="020F0302020204030204"/>
                        </a:defRPr>
                      </a:lvl1pPr>
                      <a:lvl2pPr marL="457200" algn="l" defTabSz="914400" rtl="0" eaLnBrk="1" latinLnBrk="0" hangingPunct="1">
                        <a:defRPr sz="1800" kern="1200">
                          <a:solidFill>
                            <a:schemeClr val="dk1"/>
                          </a:solidFill>
                          <a:latin typeface="Century Gothic" panose="020F0302020204030204"/>
                        </a:defRPr>
                      </a:lvl2pPr>
                      <a:lvl3pPr marL="914400" algn="l" defTabSz="914400" rtl="0" eaLnBrk="1" latinLnBrk="0" hangingPunct="1">
                        <a:defRPr sz="1800" kern="1200">
                          <a:solidFill>
                            <a:schemeClr val="dk1"/>
                          </a:solidFill>
                          <a:latin typeface="Century Gothic" panose="020F0302020204030204"/>
                        </a:defRPr>
                      </a:lvl3pPr>
                      <a:lvl4pPr marL="1371600" algn="l" defTabSz="914400" rtl="0" eaLnBrk="1" latinLnBrk="0" hangingPunct="1">
                        <a:defRPr sz="1800" kern="1200">
                          <a:solidFill>
                            <a:schemeClr val="dk1"/>
                          </a:solidFill>
                          <a:latin typeface="Century Gothic" panose="020F0302020204030204"/>
                        </a:defRPr>
                      </a:lvl4pPr>
                      <a:lvl5pPr marL="1828800" algn="l" defTabSz="914400" rtl="0" eaLnBrk="1" latinLnBrk="0" hangingPunct="1">
                        <a:defRPr sz="1800" kern="1200">
                          <a:solidFill>
                            <a:schemeClr val="dk1"/>
                          </a:solidFill>
                          <a:latin typeface="Century Gothic" panose="020F0302020204030204"/>
                        </a:defRPr>
                      </a:lvl5pPr>
                      <a:lvl6pPr marL="2286000" algn="l" defTabSz="914400" rtl="0" eaLnBrk="1" latinLnBrk="0" hangingPunct="1">
                        <a:defRPr sz="1800" kern="1200">
                          <a:solidFill>
                            <a:schemeClr val="dk1"/>
                          </a:solidFill>
                          <a:latin typeface="Century Gothic" panose="020F0302020204030204"/>
                        </a:defRPr>
                      </a:lvl6pPr>
                      <a:lvl7pPr marL="2743200" algn="l" defTabSz="914400" rtl="0" eaLnBrk="1" latinLnBrk="0" hangingPunct="1">
                        <a:defRPr sz="1800" kern="1200">
                          <a:solidFill>
                            <a:schemeClr val="dk1"/>
                          </a:solidFill>
                          <a:latin typeface="Century Gothic" panose="020F0302020204030204"/>
                        </a:defRPr>
                      </a:lvl7pPr>
                      <a:lvl8pPr marL="3200400" algn="l" defTabSz="914400" rtl="0" eaLnBrk="1" latinLnBrk="0" hangingPunct="1">
                        <a:defRPr sz="1800" kern="1200">
                          <a:solidFill>
                            <a:schemeClr val="dk1"/>
                          </a:solidFill>
                          <a:latin typeface="Century Gothic" panose="020F0302020204030204"/>
                        </a:defRPr>
                      </a:lvl8pPr>
                      <a:lvl9pPr marL="3657600" algn="l" defTabSz="914400" rtl="0" eaLnBrk="1" latinLnBrk="0" hangingPunct="1">
                        <a:defRPr sz="1800" kern="1200">
                          <a:solidFill>
                            <a:schemeClr val="dk1"/>
                          </a:solidFill>
                          <a:latin typeface="Century Gothic" panose="020F0302020204030204"/>
                        </a:defRPr>
                      </a:lvl9pPr>
                    </a:lstStyle>
                    <a:p>
                      <a:r>
                        <a:rPr lang="de-DE" sz="2300" kern="1200" dirty="0">
                          <a:solidFill>
                            <a:srgbClr val="525050"/>
                          </a:solidFill>
                          <a:latin typeface="Century Gothic" panose="020F0302020204030204"/>
                          <a:ea typeface="+mn-ea"/>
                          <a:cs typeface="+mn-cs"/>
                        </a:rPr>
                        <a:t>Marietta hat noch nicht in Frankreich gearbeitet.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AEB"/>
                    </a:solidFill>
                  </a:tcPr>
                </a:tc>
                <a:extLst>
                  <a:ext uri="{0D108BD9-81ED-4DB2-BD59-A6C34878D82A}">
                    <a16:rowId xmlns:a16="http://schemas.microsoft.com/office/drawing/2014/main" val="2371851735"/>
                  </a:ext>
                </a:extLst>
              </a:tr>
            </a:tbl>
          </a:graphicData>
        </a:graphic>
      </p:graphicFrame>
      <p:sp>
        <p:nvSpPr>
          <p:cNvPr id="9" name="Rectangle: Rounded Corners 8">
            <a:extLst>
              <a:ext uri="{FF2B5EF4-FFF2-40B4-BE49-F238E27FC236}">
                <a16:creationId xmlns:a16="http://schemas.microsoft.com/office/drawing/2014/main" id="{D4A112BE-9B6F-0586-7BD7-AEA7436C7177}"/>
              </a:ext>
            </a:extLst>
          </p:cNvPr>
          <p:cNvSpPr/>
          <p:nvPr/>
        </p:nvSpPr>
        <p:spPr>
          <a:xfrm>
            <a:off x="6972300" y="213557"/>
            <a:ext cx="3332200" cy="6475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D3C3C"/>
                </a:solidFill>
                <a:effectLst/>
                <a:uLnTx/>
                <a:uFillTx/>
                <a:latin typeface="Century Gothic"/>
                <a:ea typeface="+mn-ea"/>
                <a:cs typeface="+mn-cs"/>
              </a:rPr>
              <a:t>*on TV – </a:t>
            </a:r>
            <a:r>
              <a:rPr kumimoji="0" lang="en-GB" sz="2200" b="0" i="0" u="none" strike="noStrike" kern="1200" cap="none" spc="0" normalizeH="0" baseline="0" noProof="0" dirty="0" err="1">
                <a:ln>
                  <a:noFill/>
                </a:ln>
                <a:solidFill>
                  <a:srgbClr val="3D3C3C"/>
                </a:solidFill>
                <a:effectLst/>
                <a:uLnTx/>
                <a:uFillTx/>
                <a:latin typeface="Century Gothic"/>
                <a:ea typeface="+mn-ea"/>
                <a:cs typeface="+mn-cs"/>
              </a:rPr>
              <a:t>im</a:t>
            </a:r>
            <a:r>
              <a:rPr kumimoji="0" lang="en-GB" sz="2200" b="0" i="0" u="none" strike="noStrike" kern="1200" cap="none" spc="0" normalizeH="0" baseline="0" noProof="0" dirty="0">
                <a:ln>
                  <a:noFill/>
                </a:ln>
                <a:solidFill>
                  <a:srgbClr val="3D3C3C"/>
                </a:solidFill>
                <a:effectLst/>
                <a:uLnTx/>
                <a:uFillTx/>
                <a:latin typeface="Century Gothic"/>
                <a:ea typeface="+mn-ea"/>
                <a:cs typeface="+mn-cs"/>
              </a:rPr>
              <a:t> </a:t>
            </a:r>
            <a:r>
              <a:rPr kumimoji="0" lang="en-GB" sz="2200" b="0" i="0" u="none" strike="noStrike" kern="1200" cap="none" spc="0" normalizeH="0" baseline="0" noProof="0" dirty="0" err="1">
                <a:ln>
                  <a:noFill/>
                </a:ln>
                <a:solidFill>
                  <a:srgbClr val="3D3C3C"/>
                </a:solidFill>
                <a:effectLst/>
                <a:uLnTx/>
                <a:uFillTx/>
                <a:latin typeface="Century Gothic"/>
                <a:ea typeface="+mn-ea"/>
                <a:cs typeface="+mn-cs"/>
              </a:rPr>
              <a:t>Fernsehen</a:t>
            </a:r>
            <a:endParaRPr kumimoji="0" lang="en-GB" sz="2200" b="0" i="0" u="none" strike="noStrike" kern="1200" cap="none" spc="0" normalizeH="0" baseline="0" noProof="0" dirty="0">
              <a:ln>
                <a:noFill/>
              </a:ln>
              <a:solidFill>
                <a:srgbClr val="3D3C3C"/>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D3C3C"/>
                </a:solidFill>
                <a:effectLst/>
                <a:uLnTx/>
                <a:uFillTx/>
                <a:latin typeface="Century Gothic"/>
                <a:ea typeface="+mn-ea"/>
                <a:cs typeface="+mn-cs"/>
              </a:rPr>
              <a:t>China – China</a:t>
            </a:r>
          </a:p>
        </p:txBody>
      </p:sp>
      <p:sp>
        <p:nvSpPr>
          <p:cNvPr id="10" name="Rectangle: Rounded Corners 9">
            <a:extLst>
              <a:ext uri="{FF2B5EF4-FFF2-40B4-BE49-F238E27FC236}">
                <a16:creationId xmlns:a16="http://schemas.microsoft.com/office/drawing/2014/main" id="{8DCA6585-C673-190B-F7E0-B3FB383EF588}"/>
              </a:ext>
            </a:extLst>
          </p:cNvPr>
          <p:cNvSpPr/>
          <p:nvPr/>
        </p:nvSpPr>
        <p:spPr>
          <a:xfrm>
            <a:off x="10672175" y="149462"/>
            <a:ext cx="1374920" cy="3237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TextBox 10" descr="text box hiding answer">
            <a:extLst>
              <a:ext uri="{FF2B5EF4-FFF2-40B4-BE49-F238E27FC236}">
                <a16:creationId xmlns:a16="http://schemas.microsoft.com/office/drawing/2014/main" id="{7AFF54C1-64F6-3103-3129-B0D810D93CFD}"/>
              </a:ext>
            </a:extLst>
          </p:cNvPr>
          <p:cNvSpPr txBox="1"/>
          <p:nvPr/>
        </p:nvSpPr>
        <p:spPr>
          <a:xfrm>
            <a:off x="6090481" y="975553"/>
            <a:ext cx="5775565" cy="680483"/>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2" name="TextBox 11" descr="text box hiding answer">
            <a:extLst>
              <a:ext uri="{FF2B5EF4-FFF2-40B4-BE49-F238E27FC236}">
                <a16:creationId xmlns:a16="http://schemas.microsoft.com/office/drawing/2014/main" id="{F2C13124-9ABE-74F8-EB47-08F5880ECEE7}"/>
              </a:ext>
            </a:extLst>
          </p:cNvPr>
          <p:cNvSpPr txBox="1"/>
          <p:nvPr/>
        </p:nvSpPr>
        <p:spPr>
          <a:xfrm>
            <a:off x="6147977" y="1809194"/>
            <a:ext cx="5660571" cy="30777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3" name="TextBox 12" descr="text box hiding answer">
            <a:extLst>
              <a:ext uri="{FF2B5EF4-FFF2-40B4-BE49-F238E27FC236}">
                <a16:creationId xmlns:a16="http://schemas.microsoft.com/office/drawing/2014/main" id="{6B2451C6-601A-A704-7140-6A3E92EDDEEF}"/>
              </a:ext>
            </a:extLst>
          </p:cNvPr>
          <p:cNvSpPr txBox="1"/>
          <p:nvPr/>
        </p:nvSpPr>
        <p:spPr>
          <a:xfrm>
            <a:off x="6090480" y="2269942"/>
            <a:ext cx="5790081" cy="690825"/>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4" name="TextBox 13" descr="text box hiding answer">
            <a:extLst>
              <a:ext uri="{FF2B5EF4-FFF2-40B4-BE49-F238E27FC236}">
                <a16:creationId xmlns:a16="http://schemas.microsoft.com/office/drawing/2014/main" id="{BCFC7DD7-1A49-F55F-02FC-993D38A15DE0}"/>
              </a:ext>
            </a:extLst>
          </p:cNvPr>
          <p:cNvSpPr txBox="1"/>
          <p:nvPr/>
        </p:nvSpPr>
        <p:spPr>
          <a:xfrm>
            <a:off x="6160972" y="3196512"/>
            <a:ext cx="5790080" cy="276999"/>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5" name="TextBox 14" descr="text box hiding answer">
            <a:extLst>
              <a:ext uri="{FF2B5EF4-FFF2-40B4-BE49-F238E27FC236}">
                <a16:creationId xmlns:a16="http://schemas.microsoft.com/office/drawing/2014/main" id="{304249C2-FB69-FF6E-3053-FC15D4F06D48}"/>
              </a:ext>
            </a:extLst>
          </p:cNvPr>
          <p:cNvSpPr txBox="1"/>
          <p:nvPr/>
        </p:nvSpPr>
        <p:spPr>
          <a:xfrm>
            <a:off x="6160972" y="3675495"/>
            <a:ext cx="5775565" cy="677108"/>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25050"/>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6" name="TextBox 15" descr="text box hiding answer">
            <a:extLst>
              <a:ext uri="{FF2B5EF4-FFF2-40B4-BE49-F238E27FC236}">
                <a16:creationId xmlns:a16="http://schemas.microsoft.com/office/drawing/2014/main" id="{197F6948-8F6C-0FCB-37A6-516EDB7BDDD8}"/>
              </a:ext>
            </a:extLst>
          </p:cNvPr>
          <p:cNvSpPr txBox="1"/>
          <p:nvPr/>
        </p:nvSpPr>
        <p:spPr>
          <a:xfrm>
            <a:off x="6160971" y="4531758"/>
            <a:ext cx="5790079" cy="307777"/>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7" name="TextBox 16" descr="text box hiding answer">
            <a:extLst>
              <a:ext uri="{FF2B5EF4-FFF2-40B4-BE49-F238E27FC236}">
                <a16:creationId xmlns:a16="http://schemas.microsoft.com/office/drawing/2014/main" id="{38D2C88D-E34A-19C0-26E6-96BF8483B0A2}"/>
              </a:ext>
            </a:extLst>
          </p:cNvPr>
          <p:cNvSpPr txBox="1"/>
          <p:nvPr/>
        </p:nvSpPr>
        <p:spPr>
          <a:xfrm>
            <a:off x="6147977" y="5118437"/>
            <a:ext cx="5732584" cy="292413"/>
          </a:xfrm>
          <a:prstGeom prst="rect">
            <a:avLst/>
          </a:prstGeom>
          <a:solidFill>
            <a:schemeClr val="accent1">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25050"/>
              </a:solidFill>
              <a:effectLst/>
              <a:uLnTx/>
              <a:uFillTx/>
              <a:latin typeface="Century Gothic"/>
              <a:ea typeface="+mn-ea"/>
              <a:cs typeface="+mn-cs"/>
            </a:endParaRPr>
          </a:p>
        </p:txBody>
      </p:sp>
      <p:sp>
        <p:nvSpPr>
          <p:cNvPr id="18" name="TextBox 17" descr="text box hiding answer">
            <a:extLst>
              <a:ext uri="{FF2B5EF4-FFF2-40B4-BE49-F238E27FC236}">
                <a16:creationId xmlns:a16="http://schemas.microsoft.com/office/drawing/2014/main" id="{70C06846-0D41-4D0B-AF6D-110BAD807957}"/>
              </a:ext>
            </a:extLst>
          </p:cNvPr>
          <p:cNvSpPr txBox="1"/>
          <p:nvPr/>
        </p:nvSpPr>
        <p:spPr>
          <a:xfrm>
            <a:off x="6090482" y="5605369"/>
            <a:ext cx="5790079" cy="677108"/>
          </a:xfrm>
          <a:prstGeom prst="rect">
            <a:avLst/>
          </a:prstGeom>
          <a:solidFill>
            <a:schemeClr val="accent4">
              <a:lumMod val="20000"/>
              <a:lumOff val="8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525050"/>
              </a:solidFill>
              <a:effectLst/>
              <a:uLnTx/>
              <a:uFillTx/>
              <a:latin typeface="Century Gothic"/>
              <a:ea typeface="+mn-ea"/>
              <a:cs typeface="+mn-cs"/>
            </a:endParaRPr>
          </a:p>
        </p:txBody>
      </p:sp>
      <p:pic>
        <p:nvPicPr>
          <p:cNvPr id="1026" name="Picture 2">
            <a:extLst>
              <a:ext uri="{FF2B5EF4-FFF2-40B4-BE49-F238E27FC236}">
                <a16:creationId xmlns:a16="http://schemas.microsoft.com/office/drawing/2014/main" id="{D9542AFC-4FF2-4832-913F-C06232836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42" b="10303"/>
          <a:stretch/>
        </p:blipFill>
        <p:spPr bwMode="auto">
          <a:xfrm>
            <a:off x="6862238" y="1006032"/>
            <a:ext cx="4008737" cy="522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F0B6-4948-8036-CEC3-7C54385A631F}"/>
              </a:ext>
            </a:extLst>
          </p:cNvPr>
          <p:cNvSpPr>
            <a:spLocks noGrp="1"/>
          </p:cNvSpPr>
          <p:nvPr>
            <p:ph type="title"/>
          </p:nvPr>
        </p:nvSpPr>
        <p:spPr>
          <a:xfrm>
            <a:off x="0" y="213557"/>
            <a:ext cx="3976099" cy="647577"/>
          </a:xfrm>
        </p:spPr>
        <p:txBody>
          <a:bodyPr/>
          <a:lstStyle/>
          <a:p>
            <a:r>
              <a:rPr lang="en-GB" dirty="0" err="1"/>
              <a:t>Hausaufgaben</a:t>
            </a:r>
            <a:endParaRPr lang="en-GB" dirty="0"/>
          </a:p>
        </p:txBody>
      </p:sp>
      <p:sp>
        <p:nvSpPr>
          <p:cNvPr id="3" name="Text Placeholder 2">
            <a:extLst>
              <a:ext uri="{FF2B5EF4-FFF2-40B4-BE49-F238E27FC236}">
                <a16:creationId xmlns:a16="http://schemas.microsoft.com/office/drawing/2014/main" id="{E4FD7FB2-2797-9F97-1BDE-CDB70FACB916}"/>
              </a:ext>
            </a:extLst>
          </p:cNvPr>
          <p:cNvSpPr>
            <a:spLocks noGrp="1"/>
          </p:cNvSpPr>
          <p:nvPr>
            <p:ph type="body" sz="quarter" idx="10"/>
          </p:nvPr>
        </p:nvSpPr>
        <p:spPr>
          <a:xfrm>
            <a:off x="373063" y="1392759"/>
            <a:ext cx="11514137" cy="5105400"/>
          </a:xfrm>
        </p:spPr>
        <p:txBody>
          <a:bodyPr/>
          <a:lstStyle/>
          <a:p>
            <a:r>
              <a:rPr lang="de-DE" dirty="0">
                <a:solidFill>
                  <a:schemeClr val="tx1"/>
                </a:solidFill>
              </a:rPr>
              <a:t>2022 war Matthias Maurers Leben spannend. Er hat auf der ISS gewohnt! </a:t>
            </a:r>
          </a:p>
          <a:p>
            <a:r>
              <a:rPr lang="de-DE" dirty="0">
                <a:solidFill>
                  <a:schemeClr val="tx1"/>
                </a:solidFill>
              </a:rPr>
              <a:t>Matthias Maurer wurde 1970 in Deutschland geboren. Er hat Naturwissenschaften an der Universität studiert. 2010 hat er einen Platz bei der ESA bekommen und 2018 hat er eine Ausbildung als Astronaut angefangen. Im November 2021 ist es endlich passiert! Matthias Maurer ist zur ISS geflogen! Dort hat er als Astronaut gearbeitet und viel gelernt. Seine Kollegen* haben ihn sofort akzeptiert und er hat viel Spaß gehabt. </a:t>
            </a:r>
          </a:p>
          <a:p>
            <a:r>
              <a:rPr lang="de-DE" dirty="0">
                <a:solidFill>
                  <a:schemeClr val="tx1"/>
                </a:solidFill>
              </a:rPr>
              <a:t>Mit Instagram hat er uns auf der Erde über sein Leben auf der ISS erzählt. Seine Bilder und Filme von der Erde aus dem All* haben seine Follower wirklich interessiert. Matthias zeigt, wie man gesund im All* bleibt oder wie man das Essen isst. Er hat auch viele Kinder mit seinem Leben als Astronaut inspiriert.</a:t>
            </a:r>
          </a:p>
          <a:p>
            <a:endParaRPr lang="en-GB" dirty="0"/>
          </a:p>
        </p:txBody>
      </p:sp>
      <p:sp>
        <p:nvSpPr>
          <p:cNvPr id="4" name="Rectangle: Rounded Corners 3">
            <a:extLst>
              <a:ext uri="{FF2B5EF4-FFF2-40B4-BE49-F238E27FC236}">
                <a16:creationId xmlns:a16="http://schemas.microsoft.com/office/drawing/2014/main" id="{3212D5E0-CFD4-796A-A05A-2F5A8E19BD5E}"/>
              </a:ext>
            </a:extLst>
          </p:cNvPr>
          <p:cNvSpPr/>
          <p:nvPr/>
        </p:nvSpPr>
        <p:spPr>
          <a:xfrm>
            <a:off x="10960768" y="213557"/>
            <a:ext cx="926432" cy="3639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80517553-4DB1-42B7-961A-2AA2761BB476}"/>
              </a:ext>
            </a:extLst>
          </p:cNvPr>
          <p:cNvSpPr/>
          <p:nvPr/>
        </p:nvSpPr>
        <p:spPr>
          <a:xfrm>
            <a:off x="8215903" y="163883"/>
            <a:ext cx="2363865" cy="3985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*das All – space </a:t>
            </a:r>
          </a:p>
        </p:txBody>
      </p:sp>
    </p:spTree>
    <p:extLst>
      <p:ext uri="{BB962C8B-B14F-4D97-AF65-F5344CB8AC3E}">
        <p14:creationId xmlns:p14="http://schemas.microsoft.com/office/powerpoint/2010/main" val="13017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F0B6-4948-8036-CEC3-7C54385A631F}"/>
              </a:ext>
            </a:extLst>
          </p:cNvPr>
          <p:cNvSpPr>
            <a:spLocks noGrp="1"/>
          </p:cNvSpPr>
          <p:nvPr>
            <p:ph type="title"/>
          </p:nvPr>
        </p:nvSpPr>
        <p:spPr>
          <a:xfrm>
            <a:off x="0" y="213557"/>
            <a:ext cx="3976099" cy="647577"/>
          </a:xfrm>
        </p:spPr>
        <p:txBody>
          <a:bodyPr/>
          <a:lstStyle/>
          <a:p>
            <a:r>
              <a:rPr lang="en-GB" dirty="0" err="1"/>
              <a:t>Hausaufgaben</a:t>
            </a:r>
            <a:endParaRPr lang="en-GB" dirty="0"/>
          </a:p>
        </p:txBody>
      </p:sp>
      <p:sp>
        <p:nvSpPr>
          <p:cNvPr id="3" name="Text Placeholder 2">
            <a:extLst>
              <a:ext uri="{FF2B5EF4-FFF2-40B4-BE49-F238E27FC236}">
                <a16:creationId xmlns:a16="http://schemas.microsoft.com/office/drawing/2014/main" id="{E4FD7FB2-2797-9F97-1BDE-CDB70FACB916}"/>
              </a:ext>
            </a:extLst>
          </p:cNvPr>
          <p:cNvSpPr>
            <a:spLocks noGrp="1"/>
          </p:cNvSpPr>
          <p:nvPr>
            <p:ph type="body" sz="quarter" idx="10"/>
          </p:nvPr>
        </p:nvSpPr>
        <p:spPr>
          <a:xfrm>
            <a:off x="373063" y="1392759"/>
            <a:ext cx="11514137" cy="5105400"/>
          </a:xfrm>
        </p:spPr>
        <p:txBody>
          <a:bodyPr/>
          <a:lstStyle/>
          <a:p>
            <a:r>
              <a:rPr lang="de-DE" dirty="0"/>
              <a:t>2021 fand Matthias Maurer sein Leben spannend! Er war auf der ISS. Seine Mission heißt „Cosmic Kiss”.</a:t>
            </a:r>
          </a:p>
          <a:p>
            <a:r>
              <a:rPr lang="de-DE" dirty="0"/>
              <a:t>Matthias wurde 1970 im Saarland geboren. Er studierte Naturwissenschaften an Universitäten in Deutschland, England, Frankreich und Spanien. Deshalb sprach er auch viele Sprachen. 2010 bekam er einen Platz bei der ESA, dann machte er 2019 eine Ausbildung zum Astronauten. Matthias schrieb die ESA-Prüfungen*. Mit Erfolg! Im November 2021 kam Matthias zur ISS. Seine Kollegen akzeptierten ihn sofort und er hatte dort viel Spaß.</a:t>
            </a:r>
          </a:p>
          <a:p>
            <a:r>
              <a:rPr lang="de-DE" dirty="0"/>
              <a:t>Im All* arbeitete er als Wissenschaftler. Er nahm eine Kamera mit. Jeden Tag schrieb er auf Instagram über sein Leben auf der ISS. Seine vielen Follower lasen gerne seine Posts. Seine Bilder und Filme von der Erde halfen seinen Followern, die Welt zu verstehen. Matthias will Kinder darüber informieren, wie man Astronaut wird. </a:t>
            </a:r>
          </a:p>
          <a:p>
            <a:endParaRPr lang="en-GB" dirty="0"/>
          </a:p>
        </p:txBody>
      </p:sp>
      <p:sp>
        <p:nvSpPr>
          <p:cNvPr id="4" name="Rectangle: Rounded Corners 3">
            <a:extLst>
              <a:ext uri="{FF2B5EF4-FFF2-40B4-BE49-F238E27FC236}">
                <a16:creationId xmlns:a16="http://schemas.microsoft.com/office/drawing/2014/main" id="{3212D5E0-CFD4-796A-A05A-2F5A8E19BD5E}"/>
              </a:ext>
            </a:extLst>
          </p:cNvPr>
          <p:cNvSpPr/>
          <p:nvPr/>
        </p:nvSpPr>
        <p:spPr>
          <a:xfrm>
            <a:off x="10960768" y="213557"/>
            <a:ext cx="926432" cy="3639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Rectangle: Rounded Corners 5">
            <a:extLst>
              <a:ext uri="{FF2B5EF4-FFF2-40B4-BE49-F238E27FC236}">
                <a16:creationId xmlns:a16="http://schemas.microsoft.com/office/drawing/2014/main" id="{80517553-4DB1-42B7-961A-2AA2761BB476}"/>
              </a:ext>
            </a:extLst>
          </p:cNvPr>
          <p:cNvSpPr/>
          <p:nvPr/>
        </p:nvSpPr>
        <p:spPr>
          <a:xfrm>
            <a:off x="8215903" y="163883"/>
            <a:ext cx="2363865" cy="3985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*das All – space </a:t>
            </a:r>
          </a:p>
        </p:txBody>
      </p:sp>
    </p:spTree>
    <p:extLst>
      <p:ext uri="{BB962C8B-B14F-4D97-AF65-F5344CB8AC3E}">
        <p14:creationId xmlns:p14="http://schemas.microsoft.com/office/powerpoint/2010/main" val="103285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9133-BB1B-08D7-AD10-4EA2A02D7381}"/>
              </a:ext>
            </a:extLst>
          </p:cNvPr>
          <p:cNvSpPr>
            <a:spLocks noGrp="1"/>
          </p:cNvSpPr>
          <p:nvPr>
            <p:ph type="title"/>
          </p:nvPr>
        </p:nvSpPr>
        <p:spPr>
          <a:xfrm>
            <a:off x="0" y="213557"/>
            <a:ext cx="3801291" cy="647577"/>
          </a:xfrm>
        </p:spPr>
        <p:txBody>
          <a:bodyPr/>
          <a:lstStyle/>
          <a:p>
            <a:r>
              <a:rPr lang="en-US" dirty="0" err="1"/>
              <a:t>Hausaufgaben</a:t>
            </a:r>
            <a:endParaRPr lang="en-GB" dirty="0"/>
          </a:p>
        </p:txBody>
      </p:sp>
      <p:sp>
        <p:nvSpPr>
          <p:cNvPr id="3" name="Text Placeholder 2">
            <a:extLst>
              <a:ext uri="{FF2B5EF4-FFF2-40B4-BE49-F238E27FC236}">
                <a16:creationId xmlns:a16="http://schemas.microsoft.com/office/drawing/2014/main" id="{30633015-60BA-CDD0-AA31-EFAFDB6AEEE1}"/>
              </a:ext>
            </a:extLst>
          </p:cNvPr>
          <p:cNvSpPr>
            <a:spLocks noGrp="1"/>
          </p:cNvSpPr>
          <p:nvPr>
            <p:ph type="body" sz="quarter" idx="10"/>
          </p:nvPr>
        </p:nvSpPr>
        <p:spPr/>
        <p:txBody>
          <a:bodyPr>
            <a:normAutofit/>
          </a:bodyPr>
          <a:lstStyle/>
          <a:p>
            <a:r>
              <a:rPr lang="en-US" dirty="0"/>
              <a:t>10.1.2.1 Vocabulary </a:t>
            </a:r>
          </a:p>
          <a:p>
            <a:r>
              <a:rPr lang="en-US" dirty="0"/>
              <a:t> mash-ups</a:t>
            </a:r>
          </a:p>
          <a:p>
            <a:endParaRPr lang="en-US" b="1" dirty="0"/>
          </a:p>
          <a:p>
            <a:endParaRPr lang="en-US" b="1" dirty="0"/>
          </a:p>
          <a:p>
            <a:endParaRPr lang="en-US" b="1" dirty="0"/>
          </a:p>
          <a:p>
            <a:endParaRPr lang="en-US" b="1" dirty="0"/>
          </a:p>
          <a:p>
            <a:endParaRPr lang="en-US" b="1" dirty="0"/>
          </a:p>
          <a:p>
            <a:r>
              <a:rPr lang="en-US" b="1" dirty="0"/>
              <a:t>	</a:t>
            </a:r>
          </a:p>
          <a:p>
            <a:endParaRPr lang="en-US" b="1" dirty="0"/>
          </a:p>
          <a:p>
            <a:endParaRPr lang="en-US" b="1" dirty="0"/>
          </a:p>
          <a:p>
            <a:endParaRPr lang="en-US" b="1" dirty="0"/>
          </a:p>
          <a:p>
            <a:endParaRPr lang="en-GB" b="1" dirty="0"/>
          </a:p>
        </p:txBody>
      </p:sp>
      <p:sp>
        <p:nvSpPr>
          <p:cNvPr id="4" name="Google Shape;753;p17">
            <a:extLst>
              <a:ext uri="{FF2B5EF4-FFF2-40B4-BE49-F238E27FC236}">
                <a16:creationId xmlns:a16="http://schemas.microsoft.com/office/drawing/2014/main" id="{B58B9094-9410-F7F8-F8EF-F95E6E15F3D3}"/>
              </a:ext>
            </a:extLst>
          </p:cNvPr>
          <p:cNvSpPr txBox="1"/>
          <p:nvPr/>
        </p:nvSpPr>
        <p:spPr>
          <a:xfrm>
            <a:off x="4948343" y="2675377"/>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1</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753;p17">
            <a:extLst>
              <a:ext uri="{FF2B5EF4-FFF2-40B4-BE49-F238E27FC236}">
                <a16:creationId xmlns:a16="http://schemas.microsoft.com/office/drawing/2014/main" id="{0515D0C1-7A8E-2895-EBEE-1CD32E61C94F}"/>
              </a:ext>
            </a:extLst>
          </p:cNvPr>
          <p:cNvSpPr txBox="1"/>
          <p:nvPr/>
        </p:nvSpPr>
        <p:spPr>
          <a:xfrm>
            <a:off x="7972732" y="2675377"/>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2</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753;p17">
            <a:extLst>
              <a:ext uri="{FF2B5EF4-FFF2-40B4-BE49-F238E27FC236}">
                <a16:creationId xmlns:a16="http://schemas.microsoft.com/office/drawing/2014/main" id="{1FC5B144-AD83-FF78-94BB-A04DDE3D52F1}"/>
              </a:ext>
            </a:extLst>
          </p:cNvPr>
          <p:cNvSpPr txBox="1"/>
          <p:nvPr/>
        </p:nvSpPr>
        <p:spPr>
          <a:xfrm>
            <a:off x="1863975" y="5442986"/>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3</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753;p17">
            <a:extLst>
              <a:ext uri="{FF2B5EF4-FFF2-40B4-BE49-F238E27FC236}">
                <a16:creationId xmlns:a16="http://schemas.microsoft.com/office/drawing/2014/main" id="{1DFE8CC7-981E-B1C3-CC3D-F4C3184B46C8}"/>
              </a:ext>
            </a:extLst>
          </p:cNvPr>
          <p:cNvSpPr txBox="1"/>
          <p:nvPr/>
        </p:nvSpPr>
        <p:spPr>
          <a:xfrm>
            <a:off x="4939149" y="5442986"/>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4</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Google Shape;753;p17">
            <a:extLst>
              <a:ext uri="{FF2B5EF4-FFF2-40B4-BE49-F238E27FC236}">
                <a16:creationId xmlns:a16="http://schemas.microsoft.com/office/drawing/2014/main" id="{65A77D61-22B1-3852-E11D-54849A8BE052}"/>
              </a:ext>
            </a:extLst>
          </p:cNvPr>
          <p:cNvSpPr txBox="1"/>
          <p:nvPr/>
        </p:nvSpPr>
        <p:spPr>
          <a:xfrm>
            <a:off x="7972732" y="5442986"/>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5</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 name="Picture 8" descr="Qr code&#10;&#10;Description automatically generated">
            <a:extLst>
              <a:ext uri="{FF2B5EF4-FFF2-40B4-BE49-F238E27FC236}">
                <a16:creationId xmlns:a16="http://schemas.microsoft.com/office/drawing/2014/main" id="{58DDF348-5472-B5D2-B134-81A56FBAC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326" y="537345"/>
            <a:ext cx="2164765" cy="2164765"/>
          </a:xfrm>
          <a:prstGeom prst="rect">
            <a:avLst/>
          </a:prstGeom>
        </p:spPr>
      </p:pic>
      <p:pic>
        <p:nvPicPr>
          <p:cNvPr id="12" name="Picture 11">
            <a:extLst>
              <a:ext uri="{FF2B5EF4-FFF2-40B4-BE49-F238E27FC236}">
                <a16:creationId xmlns:a16="http://schemas.microsoft.com/office/drawing/2014/main" id="{5EF2235B-BD86-32BA-FE2D-9E1726FE0C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43467" y="537345"/>
            <a:ext cx="2164765" cy="2164765"/>
          </a:xfrm>
          <a:prstGeom prst="rect">
            <a:avLst/>
          </a:prstGeom>
        </p:spPr>
      </p:pic>
      <p:pic>
        <p:nvPicPr>
          <p:cNvPr id="13" name="Picture 12">
            <a:extLst>
              <a:ext uri="{FF2B5EF4-FFF2-40B4-BE49-F238E27FC236}">
                <a16:creationId xmlns:a16="http://schemas.microsoft.com/office/drawing/2014/main" id="{301CCDD6-8A03-24B0-981C-C5EF9B2CD6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5744" y="3278221"/>
            <a:ext cx="2164765" cy="2164765"/>
          </a:xfrm>
          <a:prstGeom prst="rect">
            <a:avLst/>
          </a:prstGeom>
        </p:spPr>
      </p:pic>
      <p:pic>
        <p:nvPicPr>
          <p:cNvPr id="14" name="Picture 13">
            <a:extLst>
              <a:ext uri="{FF2B5EF4-FFF2-40B4-BE49-F238E27FC236}">
                <a16:creationId xmlns:a16="http://schemas.microsoft.com/office/drawing/2014/main" id="{3DD4EFEA-B364-CDF2-49D7-A82EA530F65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35325" y="3278221"/>
            <a:ext cx="2164765" cy="2164765"/>
          </a:xfrm>
          <a:prstGeom prst="rect">
            <a:avLst/>
          </a:prstGeom>
        </p:spPr>
      </p:pic>
      <p:pic>
        <p:nvPicPr>
          <p:cNvPr id="15" name="Picture 14">
            <a:extLst>
              <a:ext uri="{FF2B5EF4-FFF2-40B4-BE49-F238E27FC236}">
                <a16:creationId xmlns:a16="http://schemas.microsoft.com/office/drawing/2014/main" id="{5355FB8C-02BE-E1EE-1481-236C6921A08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43466" y="3278221"/>
            <a:ext cx="2164765" cy="2164765"/>
          </a:xfrm>
          <a:prstGeom prst="rect">
            <a:avLst/>
          </a:prstGeom>
        </p:spPr>
      </p:pic>
    </p:spTree>
    <p:extLst>
      <p:ext uri="{BB962C8B-B14F-4D97-AF65-F5344CB8AC3E}">
        <p14:creationId xmlns:p14="http://schemas.microsoft.com/office/powerpoint/2010/main" val="2123240424"/>
      </p:ext>
    </p:extLst>
  </p:cSld>
  <p:clrMapOvr>
    <a:masterClrMapping/>
  </p:clrMapOvr>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2970</Words>
  <Application>Microsoft Macintosh PowerPoint</Application>
  <PresentationFormat>Widescreen</PresentationFormat>
  <Paragraphs>257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Georgia</vt:lpstr>
      <vt:lpstr>NCELP_German_2022</vt:lpstr>
      <vt:lpstr>PowerPoint Presentation</vt:lpstr>
      <vt:lpstr>Hausaufgaben</vt:lpstr>
      <vt:lpstr>Wie schreibt man das?</vt:lpstr>
      <vt:lpstr>Marietta Slomka</vt:lpstr>
      <vt:lpstr>Marietta Slomka</vt:lpstr>
      <vt:lpstr>Marietta Slomka</vt:lpstr>
      <vt:lpstr>Hausaufgaben</vt:lpstr>
      <vt:lpstr>Hausaufgaben</vt:lpstr>
      <vt:lpstr>Hausaufgaben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Mary Richardson</cp:lastModifiedBy>
  <cp:revision>21</cp:revision>
  <dcterms:created xsi:type="dcterms:W3CDTF">2022-12-09T11:37:09Z</dcterms:created>
  <dcterms:modified xsi:type="dcterms:W3CDTF">2023-02-17T16:51:34Z</dcterms:modified>
</cp:coreProperties>
</file>