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14"/>
  </p:notesMasterIdLst>
  <p:sldIdLst>
    <p:sldId id="733" r:id="rId3"/>
    <p:sldId id="492" r:id="rId4"/>
    <p:sldId id="724" r:id="rId5"/>
    <p:sldId id="708" r:id="rId6"/>
    <p:sldId id="725" r:id="rId7"/>
    <p:sldId id="726" r:id="rId8"/>
    <p:sldId id="584" r:id="rId9"/>
    <p:sldId id="587" r:id="rId10"/>
    <p:sldId id="709" r:id="rId11"/>
    <p:sldId id="728" r:id="rId12"/>
    <p:sldId id="71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3" autoAdjust="0"/>
    <p:restoredTop sz="68203" autoAdjust="0"/>
  </p:normalViewPr>
  <p:slideViewPr>
    <p:cSldViewPr snapToGrid="0">
      <p:cViewPr varScale="1">
        <p:scale>
          <a:sx n="72" d="100"/>
          <a:sy n="72" d="100"/>
        </p:scale>
        <p:origin x="2070"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FBF6CB-2664-4471-8A1D-05B88F0B5460}" type="datetimeFigureOut">
              <a:rPr lang="en-GB" smtClean="0"/>
              <a:t>28/02/2023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6945A8-87DB-4B03-8F00-03AAC1FDCA13}" type="slidenum">
              <a:rPr lang="en-GB" smtClean="0"/>
              <a:t>‹#›</a:t>
            </a:fld>
            <a:endParaRPr lang="en-GB"/>
          </a:p>
        </p:txBody>
      </p:sp>
    </p:spTree>
    <p:extLst>
      <p:ext uri="{BB962C8B-B14F-4D97-AF65-F5344CB8AC3E}">
        <p14:creationId xmlns:p14="http://schemas.microsoft.com/office/powerpoint/2010/main" val="317603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 Native-speaker teacher feedback provided by </a:t>
            </a:r>
            <a:r>
              <a:rPr lang="en-GB" sz="1200" b="0" i="0" kern="1200" dirty="0">
                <a:solidFill>
                  <a:schemeClr val="tx1"/>
                </a:solidFill>
                <a:effectLst/>
                <a:latin typeface="+mn-lt"/>
                <a:ea typeface="+mn-ea"/>
                <a:cs typeface="+mn-cs"/>
              </a:rPr>
              <a:t>Stephanie Cross.</a:t>
            </a:r>
          </a:p>
          <a:p>
            <a:pPr>
              <a:lnSpc>
                <a:spcPct val="107000"/>
              </a:lnSpc>
              <a:spcAft>
                <a:spcPts val="800"/>
              </a:spcAft>
            </a:pP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Learning outcomes</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Introduce VS (yes/no) questions in the simple past (H)</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0" dirty="0">
                <a:effectLst/>
                <a:latin typeface="Calibri" panose="020F0502020204030204" pitchFamily="34" charset="0"/>
                <a:ea typeface="Calibri" panose="020F0502020204030204" pitchFamily="34" charset="0"/>
                <a:cs typeface="Times New Roman" panose="02020603050405020304" pitchFamily="18" charset="0"/>
              </a:rPr>
              <a:t>Introduce: Use of perfect tense with adverb </a:t>
            </a:r>
            <a:r>
              <a:rPr lang="en-GB" sz="1200" b="0" dirty="0" err="1">
                <a:effectLst/>
                <a:latin typeface="Calibri" panose="020F0502020204030204" pitchFamily="34" charset="0"/>
                <a:ea typeface="Calibri" panose="020F0502020204030204" pitchFamily="34" charset="0"/>
                <a:cs typeface="Times New Roman" panose="02020603050405020304" pitchFamily="18" charset="0"/>
              </a:rPr>
              <a:t>schon</a:t>
            </a:r>
            <a:r>
              <a:rPr lang="en-GB" sz="1200" b="0" dirty="0">
                <a:effectLst/>
                <a:latin typeface="Calibri" panose="020F0502020204030204" pitchFamily="34" charset="0"/>
                <a:ea typeface="Calibri" panose="020F0502020204030204" pitchFamily="34" charset="0"/>
                <a:cs typeface="Times New Roman" panose="02020603050405020304" pitchFamily="18" charset="0"/>
              </a:rPr>
              <a:t> (</a:t>
            </a:r>
            <a:r>
              <a:rPr lang="en-GB" sz="1200" b="0" dirty="0" err="1">
                <a:effectLst/>
                <a:latin typeface="Calibri" panose="020F0502020204030204" pitchFamily="34" charset="0"/>
                <a:ea typeface="Calibri" panose="020F0502020204030204" pitchFamily="34" charset="0"/>
                <a:cs typeface="Times New Roman" panose="02020603050405020304" pitchFamily="18" charset="0"/>
              </a:rPr>
              <a:t>ein</a:t>
            </a:r>
            <a:r>
              <a:rPr lang="en-GB" sz="1200" b="0" dirty="0">
                <a:effectLst/>
                <a:latin typeface="Calibri" panose="020F0502020204030204" pitchFamily="34" charset="0"/>
                <a:ea typeface="Calibri" panose="020F0502020204030204" pitchFamily="34" charset="0"/>
                <a:cs typeface="Times New Roman" panose="02020603050405020304" pitchFamily="18" charset="0"/>
              </a:rPr>
              <a:t>)mal</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0" dirty="0">
                <a:effectLst/>
                <a:latin typeface="Calibri" panose="020F0502020204030204" pitchFamily="34" charset="0"/>
                <a:ea typeface="Calibri" panose="020F0502020204030204" pitchFamily="34" charset="0"/>
                <a:cs typeface="Times New Roman" panose="02020603050405020304" pitchFamily="18" charset="0"/>
              </a:rPr>
              <a:t>Revisit: perfect tense of –</a:t>
            </a:r>
            <a:r>
              <a:rPr lang="en-GB" sz="1200" b="0" dirty="0" err="1">
                <a:effectLst/>
                <a:latin typeface="Calibri" panose="020F0502020204030204" pitchFamily="34" charset="0"/>
                <a:ea typeface="Calibri" panose="020F0502020204030204" pitchFamily="34" charset="0"/>
                <a:cs typeface="Times New Roman" panose="02020603050405020304" pitchFamily="18" charset="0"/>
              </a:rPr>
              <a:t>ieren</a:t>
            </a:r>
            <a:r>
              <a:rPr lang="en-GB" sz="1200" b="0" dirty="0">
                <a:effectLst/>
                <a:latin typeface="Calibri" panose="020F0502020204030204" pitchFamily="34" charset="0"/>
                <a:ea typeface="Calibri" panose="020F0502020204030204" pitchFamily="34" charset="0"/>
                <a:cs typeface="Times New Roman" panose="02020603050405020304" pitchFamily="18" charset="0"/>
              </a:rPr>
              <a:t> verbs</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VS (yes/no) questions in the perfect tense</a:t>
            </a:r>
            <a:br>
              <a:rPr lang="en-GB" sz="1200" b="1" dirty="0">
                <a:effectLst/>
                <a:latin typeface="Calibri" panose="020F0502020204030204" pitchFamily="34" charset="0"/>
                <a:ea typeface="Calibri" panose="020F0502020204030204" pitchFamily="34" charset="0"/>
                <a:cs typeface="Times New Roman" panose="02020603050405020304" pitchFamily="18" charset="0"/>
              </a:rPr>
            </a:b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Word pattern 6: add suffix -er to a verb stem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verbs) to change into male agent nouns with equivalent and transparent meaning</a:t>
            </a: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dirty="0">
                <a:effectLst/>
                <a:latin typeface="Calibri" panose="020F0502020204030204" pitchFamily="34" charset="0"/>
                <a:ea typeface="Calibri" panose="020F0502020204030204" pitchFamily="34" charset="0"/>
                <a:cs typeface="Times New Roman" panose="02020603050405020304" pitchFamily="18" charset="0"/>
              </a:rPr>
              <a:t>Phonics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de-DE" sz="1200" b="1" i="0" dirty="0">
                <a:effectLst/>
                <a:latin typeface="Century Gothic" panose="020B0502020202020204" pitchFamily="34" charset="0"/>
              </a:rPr>
              <a:t>SSC: </a:t>
            </a:r>
            <a:r>
              <a:rPr lang="en-US" sz="1200" b="1" i="0" dirty="0">
                <a:solidFill>
                  <a:srgbClr val="000000"/>
                </a:solidFill>
                <a:effectLst/>
                <a:latin typeface="Century Gothic" panose="020B0502020202020204" pitchFamily="34" charset="0"/>
              </a:rPr>
              <a:t>unstressed [er], consonantal [r], vocalic [r]</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0" i="0" dirty="0">
                <a:solidFill>
                  <a:srgbClr val="000000"/>
                </a:solidFill>
                <a:effectLst/>
                <a:latin typeface="Century Gothic" panose="020B0502020202020204" pitchFamily="34" charset="0"/>
              </a:rPr>
              <a:t>[link to grammar: word pattern 6, -</a:t>
            </a:r>
            <a:r>
              <a:rPr lang="en-US" sz="1200" b="0" i="0" dirty="0" err="1">
                <a:solidFill>
                  <a:srgbClr val="000000"/>
                </a:solidFill>
                <a:effectLst/>
                <a:latin typeface="Century Gothic" panose="020B0502020202020204" pitchFamily="34" charset="0"/>
              </a:rPr>
              <a:t>ieren</a:t>
            </a:r>
            <a:r>
              <a:rPr lang="en-US" sz="1200" b="0" i="0" dirty="0">
                <a:solidFill>
                  <a:srgbClr val="000000"/>
                </a:solidFill>
                <a:effectLst/>
                <a:latin typeface="Century Gothic" panose="020B0502020202020204" pitchFamily="34" charset="0"/>
              </a:rPr>
              <a:t> verbs]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New vocabulary </a:t>
            </a:r>
            <a:r>
              <a:rPr lang="de-DE" sz="1200" b="0" i="0" u="none" strike="noStrike" dirty="0">
                <a:solidFill>
                  <a:srgbClr val="000000"/>
                </a:solidFill>
                <a:effectLst/>
                <a:latin typeface="Century Gothic" panose="020B0502020202020204" pitchFamily="34" charset="0"/>
              </a:rPr>
              <a:t>akzeptieren [1798] passieren [381] schreiben (anacc. +noun)2 [184] Erde1 [783] endlich [454] ja2 [45] schon (ein)mal [n/a] fand (H) [103] fiel (H) [332] gewann (H) [372] half (H) [338] konzentrieren (aufacc. + noun) (H) [1315] las (H) [305] nahm (H) [142] reagieren (aufacc. + noun) (H) [722] schrieb (H) [184] sprach (H) [161] wurde (H) [8] Einfluss (H) [872] Vorbild (H) [2382] vorher (H) [866] </a:t>
            </a:r>
          </a:p>
          <a:p>
            <a:pPr>
              <a:lnSpc>
                <a:spcPct val="107000"/>
              </a:lnSpc>
              <a:spcAft>
                <a:spcPts val="800"/>
              </a:spcAft>
            </a:pPr>
            <a:endParaRPr lang="en-GB" sz="12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Revisited vocabulary: </a:t>
            </a:r>
            <a:r>
              <a:rPr lang="de-DE" sz="1200" b="0" i="0" dirty="0">
                <a:solidFill>
                  <a:srgbClr val="000000"/>
                </a:solidFill>
                <a:effectLst/>
                <a:latin typeface="Century Gothic" panose="020B0502020202020204" pitchFamily="34" charset="0"/>
              </a:rPr>
              <a:t>stimmen1 [490] weiß [78] weißt [78] Brille [n/a] Ergebnis [386] Ohr [1088] schade [2788] sogar [226] auffallen (H) [1160] aufgeben (H) [1371] betreffen (H) [416] erhalten1 (H) [287]  gelten (H) [158] veröffentlichen (H) [1453] Inhalt (H) [1065] Kenntnis (H) [1536] Macht (H) [1098] Verständnis (H) [1578] schrecklich (H) [2200] wissenschaftlich (H) [909] entweder (H) [1100] falls (H) [1170] </a:t>
            </a:r>
          </a:p>
          <a:p>
            <a:pPr>
              <a:lnSpc>
                <a:spcPct val="107000"/>
              </a:lnSpc>
              <a:spcAft>
                <a:spcPts val="800"/>
              </a:spcAft>
            </a:pPr>
            <a:endParaRPr lang="de-DE" sz="1200" b="0" i="0" dirty="0">
              <a:solidFill>
                <a:srgbClr val="000000"/>
              </a:solidFill>
              <a:effectLst/>
              <a:latin typeface="Century Gothic" panose="020B0502020202020204" pitchFamily="34" charset="0"/>
            </a:endParaRPr>
          </a:p>
          <a:p>
            <a:pPr>
              <a:lnSpc>
                <a:spcPct val="107000"/>
              </a:lnSpc>
              <a:spcAft>
                <a:spcPts val="800"/>
              </a:spcAft>
            </a:pPr>
            <a:r>
              <a:rPr lang="en-GB" sz="1200" b="1" i="0" dirty="0">
                <a:solidFill>
                  <a:srgbClr val="000000"/>
                </a:solidFill>
                <a:effectLst/>
                <a:latin typeface="Century Gothic" panose="020B0502020202020204" pitchFamily="34" charset="0"/>
              </a:rPr>
              <a:t>Thematic revisited vocabulary: </a:t>
            </a:r>
            <a:r>
              <a:rPr lang="de-DE" sz="1200" b="0" i="0" u="none" strike="noStrike" dirty="0">
                <a:solidFill>
                  <a:srgbClr val="000000"/>
                </a:solidFill>
                <a:effectLst/>
                <a:latin typeface="Century Gothic" panose="020B0502020202020204" pitchFamily="34" charset="0"/>
              </a:rPr>
              <a:t>anfangen [497] probieren [2894] produzieren [1000] schlafen [679] studieren [600] verbessern [1194] vergessen [584] versprechen [1056] alles [36] damals [286] Nacht [325] Universität, Uni [415] Wochenende [1243] beliebt [1873] berühmt [1379] spannend [1810] einmal [124] noch (ein(e)) [33] schon [61] ja1 [45] informieren; sich acc. informieren über + noun (H) [1515] lief (H) [252] sah (H) [79] Freude (H) [1286] Rede (H) [759] </a:t>
            </a:r>
          </a:p>
          <a:p>
            <a:pPr>
              <a:lnSpc>
                <a:spcPct val="107000"/>
              </a:lnSpc>
              <a:spcAft>
                <a:spcPts val="800"/>
              </a:spcAft>
            </a:pPr>
            <a:endParaRPr lang="de-DE" sz="1200" b="0" i="0" u="none" strike="noStrike"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i="0" dirty="0">
                <a:solidFill>
                  <a:srgbClr val="000000"/>
                </a:solidFill>
                <a:effectLst/>
                <a:latin typeface="Century Gothic" panose="020B0502020202020204" pitchFamily="34" charset="0"/>
                <a:ea typeface="Calibri" panose="020F0502020204030204" pitchFamily="34" charset="0"/>
                <a:cs typeface="Times New Roman" panose="02020603050405020304" pitchFamily="18" charset="0"/>
              </a:rPr>
              <a:t>Revisited function words: </a:t>
            </a:r>
            <a:r>
              <a:rPr lang="de-DE" sz="1200" b="0" i="0" dirty="0">
                <a:effectLst/>
                <a:latin typeface="Century Gothic" panose="020B0502020202020204" pitchFamily="34" charset="0"/>
              </a:rPr>
              <a:t>nicht, nie</a:t>
            </a:r>
            <a:br>
              <a:rPr lang="en-US" sz="1200" b="0" i="0" dirty="0">
                <a:solidFill>
                  <a:srgbClr val="000000"/>
                </a:solidFill>
                <a:effectLst/>
                <a:latin typeface="Century Gothic" panose="020B0502020202020204" pitchFamily="34" charset="0"/>
              </a:rPr>
            </a:br>
            <a:r>
              <a:rPr lang="en-GB" sz="1200"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r>
              <a:rPr lang="en-GB" b="1" dirty="0"/>
              <a:t>Information source</a:t>
            </a:r>
            <a:r>
              <a:rPr lang="en-GB" dirty="0"/>
              <a:t>:</a:t>
            </a:r>
            <a:br>
              <a:rPr lang="en-GB" dirty="0"/>
            </a:br>
            <a:r>
              <a:rPr lang="en-GB" dirty="0"/>
              <a:t>https://today.yougov.com/topics/international/articles-reports/2021/12/13/worlds-most-admired-2021</a:t>
            </a:r>
          </a:p>
          <a:p>
            <a:endParaRPr lang="en-GB" dirty="0"/>
          </a:p>
          <a:p>
            <a:r>
              <a:rPr lang="en-GB" b="1" dirty="0"/>
              <a:t>Image attribution</a:t>
            </a:r>
            <a:r>
              <a:rPr lang="en-GB" dirty="0"/>
              <a:t>:</a:t>
            </a:r>
            <a:br>
              <a:rPr lang="en-GB" dirty="0"/>
            </a:br>
            <a:r>
              <a:rPr lang="en-US" dirty="0"/>
              <a:t>Official White House Photo by Pete Souza, Public domain, via Wikimedia Commons</a:t>
            </a:r>
            <a:r>
              <a:rPr lang="en-GB" dirty="0"/>
              <a:t> </a:t>
            </a:r>
          </a:p>
          <a:p>
            <a:r>
              <a:rPr lang="en-US" dirty="0"/>
              <a:t>NASA/Bill Ingalls, Public domain, via Wikimedia Commons</a:t>
            </a:r>
            <a:br>
              <a:rPr lang="en-US" dirty="0"/>
            </a:br>
            <a:r>
              <a:rPr lang="en-US" dirty="0"/>
              <a:t>Armin </a:t>
            </a:r>
            <a:r>
              <a:rPr lang="en-US" dirty="0" err="1"/>
              <a:t>Linnartz</a:t>
            </a:r>
            <a:r>
              <a:rPr lang="en-US" dirty="0"/>
              <a:t>, CC BY-SA 3.0 DE via Wikimedia Commons</a:t>
            </a:r>
          </a:p>
          <a:p>
            <a:r>
              <a:rPr lang="az-Cyrl-AZ" dirty="0"/>
              <a:t>Анна Нэсси, </a:t>
            </a:r>
            <a:r>
              <a:rPr lang="en-GB" dirty="0"/>
              <a:t>CC BY-SA 3.0 GFDL, via Wikimedia Commons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2312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Higher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6 minutes</a:t>
            </a:r>
          </a:p>
          <a:p>
            <a:endParaRPr lang="en-GB" dirty="0"/>
          </a:p>
          <a:p>
            <a:r>
              <a:rPr lang="en-GB" b="1" dirty="0"/>
              <a:t>Aim: </a:t>
            </a:r>
            <a:r>
              <a:rPr lang="en-GB" b="0" dirty="0"/>
              <a:t>to further practise some of this week’s vocabulary; to learn about Matthias Maurer in preparation for the following task.</a:t>
            </a:r>
          </a:p>
          <a:p>
            <a:endParaRPr lang="en-GB" b="0" dirty="0"/>
          </a:p>
          <a:p>
            <a:r>
              <a:rPr lang="en-GB" b="1" dirty="0"/>
              <a:t>Procedure:</a:t>
            </a:r>
          </a:p>
          <a:p>
            <a:pPr marL="228600" indent="-228600">
              <a:buAutoNum type="arabicPeriod"/>
            </a:pPr>
            <a:r>
              <a:rPr lang="en-GB" b="0" dirty="0"/>
              <a:t>Students read the text about Matthias Maurer and translate the vocabulary into German, paying attention to translate the verbs into the correct tense.</a:t>
            </a:r>
          </a:p>
          <a:p>
            <a:pPr marL="228600" indent="-228600">
              <a:buAutoNum type="arabicPeriod"/>
            </a:pPr>
            <a:r>
              <a:rPr lang="en-GB" b="0" dirty="0"/>
              <a:t>Click to reveal answers.</a:t>
            </a:r>
          </a:p>
          <a:p>
            <a:pPr marL="228600" indent="-228600">
              <a:buAutoNum type="arabicPeriod"/>
            </a:pPr>
            <a:endParaRPr lang="en-GB" b="0" dirty="0"/>
          </a:p>
          <a:p>
            <a:pPr rtl="0" eaLnBrk="1" fontAlgn="t" latinLnBrk="0" hangingPunct="1"/>
            <a:r>
              <a:rPr lang="en-GB" b="1" baseline="0" dirty="0"/>
              <a:t>Word frequency of unknown words and cognates used (1 is the most frequent word in German):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a:solidFill>
                  <a:srgbClr val="222222"/>
                </a:solidFill>
                <a:effectLst/>
                <a:latin typeface="Georgia" panose="02040502050405020303" pitchFamily="18" charset="0"/>
              </a:rPr>
              <a:t>All </a:t>
            </a:r>
            <a:r>
              <a:rPr lang="en-GB" sz="1200" b="0" i="0" u="none" strike="noStrike" kern="1200" dirty="0">
                <a:solidFill>
                  <a:schemeClr val="tx1"/>
                </a:solidFill>
                <a:effectLst/>
                <a:latin typeface="+mn-lt"/>
                <a:ea typeface="+mn-ea"/>
                <a:cs typeface="+mn-cs"/>
              </a:rPr>
              <a:t>[&gt;5000] Astronaut [&gt;5000] </a:t>
            </a:r>
            <a:r>
              <a:rPr lang="en-GB" sz="1200" b="0" i="0" u="none" strike="noStrike" kern="1200" dirty="0" err="1">
                <a:solidFill>
                  <a:schemeClr val="tx1"/>
                </a:solidFill>
                <a:effectLst/>
                <a:latin typeface="+mn-lt"/>
                <a:ea typeface="+mn-ea"/>
                <a:cs typeface="+mn-cs"/>
              </a:rPr>
              <a:t>Prüfung</a:t>
            </a:r>
            <a:r>
              <a:rPr lang="en-GB" sz="1200" b="0" i="0" u="none" strike="noStrike" kern="1200" dirty="0">
                <a:solidFill>
                  <a:schemeClr val="tx1"/>
                </a:solidFill>
                <a:effectLst/>
                <a:latin typeface="+mn-lt"/>
                <a:ea typeface="+mn-ea"/>
                <a:cs typeface="+mn-cs"/>
              </a:rPr>
              <a:t> [1827] </a:t>
            </a:r>
            <a:r>
              <a:rPr lang="en-GB" sz="1200" b="0" i="0" u="none" strike="noStrike" kern="1200" dirty="0" err="1">
                <a:solidFill>
                  <a:schemeClr val="tx1"/>
                </a:solidFill>
                <a:effectLst/>
                <a:latin typeface="+mn-lt"/>
                <a:ea typeface="+mn-ea"/>
                <a:cs typeface="+mn-cs"/>
              </a:rPr>
              <a:t>sofort</a:t>
            </a:r>
            <a:r>
              <a:rPr lang="en-GB" sz="1200" b="0" i="0" u="none" strike="noStrike" kern="1200" dirty="0">
                <a:solidFill>
                  <a:schemeClr val="tx1"/>
                </a:solidFill>
                <a:effectLst/>
                <a:latin typeface="+mn-lt"/>
                <a:ea typeface="+mn-ea"/>
                <a:cs typeface="+mn-cs"/>
              </a:rPr>
              <a:t> [446]</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613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10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writing and speaking yes/no questions in the perfect/ imperfect tense; to practise comprehension of a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Explain the task. Students should read the text on the previous slide and write four yes/ no questions to ask their partner about Matthias Maurer. Note – Higher students should read the text in the imperfect and foundation students the text in the perfect. The foundation slide has been provided as a hand out for mixed-tier classes.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Foundation students should use the perfect tense to write their questions. Higher students should use the imperfect tense.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Once they have written their questions, students work in pairs. Student A asks student B their questions. Student B answers based on the text. Students swap roles.</a:t>
            </a:r>
            <a:endParaRPr lang="en-GB"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462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a:t>
            </a:r>
            <a:r>
              <a:rPr lang="en-GB" b="0" dirty="0"/>
              <a:t>The ‘</a:t>
            </a:r>
            <a:r>
              <a:rPr lang="en-GB" b="0" dirty="0" err="1"/>
              <a:t>Auftakt</a:t>
            </a:r>
            <a:r>
              <a:rPr lang="en-GB" b="0" dirty="0"/>
              <a:t>’ activities can be started by students on arrival to the lesson, and completed independently, allowing the teacher to use the first few minutes of the lesson to follow up with individual students, as appropriate.</a:t>
            </a:r>
          </a:p>
          <a:p>
            <a:r>
              <a:rPr lang="en-GB" b="1" dirty="0"/>
              <a:t>F+H</a:t>
            </a:r>
          </a:p>
          <a:p>
            <a:r>
              <a:rPr lang="en-GB" b="1" dirty="0"/>
              <a:t>Timing: </a:t>
            </a:r>
            <a:r>
              <a:rPr lang="en-GB" b="0" dirty="0"/>
              <a:t>8 minutes</a:t>
            </a:r>
            <a:endParaRPr lang="en-GB" b="1" dirty="0"/>
          </a:p>
          <a:p>
            <a:endParaRPr lang="en-GB" b="1" dirty="0"/>
          </a:p>
          <a:p>
            <a:r>
              <a:rPr lang="en-GB" b="1" dirty="0"/>
              <a:t>Aim: </a:t>
            </a:r>
            <a:r>
              <a:rPr lang="en-GB" b="0" dirty="0"/>
              <a:t>to practise this week’s revisited vocabulary.</a:t>
            </a:r>
          </a:p>
          <a:p>
            <a:endParaRPr lang="en-GB" b="1" dirty="0"/>
          </a:p>
          <a:p>
            <a:r>
              <a:rPr lang="en-GB" b="1" dirty="0"/>
              <a:t>Note: </a:t>
            </a:r>
            <a:r>
              <a:rPr lang="en-GB" b="0" dirty="0"/>
              <a:t>The last three rows marked with a star contain higher-only vocabulary.</a:t>
            </a:r>
          </a:p>
          <a:p>
            <a:endParaRPr lang="en-GB" b="0" dirty="0"/>
          </a:p>
          <a:p>
            <a:r>
              <a:rPr lang="en-GB" b="1" dirty="0"/>
              <a:t>Procedure:</a:t>
            </a:r>
          </a:p>
          <a:p>
            <a:pPr marL="228600" indent="-228600">
              <a:buAutoNum type="arabicPeriod"/>
            </a:pPr>
            <a:r>
              <a:rPr lang="en-GB" b="0" dirty="0"/>
              <a:t>Students look at the topic in English in bold for each row and decide which two German words in that row do not match the topic.</a:t>
            </a:r>
          </a:p>
          <a:p>
            <a:pPr marL="228600" indent="-228600">
              <a:buAutoNum type="arabicPeriod"/>
            </a:pPr>
            <a:r>
              <a:rPr lang="en-GB" b="0" dirty="0"/>
              <a:t>Click to reveal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472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a:t>
            </a:r>
            <a:r>
              <a:rPr lang="en-GB" dirty="0"/>
              <a:t>: 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consonantal [r] and unstressed [er]; to practise manipulating male agent nouns ending -er in preparation for the task on the following slide.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a callout to remind students of the two SSCs.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a:t>
            </a:r>
            <a:r>
              <a:rPr lang="en-GB" b="0" i="1" dirty="0" err="1"/>
              <a:t>Verdiner</a:t>
            </a:r>
            <a:r>
              <a:rPr lang="en-GB" b="0" i="1" dirty="0"/>
              <a:t> </a:t>
            </a:r>
            <a:r>
              <a:rPr lang="en-GB" b="0" i="0" dirty="0"/>
              <a:t>and </a:t>
            </a:r>
            <a:r>
              <a:rPr lang="en-GB" b="0" i="1" dirty="0" err="1"/>
              <a:t>Verdinerin</a:t>
            </a:r>
            <a:r>
              <a:rPr lang="en-GB" b="0" i="1" dirty="0"/>
              <a:t> </a:t>
            </a:r>
            <a:r>
              <a:rPr lang="en-GB" b="0" i="0" dirty="0"/>
              <a:t>and to hear a native speaker pronounce them.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t>Click to reveal a noughts and crosses grid.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t>Students draw a grid like the one on the board. They work in pairs and take it in turns to say one of the words in the grid. If they pronounce the [er] or [r] correctly, they may draw either a nought or a cross on the grid. The goal is to get three in a row.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i="0" dirty="0"/>
              <a:t>For the second round, students must change each word in the grid to the other gender (e.g. for Spieler they would say </a:t>
            </a:r>
            <a:r>
              <a:rPr lang="en-GB" b="0" i="0" dirty="0" err="1"/>
              <a:t>Spielerin</a:t>
            </a:r>
            <a:r>
              <a:rPr lang="en-GB" b="0" i="0" dirty="0"/>
              <a:t>).</a:t>
            </a:r>
            <a:endParaRPr lang="en-GB"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1979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revisit GCSE word pattern 6: </a:t>
            </a:r>
            <a:r>
              <a:rPr lang="en-US" sz="1200" b="0" dirty="0">
                <a:effectLst/>
                <a:latin typeface="Calibri" panose="020F0502020204030204" pitchFamily="34" charset="0"/>
                <a:ea typeface="Calibri" panose="020F0502020204030204" pitchFamily="34" charset="0"/>
                <a:cs typeface="Times New Roman" panose="02020603050405020304" pitchFamily="18" charset="0"/>
              </a:rPr>
              <a:t>add suffix -er to a verb stem (-</a:t>
            </a:r>
            <a:r>
              <a:rPr lang="en-US" sz="1200" b="0" dirty="0" err="1">
                <a:effectLst/>
                <a:latin typeface="Calibri" panose="020F0502020204030204" pitchFamily="34" charset="0"/>
                <a:ea typeface="Calibri" panose="020F0502020204030204" pitchFamily="34" charset="0"/>
                <a:cs typeface="Times New Roman" panose="02020603050405020304" pitchFamily="18" charset="0"/>
              </a:rPr>
              <a:t>en</a:t>
            </a:r>
            <a:r>
              <a:rPr lang="en-US" sz="1200" b="0" dirty="0">
                <a:effectLst/>
                <a:latin typeface="Calibri" panose="020F0502020204030204" pitchFamily="34" charset="0"/>
                <a:ea typeface="Calibri" panose="020F0502020204030204" pitchFamily="34" charset="0"/>
                <a:cs typeface="Times New Roman" panose="02020603050405020304" pitchFamily="18" charset="0"/>
              </a:rPr>
              <a:t> verbs) to change into male agent nouns with equivalent and transparent meaning; </a:t>
            </a:r>
            <a:r>
              <a:rPr lang="en-GB" b="0" dirty="0"/>
              <a:t>to set the scene for learning about Matthias Maurer.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Students read the verbs and change them to male agent nouns.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answers.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1" dirty="0"/>
              <a:t>Image attribution</a:t>
            </a:r>
            <a:r>
              <a:rPr lang="en-GB" dirty="0"/>
              <a:t>:</a:t>
            </a:r>
          </a:p>
          <a:p>
            <a:r>
              <a:rPr lang="en-GB" dirty="0"/>
              <a:t>Nasa control room: By Robert Markowitz, NASA - NASAhttp://www.nasa.gov/mission_pages/station/multimedia/ISS_FCR.htmlhttp://www.nasa.gov/images/content/160446main_jsc2006e43860_high.jpgTransferred from </a:t>
            </a:r>
            <a:r>
              <a:rPr lang="en-GB" dirty="0" err="1"/>
              <a:t>en.wikipedia</a:t>
            </a:r>
            <a:r>
              <a:rPr lang="en-GB" dirty="0"/>
              <a:t> to Commons. Transfer was stated to be made by </a:t>
            </a:r>
            <a:r>
              <a:rPr lang="en-GB" dirty="0" err="1"/>
              <a:t>User:TheDJ</a:t>
            </a:r>
            <a:r>
              <a:rPr lang="en-GB" dirty="0"/>
              <a:t>., Public Domain, https://commons.wikimedia.org/w/index.php?curid=3172773</a:t>
            </a:r>
          </a:p>
          <a:p>
            <a:endParaRPr lang="en-GB" dirty="0"/>
          </a:p>
          <a:p>
            <a:r>
              <a:rPr lang="en-GB" dirty="0"/>
              <a:t>Astronauts: SpaceX, CC0, via Wikimedia Commons</a:t>
            </a:r>
          </a:p>
          <a:p>
            <a:endParaRPr lang="en-GB" dirty="0"/>
          </a:p>
          <a:p>
            <a:pPr rtl="0" eaLnBrk="1" fontAlgn="t" latinLnBrk="0" hangingPunct="1"/>
            <a:r>
              <a:rPr lang="en-GB" b="1" baseline="0" dirty="0"/>
              <a:t>Word frequency of unknown words and cognates used (1 is the most frequent word in German):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err="1">
                <a:solidFill>
                  <a:srgbClr val="222222"/>
                </a:solidFill>
                <a:effectLst/>
                <a:latin typeface="Georgia" panose="02040502050405020303" pitchFamily="18" charset="0"/>
              </a:rPr>
              <a:t>Astronaut</a:t>
            </a:r>
            <a:r>
              <a:rPr lang="fr-FR" b="0" i="0" dirty="0">
                <a:solidFill>
                  <a:srgbClr val="222222"/>
                </a:solidFill>
                <a:effectLst/>
                <a:latin typeface="Georgia" panose="02040502050405020303" pitchFamily="18" charset="0"/>
              </a:rPr>
              <a:t> </a:t>
            </a:r>
            <a:r>
              <a:rPr lang="en-GB" sz="1200" b="0" i="0" u="none" strike="noStrike" kern="1200" dirty="0">
                <a:solidFill>
                  <a:schemeClr val="tx1"/>
                </a:solidFill>
                <a:effectLst/>
                <a:latin typeface="+mn-lt"/>
                <a:ea typeface="+mn-ea"/>
                <a:cs typeface="+mn-cs"/>
              </a:rPr>
              <a:t>[&gt;5000]</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b="0" noProof="0" dirty="0"/>
          </a:p>
          <a:p>
            <a:pPr marL="0" indent="0">
              <a:buNone/>
            </a:pPr>
            <a:endParaRPr lang="en-GB"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258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 </a:t>
            </a:r>
            <a:r>
              <a:rPr lang="en-GB" dirty="0"/>
              <a:t>minutes</a:t>
            </a:r>
          </a:p>
          <a:p>
            <a:br>
              <a:rPr lang="en-GB" b="1" dirty="0"/>
            </a:br>
            <a:r>
              <a:rPr lang="en-GB" b="1" dirty="0"/>
              <a:t>Aim: </a:t>
            </a:r>
            <a:r>
              <a:rPr lang="en-GB" b="0" dirty="0"/>
              <a:t>to quickly recap yes/ no questions in the perfect tense.</a:t>
            </a:r>
            <a:br>
              <a:rPr lang="en-GB" b="0" dirty="0"/>
            </a:br>
            <a:br>
              <a:rPr lang="en-GB" dirty="0"/>
            </a:br>
            <a:r>
              <a:rPr lang="en-GB" b="1" dirty="0"/>
              <a:t>Procedure:</a:t>
            </a:r>
            <a:br>
              <a:rPr lang="en-GB" dirty="0"/>
            </a:br>
            <a:r>
              <a:rPr lang="en-GB" dirty="0"/>
              <a:t>1. Students read the information and then chorally suggest the answers.</a:t>
            </a:r>
          </a:p>
          <a:p>
            <a:r>
              <a:rPr lang="en-GB" dirty="0"/>
              <a:t>2. Click to reveal the answers.</a:t>
            </a:r>
          </a:p>
          <a:p>
            <a:endParaRPr lang="en-GB" dirty="0"/>
          </a:p>
          <a:p>
            <a:r>
              <a:rPr lang="en-GB" b="1" dirty="0"/>
              <a:t>Image attribution</a:t>
            </a:r>
            <a:r>
              <a:rPr lang="en-GB" dirty="0"/>
              <a:t>:</a:t>
            </a:r>
            <a:endParaRPr lang="en-GB" b="1" dirty="0"/>
          </a:p>
          <a:p>
            <a:r>
              <a:rPr lang="en-GB" dirty="0"/>
              <a:t>Matthias Maurer: NASA/Robert Markowitz, Public domain, via Wikimedia Commons</a:t>
            </a:r>
          </a:p>
          <a:p>
            <a:endParaRPr lang="en-GB" dirty="0"/>
          </a:p>
          <a:p>
            <a:pPr rtl="0" eaLnBrk="1" fontAlgn="t" latinLnBrk="0" hangingPunct="1"/>
            <a:r>
              <a:rPr lang="en-GB" b="1" baseline="0" dirty="0"/>
              <a:t>Word frequency of unknown words and cognates used (1 is the most frequent word in German):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a:solidFill>
                  <a:srgbClr val="222222"/>
                </a:solidFill>
                <a:effectLst/>
                <a:latin typeface="Georgia" panose="02040502050405020303" pitchFamily="18" charset="0"/>
              </a:rPr>
              <a:t>All </a:t>
            </a:r>
            <a:r>
              <a:rPr lang="en-GB" sz="1200" b="0" i="0" u="none" strike="noStrike" kern="1200" dirty="0">
                <a:solidFill>
                  <a:schemeClr val="tx1"/>
                </a:solidFill>
                <a:effectLst/>
                <a:latin typeface="+mn-lt"/>
                <a:ea typeface="+mn-ea"/>
                <a:cs typeface="+mn-cs"/>
              </a:rPr>
              <a:t>[&gt;5000] Astronaut [&gt;5000]</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b="0" noProof="0" dirty="0"/>
          </a:p>
          <a:p>
            <a:pPr marL="0" indent="0">
              <a:buNone/>
            </a:pPr>
            <a:endParaRPr lang="en-GB" b="0"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14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Foundation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8 </a:t>
            </a:r>
            <a:r>
              <a:rPr lang="en-GB" dirty="0"/>
              <a:t>minutes</a:t>
            </a:r>
          </a:p>
          <a:p>
            <a:br>
              <a:rPr lang="en-GB" b="1" dirty="0"/>
            </a:br>
            <a:r>
              <a:rPr lang="en-GB" b="1" dirty="0"/>
              <a:t>Aim: </a:t>
            </a:r>
            <a:r>
              <a:rPr lang="en-GB" b="0" dirty="0"/>
              <a:t>to recap and practise yes/ no questions in the perfect tense.</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in mixed-tier classes, this slide can be used as a handout while the board is used for higher activities. </a:t>
            </a:r>
            <a:endParaRPr lang="en-US" b="1" dirty="0"/>
          </a:p>
          <a:p>
            <a:br>
              <a:rPr lang="en-GB" dirty="0"/>
            </a:br>
            <a:r>
              <a:rPr lang="en-GB" b="1" dirty="0"/>
              <a:t>Procedure:</a:t>
            </a:r>
            <a:br>
              <a:rPr lang="en-GB" dirty="0"/>
            </a:br>
            <a:r>
              <a:rPr lang="en-GB" dirty="0"/>
              <a:t>1. Explain the task. Mia has been learning about Matthias Maurer and has written notes about him. Unfortunately, Einstein has eaten them, removing context and punctuation.</a:t>
            </a:r>
          </a:p>
          <a:p>
            <a:r>
              <a:rPr lang="en-GB" dirty="0"/>
              <a:t>2. Using their knowledge of subject verb inversion, students decide whether the notes are questions or statements and add either a full stop or question mark.</a:t>
            </a:r>
          </a:p>
          <a:p>
            <a:r>
              <a:rPr lang="en-GB" dirty="0"/>
              <a:t>3. Click to reveal the answers.</a:t>
            </a:r>
          </a:p>
          <a:p>
            <a:endParaRPr lang="en-GB" dirty="0"/>
          </a:p>
          <a:p>
            <a:pPr rtl="0" eaLnBrk="1" fontAlgn="t" latinLnBrk="0" hangingPunct="1"/>
            <a:r>
              <a:rPr lang="en-GB" b="1" baseline="0" dirty="0"/>
              <a:t>Word frequency of unknown words and cognates used (1 is the most frequent word in German):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err="1">
                <a:solidFill>
                  <a:srgbClr val="222222"/>
                </a:solidFill>
                <a:effectLst/>
                <a:latin typeface="Georgia" panose="02040502050405020303" pitchFamily="18" charset="0"/>
              </a:rPr>
              <a:t>Notiz</a:t>
            </a:r>
            <a:r>
              <a:rPr lang="fr-FR" b="0" i="0" dirty="0">
                <a:solidFill>
                  <a:srgbClr val="222222"/>
                </a:solidFill>
                <a:effectLst/>
                <a:latin typeface="Georgia" panose="02040502050405020303" pitchFamily="18" charset="0"/>
              </a:rPr>
              <a:t> </a:t>
            </a:r>
            <a:r>
              <a:rPr lang="en-GB" sz="1200" b="0" i="0" u="none" strike="noStrike" kern="1200" dirty="0">
                <a:solidFill>
                  <a:schemeClr val="tx1"/>
                </a:solidFill>
                <a:effectLst/>
                <a:latin typeface="+mn-lt"/>
                <a:ea typeface="+mn-ea"/>
                <a:cs typeface="+mn-cs"/>
              </a:rPr>
              <a:t>[4519]</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b="0" noProof="0" dirty="0"/>
          </a:p>
          <a:p>
            <a:pPr marL="0" indent="0">
              <a:buNone/>
            </a:pPr>
            <a:endParaRPr lang="en-GB" b="0"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25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Higher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2</a:t>
            </a:r>
            <a:r>
              <a:rPr lang="en-GB" b="1" dirty="0"/>
              <a:t> </a:t>
            </a:r>
            <a:r>
              <a:rPr lang="en-GB" dirty="0"/>
              <a:t>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learn how to form yes/ no questions in the imperfect tense.</a:t>
            </a:r>
            <a:endParaRPr lang="en-GB" b="1" dirty="0"/>
          </a:p>
          <a:p>
            <a:br>
              <a:rPr lang="en-GB" b="0" dirty="0"/>
            </a:br>
            <a:r>
              <a:rPr lang="en-GB" b="1" dirty="0"/>
              <a:t>Procedure:</a:t>
            </a:r>
            <a:br>
              <a:rPr lang="en-GB" dirty="0"/>
            </a:br>
            <a:r>
              <a:rPr lang="en-GB" dirty="0"/>
              <a:t>1. Click through the explanation.</a:t>
            </a:r>
          </a:p>
          <a:p>
            <a:r>
              <a:rPr lang="en-GB" dirty="0"/>
              <a:t>2. Elicit the English translations for each example.</a:t>
            </a:r>
          </a:p>
          <a:p>
            <a:r>
              <a:rPr lang="en-GB" dirty="0"/>
              <a:t>3. Clarify any misunderstandings.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2054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Higher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6 minutes</a:t>
            </a:r>
          </a:p>
          <a:p>
            <a:br>
              <a:rPr lang="en-GB" b="1" dirty="0"/>
            </a:br>
            <a:r>
              <a:rPr lang="en-GB" b="1" dirty="0"/>
              <a:t>Aim: </a:t>
            </a:r>
            <a:r>
              <a:rPr lang="en-GB" b="0" dirty="0"/>
              <a:t>to practise yes/ no questions in the imperfect tense.</a:t>
            </a:r>
            <a:br>
              <a:rPr lang="en-GB" b="0" dirty="0"/>
            </a:br>
            <a:br>
              <a:rPr lang="en-GB" dirty="0"/>
            </a:br>
            <a:r>
              <a:rPr lang="en-GB" b="1" dirty="0"/>
              <a:t>Procedure:</a:t>
            </a:r>
            <a:br>
              <a:rPr lang="en-GB" dirty="0"/>
            </a:br>
            <a:r>
              <a:rPr lang="en-GB" dirty="0"/>
              <a:t>1. Explain the task. Mia has been learning about Matthias Maurer and has written notes about him. Unfortunately, Einstein has eaten them, removing context and punctuation.</a:t>
            </a:r>
          </a:p>
          <a:p>
            <a:r>
              <a:rPr lang="en-GB" dirty="0"/>
              <a:t>2. Using their knowledge of subject verb inversion, students decide whether the notes are questions or statements and add either a full stop or question mark.</a:t>
            </a:r>
          </a:p>
          <a:p>
            <a:r>
              <a:rPr lang="en-GB" dirty="0"/>
              <a:t>3. Click to reveal the answers.</a:t>
            </a:r>
          </a:p>
          <a:p>
            <a:endParaRPr lang="en-GB" dirty="0"/>
          </a:p>
          <a:p>
            <a:pPr rtl="0" eaLnBrk="1" fontAlgn="t" latinLnBrk="0" hangingPunct="1"/>
            <a:r>
              <a:rPr lang="en-GB" b="1" baseline="0" dirty="0"/>
              <a:t>Word frequency of unknown words and cognates used (1 is the most frequent word in German):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err="1">
                <a:solidFill>
                  <a:srgbClr val="222222"/>
                </a:solidFill>
                <a:effectLst/>
                <a:latin typeface="Georgia" panose="02040502050405020303" pitchFamily="18" charset="0"/>
              </a:rPr>
              <a:t>Notiz</a:t>
            </a:r>
            <a:r>
              <a:rPr lang="fr-FR" b="0" i="0" dirty="0">
                <a:solidFill>
                  <a:srgbClr val="222222"/>
                </a:solidFill>
                <a:effectLst/>
                <a:latin typeface="Georgia" panose="02040502050405020303" pitchFamily="18" charset="0"/>
              </a:rPr>
              <a:t> </a:t>
            </a:r>
            <a:r>
              <a:rPr lang="en-GB" sz="1200" b="0" i="0" u="none" strike="noStrike" kern="1200" dirty="0">
                <a:solidFill>
                  <a:schemeClr val="tx1"/>
                </a:solidFill>
                <a:effectLst/>
                <a:latin typeface="+mn-lt"/>
                <a:ea typeface="+mn-ea"/>
                <a:cs typeface="+mn-cs"/>
              </a:rPr>
              <a:t>[4519]</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b="0" noProof="0" dirty="0"/>
          </a:p>
          <a:p>
            <a:pPr marL="0" indent="0">
              <a:buNone/>
            </a:pPr>
            <a:endParaRPr lang="en-GB" b="0"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816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Foundation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dirty="0"/>
              <a:t>6 minutes</a:t>
            </a:r>
          </a:p>
          <a:p>
            <a:endParaRPr lang="en-GB" dirty="0"/>
          </a:p>
          <a:p>
            <a:r>
              <a:rPr lang="en-GB" b="1" dirty="0"/>
              <a:t>Aim: </a:t>
            </a:r>
            <a:r>
              <a:rPr lang="en-GB" b="0" dirty="0"/>
              <a:t>to further practise some of this week’s vocabulary; to learn about Matthias Maurer in preparation for the following task.</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US" b="0" dirty="0"/>
              <a:t>in mixed-tier classes, this slide can be used as a handout while the board is used for the higher activity on the following slide. </a:t>
            </a:r>
            <a:endParaRPr lang="en-US" b="1" dirty="0"/>
          </a:p>
          <a:p>
            <a:endParaRPr lang="en-GB" b="0" dirty="0"/>
          </a:p>
          <a:p>
            <a:r>
              <a:rPr lang="en-GB" b="1" dirty="0"/>
              <a:t>Procedure:</a:t>
            </a:r>
          </a:p>
          <a:p>
            <a:pPr marL="228600" indent="-228600">
              <a:buAutoNum type="arabicPeriod"/>
            </a:pPr>
            <a:r>
              <a:rPr lang="en-GB" b="0" dirty="0"/>
              <a:t>Students read the text about Matthias Maurer and translate the vocabulary into German, paying attention to translate the verbs into the correct tense.</a:t>
            </a:r>
          </a:p>
          <a:p>
            <a:pPr marL="228600" indent="-228600">
              <a:buAutoNum type="arabicPeriod"/>
            </a:pPr>
            <a:r>
              <a:rPr lang="en-GB" b="0" dirty="0"/>
              <a:t>Click to reveal answers.</a:t>
            </a:r>
          </a:p>
          <a:p>
            <a:pPr marL="228600" indent="-228600">
              <a:buAutoNum type="arabicPeriod"/>
            </a:pPr>
            <a:endParaRPr lang="en-GB" b="0" dirty="0"/>
          </a:p>
          <a:p>
            <a:pPr rtl="0" eaLnBrk="1" fontAlgn="t" latinLnBrk="0" hangingPunct="1"/>
            <a:r>
              <a:rPr lang="en-GB" b="1" baseline="0" dirty="0"/>
              <a:t>Word frequency of unknown words and cognates used (1 is the most frequent word in German): </a:t>
            </a:r>
          </a:p>
          <a:p>
            <a:pPr marL="0" marR="0" lvl="0" indent="0" algn="l" defTabSz="914400" rtl="0" eaLnBrk="1" fontAlgn="t" latinLnBrk="0" hangingPunct="1">
              <a:lnSpc>
                <a:spcPct val="100000"/>
              </a:lnSpc>
              <a:spcBef>
                <a:spcPts val="0"/>
              </a:spcBef>
              <a:spcAft>
                <a:spcPts val="0"/>
              </a:spcAft>
              <a:buClrTx/>
              <a:buSzTx/>
              <a:buFontTx/>
              <a:buNone/>
              <a:tabLst/>
              <a:defRPr/>
            </a:pPr>
            <a:r>
              <a:rPr lang="fr-FR" b="0" i="0" dirty="0">
                <a:solidFill>
                  <a:srgbClr val="222222"/>
                </a:solidFill>
                <a:effectLst/>
                <a:latin typeface="Georgia" panose="02040502050405020303" pitchFamily="18" charset="0"/>
              </a:rPr>
              <a:t>All </a:t>
            </a:r>
            <a:r>
              <a:rPr lang="en-GB" sz="1200" b="0" i="0" u="none" strike="noStrike" kern="1200" dirty="0">
                <a:solidFill>
                  <a:schemeClr val="tx1"/>
                </a:solidFill>
                <a:effectLst/>
                <a:latin typeface="+mn-lt"/>
                <a:ea typeface="+mn-ea"/>
                <a:cs typeface="+mn-cs"/>
              </a:rPr>
              <a:t>[&gt;5000] Astronaut [&gt;5000] </a:t>
            </a:r>
            <a:r>
              <a:rPr lang="en-GB" sz="1200" b="0" i="0" u="none" strike="noStrike" kern="1200" dirty="0" err="1">
                <a:solidFill>
                  <a:schemeClr val="tx1"/>
                </a:solidFill>
                <a:effectLst/>
                <a:latin typeface="+mn-lt"/>
                <a:ea typeface="+mn-ea"/>
                <a:cs typeface="+mn-cs"/>
              </a:rPr>
              <a:t>sofort</a:t>
            </a:r>
            <a:r>
              <a:rPr lang="en-GB" sz="1200" b="0" i="0" u="none" strike="noStrike" kern="1200" dirty="0">
                <a:solidFill>
                  <a:schemeClr val="tx1"/>
                </a:solidFill>
                <a:effectLst/>
                <a:latin typeface="+mn-lt"/>
                <a:ea typeface="+mn-ea"/>
                <a:cs typeface="+mn-cs"/>
              </a:rPr>
              <a:t> [446]</a:t>
            </a:r>
          </a:p>
          <a:p>
            <a:pPr marL="0" marR="0" lvl="0" indent="0" algn="l" defTabSz="914400" rtl="0" eaLnBrk="1" fontAlgn="t" latinLnBrk="0" hangingPunct="1">
              <a:lnSpc>
                <a:spcPct val="100000"/>
              </a:lnSpc>
              <a:spcBef>
                <a:spcPts val="0"/>
              </a:spcBef>
              <a:spcAft>
                <a:spcPts val="0"/>
              </a:spcAft>
              <a:buClrTx/>
              <a:buSzTx/>
              <a:buFontTx/>
              <a:buNone/>
              <a:tabLst/>
              <a:defRPr/>
            </a:pPr>
            <a:endParaRPr lang="en-GB" b="0"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endParaRPr lang="en-GB" b="0" noProof="0" dirty="0"/>
          </a:p>
          <a:p>
            <a:pPr marL="0" indent="0">
              <a:buNone/>
            </a:pPr>
            <a:endParaRPr lang="en-GB" b="0" dirty="0"/>
          </a:p>
          <a:p>
            <a:pPr marL="0" indent="0">
              <a:buNone/>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9556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Map&#10;&#10;Description automatically generated">
            <a:extLst>
              <a:ext uri="{FF2B5EF4-FFF2-40B4-BE49-F238E27FC236}">
                <a16:creationId xmlns:a16="http://schemas.microsoft.com/office/drawing/2014/main" id="{3141575F-F2C1-4566-A851-BE20CB6C51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083630" y="161531"/>
            <a:ext cx="921940" cy="1180730"/>
          </a:xfrm>
          <a:prstGeom prst="rect">
            <a:avLst/>
          </a:prstGeom>
        </p:spPr>
      </p:pic>
      <p:pic>
        <p:nvPicPr>
          <p:cNvPr id="10" name="Picture 9">
            <a:extLst>
              <a:ext uri="{FF2B5EF4-FFF2-40B4-BE49-F238E27FC236}">
                <a16:creationId xmlns:a16="http://schemas.microsoft.com/office/drawing/2014/main" id="{8467F76C-DA5B-49DF-A177-918DB6A6C24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31478" y="6483598"/>
            <a:ext cx="2274092" cy="212871"/>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US"/>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spTree>
    <p:extLst>
      <p:ext uri="{BB962C8B-B14F-4D97-AF65-F5344CB8AC3E}">
        <p14:creationId xmlns:p14="http://schemas.microsoft.com/office/powerpoint/2010/main" val="2367036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878415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5" name="Title 3">
            <a:extLst>
              <a:ext uri="{FF2B5EF4-FFF2-40B4-BE49-F238E27FC236}">
                <a16:creationId xmlns:a16="http://schemas.microsoft.com/office/drawing/2014/main" id="{50B88E75-CE60-479E-AE59-FAAE8CABA43B}"/>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74048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7903814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
        <p:nvSpPr>
          <p:cNvPr id="12" name="Title 3">
            <a:extLst>
              <a:ext uri="{FF2B5EF4-FFF2-40B4-BE49-F238E27FC236}">
                <a16:creationId xmlns:a16="http://schemas.microsoft.com/office/drawing/2014/main" id="{F8F179C9-7747-4DA5-BE58-0FD87A2A60B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7309810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50" name="Text Placeholder 15">
            <a:extLst>
              <a:ext uri="{FF2B5EF4-FFF2-40B4-BE49-F238E27FC236}">
                <a16:creationId xmlns:a16="http://schemas.microsoft.com/office/drawing/2014/main" id="{E75A78C3-3EF9-4031-834A-4A152180ADEE}"/>
              </a:ext>
            </a:extLst>
          </p:cNvPr>
          <p:cNvSpPr>
            <a:spLocks noGrp="1"/>
          </p:cNvSpPr>
          <p:nvPr>
            <p:ph type="body" sz="quarter" idx="14" hasCustomPrompt="1"/>
          </p:nvPr>
        </p:nvSpPr>
        <p:spPr>
          <a:xfrm>
            <a:off x="1099128" y="124001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1</a:t>
            </a:r>
          </a:p>
        </p:txBody>
      </p:sp>
      <p:sp>
        <p:nvSpPr>
          <p:cNvPr id="51" name="Text Placeholder 15">
            <a:extLst>
              <a:ext uri="{FF2B5EF4-FFF2-40B4-BE49-F238E27FC236}">
                <a16:creationId xmlns:a16="http://schemas.microsoft.com/office/drawing/2014/main" id="{80C6423B-4D1B-4C13-B607-9F8641A841FE}"/>
              </a:ext>
            </a:extLst>
          </p:cNvPr>
          <p:cNvSpPr>
            <a:spLocks noGrp="1"/>
          </p:cNvSpPr>
          <p:nvPr>
            <p:ph type="body" sz="quarter" idx="43" hasCustomPrompt="1"/>
          </p:nvPr>
        </p:nvSpPr>
        <p:spPr>
          <a:xfrm>
            <a:off x="1082563" y="2286938"/>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2</a:t>
            </a:r>
          </a:p>
        </p:txBody>
      </p:sp>
      <p:sp>
        <p:nvSpPr>
          <p:cNvPr id="52" name="Text Placeholder 15">
            <a:extLst>
              <a:ext uri="{FF2B5EF4-FFF2-40B4-BE49-F238E27FC236}">
                <a16:creationId xmlns:a16="http://schemas.microsoft.com/office/drawing/2014/main" id="{33483B4E-89A7-4CAD-AB6E-9B7D9C1A8005}"/>
              </a:ext>
            </a:extLst>
          </p:cNvPr>
          <p:cNvSpPr>
            <a:spLocks noGrp="1"/>
          </p:cNvSpPr>
          <p:nvPr>
            <p:ph type="body" sz="quarter" idx="44" hasCustomPrompt="1"/>
          </p:nvPr>
        </p:nvSpPr>
        <p:spPr>
          <a:xfrm>
            <a:off x="1075937" y="3393495"/>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3</a:t>
            </a:r>
          </a:p>
        </p:txBody>
      </p:sp>
      <p:sp>
        <p:nvSpPr>
          <p:cNvPr id="53" name="Text Placeholder 15">
            <a:extLst>
              <a:ext uri="{FF2B5EF4-FFF2-40B4-BE49-F238E27FC236}">
                <a16:creationId xmlns:a16="http://schemas.microsoft.com/office/drawing/2014/main" id="{E024F041-31DA-4FF4-B7FC-4B081D82E4C3}"/>
              </a:ext>
            </a:extLst>
          </p:cNvPr>
          <p:cNvSpPr>
            <a:spLocks noGrp="1"/>
          </p:cNvSpPr>
          <p:nvPr>
            <p:ph type="body" sz="quarter" idx="45" hasCustomPrompt="1"/>
          </p:nvPr>
        </p:nvSpPr>
        <p:spPr>
          <a:xfrm>
            <a:off x="1089189" y="4609382"/>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4</a:t>
            </a:r>
          </a:p>
        </p:txBody>
      </p:sp>
      <p:sp>
        <p:nvSpPr>
          <p:cNvPr id="54" name="Text Placeholder 15">
            <a:extLst>
              <a:ext uri="{FF2B5EF4-FFF2-40B4-BE49-F238E27FC236}">
                <a16:creationId xmlns:a16="http://schemas.microsoft.com/office/drawing/2014/main" id="{DDBCC5C5-AE2D-4CEC-8340-38F909376B02}"/>
              </a:ext>
            </a:extLst>
          </p:cNvPr>
          <p:cNvSpPr>
            <a:spLocks noGrp="1"/>
          </p:cNvSpPr>
          <p:nvPr>
            <p:ph type="body" sz="quarter" idx="46" hasCustomPrompt="1"/>
          </p:nvPr>
        </p:nvSpPr>
        <p:spPr>
          <a:xfrm>
            <a:off x="6608720" y="1253269"/>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5</a:t>
            </a:r>
          </a:p>
        </p:txBody>
      </p:sp>
      <p:sp>
        <p:nvSpPr>
          <p:cNvPr id="55" name="Text Placeholder 15">
            <a:extLst>
              <a:ext uri="{FF2B5EF4-FFF2-40B4-BE49-F238E27FC236}">
                <a16:creationId xmlns:a16="http://schemas.microsoft.com/office/drawing/2014/main" id="{EE11F52F-BA8C-49A7-AB78-242ECCE09DAA}"/>
              </a:ext>
            </a:extLst>
          </p:cNvPr>
          <p:cNvSpPr>
            <a:spLocks noGrp="1"/>
          </p:cNvSpPr>
          <p:nvPr>
            <p:ph type="body" sz="quarter" idx="47" hasCustomPrompt="1"/>
          </p:nvPr>
        </p:nvSpPr>
        <p:spPr>
          <a:xfrm>
            <a:off x="6592155" y="2300190"/>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6</a:t>
            </a:r>
          </a:p>
        </p:txBody>
      </p:sp>
      <p:sp>
        <p:nvSpPr>
          <p:cNvPr id="56" name="Text Placeholder 15">
            <a:extLst>
              <a:ext uri="{FF2B5EF4-FFF2-40B4-BE49-F238E27FC236}">
                <a16:creationId xmlns:a16="http://schemas.microsoft.com/office/drawing/2014/main" id="{C88B6196-AD7E-4C72-A796-2011CA63D099}"/>
              </a:ext>
            </a:extLst>
          </p:cNvPr>
          <p:cNvSpPr>
            <a:spLocks noGrp="1"/>
          </p:cNvSpPr>
          <p:nvPr>
            <p:ph type="body" sz="quarter" idx="48" hasCustomPrompt="1"/>
          </p:nvPr>
        </p:nvSpPr>
        <p:spPr>
          <a:xfrm>
            <a:off x="6585529" y="3406747"/>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7</a:t>
            </a:r>
          </a:p>
        </p:txBody>
      </p:sp>
      <p:sp>
        <p:nvSpPr>
          <p:cNvPr id="57" name="Text Placeholder 15">
            <a:extLst>
              <a:ext uri="{FF2B5EF4-FFF2-40B4-BE49-F238E27FC236}">
                <a16:creationId xmlns:a16="http://schemas.microsoft.com/office/drawing/2014/main" id="{21A0D542-98BB-4D26-B7AD-027CB98AE0F9}"/>
              </a:ext>
            </a:extLst>
          </p:cNvPr>
          <p:cNvSpPr>
            <a:spLocks noGrp="1"/>
          </p:cNvSpPr>
          <p:nvPr>
            <p:ph type="body" sz="quarter" idx="49" hasCustomPrompt="1"/>
          </p:nvPr>
        </p:nvSpPr>
        <p:spPr>
          <a:xfrm>
            <a:off x="6598781" y="4622634"/>
            <a:ext cx="452582" cy="435679"/>
          </a:xfrm>
          <a:prstGeom prst="roundRect">
            <a:avLst/>
          </a:prstGeom>
          <a:solidFill>
            <a:srgbClr val="FFCC00"/>
          </a:solidFill>
          <a:effectLst>
            <a:outerShdw blurRad="50800" dist="38100" dir="5400000" algn="t" rotWithShape="0">
              <a:prstClr val="black">
                <a:alpha val="40000"/>
              </a:prstClr>
            </a:outerShdw>
          </a:effectLst>
        </p:spPr>
        <p:txBody>
          <a:bodyPr/>
          <a:lstStyle>
            <a:lvl1pPr algn="ctr">
              <a:defRPr b="1"/>
            </a:lvl1pPr>
          </a:lstStyle>
          <a:p>
            <a:pPr lvl="0"/>
            <a:r>
              <a:rPr lang="en-GB" dirty="0"/>
              <a:t>8</a:t>
            </a:r>
          </a:p>
        </p:txBody>
      </p:sp>
    </p:spTree>
    <p:extLst>
      <p:ext uri="{BB962C8B-B14F-4D97-AF65-F5344CB8AC3E}">
        <p14:creationId xmlns:p14="http://schemas.microsoft.com/office/powerpoint/2010/main" val="36887038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_&amp;_Text Box">
  <p:cSld name="Title_&amp;_Text Box">
    <p:spTree>
      <p:nvGrpSpPr>
        <p:cNvPr id="1" name="Shape 19"/>
        <p:cNvGrpSpPr/>
        <p:nvPr/>
      </p:nvGrpSpPr>
      <p:grpSpPr>
        <a:xfrm>
          <a:off x="0" y="0"/>
          <a:ext cx="0" cy="0"/>
          <a:chOff x="0" y="0"/>
          <a:chExt cx="0" cy="0"/>
        </a:xfrm>
      </p:grpSpPr>
      <p:sp>
        <p:nvSpPr>
          <p:cNvPr id="20" name="Google Shape;20;p21"/>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21"/>
          <p:cNvSpPr txBox="1">
            <a:spLocks noGrp="1"/>
          </p:cNvSpPr>
          <p:nvPr>
            <p:ph type="body" idx="1"/>
          </p:nvPr>
        </p:nvSpPr>
        <p:spPr>
          <a:xfrm>
            <a:off x="373063" y="1065213"/>
            <a:ext cx="11514137" cy="5105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solidFill>
                  <a:srgbClr val="525050"/>
                </a:solidFill>
              </a:defRPr>
            </a:lvl1pPr>
            <a:lvl2pPr marL="914400" lvl="1" indent="-228600" algn="l">
              <a:lnSpc>
                <a:spcPct val="90000"/>
              </a:lnSpc>
              <a:spcBef>
                <a:spcPts val="500"/>
              </a:spcBef>
              <a:spcAft>
                <a:spcPts val="0"/>
              </a:spcAft>
              <a:buClr>
                <a:srgbClr val="525050"/>
              </a:buClr>
              <a:buSzPts val="2200"/>
              <a:buNone/>
              <a:defRPr sz="2200">
                <a:solidFill>
                  <a:srgbClr val="525050"/>
                </a:solidFill>
              </a:defRPr>
            </a:lvl2pPr>
            <a:lvl3pPr marL="1371600" lvl="2" indent="-228600" algn="l">
              <a:lnSpc>
                <a:spcPct val="90000"/>
              </a:lnSpc>
              <a:spcBef>
                <a:spcPts val="500"/>
              </a:spcBef>
              <a:spcAft>
                <a:spcPts val="0"/>
              </a:spcAft>
              <a:buClr>
                <a:srgbClr val="525050"/>
              </a:buClr>
              <a:buSzPts val="2000"/>
              <a:buNone/>
              <a:defRPr>
                <a:solidFill>
                  <a:srgbClr val="525050"/>
                </a:solidFill>
              </a:defRPr>
            </a:lvl3pPr>
            <a:lvl4pPr marL="1828800" lvl="3" indent="-228600" algn="l">
              <a:lnSpc>
                <a:spcPct val="90000"/>
              </a:lnSpc>
              <a:spcBef>
                <a:spcPts val="500"/>
              </a:spcBef>
              <a:spcAft>
                <a:spcPts val="0"/>
              </a:spcAft>
              <a:buClr>
                <a:srgbClr val="525050"/>
              </a:buClr>
              <a:buSzPts val="1800"/>
              <a:buNone/>
              <a:defRPr>
                <a:solidFill>
                  <a:srgbClr val="525050"/>
                </a:solidFill>
              </a:defRPr>
            </a:lvl4pPr>
            <a:lvl5pPr marL="2286000" lvl="4" indent="-228600" algn="l">
              <a:lnSpc>
                <a:spcPct val="90000"/>
              </a:lnSpc>
              <a:spcBef>
                <a:spcPts val="500"/>
              </a:spcBef>
              <a:spcAft>
                <a:spcPts val="0"/>
              </a:spcAft>
              <a:buClr>
                <a:srgbClr val="525050"/>
              </a:buClr>
              <a:buSzPts val="1600"/>
              <a:buNone/>
              <a:defRPr sz="1600">
                <a:solidFill>
                  <a:srgbClr val="525050"/>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87665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_Slide" type="blank">
  <p:cSld name="Blank_Slide">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2800227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ext_Box_Only">
  <p:cSld name="Text_Box_Only">
    <p:spTree>
      <p:nvGrpSpPr>
        <p:cNvPr id="1" name="Shape 23"/>
        <p:cNvGrpSpPr/>
        <p:nvPr/>
      </p:nvGrpSpPr>
      <p:grpSpPr>
        <a:xfrm>
          <a:off x="0" y="0"/>
          <a:ext cx="0" cy="0"/>
          <a:chOff x="0" y="0"/>
          <a:chExt cx="0" cy="0"/>
        </a:xfrm>
      </p:grpSpPr>
      <p:sp>
        <p:nvSpPr>
          <p:cNvPr id="24" name="Google Shape;24;p23"/>
          <p:cNvSpPr txBox="1">
            <a:spLocks noGrp="1"/>
          </p:cNvSpPr>
          <p:nvPr>
            <p:ph type="body" idx="1"/>
          </p:nvPr>
        </p:nvSpPr>
        <p:spPr>
          <a:xfrm>
            <a:off x="266531" y="212956"/>
            <a:ext cx="11691690" cy="601916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25050"/>
              </a:buClr>
              <a:buSzPts val="2400"/>
              <a:buNone/>
              <a:defRPr sz="2400"/>
            </a:lvl1pPr>
            <a:lvl2pPr marL="914400" lvl="1" indent="-228600" algn="l">
              <a:lnSpc>
                <a:spcPct val="90000"/>
              </a:lnSpc>
              <a:spcBef>
                <a:spcPts val="500"/>
              </a:spcBef>
              <a:spcAft>
                <a:spcPts val="0"/>
              </a:spcAft>
              <a:buClr>
                <a:srgbClr val="525050"/>
              </a:buClr>
              <a:buSzPts val="2200"/>
              <a:buNone/>
              <a:defRPr sz="2200"/>
            </a:lvl2pPr>
            <a:lvl3pPr marL="1371600" lvl="2" indent="-228600" algn="l">
              <a:lnSpc>
                <a:spcPct val="90000"/>
              </a:lnSpc>
              <a:spcBef>
                <a:spcPts val="500"/>
              </a:spcBef>
              <a:spcAft>
                <a:spcPts val="0"/>
              </a:spcAft>
              <a:buClr>
                <a:srgbClr val="525050"/>
              </a:buClr>
              <a:buSzPts val="20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857606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_&amp;_Table">
  <p:cSld name="Title_&amp;_Table">
    <p:spTree>
      <p:nvGrpSpPr>
        <p:cNvPr id="1" name="Shape 25"/>
        <p:cNvGrpSpPr/>
        <p:nvPr/>
      </p:nvGrpSpPr>
      <p:grpSpPr>
        <a:xfrm>
          <a:off x="0" y="0"/>
          <a:ext cx="0" cy="0"/>
          <a:chOff x="0" y="0"/>
          <a:chExt cx="0" cy="0"/>
        </a:xfrm>
      </p:grpSpPr>
      <p:sp>
        <p:nvSpPr>
          <p:cNvPr id="26" name="Google Shape;26;p24"/>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50733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_Only">
  <p:cSld name="Table_Only">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328302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4545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_&amp;_Callout">
  <p:cSld name="Title_&amp;_Callout">
    <p:spTree>
      <p:nvGrpSpPr>
        <p:cNvPr id="1" name="Shape 28"/>
        <p:cNvGrpSpPr/>
        <p:nvPr/>
      </p:nvGrpSpPr>
      <p:grpSpPr>
        <a:xfrm>
          <a:off x="0" y="0"/>
          <a:ext cx="0" cy="0"/>
          <a:chOff x="0" y="0"/>
          <a:chExt cx="0" cy="0"/>
        </a:xfrm>
      </p:grpSpPr>
      <p:sp>
        <p:nvSpPr>
          <p:cNvPr id="29" name="Google Shape;29;p26"/>
          <p:cNvSpPr>
            <a:spLocks noGrp="1"/>
          </p:cNvSpPr>
          <p:nvPr>
            <p:ph type="body" idx="1"/>
          </p:nvPr>
        </p:nvSpPr>
        <p:spPr>
          <a:xfrm>
            <a:off x="1449850" y="1757778"/>
            <a:ext cx="3681444"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26"/>
          <p:cNvSpPr>
            <a:spLocks noGrp="1"/>
          </p:cNvSpPr>
          <p:nvPr>
            <p:ph type="body" idx="2"/>
          </p:nvPr>
        </p:nvSpPr>
        <p:spPr>
          <a:xfrm flipH="1">
            <a:off x="6991927" y="1790106"/>
            <a:ext cx="3694546"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6"/>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6064038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llout_Only">
  <p:cSld name="Callout_Only">
    <p:spTree>
      <p:nvGrpSpPr>
        <p:cNvPr id="1" name="Shape 32"/>
        <p:cNvGrpSpPr/>
        <p:nvPr/>
      </p:nvGrpSpPr>
      <p:grpSpPr>
        <a:xfrm>
          <a:off x="0" y="0"/>
          <a:ext cx="0" cy="0"/>
          <a:chOff x="0" y="0"/>
          <a:chExt cx="0" cy="0"/>
        </a:xfrm>
      </p:grpSpPr>
      <p:sp>
        <p:nvSpPr>
          <p:cNvPr id="33" name="Google Shape;33;p27"/>
          <p:cNvSpPr>
            <a:spLocks noGrp="1"/>
          </p:cNvSpPr>
          <p:nvPr>
            <p:ph type="body" idx="1"/>
          </p:nvPr>
        </p:nvSpPr>
        <p:spPr>
          <a:xfrm>
            <a:off x="1449850" y="1757778"/>
            <a:ext cx="3681444"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7"/>
          <p:cNvSpPr>
            <a:spLocks noGrp="1"/>
          </p:cNvSpPr>
          <p:nvPr>
            <p:ph type="body" idx="2"/>
          </p:nvPr>
        </p:nvSpPr>
        <p:spPr>
          <a:xfrm flipH="1">
            <a:off x="6991927" y="1790106"/>
            <a:ext cx="3694546" cy="2645545"/>
          </a:xfrm>
          <a:prstGeom prst="wedgeRoundRectCallout">
            <a:avLst>
              <a:gd name="adj1" fmla="val 51423"/>
              <a:gd name="adj2" fmla="val 97413"/>
              <a:gd name="adj3"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5979903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_&amp;_Gloss_Box">
  <p:cSld name="Title_&amp;_Gloss_Box">
    <p:spTree>
      <p:nvGrpSpPr>
        <p:cNvPr id="1" name="Shape 35"/>
        <p:cNvGrpSpPr/>
        <p:nvPr/>
      </p:nvGrpSpPr>
      <p:grpSpPr>
        <a:xfrm>
          <a:off x="0" y="0"/>
          <a:ext cx="0" cy="0"/>
          <a:chOff x="0" y="0"/>
          <a:chExt cx="0" cy="0"/>
        </a:xfrm>
      </p:grpSpPr>
      <p:sp>
        <p:nvSpPr>
          <p:cNvPr id="36" name="Google Shape;36;p28"/>
          <p:cNvSpPr>
            <a:spLocks noGrp="1"/>
          </p:cNvSpPr>
          <p:nvPr>
            <p:ph type="body" idx="1"/>
          </p:nvPr>
        </p:nvSpPr>
        <p:spPr>
          <a:xfrm>
            <a:off x="3544261" y="1951024"/>
            <a:ext cx="4826664" cy="2645545"/>
          </a:xfrm>
          <a:prstGeom prst="roundRect">
            <a:avLst>
              <a:gd name="adj"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8"/>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729289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Gloss_Box_Only">
  <p:cSld name="Gloss_Box_Only">
    <p:spTree>
      <p:nvGrpSpPr>
        <p:cNvPr id="1" name="Shape 38"/>
        <p:cNvGrpSpPr/>
        <p:nvPr/>
      </p:nvGrpSpPr>
      <p:grpSpPr>
        <a:xfrm>
          <a:off x="0" y="0"/>
          <a:ext cx="0" cy="0"/>
          <a:chOff x="0" y="0"/>
          <a:chExt cx="0" cy="0"/>
        </a:xfrm>
      </p:grpSpPr>
      <p:sp>
        <p:nvSpPr>
          <p:cNvPr id="39" name="Google Shape;39;p29"/>
          <p:cNvSpPr>
            <a:spLocks noGrp="1"/>
          </p:cNvSpPr>
          <p:nvPr>
            <p:ph type="body" idx="1"/>
          </p:nvPr>
        </p:nvSpPr>
        <p:spPr>
          <a:xfrm>
            <a:off x="3544261" y="1951024"/>
            <a:ext cx="4826664" cy="2645545"/>
          </a:xfrm>
          <a:prstGeom prst="roundRect">
            <a:avLst>
              <a:gd name="adj" fmla="val 16667"/>
            </a:avLst>
          </a:prstGeom>
          <a:solidFill>
            <a:schemeClr val="dk2"/>
          </a:solid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3D3C3C"/>
              </a:buClr>
              <a:buSzPts val="2400"/>
              <a:buNone/>
              <a:defRPr>
                <a:solidFill>
                  <a:srgbClr val="3D3C3C"/>
                </a:solidFill>
              </a:defRPr>
            </a:lvl1pPr>
            <a:lvl2pPr marL="914400" lvl="1" indent="-228600" algn="l">
              <a:lnSpc>
                <a:spcPct val="90000"/>
              </a:lnSpc>
              <a:spcBef>
                <a:spcPts val="500"/>
              </a:spcBef>
              <a:spcAft>
                <a:spcPts val="0"/>
              </a:spcAft>
              <a:buClr>
                <a:srgbClr val="3D3C3C"/>
              </a:buClr>
              <a:buSzPts val="2200"/>
              <a:buNone/>
              <a:defRPr>
                <a:solidFill>
                  <a:srgbClr val="3D3C3C"/>
                </a:solidFill>
              </a:defRPr>
            </a:lvl2pPr>
            <a:lvl3pPr marL="1371600" lvl="2" indent="-228600" algn="l">
              <a:lnSpc>
                <a:spcPct val="90000"/>
              </a:lnSpc>
              <a:spcBef>
                <a:spcPts val="500"/>
              </a:spcBef>
              <a:spcAft>
                <a:spcPts val="0"/>
              </a:spcAft>
              <a:buClr>
                <a:srgbClr val="3D3C3C"/>
              </a:buClr>
              <a:buSzPts val="2000"/>
              <a:buNone/>
              <a:defRPr>
                <a:solidFill>
                  <a:srgbClr val="3D3C3C"/>
                </a:solidFill>
              </a:defRPr>
            </a:lvl3pPr>
            <a:lvl4pPr marL="1828800" lvl="3" indent="-228600" algn="l">
              <a:lnSpc>
                <a:spcPct val="90000"/>
              </a:lnSpc>
              <a:spcBef>
                <a:spcPts val="500"/>
              </a:spcBef>
              <a:spcAft>
                <a:spcPts val="0"/>
              </a:spcAft>
              <a:buClr>
                <a:srgbClr val="3D3C3C"/>
              </a:buClr>
              <a:buSzPts val="1800"/>
              <a:buNone/>
              <a:defRPr>
                <a:solidFill>
                  <a:srgbClr val="3D3C3C"/>
                </a:solidFill>
              </a:defRPr>
            </a:lvl4pPr>
            <a:lvl5pPr marL="2286000" lvl="4" indent="-228600" algn="l">
              <a:lnSpc>
                <a:spcPct val="90000"/>
              </a:lnSpc>
              <a:spcBef>
                <a:spcPts val="500"/>
              </a:spcBef>
              <a:spcAft>
                <a:spcPts val="0"/>
              </a:spcAft>
              <a:buClr>
                <a:srgbClr val="3D3C3C"/>
              </a:buClr>
              <a:buSzPts val="1800"/>
              <a:buNone/>
              <a:defRPr>
                <a:solidFill>
                  <a:srgbClr val="3D3C3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82616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_&amp;_Chart">
  <p:cSld name="Title_&amp;_Chart">
    <p:spTree>
      <p:nvGrpSpPr>
        <p:cNvPr id="1" name="Shape 40"/>
        <p:cNvGrpSpPr/>
        <p:nvPr/>
      </p:nvGrpSpPr>
      <p:grpSpPr>
        <a:xfrm>
          <a:off x="0" y="0"/>
          <a:ext cx="0" cy="0"/>
          <a:chOff x="0" y="0"/>
          <a:chExt cx="0" cy="0"/>
        </a:xfrm>
      </p:grpSpPr>
      <p:sp>
        <p:nvSpPr>
          <p:cNvPr id="41" name="Google Shape;41;p30"/>
          <p:cNvSpPr>
            <a:spLocks noGrp="1"/>
          </p:cNvSpPr>
          <p:nvPr>
            <p:ph type="chart" idx="2"/>
          </p:nvPr>
        </p:nvSpPr>
        <p:spPr>
          <a:xfrm>
            <a:off x="534193" y="1260306"/>
            <a:ext cx="11123613" cy="4687887"/>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2" name="Google Shape;42;p30"/>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902799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hart_Only">
  <p:cSld name="Chart_Only">
    <p:spTree>
      <p:nvGrpSpPr>
        <p:cNvPr id="1" name="Shape 43"/>
        <p:cNvGrpSpPr/>
        <p:nvPr/>
      </p:nvGrpSpPr>
      <p:grpSpPr>
        <a:xfrm>
          <a:off x="0" y="0"/>
          <a:ext cx="0" cy="0"/>
          <a:chOff x="0" y="0"/>
          <a:chExt cx="0" cy="0"/>
        </a:xfrm>
      </p:grpSpPr>
      <p:sp>
        <p:nvSpPr>
          <p:cNvPr id="44" name="Google Shape;44;p31"/>
          <p:cNvSpPr>
            <a:spLocks noGrp="1"/>
          </p:cNvSpPr>
          <p:nvPr>
            <p:ph type="chart" idx="2"/>
          </p:nvPr>
        </p:nvSpPr>
        <p:spPr>
          <a:xfrm>
            <a:off x="558800" y="461639"/>
            <a:ext cx="11123613" cy="543313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1716835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_&amp;_Numbers">
  <p:cSld name="Title_&amp;_Numbers">
    <p:spTree>
      <p:nvGrpSpPr>
        <p:cNvPr id="1" name="Shape 45"/>
        <p:cNvGrpSpPr/>
        <p:nvPr/>
      </p:nvGrpSpPr>
      <p:grpSpPr>
        <a:xfrm>
          <a:off x="0" y="0"/>
          <a:ext cx="0" cy="0"/>
          <a:chOff x="0" y="0"/>
          <a:chExt cx="0" cy="0"/>
        </a:xfrm>
      </p:grpSpPr>
      <p:sp>
        <p:nvSpPr>
          <p:cNvPr id="46" name="Google Shape;46;p32"/>
          <p:cNvSpPr>
            <a:spLocks noGrp="1"/>
          </p:cNvSpPr>
          <p:nvPr>
            <p:ph type="body" idx="1"/>
          </p:nvPr>
        </p:nvSpPr>
        <p:spPr>
          <a:xfrm>
            <a:off x="1099128" y="1707156"/>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2"/>
          <p:cNvSpPr>
            <a:spLocks noGrp="1"/>
          </p:cNvSpPr>
          <p:nvPr>
            <p:ph type="body" idx="2"/>
          </p:nvPr>
        </p:nvSpPr>
        <p:spPr>
          <a:xfrm>
            <a:off x="1082563" y="275407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2"/>
          <p:cNvSpPr>
            <a:spLocks noGrp="1"/>
          </p:cNvSpPr>
          <p:nvPr>
            <p:ph type="body" idx="3"/>
          </p:nvPr>
        </p:nvSpPr>
        <p:spPr>
          <a:xfrm>
            <a:off x="1075937" y="3860634"/>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2"/>
          <p:cNvSpPr>
            <a:spLocks noGrp="1"/>
          </p:cNvSpPr>
          <p:nvPr>
            <p:ph type="body" idx="4"/>
          </p:nvPr>
        </p:nvSpPr>
        <p:spPr>
          <a:xfrm>
            <a:off x="1089189" y="5076521"/>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2"/>
          <p:cNvSpPr>
            <a:spLocks noGrp="1"/>
          </p:cNvSpPr>
          <p:nvPr>
            <p:ph type="body" idx="5"/>
          </p:nvPr>
        </p:nvSpPr>
        <p:spPr>
          <a:xfrm>
            <a:off x="6608720" y="1720408"/>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2"/>
          <p:cNvSpPr>
            <a:spLocks noGrp="1"/>
          </p:cNvSpPr>
          <p:nvPr>
            <p:ph type="body" idx="6"/>
          </p:nvPr>
        </p:nvSpPr>
        <p:spPr>
          <a:xfrm>
            <a:off x="6592155" y="2767329"/>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2"/>
          <p:cNvSpPr>
            <a:spLocks noGrp="1"/>
          </p:cNvSpPr>
          <p:nvPr>
            <p:ph type="body" idx="7"/>
          </p:nvPr>
        </p:nvSpPr>
        <p:spPr>
          <a:xfrm>
            <a:off x="6585529" y="3873886"/>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32"/>
          <p:cNvSpPr>
            <a:spLocks noGrp="1"/>
          </p:cNvSpPr>
          <p:nvPr>
            <p:ph type="body" idx="8"/>
          </p:nvPr>
        </p:nvSpPr>
        <p:spPr>
          <a:xfrm>
            <a:off x="6598781" y="5089773"/>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2"/>
          <p:cNvSpPr txBox="1">
            <a:spLocks noGrp="1"/>
          </p:cNvSpPr>
          <p:nvPr>
            <p:ph type="title"/>
          </p:nvPr>
        </p:nvSpPr>
        <p:spPr>
          <a:xfrm>
            <a:off x="0" y="213557"/>
            <a:ext cx="4427580" cy="647577"/>
          </a:xfrm>
          <a:prstGeom prst="rect">
            <a:avLst/>
          </a:prstGeom>
          <a:blipFill rotWithShape="1">
            <a:blip r:embed="rId2">
              <a:alphaModFix/>
            </a:blip>
            <a:stretch>
              <a:fillRect/>
            </a:stretch>
          </a:blip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200"/>
              <a:buFont typeface="Century Gothic"/>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497227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_Only">
  <p:cSld name="Numbers_Only">
    <p:spTree>
      <p:nvGrpSpPr>
        <p:cNvPr id="1" name="Shape 55"/>
        <p:cNvGrpSpPr/>
        <p:nvPr/>
      </p:nvGrpSpPr>
      <p:grpSpPr>
        <a:xfrm>
          <a:off x="0" y="0"/>
          <a:ext cx="0" cy="0"/>
          <a:chOff x="0" y="0"/>
          <a:chExt cx="0" cy="0"/>
        </a:xfrm>
      </p:grpSpPr>
      <p:sp>
        <p:nvSpPr>
          <p:cNvPr id="56" name="Google Shape;56;p33"/>
          <p:cNvSpPr>
            <a:spLocks noGrp="1"/>
          </p:cNvSpPr>
          <p:nvPr>
            <p:ph type="body" idx="1"/>
          </p:nvPr>
        </p:nvSpPr>
        <p:spPr>
          <a:xfrm>
            <a:off x="1099128" y="124001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33"/>
          <p:cNvSpPr>
            <a:spLocks noGrp="1"/>
          </p:cNvSpPr>
          <p:nvPr>
            <p:ph type="body" idx="2"/>
          </p:nvPr>
        </p:nvSpPr>
        <p:spPr>
          <a:xfrm>
            <a:off x="1082563" y="2286938"/>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33"/>
          <p:cNvSpPr>
            <a:spLocks noGrp="1"/>
          </p:cNvSpPr>
          <p:nvPr>
            <p:ph type="body" idx="3"/>
          </p:nvPr>
        </p:nvSpPr>
        <p:spPr>
          <a:xfrm>
            <a:off x="1075937" y="3393495"/>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3"/>
          <p:cNvSpPr>
            <a:spLocks noGrp="1"/>
          </p:cNvSpPr>
          <p:nvPr>
            <p:ph type="body" idx="4"/>
          </p:nvPr>
        </p:nvSpPr>
        <p:spPr>
          <a:xfrm>
            <a:off x="1089189" y="4609382"/>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3"/>
          <p:cNvSpPr>
            <a:spLocks noGrp="1"/>
          </p:cNvSpPr>
          <p:nvPr>
            <p:ph type="body" idx="5"/>
          </p:nvPr>
        </p:nvSpPr>
        <p:spPr>
          <a:xfrm>
            <a:off x="6608720" y="1253269"/>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3"/>
          <p:cNvSpPr>
            <a:spLocks noGrp="1"/>
          </p:cNvSpPr>
          <p:nvPr>
            <p:ph type="body" idx="6"/>
          </p:nvPr>
        </p:nvSpPr>
        <p:spPr>
          <a:xfrm>
            <a:off x="6592155" y="2300190"/>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33"/>
          <p:cNvSpPr>
            <a:spLocks noGrp="1"/>
          </p:cNvSpPr>
          <p:nvPr>
            <p:ph type="body" idx="7"/>
          </p:nvPr>
        </p:nvSpPr>
        <p:spPr>
          <a:xfrm>
            <a:off x="6585529" y="3406747"/>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33"/>
          <p:cNvSpPr>
            <a:spLocks noGrp="1"/>
          </p:cNvSpPr>
          <p:nvPr>
            <p:ph type="body" idx="8"/>
          </p:nvPr>
        </p:nvSpPr>
        <p:spPr>
          <a:xfrm>
            <a:off x="6598781" y="4622634"/>
            <a:ext cx="452582" cy="435679"/>
          </a:xfrm>
          <a:prstGeom prst="roundRect">
            <a:avLst>
              <a:gd name="adj" fmla="val 16667"/>
            </a:avLst>
          </a:prstGeom>
          <a:solidFill>
            <a:srgbClr val="FFCC00"/>
          </a:solidFill>
          <a:ln>
            <a:noFill/>
          </a:ln>
          <a:effectLst>
            <a:outerShdw blurRad="50800" dist="38100" dir="5400000" algn="t" rotWithShape="0">
              <a:srgbClr val="000000">
                <a:alpha val="40000"/>
              </a:srgbClr>
            </a:outerShdw>
          </a:effectLst>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25050"/>
              </a:buClr>
              <a:buSzPts val="2400"/>
              <a:buNone/>
              <a:defRPr b="1"/>
            </a:lvl1pPr>
            <a:lvl2pPr marL="914400" lvl="1" indent="-228600" algn="l">
              <a:lnSpc>
                <a:spcPct val="90000"/>
              </a:lnSpc>
              <a:spcBef>
                <a:spcPts val="500"/>
              </a:spcBef>
              <a:spcAft>
                <a:spcPts val="0"/>
              </a:spcAft>
              <a:buClr>
                <a:srgbClr val="525050"/>
              </a:buClr>
              <a:buSzPts val="1800"/>
              <a:buNone/>
              <a:defRPr/>
            </a:lvl2pPr>
            <a:lvl3pPr marL="1371600" lvl="2" indent="-228600" algn="l">
              <a:lnSpc>
                <a:spcPct val="90000"/>
              </a:lnSpc>
              <a:spcBef>
                <a:spcPts val="500"/>
              </a:spcBef>
              <a:spcAft>
                <a:spcPts val="0"/>
              </a:spcAft>
              <a:buClr>
                <a:srgbClr val="525050"/>
              </a:buClr>
              <a:buSzPts val="1800"/>
              <a:buNone/>
              <a:defRPr/>
            </a:lvl3pPr>
            <a:lvl4pPr marL="1828800" lvl="3" indent="-228600" algn="l">
              <a:lnSpc>
                <a:spcPct val="90000"/>
              </a:lnSpc>
              <a:spcBef>
                <a:spcPts val="500"/>
              </a:spcBef>
              <a:spcAft>
                <a:spcPts val="0"/>
              </a:spcAft>
              <a:buClr>
                <a:srgbClr val="525050"/>
              </a:buClr>
              <a:buSzPts val="1800"/>
              <a:buNone/>
              <a:defRPr/>
            </a:lvl4pPr>
            <a:lvl5pPr marL="2286000" lvl="4" indent="-228600" algn="l">
              <a:lnSpc>
                <a:spcPct val="90000"/>
              </a:lnSpc>
              <a:spcBef>
                <a:spcPts val="500"/>
              </a:spcBef>
              <a:spcAft>
                <a:spcPts val="0"/>
              </a:spcAft>
              <a:buClr>
                <a:srgbClr val="525050"/>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65109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0228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39AA6F7-5009-43DA-A5BA-A7357987A6E0}"/>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16061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90921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AC98375E-B78B-4EF2-9183-21DDF299CF36}"/>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629194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539753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3">
            <a:extLst>
              <a:ext uri="{FF2B5EF4-FFF2-40B4-BE49-F238E27FC236}">
                <a16:creationId xmlns:a16="http://schemas.microsoft.com/office/drawing/2014/main" id="{1C7ECA85-28B6-4349-80F0-9A682E4EFDA7}"/>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733436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604280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rgbClr val="3D3C3C"/>
                </a:solidFill>
              </a:defRPr>
            </a:lvl1pPr>
            <a:lvl2pPr marL="457200" indent="0">
              <a:buNone/>
              <a:defRPr>
                <a:solidFill>
                  <a:srgbClr val="3D3C3C"/>
                </a:solidFill>
              </a:defRPr>
            </a:lvl2pPr>
            <a:lvl3pPr marL="914400" indent="0">
              <a:buNone/>
              <a:defRPr>
                <a:solidFill>
                  <a:srgbClr val="3D3C3C"/>
                </a:solidFill>
              </a:defRPr>
            </a:lvl3pPr>
            <a:lvl4pPr marL="1371600" indent="0">
              <a:buNone/>
              <a:defRPr>
                <a:solidFill>
                  <a:srgbClr val="3D3C3C"/>
                </a:solidFill>
              </a:defRPr>
            </a:lvl4pPr>
            <a:lvl5pPr marL="1828800" indent="0">
              <a:buNone/>
              <a:defRPr>
                <a:solidFill>
                  <a:srgbClr val="3D3C3C"/>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334B27DC-A959-421A-92EF-A2685612DDA4}"/>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692861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6.jp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53254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6">
            <a:alphaModFix/>
          </a:blip>
          <a:stretch>
            <a:fillRect/>
          </a:stretch>
        </a:blip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525050"/>
              </a:buClr>
              <a:buSzPts val="3200"/>
              <a:buFont typeface="Century Gothic"/>
              <a:buNone/>
              <a:defRPr sz="3200" b="1" i="0" u="none" strike="noStrike" cap="none">
                <a:solidFill>
                  <a:srgbClr val="525050"/>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rgbClr val="525050"/>
              </a:buClr>
              <a:buSzPts val="2400"/>
              <a:buFont typeface="Arial"/>
              <a:buNone/>
              <a:defRPr sz="2400" b="0" i="0" u="none" strike="noStrike" cap="none">
                <a:solidFill>
                  <a:srgbClr val="525050"/>
                </a:solidFill>
                <a:latin typeface="Century Gothic"/>
                <a:ea typeface="Century Gothic"/>
                <a:cs typeface="Century Gothic"/>
                <a:sym typeface="Century Gothic"/>
              </a:defRPr>
            </a:lvl1pPr>
            <a:lvl2pPr marL="914400" marR="0" lvl="1" indent="-228600" algn="l" rtl="0">
              <a:lnSpc>
                <a:spcPct val="90000"/>
              </a:lnSpc>
              <a:spcBef>
                <a:spcPts val="500"/>
              </a:spcBef>
              <a:spcAft>
                <a:spcPts val="0"/>
              </a:spcAft>
              <a:buClr>
                <a:srgbClr val="525050"/>
              </a:buClr>
              <a:buSzPts val="2200"/>
              <a:buFont typeface="Arial"/>
              <a:buNone/>
              <a:defRPr sz="2200" b="0" i="0" u="none" strike="noStrike" cap="none">
                <a:solidFill>
                  <a:srgbClr val="525050"/>
                </a:solidFill>
                <a:latin typeface="Century Gothic"/>
                <a:ea typeface="Century Gothic"/>
                <a:cs typeface="Century Gothic"/>
                <a:sym typeface="Century Gothic"/>
              </a:defRPr>
            </a:lvl2pPr>
            <a:lvl3pPr marL="1371600" marR="0" lvl="2" indent="-228600" algn="l" rtl="0">
              <a:lnSpc>
                <a:spcPct val="90000"/>
              </a:lnSpc>
              <a:spcBef>
                <a:spcPts val="500"/>
              </a:spcBef>
              <a:spcAft>
                <a:spcPts val="0"/>
              </a:spcAft>
              <a:buClr>
                <a:srgbClr val="525050"/>
              </a:buClr>
              <a:buSzPts val="2000"/>
              <a:buFont typeface="Arial"/>
              <a:buNone/>
              <a:defRPr sz="2000" b="0" i="0" u="none" strike="noStrike" cap="none">
                <a:solidFill>
                  <a:srgbClr val="525050"/>
                </a:solidFill>
                <a:latin typeface="Century Gothic"/>
                <a:ea typeface="Century Gothic"/>
                <a:cs typeface="Century Gothic"/>
                <a:sym typeface="Century Gothic"/>
              </a:defRPr>
            </a:lvl3pPr>
            <a:lvl4pPr marL="1828800" marR="0" lvl="3" indent="-228600"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4pPr>
            <a:lvl5pPr marL="2286000" marR="0" lvl="4" indent="-228600" algn="l" rtl="0">
              <a:lnSpc>
                <a:spcPct val="90000"/>
              </a:lnSpc>
              <a:spcBef>
                <a:spcPts val="500"/>
              </a:spcBef>
              <a:spcAft>
                <a:spcPts val="0"/>
              </a:spcAft>
              <a:buClr>
                <a:srgbClr val="525050"/>
              </a:buClr>
              <a:buSzPts val="1800"/>
              <a:buFont typeface="Arial"/>
              <a:buNone/>
              <a:defRPr sz="1800" b="0" i="0" u="none" strike="noStrike" cap="none">
                <a:solidFill>
                  <a:srgbClr val="525050"/>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3780939802"/>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sv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3" Type="http://schemas.openxmlformats.org/officeDocument/2006/relationships/image" Target="../media/image18.png"/><Relationship Id="rId7" Type="http://schemas.openxmlformats.org/officeDocument/2006/relationships/image" Target="../media/image22.png"/><Relationship Id="rId12" Type="http://schemas.microsoft.com/office/2007/relationships/hdphoto" Target="../media/hdphoto2.wdp"/><Relationship Id="rId2" Type="http://schemas.openxmlformats.org/officeDocument/2006/relationships/notesSlide" Target="../notesSlides/notesSlide3.xml"/><Relationship Id="rId16"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audio" Target="../media/audio1.wav"/><Relationship Id="rId10" Type="http://schemas.openxmlformats.org/officeDocument/2006/relationships/image" Target="../media/image24.png"/><Relationship Id="rId4" Type="http://schemas.openxmlformats.org/officeDocument/2006/relationships/image" Target="../media/image19.png"/><Relationship Id="rId9" Type="http://schemas.microsoft.com/office/2007/relationships/hdphoto" Target="../media/hdphoto1.wdp"/><Relationship Id="rId1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0.jpeg"/><Relationship Id="rId5" Type="http://schemas.microsoft.com/office/2007/relationships/hdphoto" Target="../media/hdphoto3.wdp"/><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4.gif"/><Relationship Id="rId4" Type="http://schemas.openxmlformats.org/officeDocument/2006/relationships/image" Target="../media/image33.gi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4.gif"/><Relationship Id="rId4" Type="http://schemas.openxmlformats.org/officeDocument/2006/relationships/image" Target="../media/image33.g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D80E63-D226-0D63-F1E6-68687598703E}"/>
              </a:ext>
            </a:extLst>
          </p:cNvPr>
          <p:cNvSpPr>
            <a:spLocks noGrp="1"/>
          </p:cNvSpPr>
          <p:nvPr>
            <p:ph type="body" sz="quarter" idx="12"/>
          </p:nvPr>
        </p:nvSpPr>
        <p:spPr>
          <a:xfrm>
            <a:off x="115270" y="5580320"/>
            <a:ext cx="5112814" cy="1277680"/>
          </a:xfrm>
        </p:spPr>
        <p:txBody>
          <a:bodyPr>
            <a:normAutofit/>
          </a:bodyPr>
          <a:lstStyle/>
          <a:p>
            <a:r>
              <a:rPr lang="en-GB" sz="1400" dirty="0"/>
              <a:t>Charlotte Moss / Janine Turner</a:t>
            </a:r>
            <a:br>
              <a:rPr lang="en-GB" sz="1400" dirty="0"/>
            </a:br>
            <a:r>
              <a:rPr lang="en-GB" sz="1400" dirty="0"/>
              <a:t>Rachel Hawkes</a:t>
            </a:r>
          </a:p>
          <a:p>
            <a:pPr rtl="0">
              <a:lnSpc>
                <a:spcPct val="120000"/>
              </a:lnSpc>
              <a:spcBef>
                <a:spcPts val="0"/>
              </a:spcBef>
              <a:spcAft>
                <a:spcPts val="0"/>
              </a:spcAft>
            </a:pPr>
            <a:r>
              <a:rPr lang="en-GB" sz="1400" b="0" dirty="0">
                <a:effectLst/>
              </a:rPr>
              <a:t>Artwork: Steve Clarke</a:t>
            </a:r>
          </a:p>
          <a:p>
            <a:pPr rtl="0">
              <a:lnSpc>
                <a:spcPct val="120000"/>
              </a:lnSpc>
              <a:spcBef>
                <a:spcPts val="0"/>
              </a:spcBef>
              <a:spcAft>
                <a:spcPts val="0"/>
              </a:spcAft>
            </a:pPr>
            <a:r>
              <a:rPr lang="en-GB" sz="1400" b="0" dirty="0">
                <a:effectLst/>
              </a:rPr>
              <a:t>Date updated</a:t>
            </a:r>
            <a:r>
              <a:rPr lang="en-GB" sz="1400" b="0">
                <a:effectLst/>
              </a:rPr>
              <a:t>: </a:t>
            </a:r>
            <a:r>
              <a:rPr lang="en-GB" sz="1400"/>
              <a:t>17</a:t>
            </a:r>
            <a:r>
              <a:rPr lang="en-GB" sz="1400" b="0">
                <a:effectLst/>
              </a:rPr>
              <a:t>/2/2023</a:t>
            </a:r>
            <a:endParaRPr lang="en-GB" sz="1400" b="0" dirty="0">
              <a:effectLst/>
            </a:endParaRPr>
          </a:p>
        </p:txBody>
      </p:sp>
      <p:sp>
        <p:nvSpPr>
          <p:cNvPr id="3" name="Text Placeholder 2">
            <a:extLst>
              <a:ext uri="{FF2B5EF4-FFF2-40B4-BE49-F238E27FC236}">
                <a16:creationId xmlns:a16="http://schemas.microsoft.com/office/drawing/2014/main" id="{88CF50AB-B29D-E92A-8779-3B9398197F98}"/>
              </a:ext>
            </a:extLst>
          </p:cNvPr>
          <p:cNvSpPr>
            <a:spLocks noGrp="1"/>
          </p:cNvSpPr>
          <p:nvPr>
            <p:ph type="body" sz="quarter" idx="13"/>
          </p:nvPr>
        </p:nvSpPr>
        <p:spPr/>
        <p:txBody>
          <a:bodyPr/>
          <a:lstStyle/>
          <a:p>
            <a:r>
              <a:rPr lang="en-GB" dirty="0"/>
              <a:t>Y10 Term 1.1 Week 7 Lesson 2</a:t>
            </a:r>
          </a:p>
          <a:p>
            <a:endParaRPr lang="en-GB" dirty="0"/>
          </a:p>
        </p:txBody>
      </p:sp>
      <p:sp>
        <p:nvSpPr>
          <p:cNvPr id="4" name="Text Placeholder 3">
            <a:extLst>
              <a:ext uri="{FF2B5EF4-FFF2-40B4-BE49-F238E27FC236}">
                <a16:creationId xmlns:a16="http://schemas.microsoft.com/office/drawing/2014/main" id="{6FB487F9-FE3C-A409-2D4C-2AABC57B38CF}"/>
              </a:ext>
            </a:extLst>
          </p:cNvPr>
          <p:cNvSpPr>
            <a:spLocks noGrp="1"/>
          </p:cNvSpPr>
          <p:nvPr>
            <p:ph type="body" sz="quarter" idx="14"/>
          </p:nvPr>
        </p:nvSpPr>
        <p:spPr/>
        <p:txBody>
          <a:bodyPr>
            <a:normAutofit/>
          </a:bodyPr>
          <a:lstStyle/>
          <a:p>
            <a:r>
              <a:rPr lang="en-GB" sz="5400" b="1" i="0" u="none" strike="noStrike" dirty="0" err="1">
                <a:solidFill>
                  <a:srgbClr val="3D3C3C"/>
                </a:solidFill>
                <a:effectLst/>
                <a:latin typeface="Century Gothic" panose="020B0502020202020204" pitchFamily="34" charset="0"/>
              </a:rPr>
              <a:t>Identität</a:t>
            </a:r>
            <a:r>
              <a:rPr lang="en-GB" sz="5400" b="1" i="0" u="none" strike="noStrike" dirty="0">
                <a:solidFill>
                  <a:srgbClr val="3D3C3C"/>
                </a:solidFill>
                <a:effectLst/>
                <a:latin typeface="Century Gothic" panose="020B0502020202020204" pitchFamily="34" charset="0"/>
              </a:rPr>
              <a:t>: </a:t>
            </a:r>
            <a:r>
              <a:rPr lang="en-GB" sz="5400" b="1" i="0" u="none" strike="noStrike" dirty="0" err="1">
                <a:solidFill>
                  <a:srgbClr val="3D3C3C"/>
                </a:solidFill>
                <a:effectLst/>
                <a:latin typeface="Century Gothic" panose="020B0502020202020204" pitchFamily="34" charset="0"/>
              </a:rPr>
              <a:t>Vorbilder</a:t>
            </a:r>
            <a:endParaRPr lang="en-GB" sz="5400" dirty="0"/>
          </a:p>
        </p:txBody>
      </p:sp>
      <p:pic>
        <p:nvPicPr>
          <p:cNvPr id="6" name="Graphic 5" descr="Thought bubble outline">
            <a:extLst>
              <a:ext uri="{FF2B5EF4-FFF2-40B4-BE49-F238E27FC236}">
                <a16:creationId xmlns:a16="http://schemas.microsoft.com/office/drawing/2014/main" id="{A953F518-5CB6-4910-82CD-02ACBDA27E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69348" y="0"/>
            <a:ext cx="2133600" cy="2133600"/>
          </a:xfrm>
          <a:prstGeom prst="rect">
            <a:avLst/>
          </a:prstGeom>
        </p:spPr>
      </p:pic>
      <p:pic>
        <p:nvPicPr>
          <p:cNvPr id="8" name="Picture 7" descr="A picture containing night sky&#10;&#10;Description automatically generated">
            <a:extLst>
              <a:ext uri="{FF2B5EF4-FFF2-40B4-BE49-F238E27FC236}">
                <a16:creationId xmlns:a16="http://schemas.microsoft.com/office/drawing/2014/main" id="{2688BEB1-F6F0-455D-854C-849D0681D0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4422" y="1782126"/>
            <a:ext cx="729853" cy="1185548"/>
          </a:xfrm>
          <a:prstGeom prst="rect">
            <a:avLst/>
          </a:prstGeom>
        </p:spPr>
      </p:pic>
      <p:pic>
        <p:nvPicPr>
          <p:cNvPr id="9" name="Picture 8">
            <a:extLst>
              <a:ext uri="{FF2B5EF4-FFF2-40B4-BE49-F238E27FC236}">
                <a16:creationId xmlns:a16="http://schemas.microsoft.com/office/drawing/2014/main" id="{B4AC3DBB-196A-4AAC-8FB2-0651FBF37E58}"/>
              </a:ext>
            </a:extLst>
          </p:cNvPr>
          <p:cNvPicPr>
            <a:picLocks noChangeAspect="1"/>
          </p:cNvPicPr>
          <p:nvPr/>
        </p:nvPicPr>
        <p:blipFill>
          <a:blip r:embed="rId6"/>
          <a:stretch>
            <a:fillRect/>
          </a:stretch>
        </p:blipFill>
        <p:spPr>
          <a:xfrm>
            <a:off x="7613152" y="390878"/>
            <a:ext cx="541584" cy="675922"/>
          </a:xfrm>
          <a:prstGeom prst="rect">
            <a:avLst/>
          </a:prstGeom>
          <a:ln>
            <a:noFill/>
          </a:ln>
          <a:effectLst>
            <a:softEdge rad="112500"/>
          </a:effectLst>
        </p:spPr>
      </p:pic>
      <p:pic>
        <p:nvPicPr>
          <p:cNvPr id="10" name="Picture 9">
            <a:extLst>
              <a:ext uri="{FF2B5EF4-FFF2-40B4-BE49-F238E27FC236}">
                <a16:creationId xmlns:a16="http://schemas.microsoft.com/office/drawing/2014/main" id="{59E1E38C-33A6-4DAA-8567-76DA4C6CA9F0}"/>
              </a:ext>
            </a:extLst>
          </p:cNvPr>
          <p:cNvPicPr>
            <a:picLocks noChangeAspect="1"/>
          </p:cNvPicPr>
          <p:nvPr/>
        </p:nvPicPr>
        <p:blipFill rotWithShape="1">
          <a:blip r:embed="rId7"/>
          <a:srcRect r="53618"/>
          <a:stretch/>
        </p:blipFill>
        <p:spPr>
          <a:xfrm>
            <a:off x="8000253" y="273335"/>
            <a:ext cx="509285" cy="806368"/>
          </a:xfrm>
          <a:prstGeom prst="rect">
            <a:avLst/>
          </a:prstGeom>
          <a:ln>
            <a:noFill/>
          </a:ln>
          <a:effectLst>
            <a:softEdge rad="112500"/>
          </a:effectLst>
        </p:spPr>
      </p:pic>
      <p:pic>
        <p:nvPicPr>
          <p:cNvPr id="11" name="Picture 10">
            <a:extLst>
              <a:ext uri="{FF2B5EF4-FFF2-40B4-BE49-F238E27FC236}">
                <a16:creationId xmlns:a16="http://schemas.microsoft.com/office/drawing/2014/main" id="{40232AD5-E40E-4DE7-8B8F-B50DD234D4BE}"/>
              </a:ext>
            </a:extLst>
          </p:cNvPr>
          <p:cNvPicPr>
            <a:picLocks noChangeAspect="1"/>
          </p:cNvPicPr>
          <p:nvPr/>
        </p:nvPicPr>
        <p:blipFill>
          <a:blip r:embed="rId8"/>
          <a:stretch>
            <a:fillRect/>
          </a:stretch>
        </p:blipFill>
        <p:spPr>
          <a:xfrm>
            <a:off x="8401446" y="488973"/>
            <a:ext cx="509284" cy="619695"/>
          </a:xfrm>
          <a:prstGeom prst="rect">
            <a:avLst/>
          </a:prstGeom>
          <a:ln>
            <a:noFill/>
          </a:ln>
          <a:effectLst>
            <a:softEdge rad="112500"/>
          </a:effectLst>
        </p:spPr>
      </p:pic>
      <p:pic>
        <p:nvPicPr>
          <p:cNvPr id="12" name="Picture 11">
            <a:extLst>
              <a:ext uri="{FF2B5EF4-FFF2-40B4-BE49-F238E27FC236}">
                <a16:creationId xmlns:a16="http://schemas.microsoft.com/office/drawing/2014/main" id="{1F35B803-6ECF-48D0-A382-BDC76026C792}"/>
              </a:ext>
            </a:extLst>
          </p:cNvPr>
          <p:cNvPicPr>
            <a:picLocks noChangeAspect="1"/>
          </p:cNvPicPr>
          <p:nvPr/>
        </p:nvPicPr>
        <p:blipFill>
          <a:blip r:embed="rId9"/>
          <a:stretch>
            <a:fillRect/>
          </a:stretch>
        </p:blipFill>
        <p:spPr>
          <a:xfrm>
            <a:off x="7967954" y="694940"/>
            <a:ext cx="512497" cy="743720"/>
          </a:xfrm>
          <a:prstGeom prst="rect">
            <a:avLst/>
          </a:prstGeom>
          <a:ln>
            <a:noFill/>
          </a:ln>
          <a:effectLst>
            <a:softEdge rad="112500"/>
          </a:effectLst>
        </p:spPr>
      </p:pic>
    </p:spTree>
    <p:extLst>
      <p:ext uri="{BB962C8B-B14F-4D97-AF65-F5344CB8AC3E}">
        <p14:creationId xmlns:p14="http://schemas.microsoft.com/office/powerpoint/2010/main" val="478167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9F0B6-4948-8036-CEC3-7C54385A631F}"/>
              </a:ext>
            </a:extLst>
          </p:cNvPr>
          <p:cNvSpPr>
            <a:spLocks noGrp="1"/>
          </p:cNvSpPr>
          <p:nvPr>
            <p:ph type="title"/>
          </p:nvPr>
        </p:nvSpPr>
        <p:spPr>
          <a:xfrm>
            <a:off x="0" y="213557"/>
            <a:ext cx="3883631" cy="647577"/>
          </a:xfrm>
        </p:spPr>
        <p:txBody>
          <a:bodyPr/>
          <a:lstStyle/>
          <a:p>
            <a:r>
              <a:rPr lang="en-GB" dirty="0"/>
              <a:t>Matthias Maurer</a:t>
            </a:r>
          </a:p>
        </p:txBody>
      </p:sp>
      <p:sp>
        <p:nvSpPr>
          <p:cNvPr id="3" name="Text Placeholder 2">
            <a:extLst>
              <a:ext uri="{FF2B5EF4-FFF2-40B4-BE49-F238E27FC236}">
                <a16:creationId xmlns:a16="http://schemas.microsoft.com/office/drawing/2014/main" id="{E4FD7FB2-2797-9F97-1BDE-CDB70FACB916}"/>
              </a:ext>
            </a:extLst>
          </p:cNvPr>
          <p:cNvSpPr>
            <a:spLocks noGrp="1"/>
          </p:cNvSpPr>
          <p:nvPr>
            <p:ph type="body" sz="quarter" idx="10"/>
          </p:nvPr>
        </p:nvSpPr>
        <p:spPr>
          <a:xfrm>
            <a:off x="373063" y="1065213"/>
            <a:ext cx="11697017" cy="5105400"/>
          </a:xfrm>
        </p:spPr>
        <p:txBody>
          <a:bodyPr>
            <a:normAutofit lnSpcReduction="10000"/>
          </a:bodyPr>
          <a:lstStyle/>
          <a:p>
            <a:r>
              <a:rPr lang="en-GB" dirty="0"/>
              <a:t>Lies den Text </a:t>
            </a:r>
            <a:r>
              <a:rPr lang="en-GB" dirty="0" err="1"/>
              <a:t>über</a:t>
            </a:r>
            <a:r>
              <a:rPr lang="en-GB" dirty="0"/>
              <a:t> Matthias Maurer:</a:t>
            </a:r>
          </a:p>
          <a:p>
            <a:endParaRPr lang="en-GB" dirty="0"/>
          </a:p>
          <a:p>
            <a:r>
              <a:rPr lang="de-DE" dirty="0"/>
              <a:t>2021  </a:t>
            </a:r>
            <a:r>
              <a:rPr lang="de-DE" b="1" dirty="0"/>
              <a:t>fand</a:t>
            </a:r>
            <a:r>
              <a:rPr lang="de-DE" dirty="0"/>
              <a:t>  Matthias Maurer sein Leben </a:t>
            </a:r>
            <a:r>
              <a:rPr lang="de-DE" b="1" dirty="0"/>
              <a:t>spannend</a:t>
            </a:r>
            <a:r>
              <a:rPr lang="de-DE" dirty="0"/>
              <a:t>! Er </a:t>
            </a:r>
            <a:r>
              <a:rPr lang="de-DE" b="1" dirty="0"/>
              <a:t>war</a:t>
            </a:r>
            <a:r>
              <a:rPr lang="de-DE" dirty="0"/>
              <a:t> auf der ISS. Seine Mission heißt „Cosmic Kiss”.</a:t>
            </a:r>
          </a:p>
          <a:p>
            <a:r>
              <a:rPr lang="de-DE" dirty="0"/>
              <a:t>Matthias wurde 1970 im Saarland geboren. Er  </a:t>
            </a:r>
            <a:r>
              <a:rPr lang="de-DE" b="1" dirty="0"/>
              <a:t>studierte</a:t>
            </a:r>
            <a:r>
              <a:rPr lang="de-DE" dirty="0"/>
              <a:t> Naturwissenschaften an </a:t>
            </a:r>
            <a:r>
              <a:rPr lang="de-DE" b="1" dirty="0"/>
              <a:t>Universitäten</a:t>
            </a:r>
            <a:r>
              <a:rPr lang="de-DE" dirty="0"/>
              <a:t> in Deutschland, England, Frankreich und Spanien. Deshalb </a:t>
            </a:r>
            <a:r>
              <a:rPr lang="de-DE" b="1" dirty="0"/>
              <a:t>sprach</a:t>
            </a:r>
            <a:r>
              <a:rPr lang="de-DE" dirty="0"/>
              <a:t> er auch viele Sprachen. 2010 </a:t>
            </a:r>
            <a:r>
              <a:rPr lang="de-DE" b="1" dirty="0"/>
              <a:t>bekam </a:t>
            </a:r>
            <a:r>
              <a:rPr lang="de-DE" dirty="0"/>
              <a:t>er einen Platz bei der ESA, dann machte er 2019 eine Ausbildung zum Astronauten. Matthias </a:t>
            </a:r>
            <a:r>
              <a:rPr lang="de-DE" b="1" dirty="0"/>
              <a:t>schrieb</a:t>
            </a:r>
            <a:r>
              <a:rPr lang="de-DE" dirty="0"/>
              <a:t> die ESA-Prüfungen*. Mit Erfolg! Im November 2021 kam Matthias zur ISS. Seine Kollegen </a:t>
            </a:r>
            <a:r>
              <a:rPr lang="de-DE" b="1" dirty="0"/>
              <a:t>akzeptierten</a:t>
            </a:r>
            <a:r>
              <a:rPr lang="de-DE" dirty="0"/>
              <a:t> ihn sofort und er </a:t>
            </a:r>
            <a:r>
              <a:rPr lang="de-DE" b="1" dirty="0"/>
              <a:t>hatte</a:t>
            </a:r>
            <a:r>
              <a:rPr lang="de-DE" dirty="0"/>
              <a:t> dort viel Spaß.</a:t>
            </a:r>
          </a:p>
          <a:p>
            <a:r>
              <a:rPr lang="de-DE" dirty="0"/>
              <a:t>Im All* arbeitete er als Wissenschaftler. Er </a:t>
            </a:r>
            <a:r>
              <a:rPr lang="de-DE" b="1" dirty="0"/>
              <a:t>nahm</a:t>
            </a:r>
            <a:r>
              <a:rPr lang="de-DE" dirty="0"/>
              <a:t> eine Kamera mit. Jeden Tag </a:t>
            </a:r>
            <a:r>
              <a:rPr lang="de-DE" b="1" dirty="0"/>
              <a:t>schrieb</a:t>
            </a:r>
            <a:r>
              <a:rPr lang="de-DE" dirty="0"/>
              <a:t> er auf Instagram über sein Leben auf der ISS. Seine vielen Follower </a:t>
            </a:r>
            <a:r>
              <a:rPr lang="de-DE" b="1" dirty="0"/>
              <a:t>lasen</a:t>
            </a:r>
            <a:r>
              <a:rPr lang="de-DE" dirty="0"/>
              <a:t> gerne seine Posts. Seine Bilder und Filme von der </a:t>
            </a:r>
            <a:r>
              <a:rPr lang="de-DE" b="1" dirty="0"/>
              <a:t>Erde</a:t>
            </a:r>
            <a:r>
              <a:rPr lang="de-DE" dirty="0"/>
              <a:t>   </a:t>
            </a:r>
            <a:r>
              <a:rPr lang="de-DE" b="1" dirty="0"/>
              <a:t>halfen</a:t>
            </a:r>
            <a:r>
              <a:rPr lang="de-DE" dirty="0"/>
              <a:t>  seinen Followern, die Welt zu verstehen. Matthias will Kinder darüber </a:t>
            </a:r>
            <a:r>
              <a:rPr lang="de-DE" b="1" dirty="0"/>
              <a:t>informieren</a:t>
            </a:r>
            <a:r>
              <a:rPr lang="de-DE" dirty="0"/>
              <a:t>, wie man Astronaut wird. </a:t>
            </a:r>
          </a:p>
          <a:p>
            <a:endParaRPr lang="en-GB" dirty="0"/>
          </a:p>
        </p:txBody>
      </p:sp>
      <p:sp>
        <p:nvSpPr>
          <p:cNvPr id="4" name="Rectangle: Rounded Corners 3">
            <a:extLst>
              <a:ext uri="{FF2B5EF4-FFF2-40B4-BE49-F238E27FC236}">
                <a16:creationId xmlns:a16="http://schemas.microsoft.com/office/drawing/2014/main" id="{3212D5E0-CFD4-796A-A05A-2F5A8E19BD5E}"/>
              </a:ext>
            </a:extLst>
          </p:cNvPr>
          <p:cNvSpPr/>
          <p:nvPr/>
        </p:nvSpPr>
        <p:spPr>
          <a:xfrm>
            <a:off x="10960768" y="213557"/>
            <a:ext cx="926432" cy="3639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6" name="Rectangle: Rounded Corners 5">
            <a:extLst>
              <a:ext uri="{FF2B5EF4-FFF2-40B4-BE49-F238E27FC236}">
                <a16:creationId xmlns:a16="http://schemas.microsoft.com/office/drawing/2014/main" id="{680A4985-A662-622B-825C-1EFD175F7EB5}"/>
              </a:ext>
            </a:extLst>
          </p:cNvPr>
          <p:cNvSpPr/>
          <p:nvPr/>
        </p:nvSpPr>
        <p:spPr>
          <a:xfrm>
            <a:off x="1112107" y="1829359"/>
            <a:ext cx="976185" cy="39541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found</a:t>
            </a:r>
          </a:p>
        </p:txBody>
      </p:sp>
      <p:sp>
        <p:nvSpPr>
          <p:cNvPr id="7" name="Rectangle: Rounded Corners 6">
            <a:extLst>
              <a:ext uri="{FF2B5EF4-FFF2-40B4-BE49-F238E27FC236}">
                <a16:creationId xmlns:a16="http://schemas.microsoft.com/office/drawing/2014/main" id="{9EA17AE5-ABDD-18B1-84EF-42345D9229DE}"/>
              </a:ext>
            </a:extLst>
          </p:cNvPr>
          <p:cNvSpPr/>
          <p:nvPr/>
        </p:nvSpPr>
        <p:spPr>
          <a:xfrm>
            <a:off x="6287971" y="1844829"/>
            <a:ext cx="1487103" cy="39541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exciting!</a:t>
            </a:r>
          </a:p>
        </p:txBody>
      </p:sp>
      <p:sp>
        <p:nvSpPr>
          <p:cNvPr id="8" name="Rectangle: Rounded Corners 7">
            <a:extLst>
              <a:ext uri="{FF2B5EF4-FFF2-40B4-BE49-F238E27FC236}">
                <a16:creationId xmlns:a16="http://schemas.microsoft.com/office/drawing/2014/main" id="{890FEA05-8B76-EB0A-2DA1-1D53AF0E8B9C}"/>
              </a:ext>
            </a:extLst>
          </p:cNvPr>
          <p:cNvSpPr/>
          <p:nvPr/>
        </p:nvSpPr>
        <p:spPr>
          <a:xfrm>
            <a:off x="351653" y="4087515"/>
            <a:ext cx="1957353" cy="3296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accepted</a:t>
            </a:r>
          </a:p>
        </p:txBody>
      </p:sp>
      <p:sp>
        <p:nvSpPr>
          <p:cNvPr id="9" name="Rectangle: Rounded Corners 8">
            <a:extLst>
              <a:ext uri="{FF2B5EF4-FFF2-40B4-BE49-F238E27FC236}">
                <a16:creationId xmlns:a16="http://schemas.microsoft.com/office/drawing/2014/main" id="{80C6EABA-1271-7EE7-B754-78BDF4F62EAD}"/>
              </a:ext>
            </a:extLst>
          </p:cNvPr>
          <p:cNvSpPr/>
          <p:nvPr/>
        </p:nvSpPr>
        <p:spPr>
          <a:xfrm>
            <a:off x="882100" y="2910776"/>
            <a:ext cx="1957353" cy="3065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D3C3C"/>
                </a:solidFill>
                <a:effectLst/>
                <a:uLnTx/>
                <a:uFillTx/>
                <a:latin typeface="Century Gothic"/>
                <a:ea typeface="+mn-ea"/>
                <a:cs typeface="+mn-cs"/>
              </a:rPr>
              <a:t>universitites</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9E9AF520-CB9D-CAF1-E49C-E39CABF3084E}"/>
              </a:ext>
            </a:extLst>
          </p:cNvPr>
          <p:cNvSpPr/>
          <p:nvPr/>
        </p:nvSpPr>
        <p:spPr>
          <a:xfrm>
            <a:off x="373063" y="3217359"/>
            <a:ext cx="1159175" cy="3187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spoke</a:t>
            </a:r>
          </a:p>
        </p:txBody>
      </p:sp>
      <p:sp>
        <p:nvSpPr>
          <p:cNvPr id="11" name="Rectangle: Rounded Corners 10">
            <a:extLst>
              <a:ext uri="{FF2B5EF4-FFF2-40B4-BE49-F238E27FC236}">
                <a16:creationId xmlns:a16="http://schemas.microsoft.com/office/drawing/2014/main" id="{9C716A3E-2012-31FE-01F1-40102580E929}"/>
              </a:ext>
            </a:extLst>
          </p:cNvPr>
          <p:cNvSpPr/>
          <p:nvPr/>
        </p:nvSpPr>
        <p:spPr>
          <a:xfrm>
            <a:off x="5889265" y="3180288"/>
            <a:ext cx="1159175" cy="3558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got</a:t>
            </a:r>
          </a:p>
        </p:txBody>
      </p:sp>
      <p:sp>
        <p:nvSpPr>
          <p:cNvPr id="12" name="Rectangle: Rounded Corners 11">
            <a:extLst>
              <a:ext uri="{FF2B5EF4-FFF2-40B4-BE49-F238E27FC236}">
                <a16:creationId xmlns:a16="http://schemas.microsoft.com/office/drawing/2014/main" id="{84076956-E77E-6F1F-55CA-C5696F1E3F7C}"/>
              </a:ext>
            </a:extLst>
          </p:cNvPr>
          <p:cNvSpPr/>
          <p:nvPr/>
        </p:nvSpPr>
        <p:spPr>
          <a:xfrm>
            <a:off x="6463811" y="4497645"/>
            <a:ext cx="979976" cy="3187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took</a:t>
            </a:r>
          </a:p>
        </p:txBody>
      </p:sp>
      <p:sp>
        <p:nvSpPr>
          <p:cNvPr id="13" name="Rectangle: Rounded Corners 12">
            <a:extLst>
              <a:ext uri="{FF2B5EF4-FFF2-40B4-BE49-F238E27FC236}">
                <a16:creationId xmlns:a16="http://schemas.microsoft.com/office/drawing/2014/main" id="{0A5FAA25-AA4D-2E71-DA1D-21F02AF36F70}"/>
              </a:ext>
            </a:extLst>
          </p:cNvPr>
          <p:cNvSpPr/>
          <p:nvPr/>
        </p:nvSpPr>
        <p:spPr>
          <a:xfrm>
            <a:off x="4778663" y="4086647"/>
            <a:ext cx="1110602" cy="3296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had</a:t>
            </a:r>
          </a:p>
        </p:txBody>
      </p:sp>
      <p:sp>
        <p:nvSpPr>
          <p:cNvPr id="15" name="Rectangle: Rounded Corners 14">
            <a:extLst>
              <a:ext uri="{FF2B5EF4-FFF2-40B4-BE49-F238E27FC236}">
                <a16:creationId xmlns:a16="http://schemas.microsoft.com/office/drawing/2014/main" id="{F6EEF4B1-C46A-1366-BD8F-6E5B2809F58C}"/>
              </a:ext>
            </a:extLst>
          </p:cNvPr>
          <p:cNvSpPr/>
          <p:nvPr/>
        </p:nvSpPr>
        <p:spPr>
          <a:xfrm>
            <a:off x="457395" y="5090865"/>
            <a:ext cx="872934" cy="3296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read</a:t>
            </a:r>
          </a:p>
        </p:txBody>
      </p:sp>
      <p:sp>
        <p:nvSpPr>
          <p:cNvPr id="16" name="Rectangle: Rounded Corners 15">
            <a:extLst>
              <a:ext uri="{FF2B5EF4-FFF2-40B4-BE49-F238E27FC236}">
                <a16:creationId xmlns:a16="http://schemas.microsoft.com/office/drawing/2014/main" id="{24AF966C-FE05-9D89-95B8-320749B7DD99}"/>
              </a:ext>
            </a:extLst>
          </p:cNvPr>
          <p:cNvSpPr/>
          <p:nvPr/>
        </p:nvSpPr>
        <p:spPr>
          <a:xfrm>
            <a:off x="8408226" y="5140581"/>
            <a:ext cx="872933" cy="3187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3D3C3C"/>
                </a:solidFill>
                <a:latin typeface="Century Gothic"/>
              </a:rPr>
              <a:t>earth</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8" name="Rectangle: Rounded Corners 17">
            <a:extLst>
              <a:ext uri="{FF2B5EF4-FFF2-40B4-BE49-F238E27FC236}">
                <a16:creationId xmlns:a16="http://schemas.microsoft.com/office/drawing/2014/main" id="{40443F5A-6576-40A7-94F6-871B91972D2C}"/>
              </a:ext>
            </a:extLst>
          </p:cNvPr>
          <p:cNvSpPr/>
          <p:nvPr/>
        </p:nvSpPr>
        <p:spPr>
          <a:xfrm>
            <a:off x="7661832" y="51419"/>
            <a:ext cx="3238655" cy="117503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*die </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Prüfung</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exam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*das All – space</a:t>
            </a:r>
            <a:b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b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der </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Kollege</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colleague</a:t>
            </a:r>
            <a:endParaRPr lang="en-GB" sz="2000" dirty="0">
              <a:solidFill>
                <a:schemeClr val="accent4">
                  <a:lumMod val="20000"/>
                  <a:lumOff val="80000"/>
                </a:schemeClr>
              </a:solidFill>
              <a:latin typeface="Century Gothic"/>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sofort</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immediately</a:t>
            </a:r>
          </a:p>
        </p:txBody>
      </p:sp>
      <p:sp>
        <p:nvSpPr>
          <p:cNvPr id="17" name="Rectangle: Rounded Corners 16">
            <a:extLst>
              <a:ext uri="{FF2B5EF4-FFF2-40B4-BE49-F238E27FC236}">
                <a16:creationId xmlns:a16="http://schemas.microsoft.com/office/drawing/2014/main" id="{72383841-C558-4CF6-A78E-FB7199851FDE}"/>
              </a:ext>
            </a:extLst>
          </p:cNvPr>
          <p:cNvSpPr/>
          <p:nvPr/>
        </p:nvSpPr>
        <p:spPr>
          <a:xfrm>
            <a:off x="8219975" y="1903025"/>
            <a:ext cx="701603" cy="3296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war</a:t>
            </a:r>
          </a:p>
        </p:txBody>
      </p:sp>
      <p:sp>
        <p:nvSpPr>
          <p:cNvPr id="19" name="Rectangle: Rounded Corners 18">
            <a:extLst>
              <a:ext uri="{FF2B5EF4-FFF2-40B4-BE49-F238E27FC236}">
                <a16:creationId xmlns:a16="http://schemas.microsoft.com/office/drawing/2014/main" id="{F7079673-2AB1-46C5-A35E-8A58185C26E6}"/>
              </a:ext>
            </a:extLst>
          </p:cNvPr>
          <p:cNvSpPr/>
          <p:nvPr/>
        </p:nvSpPr>
        <p:spPr>
          <a:xfrm>
            <a:off x="7278228" y="2581164"/>
            <a:ext cx="1331718" cy="32961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studied</a:t>
            </a:r>
          </a:p>
        </p:txBody>
      </p:sp>
      <p:sp>
        <p:nvSpPr>
          <p:cNvPr id="20" name="Rectangle: Rounded Corners 19">
            <a:extLst>
              <a:ext uri="{FF2B5EF4-FFF2-40B4-BE49-F238E27FC236}">
                <a16:creationId xmlns:a16="http://schemas.microsoft.com/office/drawing/2014/main" id="{BCF5DA1B-E14A-418D-8B97-22FC9A3B8F3F}"/>
              </a:ext>
            </a:extLst>
          </p:cNvPr>
          <p:cNvSpPr/>
          <p:nvPr/>
        </p:nvSpPr>
        <p:spPr>
          <a:xfrm>
            <a:off x="9305445" y="5129594"/>
            <a:ext cx="1110602" cy="3187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3D3C3C"/>
                </a:solidFill>
                <a:latin typeface="Century Gothic"/>
              </a:rPr>
              <a:t>helped</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4E8516C3-D126-4B63-ACA6-9DCD36EDDB5A}"/>
              </a:ext>
            </a:extLst>
          </p:cNvPr>
          <p:cNvSpPr/>
          <p:nvPr/>
        </p:nvSpPr>
        <p:spPr>
          <a:xfrm>
            <a:off x="9504829" y="5414891"/>
            <a:ext cx="1671145" cy="3187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3D3C3C"/>
                </a:solidFill>
                <a:latin typeface="Century Gothic"/>
              </a:rPr>
              <a:t>inform</a:t>
            </a:r>
            <a:endParaRPr kumimoji="0" lang="en-GB" sz="20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AA12DED0-B934-4A9E-B096-E5D96EDAA3D9}"/>
              </a:ext>
            </a:extLst>
          </p:cNvPr>
          <p:cNvSpPr/>
          <p:nvPr/>
        </p:nvSpPr>
        <p:spPr>
          <a:xfrm>
            <a:off x="9281159" y="3495081"/>
            <a:ext cx="1159174" cy="3187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wrote</a:t>
            </a:r>
          </a:p>
        </p:txBody>
      </p:sp>
      <p:sp>
        <p:nvSpPr>
          <p:cNvPr id="5" name="Rectangle: Rounded Corners 4">
            <a:extLst>
              <a:ext uri="{FF2B5EF4-FFF2-40B4-BE49-F238E27FC236}">
                <a16:creationId xmlns:a16="http://schemas.microsoft.com/office/drawing/2014/main" id="{AE298716-357E-8A7D-5507-ADA41F489C5C}"/>
              </a:ext>
            </a:extLst>
          </p:cNvPr>
          <p:cNvSpPr/>
          <p:nvPr/>
        </p:nvSpPr>
        <p:spPr>
          <a:xfrm>
            <a:off x="441025" y="4772111"/>
            <a:ext cx="1159174" cy="31875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wrote</a:t>
            </a:r>
          </a:p>
        </p:txBody>
      </p:sp>
    </p:spTree>
    <p:extLst>
      <p:ext uri="{BB962C8B-B14F-4D97-AF65-F5344CB8AC3E}">
        <p14:creationId xmlns:p14="http://schemas.microsoft.com/office/powerpoint/2010/main" val="427882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5" grpId="0" animBg="1"/>
      <p:bldP spid="16" grpId="0" animBg="1"/>
      <p:bldP spid="17" grpId="0" animBg="1"/>
      <p:bldP spid="19" grpId="0" animBg="1"/>
      <p:bldP spid="20" grpId="0" animBg="1"/>
      <p:bldP spid="21" grpId="0" animBg="1"/>
      <p:bldP spid="2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86BB7-C630-C81E-2780-12E7B5CAAFA9}"/>
              </a:ext>
            </a:extLst>
          </p:cNvPr>
          <p:cNvSpPr>
            <a:spLocks noGrp="1"/>
          </p:cNvSpPr>
          <p:nvPr>
            <p:ph type="title"/>
          </p:nvPr>
        </p:nvSpPr>
        <p:spPr>
          <a:xfrm>
            <a:off x="0" y="213557"/>
            <a:ext cx="3958389" cy="647577"/>
          </a:xfrm>
        </p:spPr>
        <p:txBody>
          <a:bodyPr/>
          <a:lstStyle/>
          <a:p>
            <a:r>
              <a:rPr lang="en-GB" dirty="0"/>
              <a:t>Matthias Maurer</a:t>
            </a:r>
          </a:p>
        </p:txBody>
      </p:sp>
      <p:sp>
        <p:nvSpPr>
          <p:cNvPr id="3" name="Text Placeholder 2">
            <a:extLst>
              <a:ext uri="{FF2B5EF4-FFF2-40B4-BE49-F238E27FC236}">
                <a16:creationId xmlns:a16="http://schemas.microsoft.com/office/drawing/2014/main" id="{5C782C64-782C-4E04-AD7A-1A9A6ED85110}"/>
              </a:ext>
            </a:extLst>
          </p:cNvPr>
          <p:cNvSpPr>
            <a:spLocks noGrp="1"/>
          </p:cNvSpPr>
          <p:nvPr>
            <p:ph type="body" sz="quarter" idx="10"/>
          </p:nvPr>
        </p:nvSpPr>
        <p:spPr/>
        <p:txBody>
          <a:bodyPr>
            <a:normAutofit/>
          </a:bodyPr>
          <a:lstStyle/>
          <a:p>
            <a:r>
              <a:rPr lang="en-GB" dirty="0" err="1"/>
              <a:t>Schreib</a:t>
            </a:r>
            <a:r>
              <a:rPr lang="en-GB" dirty="0"/>
              <a:t> 4 </a:t>
            </a:r>
            <a:r>
              <a:rPr lang="en-GB" b="1" dirty="0" err="1"/>
              <a:t>ja</a:t>
            </a:r>
            <a:r>
              <a:rPr lang="en-GB" dirty="0"/>
              <a:t>/</a:t>
            </a:r>
            <a:r>
              <a:rPr lang="en-GB" b="1" dirty="0" err="1"/>
              <a:t>nein</a:t>
            </a:r>
            <a:r>
              <a:rPr lang="en-GB" dirty="0"/>
              <a:t> </a:t>
            </a:r>
            <a:r>
              <a:rPr lang="en-GB" dirty="0" err="1"/>
              <a:t>Fragen</a:t>
            </a:r>
            <a:r>
              <a:rPr lang="en-GB" dirty="0"/>
              <a:t> </a:t>
            </a:r>
            <a:r>
              <a:rPr lang="en-GB" dirty="0" err="1"/>
              <a:t>über</a:t>
            </a:r>
            <a:r>
              <a:rPr lang="en-GB" dirty="0"/>
              <a:t> den Text für </a:t>
            </a:r>
            <a:r>
              <a:rPr lang="en-GB" dirty="0" err="1"/>
              <a:t>deine</a:t>
            </a:r>
            <a:r>
              <a:rPr lang="en-GB" dirty="0"/>
              <a:t>/n Partner*in.</a:t>
            </a:r>
          </a:p>
          <a:p>
            <a:r>
              <a:rPr lang="en-GB" dirty="0"/>
              <a:t>Careful! You‘re not allowed to use question words like </a:t>
            </a:r>
            <a:r>
              <a:rPr lang="en-GB" dirty="0" err="1"/>
              <a:t>wer</a:t>
            </a:r>
            <a:r>
              <a:rPr lang="en-GB" dirty="0"/>
              <a:t>, </a:t>
            </a:r>
            <a:r>
              <a:rPr lang="en-GB" dirty="0" err="1"/>
              <a:t>warum</a:t>
            </a:r>
            <a:r>
              <a:rPr lang="en-GB" dirty="0"/>
              <a:t>, </a:t>
            </a:r>
            <a:r>
              <a:rPr lang="en-GB" dirty="0" err="1"/>
              <a:t>wie</a:t>
            </a:r>
            <a:r>
              <a:rPr lang="en-GB" dirty="0"/>
              <a:t>…</a:t>
            </a:r>
          </a:p>
          <a:p>
            <a:endParaRPr lang="en-GB" dirty="0"/>
          </a:p>
          <a:p>
            <a:endParaRPr lang="en-GB" dirty="0"/>
          </a:p>
        </p:txBody>
      </p:sp>
      <p:sp>
        <p:nvSpPr>
          <p:cNvPr id="5" name="Rectangle: Rounded Corners 4">
            <a:extLst>
              <a:ext uri="{FF2B5EF4-FFF2-40B4-BE49-F238E27FC236}">
                <a16:creationId xmlns:a16="http://schemas.microsoft.com/office/drawing/2014/main" id="{34038EB3-A73B-01D1-3379-B0A36459F92A}"/>
              </a:ext>
            </a:extLst>
          </p:cNvPr>
          <p:cNvSpPr/>
          <p:nvPr/>
        </p:nvSpPr>
        <p:spPr>
          <a:xfrm>
            <a:off x="9432758" y="213556"/>
            <a:ext cx="2454442" cy="29176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schreiben</a:t>
            </a:r>
            <a:r>
              <a:rPr kumimoji="0" lang="en-GB" sz="18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849E5B5F-0F12-C60B-A274-07BB40A37DDC}"/>
              </a:ext>
            </a:extLst>
          </p:cNvPr>
          <p:cNvSpPr/>
          <p:nvPr/>
        </p:nvSpPr>
        <p:spPr>
          <a:xfrm>
            <a:off x="617251" y="2850036"/>
            <a:ext cx="3402459" cy="113760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Hat er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Naturwissenschaften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studiert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9" name="Rectangle: Rounded Corners 8">
            <a:extLst>
              <a:ext uri="{FF2B5EF4-FFF2-40B4-BE49-F238E27FC236}">
                <a16:creationId xmlns:a16="http://schemas.microsoft.com/office/drawing/2014/main" id="{82364D49-74B1-4EA7-1E70-4DFEC8E703A7}"/>
              </a:ext>
            </a:extLst>
          </p:cNvPr>
          <p:cNvSpPr/>
          <p:nvPr/>
        </p:nvSpPr>
        <p:spPr>
          <a:xfrm>
            <a:off x="622173" y="4496985"/>
            <a:ext cx="3402459" cy="472611"/>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Was hat er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studiert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10" name="Rectangle: Rounded Corners 9">
            <a:extLst>
              <a:ext uri="{FF2B5EF4-FFF2-40B4-BE49-F238E27FC236}">
                <a16:creationId xmlns:a16="http://schemas.microsoft.com/office/drawing/2014/main" id="{5A86EBBE-8D0C-C3AC-1787-F0FBA4063E9C}"/>
              </a:ext>
            </a:extLst>
          </p:cNvPr>
          <p:cNvSpPr/>
          <p:nvPr/>
        </p:nvSpPr>
        <p:spPr>
          <a:xfrm>
            <a:off x="6025377" y="2850036"/>
            <a:ext cx="3575823" cy="113760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Studierte</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er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Naturwissenschaften</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11" name="Rectangle: Rounded Corners 10">
            <a:extLst>
              <a:ext uri="{FF2B5EF4-FFF2-40B4-BE49-F238E27FC236}">
                <a16:creationId xmlns:a16="http://schemas.microsoft.com/office/drawing/2014/main" id="{DE9DB1D2-18FB-5A9B-C031-E4CBCB0243E8}"/>
              </a:ext>
            </a:extLst>
          </p:cNvPr>
          <p:cNvSpPr/>
          <p:nvPr/>
        </p:nvSpPr>
        <p:spPr>
          <a:xfrm>
            <a:off x="6030299" y="4496985"/>
            <a:ext cx="3402459" cy="472611"/>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Was </a:t>
            </a: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studierte</a:t>
            </a:r>
            <a:r>
              <a:rPr kumimoji="0" lang="en-GB" sz="2400" b="0" i="0" u="none" strike="noStrike" kern="1200" cap="none" spc="0" normalizeH="0" baseline="0" noProof="0" dirty="0">
                <a:ln>
                  <a:noFill/>
                </a:ln>
                <a:solidFill>
                  <a:srgbClr val="FFFFFF"/>
                </a:solidFill>
                <a:effectLst/>
                <a:uLnTx/>
                <a:uFillTx/>
                <a:latin typeface="Century Gothic"/>
                <a:ea typeface="+mn-ea"/>
                <a:cs typeface="+mn-cs"/>
              </a:rPr>
              <a:t> er?</a:t>
            </a:r>
          </a:p>
        </p:txBody>
      </p:sp>
      <p:pic>
        <p:nvPicPr>
          <p:cNvPr id="12" name="Picture 11" descr="green checkmark">
            <a:extLst>
              <a:ext uri="{FF2B5EF4-FFF2-40B4-BE49-F238E27FC236}">
                <a16:creationId xmlns:a16="http://schemas.microsoft.com/office/drawing/2014/main" id="{12949C5E-02B2-FCE4-4114-9AB7264285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89181" y="3035124"/>
            <a:ext cx="736727" cy="767425"/>
          </a:xfrm>
          <a:prstGeom prst="rect">
            <a:avLst/>
          </a:prstGeom>
        </p:spPr>
      </p:pic>
      <p:pic>
        <p:nvPicPr>
          <p:cNvPr id="13" name="Picture 12" descr="green checkmark">
            <a:extLst>
              <a:ext uri="{FF2B5EF4-FFF2-40B4-BE49-F238E27FC236}">
                <a16:creationId xmlns:a16="http://schemas.microsoft.com/office/drawing/2014/main" id="{6F1E1130-90F0-C714-4D86-D9EA2F3AB3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5419" y="3035124"/>
            <a:ext cx="736727" cy="767425"/>
          </a:xfrm>
          <a:prstGeom prst="rect">
            <a:avLst/>
          </a:prstGeom>
        </p:spPr>
      </p:pic>
      <p:sp>
        <p:nvSpPr>
          <p:cNvPr id="14" name="Multiplication Sign 13">
            <a:extLst>
              <a:ext uri="{FF2B5EF4-FFF2-40B4-BE49-F238E27FC236}">
                <a16:creationId xmlns:a16="http://schemas.microsoft.com/office/drawing/2014/main" id="{03C66B1C-EAEE-0EB6-438C-EAD2CB8BF146}"/>
              </a:ext>
            </a:extLst>
          </p:cNvPr>
          <p:cNvSpPr/>
          <p:nvPr/>
        </p:nvSpPr>
        <p:spPr>
          <a:xfrm>
            <a:off x="4057619" y="4349577"/>
            <a:ext cx="999853" cy="767425"/>
          </a:xfrm>
          <a:prstGeom prst="mathMultiply">
            <a:avLst>
              <a:gd name="adj1" fmla="val 12869"/>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
        <p:nvSpPr>
          <p:cNvPr id="15" name="Multiplication Sign 14">
            <a:extLst>
              <a:ext uri="{FF2B5EF4-FFF2-40B4-BE49-F238E27FC236}">
                <a16:creationId xmlns:a16="http://schemas.microsoft.com/office/drawing/2014/main" id="{8BBE153D-F034-71B3-0EC5-058846B5492B}"/>
              </a:ext>
            </a:extLst>
          </p:cNvPr>
          <p:cNvSpPr/>
          <p:nvPr/>
        </p:nvSpPr>
        <p:spPr>
          <a:xfrm>
            <a:off x="9773855" y="4451668"/>
            <a:ext cx="999853" cy="767425"/>
          </a:xfrm>
          <a:prstGeom prst="mathMultiply">
            <a:avLst>
              <a:gd name="adj1" fmla="val 12869"/>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218766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Table 39">
            <a:extLst>
              <a:ext uri="{FF2B5EF4-FFF2-40B4-BE49-F238E27FC236}">
                <a16:creationId xmlns:a16="http://schemas.microsoft.com/office/drawing/2014/main" id="{A7FDA592-FEF3-388C-8CD3-298E3E313EB7}"/>
              </a:ext>
            </a:extLst>
          </p:cNvPr>
          <p:cNvGraphicFramePr>
            <a:graphicFrameLocks noGrp="1"/>
          </p:cNvGraphicFramePr>
          <p:nvPr/>
        </p:nvGraphicFramePr>
        <p:xfrm>
          <a:off x="83799" y="1651891"/>
          <a:ext cx="11765985" cy="2982402"/>
        </p:xfrm>
        <a:graphic>
          <a:graphicData uri="http://schemas.openxmlformats.org/drawingml/2006/table">
            <a:tbl>
              <a:tblPr firstRow="1" bandRow="1"/>
              <a:tblGrid>
                <a:gridCol w="522375">
                  <a:extLst>
                    <a:ext uri="{9D8B030D-6E8A-4147-A177-3AD203B41FA5}">
                      <a16:colId xmlns:a16="http://schemas.microsoft.com/office/drawing/2014/main" val="3007384410"/>
                    </a:ext>
                  </a:extLst>
                </a:gridCol>
                <a:gridCol w="1517003">
                  <a:extLst>
                    <a:ext uri="{9D8B030D-6E8A-4147-A177-3AD203B41FA5}">
                      <a16:colId xmlns:a16="http://schemas.microsoft.com/office/drawing/2014/main" val="2672386361"/>
                    </a:ext>
                  </a:extLst>
                </a:gridCol>
                <a:gridCol w="1852828">
                  <a:extLst>
                    <a:ext uri="{9D8B030D-6E8A-4147-A177-3AD203B41FA5}">
                      <a16:colId xmlns:a16="http://schemas.microsoft.com/office/drawing/2014/main" val="2820150263"/>
                    </a:ext>
                  </a:extLst>
                </a:gridCol>
                <a:gridCol w="2327614">
                  <a:extLst>
                    <a:ext uri="{9D8B030D-6E8A-4147-A177-3AD203B41FA5}">
                      <a16:colId xmlns:a16="http://schemas.microsoft.com/office/drawing/2014/main" val="459142694"/>
                    </a:ext>
                  </a:extLst>
                </a:gridCol>
                <a:gridCol w="2049691">
                  <a:extLst>
                    <a:ext uri="{9D8B030D-6E8A-4147-A177-3AD203B41FA5}">
                      <a16:colId xmlns:a16="http://schemas.microsoft.com/office/drawing/2014/main" val="2142352515"/>
                    </a:ext>
                  </a:extLst>
                </a:gridCol>
                <a:gridCol w="1459101">
                  <a:extLst>
                    <a:ext uri="{9D8B030D-6E8A-4147-A177-3AD203B41FA5}">
                      <a16:colId xmlns:a16="http://schemas.microsoft.com/office/drawing/2014/main" val="1176345806"/>
                    </a:ext>
                  </a:extLst>
                </a:gridCol>
                <a:gridCol w="2037373">
                  <a:extLst>
                    <a:ext uri="{9D8B030D-6E8A-4147-A177-3AD203B41FA5}">
                      <a16:colId xmlns:a16="http://schemas.microsoft.com/office/drawing/2014/main" val="3937235092"/>
                    </a:ext>
                  </a:extLst>
                </a:gridCol>
              </a:tblGrid>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de-DE" sz="2000" dirty="0">
                          <a:solidFill>
                            <a:schemeClr val="tx1"/>
                          </a:solidFill>
                          <a:latin typeface="Century Gothic" panose="020B0502020202020204" pitchFamily="34" charset="0"/>
                        </a:rPr>
                        <a:t>weiß</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chemeClr val="tx1"/>
                          </a:solidFill>
                          <a:latin typeface="Century Gothic" panose="020B0502020202020204" pitchFamily="34" charset="0"/>
                        </a:rPr>
                        <a:t>Leid</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GB" sz="2000" dirty="0" err="1">
                          <a:solidFill>
                            <a:schemeClr val="tx1"/>
                          </a:solidFill>
                          <a:latin typeface="Century Gothic" panose="020B0502020202020204" pitchFamily="34" charset="0"/>
                        </a:rPr>
                        <a:t>weißt</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GB" sz="2000" dirty="0">
                          <a:solidFill>
                            <a:schemeClr val="tx1"/>
                          </a:solidFill>
                          <a:latin typeface="Century Gothic" panose="020B0502020202020204" pitchFamily="34" charset="0"/>
                        </a:rPr>
                        <a:t>Brille</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GB" sz="2000" dirty="0" err="1">
                          <a:solidFill>
                            <a:schemeClr val="tx1"/>
                          </a:solidFill>
                          <a:latin typeface="Century Gothic" panose="020B0502020202020204" pitchFamily="34" charset="0"/>
                        </a:rPr>
                        <a:t>lesen</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sz="2000" dirty="0">
                        <a:solidFill>
                          <a:schemeClr val="tx1"/>
                        </a:solidFill>
                        <a:latin typeface="Century Gothic" panose="020B0502020202020204" pitchFamily="34" charset="0"/>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31982042"/>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de-DE" sz="2000" dirty="0">
                          <a:solidFill>
                            <a:schemeClr val="tx1"/>
                          </a:solidFill>
                          <a:latin typeface="Century Gothic" panose="020B0502020202020204" pitchFamily="34" charset="0"/>
                        </a:rPr>
                        <a:t>Ergebnis</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chemeClr val="tx1"/>
                          </a:solidFill>
                          <a:latin typeface="Century Gothic" panose="020B0502020202020204" pitchFamily="34" charset="0"/>
                        </a:rPr>
                        <a:t>Auge</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GB" sz="2000" dirty="0" err="1">
                          <a:solidFill>
                            <a:schemeClr val="tx1"/>
                          </a:solidFill>
                          <a:latin typeface="Century Gothic" panose="020B0502020202020204" pitchFamily="34" charset="0"/>
                        </a:rPr>
                        <a:t>Tasche</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GB" sz="2000" dirty="0" err="1">
                          <a:solidFill>
                            <a:schemeClr val="tx1"/>
                          </a:solidFill>
                          <a:latin typeface="Century Gothic" panose="020B0502020202020204" pitchFamily="34" charset="0"/>
                        </a:rPr>
                        <a:t>Ohr</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GB" sz="2000" dirty="0">
                          <a:solidFill>
                            <a:schemeClr val="tx1"/>
                          </a:solidFill>
                          <a:latin typeface="Century Gothic" panose="020B0502020202020204" pitchFamily="34" charset="0"/>
                        </a:rPr>
                        <a:t>Kopf</a:t>
                      </a: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dirty="0">
                        <a:solidFill>
                          <a:schemeClr val="tx1"/>
                        </a:solidFill>
                        <a:latin typeface="Century Gothic" panose="020B0502020202020204" pitchFamily="34"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545494930"/>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de-DE" sz="2000" dirty="0">
                          <a:solidFill>
                            <a:schemeClr val="tx1"/>
                          </a:solidFill>
                          <a:latin typeface="Century Gothic" panose="020B0502020202020204" pitchFamily="34" charset="0"/>
                        </a:rPr>
                        <a:t>positiv</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chemeClr val="tx1"/>
                          </a:solidFill>
                          <a:latin typeface="Century Gothic" panose="020B0502020202020204" pitchFamily="34" charset="0"/>
                        </a:rPr>
                        <a:t>schade</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GB" sz="2000" dirty="0" err="1">
                          <a:solidFill>
                            <a:schemeClr val="tx1"/>
                          </a:solidFill>
                          <a:latin typeface="Century Gothic" panose="020B0502020202020204" pitchFamily="34" charset="0"/>
                        </a:rPr>
                        <a:t>Ja</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GB" sz="2000" dirty="0" err="1">
                          <a:solidFill>
                            <a:schemeClr val="tx1"/>
                          </a:solidFill>
                          <a:latin typeface="Century Gothic" panose="020B0502020202020204" pitchFamily="34" charset="0"/>
                        </a:rPr>
                        <a:t>sogar</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GB" sz="2000">
                          <a:solidFill>
                            <a:schemeClr val="tx1"/>
                          </a:solidFill>
                          <a:latin typeface="Century Gothic" panose="020B0502020202020204" pitchFamily="34" charset="0"/>
                        </a:rPr>
                        <a:t>stimmen</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sz="2000" dirty="0">
                        <a:solidFill>
                          <a:schemeClr val="tx1"/>
                        </a:solidFill>
                        <a:latin typeface="Century Gothic" panose="020B0502020202020204" pitchFamily="34"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59868507"/>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de-DE" sz="2000" dirty="0">
                          <a:solidFill>
                            <a:schemeClr val="tx1"/>
                          </a:solidFill>
                          <a:latin typeface="Century Gothic" panose="020B0502020202020204" pitchFamily="34" charset="0"/>
                        </a:rPr>
                        <a:t>Inhalt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chemeClr val="tx1"/>
                          </a:solidFill>
                          <a:latin typeface="Century Gothic" panose="020B0502020202020204" pitchFamily="34" charset="0"/>
                        </a:rPr>
                        <a:t>schrecklich</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GB" sz="2000" dirty="0" err="1">
                          <a:solidFill>
                            <a:schemeClr val="tx1"/>
                          </a:solidFill>
                          <a:latin typeface="Century Gothic" panose="020B0502020202020204" pitchFamily="34" charset="0"/>
                        </a:rPr>
                        <a:t>wissenschaftlich</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GB" sz="2000" dirty="0" err="1">
                          <a:solidFill>
                            <a:schemeClr val="tx1"/>
                          </a:solidFill>
                          <a:latin typeface="Century Gothic" panose="020B0502020202020204" pitchFamily="34" charset="0"/>
                        </a:rPr>
                        <a:t>veröffentlichen</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GB" sz="2000" dirty="0" err="1">
                          <a:solidFill>
                            <a:schemeClr val="tx1"/>
                          </a:solidFill>
                          <a:latin typeface="Century Gothic" panose="020B0502020202020204" pitchFamily="34" charset="0"/>
                        </a:rPr>
                        <a:t>gelten</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dirty="0">
                        <a:solidFill>
                          <a:schemeClr val="tx1"/>
                        </a:solidFill>
                        <a:latin typeface="Century Gothic" panose="020B0502020202020204" pitchFamily="34"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4195897"/>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de-DE" sz="2000" dirty="0">
                          <a:solidFill>
                            <a:schemeClr val="tx1"/>
                          </a:solidFill>
                          <a:latin typeface="Century Gothic" panose="020B0502020202020204" pitchFamily="34" charset="0"/>
                        </a:rPr>
                        <a:t>auffallen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chemeClr val="tx1"/>
                          </a:solidFill>
                          <a:latin typeface="Century Gothic" panose="020B0502020202020204" pitchFamily="34" charset="0"/>
                        </a:rPr>
                        <a:t>aufgeben</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GB" sz="2000" dirty="0" err="1">
                          <a:solidFill>
                            <a:schemeClr val="tx1"/>
                          </a:solidFill>
                          <a:latin typeface="Century Gothic" panose="020B0502020202020204" pitchFamily="34" charset="0"/>
                        </a:rPr>
                        <a:t>entweder</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GB" sz="2000" dirty="0" err="1">
                          <a:solidFill>
                            <a:schemeClr val="tx1"/>
                          </a:solidFill>
                          <a:latin typeface="Century Gothic" panose="020B0502020202020204" pitchFamily="34" charset="0"/>
                        </a:rPr>
                        <a:t>betreffen</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a:r>
                        <a:rPr lang="en-GB" sz="2000" dirty="0" err="1">
                          <a:solidFill>
                            <a:schemeClr val="tx1"/>
                          </a:solidFill>
                          <a:latin typeface="Century Gothic" panose="020B0502020202020204" pitchFamily="34" charset="0"/>
                        </a:rPr>
                        <a:t>oder</a:t>
                      </a:r>
                      <a:endParaRPr lang="en-GB" sz="2000" dirty="0">
                        <a:solidFill>
                          <a:schemeClr val="tx1"/>
                        </a:solidFill>
                        <a:latin typeface="Century Gothic" panose="020B0502020202020204" pitchFamily="34" charset="0"/>
                      </a:endParaRPr>
                    </a:p>
                  </a:txBody>
                  <a:tcP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endParaRPr lang="en-GB" sz="2000" dirty="0">
                        <a:solidFill>
                          <a:schemeClr val="tx1"/>
                        </a:solidFill>
                        <a:latin typeface="Century Gothic" panose="020B0502020202020204" pitchFamily="34"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197545736"/>
                  </a:ext>
                </a:extLst>
              </a:tr>
              <a:tr h="49706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tx1"/>
                          </a:solidFill>
                          <a:latin typeface="Century Gothic" panose="020B0502020202020204" pitchFamily="34" charset="0"/>
                        </a:rPr>
                        <a:t>Kenntnis</a:t>
                      </a:r>
                      <a:endParaRPr lang="en-GB" sz="2000" dirty="0">
                        <a:solidFill>
                          <a:schemeClr val="tx1"/>
                        </a:solidFill>
                        <a:latin typeface="Century Gothic" panose="020B0502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l"/>
                      <a:r>
                        <a:rPr lang="en-GB" sz="2000" dirty="0" err="1">
                          <a:solidFill>
                            <a:schemeClr val="tx1"/>
                          </a:solidFill>
                          <a:latin typeface="Century Gothic" panose="020B0502020202020204" pitchFamily="34" charset="0"/>
                        </a:rPr>
                        <a:t>Verständnis</a:t>
                      </a:r>
                      <a:endParaRPr lang="en-GB" sz="2000" dirty="0">
                        <a:solidFill>
                          <a:schemeClr val="tx1"/>
                        </a:solidFill>
                        <a:latin typeface="Century Gothic" panose="020B050202020202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GB" sz="2000" dirty="0">
                          <a:solidFill>
                            <a:schemeClr val="tx1"/>
                          </a:solidFill>
                          <a:latin typeface="Century Gothic" panose="020B0502020202020204" pitchFamily="34" charset="0"/>
                        </a:rPr>
                        <a:t>falls</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GB" sz="2000" dirty="0" err="1">
                          <a:solidFill>
                            <a:schemeClr val="tx1"/>
                          </a:solidFill>
                          <a:latin typeface="Century Gothic" panose="020B0502020202020204" pitchFamily="34" charset="0"/>
                        </a:rPr>
                        <a:t>Macht</a:t>
                      </a:r>
                      <a:endParaRPr lang="en-GB" sz="2000" dirty="0">
                        <a:solidFill>
                          <a:schemeClr val="tx1"/>
                        </a:solidFill>
                        <a:latin typeface="Century Gothic" panose="020B050202020202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p>
                      <a:pPr algn="l"/>
                      <a:r>
                        <a:rPr lang="en-GB" sz="2000" dirty="0" err="1">
                          <a:solidFill>
                            <a:schemeClr val="tx1"/>
                          </a:solidFill>
                          <a:latin typeface="Century Gothic" panose="020B0502020202020204" pitchFamily="34" charset="0"/>
                        </a:rPr>
                        <a:t>erhalten</a:t>
                      </a:r>
                      <a:endParaRPr lang="en-GB" sz="2000" dirty="0">
                        <a:solidFill>
                          <a:schemeClr val="tx1"/>
                        </a:solidFill>
                        <a:latin typeface="Century Gothic" panose="020B0502020202020204" pitchFamily="34"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sz="2000" dirty="0">
                        <a:solidFill>
                          <a:schemeClr val="tx1"/>
                        </a:solidFill>
                        <a:latin typeface="Century Gothic" panose="020B0502020202020204" pitchFamily="34" charset="0"/>
                      </a:endParaRPr>
                    </a:p>
                  </a:txBody>
                  <a:tcPr>
                    <a:lnL w="12700" cmpd="sng">
                      <a:solidFill>
                        <a:sysClr val="window" lastClr="FFFFFF"/>
                      </a:solidFill>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892834708"/>
                  </a:ext>
                </a:extLst>
              </a:tr>
            </a:tbl>
          </a:graphicData>
        </a:graphic>
      </p:graphicFrame>
      <p:sp>
        <p:nvSpPr>
          <p:cNvPr id="5" name="Action Button: Custom 16">
            <a:hlinkClick r:id="" action="ppaction://noaction" highlightClick="1"/>
            <a:extLst>
              <a:ext uri="{FF2B5EF4-FFF2-40B4-BE49-F238E27FC236}">
                <a16:creationId xmlns:a16="http://schemas.microsoft.com/office/drawing/2014/main" id="{69AE96FE-A994-4136-86CB-A4AB6C759946}"/>
              </a:ext>
            </a:extLst>
          </p:cNvPr>
          <p:cNvSpPr/>
          <p:nvPr/>
        </p:nvSpPr>
        <p:spPr>
          <a:xfrm>
            <a:off x="159775" y="1731952"/>
            <a:ext cx="393922" cy="357939"/>
          </a:xfrm>
          <a:prstGeom prst="actionButtonBlank">
            <a:avLst/>
          </a:prstGeom>
          <a:solidFill>
            <a:srgbClr val="FFCC0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Arial"/>
                <a:sym typeface="Arial"/>
              </a:rPr>
              <a:t>1</a:t>
            </a:r>
          </a:p>
        </p:txBody>
      </p:sp>
      <p:sp>
        <p:nvSpPr>
          <p:cNvPr id="6" name="Action Button: Custom 16">
            <a:hlinkClick r:id="" action="ppaction://noaction" highlightClick="1"/>
            <a:extLst>
              <a:ext uri="{FF2B5EF4-FFF2-40B4-BE49-F238E27FC236}">
                <a16:creationId xmlns:a16="http://schemas.microsoft.com/office/drawing/2014/main" id="{60175E9B-7CB5-4ED2-8D11-AAF231CC3314}"/>
              </a:ext>
            </a:extLst>
          </p:cNvPr>
          <p:cNvSpPr/>
          <p:nvPr/>
        </p:nvSpPr>
        <p:spPr>
          <a:xfrm>
            <a:off x="157697" y="2180346"/>
            <a:ext cx="396000" cy="396000"/>
          </a:xfrm>
          <a:prstGeom prst="actionButtonBlank">
            <a:avLst/>
          </a:prstGeom>
          <a:solidFill>
            <a:srgbClr val="FFCC0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Arial"/>
                <a:sym typeface="Arial"/>
              </a:rPr>
              <a:t>2</a:t>
            </a:r>
          </a:p>
        </p:txBody>
      </p:sp>
      <p:sp>
        <p:nvSpPr>
          <p:cNvPr id="7" name="Action Button: Custom 16">
            <a:hlinkClick r:id="" action="ppaction://noaction" highlightClick="1"/>
            <a:extLst>
              <a:ext uri="{FF2B5EF4-FFF2-40B4-BE49-F238E27FC236}">
                <a16:creationId xmlns:a16="http://schemas.microsoft.com/office/drawing/2014/main" id="{30A76109-84B3-4857-A399-B8C8A6683E7A}"/>
              </a:ext>
            </a:extLst>
          </p:cNvPr>
          <p:cNvSpPr/>
          <p:nvPr/>
        </p:nvSpPr>
        <p:spPr>
          <a:xfrm>
            <a:off x="157697" y="2672515"/>
            <a:ext cx="396000" cy="396000"/>
          </a:xfrm>
          <a:prstGeom prst="actionButtonBlank">
            <a:avLst/>
          </a:prstGeom>
          <a:solidFill>
            <a:srgbClr val="FFCC0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Arial"/>
                <a:sym typeface="Arial"/>
              </a:rPr>
              <a:t>3</a:t>
            </a:r>
          </a:p>
        </p:txBody>
      </p:sp>
      <p:sp>
        <p:nvSpPr>
          <p:cNvPr id="8" name="Action Button: Custom 16">
            <a:hlinkClick r:id="" action="ppaction://noaction" highlightClick="1"/>
            <a:extLst>
              <a:ext uri="{FF2B5EF4-FFF2-40B4-BE49-F238E27FC236}">
                <a16:creationId xmlns:a16="http://schemas.microsoft.com/office/drawing/2014/main" id="{CF91F9C0-2AC8-418A-A013-AD460C3E7CA5}"/>
              </a:ext>
            </a:extLst>
          </p:cNvPr>
          <p:cNvSpPr/>
          <p:nvPr/>
        </p:nvSpPr>
        <p:spPr>
          <a:xfrm>
            <a:off x="157697" y="3154109"/>
            <a:ext cx="396000" cy="396000"/>
          </a:xfrm>
          <a:prstGeom prst="actionButtonBlank">
            <a:avLst/>
          </a:prstGeom>
          <a:solidFill>
            <a:srgbClr val="FFCC0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Arial"/>
                <a:sym typeface="Arial"/>
              </a:rPr>
              <a:t>4</a:t>
            </a:r>
          </a:p>
        </p:txBody>
      </p:sp>
      <p:sp>
        <p:nvSpPr>
          <p:cNvPr id="9" name="Action Button: Custom 16">
            <a:hlinkClick r:id="" action="ppaction://noaction" highlightClick="1"/>
            <a:extLst>
              <a:ext uri="{FF2B5EF4-FFF2-40B4-BE49-F238E27FC236}">
                <a16:creationId xmlns:a16="http://schemas.microsoft.com/office/drawing/2014/main" id="{1404EAD8-A0B1-4A59-BE33-72EC9A0F4A97}"/>
              </a:ext>
            </a:extLst>
          </p:cNvPr>
          <p:cNvSpPr/>
          <p:nvPr/>
        </p:nvSpPr>
        <p:spPr>
          <a:xfrm>
            <a:off x="157697" y="3657167"/>
            <a:ext cx="396000" cy="396000"/>
          </a:xfrm>
          <a:prstGeom prst="actionButtonBlank">
            <a:avLst/>
          </a:prstGeom>
          <a:solidFill>
            <a:srgbClr val="FFCC0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Arial"/>
                <a:sym typeface="Arial"/>
              </a:rPr>
              <a:t>5</a:t>
            </a:r>
          </a:p>
        </p:txBody>
      </p:sp>
      <p:sp>
        <p:nvSpPr>
          <p:cNvPr id="10" name="Action Button: Custom 16">
            <a:hlinkClick r:id="" action="ppaction://noaction" highlightClick="1"/>
            <a:extLst>
              <a:ext uri="{FF2B5EF4-FFF2-40B4-BE49-F238E27FC236}">
                <a16:creationId xmlns:a16="http://schemas.microsoft.com/office/drawing/2014/main" id="{990B07D7-6D79-4FA2-9955-928E4D26FD2A}"/>
              </a:ext>
            </a:extLst>
          </p:cNvPr>
          <p:cNvSpPr/>
          <p:nvPr/>
        </p:nvSpPr>
        <p:spPr>
          <a:xfrm>
            <a:off x="157697" y="4175150"/>
            <a:ext cx="396000" cy="396000"/>
          </a:xfrm>
          <a:prstGeom prst="actionButtonBlank">
            <a:avLst/>
          </a:prstGeom>
          <a:solidFill>
            <a:srgbClr val="FFCC00"/>
          </a:solidFill>
          <a:ln w="12700" cap="flat" cmpd="sng" algn="ctr">
            <a:noFill/>
            <a:prstDash val="solid"/>
            <a:miter lim="800000"/>
          </a:ln>
          <a:effectLst/>
        </p:spPr>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525050"/>
                </a:solidFill>
                <a:effectLst/>
                <a:uLnTx/>
                <a:uFillTx/>
                <a:latin typeface="Century Gothic" panose="020F0302020204030204"/>
                <a:ea typeface="+mn-ea"/>
                <a:cs typeface="Arial"/>
                <a:sym typeface="Arial"/>
              </a:rPr>
              <a:t>6</a:t>
            </a:r>
          </a:p>
        </p:txBody>
      </p:sp>
      <p:sp>
        <p:nvSpPr>
          <p:cNvPr id="17" name="Rectangle 16">
            <a:extLst>
              <a:ext uri="{FF2B5EF4-FFF2-40B4-BE49-F238E27FC236}">
                <a16:creationId xmlns:a16="http://schemas.microsoft.com/office/drawing/2014/main" id="{4896AAF0-D019-447B-A799-C3564C558A2B}"/>
              </a:ext>
            </a:extLst>
          </p:cNvPr>
          <p:cNvSpPr/>
          <p:nvPr/>
        </p:nvSpPr>
        <p:spPr>
          <a:xfrm>
            <a:off x="9856810" y="1722013"/>
            <a:ext cx="164820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25050"/>
                </a:solidFill>
                <a:effectLst/>
                <a:uLnTx/>
                <a:uFillTx/>
                <a:latin typeface="Century Gothic" panose="020B0502020202020204" pitchFamily="34" charset="0"/>
                <a:ea typeface="+mn-ea"/>
                <a:cs typeface="Arial"/>
                <a:sym typeface="Arial"/>
              </a:rPr>
              <a:t>Intelligence</a:t>
            </a:r>
          </a:p>
        </p:txBody>
      </p:sp>
      <p:sp>
        <p:nvSpPr>
          <p:cNvPr id="19" name="Google Shape;77;p2">
            <a:extLst>
              <a:ext uri="{FF2B5EF4-FFF2-40B4-BE49-F238E27FC236}">
                <a16:creationId xmlns:a16="http://schemas.microsoft.com/office/drawing/2014/main" id="{1EEB5160-E5F1-4E80-9D2F-F9CBBA0AC212}"/>
              </a:ext>
            </a:extLst>
          </p:cNvPr>
          <p:cNvSpPr txBox="1">
            <a:spLocks noGrp="1"/>
          </p:cNvSpPr>
          <p:nvPr>
            <p:ph type="title"/>
          </p:nvPr>
        </p:nvSpPr>
        <p:spPr>
          <a:xfrm>
            <a:off x="-1" y="213557"/>
            <a:ext cx="2438401" cy="647577"/>
          </a:xfrm>
          <a:prstGeom prst="rect">
            <a:avLst/>
          </a:prstGeom>
          <a:blipFill rotWithShape="1">
            <a:blip r:embed="rId3">
              <a:alphaModFix/>
            </a:blip>
            <a:stretch>
              <a:fillRect/>
            </a:stretch>
          </a:blipFill>
          <a:ln>
            <a:noFill/>
          </a:ln>
        </p:spPr>
        <p:txBody>
          <a:bodyPr spcFirstLastPara="1" wrap="square" lIns="91425" tIns="45700" rIns="91425" bIns="45700" anchor="t" anchorCtr="0">
            <a:normAutofit/>
          </a:bodyPr>
          <a:lstStyle/>
          <a:p>
            <a:pPr lvl="0"/>
            <a:r>
              <a:rPr lang="en-GB" dirty="0" err="1">
                <a:solidFill>
                  <a:schemeClr val="bg1"/>
                </a:solidFill>
              </a:rPr>
              <a:t>Vokabeln</a:t>
            </a:r>
            <a:endParaRPr dirty="0">
              <a:solidFill>
                <a:schemeClr val="bg1"/>
              </a:solidFill>
            </a:endParaRPr>
          </a:p>
        </p:txBody>
      </p:sp>
      <p:sp>
        <p:nvSpPr>
          <p:cNvPr id="20" name="Google Shape;78;p2">
            <a:extLst>
              <a:ext uri="{FF2B5EF4-FFF2-40B4-BE49-F238E27FC236}">
                <a16:creationId xmlns:a16="http://schemas.microsoft.com/office/drawing/2014/main" id="{73E072CE-371E-4A7A-A6D7-278188266CE9}"/>
              </a:ext>
            </a:extLst>
          </p:cNvPr>
          <p:cNvSpPr/>
          <p:nvPr/>
        </p:nvSpPr>
        <p:spPr>
          <a:xfrm>
            <a:off x="10945906" y="103046"/>
            <a:ext cx="1139413" cy="370334"/>
          </a:xfrm>
          <a:prstGeom prst="roundRect">
            <a:avLst>
              <a:gd name="adj" fmla="val 16667"/>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D3C3C"/>
              </a:buClr>
              <a:buSzPts val="2000"/>
              <a:buFont typeface="Century Gothic"/>
              <a:buNone/>
              <a:tabLst/>
              <a:defRPr/>
            </a:pPr>
            <a:r>
              <a:rPr kumimoji="0" lang="en-GB" sz="2000" b="0" i="0" u="none" strike="noStrike" kern="0" cap="none" spc="0" normalizeH="0" baseline="0" noProof="0" dirty="0" err="1">
                <a:ln>
                  <a:noFill/>
                </a:ln>
                <a:solidFill>
                  <a:srgbClr val="3D3C3C"/>
                </a:solidFill>
                <a:effectLst/>
                <a:uLnTx/>
                <a:uFillTx/>
                <a:latin typeface="Century Gothic"/>
                <a:ea typeface="Century Gothic"/>
                <a:cs typeface="Century Gothic"/>
                <a:sym typeface="Century Gothic"/>
              </a:rPr>
              <a:t>Auftakt</a:t>
            </a:r>
            <a:endParaRPr kumimoji="0" sz="2000" b="0" i="0" u="none" strike="noStrike" kern="0" cap="none" spc="0" normalizeH="0" baseline="0" noProof="0" dirty="0">
              <a:ln>
                <a:noFill/>
              </a:ln>
              <a:solidFill>
                <a:srgbClr val="3D3C3C"/>
              </a:solidFill>
              <a:effectLst/>
              <a:uLnTx/>
              <a:uFillTx/>
              <a:latin typeface="Century Gothic"/>
              <a:ea typeface="Century Gothic"/>
              <a:cs typeface="Century Gothic"/>
              <a:sym typeface="Century Gothic"/>
            </a:endParaRPr>
          </a:p>
        </p:txBody>
      </p:sp>
      <p:sp>
        <p:nvSpPr>
          <p:cNvPr id="21" name="Rectangle 20">
            <a:extLst>
              <a:ext uri="{FF2B5EF4-FFF2-40B4-BE49-F238E27FC236}">
                <a16:creationId xmlns:a16="http://schemas.microsoft.com/office/drawing/2014/main" id="{EB7AFA20-CA4B-470F-8062-58BF0DEA30B2}"/>
              </a:ext>
            </a:extLst>
          </p:cNvPr>
          <p:cNvSpPr/>
          <p:nvPr/>
        </p:nvSpPr>
        <p:spPr>
          <a:xfrm>
            <a:off x="9856810" y="2235228"/>
            <a:ext cx="186621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25050"/>
                </a:solidFill>
                <a:effectLst/>
                <a:uLnTx/>
                <a:uFillTx/>
                <a:latin typeface="Century Gothic" panose="020B0502020202020204" pitchFamily="34" charset="0"/>
                <a:ea typeface="+mn-ea"/>
                <a:cs typeface="Arial"/>
                <a:sym typeface="Arial"/>
              </a:rPr>
              <a:t>Body</a:t>
            </a:r>
          </a:p>
        </p:txBody>
      </p:sp>
      <p:sp>
        <p:nvSpPr>
          <p:cNvPr id="22" name="Rectangle 21">
            <a:extLst>
              <a:ext uri="{FF2B5EF4-FFF2-40B4-BE49-F238E27FC236}">
                <a16:creationId xmlns:a16="http://schemas.microsoft.com/office/drawing/2014/main" id="{FBBBAE1E-6C19-4FCA-B016-16F7E8458171}"/>
              </a:ext>
            </a:extLst>
          </p:cNvPr>
          <p:cNvSpPr/>
          <p:nvPr/>
        </p:nvSpPr>
        <p:spPr>
          <a:xfrm>
            <a:off x="9876025" y="3749834"/>
            <a:ext cx="89159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25050"/>
                </a:solidFill>
                <a:effectLst/>
                <a:uLnTx/>
                <a:uFillTx/>
                <a:latin typeface="Century Gothic" panose="020B0502020202020204" pitchFamily="34" charset="0"/>
                <a:ea typeface="+mn-ea"/>
                <a:cs typeface="Arial"/>
                <a:sym typeface="Arial"/>
              </a:rPr>
              <a:t>Verbs</a:t>
            </a:r>
          </a:p>
        </p:txBody>
      </p:sp>
      <p:sp>
        <p:nvSpPr>
          <p:cNvPr id="23" name="Rectangle 22">
            <a:extLst>
              <a:ext uri="{FF2B5EF4-FFF2-40B4-BE49-F238E27FC236}">
                <a16:creationId xmlns:a16="http://schemas.microsoft.com/office/drawing/2014/main" id="{3034462B-6DA6-498D-A864-D919BCBD0145}"/>
              </a:ext>
            </a:extLst>
          </p:cNvPr>
          <p:cNvSpPr/>
          <p:nvPr/>
        </p:nvSpPr>
        <p:spPr>
          <a:xfrm>
            <a:off x="9882309" y="3220549"/>
            <a:ext cx="92204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25050"/>
                </a:solidFill>
                <a:effectLst/>
                <a:uLnTx/>
                <a:uFillTx/>
                <a:latin typeface="Century Gothic" panose="020B0502020202020204" pitchFamily="34" charset="0"/>
                <a:ea typeface="+mn-ea"/>
                <a:cs typeface="Arial"/>
                <a:sym typeface="Arial"/>
              </a:rPr>
              <a:t>Books</a:t>
            </a:r>
          </a:p>
        </p:txBody>
      </p:sp>
      <p:sp>
        <p:nvSpPr>
          <p:cNvPr id="24" name="Rectangle 23">
            <a:extLst>
              <a:ext uri="{FF2B5EF4-FFF2-40B4-BE49-F238E27FC236}">
                <a16:creationId xmlns:a16="http://schemas.microsoft.com/office/drawing/2014/main" id="{A395BD56-E300-4971-BF89-C62052785548}"/>
              </a:ext>
            </a:extLst>
          </p:cNvPr>
          <p:cNvSpPr/>
          <p:nvPr/>
        </p:nvSpPr>
        <p:spPr>
          <a:xfrm>
            <a:off x="9851805" y="2746125"/>
            <a:ext cx="186621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25050"/>
                </a:solidFill>
                <a:effectLst/>
                <a:uLnTx/>
                <a:uFillTx/>
                <a:latin typeface="Century Gothic" panose="020B0502020202020204" pitchFamily="34" charset="0"/>
                <a:ea typeface="+mn-ea"/>
                <a:cs typeface="Arial"/>
                <a:sym typeface="Arial"/>
              </a:rPr>
              <a:t>Acceptance</a:t>
            </a:r>
          </a:p>
        </p:txBody>
      </p:sp>
      <p:sp>
        <p:nvSpPr>
          <p:cNvPr id="2" name="TextBox 1">
            <a:extLst>
              <a:ext uri="{FF2B5EF4-FFF2-40B4-BE49-F238E27FC236}">
                <a16:creationId xmlns:a16="http://schemas.microsoft.com/office/drawing/2014/main" id="{CBC6C8B3-87D0-7E28-B583-1D08F4B30F1D}"/>
              </a:ext>
            </a:extLst>
          </p:cNvPr>
          <p:cNvSpPr txBox="1"/>
          <p:nvPr/>
        </p:nvSpPr>
        <p:spPr>
          <a:xfrm>
            <a:off x="2567412" y="126784"/>
            <a:ext cx="80024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Was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passt</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a:t>
            </a:r>
            <a:r>
              <a:rPr kumimoji="0" lang="en-US" sz="2400" b="1" i="0" u="sng"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nicht</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zum</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Thema?</a:t>
            </a:r>
            <a:b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b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Wählt</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in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jeder</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Zeile</a:t>
            </a:r>
            <a:r>
              <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a:t>
            </a: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zwei</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a:t>
            </a:r>
            <a:r>
              <a:rPr kumimoji="0" lang="en-US" sz="2400" b="1"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Wörter</a:t>
            </a:r>
            <a:r>
              <a:rPr kumimoji="0" lang="en-US" sz="2400" b="1"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rPr>
              <a:t> </a:t>
            </a:r>
            <a:r>
              <a:rPr kumimoji="0" lang="en-US" sz="2400" b="0" i="0" u="none" strike="noStrike" kern="1200" cap="none" spc="0" normalizeH="0" baseline="0" noProof="0" dirty="0" err="1">
                <a:ln>
                  <a:noFill/>
                </a:ln>
                <a:solidFill>
                  <a:srgbClr val="525050"/>
                </a:solidFill>
                <a:effectLst/>
                <a:uLnTx/>
                <a:uFillTx/>
                <a:latin typeface="Century Gothic" panose="020F0302020204030204"/>
                <a:ea typeface="+mn-ea"/>
                <a:cs typeface="Arial"/>
                <a:sym typeface="Arial"/>
              </a:rPr>
              <a:t>aus.</a:t>
            </a:r>
            <a:endParaRPr kumimoji="0" lang="en-US" sz="2400" b="0" i="0" u="none" strike="noStrike" kern="1200" cap="none" spc="0" normalizeH="0" baseline="0" noProof="0" dirty="0">
              <a:ln>
                <a:noFill/>
              </a:ln>
              <a:solidFill>
                <a:srgbClr val="525050"/>
              </a:solidFill>
              <a:effectLst/>
              <a:uLnTx/>
              <a:uFillTx/>
              <a:latin typeface="Century Gothic" panose="020F0302020204030204"/>
              <a:ea typeface="+mn-ea"/>
              <a:cs typeface="Arial"/>
              <a:sym typeface="Arial"/>
            </a:endParaRPr>
          </a:p>
        </p:txBody>
      </p:sp>
      <p:sp>
        <p:nvSpPr>
          <p:cNvPr id="3" name="Rectangle 2">
            <a:extLst>
              <a:ext uri="{FF2B5EF4-FFF2-40B4-BE49-F238E27FC236}">
                <a16:creationId xmlns:a16="http://schemas.microsoft.com/office/drawing/2014/main" id="{6122A63E-8040-9E22-AFDA-797595752DAB}"/>
              </a:ext>
            </a:extLst>
          </p:cNvPr>
          <p:cNvSpPr/>
          <p:nvPr/>
        </p:nvSpPr>
        <p:spPr>
          <a:xfrm>
            <a:off x="9876024" y="4205870"/>
            <a:ext cx="144623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525050"/>
                </a:solidFill>
                <a:effectLst/>
                <a:uLnTx/>
                <a:uFillTx/>
                <a:latin typeface="Century Gothic" panose="020B0502020202020204" pitchFamily="34" charset="0"/>
                <a:ea typeface="+mn-ea"/>
                <a:cs typeface="Arial"/>
                <a:sym typeface="Arial"/>
              </a:rPr>
              <a:t>Character</a:t>
            </a:r>
          </a:p>
        </p:txBody>
      </p:sp>
      <p:pic>
        <p:nvPicPr>
          <p:cNvPr id="12" name="Picture 11" descr="Icon&#10;&#10;Description automatically generated">
            <a:extLst>
              <a:ext uri="{FF2B5EF4-FFF2-40B4-BE49-F238E27FC236}">
                <a16:creationId xmlns:a16="http://schemas.microsoft.com/office/drawing/2014/main" id="{0BC8833A-5451-4A94-2E4B-330F44315C99}"/>
              </a:ext>
            </a:extLst>
          </p:cNvPr>
          <p:cNvPicPr>
            <a:picLocks noChangeAspect="1"/>
          </p:cNvPicPr>
          <p:nvPr/>
        </p:nvPicPr>
        <p:blipFill>
          <a:blip r:embed="rId4"/>
          <a:stretch>
            <a:fillRect/>
          </a:stretch>
        </p:blipFill>
        <p:spPr>
          <a:xfrm rot="2100383">
            <a:off x="7716449" y="4236072"/>
            <a:ext cx="2555990" cy="2300391"/>
          </a:xfrm>
          <a:prstGeom prst="rect">
            <a:avLst/>
          </a:prstGeom>
        </p:spPr>
      </p:pic>
      <p:pic>
        <p:nvPicPr>
          <p:cNvPr id="14" name="Picture 13" descr="A stack of books&#10;&#10;Description automatically generated with medium confidence">
            <a:extLst>
              <a:ext uri="{FF2B5EF4-FFF2-40B4-BE49-F238E27FC236}">
                <a16:creationId xmlns:a16="http://schemas.microsoft.com/office/drawing/2014/main" id="{D913207C-6651-442C-9656-C305DC6A82EF}"/>
              </a:ext>
            </a:extLst>
          </p:cNvPr>
          <p:cNvPicPr>
            <a:picLocks noChangeAspect="1"/>
          </p:cNvPicPr>
          <p:nvPr/>
        </p:nvPicPr>
        <p:blipFill>
          <a:blip r:embed="rId5"/>
          <a:stretch>
            <a:fillRect/>
          </a:stretch>
        </p:blipFill>
        <p:spPr>
          <a:xfrm>
            <a:off x="5263540" y="5095080"/>
            <a:ext cx="1027771" cy="1005289"/>
          </a:xfrm>
          <a:prstGeom prst="rect">
            <a:avLst/>
          </a:prstGeom>
        </p:spPr>
      </p:pic>
      <p:pic>
        <p:nvPicPr>
          <p:cNvPr id="16" name="Picture 15" descr="A picture containing shape&#10;&#10;Description automatically generated">
            <a:extLst>
              <a:ext uri="{FF2B5EF4-FFF2-40B4-BE49-F238E27FC236}">
                <a16:creationId xmlns:a16="http://schemas.microsoft.com/office/drawing/2014/main" id="{2C5B3B94-445E-6D5C-D5FC-391980FEC3BB}"/>
              </a:ext>
            </a:extLst>
          </p:cNvPr>
          <p:cNvPicPr>
            <a:picLocks noChangeAspect="1"/>
          </p:cNvPicPr>
          <p:nvPr/>
        </p:nvPicPr>
        <p:blipFill>
          <a:blip r:embed="rId6"/>
          <a:stretch>
            <a:fillRect/>
          </a:stretch>
        </p:blipFill>
        <p:spPr>
          <a:xfrm>
            <a:off x="1196454" y="4982207"/>
            <a:ext cx="1597345" cy="1362735"/>
          </a:xfrm>
          <a:prstGeom prst="rect">
            <a:avLst/>
          </a:prstGeom>
        </p:spPr>
      </p:pic>
      <p:pic>
        <p:nvPicPr>
          <p:cNvPr id="26" name="Picture 25" descr="A person wearing a garment&#10;&#10;Description automatically generated with low confidence">
            <a:extLst>
              <a:ext uri="{FF2B5EF4-FFF2-40B4-BE49-F238E27FC236}">
                <a16:creationId xmlns:a16="http://schemas.microsoft.com/office/drawing/2014/main" id="{0C6CAA52-050E-24B3-C132-9B6E250F61C4}"/>
              </a:ext>
            </a:extLst>
          </p:cNvPr>
          <p:cNvPicPr>
            <a:picLocks noChangeAspect="1"/>
          </p:cNvPicPr>
          <p:nvPr/>
        </p:nvPicPr>
        <p:blipFill>
          <a:blip r:embed="rId7"/>
          <a:stretch>
            <a:fillRect/>
          </a:stretch>
        </p:blipFill>
        <p:spPr>
          <a:xfrm>
            <a:off x="3198071" y="4720072"/>
            <a:ext cx="1477674" cy="1520437"/>
          </a:xfrm>
          <a:prstGeom prst="rect">
            <a:avLst/>
          </a:prstGeom>
        </p:spPr>
      </p:pic>
      <p:sp>
        <p:nvSpPr>
          <p:cNvPr id="18" name="Oval 17">
            <a:extLst>
              <a:ext uri="{FF2B5EF4-FFF2-40B4-BE49-F238E27FC236}">
                <a16:creationId xmlns:a16="http://schemas.microsoft.com/office/drawing/2014/main" id="{AF9B4A05-5018-1B0F-AE3B-D5C9927CF5D8}"/>
              </a:ext>
            </a:extLst>
          </p:cNvPr>
          <p:cNvSpPr/>
          <p:nvPr/>
        </p:nvSpPr>
        <p:spPr>
          <a:xfrm>
            <a:off x="2047164" y="1631518"/>
            <a:ext cx="982639" cy="38775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28" name="Oval 27">
            <a:extLst>
              <a:ext uri="{FF2B5EF4-FFF2-40B4-BE49-F238E27FC236}">
                <a16:creationId xmlns:a16="http://schemas.microsoft.com/office/drawing/2014/main" id="{BDEA101B-B9AC-64ED-BF59-DE690F8E000A}"/>
              </a:ext>
            </a:extLst>
          </p:cNvPr>
          <p:cNvSpPr/>
          <p:nvPr/>
        </p:nvSpPr>
        <p:spPr>
          <a:xfrm>
            <a:off x="6291311" y="1631518"/>
            <a:ext cx="982639" cy="38775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29" name="Oval 28">
            <a:extLst>
              <a:ext uri="{FF2B5EF4-FFF2-40B4-BE49-F238E27FC236}">
                <a16:creationId xmlns:a16="http://schemas.microsoft.com/office/drawing/2014/main" id="{0C534FDA-47F8-6389-5AFC-9D7A2E314808}"/>
              </a:ext>
            </a:extLst>
          </p:cNvPr>
          <p:cNvSpPr/>
          <p:nvPr/>
        </p:nvSpPr>
        <p:spPr>
          <a:xfrm>
            <a:off x="653197" y="2178227"/>
            <a:ext cx="1161955" cy="36661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30" name="Oval 29">
            <a:extLst>
              <a:ext uri="{FF2B5EF4-FFF2-40B4-BE49-F238E27FC236}">
                <a16:creationId xmlns:a16="http://schemas.microsoft.com/office/drawing/2014/main" id="{2CECB638-0885-DCF0-F237-3992E3C95444}"/>
              </a:ext>
            </a:extLst>
          </p:cNvPr>
          <p:cNvSpPr/>
          <p:nvPr/>
        </p:nvSpPr>
        <p:spPr>
          <a:xfrm>
            <a:off x="3906090" y="2150911"/>
            <a:ext cx="1146810" cy="36661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31" name="Oval 30">
            <a:extLst>
              <a:ext uri="{FF2B5EF4-FFF2-40B4-BE49-F238E27FC236}">
                <a16:creationId xmlns:a16="http://schemas.microsoft.com/office/drawing/2014/main" id="{70E2364E-3436-8B80-1A45-57E2F85E4BD4}"/>
              </a:ext>
            </a:extLst>
          </p:cNvPr>
          <p:cNvSpPr/>
          <p:nvPr/>
        </p:nvSpPr>
        <p:spPr>
          <a:xfrm>
            <a:off x="2185916" y="2674696"/>
            <a:ext cx="982639" cy="38775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32" name="Oval 31">
            <a:extLst>
              <a:ext uri="{FF2B5EF4-FFF2-40B4-BE49-F238E27FC236}">
                <a16:creationId xmlns:a16="http://schemas.microsoft.com/office/drawing/2014/main" id="{DC12EA4F-A357-49B9-167D-4ADD544F978C}"/>
              </a:ext>
            </a:extLst>
          </p:cNvPr>
          <p:cNvSpPr/>
          <p:nvPr/>
        </p:nvSpPr>
        <p:spPr>
          <a:xfrm>
            <a:off x="6257986" y="2661808"/>
            <a:ext cx="982639" cy="387754"/>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33" name="Oval 32">
            <a:extLst>
              <a:ext uri="{FF2B5EF4-FFF2-40B4-BE49-F238E27FC236}">
                <a16:creationId xmlns:a16="http://schemas.microsoft.com/office/drawing/2014/main" id="{6ED4882D-FBA4-90A5-9AFF-143D8E83E431}"/>
              </a:ext>
            </a:extLst>
          </p:cNvPr>
          <p:cNvSpPr/>
          <p:nvPr/>
        </p:nvSpPr>
        <p:spPr>
          <a:xfrm>
            <a:off x="2184492" y="3142410"/>
            <a:ext cx="1554995" cy="396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34" name="Oval 33">
            <a:extLst>
              <a:ext uri="{FF2B5EF4-FFF2-40B4-BE49-F238E27FC236}">
                <a16:creationId xmlns:a16="http://schemas.microsoft.com/office/drawing/2014/main" id="{C40DE4D7-7CBA-ADC2-D1BB-EDC9EF2F70B9}"/>
              </a:ext>
            </a:extLst>
          </p:cNvPr>
          <p:cNvSpPr/>
          <p:nvPr/>
        </p:nvSpPr>
        <p:spPr>
          <a:xfrm>
            <a:off x="8361822" y="3170353"/>
            <a:ext cx="1050289" cy="40293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35" name="Oval 34">
            <a:extLst>
              <a:ext uri="{FF2B5EF4-FFF2-40B4-BE49-F238E27FC236}">
                <a16:creationId xmlns:a16="http://schemas.microsoft.com/office/drawing/2014/main" id="{E43B6BF2-FE3A-B70D-706A-F95B0B5C9105}"/>
              </a:ext>
            </a:extLst>
          </p:cNvPr>
          <p:cNvSpPr/>
          <p:nvPr/>
        </p:nvSpPr>
        <p:spPr>
          <a:xfrm>
            <a:off x="4022215" y="3661127"/>
            <a:ext cx="1307060" cy="36452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36" name="Oval 35">
            <a:extLst>
              <a:ext uri="{FF2B5EF4-FFF2-40B4-BE49-F238E27FC236}">
                <a16:creationId xmlns:a16="http://schemas.microsoft.com/office/drawing/2014/main" id="{3A74EF99-C445-DCEF-ED45-C40DD1DE97C0}"/>
              </a:ext>
            </a:extLst>
          </p:cNvPr>
          <p:cNvSpPr/>
          <p:nvPr/>
        </p:nvSpPr>
        <p:spPr>
          <a:xfrm>
            <a:off x="8361823" y="3645390"/>
            <a:ext cx="836976" cy="396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37" name="Oval 36">
            <a:extLst>
              <a:ext uri="{FF2B5EF4-FFF2-40B4-BE49-F238E27FC236}">
                <a16:creationId xmlns:a16="http://schemas.microsoft.com/office/drawing/2014/main" id="{2687A7B7-15F4-188D-B75E-84881D279458}"/>
              </a:ext>
            </a:extLst>
          </p:cNvPr>
          <p:cNvSpPr/>
          <p:nvPr/>
        </p:nvSpPr>
        <p:spPr>
          <a:xfrm>
            <a:off x="4022214" y="4152714"/>
            <a:ext cx="653531" cy="46120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38" name="Oval 37">
            <a:extLst>
              <a:ext uri="{FF2B5EF4-FFF2-40B4-BE49-F238E27FC236}">
                <a16:creationId xmlns:a16="http://schemas.microsoft.com/office/drawing/2014/main" id="{A334D4E3-00AF-4E90-02FB-FF022C4BCC3B}"/>
              </a:ext>
            </a:extLst>
          </p:cNvPr>
          <p:cNvSpPr/>
          <p:nvPr/>
        </p:nvSpPr>
        <p:spPr>
          <a:xfrm>
            <a:off x="8372202" y="4177086"/>
            <a:ext cx="1244484" cy="3960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4" name="Star: 5 Points 3">
            <a:extLst>
              <a:ext uri="{FF2B5EF4-FFF2-40B4-BE49-F238E27FC236}">
                <a16:creationId xmlns:a16="http://schemas.microsoft.com/office/drawing/2014/main" id="{23544493-0204-6DB6-0666-9A5BFF16DEAC}"/>
              </a:ext>
            </a:extLst>
          </p:cNvPr>
          <p:cNvSpPr/>
          <p:nvPr/>
        </p:nvSpPr>
        <p:spPr>
          <a:xfrm>
            <a:off x="11405413" y="3188956"/>
            <a:ext cx="378490" cy="40011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11" name="Star: 5 Points 10">
            <a:extLst>
              <a:ext uri="{FF2B5EF4-FFF2-40B4-BE49-F238E27FC236}">
                <a16:creationId xmlns:a16="http://schemas.microsoft.com/office/drawing/2014/main" id="{8E82B62F-CEC0-C61E-7C81-176A63E61DBC}"/>
              </a:ext>
            </a:extLst>
          </p:cNvPr>
          <p:cNvSpPr/>
          <p:nvPr/>
        </p:nvSpPr>
        <p:spPr>
          <a:xfrm>
            <a:off x="11409216" y="3657167"/>
            <a:ext cx="378490" cy="40011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
        <p:nvSpPr>
          <p:cNvPr id="13" name="Star: 5 Points 12">
            <a:extLst>
              <a:ext uri="{FF2B5EF4-FFF2-40B4-BE49-F238E27FC236}">
                <a16:creationId xmlns:a16="http://schemas.microsoft.com/office/drawing/2014/main" id="{0A0A875A-2718-22F0-8D28-BE92741FB43C}"/>
              </a:ext>
            </a:extLst>
          </p:cNvPr>
          <p:cNvSpPr/>
          <p:nvPr/>
        </p:nvSpPr>
        <p:spPr>
          <a:xfrm>
            <a:off x="11410237" y="4159795"/>
            <a:ext cx="378490" cy="400110"/>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D3C3C"/>
              </a:solidFill>
              <a:effectLst/>
              <a:uLnTx/>
              <a:uFillTx/>
              <a:latin typeface="Arial"/>
              <a:ea typeface="+mn-ea"/>
              <a:cs typeface="+mn-cs"/>
            </a:endParaRPr>
          </a:p>
        </p:txBody>
      </p:sp>
    </p:spTree>
    <p:extLst>
      <p:ext uri="{BB962C8B-B14F-4D97-AF65-F5344CB8AC3E}">
        <p14:creationId xmlns:p14="http://schemas.microsoft.com/office/powerpoint/2010/main" val="145699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2F4A5-CF5E-EB58-581F-F6F49FF52D9C}"/>
              </a:ext>
            </a:extLst>
          </p:cNvPr>
          <p:cNvSpPr>
            <a:spLocks noGrp="1"/>
          </p:cNvSpPr>
          <p:nvPr>
            <p:ph type="title"/>
          </p:nvPr>
        </p:nvSpPr>
        <p:spPr>
          <a:xfrm>
            <a:off x="-1" y="213557"/>
            <a:ext cx="2249905" cy="647577"/>
          </a:xfrm>
        </p:spPr>
        <p:txBody>
          <a:bodyPr/>
          <a:lstStyle/>
          <a:p>
            <a:r>
              <a:rPr lang="en-GB" dirty="0" err="1"/>
              <a:t>Phonetik</a:t>
            </a:r>
            <a:endParaRPr lang="en-GB" dirty="0"/>
          </a:p>
        </p:txBody>
      </p:sp>
      <p:sp>
        <p:nvSpPr>
          <p:cNvPr id="3" name="Text Placeholder 2">
            <a:extLst>
              <a:ext uri="{FF2B5EF4-FFF2-40B4-BE49-F238E27FC236}">
                <a16:creationId xmlns:a16="http://schemas.microsoft.com/office/drawing/2014/main" id="{D2D91D98-E8D1-F5F2-1C23-C053A58A8B5C}"/>
              </a:ext>
            </a:extLst>
          </p:cNvPr>
          <p:cNvSpPr>
            <a:spLocks noGrp="1"/>
          </p:cNvSpPr>
          <p:nvPr>
            <p:ph type="body" sz="quarter" idx="10"/>
          </p:nvPr>
        </p:nvSpPr>
        <p:spPr>
          <a:xfrm>
            <a:off x="2367410" y="262077"/>
            <a:ext cx="5406738" cy="647577"/>
          </a:xfrm>
        </p:spPr>
        <p:txBody>
          <a:bodyPr/>
          <a:lstStyle/>
          <a:p>
            <a:r>
              <a:rPr lang="en-GB" dirty="0"/>
              <a:t>Noughts and crosses</a:t>
            </a:r>
          </a:p>
        </p:txBody>
      </p:sp>
      <p:graphicFrame>
        <p:nvGraphicFramePr>
          <p:cNvPr id="5" name="Table 6">
            <a:extLst>
              <a:ext uri="{FF2B5EF4-FFF2-40B4-BE49-F238E27FC236}">
                <a16:creationId xmlns:a16="http://schemas.microsoft.com/office/drawing/2014/main" id="{A683B82D-DC1F-5560-A089-E97D7E7C96E2}"/>
              </a:ext>
            </a:extLst>
          </p:cNvPr>
          <p:cNvGraphicFramePr>
            <a:graphicFrameLocks noGrp="1"/>
          </p:cNvGraphicFramePr>
          <p:nvPr/>
        </p:nvGraphicFramePr>
        <p:xfrm>
          <a:off x="4404639" y="909654"/>
          <a:ext cx="7326150" cy="5164704"/>
        </p:xfrm>
        <a:graphic>
          <a:graphicData uri="http://schemas.openxmlformats.org/drawingml/2006/table">
            <a:tbl>
              <a:tblPr firstRow="1" bandRow="1">
                <a:tableStyleId>{2D5ABB26-0587-4C30-8999-92F81FD0307C}</a:tableStyleId>
              </a:tblPr>
              <a:tblGrid>
                <a:gridCol w="2442050">
                  <a:extLst>
                    <a:ext uri="{9D8B030D-6E8A-4147-A177-3AD203B41FA5}">
                      <a16:colId xmlns:a16="http://schemas.microsoft.com/office/drawing/2014/main" val="4239369747"/>
                    </a:ext>
                  </a:extLst>
                </a:gridCol>
                <a:gridCol w="2442050">
                  <a:extLst>
                    <a:ext uri="{9D8B030D-6E8A-4147-A177-3AD203B41FA5}">
                      <a16:colId xmlns:a16="http://schemas.microsoft.com/office/drawing/2014/main" val="1374629090"/>
                    </a:ext>
                  </a:extLst>
                </a:gridCol>
                <a:gridCol w="2442050">
                  <a:extLst>
                    <a:ext uri="{9D8B030D-6E8A-4147-A177-3AD203B41FA5}">
                      <a16:colId xmlns:a16="http://schemas.microsoft.com/office/drawing/2014/main" val="2479742893"/>
                    </a:ext>
                  </a:extLst>
                </a:gridCol>
              </a:tblGrid>
              <a:tr h="1721568">
                <a:tc>
                  <a:txBody>
                    <a:bodyPr/>
                    <a:lstStyle/>
                    <a:p>
                      <a:endParaRPr lang="en-GB"/>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9570512"/>
                  </a:ext>
                </a:extLst>
              </a:tr>
              <a:tr h="1721568">
                <a:tc>
                  <a:txBody>
                    <a:bodyPr/>
                    <a:lstStyle/>
                    <a:p>
                      <a:endParaRPr lang="en-GB"/>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GB"/>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33441291"/>
                  </a:ext>
                </a:extLst>
              </a:tr>
              <a:tr h="1721568">
                <a:tc>
                  <a:txBody>
                    <a:bodyPr/>
                    <a:lstStyle/>
                    <a:p>
                      <a:endParaRPr lang="en-GB"/>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endParaRPr lang="en-GB"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908447871"/>
                  </a:ext>
                </a:extLst>
              </a:tr>
            </a:tbl>
          </a:graphicData>
        </a:graphic>
      </p:graphicFrame>
      <p:sp>
        <p:nvSpPr>
          <p:cNvPr id="7" name="TextBox 6">
            <a:extLst>
              <a:ext uri="{FF2B5EF4-FFF2-40B4-BE49-F238E27FC236}">
                <a16:creationId xmlns:a16="http://schemas.microsoft.com/office/drawing/2014/main" id="{9F93849D-F3D2-2783-D3B6-8E77DB63308F}"/>
              </a:ext>
            </a:extLst>
          </p:cNvPr>
          <p:cNvSpPr txBox="1"/>
          <p:nvPr/>
        </p:nvSpPr>
        <p:spPr>
          <a:xfrm>
            <a:off x="4175634" y="3885609"/>
            <a:ext cx="27189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Wissenschaftlerin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E5CEA4E9-405D-C977-D443-F2BAAC62E00D}"/>
              </a:ext>
            </a:extLst>
          </p:cNvPr>
          <p:cNvSpPr txBox="1"/>
          <p:nvPr/>
        </p:nvSpPr>
        <p:spPr>
          <a:xfrm>
            <a:off x="4416806" y="5612693"/>
            <a:ext cx="2236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Entdecker</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9907B301-603F-49A6-572F-240C00E6634A}"/>
              </a:ext>
            </a:extLst>
          </p:cNvPr>
          <p:cNvSpPr txBox="1"/>
          <p:nvPr/>
        </p:nvSpPr>
        <p:spPr>
          <a:xfrm>
            <a:off x="4362899" y="2130173"/>
            <a:ext cx="2236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Spieler</a:t>
            </a:r>
          </a:p>
        </p:txBody>
      </p:sp>
      <p:sp>
        <p:nvSpPr>
          <p:cNvPr id="10" name="TextBox 9">
            <a:extLst>
              <a:ext uri="{FF2B5EF4-FFF2-40B4-BE49-F238E27FC236}">
                <a16:creationId xmlns:a16="http://schemas.microsoft.com/office/drawing/2014/main" id="{2529FAD8-5911-22B6-8700-2CB9410D945E}"/>
              </a:ext>
            </a:extLst>
          </p:cNvPr>
          <p:cNvSpPr txBox="1"/>
          <p:nvPr/>
        </p:nvSpPr>
        <p:spPr>
          <a:xfrm>
            <a:off x="6906792" y="5640592"/>
            <a:ext cx="2236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Schreiberin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A1C0F30E-8D7C-C457-1667-8B89A0F5E8FE}"/>
              </a:ext>
            </a:extLst>
          </p:cNvPr>
          <p:cNvSpPr txBox="1"/>
          <p:nvPr/>
        </p:nvSpPr>
        <p:spPr>
          <a:xfrm>
            <a:off x="9472620" y="5635349"/>
            <a:ext cx="2236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Sprecher</a:t>
            </a:r>
          </a:p>
        </p:txBody>
      </p:sp>
      <p:sp>
        <p:nvSpPr>
          <p:cNvPr id="12" name="TextBox 11">
            <a:extLst>
              <a:ext uri="{FF2B5EF4-FFF2-40B4-BE49-F238E27FC236}">
                <a16:creationId xmlns:a16="http://schemas.microsoft.com/office/drawing/2014/main" id="{C15A385E-9591-B6FA-45B4-351516E5380B}"/>
              </a:ext>
            </a:extLst>
          </p:cNvPr>
          <p:cNvSpPr txBox="1"/>
          <p:nvPr/>
        </p:nvSpPr>
        <p:spPr>
          <a:xfrm>
            <a:off x="9452995" y="3895064"/>
            <a:ext cx="2236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Gewinnerin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4" name="TextBox 13">
            <a:extLst>
              <a:ext uri="{FF2B5EF4-FFF2-40B4-BE49-F238E27FC236}">
                <a16:creationId xmlns:a16="http://schemas.microsoft.com/office/drawing/2014/main" id="{9C5363CD-0FAB-AAB5-E60F-BAE5B87FF2E8}"/>
              </a:ext>
            </a:extLst>
          </p:cNvPr>
          <p:cNvSpPr txBox="1"/>
          <p:nvPr/>
        </p:nvSpPr>
        <p:spPr>
          <a:xfrm>
            <a:off x="9396583" y="2164773"/>
            <a:ext cx="2236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Helfer</a:t>
            </a:r>
          </a:p>
        </p:txBody>
      </p:sp>
      <p:sp>
        <p:nvSpPr>
          <p:cNvPr id="15" name="TextBox 14">
            <a:extLst>
              <a:ext uri="{FF2B5EF4-FFF2-40B4-BE49-F238E27FC236}">
                <a16:creationId xmlns:a16="http://schemas.microsoft.com/office/drawing/2014/main" id="{98A29B59-F0E4-6CD2-9F5C-72D16B028070}"/>
              </a:ext>
            </a:extLst>
          </p:cNvPr>
          <p:cNvSpPr txBox="1"/>
          <p:nvPr/>
        </p:nvSpPr>
        <p:spPr>
          <a:xfrm>
            <a:off x="6900611" y="2119325"/>
            <a:ext cx="2236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Übersetzerin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16" name="TextBox 15">
            <a:extLst>
              <a:ext uri="{FF2B5EF4-FFF2-40B4-BE49-F238E27FC236}">
                <a16:creationId xmlns:a16="http://schemas.microsoft.com/office/drawing/2014/main" id="{A92ED5AA-C3D3-C6A5-619B-D8C972A557A1}"/>
              </a:ext>
            </a:extLst>
          </p:cNvPr>
          <p:cNvSpPr txBox="1"/>
          <p:nvPr/>
        </p:nvSpPr>
        <p:spPr>
          <a:xfrm>
            <a:off x="6881916" y="3871660"/>
            <a:ext cx="22366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Denkerin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1026" name="Picture 2" descr="Free vector graphics of Soccer">
            <a:extLst>
              <a:ext uri="{FF2B5EF4-FFF2-40B4-BE49-F238E27FC236}">
                <a16:creationId xmlns:a16="http://schemas.microsoft.com/office/drawing/2014/main" id="{3F387739-870A-8FC8-A70A-31BFA59442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1918" y="1031621"/>
            <a:ext cx="864202" cy="11942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graphics of Cartoon">
            <a:extLst>
              <a:ext uri="{FF2B5EF4-FFF2-40B4-BE49-F238E27FC236}">
                <a16:creationId xmlns:a16="http://schemas.microsoft.com/office/drawing/2014/main" id="{BFD7FD1C-8668-4FA6-A68D-2034DF7593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7444" y="2645555"/>
            <a:ext cx="859587" cy="12734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vector graphics of Silhouette">
            <a:extLst>
              <a:ext uri="{FF2B5EF4-FFF2-40B4-BE49-F238E27FC236}">
                <a16:creationId xmlns:a16="http://schemas.microsoft.com/office/drawing/2014/main" id="{AA508E87-ED2B-1D1F-DBA6-72AC2ABBEE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0035" y="4476539"/>
            <a:ext cx="748602" cy="12305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illustrations of Translate">
            <a:extLst>
              <a:ext uri="{FF2B5EF4-FFF2-40B4-BE49-F238E27FC236}">
                <a16:creationId xmlns:a16="http://schemas.microsoft.com/office/drawing/2014/main" id="{2F062E64-E5AB-E180-72B8-E03A7195AA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4085" y="987854"/>
            <a:ext cx="1271096" cy="111472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illustrations of Hand">
            <a:extLst>
              <a:ext uri="{FF2B5EF4-FFF2-40B4-BE49-F238E27FC236}">
                <a16:creationId xmlns:a16="http://schemas.microsoft.com/office/drawing/2014/main" id="{5BD4DEA4-ECD4-A006-1A8C-55A81DC937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9628" y="589597"/>
            <a:ext cx="2146882" cy="16101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illustrations of Problem solving">
            <a:extLst>
              <a:ext uri="{FF2B5EF4-FFF2-40B4-BE49-F238E27FC236}">
                <a16:creationId xmlns:a16="http://schemas.microsoft.com/office/drawing/2014/main" id="{7819106E-8B2E-0B72-4A94-F0FCC24DCD98}"/>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t="19565"/>
          <a:stretch/>
        </p:blipFill>
        <p:spPr bwMode="auto">
          <a:xfrm>
            <a:off x="7168252" y="2743718"/>
            <a:ext cx="1663979" cy="121521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vector graphics of Victory">
            <a:extLst>
              <a:ext uri="{FF2B5EF4-FFF2-40B4-BE49-F238E27FC236}">
                <a16:creationId xmlns:a16="http://schemas.microsoft.com/office/drawing/2014/main" id="{C198E921-88FF-171A-5A6C-FE7A07AD34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920076" y="2679200"/>
            <a:ext cx="1302489" cy="12604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vector graphics of Myanmar">
            <a:extLst>
              <a:ext uri="{FF2B5EF4-FFF2-40B4-BE49-F238E27FC236}">
                <a16:creationId xmlns:a16="http://schemas.microsoft.com/office/drawing/2014/main" id="{09BDB697-C1B0-27CC-2BBA-DF664224E279}"/>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backgroundMark x1="13800" y1="38056" x2="38323" y2="14861"/>
                        <a14:backgroundMark x1="38323" y1="14861" x2="42357" y2="13333"/>
                      </a14:backgroundRemoval>
                    </a14:imgEffect>
                  </a14:imgLayer>
                </a14:imgProps>
              </a:ext>
              <a:ext uri="{28A0092B-C50C-407E-A947-70E740481C1C}">
                <a14:useLocalDpi xmlns:a14="http://schemas.microsoft.com/office/drawing/2010/main" val="0"/>
              </a:ext>
            </a:extLst>
          </a:blip>
          <a:srcRect/>
          <a:stretch>
            <a:fillRect/>
          </a:stretch>
        </p:blipFill>
        <p:spPr bwMode="auto">
          <a:xfrm>
            <a:off x="7097847" y="4078216"/>
            <a:ext cx="2294342" cy="175363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e vector graphics of Boy">
            <a:extLst>
              <a:ext uri="{FF2B5EF4-FFF2-40B4-BE49-F238E27FC236}">
                <a16:creationId xmlns:a16="http://schemas.microsoft.com/office/drawing/2014/main" id="{E642E66A-D335-AB8A-BA67-8DD7C596F00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b="30958"/>
          <a:stretch/>
        </p:blipFill>
        <p:spPr bwMode="auto">
          <a:xfrm>
            <a:off x="10062256" y="4402042"/>
            <a:ext cx="1099769" cy="1253896"/>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80C108E3-1999-F4C9-BB59-CE2A20A93FA4}"/>
              </a:ext>
            </a:extLst>
          </p:cNvPr>
          <p:cNvSpPr/>
          <p:nvPr/>
        </p:nvSpPr>
        <p:spPr>
          <a:xfrm>
            <a:off x="10571320" y="181038"/>
            <a:ext cx="1397626" cy="32644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sprechen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pic>
        <p:nvPicPr>
          <p:cNvPr id="1046" name="Picture 22" descr="Free vector graphics of Business">
            <a:extLst>
              <a:ext uri="{FF2B5EF4-FFF2-40B4-BE49-F238E27FC236}">
                <a16:creationId xmlns:a16="http://schemas.microsoft.com/office/drawing/2014/main" id="{F55C6EBA-AAE2-E769-B2B7-B915D01363A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11733" y="4260646"/>
            <a:ext cx="1230980" cy="1019914"/>
          </a:xfrm>
          <a:prstGeom prst="rect">
            <a:avLst/>
          </a:prstGeom>
          <a:noFill/>
          <a:extLst>
            <a:ext uri="{909E8E84-426E-40DD-AFC4-6F175D3DCCD1}">
              <a14:hiddenFill xmlns:a14="http://schemas.microsoft.com/office/drawing/2010/main">
                <a:solidFill>
                  <a:srgbClr val="FFFFFF"/>
                </a:solidFill>
              </a14:hiddenFill>
            </a:ext>
          </a:extLst>
        </p:spPr>
      </p:pic>
      <p:sp>
        <p:nvSpPr>
          <p:cNvPr id="23" name="Speech Bubble: Rectangle with Corners Rounded 22">
            <a:extLst>
              <a:ext uri="{FF2B5EF4-FFF2-40B4-BE49-F238E27FC236}">
                <a16:creationId xmlns:a16="http://schemas.microsoft.com/office/drawing/2014/main" id="{9E24F352-47D4-E9EC-657B-AE5AACEE66AB}"/>
              </a:ext>
            </a:extLst>
          </p:cNvPr>
          <p:cNvSpPr/>
          <p:nvPr/>
        </p:nvSpPr>
        <p:spPr>
          <a:xfrm>
            <a:off x="188926" y="972914"/>
            <a:ext cx="4121955" cy="3143527"/>
          </a:xfrm>
          <a:prstGeom prst="wedgeRoundRectCallo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Remember!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er</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the end of a word is unstressed and sounds like the English ‘uh’.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D3C3C"/>
                </a:solidFill>
                <a:effectLst/>
                <a:uLnTx/>
                <a:uFillTx/>
                <a:latin typeface="Century Gothic"/>
                <a:ea typeface="+mn-ea"/>
                <a:cs typeface="+mn-cs"/>
              </a:rPr>
              <a:t>The [</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r</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in female people nouns is consonantal and is rolled at the back of the throat.  </a:t>
            </a:r>
          </a:p>
        </p:txBody>
      </p:sp>
      <p:sp>
        <p:nvSpPr>
          <p:cNvPr id="24" name="Rectangle: Rounded Corners 23">
            <a:hlinkClick r:id="" action="ppaction://noaction">
              <a:snd r:embed="rId15" name="10.1.1.7 L2 slide 2 1.wav"/>
            </a:hlinkClick>
            <a:extLst>
              <a:ext uri="{FF2B5EF4-FFF2-40B4-BE49-F238E27FC236}">
                <a16:creationId xmlns:a16="http://schemas.microsoft.com/office/drawing/2014/main" id="{EF512346-4AE1-51D2-DC9E-682DC9C5A6B9}"/>
              </a:ext>
            </a:extLst>
          </p:cNvPr>
          <p:cNvSpPr/>
          <p:nvPr/>
        </p:nvSpPr>
        <p:spPr>
          <a:xfrm>
            <a:off x="1229588" y="5342132"/>
            <a:ext cx="2112645" cy="4265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Verdien</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er</a:t>
            </a:r>
            <a:endParaRPr kumimoji="0" lang="en-GB" sz="2400" b="1"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25" name="Rectangle: Rounded Corners 24">
            <a:hlinkClick r:id="" action="ppaction://noaction">
              <a:snd r:embed="rId16" name="10.1.1.7 L2 slide 2 2.wav"/>
            </a:hlinkClick>
            <a:extLst>
              <a:ext uri="{FF2B5EF4-FFF2-40B4-BE49-F238E27FC236}">
                <a16:creationId xmlns:a16="http://schemas.microsoft.com/office/drawing/2014/main" id="{59B322D3-9046-6E8B-77AF-981466F78D78}"/>
              </a:ext>
            </a:extLst>
          </p:cNvPr>
          <p:cNvSpPr/>
          <p:nvPr/>
        </p:nvSpPr>
        <p:spPr>
          <a:xfrm>
            <a:off x="1214802" y="5830264"/>
            <a:ext cx="2112645" cy="4265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Verdiene</a:t>
            </a: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r</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in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62622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3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0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3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4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23" grpId="0" animBg="1"/>
      <p:bldP spid="24"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DD75B-B8EA-B2D4-6632-7EBB9F094820}"/>
              </a:ext>
            </a:extLst>
          </p:cNvPr>
          <p:cNvSpPr>
            <a:spLocks noGrp="1"/>
          </p:cNvSpPr>
          <p:nvPr>
            <p:ph type="title"/>
          </p:nvPr>
        </p:nvSpPr>
        <p:spPr>
          <a:xfrm>
            <a:off x="0" y="213557"/>
            <a:ext cx="3094074" cy="647577"/>
          </a:xfrm>
        </p:spPr>
        <p:txBody>
          <a:bodyPr/>
          <a:lstStyle/>
          <a:p>
            <a:r>
              <a:rPr lang="en-GB" dirty="0" err="1"/>
              <a:t>Astronauten</a:t>
            </a:r>
            <a:endParaRPr lang="en-GB" dirty="0"/>
          </a:p>
        </p:txBody>
      </p:sp>
      <p:sp>
        <p:nvSpPr>
          <p:cNvPr id="3" name="Text Placeholder 2">
            <a:extLst>
              <a:ext uri="{FF2B5EF4-FFF2-40B4-BE49-F238E27FC236}">
                <a16:creationId xmlns:a16="http://schemas.microsoft.com/office/drawing/2014/main" id="{95598BA8-B24A-01C3-D2A4-31F5FFA31F94}"/>
              </a:ext>
            </a:extLst>
          </p:cNvPr>
          <p:cNvSpPr>
            <a:spLocks noGrp="1"/>
          </p:cNvSpPr>
          <p:nvPr>
            <p:ph type="body" sz="quarter" idx="10"/>
          </p:nvPr>
        </p:nvSpPr>
        <p:spPr>
          <a:xfrm>
            <a:off x="3204096" y="241955"/>
            <a:ext cx="6634844" cy="647577"/>
          </a:xfrm>
        </p:spPr>
        <p:txBody>
          <a:bodyPr>
            <a:normAutofit fontScale="92500" lnSpcReduction="10000"/>
          </a:bodyPr>
          <a:lstStyle/>
          <a:p>
            <a:r>
              <a:rPr lang="en-GB" dirty="0"/>
              <a:t>Lots of people are involved in a rocket launch. Who are all these people?</a:t>
            </a:r>
          </a:p>
        </p:txBody>
      </p:sp>
      <p:pic>
        <p:nvPicPr>
          <p:cNvPr id="1026" name="Picture 2" descr="Free photos of Rocket launch">
            <a:extLst>
              <a:ext uri="{FF2B5EF4-FFF2-40B4-BE49-F238E27FC236}">
                <a16:creationId xmlns:a16="http://schemas.microsoft.com/office/drawing/2014/main" id="{DCF5EE2F-6640-D824-5561-06FBC5D16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063" y="3141284"/>
            <a:ext cx="4543994" cy="302932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indoor, ceiling, display&#10;&#10;Description automatically generated">
            <a:extLst>
              <a:ext uri="{FF2B5EF4-FFF2-40B4-BE49-F238E27FC236}">
                <a16:creationId xmlns:a16="http://schemas.microsoft.com/office/drawing/2014/main" id="{F10B12C6-F0E7-B30A-575E-6997B4262534}"/>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274945" y="3203082"/>
            <a:ext cx="4375691" cy="2905732"/>
          </a:xfrm>
          <a:prstGeom prst="rect">
            <a:avLst/>
          </a:prstGeom>
        </p:spPr>
      </p:pic>
      <p:pic>
        <p:nvPicPr>
          <p:cNvPr id="1028" name="Picture 4">
            <a:extLst>
              <a:ext uri="{FF2B5EF4-FFF2-40B4-BE49-F238E27FC236}">
                <a16:creationId xmlns:a16="http://schemas.microsoft.com/office/drawing/2014/main" id="{B9C3A60E-EF5C-17A5-C89F-5E3FF34464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9458" y="1159179"/>
            <a:ext cx="4661456" cy="31046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0F08E002-5381-B52A-6F4F-5FA2C4D370FB}"/>
              </a:ext>
            </a:extLst>
          </p:cNvPr>
          <p:cNvSpPr/>
          <p:nvPr/>
        </p:nvSpPr>
        <p:spPr>
          <a:xfrm>
            <a:off x="2307841" y="1083600"/>
            <a:ext cx="1993104" cy="4253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entdecken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1" name="Rectangle: Rounded Corners 10">
            <a:extLst>
              <a:ext uri="{FF2B5EF4-FFF2-40B4-BE49-F238E27FC236}">
                <a16:creationId xmlns:a16="http://schemas.microsoft.com/office/drawing/2014/main" id="{EC7F57E1-EDFA-8111-9B48-4AB13F1053AF}"/>
              </a:ext>
            </a:extLst>
          </p:cNvPr>
          <p:cNvSpPr/>
          <p:nvPr/>
        </p:nvSpPr>
        <p:spPr>
          <a:xfrm>
            <a:off x="7274319" y="666839"/>
            <a:ext cx="1484438" cy="4253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denken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2" name="Rectangle: Rounded Corners 11">
            <a:extLst>
              <a:ext uri="{FF2B5EF4-FFF2-40B4-BE49-F238E27FC236}">
                <a16:creationId xmlns:a16="http://schemas.microsoft.com/office/drawing/2014/main" id="{C0CDC46E-751B-1F3A-8EC9-7851565601EB}"/>
              </a:ext>
            </a:extLst>
          </p:cNvPr>
          <p:cNvSpPr/>
          <p:nvPr/>
        </p:nvSpPr>
        <p:spPr>
          <a:xfrm>
            <a:off x="3689771" y="5347902"/>
            <a:ext cx="2210415" cy="4466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beobachten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3" name="Rectangle: Rounded Corners 12">
            <a:extLst>
              <a:ext uri="{FF2B5EF4-FFF2-40B4-BE49-F238E27FC236}">
                <a16:creationId xmlns:a16="http://schemas.microsoft.com/office/drawing/2014/main" id="{04E548CD-E762-4617-644C-4509D7F5EC37}"/>
              </a:ext>
            </a:extLst>
          </p:cNvPr>
          <p:cNvSpPr/>
          <p:nvPr/>
        </p:nvSpPr>
        <p:spPr>
          <a:xfrm>
            <a:off x="7488695" y="4540519"/>
            <a:ext cx="1484438" cy="4253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arbeiten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4" name="Rectangle: Rounded Corners 13">
            <a:extLst>
              <a:ext uri="{FF2B5EF4-FFF2-40B4-BE49-F238E27FC236}">
                <a16:creationId xmlns:a16="http://schemas.microsoft.com/office/drawing/2014/main" id="{662EB76A-28AD-8B9A-2DB6-3457888EA806}"/>
              </a:ext>
            </a:extLst>
          </p:cNvPr>
          <p:cNvSpPr/>
          <p:nvPr/>
        </p:nvSpPr>
        <p:spPr>
          <a:xfrm>
            <a:off x="9643732" y="2985566"/>
            <a:ext cx="2084438" cy="4917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unterstützen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5" name="Rectangle: Rounded Corners 14">
            <a:extLst>
              <a:ext uri="{FF2B5EF4-FFF2-40B4-BE49-F238E27FC236}">
                <a16:creationId xmlns:a16="http://schemas.microsoft.com/office/drawing/2014/main" id="{C856C29B-2263-3A71-24D9-1FBD441D5C81}"/>
              </a:ext>
            </a:extLst>
          </p:cNvPr>
          <p:cNvSpPr/>
          <p:nvPr/>
        </p:nvSpPr>
        <p:spPr>
          <a:xfrm>
            <a:off x="4917056" y="3141284"/>
            <a:ext cx="1838491" cy="388725"/>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entwickeln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6" name="Rectangle: Rounded Corners 15">
            <a:extLst>
              <a:ext uri="{FF2B5EF4-FFF2-40B4-BE49-F238E27FC236}">
                <a16:creationId xmlns:a16="http://schemas.microsoft.com/office/drawing/2014/main" id="{6E9FCCBD-4C8D-0F26-495F-FAC96720CA88}"/>
              </a:ext>
            </a:extLst>
          </p:cNvPr>
          <p:cNvSpPr/>
          <p:nvPr/>
        </p:nvSpPr>
        <p:spPr>
          <a:xfrm>
            <a:off x="10467597" y="5091800"/>
            <a:ext cx="1484438" cy="42530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helfen</a:t>
            </a:r>
            <a:endParaRPr kumimoji="0" lang="en-GB" sz="24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17" name="Rectangle: Rounded Corners 16">
            <a:extLst>
              <a:ext uri="{FF2B5EF4-FFF2-40B4-BE49-F238E27FC236}">
                <a16:creationId xmlns:a16="http://schemas.microsoft.com/office/drawing/2014/main" id="{9421A60B-98D3-F291-68FE-1695160E7FCF}"/>
              </a:ext>
            </a:extLst>
          </p:cNvPr>
          <p:cNvSpPr/>
          <p:nvPr/>
        </p:nvSpPr>
        <p:spPr>
          <a:xfrm>
            <a:off x="2307842" y="1508902"/>
            <a:ext cx="1993104" cy="4253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Entdecker</a:t>
            </a:r>
            <a:endParaRPr kumimoji="0" lang="en-GB" sz="2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8" name="Rectangle: Rounded Corners 17">
            <a:extLst>
              <a:ext uri="{FF2B5EF4-FFF2-40B4-BE49-F238E27FC236}">
                <a16:creationId xmlns:a16="http://schemas.microsoft.com/office/drawing/2014/main" id="{E439E62E-8622-D6AB-B42F-5200EB8102A4}"/>
              </a:ext>
            </a:extLst>
          </p:cNvPr>
          <p:cNvSpPr/>
          <p:nvPr/>
        </p:nvSpPr>
        <p:spPr>
          <a:xfrm>
            <a:off x="3689770" y="5783743"/>
            <a:ext cx="2210415" cy="44660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Beobachter</a:t>
            </a:r>
          </a:p>
        </p:txBody>
      </p:sp>
      <p:sp>
        <p:nvSpPr>
          <p:cNvPr id="19" name="Rectangle: Rounded Corners 18">
            <a:extLst>
              <a:ext uri="{FF2B5EF4-FFF2-40B4-BE49-F238E27FC236}">
                <a16:creationId xmlns:a16="http://schemas.microsoft.com/office/drawing/2014/main" id="{AB0EAC8E-9775-21AA-5411-040D8FAC1756}"/>
              </a:ext>
            </a:extLst>
          </p:cNvPr>
          <p:cNvSpPr/>
          <p:nvPr/>
        </p:nvSpPr>
        <p:spPr>
          <a:xfrm>
            <a:off x="4917056" y="3508169"/>
            <a:ext cx="1838491" cy="388725"/>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Entwickler</a:t>
            </a:r>
            <a:endParaRPr kumimoji="0" lang="en-GB" sz="2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0" name="Rectangle: Rounded Corners 19">
            <a:extLst>
              <a:ext uri="{FF2B5EF4-FFF2-40B4-BE49-F238E27FC236}">
                <a16:creationId xmlns:a16="http://schemas.microsoft.com/office/drawing/2014/main" id="{2627C6AA-5684-BE48-35BB-9C91DE004C5F}"/>
              </a:ext>
            </a:extLst>
          </p:cNvPr>
          <p:cNvSpPr/>
          <p:nvPr/>
        </p:nvSpPr>
        <p:spPr>
          <a:xfrm>
            <a:off x="7274319" y="1083600"/>
            <a:ext cx="1484438" cy="4253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Denker</a:t>
            </a:r>
            <a:endParaRPr kumimoji="0" lang="en-GB" sz="2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470A318F-5E65-9975-FCA3-EFBC06354FCB}"/>
              </a:ext>
            </a:extLst>
          </p:cNvPr>
          <p:cNvSpPr/>
          <p:nvPr/>
        </p:nvSpPr>
        <p:spPr>
          <a:xfrm>
            <a:off x="9643731" y="3443522"/>
            <a:ext cx="2084438" cy="49178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Unterstützer</a:t>
            </a:r>
            <a:endParaRPr kumimoji="0" lang="en-GB" sz="2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148499E5-D1A9-93E5-134D-FDC45902BB2B}"/>
              </a:ext>
            </a:extLst>
          </p:cNvPr>
          <p:cNvSpPr/>
          <p:nvPr/>
        </p:nvSpPr>
        <p:spPr>
          <a:xfrm>
            <a:off x="7488695" y="4929920"/>
            <a:ext cx="1484438" cy="4253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FFFFFF"/>
                </a:solidFill>
                <a:effectLst/>
                <a:uLnTx/>
                <a:uFillTx/>
                <a:latin typeface="Century Gothic"/>
                <a:ea typeface="+mn-ea"/>
                <a:cs typeface="+mn-cs"/>
              </a:rPr>
              <a:t>Arbeiter</a:t>
            </a:r>
            <a:endParaRPr kumimoji="0" lang="en-GB" sz="24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3" name="Rectangle: Rounded Corners 22">
            <a:extLst>
              <a:ext uri="{FF2B5EF4-FFF2-40B4-BE49-F238E27FC236}">
                <a16:creationId xmlns:a16="http://schemas.microsoft.com/office/drawing/2014/main" id="{271E578C-742C-1C5D-E35E-AFF1F00D70CF}"/>
              </a:ext>
            </a:extLst>
          </p:cNvPr>
          <p:cNvSpPr/>
          <p:nvPr/>
        </p:nvSpPr>
        <p:spPr>
          <a:xfrm>
            <a:off x="10467597" y="5500642"/>
            <a:ext cx="1484438" cy="42530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FFFFFF"/>
                </a:solidFill>
                <a:effectLst/>
                <a:uLnTx/>
                <a:uFillTx/>
                <a:latin typeface="Century Gothic"/>
                <a:ea typeface="+mn-ea"/>
                <a:cs typeface="+mn-cs"/>
              </a:rPr>
              <a:t>Helfer</a:t>
            </a:r>
          </a:p>
        </p:txBody>
      </p:sp>
      <p:sp>
        <p:nvSpPr>
          <p:cNvPr id="24" name="Speech Bubble: Rectangle with Corners Rounded 23">
            <a:extLst>
              <a:ext uri="{FF2B5EF4-FFF2-40B4-BE49-F238E27FC236}">
                <a16:creationId xmlns:a16="http://schemas.microsoft.com/office/drawing/2014/main" id="{AA99C9F5-AF7B-E03E-B4E6-AE7E3F4A63DA}"/>
              </a:ext>
            </a:extLst>
          </p:cNvPr>
          <p:cNvSpPr/>
          <p:nvPr/>
        </p:nvSpPr>
        <p:spPr>
          <a:xfrm>
            <a:off x="9072081" y="749186"/>
            <a:ext cx="2682067" cy="2053510"/>
          </a:xfrm>
          <a:prstGeom prst="wedgeRoundRectCallout">
            <a:avLst>
              <a:gd name="adj1" fmla="val -65529"/>
              <a:gd name="adj2" fmla="val 16606"/>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As you know, we can change verbs to male person nouns by adding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a:t>
            </a:r>
            <a:r>
              <a:rPr kumimoji="0" lang="en-GB" sz="2000" b="1" i="0" u="none" strike="noStrike" kern="1200" cap="none" spc="0" normalizeH="0" baseline="0" noProof="0" dirty="0">
                <a:ln>
                  <a:noFill/>
                </a:ln>
                <a:solidFill>
                  <a:srgbClr val="3D3C3C"/>
                </a:solidFill>
                <a:effectLst/>
                <a:uLnTx/>
                <a:uFillTx/>
                <a:latin typeface="Century Gothic"/>
                <a:ea typeface="+mn-ea"/>
                <a:cs typeface="+mn-cs"/>
              </a:rPr>
              <a:t>er </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to a verb stem.</a:t>
            </a:r>
          </a:p>
        </p:txBody>
      </p:sp>
      <p:sp>
        <p:nvSpPr>
          <p:cNvPr id="25" name="Rectangle: Rounded Corners 24">
            <a:extLst>
              <a:ext uri="{FF2B5EF4-FFF2-40B4-BE49-F238E27FC236}">
                <a16:creationId xmlns:a16="http://schemas.microsoft.com/office/drawing/2014/main" id="{87DC8646-1D54-AB63-B76E-FAB269E05CB2}"/>
              </a:ext>
            </a:extLst>
          </p:cNvPr>
          <p:cNvSpPr/>
          <p:nvPr/>
        </p:nvSpPr>
        <p:spPr>
          <a:xfrm>
            <a:off x="10467597" y="108360"/>
            <a:ext cx="1484438" cy="31287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Grammatik</a:t>
            </a:r>
          </a:p>
        </p:txBody>
      </p:sp>
    </p:spTree>
    <p:extLst>
      <p:ext uri="{BB962C8B-B14F-4D97-AF65-F5344CB8AC3E}">
        <p14:creationId xmlns:p14="http://schemas.microsoft.com/office/powerpoint/2010/main" val="283060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4C73-2748-35C9-2873-160AE52A8FEF}"/>
              </a:ext>
            </a:extLst>
          </p:cNvPr>
          <p:cNvSpPr>
            <a:spLocks noGrp="1"/>
          </p:cNvSpPr>
          <p:nvPr>
            <p:ph type="title"/>
          </p:nvPr>
        </p:nvSpPr>
        <p:spPr>
          <a:xfrm>
            <a:off x="0" y="213557"/>
            <a:ext cx="3816854" cy="647577"/>
          </a:xfrm>
        </p:spPr>
        <p:txBody>
          <a:bodyPr/>
          <a:lstStyle/>
          <a:p>
            <a:r>
              <a:rPr lang="en-GB" dirty="0"/>
              <a:t>Matthias Maurer</a:t>
            </a:r>
          </a:p>
        </p:txBody>
      </p:sp>
      <p:sp>
        <p:nvSpPr>
          <p:cNvPr id="3" name="TextBox 2">
            <a:extLst>
              <a:ext uri="{FF2B5EF4-FFF2-40B4-BE49-F238E27FC236}">
                <a16:creationId xmlns:a16="http://schemas.microsoft.com/office/drawing/2014/main" id="{7B6FBB6B-4EC8-2BCB-472E-C2E2E34FFDA6}"/>
              </a:ext>
            </a:extLst>
          </p:cNvPr>
          <p:cNvSpPr txBox="1"/>
          <p:nvPr/>
        </p:nvSpPr>
        <p:spPr>
          <a:xfrm>
            <a:off x="159585" y="1002852"/>
            <a:ext cx="118728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As you know, to form a yes/ no question in the perfect tense, we swap the subject and the verb. </a:t>
            </a:r>
          </a:p>
        </p:txBody>
      </p:sp>
      <p:sp>
        <p:nvSpPr>
          <p:cNvPr id="6" name="Rectangle: Rounded Corners 5">
            <a:extLst>
              <a:ext uri="{FF2B5EF4-FFF2-40B4-BE49-F238E27FC236}">
                <a16:creationId xmlns:a16="http://schemas.microsoft.com/office/drawing/2014/main" id="{BB4CE0AE-E5B2-D97D-9508-927C3332F198}"/>
              </a:ext>
            </a:extLst>
          </p:cNvPr>
          <p:cNvSpPr/>
          <p:nvPr/>
        </p:nvSpPr>
        <p:spPr>
          <a:xfrm>
            <a:off x="10503568" y="144210"/>
            <a:ext cx="1490894" cy="312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Grammatik</a:t>
            </a:r>
          </a:p>
        </p:txBody>
      </p:sp>
      <p:sp>
        <p:nvSpPr>
          <p:cNvPr id="8" name="TextBox 7">
            <a:extLst>
              <a:ext uri="{FF2B5EF4-FFF2-40B4-BE49-F238E27FC236}">
                <a16:creationId xmlns:a16="http://schemas.microsoft.com/office/drawing/2014/main" id="{994E475F-3475-DC12-CFA7-B5A311E484D4}"/>
              </a:ext>
            </a:extLst>
          </p:cNvPr>
          <p:cNvSpPr txBox="1"/>
          <p:nvPr/>
        </p:nvSpPr>
        <p:spPr>
          <a:xfrm>
            <a:off x="159585" y="2702913"/>
            <a:ext cx="80940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Matthias Maurer </a:t>
            </a:r>
            <a:r>
              <a:rPr kumimoji="0" lang="en-GB" sz="2400" b="1" i="0" u="none" strike="noStrike" kern="1200" cap="none" spc="0" normalizeH="0" baseline="0" noProof="0" dirty="0">
                <a:ln>
                  <a:noFill/>
                </a:ln>
                <a:solidFill>
                  <a:srgbClr val="525050"/>
                </a:solidFill>
                <a:effectLst/>
                <a:uLnTx/>
                <a:uFillTx/>
                <a:latin typeface="Century Gothic"/>
                <a:ea typeface="+mn-ea"/>
                <a:cs typeface="+mn-cs"/>
              </a:rPr>
              <a:t>hat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als</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Astronaut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gearbeitet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p>
        </p:txBody>
      </p:sp>
      <p:pic>
        <p:nvPicPr>
          <p:cNvPr id="2050" name="Picture 2">
            <a:extLst>
              <a:ext uri="{FF2B5EF4-FFF2-40B4-BE49-F238E27FC236}">
                <a16:creationId xmlns:a16="http://schemas.microsoft.com/office/drawing/2014/main" id="{8B8161A7-F38C-4E84-04F8-972265A56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474" y="1708485"/>
            <a:ext cx="2253114" cy="281639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C399C325-B902-F335-99EB-A9F088A84C24}"/>
              </a:ext>
            </a:extLst>
          </p:cNvPr>
          <p:cNvSpPr/>
          <p:nvPr/>
        </p:nvSpPr>
        <p:spPr>
          <a:xfrm>
            <a:off x="159584" y="3296653"/>
            <a:ext cx="7203741" cy="5293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D3C3C"/>
                </a:solidFill>
                <a:effectLst/>
                <a:uLnTx/>
                <a:uFillTx/>
                <a:latin typeface="Century Gothic"/>
                <a:ea typeface="+mn-ea"/>
                <a:cs typeface="+mn-cs"/>
              </a:rPr>
              <a:t>Hat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Matthias Maurer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als</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Astronaut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gearbeitet</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a:t>
            </a:r>
          </a:p>
        </p:txBody>
      </p:sp>
      <p:sp>
        <p:nvSpPr>
          <p:cNvPr id="10" name="TextBox 9">
            <a:extLst>
              <a:ext uri="{FF2B5EF4-FFF2-40B4-BE49-F238E27FC236}">
                <a16:creationId xmlns:a16="http://schemas.microsoft.com/office/drawing/2014/main" id="{BC155EE3-1DB2-C47B-9918-C6C8FC795532}"/>
              </a:ext>
            </a:extLst>
          </p:cNvPr>
          <p:cNvSpPr txBox="1"/>
          <p:nvPr/>
        </p:nvSpPr>
        <p:spPr>
          <a:xfrm>
            <a:off x="159585" y="1975567"/>
            <a:ext cx="80940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Turn these statements to questions:</a:t>
            </a:r>
          </a:p>
        </p:txBody>
      </p:sp>
      <p:sp>
        <p:nvSpPr>
          <p:cNvPr id="11" name="TextBox 10">
            <a:extLst>
              <a:ext uri="{FF2B5EF4-FFF2-40B4-BE49-F238E27FC236}">
                <a16:creationId xmlns:a16="http://schemas.microsoft.com/office/drawing/2014/main" id="{7D47B73E-E769-B45D-1393-1998BC97106A}"/>
              </a:ext>
            </a:extLst>
          </p:cNvPr>
          <p:cNvSpPr txBox="1"/>
          <p:nvPr/>
        </p:nvSpPr>
        <p:spPr>
          <a:xfrm>
            <a:off x="159585" y="4165717"/>
            <a:ext cx="809407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Matthias Maurer </a:t>
            </a:r>
            <a:r>
              <a:rPr kumimoji="0" lang="en-GB" sz="2400" b="1"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ins All*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gefahren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p>
        </p:txBody>
      </p:sp>
      <p:sp>
        <p:nvSpPr>
          <p:cNvPr id="12" name="Rectangle: Rounded Corners 11">
            <a:extLst>
              <a:ext uri="{FF2B5EF4-FFF2-40B4-BE49-F238E27FC236}">
                <a16:creationId xmlns:a16="http://schemas.microsoft.com/office/drawing/2014/main" id="{E43D80CA-B3E3-E232-BC04-BEC8CADAADAA}"/>
              </a:ext>
            </a:extLst>
          </p:cNvPr>
          <p:cNvSpPr/>
          <p:nvPr/>
        </p:nvSpPr>
        <p:spPr>
          <a:xfrm>
            <a:off x="159585" y="4759457"/>
            <a:ext cx="5747920" cy="52938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3D3C3C"/>
                </a:solidFill>
                <a:effectLst/>
                <a:uLnTx/>
                <a:uFillTx/>
                <a:latin typeface="Century Gothic"/>
                <a:ea typeface="+mn-ea"/>
                <a:cs typeface="+mn-cs"/>
              </a:rPr>
              <a:t>Ist</a:t>
            </a:r>
            <a:r>
              <a:rPr kumimoji="0" lang="en-GB" sz="2400" b="1" i="0" u="none" strike="noStrike" kern="1200" cap="none" spc="0" normalizeH="0" baseline="0" noProof="0" dirty="0">
                <a:ln>
                  <a:noFill/>
                </a:ln>
                <a:solidFill>
                  <a:srgbClr val="3D3C3C"/>
                </a:solidFill>
                <a:effectLst/>
                <a:uLnTx/>
                <a:uFillTx/>
                <a:latin typeface="Century Gothic"/>
                <a:ea typeface="+mn-ea"/>
                <a:cs typeface="+mn-cs"/>
              </a:rPr>
              <a:t> </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Matthias Maurer ins All* </a:t>
            </a:r>
            <a:r>
              <a:rPr kumimoji="0" lang="en-GB" sz="2400" b="0" i="0" u="none" strike="noStrike" kern="1200" cap="none" spc="0" normalizeH="0" baseline="0" noProof="0" dirty="0" err="1">
                <a:ln>
                  <a:noFill/>
                </a:ln>
                <a:solidFill>
                  <a:srgbClr val="3D3C3C"/>
                </a:solidFill>
                <a:effectLst/>
                <a:uLnTx/>
                <a:uFillTx/>
                <a:latin typeface="Century Gothic"/>
                <a:ea typeface="+mn-ea"/>
                <a:cs typeface="+mn-cs"/>
              </a:rPr>
              <a:t>gefahren</a:t>
            </a:r>
            <a:r>
              <a:rPr kumimoji="0" lang="en-GB" sz="2400" b="0" i="0" u="none" strike="noStrike" kern="1200" cap="none" spc="0" normalizeH="0" baseline="0" noProof="0" dirty="0">
                <a:ln>
                  <a:noFill/>
                </a:ln>
                <a:solidFill>
                  <a:srgbClr val="3D3C3C"/>
                </a:solidFill>
                <a:effectLst/>
                <a:uLnTx/>
                <a:uFillTx/>
                <a:latin typeface="Century Gothic"/>
                <a:ea typeface="+mn-ea"/>
                <a:cs typeface="+mn-cs"/>
              </a:rPr>
              <a:t>? </a:t>
            </a:r>
          </a:p>
        </p:txBody>
      </p:sp>
      <p:sp>
        <p:nvSpPr>
          <p:cNvPr id="7" name="Rectangle: Rounded Corners 6">
            <a:extLst>
              <a:ext uri="{FF2B5EF4-FFF2-40B4-BE49-F238E27FC236}">
                <a16:creationId xmlns:a16="http://schemas.microsoft.com/office/drawing/2014/main" id="{6801C334-6065-FBF0-20E8-0F8CB952B5E8}"/>
              </a:ext>
            </a:extLst>
          </p:cNvPr>
          <p:cNvSpPr/>
          <p:nvPr/>
        </p:nvSpPr>
        <p:spPr>
          <a:xfrm>
            <a:off x="8061158" y="144210"/>
            <a:ext cx="2302042" cy="39721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*das All – space</a:t>
            </a:r>
          </a:p>
        </p:txBody>
      </p:sp>
    </p:spTree>
    <p:extLst>
      <p:ext uri="{BB962C8B-B14F-4D97-AF65-F5344CB8AC3E}">
        <p14:creationId xmlns:p14="http://schemas.microsoft.com/office/powerpoint/2010/main" val="146007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illustrations of Paper">
            <a:extLst>
              <a:ext uri="{FF2B5EF4-FFF2-40B4-BE49-F238E27FC236}">
                <a16:creationId xmlns:a16="http://schemas.microsoft.com/office/drawing/2014/main" id="{AF7661BE-F695-947D-4FC3-351136F60456}"/>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64461"/>
          <a:stretch/>
        </p:blipFill>
        <p:spPr bwMode="auto">
          <a:xfrm>
            <a:off x="8138496" y="4256274"/>
            <a:ext cx="3797749" cy="190172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334C73-2748-35C9-2873-160AE52A8FEF}"/>
              </a:ext>
            </a:extLst>
          </p:cNvPr>
          <p:cNvSpPr>
            <a:spLocks noGrp="1"/>
          </p:cNvSpPr>
          <p:nvPr>
            <p:ph type="title"/>
          </p:nvPr>
        </p:nvSpPr>
        <p:spPr>
          <a:xfrm>
            <a:off x="0" y="213557"/>
            <a:ext cx="3816854" cy="647577"/>
          </a:xfrm>
        </p:spPr>
        <p:txBody>
          <a:bodyPr/>
          <a:lstStyle/>
          <a:p>
            <a:r>
              <a:rPr lang="en-GB" dirty="0"/>
              <a:t>Matthias Maurer</a:t>
            </a:r>
          </a:p>
        </p:txBody>
      </p:sp>
      <p:sp>
        <p:nvSpPr>
          <p:cNvPr id="3" name="TextBox 2">
            <a:extLst>
              <a:ext uri="{FF2B5EF4-FFF2-40B4-BE49-F238E27FC236}">
                <a16:creationId xmlns:a16="http://schemas.microsoft.com/office/drawing/2014/main" id="{7B6FBB6B-4EC8-2BCB-472E-C2E2E34FFDA6}"/>
              </a:ext>
            </a:extLst>
          </p:cNvPr>
          <p:cNvSpPr txBox="1"/>
          <p:nvPr/>
        </p:nvSpPr>
        <p:spPr>
          <a:xfrm>
            <a:off x="121632" y="846442"/>
            <a:ext cx="1028798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25050"/>
                </a:solidFill>
                <a:effectLst/>
                <a:uLnTx/>
                <a:uFillTx/>
                <a:latin typeface="Century Gothic"/>
                <a:ea typeface="+mn-ea"/>
                <a:cs typeface="+mn-cs"/>
              </a:rPr>
              <a:t>Mia hat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sich</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Notizen</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über</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Matthias Maurer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gemacht</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t>
            </a:r>
            <a:br>
              <a:rPr kumimoji="0" lang="en-GB" sz="2200" b="0" i="0" u="none" strike="noStrike" kern="1200" cap="none" spc="0" normalizeH="0" baseline="0" noProof="0" dirty="0">
                <a:ln>
                  <a:noFill/>
                </a:ln>
                <a:solidFill>
                  <a:srgbClr val="525050"/>
                </a:solidFill>
                <a:effectLst/>
                <a:uLnTx/>
                <a:uFillTx/>
                <a:latin typeface="Century Gothic"/>
                <a:ea typeface="+mn-ea"/>
                <a:cs typeface="+mn-cs"/>
              </a:rPr>
            </a:br>
            <a:r>
              <a:rPr kumimoji="0" lang="en-GB" sz="2200" b="0" i="0" u="none" strike="noStrike" kern="1200" cap="none" spc="0" normalizeH="0" baseline="0" noProof="0" dirty="0">
                <a:ln>
                  <a:noFill/>
                </a:ln>
                <a:solidFill>
                  <a:srgbClr val="525050"/>
                </a:solidFill>
                <a:effectLst/>
                <a:uLnTx/>
                <a:uFillTx/>
                <a:latin typeface="Century Gothic"/>
                <a:ea typeface="+mn-ea"/>
                <a:cs typeface="+mn-cs"/>
              </a:rPr>
              <a:t>Matthias Maurer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ein</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deutscher</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Astronaut. </a:t>
            </a:r>
          </a:p>
        </p:txBody>
      </p:sp>
      <p:pic>
        <p:nvPicPr>
          <p:cNvPr id="41" name="Picture 2" descr="Free illustrations of Paper">
            <a:extLst>
              <a:ext uri="{FF2B5EF4-FFF2-40B4-BE49-F238E27FC236}">
                <a16:creationId xmlns:a16="http://schemas.microsoft.com/office/drawing/2014/main" id="{D0CE9C21-4EB1-A03B-33B9-A2FBA44B7002}"/>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72268"/>
          <a:stretch/>
        </p:blipFill>
        <p:spPr bwMode="auto">
          <a:xfrm>
            <a:off x="644278" y="3548651"/>
            <a:ext cx="3324295" cy="129894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Free illustrations of Paper">
            <a:extLst>
              <a:ext uri="{FF2B5EF4-FFF2-40B4-BE49-F238E27FC236}">
                <a16:creationId xmlns:a16="http://schemas.microsoft.com/office/drawing/2014/main" id="{D5E6A166-8D15-6785-DFD7-28A7B9E20AEE}"/>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81105"/>
          <a:stretch/>
        </p:blipFill>
        <p:spPr bwMode="auto">
          <a:xfrm rot="394805">
            <a:off x="4061794" y="2138906"/>
            <a:ext cx="3084090" cy="124311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illustrations of Paper">
            <a:extLst>
              <a:ext uri="{FF2B5EF4-FFF2-40B4-BE49-F238E27FC236}">
                <a16:creationId xmlns:a16="http://schemas.microsoft.com/office/drawing/2014/main" id="{89363B8D-B293-5E97-501B-1E9EC8294F6D}"/>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2117" t="822" r="2117" b="73332"/>
          <a:stretch/>
        </p:blipFill>
        <p:spPr bwMode="auto">
          <a:xfrm rot="21058945">
            <a:off x="3903867" y="3674349"/>
            <a:ext cx="3797749" cy="13830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ree illustrations of Paper">
            <a:extLst>
              <a:ext uri="{FF2B5EF4-FFF2-40B4-BE49-F238E27FC236}">
                <a16:creationId xmlns:a16="http://schemas.microsoft.com/office/drawing/2014/main" id="{5EBA298A-F500-5C05-8022-BD9EBC174EFF}"/>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64461"/>
          <a:stretch/>
        </p:blipFill>
        <p:spPr bwMode="auto">
          <a:xfrm rot="445512">
            <a:off x="7977863" y="2284379"/>
            <a:ext cx="3797749" cy="190172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5945D5EC-6860-0BCC-4E3B-0438DBE2A23F}"/>
              </a:ext>
            </a:extLst>
          </p:cNvPr>
          <p:cNvSpPr txBox="1"/>
          <p:nvPr/>
        </p:nvSpPr>
        <p:spPr>
          <a:xfrm>
            <a:off x="824279" y="3879184"/>
            <a:ext cx="285251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Hat die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Erde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klein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ausgesehen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ED6806C1-E629-D16C-5B80-58C192DD071E}"/>
              </a:ext>
            </a:extLst>
          </p:cNvPr>
          <p:cNvSpPr txBox="1"/>
          <p:nvPr/>
        </p:nvSpPr>
        <p:spPr>
          <a:xfrm>
            <a:off x="8455193" y="4693119"/>
            <a:ext cx="32747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Hat 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Buch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über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seine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Erfahrungen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geschreiben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6BB703B3-FA7F-C97B-E0D6-9ED95E4AE316}"/>
              </a:ext>
            </a:extLst>
          </p:cNvPr>
          <p:cNvSpPr txBox="1"/>
          <p:nvPr/>
        </p:nvSpPr>
        <p:spPr>
          <a:xfrm rot="382107">
            <a:off x="8299742" y="2684006"/>
            <a:ext cx="32980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Wir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haben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mehr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über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die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Astronomie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gelernt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358C1B7A-1B48-DEC2-2549-662A49BD5CA3}"/>
              </a:ext>
            </a:extLst>
          </p:cNvPr>
          <p:cNvSpPr txBox="1"/>
          <p:nvPr/>
        </p:nvSpPr>
        <p:spPr>
          <a:xfrm rot="21057248">
            <a:off x="4366615" y="4047251"/>
            <a:ext cx="32362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Hat 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Ergebnisse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bekommen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A7AE5964-C360-8045-345E-DEA21C32812C}"/>
              </a:ext>
            </a:extLst>
          </p:cNvPr>
          <p:cNvSpPr txBox="1"/>
          <p:nvPr/>
        </p:nvSpPr>
        <p:spPr>
          <a:xfrm rot="395624">
            <a:off x="4430320" y="2548878"/>
            <a:ext cx="34300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Hat 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Preise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gewonnen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45" name="Picture 2" descr="Free illustrations of Paper">
            <a:extLst>
              <a:ext uri="{FF2B5EF4-FFF2-40B4-BE49-F238E27FC236}">
                <a16:creationId xmlns:a16="http://schemas.microsoft.com/office/drawing/2014/main" id="{73A17F42-475F-230C-FA4F-6F86E6FBA1E2}"/>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81326"/>
          <a:stretch/>
        </p:blipFill>
        <p:spPr bwMode="auto">
          <a:xfrm>
            <a:off x="4043176" y="5127491"/>
            <a:ext cx="3115507" cy="1078884"/>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D00680C-8F87-1899-A143-A64781FCE272}"/>
              </a:ext>
            </a:extLst>
          </p:cNvPr>
          <p:cNvSpPr txBox="1"/>
          <p:nvPr/>
        </p:nvSpPr>
        <p:spPr>
          <a:xfrm>
            <a:off x="4436126" y="5400733"/>
            <a:ext cx="23978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berühmt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geworden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46" name="Picture 2" descr="Free illustrations of Paper">
            <a:extLst>
              <a:ext uri="{FF2B5EF4-FFF2-40B4-BE49-F238E27FC236}">
                <a16:creationId xmlns:a16="http://schemas.microsoft.com/office/drawing/2014/main" id="{0B4E6F01-710C-6993-4C49-7A35E4FCAB06}"/>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79354"/>
          <a:stretch/>
        </p:blipFill>
        <p:spPr bwMode="auto">
          <a:xfrm rot="21229150">
            <a:off x="656000" y="2205816"/>
            <a:ext cx="2354183" cy="110477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D395EFE-6DED-D877-53D2-A0E48EE44310}"/>
              </a:ext>
            </a:extLst>
          </p:cNvPr>
          <p:cNvSpPr txBox="1"/>
          <p:nvPr/>
        </p:nvSpPr>
        <p:spPr>
          <a:xfrm rot="21240914">
            <a:off x="880903" y="2435096"/>
            <a:ext cx="292206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Er hat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Fotos</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gemacht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47" name="Picture 2" descr="Free illustrations of Paper">
            <a:extLst>
              <a:ext uri="{FF2B5EF4-FFF2-40B4-BE49-F238E27FC236}">
                <a16:creationId xmlns:a16="http://schemas.microsoft.com/office/drawing/2014/main" id="{F87A7F5D-DA1F-EDC1-1F0D-C460A95C4D9C}"/>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79354"/>
          <a:stretch/>
        </p:blipFill>
        <p:spPr bwMode="auto">
          <a:xfrm rot="434757">
            <a:off x="157977" y="4992774"/>
            <a:ext cx="3797749" cy="110477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5C2CEF3-1EEC-9AD6-FD78-B53BD51E8037}"/>
              </a:ext>
            </a:extLst>
          </p:cNvPr>
          <p:cNvSpPr txBox="1"/>
          <p:nvPr/>
        </p:nvSpPr>
        <p:spPr>
          <a:xfrm rot="411306">
            <a:off x="261504" y="5294171"/>
            <a:ext cx="42291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Er hat an seine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Familie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geschrieben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48" name="Picture 47" descr="A person in a garment&#10;&#10;Description automatically generated with low confidence">
            <a:extLst>
              <a:ext uri="{FF2B5EF4-FFF2-40B4-BE49-F238E27FC236}">
                <a16:creationId xmlns:a16="http://schemas.microsoft.com/office/drawing/2014/main" id="{4445F29A-116A-F688-D68D-833FE5E71F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10" b="5492"/>
          <a:stretch/>
        </p:blipFill>
        <p:spPr>
          <a:xfrm>
            <a:off x="10994922" y="637136"/>
            <a:ext cx="1002432" cy="1408469"/>
          </a:xfrm>
          <a:prstGeom prst="rect">
            <a:avLst/>
          </a:prstGeom>
        </p:spPr>
      </p:pic>
      <p:sp>
        <p:nvSpPr>
          <p:cNvPr id="50" name="TextBox 49">
            <a:extLst>
              <a:ext uri="{FF2B5EF4-FFF2-40B4-BE49-F238E27FC236}">
                <a16:creationId xmlns:a16="http://schemas.microsoft.com/office/drawing/2014/main" id="{7DBC3AC1-07CA-C980-4D27-4B710F9241C2}"/>
              </a:ext>
            </a:extLst>
          </p:cNvPr>
          <p:cNvSpPr txBox="1"/>
          <p:nvPr/>
        </p:nvSpPr>
        <p:spPr>
          <a:xfrm>
            <a:off x="121632" y="1548016"/>
            <a:ext cx="1164996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Leider</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hat Einstein die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Notizen</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gefressen</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Sind das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Sätze</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oder</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525050"/>
                </a:solidFill>
                <a:effectLst/>
                <a:uLnTx/>
                <a:uFillTx/>
                <a:latin typeface="Century Gothic"/>
                <a:ea typeface="+mn-ea"/>
                <a:cs typeface="+mn-cs"/>
              </a:rPr>
              <a:t>Fragen</a:t>
            </a:r>
            <a:r>
              <a:rPr kumimoji="0" lang="en-GB" sz="2200" b="0" i="0" u="none" strike="noStrike" kern="1200" cap="none" spc="0" normalizeH="0" baseline="0" noProof="0" dirty="0">
                <a:ln>
                  <a:noFill/>
                </a:ln>
                <a:solidFill>
                  <a:srgbClr val="525050"/>
                </a:solidFill>
                <a:effectLst/>
                <a:uLnTx/>
                <a:uFillTx/>
                <a:latin typeface="Century Gothic"/>
                <a:ea typeface="+mn-ea"/>
                <a:cs typeface="+mn-cs"/>
              </a:rPr>
              <a:t>?</a:t>
            </a:r>
          </a:p>
        </p:txBody>
      </p:sp>
      <p:pic>
        <p:nvPicPr>
          <p:cNvPr id="51" name="Picture 50">
            <a:extLst>
              <a:ext uri="{FF2B5EF4-FFF2-40B4-BE49-F238E27FC236}">
                <a16:creationId xmlns:a16="http://schemas.microsoft.com/office/drawing/2014/main" id="{457A6638-08DC-7254-6071-756DC55B45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32260" y="678403"/>
            <a:ext cx="1022683" cy="1299219"/>
          </a:xfrm>
          <a:prstGeom prst="rect">
            <a:avLst/>
          </a:prstGeom>
        </p:spPr>
      </p:pic>
      <p:sp>
        <p:nvSpPr>
          <p:cNvPr id="52" name="TextBox 51">
            <a:extLst>
              <a:ext uri="{FF2B5EF4-FFF2-40B4-BE49-F238E27FC236}">
                <a16:creationId xmlns:a16="http://schemas.microsoft.com/office/drawing/2014/main" id="{47F332C2-60FE-DE66-E53A-882CFED6D930}"/>
              </a:ext>
            </a:extLst>
          </p:cNvPr>
          <p:cNvSpPr txBox="1"/>
          <p:nvPr/>
        </p:nvSpPr>
        <p:spPr>
          <a:xfrm>
            <a:off x="2779176" y="4234462"/>
            <a:ext cx="93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4" name="TextBox 53">
            <a:extLst>
              <a:ext uri="{FF2B5EF4-FFF2-40B4-BE49-F238E27FC236}">
                <a16:creationId xmlns:a16="http://schemas.microsoft.com/office/drawing/2014/main" id="{D4382593-93AD-E601-1568-9536504CBE33}"/>
              </a:ext>
            </a:extLst>
          </p:cNvPr>
          <p:cNvSpPr txBox="1"/>
          <p:nvPr/>
        </p:nvSpPr>
        <p:spPr>
          <a:xfrm>
            <a:off x="2470812" y="2477085"/>
            <a:ext cx="939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5" name="TextBox 54">
            <a:extLst>
              <a:ext uri="{FF2B5EF4-FFF2-40B4-BE49-F238E27FC236}">
                <a16:creationId xmlns:a16="http://schemas.microsoft.com/office/drawing/2014/main" id="{0C36179D-8168-B1C4-9DB1-E1CC1DEACE6F}"/>
              </a:ext>
            </a:extLst>
          </p:cNvPr>
          <p:cNvSpPr txBox="1"/>
          <p:nvPr/>
        </p:nvSpPr>
        <p:spPr>
          <a:xfrm>
            <a:off x="2166958" y="5436933"/>
            <a:ext cx="939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6" name="TextBox 55">
            <a:extLst>
              <a:ext uri="{FF2B5EF4-FFF2-40B4-BE49-F238E27FC236}">
                <a16:creationId xmlns:a16="http://schemas.microsoft.com/office/drawing/2014/main" id="{B37D6830-97DF-66EC-1E44-3A53FF827225}"/>
              </a:ext>
            </a:extLst>
          </p:cNvPr>
          <p:cNvSpPr txBox="1"/>
          <p:nvPr/>
        </p:nvSpPr>
        <p:spPr>
          <a:xfrm rot="542456">
            <a:off x="6078201" y="2944563"/>
            <a:ext cx="93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7" name="TextBox 56">
            <a:extLst>
              <a:ext uri="{FF2B5EF4-FFF2-40B4-BE49-F238E27FC236}">
                <a16:creationId xmlns:a16="http://schemas.microsoft.com/office/drawing/2014/main" id="{A38E6432-10DF-5DA6-3542-4662FD59C6D8}"/>
              </a:ext>
            </a:extLst>
          </p:cNvPr>
          <p:cNvSpPr txBox="1"/>
          <p:nvPr/>
        </p:nvSpPr>
        <p:spPr>
          <a:xfrm rot="20947324">
            <a:off x="6219701" y="4248423"/>
            <a:ext cx="93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8" name="TextBox 57">
            <a:extLst>
              <a:ext uri="{FF2B5EF4-FFF2-40B4-BE49-F238E27FC236}">
                <a16:creationId xmlns:a16="http://schemas.microsoft.com/office/drawing/2014/main" id="{2618309A-509A-21AC-734C-7CABB06F7C71}"/>
              </a:ext>
            </a:extLst>
          </p:cNvPr>
          <p:cNvSpPr txBox="1"/>
          <p:nvPr/>
        </p:nvSpPr>
        <p:spPr>
          <a:xfrm>
            <a:off x="6074049" y="5508872"/>
            <a:ext cx="939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9" name="TextBox 58">
            <a:extLst>
              <a:ext uri="{FF2B5EF4-FFF2-40B4-BE49-F238E27FC236}">
                <a16:creationId xmlns:a16="http://schemas.microsoft.com/office/drawing/2014/main" id="{3AA497D3-6D12-80B9-F121-C39663546FE0}"/>
              </a:ext>
            </a:extLst>
          </p:cNvPr>
          <p:cNvSpPr txBox="1"/>
          <p:nvPr/>
        </p:nvSpPr>
        <p:spPr>
          <a:xfrm>
            <a:off x="9478854" y="3163930"/>
            <a:ext cx="939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60" name="TextBox 59">
            <a:extLst>
              <a:ext uri="{FF2B5EF4-FFF2-40B4-BE49-F238E27FC236}">
                <a16:creationId xmlns:a16="http://schemas.microsoft.com/office/drawing/2014/main" id="{E987C3B8-88C6-DD9B-1114-82E8C1AD4323}"/>
              </a:ext>
            </a:extLst>
          </p:cNvPr>
          <p:cNvSpPr txBox="1"/>
          <p:nvPr/>
        </p:nvSpPr>
        <p:spPr>
          <a:xfrm>
            <a:off x="10328030" y="5371580"/>
            <a:ext cx="93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6" name="Rectangle: Rounded Corners 5">
            <a:extLst>
              <a:ext uri="{FF2B5EF4-FFF2-40B4-BE49-F238E27FC236}">
                <a16:creationId xmlns:a16="http://schemas.microsoft.com/office/drawing/2014/main" id="{BB4CE0AE-E5B2-D97D-9508-927C3332F198}"/>
              </a:ext>
            </a:extLst>
          </p:cNvPr>
          <p:cNvSpPr/>
          <p:nvPr/>
        </p:nvSpPr>
        <p:spPr>
          <a:xfrm>
            <a:off x="10994922" y="144210"/>
            <a:ext cx="999540" cy="31248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40" name="Rectangle: Rounded Corners 39">
            <a:extLst>
              <a:ext uri="{FF2B5EF4-FFF2-40B4-BE49-F238E27FC236}">
                <a16:creationId xmlns:a16="http://schemas.microsoft.com/office/drawing/2014/main" id="{9553A34D-0E31-45E2-A01C-05909EEC8B8C}"/>
              </a:ext>
            </a:extLst>
          </p:cNvPr>
          <p:cNvSpPr/>
          <p:nvPr/>
        </p:nvSpPr>
        <p:spPr>
          <a:xfrm>
            <a:off x="7840925" y="137572"/>
            <a:ext cx="2334233" cy="3997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Notizen</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notes </a:t>
            </a:r>
          </a:p>
        </p:txBody>
      </p:sp>
    </p:spTree>
    <p:extLst>
      <p:ext uri="{BB962C8B-B14F-4D97-AF65-F5344CB8AC3E}">
        <p14:creationId xmlns:p14="http://schemas.microsoft.com/office/powerpoint/2010/main" val="757602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55" grpId="0"/>
      <p:bldP spid="56" grpId="0"/>
      <p:bldP spid="57" grpId="0"/>
      <p:bldP spid="58" grpId="0"/>
      <p:bldP spid="59" grpId="0"/>
      <p:bldP spid="6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2B660-9C8A-DBF5-B61D-8BCF1664DBCB}"/>
              </a:ext>
            </a:extLst>
          </p:cNvPr>
          <p:cNvSpPr>
            <a:spLocks noGrp="1"/>
          </p:cNvSpPr>
          <p:nvPr>
            <p:ph type="title"/>
          </p:nvPr>
        </p:nvSpPr>
        <p:spPr/>
        <p:txBody>
          <a:bodyPr/>
          <a:lstStyle/>
          <a:p>
            <a:r>
              <a:rPr lang="en-GB" dirty="0" err="1"/>
              <a:t>Imperfekt</a:t>
            </a:r>
            <a:r>
              <a:rPr lang="en-GB" dirty="0"/>
              <a:t> – </a:t>
            </a:r>
            <a:r>
              <a:rPr lang="en-GB" dirty="0" err="1"/>
              <a:t>Fragen</a:t>
            </a:r>
            <a:endParaRPr lang="en-GB" dirty="0"/>
          </a:p>
        </p:txBody>
      </p:sp>
      <p:sp>
        <p:nvSpPr>
          <p:cNvPr id="3" name="Text Placeholder 2">
            <a:extLst>
              <a:ext uri="{FF2B5EF4-FFF2-40B4-BE49-F238E27FC236}">
                <a16:creationId xmlns:a16="http://schemas.microsoft.com/office/drawing/2014/main" id="{30A12A91-6F0B-4B85-5184-9EBE0B5166B3}"/>
              </a:ext>
            </a:extLst>
          </p:cNvPr>
          <p:cNvSpPr>
            <a:spLocks noGrp="1"/>
          </p:cNvSpPr>
          <p:nvPr>
            <p:ph type="body" sz="quarter" idx="10"/>
          </p:nvPr>
        </p:nvSpPr>
        <p:spPr>
          <a:xfrm>
            <a:off x="338931" y="904128"/>
            <a:ext cx="11514137" cy="944562"/>
          </a:xfrm>
        </p:spPr>
        <p:txBody>
          <a:bodyPr/>
          <a:lstStyle/>
          <a:p>
            <a:r>
              <a:rPr lang="en-GB" dirty="0"/>
              <a:t>As you know, to form a yes/ no question in German we swap the subject and the verb.</a:t>
            </a:r>
          </a:p>
        </p:txBody>
      </p:sp>
      <p:graphicFrame>
        <p:nvGraphicFramePr>
          <p:cNvPr id="4" name="Table 3">
            <a:extLst>
              <a:ext uri="{FF2B5EF4-FFF2-40B4-BE49-F238E27FC236}">
                <a16:creationId xmlns:a16="http://schemas.microsoft.com/office/drawing/2014/main" id="{14BDE3F8-7D90-CBEB-11C0-F08DB3F11DC3}"/>
              </a:ext>
            </a:extLst>
          </p:cNvPr>
          <p:cNvGraphicFramePr>
            <a:graphicFrameLocks noGrp="1"/>
          </p:cNvGraphicFramePr>
          <p:nvPr>
            <p:extLst>
              <p:ext uri="{D42A27DB-BD31-4B8C-83A1-F6EECF244321}">
                <p14:modId xmlns:p14="http://schemas.microsoft.com/office/powerpoint/2010/main" val="3335593854"/>
              </p:ext>
            </p:extLst>
          </p:nvPr>
        </p:nvGraphicFramePr>
        <p:xfrm>
          <a:off x="2617535" y="2603265"/>
          <a:ext cx="5023803" cy="361302"/>
        </p:xfrm>
        <a:graphic>
          <a:graphicData uri="http://schemas.openxmlformats.org/drawingml/2006/table">
            <a:tbl>
              <a:tblPr firstRow="1" firstCol="1" bandRow="1"/>
              <a:tblGrid>
                <a:gridCol w="1433682">
                  <a:extLst>
                    <a:ext uri="{9D8B030D-6E8A-4147-A177-3AD203B41FA5}">
                      <a16:colId xmlns:a16="http://schemas.microsoft.com/office/drawing/2014/main" val="1349661642"/>
                    </a:ext>
                  </a:extLst>
                </a:gridCol>
                <a:gridCol w="1432836">
                  <a:extLst>
                    <a:ext uri="{9D8B030D-6E8A-4147-A177-3AD203B41FA5}">
                      <a16:colId xmlns:a16="http://schemas.microsoft.com/office/drawing/2014/main" val="1476335593"/>
                    </a:ext>
                  </a:extLst>
                </a:gridCol>
                <a:gridCol w="2157285">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Vorbild</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5" name="Table 4">
            <a:extLst>
              <a:ext uri="{FF2B5EF4-FFF2-40B4-BE49-F238E27FC236}">
                <a16:creationId xmlns:a16="http://schemas.microsoft.com/office/drawing/2014/main" id="{51347356-B9CC-5219-B919-3F62DC55BABF}"/>
              </a:ext>
            </a:extLst>
          </p:cNvPr>
          <p:cNvGraphicFramePr>
            <a:graphicFrameLocks noGrp="1"/>
          </p:cNvGraphicFramePr>
          <p:nvPr>
            <p:extLst>
              <p:ext uri="{D42A27DB-BD31-4B8C-83A1-F6EECF244321}">
                <p14:modId xmlns:p14="http://schemas.microsoft.com/office/powerpoint/2010/main" val="4130031118"/>
              </p:ext>
            </p:extLst>
          </p:nvPr>
        </p:nvGraphicFramePr>
        <p:xfrm>
          <a:off x="2617535" y="2006402"/>
          <a:ext cx="5023803" cy="331089"/>
        </p:xfrm>
        <a:graphic>
          <a:graphicData uri="http://schemas.openxmlformats.org/drawingml/2006/table">
            <a:tbl>
              <a:tblPr firstRow="1" firstCol="1" bandRow="1"/>
              <a:tblGrid>
                <a:gridCol w="1433682">
                  <a:extLst>
                    <a:ext uri="{9D8B030D-6E8A-4147-A177-3AD203B41FA5}">
                      <a16:colId xmlns:a16="http://schemas.microsoft.com/office/drawing/2014/main" val="3299332981"/>
                    </a:ext>
                  </a:extLst>
                </a:gridCol>
                <a:gridCol w="1432836">
                  <a:extLst>
                    <a:ext uri="{9D8B030D-6E8A-4147-A177-3AD203B41FA5}">
                      <a16:colId xmlns:a16="http://schemas.microsoft.com/office/drawing/2014/main" val="2339081122"/>
                    </a:ext>
                  </a:extLst>
                </a:gridCol>
                <a:gridCol w="2157285">
                  <a:extLst>
                    <a:ext uri="{9D8B030D-6E8A-4147-A177-3AD203B41FA5}">
                      <a16:colId xmlns:a16="http://schemas.microsoft.com/office/drawing/2014/main" val="1873099146"/>
                    </a:ext>
                  </a:extLst>
                </a:gridCol>
              </a:tblGrid>
              <a:tr h="0">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Du</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rPr>
                        <a:t>hast</a:t>
                      </a:r>
                      <a:endParaRPr lang="en-GB" sz="2200" dirty="0">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ein</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Vorbild</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6" name="TextBox 5">
            <a:extLst>
              <a:ext uri="{FF2B5EF4-FFF2-40B4-BE49-F238E27FC236}">
                <a16:creationId xmlns:a16="http://schemas.microsoft.com/office/drawing/2014/main" id="{2580595E-4997-7C2B-F4FC-EBD44F28CDDB}"/>
              </a:ext>
            </a:extLst>
          </p:cNvPr>
          <p:cNvSpPr txBox="1"/>
          <p:nvPr/>
        </p:nvSpPr>
        <p:spPr>
          <a:xfrm>
            <a:off x="496246" y="1973520"/>
            <a:ext cx="1485900" cy="400110"/>
          </a:xfrm>
          <a:prstGeom prst="rect">
            <a:avLst/>
          </a:prstGeom>
          <a:noFill/>
          <a:ln w="3810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Statement</a:t>
            </a:r>
          </a:p>
        </p:txBody>
      </p:sp>
      <p:sp>
        <p:nvSpPr>
          <p:cNvPr id="7" name="TextBox 6">
            <a:extLst>
              <a:ext uri="{FF2B5EF4-FFF2-40B4-BE49-F238E27FC236}">
                <a16:creationId xmlns:a16="http://schemas.microsoft.com/office/drawing/2014/main" id="{19C6FA26-21A5-6AD8-374F-283BD0221658}"/>
              </a:ext>
            </a:extLst>
          </p:cNvPr>
          <p:cNvSpPr txBox="1"/>
          <p:nvPr/>
        </p:nvSpPr>
        <p:spPr>
          <a:xfrm>
            <a:off x="485313" y="2559257"/>
            <a:ext cx="1473530" cy="400110"/>
          </a:xfrm>
          <a:prstGeom prst="rect">
            <a:avLst/>
          </a:prstGeom>
          <a:noFill/>
          <a:ln w="3810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Question</a:t>
            </a:r>
          </a:p>
        </p:txBody>
      </p:sp>
      <p:sp>
        <p:nvSpPr>
          <p:cNvPr id="8" name="Text Placeholder 2">
            <a:extLst>
              <a:ext uri="{FF2B5EF4-FFF2-40B4-BE49-F238E27FC236}">
                <a16:creationId xmlns:a16="http://schemas.microsoft.com/office/drawing/2014/main" id="{B413AE8D-CB6D-5C7F-35DC-B6803AF4A10B}"/>
              </a:ext>
            </a:extLst>
          </p:cNvPr>
          <p:cNvSpPr txBox="1">
            <a:spLocks/>
          </p:cNvSpPr>
          <p:nvPr/>
        </p:nvSpPr>
        <p:spPr>
          <a:xfrm>
            <a:off x="338930" y="3376984"/>
            <a:ext cx="11514137" cy="400110"/>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We do the same in the imperfect tense.</a:t>
            </a:r>
          </a:p>
        </p:txBody>
      </p:sp>
      <p:graphicFrame>
        <p:nvGraphicFramePr>
          <p:cNvPr id="9" name="Table 8">
            <a:extLst>
              <a:ext uri="{FF2B5EF4-FFF2-40B4-BE49-F238E27FC236}">
                <a16:creationId xmlns:a16="http://schemas.microsoft.com/office/drawing/2014/main" id="{49A72C32-AA20-0FE3-4000-98038E03D38F}"/>
              </a:ext>
            </a:extLst>
          </p:cNvPr>
          <p:cNvGraphicFramePr>
            <a:graphicFrameLocks noGrp="1"/>
          </p:cNvGraphicFramePr>
          <p:nvPr>
            <p:extLst>
              <p:ext uri="{D42A27DB-BD31-4B8C-83A1-F6EECF244321}">
                <p14:modId xmlns:p14="http://schemas.microsoft.com/office/powerpoint/2010/main" val="1041150214"/>
              </p:ext>
            </p:extLst>
          </p:nvPr>
        </p:nvGraphicFramePr>
        <p:xfrm>
          <a:off x="2617535" y="4492039"/>
          <a:ext cx="7386275" cy="361302"/>
        </p:xfrm>
        <a:graphic>
          <a:graphicData uri="http://schemas.openxmlformats.org/drawingml/2006/table">
            <a:tbl>
              <a:tblPr firstRow="1" firstCol="1" bandRow="1"/>
              <a:tblGrid>
                <a:gridCol w="2107879">
                  <a:extLst>
                    <a:ext uri="{9D8B030D-6E8A-4147-A177-3AD203B41FA5}">
                      <a16:colId xmlns:a16="http://schemas.microsoft.com/office/drawing/2014/main" val="1349661642"/>
                    </a:ext>
                  </a:extLst>
                </a:gridCol>
                <a:gridCol w="1620522">
                  <a:extLst>
                    <a:ext uri="{9D8B030D-6E8A-4147-A177-3AD203B41FA5}">
                      <a16:colId xmlns:a16="http://schemas.microsoft.com/office/drawing/2014/main" val="1476335593"/>
                    </a:ext>
                  </a:extLst>
                </a:gridCol>
                <a:gridCol w="3657874">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rPr>
                        <a:t>Fiel</a:t>
                      </a:r>
                      <a:endParaRPr lang="en-GB" sz="2200" dirty="0">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er</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unter</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seinen</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Einfluss</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10" name="Table 9">
            <a:extLst>
              <a:ext uri="{FF2B5EF4-FFF2-40B4-BE49-F238E27FC236}">
                <a16:creationId xmlns:a16="http://schemas.microsoft.com/office/drawing/2014/main" id="{02CE2269-F690-0A8D-EBBF-B135988E451F}"/>
              </a:ext>
            </a:extLst>
          </p:cNvPr>
          <p:cNvGraphicFramePr>
            <a:graphicFrameLocks noGrp="1"/>
          </p:cNvGraphicFramePr>
          <p:nvPr>
            <p:extLst>
              <p:ext uri="{D42A27DB-BD31-4B8C-83A1-F6EECF244321}">
                <p14:modId xmlns:p14="http://schemas.microsoft.com/office/powerpoint/2010/main" val="1680400220"/>
              </p:ext>
            </p:extLst>
          </p:nvPr>
        </p:nvGraphicFramePr>
        <p:xfrm>
          <a:off x="2617535" y="3895176"/>
          <a:ext cx="7577344" cy="552855"/>
        </p:xfrm>
        <a:graphic>
          <a:graphicData uri="http://schemas.openxmlformats.org/drawingml/2006/table">
            <a:tbl>
              <a:tblPr firstRow="1" firstCol="1" bandRow="1"/>
              <a:tblGrid>
                <a:gridCol w="2162406">
                  <a:extLst>
                    <a:ext uri="{9D8B030D-6E8A-4147-A177-3AD203B41FA5}">
                      <a16:colId xmlns:a16="http://schemas.microsoft.com/office/drawing/2014/main" val="3299332981"/>
                    </a:ext>
                  </a:extLst>
                </a:gridCol>
                <a:gridCol w="1675723">
                  <a:extLst>
                    <a:ext uri="{9D8B030D-6E8A-4147-A177-3AD203B41FA5}">
                      <a16:colId xmlns:a16="http://schemas.microsoft.com/office/drawing/2014/main" val="2339081122"/>
                    </a:ext>
                  </a:extLst>
                </a:gridCol>
                <a:gridCol w="3739215">
                  <a:extLst>
                    <a:ext uri="{9D8B030D-6E8A-4147-A177-3AD203B41FA5}">
                      <a16:colId xmlns:a16="http://schemas.microsoft.com/office/drawing/2014/main" val="1873099146"/>
                    </a:ext>
                  </a:extLst>
                </a:gridCol>
              </a:tblGrid>
              <a:tr h="552855">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Er</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err="1">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rPr>
                        <a:t>fiel</a:t>
                      </a:r>
                      <a:endParaRPr lang="en-GB" sz="2200" dirty="0">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unter</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seinen</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Einfluss</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11" name="TextBox 10">
            <a:extLst>
              <a:ext uri="{FF2B5EF4-FFF2-40B4-BE49-F238E27FC236}">
                <a16:creationId xmlns:a16="http://schemas.microsoft.com/office/drawing/2014/main" id="{F7FDA26D-10D9-11CF-76CD-400D79900265}"/>
              </a:ext>
            </a:extLst>
          </p:cNvPr>
          <p:cNvSpPr txBox="1"/>
          <p:nvPr/>
        </p:nvSpPr>
        <p:spPr>
          <a:xfrm>
            <a:off x="496246" y="3862294"/>
            <a:ext cx="1485900" cy="400110"/>
          </a:xfrm>
          <a:prstGeom prst="rect">
            <a:avLst/>
          </a:prstGeom>
          <a:noFill/>
          <a:ln w="3810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Statement</a:t>
            </a:r>
          </a:p>
        </p:txBody>
      </p:sp>
      <p:sp>
        <p:nvSpPr>
          <p:cNvPr id="12" name="TextBox 11">
            <a:extLst>
              <a:ext uri="{FF2B5EF4-FFF2-40B4-BE49-F238E27FC236}">
                <a16:creationId xmlns:a16="http://schemas.microsoft.com/office/drawing/2014/main" id="{1732CB22-D21C-A471-7210-43605DC9F9A9}"/>
              </a:ext>
            </a:extLst>
          </p:cNvPr>
          <p:cNvSpPr txBox="1"/>
          <p:nvPr/>
        </p:nvSpPr>
        <p:spPr>
          <a:xfrm>
            <a:off x="485313" y="4448031"/>
            <a:ext cx="1473530" cy="400110"/>
          </a:xfrm>
          <a:prstGeom prst="rect">
            <a:avLst/>
          </a:prstGeom>
          <a:noFill/>
          <a:ln w="3810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Question</a:t>
            </a:r>
          </a:p>
        </p:txBody>
      </p:sp>
      <p:sp>
        <p:nvSpPr>
          <p:cNvPr id="14" name="Rectangle: Rounded Corners 13">
            <a:extLst>
              <a:ext uri="{FF2B5EF4-FFF2-40B4-BE49-F238E27FC236}">
                <a16:creationId xmlns:a16="http://schemas.microsoft.com/office/drawing/2014/main" id="{0E392EDB-BFA6-4D2F-8152-652C97F9A93D}"/>
              </a:ext>
            </a:extLst>
          </p:cNvPr>
          <p:cNvSpPr/>
          <p:nvPr/>
        </p:nvSpPr>
        <p:spPr>
          <a:xfrm>
            <a:off x="10503568" y="144210"/>
            <a:ext cx="1490894" cy="31299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Grammatik</a:t>
            </a:r>
          </a:p>
        </p:txBody>
      </p:sp>
      <p:graphicFrame>
        <p:nvGraphicFramePr>
          <p:cNvPr id="16" name="Table 15">
            <a:extLst>
              <a:ext uri="{FF2B5EF4-FFF2-40B4-BE49-F238E27FC236}">
                <a16:creationId xmlns:a16="http://schemas.microsoft.com/office/drawing/2014/main" id="{DE023B76-816B-495A-934E-1D7310354C5B}"/>
              </a:ext>
            </a:extLst>
          </p:cNvPr>
          <p:cNvGraphicFramePr>
            <a:graphicFrameLocks noGrp="1"/>
          </p:cNvGraphicFramePr>
          <p:nvPr>
            <p:extLst>
              <p:ext uri="{D42A27DB-BD31-4B8C-83A1-F6EECF244321}">
                <p14:modId xmlns:p14="http://schemas.microsoft.com/office/powerpoint/2010/main" val="3437392033"/>
              </p:ext>
            </p:extLst>
          </p:nvPr>
        </p:nvGraphicFramePr>
        <p:xfrm>
          <a:off x="2628468" y="5839513"/>
          <a:ext cx="7386275" cy="361302"/>
        </p:xfrm>
        <a:graphic>
          <a:graphicData uri="http://schemas.openxmlformats.org/drawingml/2006/table">
            <a:tbl>
              <a:tblPr firstRow="1" firstCol="1" bandRow="1"/>
              <a:tblGrid>
                <a:gridCol w="2107879">
                  <a:extLst>
                    <a:ext uri="{9D8B030D-6E8A-4147-A177-3AD203B41FA5}">
                      <a16:colId xmlns:a16="http://schemas.microsoft.com/office/drawing/2014/main" val="1349661642"/>
                    </a:ext>
                  </a:extLst>
                </a:gridCol>
                <a:gridCol w="1627877">
                  <a:extLst>
                    <a:ext uri="{9D8B030D-6E8A-4147-A177-3AD203B41FA5}">
                      <a16:colId xmlns:a16="http://schemas.microsoft.com/office/drawing/2014/main" val="1476335593"/>
                    </a:ext>
                  </a:extLst>
                </a:gridCol>
                <a:gridCol w="3650519">
                  <a:extLst>
                    <a:ext uri="{9D8B030D-6E8A-4147-A177-3AD203B41FA5}">
                      <a16:colId xmlns:a16="http://schemas.microsoft.com/office/drawing/2014/main" val="1472177381"/>
                    </a:ext>
                  </a:extLst>
                </a:gridCol>
              </a:tblGrid>
              <a:tr h="361302">
                <a:tc>
                  <a:txBody>
                    <a:bodyPr/>
                    <a:lstStyle/>
                    <a:p>
                      <a:pPr>
                        <a:lnSpc>
                          <a:spcPct val="107000"/>
                        </a:lnSpc>
                        <a:spcAft>
                          <a:spcPts val="0"/>
                        </a:spcAft>
                      </a:pPr>
                      <a:r>
                        <a:rPr lang="en-US" sz="2200" b="1" dirty="0" err="1">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rPr>
                        <a:t>Studierte</a:t>
                      </a:r>
                      <a:endParaRPr lang="en-GB" sz="2200" dirty="0">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er</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 </a:t>
                      </a: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Astrophysik</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1850227387"/>
                  </a:ext>
                </a:extLst>
              </a:tr>
            </a:tbl>
          </a:graphicData>
        </a:graphic>
      </p:graphicFrame>
      <p:graphicFrame>
        <p:nvGraphicFramePr>
          <p:cNvPr id="17" name="Table 16">
            <a:extLst>
              <a:ext uri="{FF2B5EF4-FFF2-40B4-BE49-F238E27FC236}">
                <a16:creationId xmlns:a16="http://schemas.microsoft.com/office/drawing/2014/main" id="{EEAE5E4B-F4E1-458A-84AA-324BA282B473}"/>
              </a:ext>
            </a:extLst>
          </p:cNvPr>
          <p:cNvGraphicFramePr>
            <a:graphicFrameLocks noGrp="1"/>
          </p:cNvGraphicFramePr>
          <p:nvPr>
            <p:extLst>
              <p:ext uri="{D42A27DB-BD31-4B8C-83A1-F6EECF244321}">
                <p14:modId xmlns:p14="http://schemas.microsoft.com/office/powerpoint/2010/main" val="933001887"/>
              </p:ext>
            </p:extLst>
          </p:nvPr>
        </p:nvGraphicFramePr>
        <p:xfrm>
          <a:off x="2628468" y="5242650"/>
          <a:ext cx="7577344" cy="552855"/>
        </p:xfrm>
        <a:graphic>
          <a:graphicData uri="http://schemas.openxmlformats.org/drawingml/2006/table">
            <a:tbl>
              <a:tblPr firstRow="1" firstCol="1" bandRow="1"/>
              <a:tblGrid>
                <a:gridCol w="2162406">
                  <a:extLst>
                    <a:ext uri="{9D8B030D-6E8A-4147-A177-3AD203B41FA5}">
                      <a16:colId xmlns:a16="http://schemas.microsoft.com/office/drawing/2014/main" val="3299332981"/>
                    </a:ext>
                  </a:extLst>
                </a:gridCol>
                <a:gridCol w="1683078">
                  <a:extLst>
                    <a:ext uri="{9D8B030D-6E8A-4147-A177-3AD203B41FA5}">
                      <a16:colId xmlns:a16="http://schemas.microsoft.com/office/drawing/2014/main" val="2339081122"/>
                    </a:ext>
                  </a:extLst>
                </a:gridCol>
                <a:gridCol w="3731860">
                  <a:extLst>
                    <a:ext uri="{9D8B030D-6E8A-4147-A177-3AD203B41FA5}">
                      <a16:colId xmlns:a16="http://schemas.microsoft.com/office/drawing/2014/main" val="1873099146"/>
                    </a:ext>
                  </a:extLst>
                </a:gridCol>
              </a:tblGrid>
              <a:tr h="552855">
                <a:tc>
                  <a:txBody>
                    <a:bodyPr/>
                    <a:lstStyle/>
                    <a:p>
                      <a:pPr>
                        <a:lnSpc>
                          <a:spcPct val="107000"/>
                        </a:lnSpc>
                        <a:spcAft>
                          <a:spcPts val="0"/>
                        </a:spcAft>
                      </a:pP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Er</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b="1" dirty="0" err="1">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rPr>
                        <a:t>studierte</a:t>
                      </a:r>
                      <a:endParaRPr lang="en-GB" sz="2200" dirty="0">
                        <a:solidFill>
                          <a:schemeClr val="accent5"/>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tc>
                  <a:txBody>
                    <a:bodyPr/>
                    <a:lstStyle/>
                    <a:p>
                      <a:pPr>
                        <a:lnSpc>
                          <a:spcPct val="107000"/>
                        </a:lnSpc>
                        <a:spcAft>
                          <a:spcPts val="0"/>
                        </a:spcAft>
                      </a:pPr>
                      <a:r>
                        <a:rPr lang="en-US" sz="2200" dirty="0" err="1">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Astrophysik</a:t>
                      </a:r>
                      <a:r>
                        <a:rPr lang="en-US"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2200" dirty="0">
                        <a:solidFill>
                          <a:schemeClr val="tx1"/>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2376750465"/>
                  </a:ext>
                </a:extLst>
              </a:tr>
            </a:tbl>
          </a:graphicData>
        </a:graphic>
      </p:graphicFrame>
      <p:sp>
        <p:nvSpPr>
          <p:cNvPr id="18" name="TextBox 17">
            <a:extLst>
              <a:ext uri="{FF2B5EF4-FFF2-40B4-BE49-F238E27FC236}">
                <a16:creationId xmlns:a16="http://schemas.microsoft.com/office/drawing/2014/main" id="{F493889E-E79A-480D-8E92-CF31E4F30B8C}"/>
              </a:ext>
            </a:extLst>
          </p:cNvPr>
          <p:cNvSpPr txBox="1"/>
          <p:nvPr/>
        </p:nvSpPr>
        <p:spPr>
          <a:xfrm>
            <a:off x="507179" y="5209768"/>
            <a:ext cx="1485900" cy="400110"/>
          </a:xfrm>
          <a:prstGeom prst="rect">
            <a:avLst/>
          </a:prstGeom>
          <a:noFill/>
          <a:ln w="3810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Statement</a:t>
            </a:r>
          </a:p>
        </p:txBody>
      </p:sp>
      <p:sp>
        <p:nvSpPr>
          <p:cNvPr id="19" name="TextBox 18">
            <a:extLst>
              <a:ext uri="{FF2B5EF4-FFF2-40B4-BE49-F238E27FC236}">
                <a16:creationId xmlns:a16="http://schemas.microsoft.com/office/drawing/2014/main" id="{57CBD80F-1674-4EB2-A4D8-BD5416DCA3FE}"/>
              </a:ext>
            </a:extLst>
          </p:cNvPr>
          <p:cNvSpPr txBox="1"/>
          <p:nvPr/>
        </p:nvSpPr>
        <p:spPr>
          <a:xfrm>
            <a:off x="496246" y="5795505"/>
            <a:ext cx="1473530" cy="400110"/>
          </a:xfrm>
          <a:prstGeom prst="rect">
            <a:avLst/>
          </a:prstGeom>
          <a:noFill/>
          <a:ln w="38100">
            <a:solidFill>
              <a:schemeClr val="tx2"/>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25050"/>
                </a:solidFill>
                <a:effectLst/>
                <a:uLnTx/>
                <a:uFillTx/>
                <a:latin typeface="Century Gothic" panose="020B0502020202020204" pitchFamily="34" charset="0"/>
                <a:ea typeface="+mn-ea"/>
                <a:cs typeface="+mn-cs"/>
              </a:rPr>
              <a:t>Question</a:t>
            </a:r>
          </a:p>
        </p:txBody>
      </p:sp>
      <p:sp>
        <p:nvSpPr>
          <p:cNvPr id="20" name="Speech Bubble: Rectangle with Corners Rounded 19">
            <a:extLst>
              <a:ext uri="{FF2B5EF4-FFF2-40B4-BE49-F238E27FC236}">
                <a16:creationId xmlns:a16="http://schemas.microsoft.com/office/drawing/2014/main" id="{03887BBA-9177-4C0F-A753-4893305CCBEF}"/>
              </a:ext>
            </a:extLst>
          </p:cNvPr>
          <p:cNvSpPr/>
          <p:nvPr/>
        </p:nvSpPr>
        <p:spPr>
          <a:xfrm>
            <a:off x="9789087" y="4897349"/>
            <a:ext cx="2381573" cy="1341178"/>
          </a:xfrm>
          <a:prstGeom prst="wedgeRoundRectCallout">
            <a:avLst>
              <a:gd name="adj1" fmla="val -68978"/>
              <a:gd name="adj2" fmla="val -11732"/>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Note: All –</a:t>
            </a:r>
            <a:r>
              <a:rPr kumimoji="0" lang="en-GB" sz="2000" b="1" i="0" u="none" strike="noStrike" kern="1200" cap="none" spc="0" normalizeH="0" baseline="0" noProof="0" dirty="0" err="1">
                <a:ln>
                  <a:noFill/>
                </a:ln>
                <a:solidFill>
                  <a:srgbClr val="3D3C3C"/>
                </a:solidFill>
                <a:effectLst/>
                <a:uLnTx/>
                <a:uFillTx/>
                <a:latin typeface="Century Gothic"/>
                <a:ea typeface="+mn-ea"/>
                <a:cs typeface="+mn-cs"/>
              </a:rPr>
              <a:t>ieren</a:t>
            </a:r>
            <a:r>
              <a:rPr kumimoji="0" lang="en-GB" sz="2000" b="0" i="0" u="none" strike="noStrike" kern="1200" cap="none" spc="0" normalizeH="0" baseline="0" noProof="0" dirty="0">
                <a:ln>
                  <a:noFill/>
                </a:ln>
                <a:solidFill>
                  <a:srgbClr val="3D3C3C"/>
                </a:solidFill>
                <a:effectLst/>
                <a:uLnTx/>
                <a:uFillTx/>
                <a:latin typeface="Century Gothic"/>
                <a:ea typeface="+mn-ea"/>
                <a:cs typeface="+mn-cs"/>
              </a:rPr>
              <a:t> verbs are regular in the imperfect tense.</a:t>
            </a:r>
          </a:p>
        </p:txBody>
      </p:sp>
    </p:spTree>
    <p:extLst>
      <p:ext uri="{BB962C8B-B14F-4D97-AF65-F5344CB8AC3E}">
        <p14:creationId xmlns:p14="http://schemas.microsoft.com/office/powerpoint/2010/main" val="167952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1" grpId="0" animBg="1"/>
      <p:bldP spid="12"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illustrations of Paper">
            <a:extLst>
              <a:ext uri="{FF2B5EF4-FFF2-40B4-BE49-F238E27FC236}">
                <a16:creationId xmlns:a16="http://schemas.microsoft.com/office/drawing/2014/main" id="{AF7661BE-F695-947D-4FC3-351136F60456}"/>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64461"/>
          <a:stretch/>
        </p:blipFill>
        <p:spPr bwMode="auto">
          <a:xfrm>
            <a:off x="8182862" y="4581320"/>
            <a:ext cx="3797749" cy="13728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2334C73-2748-35C9-2873-160AE52A8FEF}"/>
              </a:ext>
            </a:extLst>
          </p:cNvPr>
          <p:cNvSpPr>
            <a:spLocks noGrp="1"/>
          </p:cNvSpPr>
          <p:nvPr>
            <p:ph type="title"/>
          </p:nvPr>
        </p:nvSpPr>
        <p:spPr/>
        <p:txBody>
          <a:bodyPr/>
          <a:lstStyle/>
          <a:p>
            <a:r>
              <a:rPr lang="en-GB" dirty="0"/>
              <a:t>Matthias Maurer</a:t>
            </a:r>
          </a:p>
        </p:txBody>
      </p:sp>
      <p:sp>
        <p:nvSpPr>
          <p:cNvPr id="3" name="TextBox 2">
            <a:extLst>
              <a:ext uri="{FF2B5EF4-FFF2-40B4-BE49-F238E27FC236}">
                <a16:creationId xmlns:a16="http://schemas.microsoft.com/office/drawing/2014/main" id="{7B6FBB6B-4EC8-2BCB-472E-C2E2E34FFDA6}"/>
              </a:ext>
            </a:extLst>
          </p:cNvPr>
          <p:cNvSpPr txBox="1"/>
          <p:nvPr/>
        </p:nvSpPr>
        <p:spPr>
          <a:xfrm>
            <a:off x="249068" y="911348"/>
            <a:ext cx="817760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Mia hat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sich</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Notizen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über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Matthias Maurer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gemacht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Matthias Maurer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deutscher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Astronaut. </a:t>
            </a:r>
          </a:p>
        </p:txBody>
      </p:sp>
      <p:pic>
        <p:nvPicPr>
          <p:cNvPr id="41" name="Picture 2" descr="Free illustrations of Paper">
            <a:extLst>
              <a:ext uri="{FF2B5EF4-FFF2-40B4-BE49-F238E27FC236}">
                <a16:creationId xmlns:a16="http://schemas.microsoft.com/office/drawing/2014/main" id="{D0CE9C21-4EB1-A03B-33B9-A2FBA44B7002}"/>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72268"/>
          <a:stretch/>
        </p:blipFill>
        <p:spPr bwMode="auto">
          <a:xfrm>
            <a:off x="644278" y="3548651"/>
            <a:ext cx="3324295" cy="129894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Free illustrations of Paper">
            <a:extLst>
              <a:ext uri="{FF2B5EF4-FFF2-40B4-BE49-F238E27FC236}">
                <a16:creationId xmlns:a16="http://schemas.microsoft.com/office/drawing/2014/main" id="{D5E6A166-8D15-6785-DFD7-28A7B9E20AEE}"/>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81105"/>
          <a:stretch/>
        </p:blipFill>
        <p:spPr bwMode="auto">
          <a:xfrm rot="394805">
            <a:off x="4111212" y="2143087"/>
            <a:ext cx="3560167" cy="139210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Free illustrations of Paper">
            <a:extLst>
              <a:ext uri="{FF2B5EF4-FFF2-40B4-BE49-F238E27FC236}">
                <a16:creationId xmlns:a16="http://schemas.microsoft.com/office/drawing/2014/main" id="{89363B8D-B293-5E97-501B-1E9EC8294F6D}"/>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l="-2117" t="822" r="2117" b="73332"/>
          <a:stretch/>
        </p:blipFill>
        <p:spPr bwMode="auto">
          <a:xfrm rot="21058945">
            <a:off x="3903867" y="3674349"/>
            <a:ext cx="3797749" cy="138306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Free illustrations of Paper">
            <a:extLst>
              <a:ext uri="{FF2B5EF4-FFF2-40B4-BE49-F238E27FC236}">
                <a16:creationId xmlns:a16="http://schemas.microsoft.com/office/drawing/2014/main" id="{5EBA298A-F500-5C05-8022-BD9EBC174EFF}"/>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64461"/>
          <a:stretch/>
        </p:blipFill>
        <p:spPr bwMode="auto">
          <a:xfrm rot="445512">
            <a:off x="7977863" y="2284379"/>
            <a:ext cx="3797749" cy="190172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5945D5EC-6860-0BCC-4E3B-0438DBE2A23F}"/>
              </a:ext>
            </a:extLst>
          </p:cNvPr>
          <p:cNvSpPr txBox="1"/>
          <p:nvPr/>
        </p:nvSpPr>
        <p:spPr>
          <a:xfrm>
            <a:off x="1159646" y="3965704"/>
            <a:ext cx="2538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Sah die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Erde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klein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aus</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ED6806C1-E629-D16C-5B80-58C192DD071E}"/>
              </a:ext>
            </a:extLst>
          </p:cNvPr>
          <p:cNvSpPr txBox="1"/>
          <p:nvPr/>
        </p:nvSpPr>
        <p:spPr>
          <a:xfrm>
            <a:off x="8499559" y="5018165"/>
            <a:ext cx="32747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Schrieb</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er an seine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Familie</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6BB703B3-FA7F-C97B-E0D6-9ED95E4AE316}"/>
              </a:ext>
            </a:extLst>
          </p:cNvPr>
          <p:cNvSpPr txBox="1"/>
          <p:nvPr/>
        </p:nvSpPr>
        <p:spPr>
          <a:xfrm rot="382107">
            <a:off x="8298751" y="2517170"/>
            <a:ext cx="36195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Er half,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unser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Verständnis</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von der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Astronomie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zu</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verbessern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358C1B7A-1B48-DEC2-2549-662A49BD5CA3}"/>
              </a:ext>
            </a:extLst>
          </p:cNvPr>
          <p:cNvSpPr txBox="1"/>
          <p:nvPr/>
        </p:nvSpPr>
        <p:spPr>
          <a:xfrm rot="21057248">
            <a:off x="4366615" y="4047251"/>
            <a:ext cx="32362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Veröffentlichte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er seine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Ergebnisse</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A7AE5964-C360-8045-345E-DEA21C32812C}"/>
              </a:ext>
            </a:extLst>
          </p:cNvPr>
          <p:cNvSpPr txBox="1"/>
          <p:nvPr/>
        </p:nvSpPr>
        <p:spPr>
          <a:xfrm rot="395624">
            <a:off x="4344095" y="2562089"/>
            <a:ext cx="30297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Gewann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vorher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Preise</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45" name="Picture 2" descr="Free illustrations of Paper">
            <a:extLst>
              <a:ext uri="{FF2B5EF4-FFF2-40B4-BE49-F238E27FC236}">
                <a16:creationId xmlns:a16="http://schemas.microsoft.com/office/drawing/2014/main" id="{73A17F42-475F-230C-FA4F-6F86E6FBA1E2}"/>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81326"/>
          <a:stretch/>
        </p:blipFill>
        <p:spPr bwMode="auto">
          <a:xfrm>
            <a:off x="4043176" y="5207135"/>
            <a:ext cx="3797749" cy="99923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D00680C-8F87-1899-A143-A64781FCE272}"/>
              </a:ext>
            </a:extLst>
          </p:cNvPr>
          <p:cNvSpPr txBox="1"/>
          <p:nvPr/>
        </p:nvSpPr>
        <p:spPr>
          <a:xfrm>
            <a:off x="4478792" y="5629093"/>
            <a:ext cx="42291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wurde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berühmt</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46" name="Picture 2" descr="Free illustrations of Paper">
            <a:extLst>
              <a:ext uri="{FF2B5EF4-FFF2-40B4-BE49-F238E27FC236}">
                <a16:creationId xmlns:a16="http://schemas.microsoft.com/office/drawing/2014/main" id="{0B4E6F01-710C-6993-4C49-7A35E4FCAB06}"/>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79354"/>
          <a:stretch/>
        </p:blipFill>
        <p:spPr bwMode="auto">
          <a:xfrm rot="21229150">
            <a:off x="157978" y="2297079"/>
            <a:ext cx="3797749" cy="1104772"/>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AD395EFE-6DED-D877-53D2-A0E48EE44310}"/>
              </a:ext>
            </a:extLst>
          </p:cNvPr>
          <p:cNvSpPr txBox="1"/>
          <p:nvPr/>
        </p:nvSpPr>
        <p:spPr>
          <a:xfrm rot="21240914">
            <a:off x="570769" y="2674838"/>
            <a:ext cx="42291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machte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Fotos</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47" name="Picture 2" descr="Free illustrations of Paper">
            <a:extLst>
              <a:ext uri="{FF2B5EF4-FFF2-40B4-BE49-F238E27FC236}">
                <a16:creationId xmlns:a16="http://schemas.microsoft.com/office/drawing/2014/main" id="{F87A7F5D-DA1F-EDC1-1F0D-C460A95C4D9C}"/>
              </a:ext>
            </a:extLst>
          </p:cNvPr>
          <p:cNvPicPr>
            <a:picLocks noChangeAspect="1" noChangeArrowheads="1"/>
          </p:cNvPicPr>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b="79354"/>
          <a:stretch/>
        </p:blipFill>
        <p:spPr bwMode="auto">
          <a:xfrm rot="434757">
            <a:off x="157977" y="4992774"/>
            <a:ext cx="3797749" cy="1104772"/>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5C2CEF3-1EEC-9AD6-FD78-B53BD51E8037}"/>
              </a:ext>
            </a:extLst>
          </p:cNvPr>
          <p:cNvSpPr txBox="1"/>
          <p:nvPr/>
        </p:nvSpPr>
        <p:spPr>
          <a:xfrm rot="411306">
            <a:off x="261504" y="5478837"/>
            <a:ext cx="42291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25050"/>
                </a:solidFill>
                <a:effectLst/>
                <a:uLnTx/>
                <a:uFillTx/>
                <a:latin typeface="Century Gothic"/>
                <a:ea typeface="+mn-ea"/>
                <a:cs typeface="+mn-cs"/>
              </a:rPr>
              <a:t>Er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sprach</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mit</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Kindern</a:t>
            </a:r>
            <a:endParaRPr kumimoji="0" lang="en-GB" sz="2400" b="0" i="0" u="none" strike="noStrike" kern="1200" cap="none" spc="0" normalizeH="0" baseline="0" noProof="0" dirty="0">
              <a:ln>
                <a:noFill/>
              </a:ln>
              <a:solidFill>
                <a:srgbClr val="525050"/>
              </a:solidFill>
              <a:effectLst/>
              <a:uLnTx/>
              <a:uFillTx/>
              <a:latin typeface="Century Gothic"/>
              <a:ea typeface="+mn-ea"/>
              <a:cs typeface="+mn-cs"/>
            </a:endParaRPr>
          </a:p>
        </p:txBody>
      </p:sp>
      <p:pic>
        <p:nvPicPr>
          <p:cNvPr id="48" name="Picture 47" descr="A person in a garment&#10;&#10;Description automatically generated with low confidence">
            <a:extLst>
              <a:ext uri="{FF2B5EF4-FFF2-40B4-BE49-F238E27FC236}">
                <a16:creationId xmlns:a16="http://schemas.microsoft.com/office/drawing/2014/main" id="{4445F29A-116A-F688-D68D-833FE5E71F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210" b="5492"/>
          <a:stretch/>
        </p:blipFill>
        <p:spPr>
          <a:xfrm>
            <a:off x="11058786" y="468386"/>
            <a:ext cx="979770" cy="1376629"/>
          </a:xfrm>
          <a:prstGeom prst="rect">
            <a:avLst/>
          </a:prstGeom>
        </p:spPr>
      </p:pic>
      <p:sp>
        <p:nvSpPr>
          <p:cNvPr id="50" name="TextBox 49">
            <a:extLst>
              <a:ext uri="{FF2B5EF4-FFF2-40B4-BE49-F238E27FC236}">
                <a16:creationId xmlns:a16="http://schemas.microsoft.com/office/drawing/2014/main" id="{7DBC3AC1-07CA-C980-4D27-4B710F9241C2}"/>
              </a:ext>
            </a:extLst>
          </p:cNvPr>
          <p:cNvSpPr txBox="1"/>
          <p:nvPr/>
        </p:nvSpPr>
        <p:spPr>
          <a:xfrm>
            <a:off x="249068" y="1657665"/>
            <a:ext cx="116499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Leider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hat Einstein die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Notizen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gefressen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Sind das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Sätze</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oder</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525050"/>
                </a:solidFill>
                <a:effectLst/>
                <a:uLnTx/>
                <a:uFillTx/>
                <a:latin typeface="Century Gothic"/>
                <a:ea typeface="+mn-ea"/>
                <a:cs typeface="+mn-cs"/>
              </a:rPr>
              <a:t>Fragen</a:t>
            </a:r>
            <a:r>
              <a:rPr kumimoji="0" lang="en-GB" sz="2400" b="0" i="0" u="none" strike="noStrike" kern="1200" cap="none" spc="0" normalizeH="0" baseline="0" noProof="0" dirty="0">
                <a:ln>
                  <a:noFill/>
                </a:ln>
                <a:solidFill>
                  <a:srgbClr val="525050"/>
                </a:solidFill>
                <a:effectLst/>
                <a:uLnTx/>
                <a:uFillTx/>
                <a:latin typeface="Century Gothic"/>
                <a:ea typeface="+mn-ea"/>
                <a:cs typeface="+mn-cs"/>
              </a:rPr>
              <a:t>?</a:t>
            </a:r>
          </a:p>
        </p:txBody>
      </p:sp>
      <p:pic>
        <p:nvPicPr>
          <p:cNvPr id="51" name="Picture 50">
            <a:extLst>
              <a:ext uri="{FF2B5EF4-FFF2-40B4-BE49-F238E27FC236}">
                <a16:creationId xmlns:a16="http://schemas.microsoft.com/office/drawing/2014/main" id="{457A6638-08DC-7254-6071-756DC55B45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5161" y="433864"/>
            <a:ext cx="1033625" cy="1313118"/>
          </a:xfrm>
          <a:prstGeom prst="rect">
            <a:avLst/>
          </a:prstGeom>
        </p:spPr>
      </p:pic>
      <p:sp>
        <p:nvSpPr>
          <p:cNvPr id="52" name="TextBox 51">
            <a:extLst>
              <a:ext uri="{FF2B5EF4-FFF2-40B4-BE49-F238E27FC236}">
                <a16:creationId xmlns:a16="http://schemas.microsoft.com/office/drawing/2014/main" id="{47F332C2-60FE-DE66-E53A-882CFED6D930}"/>
              </a:ext>
            </a:extLst>
          </p:cNvPr>
          <p:cNvSpPr txBox="1"/>
          <p:nvPr/>
        </p:nvSpPr>
        <p:spPr>
          <a:xfrm>
            <a:off x="2526307" y="4294442"/>
            <a:ext cx="93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4" name="TextBox 53">
            <a:extLst>
              <a:ext uri="{FF2B5EF4-FFF2-40B4-BE49-F238E27FC236}">
                <a16:creationId xmlns:a16="http://schemas.microsoft.com/office/drawing/2014/main" id="{D4382593-93AD-E601-1568-9536504CBE33}"/>
              </a:ext>
            </a:extLst>
          </p:cNvPr>
          <p:cNvSpPr txBox="1"/>
          <p:nvPr/>
        </p:nvSpPr>
        <p:spPr>
          <a:xfrm>
            <a:off x="3059468" y="2380623"/>
            <a:ext cx="939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5" name="TextBox 54">
            <a:extLst>
              <a:ext uri="{FF2B5EF4-FFF2-40B4-BE49-F238E27FC236}">
                <a16:creationId xmlns:a16="http://schemas.microsoft.com/office/drawing/2014/main" id="{0C36179D-8168-B1C4-9DB1-E1CC1DEACE6F}"/>
              </a:ext>
            </a:extLst>
          </p:cNvPr>
          <p:cNvSpPr txBox="1"/>
          <p:nvPr/>
        </p:nvSpPr>
        <p:spPr>
          <a:xfrm>
            <a:off x="3332726" y="5401621"/>
            <a:ext cx="939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6" name="TextBox 55">
            <a:extLst>
              <a:ext uri="{FF2B5EF4-FFF2-40B4-BE49-F238E27FC236}">
                <a16:creationId xmlns:a16="http://schemas.microsoft.com/office/drawing/2014/main" id="{B37D6830-97DF-66EC-1E44-3A53FF827225}"/>
              </a:ext>
            </a:extLst>
          </p:cNvPr>
          <p:cNvSpPr txBox="1"/>
          <p:nvPr/>
        </p:nvSpPr>
        <p:spPr>
          <a:xfrm rot="542456">
            <a:off x="5319200" y="2954841"/>
            <a:ext cx="93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7" name="TextBox 56">
            <a:extLst>
              <a:ext uri="{FF2B5EF4-FFF2-40B4-BE49-F238E27FC236}">
                <a16:creationId xmlns:a16="http://schemas.microsoft.com/office/drawing/2014/main" id="{A38E6432-10DF-5DA6-3542-4662FD59C6D8}"/>
              </a:ext>
            </a:extLst>
          </p:cNvPr>
          <p:cNvSpPr txBox="1"/>
          <p:nvPr/>
        </p:nvSpPr>
        <p:spPr>
          <a:xfrm rot="20947324">
            <a:off x="6915977" y="4137639"/>
            <a:ext cx="93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8" name="TextBox 57">
            <a:extLst>
              <a:ext uri="{FF2B5EF4-FFF2-40B4-BE49-F238E27FC236}">
                <a16:creationId xmlns:a16="http://schemas.microsoft.com/office/drawing/2014/main" id="{2618309A-509A-21AC-734C-7CABB06F7C71}"/>
              </a:ext>
            </a:extLst>
          </p:cNvPr>
          <p:cNvSpPr txBox="1"/>
          <p:nvPr/>
        </p:nvSpPr>
        <p:spPr>
          <a:xfrm>
            <a:off x="7158683" y="5400733"/>
            <a:ext cx="939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59" name="TextBox 58">
            <a:extLst>
              <a:ext uri="{FF2B5EF4-FFF2-40B4-BE49-F238E27FC236}">
                <a16:creationId xmlns:a16="http://schemas.microsoft.com/office/drawing/2014/main" id="{3AA497D3-6D12-80B9-F121-C39663546FE0}"/>
              </a:ext>
            </a:extLst>
          </p:cNvPr>
          <p:cNvSpPr txBox="1"/>
          <p:nvPr/>
        </p:nvSpPr>
        <p:spPr>
          <a:xfrm>
            <a:off x="9858130" y="3415501"/>
            <a:ext cx="9398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60" name="TextBox 59">
            <a:extLst>
              <a:ext uri="{FF2B5EF4-FFF2-40B4-BE49-F238E27FC236}">
                <a16:creationId xmlns:a16="http://schemas.microsoft.com/office/drawing/2014/main" id="{E987C3B8-88C6-DD9B-1114-82E8C1AD4323}"/>
              </a:ext>
            </a:extLst>
          </p:cNvPr>
          <p:cNvSpPr txBox="1"/>
          <p:nvPr/>
        </p:nvSpPr>
        <p:spPr>
          <a:xfrm>
            <a:off x="9733879" y="5346488"/>
            <a:ext cx="939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A5559"/>
                </a:solidFill>
                <a:effectLst/>
                <a:uLnTx/>
                <a:uFillTx/>
                <a:latin typeface="Century Gothic"/>
                <a:ea typeface="+mn-ea"/>
                <a:cs typeface="+mn-cs"/>
              </a:rPr>
              <a:t>?</a:t>
            </a:r>
          </a:p>
        </p:txBody>
      </p:sp>
      <p:sp>
        <p:nvSpPr>
          <p:cNvPr id="4" name="Rectangle: Rounded Corners 3">
            <a:extLst>
              <a:ext uri="{FF2B5EF4-FFF2-40B4-BE49-F238E27FC236}">
                <a16:creationId xmlns:a16="http://schemas.microsoft.com/office/drawing/2014/main" id="{579DF303-A695-CD3D-8145-72E4144D2A6E}"/>
              </a:ext>
            </a:extLst>
          </p:cNvPr>
          <p:cNvSpPr/>
          <p:nvPr/>
        </p:nvSpPr>
        <p:spPr>
          <a:xfrm>
            <a:off x="7840925" y="137572"/>
            <a:ext cx="2334233" cy="39977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a:t>
            </a:r>
            <a:r>
              <a:rPr kumimoji="0" lang="en-GB" sz="2000" b="0" i="0" u="none" strike="noStrike" kern="1200" cap="none" spc="0" normalizeH="0" baseline="0" noProof="0" dirty="0" err="1">
                <a:ln>
                  <a:noFill/>
                </a:ln>
                <a:solidFill>
                  <a:schemeClr val="accent4">
                    <a:lumMod val="20000"/>
                    <a:lumOff val="80000"/>
                  </a:schemeClr>
                </a:solidFill>
                <a:effectLst/>
                <a:uLnTx/>
                <a:uFillTx/>
                <a:latin typeface="Century Gothic"/>
                <a:ea typeface="+mn-ea"/>
                <a:cs typeface="+mn-cs"/>
              </a:rPr>
              <a:t>Notizen</a:t>
            </a: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 – notes </a:t>
            </a:r>
          </a:p>
        </p:txBody>
      </p:sp>
      <p:sp>
        <p:nvSpPr>
          <p:cNvPr id="5" name="Rectangle: Rounded Corners 4">
            <a:extLst>
              <a:ext uri="{FF2B5EF4-FFF2-40B4-BE49-F238E27FC236}">
                <a16:creationId xmlns:a16="http://schemas.microsoft.com/office/drawing/2014/main" id="{F0E09812-7F88-36AD-A2B1-8727C5C6EB04}"/>
              </a:ext>
            </a:extLst>
          </p:cNvPr>
          <p:cNvSpPr/>
          <p:nvPr/>
        </p:nvSpPr>
        <p:spPr>
          <a:xfrm>
            <a:off x="11068459" y="112249"/>
            <a:ext cx="979770" cy="3191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Tree>
    <p:extLst>
      <p:ext uri="{BB962C8B-B14F-4D97-AF65-F5344CB8AC3E}">
        <p14:creationId xmlns:p14="http://schemas.microsoft.com/office/powerpoint/2010/main" val="188694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55" grpId="0"/>
      <p:bldP spid="56" grpId="0"/>
      <p:bldP spid="57" grpId="0"/>
      <p:bldP spid="58" grpId="0"/>
      <p:bldP spid="59"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9F0B6-4948-8036-CEC3-7C54385A631F}"/>
              </a:ext>
            </a:extLst>
          </p:cNvPr>
          <p:cNvSpPr>
            <a:spLocks noGrp="1"/>
          </p:cNvSpPr>
          <p:nvPr>
            <p:ph type="title"/>
          </p:nvPr>
        </p:nvSpPr>
        <p:spPr>
          <a:xfrm>
            <a:off x="0" y="213557"/>
            <a:ext cx="3976099" cy="647577"/>
          </a:xfrm>
        </p:spPr>
        <p:txBody>
          <a:bodyPr/>
          <a:lstStyle/>
          <a:p>
            <a:r>
              <a:rPr lang="en-GB" dirty="0"/>
              <a:t>Matthias Maurer</a:t>
            </a:r>
          </a:p>
        </p:txBody>
      </p:sp>
      <p:sp>
        <p:nvSpPr>
          <p:cNvPr id="3" name="Text Placeholder 2">
            <a:extLst>
              <a:ext uri="{FF2B5EF4-FFF2-40B4-BE49-F238E27FC236}">
                <a16:creationId xmlns:a16="http://schemas.microsoft.com/office/drawing/2014/main" id="{E4FD7FB2-2797-9F97-1BDE-CDB70FACB916}"/>
              </a:ext>
            </a:extLst>
          </p:cNvPr>
          <p:cNvSpPr>
            <a:spLocks noGrp="1"/>
          </p:cNvSpPr>
          <p:nvPr>
            <p:ph type="body" sz="quarter" idx="10"/>
          </p:nvPr>
        </p:nvSpPr>
        <p:spPr/>
        <p:txBody>
          <a:bodyPr>
            <a:normAutofit lnSpcReduction="10000"/>
          </a:bodyPr>
          <a:lstStyle/>
          <a:p>
            <a:r>
              <a:rPr lang="en-GB" dirty="0"/>
              <a:t>Lies den Text </a:t>
            </a:r>
            <a:r>
              <a:rPr lang="en-GB" dirty="0" err="1"/>
              <a:t>über</a:t>
            </a:r>
            <a:r>
              <a:rPr lang="en-GB" dirty="0"/>
              <a:t> Matthias Maurer:</a:t>
            </a:r>
          </a:p>
          <a:p>
            <a:endParaRPr lang="en-GB" dirty="0"/>
          </a:p>
          <a:p>
            <a:r>
              <a:rPr lang="de-DE" dirty="0">
                <a:solidFill>
                  <a:schemeClr val="tx1"/>
                </a:solidFill>
              </a:rPr>
              <a:t>2022 war Matthias Maurers Leben </a:t>
            </a:r>
            <a:r>
              <a:rPr lang="de-DE" b="1" dirty="0">
                <a:solidFill>
                  <a:schemeClr val="tx1"/>
                </a:solidFill>
              </a:rPr>
              <a:t>spannend</a:t>
            </a:r>
            <a:r>
              <a:rPr lang="de-DE" dirty="0">
                <a:solidFill>
                  <a:schemeClr val="tx1"/>
                </a:solidFill>
              </a:rPr>
              <a:t>. Er hat auf der ISS gewohnt! </a:t>
            </a:r>
          </a:p>
          <a:p>
            <a:r>
              <a:rPr lang="de-DE" dirty="0">
                <a:solidFill>
                  <a:schemeClr val="tx1"/>
                </a:solidFill>
              </a:rPr>
              <a:t>Matthias Maurer wurde 1970 in Deutschland geboren. Er hat Naturwissenschaften an der </a:t>
            </a:r>
            <a:r>
              <a:rPr lang="de-DE" b="1" dirty="0">
                <a:solidFill>
                  <a:schemeClr val="tx1"/>
                </a:solidFill>
              </a:rPr>
              <a:t>Universität</a:t>
            </a:r>
            <a:r>
              <a:rPr lang="de-DE" dirty="0">
                <a:solidFill>
                  <a:schemeClr val="tx1"/>
                </a:solidFill>
              </a:rPr>
              <a:t> </a:t>
            </a:r>
            <a:r>
              <a:rPr lang="de-DE" b="1" dirty="0">
                <a:solidFill>
                  <a:schemeClr val="tx1"/>
                </a:solidFill>
              </a:rPr>
              <a:t>studiert</a:t>
            </a:r>
            <a:r>
              <a:rPr lang="de-DE" dirty="0">
                <a:solidFill>
                  <a:schemeClr val="tx1"/>
                </a:solidFill>
              </a:rPr>
              <a:t>. 2010 hat er einen Platz bei der ESA bekommen und 2018 hat er eine Ausbildung als Astronaut </a:t>
            </a:r>
            <a:r>
              <a:rPr lang="de-DE" b="1" dirty="0">
                <a:solidFill>
                  <a:schemeClr val="tx1"/>
                </a:solidFill>
              </a:rPr>
              <a:t>angefangen</a:t>
            </a:r>
            <a:r>
              <a:rPr lang="de-DE" dirty="0">
                <a:solidFill>
                  <a:schemeClr val="tx1"/>
                </a:solidFill>
              </a:rPr>
              <a:t>. Im November 2021 ist es </a:t>
            </a:r>
            <a:r>
              <a:rPr lang="de-DE" b="1" dirty="0">
                <a:solidFill>
                  <a:schemeClr val="tx1"/>
                </a:solidFill>
              </a:rPr>
              <a:t>endlich</a:t>
            </a:r>
            <a:r>
              <a:rPr lang="de-DE" dirty="0">
                <a:solidFill>
                  <a:schemeClr val="tx1"/>
                </a:solidFill>
              </a:rPr>
              <a:t> </a:t>
            </a:r>
            <a:r>
              <a:rPr lang="de-DE" b="1" dirty="0">
                <a:solidFill>
                  <a:schemeClr val="tx1"/>
                </a:solidFill>
              </a:rPr>
              <a:t>passiert</a:t>
            </a:r>
            <a:r>
              <a:rPr lang="de-DE" dirty="0">
                <a:solidFill>
                  <a:schemeClr val="tx1"/>
                </a:solidFill>
              </a:rPr>
              <a:t>!     Matthias Maurer ist zur ISS geflogen! Dort hat er als Astronaut gearbeitet und viel gelernt. Seine Kollegen* haben ihn sofort </a:t>
            </a:r>
            <a:r>
              <a:rPr lang="de-DE" b="1" dirty="0">
                <a:solidFill>
                  <a:schemeClr val="tx1"/>
                </a:solidFill>
              </a:rPr>
              <a:t>akzeptiert</a:t>
            </a:r>
            <a:r>
              <a:rPr lang="de-DE" dirty="0">
                <a:solidFill>
                  <a:schemeClr val="tx1"/>
                </a:solidFill>
              </a:rPr>
              <a:t> und er hat viel Spaß gehabt. </a:t>
            </a:r>
          </a:p>
          <a:p>
            <a:r>
              <a:rPr lang="de-DE" dirty="0">
                <a:solidFill>
                  <a:schemeClr val="tx1"/>
                </a:solidFill>
              </a:rPr>
              <a:t>Mit Instagram hat er uns auf der  </a:t>
            </a:r>
            <a:r>
              <a:rPr lang="de-DE" b="1" dirty="0">
                <a:solidFill>
                  <a:schemeClr val="tx1"/>
                </a:solidFill>
              </a:rPr>
              <a:t>Erde</a:t>
            </a:r>
            <a:r>
              <a:rPr lang="de-DE" dirty="0">
                <a:solidFill>
                  <a:schemeClr val="tx1"/>
                </a:solidFill>
              </a:rPr>
              <a:t> über sein Leben auf der ISS erzählt. Seine Bilder und Filme von der Erde aus dem All* haben seine Follower wirklich interessiert. Matthias zeigt, wie man gesund im All* bleibt oder wie man das Essen isst. Er hat auch viele Kinder mit seinem Leben als Astronaut inspiriert.</a:t>
            </a:r>
          </a:p>
          <a:p>
            <a:endParaRPr lang="en-GB" dirty="0"/>
          </a:p>
        </p:txBody>
      </p:sp>
      <p:sp>
        <p:nvSpPr>
          <p:cNvPr id="4" name="Rectangle: Rounded Corners 3">
            <a:extLst>
              <a:ext uri="{FF2B5EF4-FFF2-40B4-BE49-F238E27FC236}">
                <a16:creationId xmlns:a16="http://schemas.microsoft.com/office/drawing/2014/main" id="{3212D5E0-CFD4-796A-A05A-2F5A8E19BD5E}"/>
              </a:ext>
            </a:extLst>
          </p:cNvPr>
          <p:cNvSpPr/>
          <p:nvPr/>
        </p:nvSpPr>
        <p:spPr>
          <a:xfrm>
            <a:off x="10960768" y="213557"/>
            <a:ext cx="926432" cy="36395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3D3C3C"/>
                </a:solidFill>
                <a:effectLst/>
                <a:uLnTx/>
                <a:uFillTx/>
                <a:latin typeface="Century Gothic"/>
                <a:ea typeface="+mn-ea"/>
                <a:cs typeface="+mn-cs"/>
              </a:rPr>
              <a:t>lesen</a:t>
            </a:r>
            <a:endParaRPr kumimoji="0" lang="en-GB" sz="1800" b="0" i="0" u="none" strike="noStrike" kern="1200" cap="none" spc="0" normalizeH="0" baseline="0" noProof="0" dirty="0">
              <a:ln>
                <a:noFill/>
              </a:ln>
              <a:solidFill>
                <a:srgbClr val="3D3C3C"/>
              </a:solidFill>
              <a:effectLst/>
              <a:uLnTx/>
              <a:uFillTx/>
              <a:latin typeface="Century Gothic"/>
              <a:ea typeface="+mn-ea"/>
              <a:cs typeface="+mn-cs"/>
            </a:endParaRPr>
          </a:p>
        </p:txBody>
      </p:sp>
      <p:sp>
        <p:nvSpPr>
          <p:cNvPr id="8" name="Rectangle: Rounded Corners 7">
            <a:extLst>
              <a:ext uri="{FF2B5EF4-FFF2-40B4-BE49-F238E27FC236}">
                <a16:creationId xmlns:a16="http://schemas.microsoft.com/office/drawing/2014/main" id="{962D090A-9DE7-5DC5-FA9B-901D31B4FB1F}"/>
              </a:ext>
            </a:extLst>
          </p:cNvPr>
          <p:cNvSpPr/>
          <p:nvPr/>
        </p:nvSpPr>
        <p:spPr>
          <a:xfrm>
            <a:off x="4405181" y="3795584"/>
            <a:ext cx="1581665" cy="32449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accepted</a:t>
            </a:r>
          </a:p>
        </p:txBody>
      </p:sp>
      <p:sp>
        <p:nvSpPr>
          <p:cNvPr id="9" name="Rectangle: Rounded Corners 8">
            <a:extLst>
              <a:ext uri="{FF2B5EF4-FFF2-40B4-BE49-F238E27FC236}">
                <a16:creationId xmlns:a16="http://schemas.microsoft.com/office/drawing/2014/main" id="{0FDD6136-CE87-C825-271F-0C5B9AC6C810}"/>
              </a:ext>
            </a:extLst>
          </p:cNvPr>
          <p:cNvSpPr/>
          <p:nvPr/>
        </p:nvSpPr>
        <p:spPr>
          <a:xfrm>
            <a:off x="7185453" y="3200833"/>
            <a:ext cx="1660164" cy="3368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happened!</a:t>
            </a:r>
          </a:p>
        </p:txBody>
      </p:sp>
      <p:sp>
        <p:nvSpPr>
          <p:cNvPr id="10" name="Rectangle: Rounded Corners 9">
            <a:extLst>
              <a:ext uri="{FF2B5EF4-FFF2-40B4-BE49-F238E27FC236}">
                <a16:creationId xmlns:a16="http://schemas.microsoft.com/office/drawing/2014/main" id="{B2A37AEC-F4D9-1BE1-32FD-916F0DF3C1FE}"/>
              </a:ext>
            </a:extLst>
          </p:cNvPr>
          <p:cNvSpPr/>
          <p:nvPr/>
        </p:nvSpPr>
        <p:spPr>
          <a:xfrm>
            <a:off x="5186390" y="4181273"/>
            <a:ext cx="852616" cy="32449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Earth</a:t>
            </a:r>
          </a:p>
        </p:txBody>
      </p:sp>
      <p:sp>
        <p:nvSpPr>
          <p:cNvPr id="11" name="Rectangle: Rounded Corners 10">
            <a:extLst>
              <a:ext uri="{FF2B5EF4-FFF2-40B4-BE49-F238E27FC236}">
                <a16:creationId xmlns:a16="http://schemas.microsoft.com/office/drawing/2014/main" id="{9BD44231-8B4A-FC54-BCBC-EE7AFCFE5E3C}"/>
              </a:ext>
            </a:extLst>
          </p:cNvPr>
          <p:cNvSpPr/>
          <p:nvPr/>
        </p:nvSpPr>
        <p:spPr>
          <a:xfrm>
            <a:off x="6048631" y="3191207"/>
            <a:ext cx="1136822" cy="35461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D3C3C"/>
                </a:solidFill>
                <a:effectLst/>
                <a:uLnTx/>
                <a:uFillTx/>
                <a:latin typeface="Century Gothic"/>
                <a:ea typeface="+mn-ea"/>
                <a:cs typeface="+mn-cs"/>
              </a:rPr>
              <a:t>finally</a:t>
            </a:r>
          </a:p>
        </p:txBody>
      </p:sp>
      <p:sp>
        <p:nvSpPr>
          <p:cNvPr id="12" name="Rectangle: Rounded Corners 11">
            <a:extLst>
              <a:ext uri="{FF2B5EF4-FFF2-40B4-BE49-F238E27FC236}">
                <a16:creationId xmlns:a16="http://schemas.microsoft.com/office/drawing/2014/main" id="{7990B777-068D-C504-EF84-C3A8374E01CA}"/>
              </a:ext>
            </a:extLst>
          </p:cNvPr>
          <p:cNvSpPr/>
          <p:nvPr/>
        </p:nvSpPr>
        <p:spPr>
          <a:xfrm>
            <a:off x="373064" y="3205213"/>
            <a:ext cx="1937000" cy="33098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started</a:t>
            </a:r>
          </a:p>
        </p:txBody>
      </p:sp>
      <p:sp>
        <p:nvSpPr>
          <p:cNvPr id="13" name="Rectangle: Rounded Corners 12">
            <a:extLst>
              <a:ext uri="{FF2B5EF4-FFF2-40B4-BE49-F238E27FC236}">
                <a16:creationId xmlns:a16="http://schemas.microsoft.com/office/drawing/2014/main" id="{AFB8854E-0EE8-8F13-008F-4F66D9B7E5E3}"/>
              </a:ext>
            </a:extLst>
          </p:cNvPr>
          <p:cNvSpPr/>
          <p:nvPr/>
        </p:nvSpPr>
        <p:spPr>
          <a:xfrm>
            <a:off x="6222233" y="2608585"/>
            <a:ext cx="1237345" cy="336856"/>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studied.</a:t>
            </a:r>
          </a:p>
        </p:txBody>
      </p:sp>
      <p:sp>
        <p:nvSpPr>
          <p:cNvPr id="14" name="Rectangle: Rounded Corners 13">
            <a:extLst>
              <a:ext uri="{FF2B5EF4-FFF2-40B4-BE49-F238E27FC236}">
                <a16:creationId xmlns:a16="http://schemas.microsoft.com/office/drawing/2014/main" id="{9F4FD539-D8B2-00A2-254B-DB26D297F3F3}"/>
              </a:ext>
            </a:extLst>
          </p:cNvPr>
          <p:cNvSpPr/>
          <p:nvPr/>
        </p:nvSpPr>
        <p:spPr>
          <a:xfrm>
            <a:off x="4604798" y="2608585"/>
            <a:ext cx="1556952" cy="3244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university</a:t>
            </a:r>
          </a:p>
        </p:txBody>
      </p:sp>
      <p:sp>
        <p:nvSpPr>
          <p:cNvPr id="15" name="Rectangle: Rounded Corners 14">
            <a:extLst>
              <a:ext uri="{FF2B5EF4-FFF2-40B4-BE49-F238E27FC236}">
                <a16:creationId xmlns:a16="http://schemas.microsoft.com/office/drawing/2014/main" id="{50C3FD9D-27EE-9A4B-C05A-A430B43D9AF2}"/>
              </a:ext>
            </a:extLst>
          </p:cNvPr>
          <p:cNvSpPr/>
          <p:nvPr/>
        </p:nvSpPr>
        <p:spPr>
          <a:xfrm>
            <a:off x="5466369" y="1844439"/>
            <a:ext cx="1581664" cy="40777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D3C3C"/>
                </a:solidFill>
                <a:effectLst/>
                <a:uLnTx/>
                <a:uFillTx/>
                <a:latin typeface="Century Gothic"/>
                <a:ea typeface="+mn-ea"/>
                <a:cs typeface="+mn-cs"/>
              </a:rPr>
              <a:t>exciting</a:t>
            </a:r>
          </a:p>
        </p:txBody>
      </p:sp>
      <p:sp>
        <p:nvSpPr>
          <p:cNvPr id="16" name="Rectangle: Rounded Corners 15">
            <a:extLst>
              <a:ext uri="{FF2B5EF4-FFF2-40B4-BE49-F238E27FC236}">
                <a16:creationId xmlns:a16="http://schemas.microsoft.com/office/drawing/2014/main" id="{DA745947-E47C-4B57-BC63-1CD54425C525}"/>
              </a:ext>
            </a:extLst>
          </p:cNvPr>
          <p:cNvSpPr/>
          <p:nvPr/>
        </p:nvSpPr>
        <p:spPr>
          <a:xfrm>
            <a:off x="7647947" y="63774"/>
            <a:ext cx="3235819" cy="9471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rPr>
              <a:t>*das All – </a:t>
            </a:r>
            <a:r>
              <a:rPr lang="en-GB" sz="2000" dirty="0">
                <a:solidFill>
                  <a:schemeClr val="accent4">
                    <a:lumMod val="20000"/>
                    <a:lumOff val="80000"/>
                  </a:schemeClr>
                </a:solidFill>
              </a:rPr>
              <a:t>space</a:t>
            </a:r>
            <a:br>
              <a:rPr lang="en-GB" sz="2000" dirty="0">
                <a:solidFill>
                  <a:schemeClr val="accent4">
                    <a:lumMod val="20000"/>
                    <a:lumOff val="80000"/>
                  </a:schemeClr>
                </a:solidFill>
              </a:rPr>
            </a:br>
            <a:r>
              <a:rPr lang="en-GB" sz="2000" dirty="0">
                <a:solidFill>
                  <a:schemeClr val="accent4">
                    <a:lumMod val="20000"/>
                    <a:lumOff val="80000"/>
                  </a:schemeClr>
                </a:solidFill>
              </a:rPr>
              <a:t>der </a:t>
            </a:r>
            <a:r>
              <a:rPr lang="en-GB" sz="2000" dirty="0" err="1">
                <a:solidFill>
                  <a:schemeClr val="accent4">
                    <a:lumMod val="20000"/>
                    <a:lumOff val="80000"/>
                  </a:schemeClr>
                </a:solidFill>
              </a:rPr>
              <a:t>Kollege</a:t>
            </a:r>
            <a:r>
              <a:rPr lang="en-GB" sz="2000" dirty="0">
                <a:solidFill>
                  <a:schemeClr val="accent4">
                    <a:lumMod val="20000"/>
                    <a:lumOff val="80000"/>
                  </a:schemeClr>
                </a:solidFill>
              </a:rPr>
              <a:t> - colleague</a:t>
            </a:r>
            <a:endParaRPr kumimoji="0" lang="en-GB" sz="2000" b="0" i="0" u="none" strike="noStrike" kern="1200" cap="none" spc="0" normalizeH="0" baseline="0" noProof="0" dirty="0">
              <a:ln>
                <a:noFill/>
              </a:ln>
              <a:solidFill>
                <a:schemeClr val="accent4">
                  <a:lumMod val="20000"/>
                  <a:lumOff val="80000"/>
                </a:schemeClr>
              </a:solidFill>
              <a:effectLst/>
              <a:uLnTx/>
              <a:uFillTx/>
              <a:latin typeface="Century Gothic"/>
              <a:ea typeface="+mn-ea"/>
              <a:cs typeface="+mn-cs"/>
            </a:endParaRPr>
          </a:p>
          <a:p>
            <a:pPr algn="ctr">
              <a:defRPr/>
            </a:pPr>
            <a:r>
              <a:rPr lang="en-GB" sz="2000" dirty="0" err="1">
                <a:solidFill>
                  <a:schemeClr val="accent4">
                    <a:lumMod val="20000"/>
                    <a:lumOff val="80000"/>
                  </a:schemeClr>
                </a:solidFill>
              </a:rPr>
              <a:t>sofort</a:t>
            </a:r>
            <a:r>
              <a:rPr lang="en-GB" sz="2000" dirty="0">
                <a:solidFill>
                  <a:schemeClr val="accent4">
                    <a:lumMod val="20000"/>
                    <a:lumOff val="80000"/>
                  </a:schemeClr>
                </a:solidFill>
              </a:rPr>
              <a:t> - immediately</a:t>
            </a:r>
          </a:p>
        </p:txBody>
      </p:sp>
    </p:spTree>
    <p:extLst>
      <p:ext uri="{BB962C8B-B14F-4D97-AF65-F5344CB8AC3E}">
        <p14:creationId xmlns:p14="http://schemas.microsoft.com/office/powerpoint/2010/main" val="344396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theme/theme1.xml><?xml version="1.0" encoding="utf-8"?>
<a:theme xmlns:a="http://schemas.openxmlformats.org/drawingml/2006/main" name="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4" id="{982F5CE2-D3F8-4AFF-9576-D0A58E8991B0}" vid="{6453D56B-A987-4921-9ADA-D227D4A262D4}"/>
    </a:ext>
  </a:extLst>
</a:theme>
</file>

<file path=ppt/theme/theme2.xml><?xml version="1.0" encoding="utf-8"?>
<a:theme xmlns:a="http://schemas.openxmlformats.org/drawingml/2006/main" name="1_NCELP_German_2022">
  <a:themeElements>
    <a:clrScheme name="NCELP_German">
      <a:dk1>
        <a:srgbClr val="525050"/>
      </a:dk1>
      <a:lt1>
        <a:srgbClr val="3D3C3C"/>
      </a:lt1>
      <a:dk2>
        <a:srgbClr val="FFCC00"/>
      </a:dk2>
      <a:lt2>
        <a:srgbClr val="FFFFFF"/>
      </a:lt2>
      <a:accent1>
        <a:srgbClr val="FFCC00"/>
      </a:accent1>
      <a:accent2>
        <a:srgbClr val="AD1519"/>
      </a:accent2>
      <a:accent3>
        <a:srgbClr val="525050"/>
      </a:accent3>
      <a:accent4>
        <a:srgbClr val="FEE599"/>
      </a:accent4>
      <a:accent5>
        <a:srgbClr val="EA5559"/>
      </a:accent5>
      <a:accent6>
        <a:srgbClr val="FFF2CC"/>
      </a:accent6>
      <a:hlink>
        <a:srgbClr val="0071DC"/>
      </a:hlink>
      <a:folHlink>
        <a:srgbClr val="6F3B5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3098</Words>
  <Application>Microsoft Office PowerPoint</Application>
  <PresentationFormat>Widescreen</PresentationFormat>
  <Paragraphs>378</Paragraphs>
  <Slides>11</Slides>
  <Notes>11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11</vt:i4>
      </vt:variant>
    </vt:vector>
  </HeadingPairs>
  <TitlesOfParts>
    <vt:vector size="17" baseType="lpstr">
      <vt:lpstr>Arial</vt:lpstr>
      <vt:lpstr>Calibri</vt:lpstr>
      <vt:lpstr>Century Gothic</vt:lpstr>
      <vt:lpstr>Georgia</vt:lpstr>
      <vt:lpstr>NCELP_German_2022</vt:lpstr>
      <vt:lpstr>1_NCELP_German_2022</vt:lpstr>
      <vt:lpstr>PowerPoint Presentation</vt:lpstr>
      <vt:lpstr>Vokabeln</vt:lpstr>
      <vt:lpstr>Phonetik</vt:lpstr>
      <vt:lpstr>Astronauten</vt:lpstr>
      <vt:lpstr>Matthias Maurer</vt:lpstr>
      <vt:lpstr>Matthias Maurer</vt:lpstr>
      <vt:lpstr>Imperfekt – Fragen</vt:lpstr>
      <vt:lpstr>Matthias Maurer</vt:lpstr>
      <vt:lpstr>Matthias Maurer</vt:lpstr>
      <vt:lpstr>Matthias Maurer</vt:lpstr>
      <vt:lpstr>Matthias Maurer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Charlotte Moss</dc:creator>
  <cp:lastModifiedBy>Potter, Hilary</cp:lastModifiedBy>
  <cp:revision>24</cp:revision>
  <dcterms:created xsi:type="dcterms:W3CDTF">2022-12-09T11:31:17Z</dcterms:created>
  <dcterms:modified xsi:type="dcterms:W3CDTF">2023-02-28T13:28:02Z</dcterms:modified>
</cp:coreProperties>
</file>