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5"/>
  </p:notesMasterIdLst>
  <p:sldIdLst>
    <p:sldId id="711" r:id="rId3"/>
    <p:sldId id="257" r:id="rId4"/>
    <p:sldId id="275" r:id="rId5"/>
    <p:sldId id="317" r:id="rId6"/>
    <p:sldId id="702" r:id="rId7"/>
    <p:sldId id="722" r:id="rId8"/>
    <p:sldId id="715" r:id="rId9"/>
    <p:sldId id="716" r:id="rId10"/>
    <p:sldId id="717" r:id="rId11"/>
    <p:sldId id="718" r:id="rId12"/>
    <p:sldId id="723"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0747" autoAdjust="0"/>
  </p:normalViewPr>
  <p:slideViewPr>
    <p:cSldViewPr snapToGrid="0">
      <p:cViewPr varScale="1">
        <p:scale>
          <a:sx n="75" d="100"/>
          <a:sy n="75" d="100"/>
        </p:scale>
        <p:origin x="19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6EAF3-D528-4870-8F02-1336A0606463}"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DEF53-B772-4C9C-ADD3-418EDDFCE84B}" type="slidenum">
              <a:rPr lang="en-GB" smtClean="0"/>
              <a:t>‹#›</a:t>
            </a:fld>
            <a:endParaRPr lang="en-GB"/>
          </a:p>
        </p:txBody>
      </p:sp>
    </p:spTree>
    <p:extLst>
      <p:ext uri="{BB962C8B-B14F-4D97-AF65-F5344CB8AC3E}">
        <p14:creationId xmlns:p14="http://schemas.microsoft.com/office/powerpoint/2010/main" val="349411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 Native-speaker teacher feedback provided by </a:t>
            </a:r>
            <a:r>
              <a:rPr lang="en-GB" sz="1200" b="0" i="0" kern="1200" dirty="0">
                <a:solidFill>
                  <a:schemeClr val="tx1"/>
                </a:solidFill>
                <a:effectLst/>
                <a:latin typeface="+mn-lt"/>
                <a:ea typeface="+mn-ea"/>
                <a:cs typeface="+mn-cs"/>
              </a:rPr>
              <a:t>Stephanie Cross.</a:t>
            </a:r>
          </a:p>
          <a:p>
            <a:pPr>
              <a:lnSpc>
                <a:spcPct val="107000"/>
              </a:lnSpc>
              <a:spcAft>
                <a:spcPts val="800"/>
              </a:spcAft>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a:lnSpc>
                <a:spcPct val="107000"/>
              </a:lnSpc>
              <a:spcAft>
                <a:spcPts val="8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Introduce VS (yes/no) questions in the simple past (H)</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Use of perfect tense with adverb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schon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ein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)mal</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perfect tense of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ieren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verbs</a:t>
            </a:r>
          </a:p>
          <a:p>
            <a:pPr>
              <a:lnSpc>
                <a:spcPct val="107000"/>
              </a:lnSpc>
              <a:spcAft>
                <a:spcPts val="8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VS (yes/no) questions in the perfect tense</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Word pattern 6: add suffix -er to a verb stem (-</a:t>
            </a:r>
            <a:r>
              <a:rPr lang="en-US" sz="1200" b="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verbs) to change into male agent nouns with equivalent and transparent meaning</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i="0" dirty="0">
                <a:effectLst/>
                <a:latin typeface="Century Gothic" panose="020B0502020202020204" pitchFamily="34" charset="0"/>
              </a:rPr>
              <a:t>SSC: </a:t>
            </a:r>
            <a:r>
              <a:rPr lang="en-US" sz="1200" b="1" i="0" dirty="0">
                <a:solidFill>
                  <a:srgbClr val="000000"/>
                </a:solidFill>
                <a:effectLst/>
                <a:latin typeface="Century Gothic" panose="020B0502020202020204" pitchFamily="34" charset="0"/>
              </a:rPr>
              <a:t>unstressed [er], consonantal [r], vocalic [r]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rgbClr val="000000"/>
                </a:solidFill>
                <a:effectLst/>
                <a:latin typeface="Century Gothic" panose="020B0502020202020204" pitchFamily="34" charset="0"/>
              </a:rPr>
              <a:t>[link to grammar: word pattern 6, -</a:t>
            </a:r>
            <a:r>
              <a:rPr lang="en-US" sz="1200" b="0" i="0" dirty="0" err="1">
                <a:solidFill>
                  <a:srgbClr val="000000"/>
                </a:solidFill>
                <a:effectLst/>
                <a:latin typeface="Century Gothic" panose="020B0502020202020204" pitchFamily="34" charset="0"/>
              </a:rPr>
              <a:t>ieren</a:t>
            </a:r>
            <a:r>
              <a:rPr lang="en-US" sz="1200" b="0" i="0" dirty="0">
                <a:solidFill>
                  <a:srgbClr val="000000"/>
                </a:solidFill>
                <a:effectLst/>
                <a:latin typeface="Century Gothic" panose="020B0502020202020204" pitchFamily="34" charset="0"/>
              </a:rPr>
              <a:t> verbs]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200" b="0" i="0" u="none" strike="noStrike" dirty="0">
                <a:solidFill>
                  <a:srgbClr val="000000"/>
                </a:solidFill>
                <a:effectLst/>
                <a:latin typeface="Century Gothic" panose="020B0502020202020204" pitchFamily="34" charset="0"/>
              </a:rPr>
              <a:t>akzeptieren [1798] passieren [381] schreiben (anacc. +noun)2 [184] Erde1 [783] endlich [454] ja2 [45] schon (ein)mal [n/a] fand (H) [103] fiel (H) [332] gewann (H) [372] half (H) [338] konzentrieren (aufacc. + noun) (H) [1315] las (H) [305] nahm (H) [142] reagieren (aufacc. + noun) (H) [722] schrieb (H) [184] sprach (H) [161] wurde (H) [8] Einfluss (H) [872] Vorbild (H) [2382] vorher (H) [866] </a:t>
            </a:r>
          </a:p>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Revisited vocabulary: </a:t>
            </a:r>
            <a:r>
              <a:rPr lang="de-DE" sz="1200" b="0" i="0" dirty="0">
                <a:solidFill>
                  <a:srgbClr val="000000"/>
                </a:solidFill>
                <a:effectLst/>
                <a:latin typeface="Century Gothic" panose="020B0502020202020204" pitchFamily="34" charset="0"/>
              </a:rPr>
              <a:t>stimmen1 [490] weiß [78] weißt [78] Brille [n/a] Ergebnis [386] Ohr [1088] schade [2788] sogar [226] auffallen (H) [1160] aufgeben (H) [1371] betreffen (H) [416] erhalten1 (H) [287]  gelten (H) [158] veröffentlichen (H) [1453] Inhalt (H) [1065] Kenntnis (H) [1536] Macht (H) [1098] Verständnis (H) [1578] schrecklich (H) [2200] wissenschaftlich (H) [909] entweder (H) [1100] falls (H) [1170] </a:t>
            </a:r>
          </a:p>
          <a:p>
            <a:pPr>
              <a:lnSpc>
                <a:spcPct val="107000"/>
              </a:lnSpc>
              <a:spcAft>
                <a:spcPts val="800"/>
              </a:spcAft>
            </a:pPr>
            <a:endParaRPr lang="de-DE" sz="1200" b="0" i="0" dirty="0">
              <a:solidFill>
                <a:srgbClr val="000000"/>
              </a:solidFill>
              <a:effectLst/>
              <a:latin typeface="Century Gothic" panose="020B0502020202020204" pitchFamily="34" charset="0"/>
            </a:endParaRPr>
          </a:p>
          <a:p>
            <a:pPr>
              <a:lnSpc>
                <a:spcPct val="107000"/>
              </a:lnSpc>
              <a:spcAft>
                <a:spcPts val="800"/>
              </a:spcAft>
            </a:pPr>
            <a:r>
              <a:rPr lang="en-GB" sz="1200" b="1" i="0" dirty="0">
                <a:solidFill>
                  <a:srgbClr val="000000"/>
                </a:solidFill>
                <a:effectLst/>
                <a:latin typeface="Century Gothic" panose="020B0502020202020204" pitchFamily="34" charset="0"/>
              </a:rPr>
              <a:t>Thematic revisited vocabulary: </a:t>
            </a:r>
            <a:r>
              <a:rPr lang="de-DE" sz="1200" b="0" i="0" u="none" strike="noStrike" dirty="0">
                <a:solidFill>
                  <a:srgbClr val="000000"/>
                </a:solidFill>
                <a:effectLst/>
                <a:latin typeface="Century Gothic" panose="020B0502020202020204" pitchFamily="34" charset="0"/>
              </a:rPr>
              <a:t>anfangen [497] probieren [2894] produzieren [1000] schlafen [679] studieren [600] verbessern [1194] vergessen [584] versprechen [1056] alles [36] damals [286] Nacht [325] Universität, Uni [415] Wochenende [1243] beliebt [1873] berühmt [1379] spannend [1810] einmal [124] noch (ein(e)) [33] schon [61] ja1 [45] informieren; sich acc. informieren über + noun (H) [1515] lief (H) [252] sah (H) [79] Freude (H) [1286] Rede (H) [759] </a:t>
            </a:r>
          </a:p>
          <a:p>
            <a:pPr>
              <a:lnSpc>
                <a:spcPct val="107000"/>
              </a:lnSpc>
              <a:spcAft>
                <a:spcPts val="800"/>
              </a:spcAft>
            </a:pPr>
            <a:endParaRPr lang="de-DE" sz="1200" b="0" i="0" u="none" strike="noStrike"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 </a:t>
            </a:r>
            <a:r>
              <a:rPr lang="de-DE" sz="1200" b="0" i="0" dirty="0">
                <a:effectLst/>
                <a:latin typeface="Century Gothic" panose="020B0502020202020204" pitchFamily="34" charset="0"/>
              </a:rPr>
              <a:t>nicht, nie</a:t>
            </a:r>
            <a:br>
              <a:rPr lang="en-US" sz="1200" b="0" i="0" dirty="0">
                <a:solidFill>
                  <a:srgbClr val="000000"/>
                </a:solidFill>
                <a:effectLst/>
                <a:latin typeface="Century Gothic" panose="020B0502020202020204" pitchFamily="34" charset="0"/>
              </a:rPr>
            </a:br>
            <a:r>
              <a:rPr lang="en-GB" sz="1200"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b="1" dirty="0"/>
              <a:t>Information source</a:t>
            </a:r>
            <a:r>
              <a:rPr lang="en-GB" dirty="0"/>
              <a:t>:</a:t>
            </a:r>
            <a:br>
              <a:rPr lang="en-GB" dirty="0"/>
            </a:br>
            <a:r>
              <a:rPr lang="en-GB" dirty="0"/>
              <a:t>https://today.yougov.com/topics/international/articles-reports/2021/12/13/worlds-most-admired-2021</a:t>
            </a:r>
          </a:p>
          <a:p>
            <a:endParaRPr lang="en-GB" dirty="0"/>
          </a:p>
          <a:p>
            <a:r>
              <a:rPr lang="en-GB" b="1" dirty="0"/>
              <a:t>Image attribution</a:t>
            </a:r>
            <a:r>
              <a:rPr lang="en-GB" dirty="0"/>
              <a:t>:</a:t>
            </a:r>
            <a:br>
              <a:rPr lang="en-GB" dirty="0"/>
            </a:br>
            <a:r>
              <a:rPr lang="en-US" dirty="0"/>
              <a:t>Official White House Photo by Pete Souza, Public domain, via Wikimedia Commons</a:t>
            </a:r>
            <a:r>
              <a:rPr lang="en-GB" dirty="0"/>
              <a:t> </a:t>
            </a:r>
          </a:p>
          <a:p>
            <a:r>
              <a:rPr lang="en-US" dirty="0"/>
              <a:t>NASA/Bill Ingalls, Public domain, via Wikimedia Commons</a:t>
            </a:r>
            <a:br>
              <a:rPr lang="en-US" dirty="0"/>
            </a:br>
            <a:r>
              <a:rPr lang="en-US" dirty="0"/>
              <a:t>Armin </a:t>
            </a:r>
            <a:r>
              <a:rPr lang="en-US" dirty="0" err="1"/>
              <a:t>Linnartz</a:t>
            </a:r>
            <a:r>
              <a:rPr lang="en-US" dirty="0"/>
              <a:t>, CC BY-SA 3.0 DE via Wikimedia Commons</a:t>
            </a:r>
          </a:p>
          <a:p>
            <a:r>
              <a:rPr lang="az-Cyrl-AZ" dirty="0"/>
              <a:t>Анна Нэсси, </a:t>
            </a:r>
            <a:r>
              <a:rPr lang="en-GB" dirty="0"/>
              <a:t>CC BY-SA 3.0 GFDL, via Wikimedia Commons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33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to practise using </a:t>
            </a:r>
            <a:r>
              <a:rPr lang="en-GB" dirty="0" err="1"/>
              <a:t>nie</a:t>
            </a:r>
            <a:r>
              <a:rPr lang="en-GB" dirty="0"/>
              <a:t>, </a:t>
            </a:r>
            <a:r>
              <a:rPr lang="en-GB" dirty="0" err="1"/>
              <a:t>schon</a:t>
            </a:r>
            <a:r>
              <a:rPr lang="en-GB" dirty="0"/>
              <a:t>, </a:t>
            </a:r>
            <a:r>
              <a:rPr lang="en-GB" dirty="0" err="1"/>
              <a:t>noch</a:t>
            </a:r>
            <a:r>
              <a:rPr lang="en-GB" dirty="0"/>
              <a:t> </a:t>
            </a:r>
            <a:r>
              <a:rPr lang="en-GB" dirty="0" err="1"/>
              <a:t>nicht</a:t>
            </a:r>
            <a:r>
              <a:rPr lang="en-GB" dirty="0"/>
              <a:t>, and </a:t>
            </a:r>
            <a:r>
              <a:rPr lang="en-GB" dirty="0" err="1"/>
              <a:t>schon</a:t>
            </a:r>
            <a:r>
              <a:rPr lang="en-GB" dirty="0"/>
              <a:t> </a:t>
            </a:r>
            <a:r>
              <a:rPr lang="en-GB" dirty="0" err="1"/>
              <a:t>einmal</a:t>
            </a:r>
            <a:r>
              <a:rPr lang="en-GB" dirty="0"/>
              <a:t> in the perfect tense.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indent="-228600">
              <a:buAutoNum type="arabicPeriod"/>
            </a:pPr>
            <a:r>
              <a:rPr lang="en-US" b="0" baseline="0" dirty="0"/>
              <a:t>Explain the task using this example slide, then click to reveal the activity on the following slide. </a:t>
            </a:r>
          </a:p>
          <a:p>
            <a:pPr marL="228600" indent="-228600">
              <a:buAutoNum type="arabicPeriod"/>
            </a:pPr>
            <a:r>
              <a:rPr lang="en-US" b="0" baseline="0" dirty="0"/>
              <a:t>Student A chooses a sentence at random and says the sentence in German.</a:t>
            </a:r>
          </a:p>
          <a:p>
            <a:pPr marL="228600" indent="-228600">
              <a:buAutoNum type="arabicPeriod"/>
            </a:pPr>
            <a:r>
              <a:rPr lang="en-US" b="0" dirty="0"/>
              <a:t>Student B listens, looks at the board, and gives the name</a:t>
            </a:r>
            <a:r>
              <a:rPr lang="en-US" b="0" baseline="0" dirty="0"/>
              <a:t> of the person which the sentence corresponds to. There are at least two versions of each sentence: the only difference is the adverb, so Student B must listen carefully to decide who Student A is referring to.</a:t>
            </a:r>
          </a:p>
          <a:p>
            <a:pPr marL="228600" indent="-228600">
              <a:buAutoNum type="arabicPeriod"/>
            </a:pPr>
            <a:r>
              <a:rPr lang="en-US" b="0" dirty="0"/>
              <a:t>Student</a:t>
            </a:r>
            <a:r>
              <a:rPr lang="en-US" b="0" baseline="0" dirty="0"/>
              <a:t> A gives feedback to Student B according to whether the answer is correct or not (Ja, das </a:t>
            </a:r>
            <a:r>
              <a:rPr lang="en-US" b="0" baseline="0" dirty="0" err="1"/>
              <a:t>ist</a:t>
            </a:r>
            <a:r>
              <a:rPr lang="en-US" b="0" baseline="0" dirty="0"/>
              <a:t> </a:t>
            </a:r>
            <a:r>
              <a:rPr lang="en-US" b="0" baseline="0" dirty="0" err="1"/>
              <a:t>richtig</a:t>
            </a:r>
            <a:r>
              <a:rPr lang="en-US" b="0" baseline="0" dirty="0"/>
              <a:t>, OR </a:t>
            </a:r>
            <a:r>
              <a:rPr lang="en-US" b="0" baseline="0" dirty="0" err="1"/>
              <a:t>Nein</a:t>
            </a:r>
            <a:r>
              <a:rPr lang="en-US" b="0" baseline="0" dirty="0"/>
              <a:t>, </a:t>
            </a:r>
            <a:r>
              <a:rPr lang="en-US" b="0" baseline="0" dirty="0" err="1"/>
              <a:t>versuch</a:t>
            </a:r>
            <a:r>
              <a:rPr lang="en-US" b="0" baseline="0" dirty="0"/>
              <a:t> </a:t>
            </a:r>
            <a:r>
              <a:rPr lang="en-US" b="0" baseline="0" dirty="0" err="1"/>
              <a:t>nochmal</a:t>
            </a:r>
            <a:r>
              <a:rPr lang="en-US" b="0" baseline="0" dirty="0"/>
              <a:t>.)</a:t>
            </a:r>
          </a:p>
          <a:p>
            <a:pPr marL="228600" indent="-228600">
              <a:buAutoNum type="arabicPeriod"/>
            </a:pPr>
            <a:r>
              <a:rPr lang="en-US" b="0" dirty="0"/>
              <a:t>Students</a:t>
            </a:r>
            <a:r>
              <a:rPr lang="en-US" b="0" baseline="0" dirty="0"/>
              <a:t> swap roles.</a:t>
            </a:r>
            <a:endParaRPr lang="en-GB" dirty="0"/>
          </a:p>
          <a:p>
            <a:endParaRPr lang="en-GB" dirty="0"/>
          </a:p>
          <a:p>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46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88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Timing: 2 minutes</a:t>
            </a:r>
            <a:br>
              <a:rPr lang="en-US" dirty="0"/>
            </a:br>
            <a:br>
              <a:rPr lang="en-US" b="1" dirty="0"/>
            </a:br>
            <a:r>
              <a:rPr lang="en-US" b="1" dirty="0"/>
              <a:t>Aim: </a:t>
            </a:r>
            <a:r>
              <a:rPr lang="en-US" b="0" dirty="0"/>
              <a:t>to remind students of the vocabulary they are learning and revisiting as pre-learning for next week.</a:t>
            </a:r>
            <a:br>
              <a:rPr lang="en-US" b="0" dirty="0"/>
            </a:br>
            <a:br>
              <a:rPr lang="en-US" b="0" dirty="0"/>
            </a:br>
            <a:r>
              <a:rPr lang="en-US" b="1" dirty="0"/>
              <a:t>Procedure:</a:t>
            </a:r>
            <a:br>
              <a:rPr lang="en-US" b="1" dirty="0"/>
            </a:br>
            <a:r>
              <a:rPr lang="en-US" b="0" dirty="0"/>
              <a:t>1. Display the slide. Explain the tasks.</a:t>
            </a:r>
            <a:br>
              <a:rPr lang="en-US" b="0" dirty="0"/>
            </a:br>
            <a:r>
              <a:rPr lang="en-US" b="0" dirty="0"/>
              <a:t>2. Post this slide or its information for students, using the usual school system for this.</a:t>
            </a:r>
            <a:br>
              <a:rPr lang="en-US" dirty="0"/>
            </a:br>
            <a:endParaRPr lang="en-US" dirty="0"/>
          </a:p>
          <a:p>
            <a:pPr marL="0" lvl="0" indent="0" algn="l" rtl="0">
              <a:lnSpc>
                <a:spcPct val="100000"/>
              </a:lnSpc>
              <a:spcBef>
                <a:spcPts val="0"/>
              </a:spcBef>
              <a:spcAft>
                <a:spcPts val="0"/>
              </a:spcAft>
              <a:buSzPts val="1400"/>
              <a:buNone/>
            </a:pPr>
            <a:r>
              <a:rPr lang="en-US" b="1" dirty="0"/>
              <a:t>Notes</a:t>
            </a:r>
            <a:r>
              <a:rPr lang="en-US" dirty="0"/>
              <a:t>: </a:t>
            </a:r>
            <a:br>
              <a:rPr lang="en-US" dirty="0"/>
            </a:br>
            <a:r>
              <a:rPr lang="en-US"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US" dirty="0" err="1"/>
              <a:t>LanguageNut</a:t>
            </a:r>
            <a:r>
              <a:rPr lang="en-US" dirty="0"/>
              <a:t>. Teachers may of course create their own versions of vocabulary learning activities in any of the different platforms available.</a:t>
            </a:r>
            <a:br>
              <a:rPr lang="en-US" dirty="0"/>
            </a:br>
            <a:br>
              <a:rPr lang="en-US" dirty="0"/>
            </a:br>
            <a:r>
              <a:rPr lang="en-US" dirty="0"/>
              <a:t>At KS4, there are several sets for learning/revisiting:</a:t>
            </a:r>
            <a:br>
              <a:rPr lang="en-US" dirty="0"/>
            </a:br>
            <a:r>
              <a:rPr lang="en-US" dirty="0"/>
              <a:t>1. The new vocabulary for the following week.</a:t>
            </a:r>
            <a:br>
              <a:rPr lang="en-US" dirty="0"/>
            </a:br>
            <a:r>
              <a:rPr lang="en-US" dirty="0"/>
              <a:t>2. The revisited thematic vocabulary (from KS3 SOW) assigned to the week.</a:t>
            </a:r>
            <a:br>
              <a:rPr lang="en-US" dirty="0"/>
            </a:br>
            <a:r>
              <a:rPr lang="en-US" dirty="0"/>
              <a:t>3. The systematic revisiting (at +3 and +9 weekly intervals) of new vocabulary.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KS4 SOW every word from the GCSE vocabulary list has been tracked to ensure that:</a:t>
            </a:r>
            <a:br>
              <a:rPr lang="en-US" dirty="0"/>
            </a:br>
            <a:r>
              <a:rPr lang="en-US" dirty="0"/>
              <a:t>1. New words are </a:t>
            </a:r>
            <a:r>
              <a:rPr lang="en-US" b="1" dirty="0"/>
              <a:t>introduced, revisited twice </a:t>
            </a:r>
            <a:r>
              <a:rPr lang="en-US" dirty="0"/>
              <a:t>at intervals during the course, and </a:t>
            </a:r>
            <a:r>
              <a:rPr lang="en-US" b="1" dirty="0"/>
              <a:t>once again </a:t>
            </a:r>
            <a:r>
              <a:rPr lang="en-US" dirty="0"/>
              <a:t>during the final 9-week revision phase.</a:t>
            </a:r>
            <a:br>
              <a:rPr lang="en-US" dirty="0"/>
            </a:br>
            <a:r>
              <a:rPr lang="en-US" dirty="0"/>
              <a:t>2. KS3 revisited thematic vocabulary is </a:t>
            </a:r>
            <a:r>
              <a:rPr lang="en-US" b="1" dirty="0"/>
              <a:t>revisited twice </a:t>
            </a:r>
            <a:r>
              <a:rPr lang="en-US" dirty="0"/>
              <a:t>during the course, and </a:t>
            </a:r>
            <a:r>
              <a:rPr lang="en-US" b="1" dirty="0"/>
              <a:t>once again</a:t>
            </a:r>
            <a:r>
              <a:rPr lang="en-US" dirty="0"/>
              <a:t> during the final 9-week revision phase.</a:t>
            </a:r>
            <a:br>
              <a:rPr lang="en-US" dirty="0"/>
            </a:br>
            <a:r>
              <a:rPr lang="en-US" dirty="0"/>
              <a:t>3. KS3 function words (listed as R(</a:t>
            </a:r>
            <a:r>
              <a:rPr lang="en-US" dirty="0" err="1"/>
              <a:t>equired</a:t>
            </a:r>
            <a:r>
              <a:rPr lang="en-US" dirty="0"/>
              <a:t>) on Annex E of the GCSE Subject Content are all </a:t>
            </a:r>
            <a:r>
              <a:rPr lang="en-US" b="1" dirty="0"/>
              <a:t>revisited multiple times </a:t>
            </a:r>
            <a:r>
              <a:rPr lang="en-US" dirty="0"/>
              <a:t>(Column D on the KS4 SOW) and the revisits are also tracked on the KS4 Vocabulary tracker.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anticipate that students will spend on average 2 hours on homework per week at KS4.  </a:t>
            </a:r>
            <a:br>
              <a:rPr lang="en-US" dirty="0"/>
            </a:br>
            <a:r>
              <a:rPr lang="en-US"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US" baseline="30000" dirty="0"/>
              <a:t>nd</a:t>
            </a:r>
            <a:r>
              <a:rPr lang="en-US"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US" i="1" dirty="0"/>
              <a:t>might</a:t>
            </a:r>
            <a:r>
              <a:rPr lang="en-US" dirty="0"/>
              <a:t> best be undertaken in class, where teachers can replicate the conditions for written language production that will apply for students at GCSE.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35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GB" b="1" dirty="0"/>
              <a:t>H+F</a:t>
            </a:r>
          </a:p>
          <a:p>
            <a:r>
              <a:rPr lang="en-GB" b="1" dirty="0"/>
              <a:t>Timing: </a:t>
            </a:r>
            <a:r>
              <a:rPr lang="en-GB" b="0" dirty="0"/>
              <a:t>6 minutes</a:t>
            </a:r>
            <a:br>
              <a:rPr lang="en-GB" dirty="0"/>
            </a:br>
            <a:br>
              <a:rPr lang="en-GB" b="1" dirty="0"/>
            </a:br>
            <a:r>
              <a:rPr lang="en-GB" b="1" dirty="0"/>
              <a:t>Aim: </a:t>
            </a:r>
            <a:r>
              <a:rPr lang="en-GB" b="0" dirty="0"/>
              <a:t>to practise aural comprehension of this week’s new vocabulary set.</a:t>
            </a:r>
            <a:br>
              <a:rPr lang="en-GB" b="0" dirty="0"/>
            </a:br>
            <a:br>
              <a:rPr lang="en-GB" dirty="0"/>
            </a:br>
            <a:r>
              <a:rPr lang="en-GB" b="1" dirty="0"/>
              <a:t>Procedure:</a:t>
            </a:r>
            <a:br>
              <a:rPr lang="en-GB" dirty="0"/>
            </a:br>
            <a:r>
              <a:rPr lang="en-GB" dirty="0"/>
              <a:t>1. Click to play the audio.</a:t>
            </a:r>
          </a:p>
          <a:p>
            <a:r>
              <a:rPr lang="en-GB" dirty="0"/>
              <a:t>2. Students write the corresponding letter.</a:t>
            </a:r>
          </a:p>
          <a:p>
            <a:r>
              <a:rPr lang="en-GB" dirty="0"/>
              <a:t>3. Click to check responses.</a:t>
            </a:r>
          </a:p>
          <a:p>
            <a:endParaRPr lang="en-GB" dirty="0"/>
          </a:p>
          <a:p>
            <a:r>
              <a:rPr lang="en-GB" b="1" dirty="0"/>
              <a:t>Transcript:</a:t>
            </a:r>
          </a:p>
          <a:p>
            <a:pPr marL="228600" indent="-228600">
              <a:buAutoNum type="arabicPeriod"/>
            </a:pPr>
            <a:r>
              <a:rPr lang="en-GB" b="0" dirty="0" err="1"/>
              <a:t>ja</a:t>
            </a:r>
            <a:endParaRPr lang="en-GB" b="0" dirty="0"/>
          </a:p>
          <a:p>
            <a:pPr marL="228600" indent="-228600">
              <a:buAutoNum type="arabicPeriod"/>
            </a:pPr>
            <a:r>
              <a:rPr lang="en-GB" b="0" dirty="0" err="1"/>
              <a:t>akzeptieren</a:t>
            </a:r>
            <a:r>
              <a:rPr lang="en-GB" b="0" dirty="0"/>
              <a:t> </a:t>
            </a:r>
          </a:p>
          <a:p>
            <a:pPr marL="228600" indent="-228600">
              <a:buAutoNum type="arabicPeriod"/>
            </a:pPr>
            <a:r>
              <a:rPr lang="en-GB" b="0" dirty="0" err="1"/>
              <a:t>endlich</a:t>
            </a:r>
            <a:endParaRPr lang="en-GB" b="0" dirty="0"/>
          </a:p>
          <a:p>
            <a:pPr marL="228600" indent="-228600">
              <a:buAutoNum type="arabicPeriod"/>
            </a:pPr>
            <a:r>
              <a:rPr lang="en-GB" b="0" dirty="0" err="1"/>
              <a:t>schon</a:t>
            </a:r>
            <a:r>
              <a:rPr lang="en-GB" b="0" dirty="0"/>
              <a:t> </a:t>
            </a:r>
            <a:r>
              <a:rPr lang="en-GB" b="0" dirty="0" err="1"/>
              <a:t>einmal</a:t>
            </a:r>
            <a:endParaRPr lang="en-GB" b="0" dirty="0"/>
          </a:p>
          <a:p>
            <a:pPr marL="228600" indent="-228600">
              <a:buAutoNum type="arabicPeriod"/>
            </a:pPr>
            <a:r>
              <a:rPr lang="en-GB" b="0" dirty="0" err="1"/>
              <a:t>schreiben</a:t>
            </a:r>
            <a:r>
              <a:rPr lang="en-GB" b="0" dirty="0"/>
              <a:t> an</a:t>
            </a:r>
          </a:p>
          <a:p>
            <a:pPr marL="228600" indent="-228600">
              <a:buAutoNum type="arabicPeriod"/>
            </a:pPr>
            <a:r>
              <a:rPr lang="en-GB" b="0" dirty="0"/>
              <a:t>die </a:t>
            </a:r>
            <a:r>
              <a:rPr lang="en-GB" b="0" dirty="0" err="1"/>
              <a:t>Erde</a:t>
            </a:r>
            <a:endParaRPr lang="en-GB" b="0" dirty="0"/>
          </a:p>
          <a:p>
            <a:pPr marL="228600" indent="-228600">
              <a:buAutoNum type="arabicPeriod"/>
            </a:pPr>
            <a:r>
              <a:rPr lang="en-GB" b="0" dirty="0" err="1"/>
              <a:t>passieren</a:t>
            </a:r>
            <a:endParaRPr lang="en-GB" b="0" dirty="0"/>
          </a:p>
          <a:p>
            <a:pPr marL="228600" indent="-228600">
              <a:buAutoNum type="arabicPeriod"/>
            </a:pPr>
            <a:endParaRPr lang="en-GB" b="0" dirty="0"/>
          </a:p>
          <a:p>
            <a:pPr marL="228600" indent="-228600">
              <a:buAutoNum type="arabicPeriod"/>
            </a:pPr>
            <a:endParaRPr lang="en-GB" b="0" dirty="0"/>
          </a:p>
          <a:p>
            <a:pPr rtl="0" eaLnBrk="1" fontAlgn="t" latinLnBrk="0" hangingPunct="1"/>
            <a:r>
              <a:rPr lang="en-GB" b="1" baseline="0" dirty="0"/>
              <a:t>Word frequency of unknown words and cognates used (1 is the most frequent word in German): </a:t>
            </a:r>
          </a:p>
          <a:p>
            <a:pPr marL="0" marR="0" lvl="0" indent="0" algn="l" defTabSz="914400" rtl="0" eaLnBrk="1" fontAlgn="t" latinLnBrk="0" hangingPunct="1">
              <a:lnSpc>
                <a:spcPct val="100000"/>
              </a:lnSpc>
              <a:spcBef>
                <a:spcPts val="0"/>
              </a:spcBef>
              <a:spcAft>
                <a:spcPts val="0"/>
              </a:spcAft>
              <a:buClrTx/>
              <a:buSzTx/>
              <a:buFontTx/>
              <a:buNone/>
              <a:tabLst/>
              <a:defRPr/>
            </a:pPr>
            <a:r>
              <a:rPr lang="fr-FR" b="0" i="0" dirty="0" err="1">
                <a:solidFill>
                  <a:srgbClr val="222222"/>
                </a:solidFill>
                <a:effectLst/>
                <a:latin typeface="Georgia" panose="02040502050405020303" pitchFamily="18" charset="0"/>
              </a:rPr>
              <a:t>Buchstabe</a:t>
            </a:r>
            <a:r>
              <a:rPr lang="fr-FR" b="0" i="0" dirty="0">
                <a:solidFill>
                  <a:srgbClr val="222222"/>
                </a:solidFill>
                <a:effectLst/>
                <a:latin typeface="Georgia" panose="02040502050405020303" pitchFamily="18" charset="0"/>
              </a:rPr>
              <a:t> </a:t>
            </a:r>
            <a:r>
              <a:rPr lang="en-GB" sz="1200" b="0" i="0" u="none" strike="noStrike" kern="1200" dirty="0">
                <a:solidFill>
                  <a:schemeClr val="tx1"/>
                </a:solidFill>
                <a:effectLst/>
                <a:latin typeface="+mn-lt"/>
                <a:ea typeface="+mn-ea"/>
                <a:cs typeface="+mn-cs"/>
              </a:rPr>
              <a:t>[2905]</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endParaRPr lang="en-GB" b="0" noProof="0" dirty="0"/>
          </a:p>
          <a:p>
            <a:pPr marL="0" indent="0">
              <a:buNone/>
            </a:pPr>
            <a:endParaRPr lang="en-GB" b="0" dirty="0"/>
          </a:p>
          <a:p>
            <a:pPr marL="0" marR="0" lvl="0" indent="0" algn="l" rtl="0">
              <a:lnSpc>
                <a:spcPct val="100000"/>
              </a:lnSpc>
              <a:spcBef>
                <a:spcPts val="0"/>
              </a:spcBef>
              <a:spcAft>
                <a:spcPts val="0"/>
              </a:spcAft>
              <a:buClr>
                <a:srgbClr val="000000"/>
              </a:buClr>
              <a:buSzPts val="1200"/>
              <a:buFont typeface="Calibri"/>
              <a:buNone/>
            </a:pPr>
            <a:endParaRPr dirty="0"/>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Foundation</a:t>
            </a:r>
          </a:p>
          <a:p>
            <a:r>
              <a:rPr lang="en-US" b="1" dirty="0"/>
              <a:t>Timing: </a:t>
            </a:r>
            <a:r>
              <a:rPr lang="en-US" b="0" dirty="0"/>
              <a:t>5 minutes</a:t>
            </a:r>
          </a:p>
          <a:p>
            <a:endParaRPr lang="en-US" b="1" dirty="0"/>
          </a:p>
          <a:p>
            <a:r>
              <a:rPr lang="en-US" b="1" dirty="0"/>
              <a:t>Aim: </a:t>
            </a:r>
            <a:r>
              <a:rPr lang="en-US" b="0" dirty="0"/>
              <a:t>to </a:t>
            </a:r>
            <a:r>
              <a:rPr lang="en-US" b="0" dirty="0" err="1"/>
              <a:t>practise</a:t>
            </a:r>
            <a:r>
              <a:rPr lang="en-US" b="0" dirty="0"/>
              <a:t> productive oral recall of vocabulary from this week’s vocabulary sets.</a:t>
            </a:r>
          </a:p>
          <a:p>
            <a:endParaRPr lang="en-US" b="0" dirty="0"/>
          </a:p>
          <a:p>
            <a:r>
              <a:rPr lang="en-US" b="1" dirty="0"/>
              <a:t>Note: </a:t>
            </a:r>
            <a:r>
              <a:rPr lang="en-US" b="0" dirty="0"/>
              <a:t>in mixed-tier classes, this slide can be used as a handout while the board is used for the higher vocab activity on the following slide. </a:t>
            </a:r>
            <a:endParaRPr lang="en-US" b="1" dirty="0"/>
          </a:p>
          <a:p>
            <a:endParaRPr lang="en-US" b="1" dirty="0"/>
          </a:p>
          <a:p>
            <a:r>
              <a:rPr lang="en-US" b="1" dirty="0"/>
              <a:t>Procedure:</a:t>
            </a:r>
          </a:p>
          <a:p>
            <a:r>
              <a:rPr lang="en-US" b="0" dirty="0"/>
              <a:t>1. Students sketch a 5x4 grid (or use the handout).</a:t>
            </a:r>
          </a:p>
          <a:p>
            <a:r>
              <a:rPr lang="en-US" b="0" dirty="0"/>
              <a:t>2. Working in pairs, they take turns to choose a word to translate orally into English.</a:t>
            </a:r>
          </a:p>
          <a:p>
            <a:r>
              <a:rPr lang="en-US" b="0" dirty="0"/>
              <a:t>3. Students should work as quickly as they can without repeating a word the other has already said. If their partner agrees the given translation is correct, the speaking student ‘claims’ the relevant square on the grid by putting their initials in it. If they cannot translate a word, or translate it incorrectly, they do not claim a square and the game moves on.</a:t>
            </a:r>
          </a:p>
          <a:p>
            <a:r>
              <a:rPr lang="en-US" b="0" dirty="0"/>
              <a:t>4. Click to reveal translations one by one if completing this exercise on the board. Hand out answer sheet if using handouts.</a:t>
            </a:r>
          </a:p>
          <a:p>
            <a:r>
              <a:rPr lang="en-US" b="0" dirty="0"/>
              <a:t>5. Students count up the number of squares they have claimed. The student with the most squares wins.</a:t>
            </a:r>
          </a:p>
          <a:p>
            <a:r>
              <a:rPr lang="en-US" b="0" dirty="0"/>
              <a:t>6. The teacher then elicits the German translation from the English squares.</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3415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Higher</a:t>
            </a:r>
          </a:p>
          <a:p>
            <a:r>
              <a:rPr lang="en-GB" b="1" noProof="0" dirty="0"/>
              <a:t>Timing: </a:t>
            </a:r>
            <a:r>
              <a:rPr lang="en-GB" b="0" noProof="0" dirty="0"/>
              <a:t>5 minutes</a:t>
            </a:r>
          </a:p>
          <a:p>
            <a:endParaRPr lang="en-GB" b="1" noProof="0" dirty="0"/>
          </a:p>
          <a:p>
            <a:r>
              <a:rPr lang="en-GB" b="1" noProof="0" dirty="0"/>
              <a:t>Aim: </a:t>
            </a:r>
            <a:r>
              <a:rPr lang="en-GB" b="0" noProof="0" dirty="0"/>
              <a:t>to practise written comprehension of this week’s revisited vocabulary. </a:t>
            </a:r>
            <a:endParaRPr lang="en-GB" b="1" noProof="0" dirty="0"/>
          </a:p>
          <a:p>
            <a:endParaRPr lang="en-GB" b="1" noProof="0" dirty="0"/>
          </a:p>
          <a:p>
            <a:r>
              <a:rPr lang="en-GB" b="1" noProof="0" dirty="0"/>
              <a:t>Procedure:</a:t>
            </a:r>
          </a:p>
          <a:p>
            <a:r>
              <a:rPr lang="en-GB" b="0" noProof="0" dirty="0"/>
              <a:t>1. Students work in pairs or small group and take it in turns to translate words into English to find a path from the start to the finish line. They can move through the squares horizontally or vertically, but not diagonally.</a:t>
            </a:r>
          </a:p>
          <a:p>
            <a:r>
              <a:rPr lang="en-GB" b="0" noProof="0" dirty="0"/>
              <a:t>2. The listening student(s) monitor(s) translation. If a student gets a translation wrong, they cannot proceed to that square. Classmates correct and the student must find a different path.</a:t>
            </a:r>
          </a:p>
          <a:p>
            <a:r>
              <a:rPr lang="en-GB" b="0" noProof="0" dirty="0"/>
              <a:t>3. The student who makes it to the end in the fewest number of moves is the winner.</a:t>
            </a:r>
          </a:p>
          <a:p>
            <a:r>
              <a:rPr lang="en-GB" b="0" noProof="0" dirty="0"/>
              <a:t>4. Click to reveal answers, going through pronunciation of each word.</a:t>
            </a:r>
          </a:p>
          <a:p>
            <a:endParaRPr lang="en-GB" b="0" noProof="0" dirty="0"/>
          </a:p>
          <a:p>
            <a:pPr rtl="0" eaLnBrk="1" fontAlgn="t" latinLnBrk="0" hangingPunct="1"/>
            <a:r>
              <a:rPr lang="en-GB" b="1" baseline="0" dirty="0"/>
              <a:t>Word frequency of unknown words and cognates used (1 is the most frequent word in German): </a:t>
            </a:r>
          </a:p>
          <a:p>
            <a:pPr marL="0" marR="0" lvl="0" indent="0" algn="l" defTabSz="914400" rtl="0" eaLnBrk="1" fontAlgn="t" latinLnBrk="0" hangingPunct="1">
              <a:lnSpc>
                <a:spcPct val="100000"/>
              </a:lnSpc>
              <a:spcBef>
                <a:spcPts val="0"/>
              </a:spcBef>
              <a:spcAft>
                <a:spcPts val="0"/>
              </a:spcAft>
              <a:buClrTx/>
              <a:buSzTx/>
              <a:buFontTx/>
              <a:buNone/>
              <a:tabLst/>
              <a:defRPr/>
            </a:pPr>
            <a:r>
              <a:rPr lang="fr-FR" b="0" i="0" dirty="0">
                <a:solidFill>
                  <a:srgbClr val="222222"/>
                </a:solidFill>
                <a:effectLst/>
                <a:latin typeface="Georgia" panose="02040502050405020303" pitchFamily="18" charset="0"/>
              </a:rPr>
              <a:t>Start </a:t>
            </a:r>
            <a:r>
              <a:rPr lang="en-GB" sz="1200" b="0" i="0" u="none" strike="noStrike" kern="1200" dirty="0">
                <a:solidFill>
                  <a:schemeClr val="tx1"/>
                </a:solidFill>
                <a:effectLst/>
                <a:latin typeface="+mn-lt"/>
                <a:ea typeface="+mn-ea"/>
                <a:cs typeface="+mn-cs"/>
              </a:rPr>
              <a:t>[548]</a:t>
            </a:r>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endParaRPr lang="en-GB" b="0" noProof="0" dirty="0"/>
          </a:p>
          <a:p>
            <a:endParaRPr lang="en-GB" b="1"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4042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H+F</a:t>
            </a:r>
          </a:p>
          <a:p>
            <a:r>
              <a:rPr lang="en-GB" b="1" dirty="0"/>
              <a:t>Timing: </a:t>
            </a:r>
            <a:r>
              <a:rPr lang="en-GB" b="0" dirty="0"/>
              <a:t>2 minutes</a:t>
            </a:r>
          </a:p>
          <a:p>
            <a:endParaRPr lang="en-GB" b="0" dirty="0"/>
          </a:p>
          <a:p>
            <a:r>
              <a:rPr lang="en-GB" b="1" dirty="0"/>
              <a:t>Aim: </a:t>
            </a:r>
            <a:r>
              <a:rPr lang="en-GB" b="0" dirty="0"/>
              <a:t>to recap –</a:t>
            </a:r>
            <a:r>
              <a:rPr lang="en-GB" b="0" dirty="0" err="1"/>
              <a:t>ieren</a:t>
            </a:r>
            <a:r>
              <a:rPr lang="en-GB" b="0" dirty="0"/>
              <a:t> verbs.</a:t>
            </a:r>
          </a:p>
          <a:p>
            <a:endParaRPr lang="en-GB" b="0" dirty="0"/>
          </a:p>
          <a:p>
            <a:r>
              <a:rPr lang="en-GB" b="1" dirty="0"/>
              <a:t>Procedure: </a:t>
            </a:r>
            <a:endParaRPr lang="en-GB" b="0" dirty="0"/>
          </a:p>
          <a:p>
            <a:pPr marL="228600" indent="-228600">
              <a:buAutoNum type="arabicPeriod"/>
            </a:pPr>
            <a:r>
              <a:rPr lang="en-GB" b="0" dirty="0"/>
              <a:t>Students suggest any –</a:t>
            </a:r>
            <a:r>
              <a:rPr lang="en-GB" b="0" dirty="0" err="1"/>
              <a:t>ieren</a:t>
            </a:r>
            <a:r>
              <a:rPr lang="en-GB" b="0" dirty="0"/>
              <a:t> verbs they can think of.</a:t>
            </a:r>
          </a:p>
          <a:p>
            <a:pPr marL="228600" indent="-228600">
              <a:buAutoNum type="arabicPeriod"/>
            </a:pPr>
            <a:r>
              <a:rPr lang="en-GB" b="0" dirty="0"/>
              <a:t>Click to reveal possible answers. Students should already know all of the verbs on the slide. </a:t>
            </a:r>
            <a:r>
              <a:rPr lang="en-GB" b="1" dirty="0"/>
              <a:t>Note: </a:t>
            </a:r>
            <a:r>
              <a:rPr lang="en-GB" b="0" dirty="0"/>
              <a:t>the verbs in grey boxes are higher only.</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5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to revise the perfect tense of –</a:t>
            </a:r>
            <a:r>
              <a:rPr lang="en-GB" dirty="0" err="1"/>
              <a:t>ieren</a:t>
            </a:r>
            <a:r>
              <a:rPr lang="en-GB" dirty="0"/>
              <a:t> verbs. To practise recognition of near cognates.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read the text about Johanna Spyri.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a series of five callouts and ask students to answer the questions on each callout. </a:t>
            </a:r>
          </a:p>
          <a:p>
            <a:endParaRPr lang="en-GB" dirty="0"/>
          </a:p>
          <a:p>
            <a:r>
              <a:rPr lang="en-GB" b="1" dirty="0"/>
              <a:t>Note</a:t>
            </a:r>
            <a:r>
              <a:rPr lang="en-GB" dirty="0"/>
              <a:t>: </a:t>
            </a:r>
            <a:r>
              <a:rPr lang="en-GB" b="1" dirty="0" err="1"/>
              <a:t>deprimiert</a:t>
            </a:r>
            <a:r>
              <a:rPr lang="en-GB" b="1" dirty="0"/>
              <a:t> </a:t>
            </a:r>
            <a:r>
              <a:rPr lang="en-GB" dirty="0"/>
              <a:t>is a past participle used adjectivally, here. It may be worth pointing this out to students.</a:t>
            </a:r>
          </a:p>
          <a:p>
            <a:endParaRPr lang="en-GB" dirty="0"/>
          </a:p>
          <a:p>
            <a:pPr rtl="0" eaLnBrk="1" fontAlgn="t" latinLnBrk="0" hangingPunct="1"/>
            <a:r>
              <a:rPr lang="en-GB" b="1" baseline="0" dirty="0"/>
              <a:t>Word frequency of unknown words and cognates used (1 is the most frequent word in German): </a:t>
            </a:r>
          </a:p>
          <a:p>
            <a:pPr marL="0" marR="0" lvl="0" indent="0" algn="l" defTabSz="914400" rtl="0" eaLnBrk="1" fontAlgn="t" latinLnBrk="0" hangingPunct="1">
              <a:lnSpc>
                <a:spcPct val="100000"/>
              </a:lnSpc>
              <a:spcBef>
                <a:spcPts val="0"/>
              </a:spcBef>
              <a:spcAft>
                <a:spcPts val="0"/>
              </a:spcAft>
              <a:buClrTx/>
              <a:buSzTx/>
              <a:buFontTx/>
              <a:buNone/>
              <a:tabLst/>
              <a:defRPr/>
            </a:pPr>
            <a:r>
              <a:rPr lang="fr-FR" b="0" i="0" dirty="0" err="1">
                <a:solidFill>
                  <a:srgbClr val="222222"/>
                </a:solidFill>
                <a:effectLst/>
                <a:latin typeface="Georgia" panose="02040502050405020303" pitchFamily="18" charset="0"/>
              </a:rPr>
              <a:t>dominieren</a:t>
            </a:r>
            <a:r>
              <a:rPr lang="fr-FR" b="0" i="0" dirty="0">
                <a:solidFill>
                  <a:srgbClr val="222222"/>
                </a:solidFill>
                <a:effectLst/>
                <a:latin typeface="Georgia" panose="02040502050405020303" pitchFamily="18" charset="0"/>
              </a:rPr>
              <a:t> </a:t>
            </a:r>
            <a:r>
              <a:rPr lang="en-GB" sz="1200" b="0" i="0" u="none" strike="noStrike" kern="1200" dirty="0">
                <a:solidFill>
                  <a:schemeClr val="tx1"/>
                </a:solidFill>
                <a:effectLst/>
                <a:latin typeface="+mn-lt"/>
                <a:ea typeface="+mn-ea"/>
                <a:cs typeface="+mn-cs"/>
              </a:rPr>
              <a:t>[2817] </a:t>
            </a:r>
            <a:r>
              <a:rPr lang="en-US" sz="1200" b="0" dirty="0" err="1">
                <a:solidFill>
                  <a:schemeClr val="accent5">
                    <a:lumMod val="50000"/>
                  </a:schemeClr>
                </a:solidFill>
              </a:rPr>
              <a:t>kombinieren</a:t>
            </a:r>
            <a:r>
              <a:rPr lang="en-US" sz="1200" b="0" dirty="0">
                <a:solidFill>
                  <a:schemeClr val="accent5">
                    <a:lumMod val="50000"/>
                  </a:schemeClr>
                </a:solidFill>
              </a:rPr>
              <a:t> </a:t>
            </a:r>
            <a:r>
              <a:rPr lang="en-US" sz="1200" b="0" i="0" u="none" strike="noStrike" kern="1200" dirty="0">
                <a:solidFill>
                  <a:schemeClr val="accent5">
                    <a:lumMod val="50000"/>
                  </a:schemeClr>
                </a:solidFill>
                <a:effectLst/>
                <a:latin typeface="+mn-lt"/>
                <a:ea typeface="+mn-ea"/>
                <a:cs typeface="+mn-cs"/>
              </a:rPr>
              <a:t>[3864] </a:t>
            </a:r>
            <a:r>
              <a:rPr lang="en-US" sz="1200" b="0" i="0" u="none" strike="noStrike" kern="1200" dirty="0" err="1">
                <a:solidFill>
                  <a:schemeClr val="accent5">
                    <a:lumMod val="50000"/>
                  </a:schemeClr>
                </a:solidFill>
                <a:effectLst/>
                <a:latin typeface="+mn-lt"/>
                <a:ea typeface="+mn-ea"/>
                <a:cs typeface="+mn-cs"/>
              </a:rPr>
              <a:t>definieren</a:t>
            </a:r>
            <a:r>
              <a:rPr lang="en-US" sz="1200" b="0" i="0" u="none" strike="noStrike" kern="1200" dirty="0">
                <a:solidFill>
                  <a:schemeClr val="accent5">
                    <a:lumMod val="50000"/>
                  </a:schemeClr>
                </a:solidFill>
                <a:effectLst/>
                <a:latin typeface="+mn-lt"/>
                <a:ea typeface="+mn-ea"/>
                <a:cs typeface="+mn-cs"/>
              </a:rPr>
              <a:t> [1034] </a:t>
            </a:r>
            <a:r>
              <a:rPr lang="en-US" sz="1200" b="0" i="0" u="none" strike="noStrike" kern="1200" dirty="0" err="1">
                <a:solidFill>
                  <a:schemeClr val="accent5">
                    <a:lumMod val="50000"/>
                  </a:schemeClr>
                </a:solidFill>
                <a:effectLst/>
                <a:latin typeface="+mn-lt"/>
                <a:ea typeface="+mn-ea"/>
                <a:cs typeface="+mn-cs"/>
              </a:rPr>
              <a:t>profitieren</a:t>
            </a:r>
            <a:r>
              <a:rPr lang="en-US" sz="1200" b="0" i="0" u="none" strike="noStrike" kern="1200" dirty="0">
                <a:solidFill>
                  <a:schemeClr val="accent5">
                    <a:lumMod val="50000"/>
                  </a:schemeClr>
                </a:solidFill>
                <a:effectLst/>
                <a:latin typeface="+mn-lt"/>
                <a:ea typeface="+mn-ea"/>
                <a:cs typeface="+mn-cs"/>
              </a:rPr>
              <a:t> [1855] </a:t>
            </a:r>
            <a:r>
              <a:rPr lang="en-US" sz="1200" b="0" i="0" u="none" strike="noStrike" kern="1200" dirty="0" err="1">
                <a:solidFill>
                  <a:schemeClr val="accent5">
                    <a:lumMod val="50000"/>
                  </a:schemeClr>
                </a:solidFill>
                <a:effectLst/>
                <a:latin typeface="+mn-lt"/>
                <a:ea typeface="+mn-ea"/>
                <a:cs typeface="+mn-cs"/>
              </a:rPr>
              <a:t>isolieren</a:t>
            </a:r>
            <a:r>
              <a:rPr lang="en-US" sz="1200" b="0" i="0" u="none" strike="noStrike" kern="1200" dirty="0">
                <a:solidFill>
                  <a:schemeClr val="accent5">
                    <a:lumMod val="50000"/>
                  </a:schemeClr>
                </a:solidFill>
                <a:effectLst/>
                <a:latin typeface="+mn-lt"/>
                <a:ea typeface="+mn-ea"/>
                <a:cs typeface="+mn-cs"/>
              </a:rPr>
              <a:t> [3082] </a:t>
            </a:r>
            <a:r>
              <a:rPr lang="en-US" sz="1200" b="0" i="0" u="none" strike="noStrike" kern="1200" dirty="0" err="1">
                <a:solidFill>
                  <a:schemeClr val="accent5">
                    <a:lumMod val="50000"/>
                  </a:schemeClr>
                </a:solidFill>
                <a:effectLst/>
                <a:latin typeface="+mn-lt"/>
                <a:ea typeface="+mn-ea"/>
                <a:cs typeface="+mn-cs"/>
              </a:rPr>
              <a:t>deprimieren</a:t>
            </a:r>
            <a:r>
              <a:rPr lang="en-US" sz="1200" b="0" i="0" u="none" strike="noStrike" kern="1200" dirty="0">
                <a:solidFill>
                  <a:schemeClr val="accent5">
                    <a:lumMod val="50000"/>
                  </a:schemeClr>
                </a:solidFill>
                <a:effectLst/>
                <a:latin typeface="+mn-lt"/>
                <a:ea typeface="+mn-ea"/>
                <a:cs typeface="+mn-cs"/>
              </a:rPr>
              <a:t> [&gt;5000]</a:t>
            </a:r>
            <a:endParaRPr lang="en-GB" sz="1200" b="0" i="0" u="none" strike="noStrike" kern="1200" dirty="0">
              <a:solidFill>
                <a:schemeClr val="tx1"/>
              </a:solidFill>
              <a:effectLst/>
              <a:latin typeface="+mn-lt"/>
              <a:ea typeface="+mn-ea"/>
              <a:cs typeface="+mn-cs"/>
            </a:endParaRPr>
          </a:p>
          <a:p>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endParaRPr lang="en-GB" b="0" noProof="0" dirty="0"/>
          </a:p>
          <a:p>
            <a:r>
              <a:rPr lang="en-GB" b="1" noProof="0" dirty="0"/>
              <a:t>Picture attribution</a:t>
            </a:r>
            <a:r>
              <a:rPr lang="en-GB" b="0" noProof="0" dirty="0"/>
              <a:t>:</a:t>
            </a:r>
          </a:p>
          <a:p>
            <a:r>
              <a:rPr lang="en-US" b="0" noProof="0" dirty="0"/>
              <a:t>Far right – original cover:</a:t>
            </a:r>
            <a:br>
              <a:rPr lang="en-US" b="0" noProof="0" dirty="0"/>
            </a:br>
            <a:r>
              <a:rPr lang="en-US" b="0" noProof="0" dirty="0"/>
              <a:t>Original artist is unknown/uncredited. (Signed "W C 84"), Public domain, via Wikimedia Commons</a:t>
            </a:r>
            <a:br>
              <a:rPr lang="en-US" b="0" noProof="0" dirty="0"/>
            </a:br>
            <a:r>
              <a:rPr lang="en-US" b="0" noProof="0" dirty="0"/>
              <a:t>Selection of Heidi book covers:</a:t>
            </a:r>
          </a:p>
          <a:p>
            <a:r>
              <a:rPr lang="en-US" b="0" noProof="0" dirty="0"/>
              <a:t>Fair use policy for the purposes of identification and exemplification. (Google search: Heidi Johanna Spyri)</a:t>
            </a:r>
            <a:endParaRPr lang="en-GB" b="0" noProof="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0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to practise forming –</a:t>
            </a:r>
            <a:r>
              <a:rPr lang="en-GB" dirty="0" err="1"/>
              <a:t>ieren</a:t>
            </a:r>
            <a:r>
              <a:rPr lang="en-GB" dirty="0"/>
              <a:t> verbs in the perfect tense in an L1 written to L2 spoken context. To practise comprehension of a written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 </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take it in turns to ask each other a question in German based on the English prompts in the boxes on the slide. </a:t>
            </a:r>
            <a:r>
              <a:rPr lang="en-GB" b="1" dirty="0"/>
              <a:t>Note: </a:t>
            </a:r>
            <a:r>
              <a:rPr lang="en-GB" b="0" dirty="0"/>
              <a:t>the grey boxes contain higher only vocabulary.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Their partner will answer the question based on the text about Johanna Spyri on the previous slide. </a:t>
            </a:r>
            <a:r>
              <a:rPr lang="en-GB" dirty="0"/>
              <a:t>If the answer is in the text on the previous slide, they will answer ‘</a:t>
            </a:r>
            <a:r>
              <a:rPr lang="en-GB" dirty="0" err="1"/>
              <a:t>ja</a:t>
            </a:r>
            <a:r>
              <a:rPr lang="en-GB" dirty="0"/>
              <a:t>, </a:t>
            </a:r>
            <a:r>
              <a:rPr lang="en-GB" dirty="0" err="1"/>
              <a:t>sie</a:t>
            </a:r>
            <a:r>
              <a:rPr lang="en-GB" dirty="0"/>
              <a:t> hat </a:t>
            </a:r>
            <a:r>
              <a:rPr lang="en-GB" dirty="0" err="1"/>
              <a:t>Bücher</a:t>
            </a:r>
            <a:r>
              <a:rPr lang="en-GB" dirty="0"/>
              <a:t> </a:t>
            </a:r>
            <a:r>
              <a:rPr lang="en-GB" dirty="0" err="1"/>
              <a:t>produziert</a:t>
            </a:r>
            <a:r>
              <a:rPr lang="en-GB" dirty="0"/>
              <a:t>’. If the answer is not on the slide they will answer ‘</a:t>
            </a:r>
            <a:r>
              <a:rPr lang="en-GB" dirty="0" err="1"/>
              <a:t>nein</a:t>
            </a:r>
            <a:r>
              <a:rPr lang="en-GB" dirty="0"/>
              <a:t>, </a:t>
            </a:r>
            <a:r>
              <a:rPr lang="en-GB" dirty="0" err="1"/>
              <a:t>sie</a:t>
            </a:r>
            <a:r>
              <a:rPr lang="en-GB" dirty="0"/>
              <a:t> hat </a:t>
            </a:r>
            <a:r>
              <a:rPr lang="en-GB" dirty="0" err="1"/>
              <a:t>keine</a:t>
            </a:r>
            <a:r>
              <a:rPr lang="en-GB" dirty="0"/>
              <a:t> </a:t>
            </a:r>
            <a:r>
              <a:rPr lang="en-GB" dirty="0" err="1"/>
              <a:t>Bücher</a:t>
            </a:r>
            <a:r>
              <a:rPr lang="en-GB" dirty="0"/>
              <a:t> </a:t>
            </a:r>
            <a:r>
              <a:rPr lang="en-GB" dirty="0" err="1"/>
              <a:t>produziert</a:t>
            </a:r>
            <a:r>
              <a:rPr lang="en-GB"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22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learn about the three translations of </a:t>
            </a:r>
            <a:r>
              <a:rPr lang="en-GB" b="0" dirty="0" err="1"/>
              <a:t>schon</a:t>
            </a:r>
            <a:r>
              <a:rPr lang="en-GB" b="0" dirty="0"/>
              <a:t> </a:t>
            </a:r>
            <a:r>
              <a:rPr lang="en-GB" b="0" dirty="0" err="1"/>
              <a:t>einmal</a:t>
            </a:r>
            <a:r>
              <a:rPr lang="en-GB" b="0" dirty="0"/>
              <a:t> and how to use this adverb in the perfect tense.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read the explanation and then decide how they would translate </a:t>
            </a:r>
            <a:r>
              <a:rPr lang="en-GB" b="0" dirty="0" err="1"/>
              <a:t>schon</a:t>
            </a:r>
            <a:r>
              <a:rPr lang="en-GB" b="0" dirty="0"/>
              <a:t> </a:t>
            </a:r>
            <a:r>
              <a:rPr lang="en-GB" b="0" dirty="0" err="1"/>
              <a:t>einmal</a:t>
            </a:r>
            <a:r>
              <a:rPr lang="en-GB" b="0" dirty="0"/>
              <a:t> in each of the three sentences.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reveal answers.</a:t>
            </a:r>
          </a:p>
          <a:p>
            <a:endParaRPr lang="en-GB" dirty="0"/>
          </a:p>
          <a:p>
            <a:r>
              <a:rPr lang="en-GB" b="1" dirty="0"/>
              <a:t>Note</a:t>
            </a:r>
            <a:r>
              <a:rPr lang="en-GB" dirty="0"/>
              <a:t>: because </a:t>
            </a:r>
            <a:r>
              <a:rPr lang="en-GB" dirty="0" err="1"/>
              <a:t>schon</a:t>
            </a:r>
            <a:r>
              <a:rPr lang="en-GB" dirty="0"/>
              <a:t> </a:t>
            </a:r>
            <a:r>
              <a:rPr lang="en-GB" dirty="0" err="1"/>
              <a:t>einmal</a:t>
            </a:r>
            <a:r>
              <a:rPr lang="en-GB" dirty="0"/>
              <a:t> literally means ‘already once’ it can carry the meaning of ‘on at least one occasion previously’.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0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the meaning of adverbs in the perfect tense in a longer listening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Explain the task. Heidi has asked her friends and family about the Heidi books.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must decide whether each person has never, already, not yet, or ever read the books. Note: the characters appear in order!</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GB" b="0" dirty="0"/>
              <a:t>Click the mp3 button to play the audio. </a:t>
            </a:r>
          </a:p>
          <a:p>
            <a:pPr marL="228600" marR="0" lvl="0" indent="-228600" algn="l" defTabSz="914400" rtl="0" eaLnBrk="1" fontAlgn="auto" latinLnBrk="0" hangingPunct="1">
              <a:lnSpc>
                <a:spcPct val="100000"/>
              </a:lnSpc>
              <a:spcBef>
                <a:spcPts val="0"/>
              </a:spcBef>
              <a:spcAft>
                <a:spcPts val="0"/>
              </a:spcAft>
              <a:buClrTx/>
              <a:buSzTx/>
              <a:buFontTx/>
              <a:buAutoNum type="arabicPeriod" startAt="3"/>
              <a:tabLst/>
              <a:defRPr/>
            </a:pPr>
            <a:r>
              <a:rPr lang="en-GB" b="0" dirty="0"/>
              <a:t>Click to reveal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Ich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finde</a:t>
            </a:r>
            <a:r>
              <a:rPr lang="en-GB" sz="1200" dirty="0">
                <a:effectLst/>
                <a:latin typeface="Calibri" panose="020F0502020204030204" pitchFamily="34" charset="0"/>
                <a:ea typeface="Calibri" panose="020F0502020204030204" pitchFamily="34" charset="0"/>
                <a:cs typeface="Times New Roman" panose="02020603050405020304" pitchFamily="18" charset="0"/>
              </a:rPr>
              <a:t> es so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schön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denn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meine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gute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Freundin</a:t>
            </a:r>
            <a:r>
              <a:rPr lang="en-GB" sz="1200" dirty="0">
                <a:effectLst/>
                <a:latin typeface="Calibri" panose="020F0502020204030204" pitchFamily="34" charset="0"/>
                <a:ea typeface="Calibri" panose="020F0502020204030204" pitchFamily="34" charset="0"/>
                <a:cs typeface="Times New Roman" panose="02020603050405020304" pitchFamily="18" charset="0"/>
              </a:rPr>
              <a:t> Katja hat das Buch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schon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dreimal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gelesen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Einmal</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sogar</a:t>
            </a:r>
            <a:r>
              <a:rPr lang="en-GB" sz="1200" dirty="0">
                <a:effectLst/>
                <a:latin typeface="Calibri" panose="020F0502020204030204" pitchFamily="34" charset="0"/>
                <a:ea typeface="Calibri" panose="020F0502020204030204" pitchFamily="34" charset="0"/>
                <a:cs typeface="Times New Roman" panose="02020603050405020304" pitchFamily="18" charset="0"/>
              </a:rPr>
              <a:t> auf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Franz</a:t>
            </a:r>
            <a:r>
              <a:rPr lang="en-GB" b="0" i="0" dirty="0" err="1">
                <a:solidFill>
                  <a:srgbClr val="222222"/>
                </a:solidFill>
                <a:effectLst/>
                <a:latin typeface="Arial" panose="020B0604020202020204" pitchFamily="34" charset="0"/>
              </a:rPr>
              <a:t>ösisch</a:t>
            </a:r>
            <a:r>
              <a:rPr kumimoji="0" lang="en-GB" sz="1200" b="0" i="0" u="none" strike="noStrike" kern="1200" cap="none" spc="0" normalizeH="0" baseline="0" dirty="0">
                <a:ln>
                  <a:noFill/>
                </a:ln>
                <a:solidFill>
                  <a:srgbClr val="222222"/>
                </a:solidFill>
                <a:effectLst/>
                <a:uLnTx/>
                <a:uFillTx/>
                <a:latin typeface="Arial" panose="020B0604020202020204" pitchFamily="34" charset="0"/>
                <a:ea typeface="+mn-ea"/>
                <a:cs typeface="+mn-cs"/>
              </a:rPr>
              <a:t>! </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Mein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kleiner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Bruder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ist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noch</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keine</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vier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Jahre alt und hat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mein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Lieblingsbuch</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noch</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nicht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gelesen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weil</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er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nicht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lesen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kann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Aber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meine</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Mutter hat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ihm</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˵Heidi”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schon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vorgelesen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Hat Mehmet das Heidi-Buch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schon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einmal</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gelesen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Ja</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Mehmet hat das Buch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als</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Kind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gelesen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und sein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Bruder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Ismet, hat ˵Heidi”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sogar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schon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für das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Theater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produziert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Wie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interessant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nicht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wahr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Wolfgangs</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Mutter, Katrin, hat dieses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Kinderbuch</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nie</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gelesen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Ich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finde</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das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schade</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also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habe</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ich es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ihr</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schon</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als</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Geburtstagsgeschenk</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gekauft</a:t>
            </a:r>
            <a:r>
              <a:rPr kumimoji="0" lang="en-GB" sz="1800" b="0" i="0" u="none" strike="noStrike" kern="1200" cap="none" spc="0" normalizeH="0" baseline="0" noProof="0" dirty="0">
                <a:ln>
                  <a:noFill/>
                </a:ln>
                <a:solidFill>
                  <a:srgbClr val="52505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663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414450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99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2369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260003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470655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2144040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amp;_Text Box">
  <p:cSld name="Title_&amp;_Text Box">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22818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_Slide" type="blank">
  <p:cSld name="Blank_Slide">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303055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_Box_Only">
  <p:cSld name="Text_Box_Only">
    <p:spTree>
      <p:nvGrpSpPr>
        <p:cNvPr id="1" name="Shape 23"/>
        <p:cNvGrpSpPr/>
        <p:nvPr/>
      </p:nvGrpSpPr>
      <p:grpSpPr>
        <a:xfrm>
          <a:off x="0" y="0"/>
          <a:ext cx="0" cy="0"/>
          <a:chOff x="0" y="0"/>
          <a:chExt cx="0" cy="0"/>
        </a:xfrm>
      </p:grpSpPr>
      <p:sp>
        <p:nvSpPr>
          <p:cNvPr id="24" name="Google Shape;24;p23"/>
          <p:cNvSpPr txBox="1">
            <a:spLocks noGrp="1"/>
          </p:cNvSpPr>
          <p:nvPr>
            <p:ph type="body" idx="1"/>
          </p:nvPr>
        </p:nvSpPr>
        <p:spPr>
          <a:xfrm>
            <a:off x="266531" y="212956"/>
            <a:ext cx="11691690" cy="60191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lvl1pPr>
            <a:lvl2pPr marL="914400" lvl="1" indent="-228600" algn="l">
              <a:lnSpc>
                <a:spcPct val="90000"/>
              </a:lnSpc>
              <a:spcBef>
                <a:spcPts val="500"/>
              </a:spcBef>
              <a:spcAft>
                <a:spcPts val="0"/>
              </a:spcAft>
              <a:buClr>
                <a:srgbClr val="525050"/>
              </a:buClr>
              <a:buSzPts val="2200"/>
              <a:buNone/>
              <a:defRPr sz="2200"/>
            </a:lvl2pPr>
            <a:lvl3pPr marL="1371600" lvl="2" indent="-228600" algn="l">
              <a:lnSpc>
                <a:spcPct val="90000"/>
              </a:lnSpc>
              <a:spcBef>
                <a:spcPts val="500"/>
              </a:spcBef>
              <a:spcAft>
                <a:spcPts val="0"/>
              </a:spcAft>
              <a:buClr>
                <a:srgbClr val="525050"/>
              </a:buClr>
              <a:buSzPts val="20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4717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amp;_Table">
  <p:cSld name="Title_&amp;_Table">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79383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_Only">
  <p:cSld name="Table_Only">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280087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8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amp;_Callout">
  <p:cSld name="Title_&amp;_Callout">
    <p:spTree>
      <p:nvGrpSpPr>
        <p:cNvPr id="1" name="Shape 28"/>
        <p:cNvGrpSpPr/>
        <p:nvPr/>
      </p:nvGrpSpPr>
      <p:grpSpPr>
        <a:xfrm>
          <a:off x="0" y="0"/>
          <a:ext cx="0" cy="0"/>
          <a:chOff x="0" y="0"/>
          <a:chExt cx="0" cy="0"/>
        </a:xfrm>
      </p:grpSpPr>
      <p:sp>
        <p:nvSpPr>
          <p:cNvPr id="29" name="Google Shape;29;p26"/>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6"/>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6"/>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45628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llout_Only">
  <p:cSld name="Callout_Only">
    <p:spTree>
      <p:nvGrpSpPr>
        <p:cNvPr id="1" name="Shape 32"/>
        <p:cNvGrpSpPr/>
        <p:nvPr/>
      </p:nvGrpSpPr>
      <p:grpSpPr>
        <a:xfrm>
          <a:off x="0" y="0"/>
          <a:ext cx="0" cy="0"/>
          <a:chOff x="0" y="0"/>
          <a:chExt cx="0" cy="0"/>
        </a:xfrm>
      </p:grpSpPr>
      <p:sp>
        <p:nvSpPr>
          <p:cNvPr id="33" name="Google Shape;33;p27"/>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3165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amp;_Gloss_Box">
  <p:cSld name="Title_&amp;_Gloss_Box">
    <p:spTree>
      <p:nvGrpSpPr>
        <p:cNvPr id="1" name="Shape 35"/>
        <p:cNvGrpSpPr/>
        <p:nvPr/>
      </p:nvGrpSpPr>
      <p:grpSpPr>
        <a:xfrm>
          <a:off x="0" y="0"/>
          <a:ext cx="0" cy="0"/>
          <a:chOff x="0" y="0"/>
          <a:chExt cx="0" cy="0"/>
        </a:xfrm>
      </p:grpSpPr>
      <p:sp>
        <p:nvSpPr>
          <p:cNvPr id="36" name="Google Shape;36;p28"/>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25648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loss_Box_Only">
  <p:cSld name="Gloss_Box_Only">
    <p:spTree>
      <p:nvGrpSpPr>
        <p:cNvPr id="1" name="Shape 38"/>
        <p:cNvGrpSpPr/>
        <p:nvPr/>
      </p:nvGrpSpPr>
      <p:grpSpPr>
        <a:xfrm>
          <a:off x="0" y="0"/>
          <a:ext cx="0" cy="0"/>
          <a:chOff x="0" y="0"/>
          <a:chExt cx="0" cy="0"/>
        </a:xfrm>
      </p:grpSpPr>
      <p:sp>
        <p:nvSpPr>
          <p:cNvPr id="39" name="Google Shape;39;p29"/>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41211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amp;_Chart">
  <p:cSld name="Title_&amp;_Chart">
    <p:spTree>
      <p:nvGrpSpPr>
        <p:cNvPr id="1" name="Shape 40"/>
        <p:cNvGrpSpPr/>
        <p:nvPr/>
      </p:nvGrpSpPr>
      <p:grpSpPr>
        <a:xfrm>
          <a:off x="0" y="0"/>
          <a:ext cx="0" cy="0"/>
          <a:chOff x="0" y="0"/>
          <a:chExt cx="0" cy="0"/>
        </a:xfrm>
      </p:grpSpPr>
      <p:sp>
        <p:nvSpPr>
          <p:cNvPr id="41" name="Google Shape;41;p30"/>
          <p:cNvSpPr>
            <a:spLocks noGrp="1"/>
          </p:cNvSpPr>
          <p:nvPr>
            <p:ph type="chart" idx="2"/>
          </p:nvPr>
        </p:nvSpPr>
        <p:spPr>
          <a:xfrm>
            <a:off x="534193" y="1260306"/>
            <a:ext cx="11123613" cy="46878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30"/>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9719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art_Only">
  <p:cSld name="Chart_Only">
    <p:spTree>
      <p:nvGrpSpPr>
        <p:cNvPr id="1" name="Shape 43"/>
        <p:cNvGrpSpPr/>
        <p:nvPr/>
      </p:nvGrpSpPr>
      <p:grpSpPr>
        <a:xfrm>
          <a:off x="0" y="0"/>
          <a:ext cx="0" cy="0"/>
          <a:chOff x="0" y="0"/>
          <a:chExt cx="0" cy="0"/>
        </a:xfrm>
      </p:grpSpPr>
      <p:sp>
        <p:nvSpPr>
          <p:cNvPr id="44" name="Google Shape;44;p31"/>
          <p:cNvSpPr>
            <a:spLocks noGrp="1"/>
          </p:cNvSpPr>
          <p:nvPr>
            <p:ph type="chart" idx="2"/>
          </p:nvPr>
        </p:nvSpPr>
        <p:spPr>
          <a:xfrm>
            <a:off x="558800" y="461639"/>
            <a:ext cx="11123613" cy="54331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9551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_&amp;_Numbers">
  <p:cSld name="Title_&amp;_Numbers">
    <p:spTree>
      <p:nvGrpSpPr>
        <p:cNvPr id="1" name="Shape 45"/>
        <p:cNvGrpSpPr/>
        <p:nvPr/>
      </p:nvGrpSpPr>
      <p:grpSpPr>
        <a:xfrm>
          <a:off x="0" y="0"/>
          <a:ext cx="0" cy="0"/>
          <a:chOff x="0" y="0"/>
          <a:chExt cx="0" cy="0"/>
        </a:xfrm>
      </p:grpSpPr>
      <p:sp>
        <p:nvSpPr>
          <p:cNvPr id="46" name="Google Shape;46;p32"/>
          <p:cNvSpPr>
            <a:spLocks noGrp="1"/>
          </p:cNvSpPr>
          <p:nvPr>
            <p:ph type="body" idx="1"/>
          </p:nvPr>
        </p:nvSpPr>
        <p:spPr>
          <a:xfrm>
            <a:off x="1099128" y="170715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2"/>
          <p:cNvSpPr>
            <a:spLocks noGrp="1"/>
          </p:cNvSpPr>
          <p:nvPr>
            <p:ph type="body" idx="2"/>
          </p:nvPr>
        </p:nvSpPr>
        <p:spPr>
          <a:xfrm>
            <a:off x="1082563" y="275407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a:spLocks noGrp="1"/>
          </p:cNvSpPr>
          <p:nvPr>
            <p:ph type="body" idx="3"/>
          </p:nvPr>
        </p:nvSpPr>
        <p:spPr>
          <a:xfrm>
            <a:off x="1075937" y="3860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a:spLocks noGrp="1"/>
          </p:cNvSpPr>
          <p:nvPr>
            <p:ph type="body" idx="4"/>
          </p:nvPr>
        </p:nvSpPr>
        <p:spPr>
          <a:xfrm>
            <a:off x="1089189" y="5076521"/>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a:spLocks noGrp="1"/>
          </p:cNvSpPr>
          <p:nvPr>
            <p:ph type="body" idx="5"/>
          </p:nvPr>
        </p:nvSpPr>
        <p:spPr>
          <a:xfrm>
            <a:off x="6608720" y="172040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a:spLocks noGrp="1"/>
          </p:cNvSpPr>
          <p:nvPr>
            <p:ph type="body" idx="6"/>
          </p:nvPr>
        </p:nvSpPr>
        <p:spPr>
          <a:xfrm>
            <a:off x="6592155" y="276732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2"/>
          <p:cNvSpPr>
            <a:spLocks noGrp="1"/>
          </p:cNvSpPr>
          <p:nvPr>
            <p:ph type="body" idx="7"/>
          </p:nvPr>
        </p:nvSpPr>
        <p:spPr>
          <a:xfrm>
            <a:off x="6585529" y="387388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2"/>
          <p:cNvSpPr>
            <a:spLocks noGrp="1"/>
          </p:cNvSpPr>
          <p:nvPr>
            <p:ph type="body" idx="8"/>
          </p:nvPr>
        </p:nvSpPr>
        <p:spPr>
          <a:xfrm>
            <a:off x="6598781" y="5089773"/>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2"/>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873616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_Only">
  <p:cSld name="Numbers_Only">
    <p:spTree>
      <p:nvGrpSpPr>
        <p:cNvPr id="1" name="Shape 55"/>
        <p:cNvGrpSpPr/>
        <p:nvPr/>
      </p:nvGrpSpPr>
      <p:grpSpPr>
        <a:xfrm>
          <a:off x="0" y="0"/>
          <a:ext cx="0" cy="0"/>
          <a:chOff x="0" y="0"/>
          <a:chExt cx="0" cy="0"/>
        </a:xfrm>
      </p:grpSpPr>
      <p:sp>
        <p:nvSpPr>
          <p:cNvPr id="56" name="Google Shape;56;p33"/>
          <p:cNvSpPr>
            <a:spLocks noGrp="1"/>
          </p:cNvSpPr>
          <p:nvPr>
            <p:ph type="body" idx="1"/>
          </p:nvPr>
        </p:nvSpPr>
        <p:spPr>
          <a:xfrm>
            <a:off x="1099128" y="124001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3"/>
          <p:cNvSpPr>
            <a:spLocks noGrp="1"/>
          </p:cNvSpPr>
          <p:nvPr>
            <p:ph type="body" idx="2"/>
          </p:nvPr>
        </p:nvSpPr>
        <p:spPr>
          <a:xfrm>
            <a:off x="1082563" y="228693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3"/>
          <p:cNvSpPr>
            <a:spLocks noGrp="1"/>
          </p:cNvSpPr>
          <p:nvPr>
            <p:ph type="body" idx="3"/>
          </p:nvPr>
        </p:nvSpPr>
        <p:spPr>
          <a:xfrm>
            <a:off x="1075937" y="3393495"/>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3"/>
          <p:cNvSpPr>
            <a:spLocks noGrp="1"/>
          </p:cNvSpPr>
          <p:nvPr>
            <p:ph type="body" idx="4"/>
          </p:nvPr>
        </p:nvSpPr>
        <p:spPr>
          <a:xfrm>
            <a:off x="1089189" y="4609382"/>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a:spLocks noGrp="1"/>
          </p:cNvSpPr>
          <p:nvPr>
            <p:ph type="body" idx="5"/>
          </p:nvPr>
        </p:nvSpPr>
        <p:spPr>
          <a:xfrm>
            <a:off x="6608720" y="125326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3"/>
          <p:cNvSpPr>
            <a:spLocks noGrp="1"/>
          </p:cNvSpPr>
          <p:nvPr>
            <p:ph type="body" idx="6"/>
          </p:nvPr>
        </p:nvSpPr>
        <p:spPr>
          <a:xfrm>
            <a:off x="6592155" y="2300190"/>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3"/>
          <p:cNvSpPr>
            <a:spLocks noGrp="1"/>
          </p:cNvSpPr>
          <p:nvPr>
            <p:ph type="body" idx="7"/>
          </p:nvPr>
        </p:nvSpPr>
        <p:spPr>
          <a:xfrm>
            <a:off x="6585529" y="340674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3"/>
          <p:cNvSpPr>
            <a:spLocks noGrp="1"/>
          </p:cNvSpPr>
          <p:nvPr>
            <p:ph type="body" idx="8"/>
          </p:nvPr>
        </p:nvSpPr>
        <p:spPr>
          <a:xfrm>
            <a:off x="6598781" y="4622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9235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0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23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2056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09289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193647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10990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001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32841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6.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237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25050"/>
              </a:buClr>
              <a:buSzPts val="3200"/>
              <a:buFont typeface="Century Gothic"/>
              <a:buNone/>
              <a:defRPr sz="3200" b="1" i="0" u="none" strike="noStrike" cap="none">
                <a:solidFill>
                  <a:srgbClr val="52505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177172317"/>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3.gif"/><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gif"/><Relationship Id="rId5" Type="http://schemas.openxmlformats.org/officeDocument/2006/relationships/image" Target="../media/image36.gif"/><Relationship Id="rId4" Type="http://schemas.openxmlformats.org/officeDocument/2006/relationships/image" Target="../media/image31.gi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audio" Target="../media/audio3.wav"/><Relationship Id="rId3" Type="http://schemas.openxmlformats.org/officeDocument/2006/relationships/image" Target="../media/image5.png"/><Relationship Id="rId7" Type="http://schemas.openxmlformats.org/officeDocument/2006/relationships/image" Target="../media/image17.jpg"/><Relationship Id="rId12" Type="http://schemas.openxmlformats.org/officeDocument/2006/relationships/audio" Target="../media/audio2.wav"/><Relationship Id="rId17" Type="http://schemas.openxmlformats.org/officeDocument/2006/relationships/audio" Target="../media/audio7.wav"/><Relationship Id="rId2" Type="http://schemas.openxmlformats.org/officeDocument/2006/relationships/notesSlide" Target="../notesSlides/notesSlide2.xml"/><Relationship Id="rId16" Type="http://schemas.openxmlformats.org/officeDocument/2006/relationships/audio" Target="../media/audio6.wav"/><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audio" Target="../media/audio1.wav"/><Relationship Id="rId5" Type="http://schemas.openxmlformats.org/officeDocument/2006/relationships/image" Target="../media/image15.png"/><Relationship Id="rId15" Type="http://schemas.openxmlformats.org/officeDocument/2006/relationships/audio" Target="../media/audio5.wav"/><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audio" Target="../media/audio4.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Layout" Target="../slideLayouts/slideLayout3.xml"/><Relationship Id="rId7" Type="http://schemas.openxmlformats.org/officeDocument/2006/relationships/image" Target="../media/image30.gif"/><Relationship Id="rId12"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gif"/><Relationship Id="rId11" Type="http://schemas.openxmlformats.org/officeDocument/2006/relationships/image" Target="../media/image34.gif"/><Relationship Id="rId5" Type="http://schemas.openxmlformats.org/officeDocument/2006/relationships/image" Target="../media/image28.gif"/><Relationship Id="rId10" Type="http://schemas.openxmlformats.org/officeDocument/2006/relationships/image" Target="../media/image33.gif"/><Relationship Id="rId4" Type="http://schemas.openxmlformats.org/officeDocument/2006/relationships/notesSlide" Target="../notesSlides/notesSlide9.xml"/><Relationship Id="rId9" Type="http://schemas.openxmlformats.org/officeDocument/2006/relationships/image" Target="../media/image3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80E63-D226-0D63-F1E6-68687598703E}"/>
              </a:ext>
            </a:extLst>
          </p:cNvPr>
          <p:cNvSpPr>
            <a:spLocks noGrp="1"/>
          </p:cNvSpPr>
          <p:nvPr>
            <p:ph type="body" sz="quarter" idx="12"/>
          </p:nvPr>
        </p:nvSpPr>
        <p:spPr>
          <a:xfrm>
            <a:off x="115270" y="5580320"/>
            <a:ext cx="5112814" cy="1277680"/>
          </a:xfrm>
        </p:spPr>
        <p:txBody>
          <a:bodyPr>
            <a:normAutofit/>
          </a:bodyPr>
          <a:lstStyle/>
          <a:p>
            <a:r>
              <a:rPr lang="en-GB" sz="1400" dirty="0"/>
              <a:t>Charlotte Moss / Janine Turner</a:t>
            </a:r>
            <a:br>
              <a:rPr lang="en-GB" sz="1400" dirty="0"/>
            </a:br>
            <a:r>
              <a:rPr lang="en-GB" sz="1400" dirty="0"/>
              <a:t>Rachel Hawkes</a:t>
            </a:r>
          </a:p>
          <a:p>
            <a:pPr rtl="0">
              <a:lnSpc>
                <a:spcPct val="120000"/>
              </a:lnSpc>
              <a:spcBef>
                <a:spcPts val="0"/>
              </a:spcBef>
              <a:spcAft>
                <a:spcPts val="0"/>
              </a:spcAft>
            </a:pPr>
            <a:r>
              <a:rPr lang="en-GB" sz="1400" b="0" dirty="0">
                <a:effectLst/>
              </a:rPr>
              <a:t>Artwork: Steve Clarke</a:t>
            </a:r>
          </a:p>
          <a:p>
            <a:pPr rtl="0">
              <a:lnSpc>
                <a:spcPct val="120000"/>
              </a:lnSpc>
              <a:spcBef>
                <a:spcPts val="0"/>
              </a:spcBef>
              <a:spcAft>
                <a:spcPts val="0"/>
              </a:spcAft>
            </a:pPr>
            <a:r>
              <a:rPr lang="en-GB" sz="1400" b="0" dirty="0">
                <a:effectLst/>
              </a:rPr>
              <a:t>Date updated: </a:t>
            </a:r>
            <a:r>
              <a:rPr lang="en-GB" sz="1400" dirty="0"/>
              <a:t>17</a:t>
            </a:r>
            <a:r>
              <a:rPr lang="en-GB" sz="1400" b="0" dirty="0">
                <a:effectLst/>
              </a:rPr>
              <a:t>/02/2023</a:t>
            </a:r>
          </a:p>
        </p:txBody>
      </p:sp>
      <p:sp>
        <p:nvSpPr>
          <p:cNvPr id="3" name="Text Placeholder 2">
            <a:extLst>
              <a:ext uri="{FF2B5EF4-FFF2-40B4-BE49-F238E27FC236}">
                <a16:creationId xmlns:a16="http://schemas.microsoft.com/office/drawing/2014/main" id="{88CF50AB-B29D-E92A-8779-3B9398197F98}"/>
              </a:ext>
            </a:extLst>
          </p:cNvPr>
          <p:cNvSpPr>
            <a:spLocks noGrp="1"/>
          </p:cNvSpPr>
          <p:nvPr>
            <p:ph type="body" sz="quarter" idx="13"/>
          </p:nvPr>
        </p:nvSpPr>
        <p:spPr/>
        <p:txBody>
          <a:bodyPr/>
          <a:lstStyle/>
          <a:p>
            <a:r>
              <a:rPr lang="en-GB" dirty="0"/>
              <a:t>Y10 Term 1.1 Week 7 Lesson 1</a:t>
            </a:r>
          </a:p>
          <a:p>
            <a:endParaRPr lang="en-GB" dirty="0"/>
          </a:p>
        </p:txBody>
      </p:sp>
      <p:sp>
        <p:nvSpPr>
          <p:cNvPr id="4" name="Text Placeholder 3">
            <a:extLst>
              <a:ext uri="{FF2B5EF4-FFF2-40B4-BE49-F238E27FC236}">
                <a16:creationId xmlns:a16="http://schemas.microsoft.com/office/drawing/2014/main" id="{6FB487F9-FE3C-A409-2D4C-2AABC57B38CF}"/>
              </a:ext>
            </a:extLst>
          </p:cNvPr>
          <p:cNvSpPr>
            <a:spLocks noGrp="1"/>
          </p:cNvSpPr>
          <p:nvPr>
            <p:ph type="body" sz="quarter" idx="14"/>
          </p:nvPr>
        </p:nvSpPr>
        <p:spPr/>
        <p:txBody>
          <a:bodyPr>
            <a:normAutofit/>
          </a:bodyPr>
          <a:lstStyle/>
          <a:p>
            <a:r>
              <a:rPr lang="en-GB" sz="5400" b="1" i="0" u="none" strike="noStrike" dirty="0" err="1">
                <a:solidFill>
                  <a:srgbClr val="3D3C3C"/>
                </a:solidFill>
                <a:effectLst/>
                <a:latin typeface="Century Gothic" panose="020B0502020202020204" pitchFamily="34" charset="0"/>
              </a:rPr>
              <a:t>Identität</a:t>
            </a:r>
            <a:r>
              <a:rPr lang="en-GB" sz="5400" b="1" i="0" u="none" strike="noStrike" dirty="0">
                <a:solidFill>
                  <a:srgbClr val="3D3C3C"/>
                </a:solidFill>
                <a:effectLst/>
                <a:latin typeface="Century Gothic" panose="020B0502020202020204" pitchFamily="34" charset="0"/>
              </a:rPr>
              <a:t>: </a:t>
            </a:r>
            <a:r>
              <a:rPr lang="en-GB" sz="5400" b="1" i="0" u="none" strike="noStrike" dirty="0" err="1">
                <a:solidFill>
                  <a:srgbClr val="3D3C3C"/>
                </a:solidFill>
                <a:effectLst/>
                <a:latin typeface="Century Gothic" panose="020B0502020202020204" pitchFamily="34" charset="0"/>
              </a:rPr>
              <a:t>Vorbilder</a:t>
            </a:r>
            <a:endParaRPr lang="en-GB" sz="5400" dirty="0"/>
          </a:p>
        </p:txBody>
      </p:sp>
      <p:pic>
        <p:nvPicPr>
          <p:cNvPr id="6" name="Graphic 5" descr="Thought bubble outline">
            <a:extLst>
              <a:ext uri="{FF2B5EF4-FFF2-40B4-BE49-F238E27FC236}">
                <a16:creationId xmlns:a16="http://schemas.microsoft.com/office/drawing/2014/main" id="{A953F518-5CB6-4910-82CD-02ACBDA27E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9348" y="0"/>
            <a:ext cx="2133600" cy="2133600"/>
          </a:xfrm>
          <a:prstGeom prst="rect">
            <a:avLst/>
          </a:prstGeom>
        </p:spPr>
      </p:pic>
      <p:pic>
        <p:nvPicPr>
          <p:cNvPr id="8" name="Picture 7" descr="A picture containing night sky&#10;&#10;Description automatically generated">
            <a:extLst>
              <a:ext uri="{FF2B5EF4-FFF2-40B4-BE49-F238E27FC236}">
                <a16:creationId xmlns:a16="http://schemas.microsoft.com/office/drawing/2014/main" id="{2688BEB1-F6F0-455D-854C-849D0681D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22" y="1782126"/>
            <a:ext cx="729853" cy="1185548"/>
          </a:xfrm>
          <a:prstGeom prst="rect">
            <a:avLst/>
          </a:prstGeom>
        </p:spPr>
      </p:pic>
      <p:pic>
        <p:nvPicPr>
          <p:cNvPr id="9" name="Picture 8">
            <a:extLst>
              <a:ext uri="{FF2B5EF4-FFF2-40B4-BE49-F238E27FC236}">
                <a16:creationId xmlns:a16="http://schemas.microsoft.com/office/drawing/2014/main" id="{B4AC3DBB-196A-4AAC-8FB2-0651FBF37E58}"/>
              </a:ext>
            </a:extLst>
          </p:cNvPr>
          <p:cNvPicPr>
            <a:picLocks noChangeAspect="1"/>
          </p:cNvPicPr>
          <p:nvPr/>
        </p:nvPicPr>
        <p:blipFill>
          <a:blip r:embed="rId6"/>
          <a:stretch>
            <a:fillRect/>
          </a:stretch>
        </p:blipFill>
        <p:spPr>
          <a:xfrm>
            <a:off x="7613152" y="390878"/>
            <a:ext cx="541584" cy="675922"/>
          </a:xfrm>
          <a:prstGeom prst="rect">
            <a:avLst/>
          </a:prstGeom>
          <a:ln>
            <a:noFill/>
          </a:ln>
          <a:effectLst>
            <a:softEdge rad="112500"/>
          </a:effectLst>
        </p:spPr>
      </p:pic>
      <p:pic>
        <p:nvPicPr>
          <p:cNvPr id="10" name="Picture 9">
            <a:extLst>
              <a:ext uri="{FF2B5EF4-FFF2-40B4-BE49-F238E27FC236}">
                <a16:creationId xmlns:a16="http://schemas.microsoft.com/office/drawing/2014/main" id="{59E1E38C-33A6-4DAA-8567-76DA4C6CA9F0}"/>
              </a:ext>
            </a:extLst>
          </p:cNvPr>
          <p:cNvPicPr>
            <a:picLocks noChangeAspect="1"/>
          </p:cNvPicPr>
          <p:nvPr/>
        </p:nvPicPr>
        <p:blipFill rotWithShape="1">
          <a:blip r:embed="rId7"/>
          <a:srcRect r="53618"/>
          <a:stretch/>
        </p:blipFill>
        <p:spPr>
          <a:xfrm>
            <a:off x="8000253" y="273335"/>
            <a:ext cx="509285" cy="806368"/>
          </a:xfrm>
          <a:prstGeom prst="rect">
            <a:avLst/>
          </a:prstGeom>
          <a:ln>
            <a:noFill/>
          </a:ln>
          <a:effectLst>
            <a:softEdge rad="112500"/>
          </a:effectLst>
        </p:spPr>
      </p:pic>
      <p:pic>
        <p:nvPicPr>
          <p:cNvPr id="11" name="Picture 10">
            <a:extLst>
              <a:ext uri="{FF2B5EF4-FFF2-40B4-BE49-F238E27FC236}">
                <a16:creationId xmlns:a16="http://schemas.microsoft.com/office/drawing/2014/main" id="{40232AD5-E40E-4DE7-8B8F-B50DD234D4BE}"/>
              </a:ext>
            </a:extLst>
          </p:cNvPr>
          <p:cNvPicPr>
            <a:picLocks noChangeAspect="1"/>
          </p:cNvPicPr>
          <p:nvPr/>
        </p:nvPicPr>
        <p:blipFill>
          <a:blip r:embed="rId8"/>
          <a:stretch>
            <a:fillRect/>
          </a:stretch>
        </p:blipFill>
        <p:spPr>
          <a:xfrm>
            <a:off x="8401446" y="488973"/>
            <a:ext cx="509284" cy="619695"/>
          </a:xfrm>
          <a:prstGeom prst="rect">
            <a:avLst/>
          </a:prstGeom>
          <a:ln>
            <a:noFill/>
          </a:ln>
          <a:effectLst>
            <a:softEdge rad="112500"/>
          </a:effectLst>
        </p:spPr>
      </p:pic>
      <p:pic>
        <p:nvPicPr>
          <p:cNvPr id="12" name="Picture 11">
            <a:extLst>
              <a:ext uri="{FF2B5EF4-FFF2-40B4-BE49-F238E27FC236}">
                <a16:creationId xmlns:a16="http://schemas.microsoft.com/office/drawing/2014/main" id="{1F35B803-6ECF-48D0-A382-BDC76026C792}"/>
              </a:ext>
            </a:extLst>
          </p:cNvPr>
          <p:cNvPicPr>
            <a:picLocks noChangeAspect="1"/>
          </p:cNvPicPr>
          <p:nvPr/>
        </p:nvPicPr>
        <p:blipFill>
          <a:blip r:embed="rId9"/>
          <a:stretch>
            <a:fillRect/>
          </a:stretch>
        </p:blipFill>
        <p:spPr>
          <a:xfrm>
            <a:off x="7967954" y="694940"/>
            <a:ext cx="512497" cy="743720"/>
          </a:xfrm>
          <a:prstGeom prst="rect">
            <a:avLst/>
          </a:prstGeom>
          <a:ln>
            <a:noFill/>
          </a:ln>
          <a:effectLst>
            <a:softEdge rad="112500"/>
          </a:effectLst>
        </p:spPr>
      </p:pic>
    </p:spTree>
    <p:extLst>
      <p:ext uri="{BB962C8B-B14F-4D97-AF65-F5344CB8AC3E}">
        <p14:creationId xmlns:p14="http://schemas.microsoft.com/office/powerpoint/2010/main" val="72465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EC45-7302-9135-0B95-4CD574329232}"/>
              </a:ext>
            </a:extLst>
          </p:cNvPr>
          <p:cNvSpPr>
            <a:spLocks noGrp="1"/>
          </p:cNvSpPr>
          <p:nvPr>
            <p:ph type="title"/>
          </p:nvPr>
        </p:nvSpPr>
        <p:spPr>
          <a:xfrm>
            <a:off x="0" y="213557"/>
            <a:ext cx="5426242" cy="647577"/>
          </a:xfrm>
        </p:spPr>
        <p:txBody>
          <a:bodyPr/>
          <a:lstStyle/>
          <a:p>
            <a:r>
              <a:rPr lang="en-GB" dirty="0" err="1"/>
              <a:t>Wer</a:t>
            </a:r>
            <a:r>
              <a:rPr lang="en-GB" dirty="0"/>
              <a:t> hat was </a:t>
            </a:r>
            <a:r>
              <a:rPr lang="en-GB" dirty="0" err="1"/>
              <a:t>gemacht</a:t>
            </a:r>
            <a:r>
              <a:rPr lang="en-GB" dirty="0"/>
              <a:t>?</a:t>
            </a:r>
          </a:p>
        </p:txBody>
      </p:sp>
      <p:sp>
        <p:nvSpPr>
          <p:cNvPr id="3" name="Text Placeholder 2">
            <a:extLst>
              <a:ext uri="{FF2B5EF4-FFF2-40B4-BE49-F238E27FC236}">
                <a16:creationId xmlns:a16="http://schemas.microsoft.com/office/drawing/2014/main" id="{40B2135A-9EB7-8CB1-662F-C010708DE9D8}"/>
              </a:ext>
            </a:extLst>
          </p:cNvPr>
          <p:cNvSpPr>
            <a:spLocks noGrp="1"/>
          </p:cNvSpPr>
          <p:nvPr>
            <p:ph type="body" sz="quarter" idx="10"/>
          </p:nvPr>
        </p:nvSpPr>
        <p:spPr>
          <a:xfrm>
            <a:off x="5426242" y="151962"/>
            <a:ext cx="5113380" cy="770765"/>
          </a:xfrm>
        </p:spPr>
        <p:txBody>
          <a:bodyPr>
            <a:normAutofit/>
          </a:bodyPr>
          <a:lstStyle/>
          <a:p>
            <a:r>
              <a:rPr lang="de-DE" dirty="0"/>
              <a:t>Person A spricht. Person B identifiziert die richtige Person.</a:t>
            </a:r>
          </a:p>
          <a:p>
            <a:endParaRPr lang="en-GB" dirty="0"/>
          </a:p>
        </p:txBody>
      </p:sp>
      <p:pic>
        <p:nvPicPr>
          <p:cNvPr id="8" name="Picture 7" descr="A person in a blue shirt&#10;&#10;Description automatically generated with low confidence">
            <a:extLst>
              <a:ext uri="{FF2B5EF4-FFF2-40B4-BE49-F238E27FC236}">
                <a16:creationId xmlns:a16="http://schemas.microsoft.com/office/drawing/2014/main" id="{FB646681-6F30-AFC1-EF38-DE3AD2661B28}"/>
              </a:ext>
            </a:extLst>
          </p:cNvPr>
          <p:cNvPicPr>
            <a:picLocks noChangeAspect="1"/>
          </p:cNvPicPr>
          <p:nvPr/>
        </p:nvPicPr>
        <p:blipFill rotWithShape="1">
          <a:blip r:embed="rId3">
            <a:extLst>
              <a:ext uri="{28A0092B-C50C-407E-A947-70E740481C1C}">
                <a14:useLocalDpi xmlns:a14="http://schemas.microsoft.com/office/drawing/2010/main" val="0"/>
              </a:ext>
            </a:extLst>
          </a:blip>
          <a:srcRect b="47368"/>
          <a:stretch/>
        </p:blipFill>
        <p:spPr>
          <a:xfrm>
            <a:off x="624689" y="1276651"/>
            <a:ext cx="1647202" cy="1432350"/>
          </a:xfrm>
          <a:prstGeom prst="rect">
            <a:avLst/>
          </a:prstGeom>
        </p:spPr>
      </p:pic>
      <p:sp>
        <p:nvSpPr>
          <p:cNvPr id="9" name="Rectangle: Rounded Corners 8">
            <a:extLst>
              <a:ext uri="{FF2B5EF4-FFF2-40B4-BE49-F238E27FC236}">
                <a16:creationId xmlns:a16="http://schemas.microsoft.com/office/drawing/2014/main" id="{FBEBF81C-EC10-26E1-88B9-B43637B77887}"/>
              </a:ext>
            </a:extLst>
          </p:cNvPr>
          <p:cNvSpPr/>
          <p:nvPr/>
        </p:nvSpPr>
        <p:spPr>
          <a:xfrm>
            <a:off x="10599821" y="213557"/>
            <a:ext cx="1287379" cy="3904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Speech Bubble: Rectangle with Corners Rounded 9">
            <a:extLst>
              <a:ext uri="{FF2B5EF4-FFF2-40B4-BE49-F238E27FC236}">
                <a16:creationId xmlns:a16="http://schemas.microsoft.com/office/drawing/2014/main" id="{C4215F0D-B727-77AF-797A-835D13A7832E}"/>
              </a:ext>
            </a:extLst>
          </p:cNvPr>
          <p:cNvSpPr/>
          <p:nvPr/>
        </p:nvSpPr>
        <p:spPr>
          <a:xfrm>
            <a:off x="2732096" y="1320551"/>
            <a:ext cx="2694146" cy="1388450"/>
          </a:xfrm>
          <a:prstGeom prst="wedgeRoundRectCallout">
            <a:avLst>
              <a:gd name="adj1" fmla="val -65938"/>
              <a:gd name="adj2" fmla="val -769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tried Heidi cakes (once) before.</a:t>
            </a:r>
          </a:p>
        </p:txBody>
      </p:sp>
      <p:sp>
        <p:nvSpPr>
          <p:cNvPr id="11" name="Speech Bubble: Rectangle with Corners Rounded 10">
            <a:extLst>
              <a:ext uri="{FF2B5EF4-FFF2-40B4-BE49-F238E27FC236}">
                <a16:creationId xmlns:a16="http://schemas.microsoft.com/office/drawing/2014/main" id="{7E5A463A-71E3-049A-0BAB-57DEDF90F3FB}"/>
              </a:ext>
            </a:extLst>
          </p:cNvPr>
          <p:cNvSpPr/>
          <p:nvPr/>
        </p:nvSpPr>
        <p:spPr>
          <a:xfrm>
            <a:off x="8196988" y="1276651"/>
            <a:ext cx="2694146" cy="1388450"/>
          </a:xfrm>
          <a:prstGeom prst="wedgeRoundRectCallout">
            <a:avLst>
              <a:gd name="adj1" fmla="val -69957"/>
              <a:gd name="adj2" fmla="val -24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never tried Heidi cakes.</a:t>
            </a:r>
          </a:p>
        </p:txBody>
      </p:sp>
      <p:pic>
        <p:nvPicPr>
          <p:cNvPr id="18" name="Picture 17">
            <a:extLst>
              <a:ext uri="{FF2B5EF4-FFF2-40B4-BE49-F238E27FC236}">
                <a16:creationId xmlns:a16="http://schemas.microsoft.com/office/drawing/2014/main" id="{E06BCEC1-3FEA-4D93-90CC-CE5D67F24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61" y="3479717"/>
            <a:ext cx="874218" cy="1332913"/>
          </a:xfrm>
          <a:prstGeom prst="rect">
            <a:avLst/>
          </a:prstGeom>
        </p:spPr>
      </p:pic>
      <p:pic>
        <p:nvPicPr>
          <p:cNvPr id="20" name="Picture 19" descr="A picture containing light&#10;&#10;Description automatically generated">
            <a:extLst>
              <a:ext uri="{FF2B5EF4-FFF2-40B4-BE49-F238E27FC236}">
                <a16:creationId xmlns:a16="http://schemas.microsoft.com/office/drawing/2014/main" id="{8E810753-1AC2-5503-8BF4-C2B85F928B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7656" y="3507838"/>
            <a:ext cx="843823" cy="1125097"/>
          </a:xfrm>
          <a:prstGeom prst="rect">
            <a:avLst/>
          </a:prstGeom>
        </p:spPr>
      </p:pic>
      <p:sp>
        <p:nvSpPr>
          <p:cNvPr id="21" name="Text Placeholder 2">
            <a:extLst>
              <a:ext uri="{FF2B5EF4-FFF2-40B4-BE49-F238E27FC236}">
                <a16:creationId xmlns:a16="http://schemas.microsoft.com/office/drawing/2014/main" id="{5B006F6F-C530-1FDB-8E74-7025F88B40FF}"/>
              </a:ext>
            </a:extLst>
          </p:cNvPr>
          <p:cNvSpPr txBox="1">
            <a:spLocks/>
          </p:cNvSpPr>
          <p:nvPr/>
        </p:nvSpPr>
        <p:spPr>
          <a:xfrm>
            <a:off x="549439" y="4800920"/>
            <a:ext cx="1647202" cy="4929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Person A</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2" name="Speech Bubble: Rectangle with Corners Rounded 21">
            <a:extLst>
              <a:ext uri="{FF2B5EF4-FFF2-40B4-BE49-F238E27FC236}">
                <a16:creationId xmlns:a16="http://schemas.microsoft.com/office/drawing/2014/main" id="{F1E66B11-D070-1241-47D1-67B337D56EAB}"/>
              </a:ext>
            </a:extLst>
          </p:cNvPr>
          <p:cNvSpPr/>
          <p:nvPr/>
        </p:nvSpPr>
        <p:spPr>
          <a:xfrm>
            <a:off x="2544676" y="3760790"/>
            <a:ext cx="3957462" cy="770765"/>
          </a:xfrm>
          <a:prstGeom prst="wedgeRoundRectCallout">
            <a:avLst>
              <a:gd name="adj1" fmla="val -65938"/>
              <a:gd name="adj2" fmla="val -769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Er hat Heidi-Kuchen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nie</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probiert</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3" name="Speech Bubble: Rectangle with Corners Rounded 22">
            <a:extLst>
              <a:ext uri="{FF2B5EF4-FFF2-40B4-BE49-F238E27FC236}">
                <a16:creationId xmlns:a16="http://schemas.microsoft.com/office/drawing/2014/main" id="{9046B1E4-45A4-CCCA-2807-31113006CBF1}"/>
              </a:ext>
            </a:extLst>
          </p:cNvPr>
          <p:cNvSpPr/>
          <p:nvPr/>
        </p:nvSpPr>
        <p:spPr>
          <a:xfrm>
            <a:off x="8907926" y="3328143"/>
            <a:ext cx="2694146" cy="1125097"/>
          </a:xfrm>
          <a:prstGeom prst="wedgeRoundRectCallout">
            <a:avLst>
              <a:gd name="adj1" fmla="val -69957"/>
              <a:gd name="adj2" fmla="val -24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Ist</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das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Heidis</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Bruder</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4" name="Text Placeholder 2">
            <a:extLst>
              <a:ext uri="{FF2B5EF4-FFF2-40B4-BE49-F238E27FC236}">
                <a16:creationId xmlns:a16="http://schemas.microsoft.com/office/drawing/2014/main" id="{CCD22594-89CE-12E9-B5E4-DD7BFCB9F40B}"/>
              </a:ext>
            </a:extLst>
          </p:cNvPr>
          <p:cNvSpPr txBox="1">
            <a:spLocks/>
          </p:cNvSpPr>
          <p:nvPr/>
        </p:nvSpPr>
        <p:spPr>
          <a:xfrm>
            <a:off x="7260724" y="4703617"/>
            <a:ext cx="1647202" cy="4929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Person B</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5" name="Speech Bubble: Rectangle with Corners Rounded 24">
            <a:extLst>
              <a:ext uri="{FF2B5EF4-FFF2-40B4-BE49-F238E27FC236}">
                <a16:creationId xmlns:a16="http://schemas.microsoft.com/office/drawing/2014/main" id="{990E237F-C6EE-F556-91DE-DA52EC0D25FA}"/>
              </a:ext>
            </a:extLst>
          </p:cNvPr>
          <p:cNvSpPr/>
          <p:nvPr/>
        </p:nvSpPr>
        <p:spPr>
          <a:xfrm>
            <a:off x="293292" y="5422477"/>
            <a:ext cx="2809374" cy="667914"/>
          </a:xfrm>
          <a:prstGeom prst="wedgeRoundRectCallout">
            <a:avLst>
              <a:gd name="adj1" fmla="val -17972"/>
              <a:gd name="adj2" fmla="val -8154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Ja</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Das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ist</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richtig</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6" name="Text Placeholder 2">
            <a:extLst>
              <a:ext uri="{FF2B5EF4-FFF2-40B4-BE49-F238E27FC236}">
                <a16:creationId xmlns:a16="http://schemas.microsoft.com/office/drawing/2014/main" id="{B8A71365-FFF4-4828-E1B0-9DE6F440A356}"/>
              </a:ext>
            </a:extLst>
          </p:cNvPr>
          <p:cNvSpPr txBox="1">
            <a:spLocks/>
          </p:cNvSpPr>
          <p:nvPr/>
        </p:nvSpPr>
        <p:spPr>
          <a:xfrm>
            <a:off x="3102666" y="5597418"/>
            <a:ext cx="1647202" cy="4929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ODER:</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7" name="Speech Bubble: Rectangle with Corners Rounded 26">
            <a:extLst>
              <a:ext uri="{FF2B5EF4-FFF2-40B4-BE49-F238E27FC236}">
                <a16:creationId xmlns:a16="http://schemas.microsoft.com/office/drawing/2014/main" id="{62DCE7A5-B2F8-DBCF-248A-972F698F7CB7}"/>
              </a:ext>
            </a:extLst>
          </p:cNvPr>
          <p:cNvSpPr/>
          <p:nvPr/>
        </p:nvSpPr>
        <p:spPr>
          <a:xfrm>
            <a:off x="4326861" y="5440362"/>
            <a:ext cx="2809374" cy="667914"/>
          </a:xfrm>
          <a:prstGeom prst="wedgeRoundRectCallout">
            <a:avLst>
              <a:gd name="adj1" fmla="val -57800"/>
              <a:gd name="adj2" fmla="val -1489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Nein</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Versuch</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das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nochmal</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a:t>
            </a:r>
          </a:p>
        </p:txBody>
      </p:sp>
      <p:pic>
        <p:nvPicPr>
          <p:cNvPr id="19" name="Picture 18" descr="A picture containing toy, doll&#10;&#10;Description automatically generated">
            <a:extLst>
              <a:ext uri="{FF2B5EF4-FFF2-40B4-BE49-F238E27FC236}">
                <a16:creationId xmlns:a16="http://schemas.microsoft.com/office/drawing/2014/main" id="{00789249-B61D-4206-9EE6-2A64854789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1750" y="1192178"/>
            <a:ext cx="1215906" cy="1731664"/>
          </a:xfrm>
          <a:prstGeom prst="rect">
            <a:avLst/>
          </a:prstGeom>
        </p:spPr>
      </p:pic>
    </p:spTree>
    <p:extLst>
      <p:ext uri="{BB962C8B-B14F-4D97-AF65-F5344CB8AC3E}">
        <p14:creationId xmlns:p14="http://schemas.microsoft.com/office/powerpoint/2010/main" val="34470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EC45-7302-9135-0B95-4CD574329232}"/>
              </a:ext>
            </a:extLst>
          </p:cNvPr>
          <p:cNvSpPr>
            <a:spLocks noGrp="1"/>
          </p:cNvSpPr>
          <p:nvPr>
            <p:ph type="title"/>
          </p:nvPr>
        </p:nvSpPr>
        <p:spPr>
          <a:xfrm>
            <a:off x="0" y="213557"/>
            <a:ext cx="5426242" cy="647577"/>
          </a:xfrm>
        </p:spPr>
        <p:txBody>
          <a:bodyPr/>
          <a:lstStyle/>
          <a:p>
            <a:r>
              <a:rPr lang="en-GB" dirty="0" err="1"/>
              <a:t>Wer</a:t>
            </a:r>
            <a:r>
              <a:rPr lang="en-GB" dirty="0"/>
              <a:t> hat was </a:t>
            </a:r>
            <a:r>
              <a:rPr lang="en-GB" dirty="0" err="1"/>
              <a:t>gemacht</a:t>
            </a:r>
            <a:r>
              <a:rPr lang="en-GB" dirty="0"/>
              <a:t>?</a:t>
            </a:r>
          </a:p>
        </p:txBody>
      </p:sp>
      <p:sp>
        <p:nvSpPr>
          <p:cNvPr id="3" name="Text Placeholder 2">
            <a:extLst>
              <a:ext uri="{FF2B5EF4-FFF2-40B4-BE49-F238E27FC236}">
                <a16:creationId xmlns:a16="http://schemas.microsoft.com/office/drawing/2014/main" id="{40B2135A-9EB7-8CB1-662F-C010708DE9D8}"/>
              </a:ext>
            </a:extLst>
          </p:cNvPr>
          <p:cNvSpPr>
            <a:spLocks noGrp="1"/>
          </p:cNvSpPr>
          <p:nvPr>
            <p:ph type="body" sz="quarter" idx="10"/>
          </p:nvPr>
        </p:nvSpPr>
        <p:spPr>
          <a:xfrm>
            <a:off x="5426242" y="151962"/>
            <a:ext cx="5113380" cy="770765"/>
          </a:xfrm>
        </p:spPr>
        <p:txBody>
          <a:bodyPr>
            <a:normAutofit/>
          </a:bodyPr>
          <a:lstStyle/>
          <a:p>
            <a:r>
              <a:rPr lang="de-DE" dirty="0"/>
              <a:t>Person A spricht. Person B identifiziert die richtige Person.</a:t>
            </a:r>
          </a:p>
          <a:p>
            <a:endParaRPr lang="en-GB" dirty="0"/>
          </a:p>
        </p:txBody>
      </p:sp>
      <p:pic>
        <p:nvPicPr>
          <p:cNvPr id="4" name="Picture 3" descr="A picture containing text&#10;&#10;Description automatically generated">
            <a:extLst>
              <a:ext uri="{FF2B5EF4-FFF2-40B4-BE49-F238E27FC236}">
                <a16:creationId xmlns:a16="http://schemas.microsoft.com/office/drawing/2014/main" id="{4806130D-D422-8439-63EE-1EA4DD3A73DF}"/>
              </a:ext>
            </a:extLst>
          </p:cNvPr>
          <p:cNvPicPr>
            <a:picLocks noChangeAspect="1"/>
          </p:cNvPicPr>
          <p:nvPr/>
        </p:nvPicPr>
        <p:blipFill rotWithShape="1">
          <a:blip r:embed="rId3">
            <a:extLst>
              <a:ext uri="{28A0092B-C50C-407E-A947-70E740481C1C}">
                <a14:useLocalDpi xmlns:a14="http://schemas.microsoft.com/office/drawing/2010/main" val="0"/>
              </a:ext>
            </a:extLst>
          </a:blip>
          <a:srcRect b="19093"/>
          <a:stretch/>
        </p:blipFill>
        <p:spPr>
          <a:xfrm>
            <a:off x="6541996" y="2875894"/>
            <a:ext cx="1118887" cy="1432349"/>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45CDFA3C-C179-A3BC-1C91-7EF807A8F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374" y="2871497"/>
            <a:ext cx="953869" cy="1436746"/>
          </a:xfrm>
          <a:prstGeom prst="rect">
            <a:avLst/>
          </a:prstGeom>
        </p:spPr>
      </p:pic>
      <p:pic>
        <p:nvPicPr>
          <p:cNvPr id="8" name="Picture 7" descr="A person in a blue shirt&#10;&#10;Description automatically generated with low confidence">
            <a:extLst>
              <a:ext uri="{FF2B5EF4-FFF2-40B4-BE49-F238E27FC236}">
                <a16:creationId xmlns:a16="http://schemas.microsoft.com/office/drawing/2014/main" id="{FB646681-6F30-AFC1-EF38-DE3AD2661B28}"/>
              </a:ext>
            </a:extLst>
          </p:cNvPr>
          <p:cNvPicPr>
            <a:picLocks noChangeAspect="1"/>
          </p:cNvPicPr>
          <p:nvPr/>
        </p:nvPicPr>
        <p:blipFill rotWithShape="1">
          <a:blip r:embed="rId5">
            <a:extLst>
              <a:ext uri="{28A0092B-C50C-407E-A947-70E740481C1C}">
                <a14:useLocalDpi xmlns:a14="http://schemas.microsoft.com/office/drawing/2010/main" val="0"/>
              </a:ext>
            </a:extLst>
          </a:blip>
          <a:srcRect b="47368"/>
          <a:stretch/>
        </p:blipFill>
        <p:spPr>
          <a:xfrm>
            <a:off x="1491875" y="2875893"/>
            <a:ext cx="1647202" cy="1432350"/>
          </a:xfrm>
          <a:prstGeom prst="rect">
            <a:avLst/>
          </a:prstGeom>
        </p:spPr>
      </p:pic>
      <p:sp>
        <p:nvSpPr>
          <p:cNvPr id="9" name="Rectangle: Rounded Corners 8">
            <a:extLst>
              <a:ext uri="{FF2B5EF4-FFF2-40B4-BE49-F238E27FC236}">
                <a16:creationId xmlns:a16="http://schemas.microsoft.com/office/drawing/2014/main" id="{FBEBF81C-EC10-26E1-88B9-B43637B77887}"/>
              </a:ext>
            </a:extLst>
          </p:cNvPr>
          <p:cNvSpPr/>
          <p:nvPr/>
        </p:nvSpPr>
        <p:spPr>
          <a:xfrm>
            <a:off x="10599821" y="213557"/>
            <a:ext cx="1287379" cy="3904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Speech Bubble: Rectangle with Corners Rounded 9">
            <a:extLst>
              <a:ext uri="{FF2B5EF4-FFF2-40B4-BE49-F238E27FC236}">
                <a16:creationId xmlns:a16="http://schemas.microsoft.com/office/drawing/2014/main" id="{C4215F0D-B727-77AF-797A-835D13A7832E}"/>
              </a:ext>
            </a:extLst>
          </p:cNvPr>
          <p:cNvSpPr/>
          <p:nvPr/>
        </p:nvSpPr>
        <p:spPr>
          <a:xfrm>
            <a:off x="518286" y="1311442"/>
            <a:ext cx="2694146" cy="1388450"/>
          </a:xfrm>
          <a:prstGeom prst="wedgeRoundRectCallout">
            <a:avLst>
              <a:gd name="adj1" fmla="val -2523"/>
              <a:gd name="adj2" fmla="val 8676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not yet studied the book at school.</a:t>
            </a:r>
          </a:p>
        </p:txBody>
      </p:sp>
      <p:sp>
        <p:nvSpPr>
          <p:cNvPr id="11" name="Speech Bubble: Rectangle with Corners Rounded 10">
            <a:extLst>
              <a:ext uri="{FF2B5EF4-FFF2-40B4-BE49-F238E27FC236}">
                <a16:creationId xmlns:a16="http://schemas.microsoft.com/office/drawing/2014/main" id="{7E5A463A-71E3-049A-0BAB-57DEDF90F3FB}"/>
              </a:ext>
            </a:extLst>
          </p:cNvPr>
          <p:cNvSpPr/>
          <p:nvPr/>
        </p:nvSpPr>
        <p:spPr>
          <a:xfrm>
            <a:off x="3331361" y="1311442"/>
            <a:ext cx="2694146" cy="1388450"/>
          </a:xfrm>
          <a:prstGeom prst="wedgeRoundRectCallout">
            <a:avLst>
              <a:gd name="adj1" fmla="val -12348"/>
              <a:gd name="adj2" fmla="val 7896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not yet visited the Heidi village.</a:t>
            </a:r>
          </a:p>
        </p:txBody>
      </p:sp>
      <p:sp>
        <p:nvSpPr>
          <p:cNvPr id="12" name="Speech Bubble: Rectangle with Corners Rounded 11">
            <a:extLst>
              <a:ext uri="{FF2B5EF4-FFF2-40B4-BE49-F238E27FC236}">
                <a16:creationId xmlns:a16="http://schemas.microsoft.com/office/drawing/2014/main" id="{D4AA1517-5453-256C-42A4-440CA2D46A28}"/>
              </a:ext>
            </a:extLst>
          </p:cNvPr>
          <p:cNvSpPr/>
          <p:nvPr/>
        </p:nvSpPr>
        <p:spPr>
          <a:xfrm>
            <a:off x="6144436" y="1311442"/>
            <a:ext cx="2694146" cy="1388450"/>
          </a:xfrm>
          <a:prstGeom prst="wedgeRoundRectCallout">
            <a:avLst>
              <a:gd name="adj1" fmla="val 18912"/>
              <a:gd name="adj2" fmla="val 8503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Times New Roman" panose="02020603050405020304" pitchFamily="18" charset="0"/>
                <a:cs typeface="+mn-cs"/>
              </a:rPr>
              <a:t>I have studied the book at school (once) before.</a:t>
            </a:r>
          </a:p>
        </p:txBody>
      </p:sp>
      <p:sp>
        <p:nvSpPr>
          <p:cNvPr id="13" name="Speech Bubble: Rectangle with Corners Rounded 12">
            <a:extLst>
              <a:ext uri="{FF2B5EF4-FFF2-40B4-BE49-F238E27FC236}">
                <a16:creationId xmlns:a16="http://schemas.microsoft.com/office/drawing/2014/main" id="{8B39174F-2581-8182-A38B-6DEEE1C2D70D}"/>
              </a:ext>
            </a:extLst>
          </p:cNvPr>
          <p:cNvSpPr/>
          <p:nvPr/>
        </p:nvSpPr>
        <p:spPr>
          <a:xfrm>
            <a:off x="8957510" y="1308348"/>
            <a:ext cx="2694146" cy="1388450"/>
          </a:xfrm>
          <a:prstGeom prst="wedgeRoundRectCallout">
            <a:avLst>
              <a:gd name="adj1" fmla="val 7748"/>
              <a:gd name="adj2" fmla="val 9282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not yet heard the Heidi song.</a:t>
            </a:r>
          </a:p>
        </p:txBody>
      </p:sp>
      <p:sp>
        <p:nvSpPr>
          <p:cNvPr id="14" name="Speech Bubble: Rectangle with Corners Rounded 13">
            <a:extLst>
              <a:ext uri="{FF2B5EF4-FFF2-40B4-BE49-F238E27FC236}">
                <a16:creationId xmlns:a16="http://schemas.microsoft.com/office/drawing/2014/main" id="{0D164C77-B8F4-9F36-A163-65391FB7D9FC}"/>
              </a:ext>
            </a:extLst>
          </p:cNvPr>
          <p:cNvSpPr/>
          <p:nvPr/>
        </p:nvSpPr>
        <p:spPr>
          <a:xfrm>
            <a:off x="513614" y="4458074"/>
            <a:ext cx="2694146" cy="1388450"/>
          </a:xfrm>
          <a:prstGeom prst="wedgeRoundRectCallout">
            <a:avLst>
              <a:gd name="adj1" fmla="val -3416"/>
              <a:gd name="adj2" fmla="val -8481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already heard the Heidi song.</a:t>
            </a:r>
          </a:p>
        </p:txBody>
      </p:sp>
      <p:sp>
        <p:nvSpPr>
          <p:cNvPr id="15" name="Speech Bubble: Rectangle with Corners Rounded 14">
            <a:extLst>
              <a:ext uri="{FF2B5EF4-FFF2-40B4-BE49-F238E27FC236}">
                <a16:creationId xmlns:a16="http://schemas.microsoft.com/office/drawing/2014/main" id="{36C7834E-665A-4C8C-1460-4C943087F0DE}"/>
              </a:ext>
            </a:extLst>
          </p:cNvPr>
          <p:cNvSpPr/>
          <p:nvPr/>
        </p:nvSpPr>
        <p:spPr>
          <a:xfrm>
            <a:off x="3329025" y="4458074"/>
            <a:ext cx="2694146" cy="1388450"/>
          </a:xfrm>
          <a:prstGeom prst="wedgeRoundRectCallout">
            <a:avLst>
              <a:gd name="adj1" fmla="val -14581"/>
              <a:gd name="adj2" fmla="val -7528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never studied the book at school.</a:t>
            </a:r>
          </a:p>
        </p:txBody>
      </p:sp>
      <p:sp>
        <p:nvSpPr>
          <p:cNvPr id="16" name="Speech Bubble: Rectangle with Corners Rounded 15">
            <a:extLst>
              <a:ext uri="{FF2B5EF4-FFF2-40B4-BE49-F238E27FC236}">
                <a16:creationId xmlns:a16="http://schemas.microsoft.com/office/drawing/2014/main" id="{DDDB1A41-52CE-80E8-4800-8F0279E7789D}"/>
              </a:ext>
            </a:extLst>
          </p:cNvPr>
          <p:cNvSpPr/>
          <p:nvPr/>
        </p:nvSpPr>
        <p:spPr>
          <a:xfrm>
            <a:off x="6144436" y="4458074"/>
            <a:ext cx="2694146" cy="1388450"/>
          </a:xfrm>
          <a:prstGeom prst="wedgeRoundRectCallout">
            <a:avLst>
              <a:gd name="adj1" fmla="val 15341"/>
              <a:gd name="adj2" fmla="val -7874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already visited the Heidi village.</a:t>
            </a:r>
          </a:p>
        </p:txBody>
      </p:sp>
      <p:sp>
        <p:nvSpPr>
          <p:cNvPr id="17" name="Speech Bubble: Rectangle with Corners Rounded 16">
            <a:extLst>
              <a:ext uri="{FF2B5EF4-FFF2-40B4-BE49-F238E27FC236}">
                <a16:creationId xmlns:a16="http://schemas.microsoft.com/office/drawing/2014/main" id="{77E54ABA-951D-865C-4074-951A20663DA5}"/>
              </a:ext>
            </a:extLst>
          </p:cNvPr>
          <p:cNvSpPr/>
          <p:nvPr/>
        </p:nvSpPr>
        <p:spPr>
          <a:xfrm>
            <a:off x="8957510" y="4458074"/>
            <a:ext cx="2694146" cy="1388450"/>
          </a:xfrm>
          <a:prstGeom prst="wedgeRoundRectCallout">
            <a:avLst>
              <a:gd name="adj1" fmla="val 10428"/>
              <a:gd name="adj2" fmla="val -9347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I have visited the Heidi village once before.</a:t>
            </a:r>
          </a:p>
        </p:txBody>
      </p:sp>
      <p:pic>
        <p:nvPicPr>
          <p:cNvPr id="18" name="Picture 17" descr="A picture containing toy, doll&#10;&#10;Description automatically generated">
            <a:extLst>
              <a:ext uri="{FF2B5EF4-FFF2-40B4-BE49-F238E27FC236}">
                <a16:creationId xmlns:a16="http://schemas.microsoft.com/office/drawing/2014/main" id="{A5A1C2B0-104C-4700-AED5-2213DD64E6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0517" y="2992502"/>
            <a:ext cx="953869" cy="1358477"/>
          </a:xfrm>
          <a:prstGeom prst="rect">
            <a:avLst/>
          </a:prstGeom>
        </p:spPr>
      </p:pic>
    </p:spTree>
    <p:extLst>
      <p:ext uri="{BB962C8B-B14F-4D97-AF65-F5344CB8AC3E}">
        <p14:creationId xmlns:p14="http://schemas.microsoft.com/office/powerpoint/2010/main" val="278176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38006-BB57-49C8-45D6-391C8751C2F9}"/>
              </a:ext>
            </a:extLst>
          </p:cNvPr>
          <p:cNvSpPr>
            <a:spLocks noGrp="1"/>
          </p:cNvSpPr>
          <p:nvPr>
            <p:ph type="title"/>
          </p:nvPr>
        </p:nvSpPr>
        <p:spPr/>
        <p:txBody>
          <a:bodyPr/>
          <a:lstStyle/>
          <a:p>
            <a:r>
              <a:rPr lang="en-US" dirty="0" err="1"/>
              <a:t>Hausaufgaben</a:t>
            </a:r>
            <a:endParaRPr lang="en-GB" dirty="0"/>
          </a:p>
        </p:txBody>
      </p:sp>
      <p:sp>
        <p:nvSpPr>
          <p:cNvPr id="4" name="Text Placeholder 3">
            <a:extLst>
              <a:ext uri="{FF2B5EF4-FFF2-40B4-BE49-F238E27FC236}">
                <a16:creationId xmlns:a16="http://schemas.microsoft.com/office/drawing/2014/main" id="{4ABF5267-DE23-D9AC-D060-7D6EAB1E717A}"/>
              </a:ext>
            </a:extLst>
          </p:cNvPr>
          <p:cNvSpPr>
            <a:spLocks noGrp="1"/>
          </p:cNvSpPr>
          <p:nvPr>
            <p:ph type="body" sz="quarter" idx="10"/>
          </p:nvPr>
        </p:nvSpPr>
        <p:spPr>
          <a:xfrm>
            <a:off x="363071" y="1021977"/>
            <a:ext cx="11524129" cy="461624"/>
          </a:xfrm>
        </p:spPr>
        <p:txBody>
          <a:bodyPr/>
          <a:lstStyle/>
          <a:p>
            <a:r>
              <a:rPr lang="en-US" dirty="0"/>
              <a:t>10.1.1.7 new vocabulary </a:t>
            </a:r>
          </a:p>
          <a:p>
            <a:endParaRPr lang="en-GB" dirty="0"/>
          </a:p>
        </p:txBody>
      </p:sp>
      <p:sp>
        <p:nvSpPr>
          <p:cNvPr id="6" name="Google Shape;753;p17">
            <a:extLst>
              <a:ext uri="{FF2B5EF4-FFF2-40B4-BE49-F238E27FC236}">
                <a16:creationId xmlns:a16="http://schemas.microsoft.com/office/drawing/2014/main" id="{75B3F290-7162-129C-E062-3DA1FB39F867}"/>
              </a:ext>
            </a:extLst>
          </p:cNvPr>
          <p:cNvSpPr txBox="1"/>
          <p:nvPr/>
        </p:nvSpPr>
        <p:spPr>
          <a:xfrm>
            <a:off x="5887265" y="2758182"/>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753;p17">
            <a:extLst>
              <a:ext uri="{FF2B5EF4-FFF2-40B4-BE49-F238E27FC236}">
                <a16:creationId xmlns:a16="http://schemas.microsoft.com/office/drawing/2014/main" id="{983AA9EB-F09E-E9B1-2707-CA98EC3497C4}"/>
              </a:ext>
            </a:extLst>
          </p:cNvPr>
          <p:cNvSpPr txBox="1"/>
          <p:nvPr/>
        </p:nvSpPr>
        <p:spPr>
          <a:xfrm>
            <a:off x="9521327" y="2758182"/>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753;p17">
            <a:extLst>
              <a:ext uri="{FF2B5EF4-FFF2-40B4-BE49-F238E27FC236}">
                <a16:creationId xmlns:a16="http://schemas.microsoft.com/office/drawing/2014/main" id="{1350BA87-AC40-C591-F669-E48F701DE99B}"/>
              </a:ext>
            </a:extLst>
          </p:cNvPr>
          <p:cNvSpPr txBox="1"/>
          <p:nvPr/>
        </p:nvSpPr>
        <p:spPr>
          <a:xfrm>
            <a:off x="5887265" y="5752225"/>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753;p17">
            <a:extLst>
              <a:ext uri="{FF2B5EF4-FFF2-40B4-BE49-F238E27FC236}">
                <a16:creationId xmlns:a16="http://schemas.microsoft.com/office/drawing/2014/main" id="{F83DB5C4-9A75-0E69-0C44-D6F3C14C32E0}"/>
              </a:ext>
            </a:extLst>
          </p:cNvPr>
          <p:cNvSpPr txBox="1"/>
          <p:nvPr/>
        </p:nvSpPr>
        <p:spPr>
          <a:xfrm>
            <a:off x="9521327" y="5836023"/>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Text Placeholder 3">
            <a:extLst>
              <a:ext uri="{FF2B5EF4-FFF2-40B4-BE49-F238E27FC236}">
                <a16:creationId xmlns:a16="http://schemas.microsoft.com/office/drawing/2014/main" id="{A2EA6CBC-3E5D-4D74-B5AF-FDB368F1BEAB}"/>
              </a:ext>
            </a:extLst>
          </p:cNvPr>
          <p:cNvSpPr txBox="1">
            <a:spLocks/>
          </p:cNvSpPr>
          <p:nvPr/>
        </p:nvSpPr>
        <p:spPr>
          <a:xfrm>
            <a:off x="363071" y="3982493"/>
            <a:ext cx="4540399" cy="461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10.1.1.7 revisited vocabulary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pic>
        <p:nvPicPr>
          <p:cNvPr id="5" name="Picture 4" descr="Qr code&#10;&#10;Description automatically generated">
            <a:extLst>
              <a:ext uri="{FF2B5EF4-FFF2-40B4-BE49-F238E27FC236}">
                <a16:creationId xmlns:a16="http://schemas.microsoft.com/office/drawing/2014/main" id="{ED9B0DB2-EFE7-31D7-97CA-FEE29D63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917" y="374078"/>
            <a:ext cx="2384104" cy="2384104"/>
          </a:xfrm>
          <a:prstGeom prst="rect">
            <a:avLst/>
          </a:prstGeom>
        </p:spPr>
      </p:pic>
      <p:pic>
        <p:nvPicPr>
          <p:cNvPr id="11" name="Picture 10" descr="Qr code&#10;&#10;Description automatically generated">
            <a:extLst>
              <a:ext uri="{FF2B5EF4-FFF2-40B4-BE49-F238E27FC236}">
                <a16:creationId xmlns:a16="http://schemas.microsoft.com/office/drawing/2014/main" id="{022D14E3-1EED-C22B-FCE4-C2765F626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696" y="374078"/>
            <a:ext cx="2384104" cy="2384104"/>
          </a:xfrm>
          <a:prstGeom prst="rect">
            <a:avLst/>
          </a:prstGeom>
        </p:spPr>
      </p:pic>
      <p:pic>
        <p:nvPicPr>
          <p:cNvPr id="17" name="Picture 16" descr="Qr code&#10;&#10;Description automatically generated">
            <a:extLst>
              <a:ext uri="{FF2B5EF4-FFF2-40B4-BE49-F238E27FC236}">
                <a16:creationId xmlns:a16="http://schemas.microsoft.com/office/drawing/2014/main" id="{DB568097-01D0-241A-7FE5-9F7058FDF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696" y="3406081"/>
            <a:ext cx="2384104" cy="2384104"/>
          </a:xfrm>
          <a:prstGeom prst="rect">
            <a:avLst/>
          </a:prstGeom>
        </p:spPr>
      </p:pic>
      <p:pic>
        <p:nvPicPr>
          <p:cNvPr id="19" name="Picture 18" descr="Qr code&#10;&#10;Description automatically generated">
            <a:extLst>
              <a:ext uri="{FF2B5EF4-FFF2-40B4-BE49-F238E27FC236}">
                <a16:creationId xmlns:a16="http://schemas.microsoft.com/office/drawing/2014/main" id="{47076EF5-81E0-C487-1CA3-42849142B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1917" y="3406081"/>
            <a:ext cx="2407023" cy="2407023"/>
          </a:xfrm>
          <a:prstGeom prst="rect">
            <a:avLst/>
          </a:prstGeom>
        </p:spPr>
      </p:pic>
    </p:spTree>
    <p:extLst>
      <p:ext uri="{BB962C8B-B14F-4D97-AF65-F5344CB8AC3E}">
        <p14:creationId xmlns:p14="http://schemas.microsoft.com/office/powerpoint/2010/main" val="188915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11" name="Rectangle 10">
            <a:extLst>
              <a:ext uri="{FF2B5EF4-FFF2-40B4-BE49-F238E27FC236}">
                <a16:creationId xmlns:a16="http://schemas.microsoft.com/office/drawing/2014/main" id="{4A526FE3-BA24-C516-C654-26BCFCB835BD}"/>
              </a:ext>
            </a:extLst>
          </p:cNvPr>
          <p:cNvSpPr/>
          <p:nvPr/>
        </p:nvSpPr>
        <p:spPr>
          <a:xfrm>
            <a:off x="9800516" y="2947342"/>
            <a:ext cx="156324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panose="020B0502020202020204" pitchFamily="34" charset="0"/>
                <a:ea typeface="+mn-ea"/>
                <a:cs typeface="Arial"/>
                <a:sym typeface="Arial"/>
              </a:rPr>
              <a:t>of course</a:t>
            </a:r>
          </a:p>
        </p:txBody>
      </p:sp>
      <p:sp>
        <p:nvSpPr>
          <p:cNvPr id="60" name="TextBox 59" descr="text box hiding answer">
            <a:extLst>
              <a:ext uri="{FF2B5EF4-FFF2-40B4-BE49-F238E27FC236}">
                <a16:creationId xmlns:a16="http://schemas.microsoft.com/office/drawing/2014/main" id="{08C27E91-35EB-439C-ABF8-F95D389F58FA}"/>
              </a:ext>
            </a:extLst>
          </p:cNvPr>
          <p:cNvSpPr txBox="1"/>
          <p:nvPr/>
        </p:nvSpPr>
        <p:spPr>
          <a:xfrm>
            <a:off x="154797" y="1992360"/>
            <a:ext cx="1163408" cy="3820700"/>
          </a:xfrm>
          <a:prstGeom prst="rect">
            <a:avLst/>
          </a:prstGeom>
          <a:solidFill>
            <a:srgbClr val="FFCC00">
              <a:lumMod val="20000"/>
              <a:lumOff val="80000"/>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Arial"/>
              <a:sym typeface="Arial"/>
            </a:endParaRPr>
          </a:p>
        </p:txBody>
      </p:sp>
      <p:sp>
        <p:nvSpPr>
          <p:cNvPr id="77" name="Google Shape;77;p2"/>
          <p:cNvSpPr txBox="1">
            <a:spLocks noGrp="1"/>
          </p:cNvSpPr>
          <p:nvPr>
            <p:ph type="title"/>
          </p:nvPr>
        </p:nvSpPr>
        <p:spPr>
          <a:xfrm>
            <a:off x="0" y="213557"/>
            <a:ext cx="312119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lvl="0"/>
            <a:r>
              <a:rPr lang="en-GB" dirty="0" err="1"/>
              <a:t>Vokabeln</a:t>
            </a:r>
            <a:endParaRPr dirty="0"/>
          </a:p>
        </p:txBody>
      </p:sp>
      <p:sp>
        <p:nvSpPr>
          <p:cNvPr id="78" name="Google Shape;78;p2"/>
          <p:cNvSpPr/>
          <p:nvPr/>
        </p:nvSpPr>
        <p:spPr>
          <a:xfrm>
            <a:off x="10478942" y="103046"/>
            <a:ext cx="1606378"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D3C3C"/>
              </a:buClr>
              <a:buSzPts val="2000"/>
              <a:buFont typeface="Century Gothic"/>
              <a:buNone/>
              <a:tabLst/>
              <a:defRPr/>
            </a:pPr>
            <a:r>
              <a:rPr kumimoji="0" lang="en-GB" sz="2000" b="0" i="0" u="none" strike="noStrike" kern="0" cap="none" spc="0" normalizeH="0" baseline="0" noProof="0">
                <a:ln>
                  <a:noFill/>
                </a:ln>
                <a:solidFill>
                  <a:srgbClr val="3D3C3C"/>
                </a:solidFill>
                <a:effectLst/>
                <a:uLnTx/>
                <a:uFillTx/>
                <a:latin typeface="Century Gothic"/>
                <a:ea typeface="Century Gothic"/>
                <a:cs typeface="Century Gothic"/>
                <a:sym typeface="Century Gothic"/>
              </a:rPr>
              <a:t>Auftakt</a:t>
            </a:r>
            <a:endParaRPr kumimoji="0" sz="2000" b="0" i="0" u="none" strike="noStrike" kern="0" cap="none" spc="0" normalizeH="0" baseline="0" noProof="0">
              <a:ln>
                <a:noFill/>
              </a:ln>
              <a:solidFill>
                <a:srgbClr val="3D3C3C"/>
              </a:solidFill>
              <a:effectLst/>
              <a:uLnTx/>
              <a:uFillTx/>
              <a:latin typeface="Century Gothic"/>
              <a:ea typeface="Century Gothic"/>
              <a:cs typeface="Century Gothic"/>
              <a:sym typeface="Century Gothic"/>
            </a:endParaRPr>
          </a:p>
        </p:txBody>
      </p:sp>
      <p:sp>
        <p:nvSpPr>
          <p:cNvPr id="79" name="Google Shape;79;p2"/>
          <p:cNvSpPr txBox="1"/>
          <p:nvPr/>
        </p:nvSpPr>
        <p:spPr>
          <a:xfrm>
            <a:off x="3224106" y="74311"/>
            <a:ext cx="6842979"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25050"/>
              </a:buClr>
              <a:buSzPts val="2400"/>
              <a:buFont typeface="Arial"/>
              <a:buNone/>
              <a:tabLst/>
              <a:defRPr/>
            </a:pP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Arial"/>
                <a:sym typeface="Arial"/>
              </a:rPr>
              <a:t>Hör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Arial"/>
                <a:sym typeface="Arial"/>
              </a:rPr>
              <a:t>zu</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 </a:t>
            </a:r>
            <a:b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b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Arial"/>
                <a:sym typeface="Arial"/>
              </a:rPr>
              <a:t>Schreib</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 1-7 und den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Arial"/>
                <a:sym typeface="Arial"/>
              </a:rPr>
              <a:t>richtigen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Arial"/>
                <a:sym typeface="Arial"/>
              </a:rPr>
              <a:t>Buchstaben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a:t>
            </a:r>
            <a:r>
              <a:rPr kumimoji="0" lang="en-GB" sz="2400" b="0"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525050"/>
              </a:solidFill>
              <a:effectLst/>
              <a:uLnTx/>
              <a:uFillTx/>
              <a:latin typeface="Century Gothic"/>
              <a:ea typeface="Century Gothic"/>
              <a:cs typeface="Century Gothic"/>
              <a:sym typeface="Century Gothic"/>
            </a:endParaRPr>
          </a:p>
        </p:txBody>
      </p:sp>
      <p:sp>
        <p:nvSpPr>
          <p:cNvPr id="87" name="Google Shape;87;p2"/>
          <p:cNvSpPr/>
          <p:nvPr/>
        </p:nvSpPr>
        <p:spPr>
          <a:xfrm>
            <a:off x="-3172505" y="255919"/>
            <a:ext cx="12192000" cy="45720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25050"/>
              </a:solidFill>
              <a:effectLst/>
              <a:uLnTx/>
              <a:uFillTx/>
              <a:latin typeface="Century Gothic"/>
              <a:ea typeface="Century Gothic"/>
              <a:cs typeface="Century Gothic"/>
              <a:sym typeface="Century Gothic"/>
            </a:endParaRPr>
          </a:p>
        </p:txBody>
      </p:sp>
      <p:sp>
        <p:nvSpPr>
          <p:cNvPr id="88" name="Google Shape;88;p2"/>
          <p:cNvSpPr/>
          <p:nvPr/>
        </p:nvSpPr>
        <p:spPr>
          <a:xfrm>
            <a:off x="-3285046" y="4865640"/>
            <a:ext cx="12192000" cy="0"/>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525050"/>
              </a:buClr>
              <a:buSzPts val="1400"/>
              <a:buFont typeface="Century Gothic"/>
              <a:buNone/>
              <a:tabLst/>
              <a:defRPr/>
            </a:pPr>
            <a:r>
              <a:rPr kumimoji="0" lang="en-GB" sz="1400" b="0"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	</a:t>
            </a:r>
            <a:endParaRPr kumimoji="0" sz="1800" b="0" i="0" u="none" strike="noStrike" kern="0" cap="none" spc="0" normalizeH="0" baseline="0" noProof="0" dirty="0">
              <a:ln>
                <a:noFill/>
              </a:ln>
              <a:solidFill>
                <a:srgbClr val="52505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90575657-86F4-4D92-888F-F52225C929F7}"/>
              </a:ext>
            </a:extLst>
          </p:cNvPr>
          <p:cNvPicPr>
            <a:picLocks noChangeAspect="1"/>
          </p:cNvPicPr>
          <p:nvPr/>
        </p:nvPicPr>
        <p:blipFill>
          <a:blip r:embed="rId4"/>
          <a:stretch>
            <a:fillRect/>
          </a:stretch>
        </p:blipFill>
        <p:spPr>
          <a:xfrm>
            <a:off x="2909245" y="3171211"/>
            <a:ext cx="1633620" cy="2715629"/>
          </a:xfrm>
          <a:prstGeom prst="rect">
            <a:avLst/>
          </a:prstGeom>
        </p:spPr>
      </p:pic>
      <p:pic>
        <p:nvPicPr>
          <p:cNvPr id="51" name="Picture 2">
            <a:extLst>
              <a:ext uri="{FF2B5EF4-FFF2-40B4-BE49-F238E27FC236}">
                <a16:creationId xmlns:a16="http://schemas.microsoft.com/office/drawing/2014/main" id="{E5BC1D4E-0BE5-4167-B284-AECA943D285C}"/>
              </a:ext>
            </a:extLst>
          </p:cNvPr>
          <p:cNvPicPr>
            <a:picLocks noChangeAspect="1" noChangeArrowheads="1"/>
          </p:cNvPicPr>
          <p:nvPr/>
        </p:nvPicPr>
        <p:blipFill>
          <a:blip r:embed="rId5"/>
          <a:stretch>
            <a:fillRect/>
          </a:stretch>
        </p:blipFill>
        <p:spPr bwMode="auto">
          <a:xfrm>
            <a:off x="1609860" y="1009173"/>
            <a:ext cx="2274377" cy="24219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775263-F801-4964-9FDD-863917B10B45}"/>
              </a:ext>
            </a:extLst>
          </p:cNvPr>
          <p:cNvPicPr>
            <a:picLocks noChangeAspect="1"/>
          </p:cNvPicPr>
          <p:nvPr/>
        </p:nvPicPr>
        <p:blipFill>
          <a:blip r:embed="rId6"/>
          <a:stretch>
            <a:fillRect/>
          </a:stretch>
        </p:blipFill>
        <p:spPr>
          <a:xfrm>
            <a:off x="6677581" y="3600290"/>
            <a:ext cx="2456008" cy="2456008"/>
          </a:xfrm>
          <a:prstGeom prst="rect">
            <a:avLst/>
          </a:prstGeom>
        </p:spPr>
      </p:pic>
      <p:pic>
        <p:nvPicPr>
          <p:cNvPr id="53" name="Picture 52">
            <a:extLst>
              <a:ext uri="{FF2B5EF4-FFF2-40B4-BE49-F238E27FC236}">
                <a16:creationId xmlns:a16="http://schemas.microsoft.com/office/drawing/2014/main" id="{F8DB9E5A-C0BD-471D-8BB3-0A4561E3514D}"/>
              </a:ext>
            </a:extLst>
          </p:cNvPr>
          <p:cNvPicPr>
            <a:picLocks noChangeAspect="1"/>
          </p:cNvPicPr>
          <p:nvPr/>
        </p:nvPicPr>
        <p:blipFill>
          <a:blip r:embed="rId7"/>
          <a:stretch>
            <a:fillRect/>
          </a:stretch>
        </p:blipFill>
        <p:spPr>
          <a:xfrm>
            <a:off x="6869863" y="1207960"/>
            <a:ext cx="2456008" cy="1634780"/>
          </a:xfrm>
          <a:prstGeom prst="rect">
            <a:avLst/>
          </a:prstGeom>
        </p:spPr>
      </p:pic>
      <p:pic>
        <p:nvPicPr>
          <p:cNvPr id="4" name="Picture 3">
            <a:extLst>
              <a:ext uri="{FF2B5EF4-FFF2-40B4-BE49-F238E27FC236}">
                <a16:creationId xmlns:a16="http://schemas.microsoft.com/office/drawing/2014/main" id="{34CA418B-34B0-4B3B-9B6A-B7C96AF9FE44}"/>
              </a:ext>
            </a:extLst>
          </p:cNvPr>
          <p:cNvPicPr>
            <a:picLocks noChangeAspect="1"/>
          </p:cNvPicPr>
          <p:nvPr/>
        </p:nvPicPr>
        <p:blipFill>
          <a:blip r:embed="rId8"/>
          <a:stretch>
            <a:fillRect/>
          </a:stretch>
        </p:blipFill>
        <p:spPr>
          <a:xfrm>
            <a:off x="9797217" y="3478242"/>
            <a:ext cx="2105347" cy="2219807"/>
          </a:xfrm>
          <a:prstGeom prst="rect">
            <a:avLst/>
          </a:prstGeom>
        </p:spPr>
      </p:pic>
      <p:pic>
        <p:nvPicPr>
          <p:cNvPr id="55" name="Picture 54">
            <a:extLst>
              <a:ext uri="{FF2B5EF4-FFF2-40B4-BE49-F238E27FC236}">
                <a16:creationId xmlns:a16="http://schemas.microsoft.com/office/drawing/2014/main" id="{9BA0543C-0297-40F9-9498-A55D97DE0312}"/>
              </a:ext>
            </a:extLst>
          </p:cNvPr>
          <p:cNvPicPr>
            <a:picLocks noChangeAspect="1"/>
          </p:cNvPicPr>
          <p:nvPr/>
        </p:nvPicPr>
        <p:blipFill>
          <a:blip r:embed="rId9"/>
          <a:stretch>
            <a:fillRect/>
          </a:stretch>
        </p:blipFill>
        <p:spPr>
          <a:xfrm>
            <a:off x="9722132" y="1333593"/>
            <a:ext cx="1606724" cy="1682984"/>
          </a:xfrm>
          <a:prstGeom prst="rect">
            <a:avLst/>
          </a:prstGeom>
        </p:spPr>
      </p:pic>
      <p:pic>
        <p:nvPicPr>
          <p:cNvPr id="5" name="Picture 4">
            <a:extLst>
              <a:ext uri="{FF2B5EF4-FFF2-40B4-BE49-F238E27FC236}">
                <a16:creationId xmlns:a16="http://schemas.microsoft.com/office/drawing/2014/main" id="{86E7E6B8-9DB6-490E-95EB-EA80026DB024}"/>
              </a:ext>
            </a:extLst>
          </p:cNvPr>
          <p:cNvPicPr>
            <a:picLocks noChangeAspect="1"/>
          </p:cNvPicPr>
          <p:nvPr/>
        </p:nvPicPr>
        <p:blipFill>
          <a:blip r:embed="rId10"/>
          <a:stretch>
            <a:fillRect/>
          </a:stretch>
        </p:blipFill>
        <p:spPr>
          <a:xfrm>
            <a:off x="4724253" y="959273"/>
            <a:ext cx="1633621" cy="3267242"/>
          </a:xfrm>
          <a:prstGeom prst="rect">
            <a:avLst/>
          </a:prstGeom>
        </p:spPr>
      </p:pic>
      <p:sp>
        <p:nvSpPr>
          <p:cNvPr id="57" name="Action Button: Custom 16">
            <a:hlinkClick r:id="" action="ppaction://noaction" highlightClick="1">
              <a:snd r:embed="rId11" name="10.1.1.7 L1 slide 2 1.wav"/>
            </a:hlinkClick>
            <a:extLst>
              <a:ext uri="{FF2B5EF4-FFF2-40B4-BE49-F238E27FC236}">
                <a16:creationId xmlns:a16="http://schemas.microsoft.com/office/drawing/2014/main" id="{A4CC7063-C3CD-4A69-B7D3-21C8C9690F76}"/>
              </a:ext>
            </a:extLst>
          </p:cNvPr>
          <p:cNvSpPr/>
          <p:nvPr/>
        </p:nvSpPr>
        <p:spPr>
          <a:xfrm>
            <a:off x="232096" y="2169036"/>
            <a:ext cx="393922" cy="357939"/>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1</a:t>
            </a:r>
          </a:p>
        </p:txBody>
      </p:sp>
      <p:sp>
        <p:nvSpPr>
          <p:cNvPr id="58" name="Action Button: Custom 16">
            <a:hlinkClick r:id="" action="ppaction://noaction" highlightClick="1">
              <a:snd r:embed="rId12" name="10.1.1.7 L1 slide 2 2.wav"/>
            </a:hlinkClick>
            <a:extLst>
              <a:ext uri="{FF2B5EF4-FFF2-40B4-BE49-F238E27FC236}">
                <a16:creationId xmlns:a16="http://schemas.microsoft.com/office/drawing/2014/main" id="{2F7EEFD2-0A3B-4A98-BF7D-F0368834A963}"/>
              </a:ext>
            </a:extLst>
          </p:cNvPr>
          <p:cNvSpPr/>
          <p:nvPr/>
        </p:nvSpPr>
        <p:spPr>
          <a:xfrm>
            <a:off x="232096" y="2641670"/>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2</a:t>
            </a:r>
          </a:p>
        </p:txBody>
      </p:sp>
      <p:sp>
        <p:nvSpPr>
          <p:cNvPr id="59" name="Action Button: Custom 16">
            <a:hlinkClick r:id="" action="ppaction://noaction" highlightClick="1">
              <a:snd r:embed="rId13" name="10.1.1.7 L1 slide 2 3.wav"/>
            </a:hlinkClick>
            <a:extLst>
              <a:ext uri="{FF2B5EF4-FFF2-40B4-BE49-F238E27FC236}">
                <a16:creationId xmlns:a16="http://schemas.microsoft.com/office/drawing/2014/main" id="{EE59CB7A-21E5-4E16-BA28-8E4604FC9719}"/>
              </a:ext>
            </a:extLst>
          </p:cNvPr>
          <p:cNvSpPr/>
          <p:nvPr/>
        </p:nvSpPr>
        <p:spPr>
          <a:xfrm>
            <a:off x="230018" y="3152365"/>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3</a:t>
            </a:r>
          </a:p>
        </p:txBody>
      </p:sp>
      <p:sp>
        <p:nvSpPr>
          <p:cNvPr id="61" name="Action Button: Custom 16">
            <a:hlinkClick r:id="" action="ppaction://noaction" highlightClick="1">
              <a:snd r:embed="rId14" name="10.1.1.7 L1 slide 2 4.wav"/>
            </a:hlinkClick>
            <a:extLst>
              <a:ext uri="{FF2B5EF4-FFF2-40B4-BE49-F238E27FC236}">
                <a16:creationId xmlns:a16="http://schemas.microsoft.com/office/drawing/2014/main" id="{629BAEFA-B1A7-4A46-9B26-2F54CFE5B13C}"/>
              </a:ext>
            </a:extLst>
          </p:cNvPr>
          <p:cNvSpPr/>
          <p:nvPr/>
        </p:nvSpPr>
        <p:spPr>
          <a:xfrm>
            <a:off x="237299" y="3660392"/>
            <a:ext cx="393922" cy="357939"/>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4</a:t>
            </a:r>
          </a:p>
        </p:txBody>
      </p:sp>
      <p:sp>
        <p:nvSpPr>
          <p:cNvPr id="62" name="Action Button: Custom 16">
            <a:hlinkClick r:id="" action="ppaction://noaction" highlightClick="1">
              <a:snd r:embed="rId15" name="10.1.1.7 L1 slide 2 5.wav"/>
            </a:hlinkClick>
            <a:extLst>
              <a:ext uri="{FF2B5EF4-FFF2-40B4-BE49-F238E27FC236}">
                <a16:creationId xmlns:a16="http://schemas.microsoft.com/office/drawing/2014/main" id="{5A502713-0ABA-4227-A69F-63B4974D71DB}"/>
              </a:ext>
            </a:extLst>
          </p:cNvPr>
          <p:cNvSpPr/>
          <p:nvPr/>
        </p:nvSpPr>
        <p:spPr>
          <a:xfrm>
            <a:off x="237299" y="4133026"/>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5</a:t>
            </a:r>
          </a:p>
        </p:txBody>
      </p:sp>
      <p:sp>
        <p:nvSpPr>
          <p:cNvPr id="63" name="Action Button: Custom 16">
            <a:hlinkClick r:id="" action="ppaction://noaction" highlightClick="1">
              <a:snd r:embed="rId16" name="10.1.1.7 L1 slide 2 6.wav"/>
            </a:hlinkClick>
            <a:extLst>
              <a:ext uri="{FF2B5EF4-FFF2-40B4-BE49-F238E27FC236}">
                <a16:creationId xmlns:a16="http://schemas.microsoft.com/office/drawing/2014/main" id="{81B1331C-A359-4169-8F68-F0C4C481F234}"/>
              </a:ext>
            </a:extLst>
          </p:cNvPr>
          <p:cNvSpPr/>
          <p:nvPr/>
        </p:nvSpPr>
        <p:spPr>
          <a:xfrm>
            <a:off x="235221" y="4643721"/>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6</a:t>
            </a:r>
          </a:p>
        </p:txBody>
      </p:sp>
      <p:sp>
        <p:nvSpPr>
          <p:cNvPr id="64" name="Action Button: Custom 16">
            <a:hlinkClick r:id="" action="ppaction://noaction" highlightClick="1">
              <a:snd r:embed="rId17" name="10.1.1.7 L1 slide 2 7.wav"/>
            </a:hlinkClick>
            <a:extLst>
              <a:ext uri="{FF2B5EF4-FFF2-40B4-BE49-F238E27FC236}">
                <a16:creationId xmlns:a16="http://schemas.microsoft.com/office/drawing/2014/main" id="{F20E6CDC-960E-434D-8459-0CD64B3E7F83}"/>
              </a:ext>
            </a:extLst>
          </p:cNvPr>
          <p:cNvSpPr/>
          <p:nvPr/>
        </p:nvSpPr>
        <p:spPr>
          <a:xfrm>
            <a:off x="230018" y="5178335"/>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Arial"/>
                <a:sym typeface="Arial"/>
              </a:rPr>
              <a:t>7</a:t>
            </a:r>
          </a:p>
        </p:txBody>
      </p:sp>
      <p:sp>
        <p:nvSpPr>
          <p:cNvPr id="6" name="Rectangle 5">
            <a:extLst>
              <a:ext uri="{FF2B5EF4-FFF2-40B4-BE49-F238E27FC236}">
                <a16:creationId xmlns:a16="http://schemas.microsoft.com/office/drawing/2014/main" id="{1526B9D7-AB19-4E33-8CBE-691926130B25}"/>
              </a:ext>
            </a:extLst>
          </p:cNvPr>
          <p:cNvSpPr/>
          <p:nvPr/>
        </p:nvSpPr>
        <p:spPr>
          <a:xfrm>
            <a:off x="6980129" y="2768255"/>
            <a:ext cx="219483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panose="020B0502020202020204" pitchFamily="34" charset="0"/>
                <a:ea typeface="+mn-ea"/>
                <a:cs typeface="Arial"/>
                <a:sym typeface="Arial"/>
              </a:rPr>
              <a:t>to take place</a:t>
            </a:r>
          </a:p>
        </p:txBody>
      </p:sp>
      <p:sp>
        <p:nvSpPr>
          <p:cNvPr id="66" name="TextBox 65">
            <a:extLst>
              <a:ext uri="{FF2B5EF4-FFF2-40B4-BE49-F238E27FC236}">
                <a16:creationId xmlns:a16="http://schemas.microsoft.com/office/drawing/2014/main" id="{36C0538B-9CB9-4913-A904-4C62BECF0158}"/>
              </a:ext>
            </a:extLst>
          </p:cNvPr>
          <p:cNvSpPr txBox="1"/>
          <p:nvPr/>
        </p:nvSpPr>
        <p:spPr>
          <a:xfrm>
            <a:off x="729948" y="2112674"/>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D</a:t>
            </a:r>
          </a:p>
        </p:txBody>
      </p:sp>
      <p:sp>
        <p:nvSpPr>
          <p:cNvPr id="67" name="TextBox 66">
            <a:extLst>
              <a:ext uri="{FF2B5EF4-FFF2-40B4-BE49-F238E27FC236}">
                <a16:creationId xmlns:a16="http://schemas.microsoft.com/office/drawing/2014/main" id="{C6036E57-8ABB-43C2-B5D1-DB629355D709}"/>
              </a:ext>
            </a:extLst>
          </p:cNvPr>
          <p:cNvSpPr txBox="1"/>
          <p:nvPr/>
        </p:nvSpPr>
        <p:spPr>
          <a:xfrm>
            <a:off x="729948" y="4119554"/>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A</a:t>
            </a:r>
          </a:p>
        </p:txBody>
      </p:sp>
      <p:sp>
        <p:nvSpPr>
          <p:cNvPr id="68" name="TextBox 67">
            <a:extLst>
              <a:ext uri="{FF2B5EF4-FFF2-40B4-BE49-F238E27FC236}">
                <a16:creationId xmlns:a16="http://schemas.microsoft.com/office/drawing/2014/main" id="{038DBB6F-B185-43E1-B767-426B92054944}"/>
              </a:ext>
            </a:extLst>
          </p:cNvPr>
          <p:cNvSpPr txBox="1"/>
          <p:nvPr/>
        </p:nvSpPr>
        <p:spPr>
          <a:xfrm>
            <a:off x="729948" y="3124734"/>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B</a:t>
            </a:r>
          </a:p>
        </p:txBody>
      </p:sp>
      <p:sp>
        <p:nvSpPr>
          <p:cNvPr id="69" name="TextBox 68">
            <a:extLst>
              <a:ext uri="{FF2B5EF4-FFF2-40B4-BE49-F238E27FC236}">
                <a16:creationId xmlns:a16="http://schemas.microsoft.com/office/drawing/2014/main" id="{177F3A61-4550-4C9E-8967-BA5C575D87EF}"/>
              </a:ext>
            </a:extLst>
          </p:cNvPr>
          <p:cNvSpPr txBox="1"/>
          <p:nvPr/>
        </p:nvSpPr>
        <p:spPr>
          <a:xfrm>
            <a:off x="729948" y="3605206"/>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G</a:t>
            </a:r>
          </a:p>
        </p:txBody>
      </p:sp>
      <p:sp>
        <p:nvSpPr>
          <p:cNvPr id="70" name="TextBox 69">
            <a:extLst>
              <a:ext uri="{FF2B5EF4-FFF2-40B4-BE49-F238E27FC236}">
                <a16:creationId xmlns:a16="http://schemas.microsoft.com/office/drawing/2014/main" id="{4C4A439E-1F06-4086-8130-3F2E54F9C178}"/>
              </a:ext>
            </a:extLst>
          </p:cNvPr>
          <p:cNvSpPr txBox="1"/>
          <p:nvPr/>
        </p:nvSpPr>
        <p:spPr>
          <a:xfrm>
            <a:off x="729948" y="4634807"/>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F</a:t>
            </a:r>
          </a:p>
        </p:txBody>
      </p:sp>
      <p:sp>
        <p:nvSpPr>
          <p:cNvPr id="71" name="Rectangle 70">
            <a:extLst>
              <a:ext uri="{FF2B5EF4-FFF2-40B4-BE49-F238E27FC236}">
                <a16:creationId xmlns:a16="http://schemas.microsoft.com/office/drawing/2014/main" id="{0647FEF9-E417-4772-A6CB-FF74741690B1}"/>
              </a:ext>
            </a:extLst>
          </p:cNvPr>
          <p:cNvSpPr/>
          <p:nvPr/>
        </p:nvSpPr>
        <p:spPr>
          <a:xfrm>
            <a:off x="2845118" y="5886840"/>
            <a:ext cx="16530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panose="020B0502020202020204" pitchFamily="34" charset="0"/>
                <a:ea typeface="+mn-ea"/>
                <a:cs typeface="Arial"/>
                <a:sym typeface="Arial"/>
              </a:rPr>
              <a:t>to accept</a:t>
            </a:r>
          </a:p>
        </p:txBody>
      </p:sp>
      <p:sp>
        <p:nvSpPr>
          <p:cNvPr id="72" name="Rectangle 71">
            <a:extLst>
              <a:ext uri="{FF2B5EF4-FFF2-40B4-BE49-F238E27FC236}">
                <a16:creationId xmlns:a16="http://schemas.microsoft.com/office/drawing/2014/main" id="{B8A46CD7-333A-4CE4-AABB-0043881EC6F1}"/>
              </a:ext>
            </a:extLst>
          </p:cNvPr>
          <p:cNvSpPr/>
          <p:nvPr/>
        </p:nvSpPr>
        <p:spPr>
          <a:xfrm>
            <a:off x="10478942" y="5698049"/>
            <a:ext cx="849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panose="020B0502020202020204" pitchFamily="34" charset="0"/>
                <a:ea typeface="+mn-ea"/>
                <a:cs typeface="Arial"/>
                <a:sym typeface="Arial"/>
              </a:rPr>
              <a:t>ever</a:t>
            </a:r>
          </a:p>
        </p:txBody>
      </p:sp>
      <p:sp>
        <p:nvSpPr>
          <p:cNvPr id="74" name="Rectangle 73">
            <a:extLst>
              <a:ext uri="{FF2B5EF4-FFF2-40B4-BE49-F238E27FC236}">
                <a16:creationId xmlns:a16="http://schemas.microsoft.com/office/drawing/2014/main" id="{D6EDD730-5B85-4E15-B58F-0A003E8742EA}"/>
              </a:ext>
            </a:extLst>
          </p:cNvPr>
          <p:cNvSpPr/>
          <p:nvPr/>
        </p:nvSpPr>
        <p:spPr>
          <a:xfrm>
            <a:off x="5033313" y="4217601"/>
            <a:ext cx="10583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panose="020B0502020202020204" pitchFamily="34" charset="0"/>
                <a:ea typeface="+mn-ea"/>
                <a:cs typeface="Arial"/>
                <a:sym typeface="Arial"/>
              </a:rPr>
              <a:t>finally</a:t>
            </a:r>
          </a:p>
        </p:txBody>
      </p:sp>
      <p:sp>
        <p:nvSpPr>
          <p:cNvPr id="75" name="Action Button: Custom 16">
            <a:hlinkClick r:id="" action="ppaction://noaction" highlightClick="1"/>
            <a:extLst>
              <a:ext uri="{FF2B5EF4-FFF2-40B4-BE49-F238E27FC236}">
                <a16:creationId xmlns:a16="http://schemas.microsoft.com/office/drawing/2014/main" id="{9AB3ABC5-021D-493F-9302-0B35B854AB17}"/>
              </a:ext>
            </a:extLst>
          </p:cNvPr>
          <p:cNvSpPr/>
          <p:nvPr/>
        </p:nvSpPr>
        <p:spPr>
          <a:xfrm>
            <a:off x="1134275" y="1228295"/>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A</a:t>
            </a:r>
          </a:p>
        </p:txBody>
      </p:sp>
      <p:sp>
        <p:nvSpPr>
          <p:cNvPr id="76" name="Action Button: Custom 16">
            <a:hlinkClick r:id="" action="ppaction://noaction" highlightClick="1"/>
            <a:extLst>
              <a:ext uri="{FF2B5EF4-FFF2-40B4-BE49-F238E27FC236}">
                <a16:creationId xmlns:a16="http://schemas.microsoft.com/office/drawing/2014/main" id="{ADA4384F-63C0-4525-BC0E-9FA40F7F30C0}"/>
              </a:ext>
            </a:extLst>
          </p:cNvPr>
          <p:cNvSpPr/>
          <p:nvPr/>
        </p:nvSpPr>
        <p:spPr>
          <a:xfrm>
            <a:off x="4244525" y="1211397"/>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B</a:t>
            </a:r>
          </a:p>
        </p:txBody>
      </p:sp>
      <p:sp>
        <p:nvSpPr>
          <p:cNvPr id="122" name="Action Button: Custom 16">
            <a:hlinkClick r:id="" action="ppaction://noaction" highlightClick="1"/>
            <a:extLst>
              <a:ext uri="{FF2B5EF4-FFF2-40B4-BE49-F238E27FC236}">
                <a16:creationId xmlns:a16="http://schemas.microsoft.com/office/drawing/2014/main" id="{D2673D99-01D3-45A5-9F6C-818FF2E6A6AF}"/>
              </a:ext>
            </a:extLst>
          </p:cNvPr>
          <p:cNvSpPr/>
          <p:nvPr/>
        </p:nvSpPr>
        <p:spPr>
          <a:xfrm>
            <a:off x="6448635" y="1228296"/>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C</a:t>
            </a:r>
          </a:p>
        </p:txBody>
      </p:sp>
      <p:sp>
        <p:nvSpPr>
          <p:cNvPr id="123" name="Action Button: Custom 16">
            <a:hlinkClick r:id="" action="ppaction://noaction" highlightClick="1"/>
            <a:extLst>
              <a:ext uri="{FF2B5EF4-FFF2-40B4-BE49-F238E27FC236}">
                <a16:creationId xmlns:a16="http://schemas.microsoft.com/office/drawing/2014/main" id="{17264984-332C-42E7-97D5-00BF16B8181B}"/>
              </a:ext>
            </a:extLst>
          </p:cNvPr>
          <p:cNvSpPr/>
          <p:nvPr/>
        </p:nvSpPr>
        <p:spPr>
          <a:xfrm>
            <a:off x="9489198" y="1228296"/>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D</a:t>
            </a:r>
          </a:p>
        </p:txBody>
      </p:sp>
      <p:sp>
        <p:nvSpPr>
          <p:cNvPr id="124" name="Action Button: Custom 16">
            <a:hlinkClick r:id="" action="ppaction://noaction" highlightClick="1"/>
            <a:extLst>
              <a:ext uri="{FF2B5EF4-FFF2-40B4-BE49-F238E27FC236}">
                <a16:creationId xmlns:a16="http://schemas.microsoft.com/office/drawing/2014/main" id="{CFF9431A-3BF4-47CA-8C38-1C54420C1DAD}"/>
              </a:ext>
            </a:extLst>
          </p:cNvPr>
          <p:cNvSpPr/>
          <p:nvPr/>
        </p:nvSpPr>
        <p:spPr>
          <a:xfrm>
            <a:off x="2327254" y="3636325"/>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E</a:t>
            </a:r>
          </a:p>
        </p:txBody>
      </p:sp>
      <p:sp>
        <p:nvSpPr>
          <p:cNvPr id="125" name="Action Button: Custom 16">
            <a:hlinkClick r:id="" action="ppaction://noaction" highlightClick="1"/>
            <a:extLst>
              <a:ext uri="{FF2B5EF4-FFF2-40B4-BE49-F238E27FC236}">
                <a16:creationId xmlns:a16="http://schemas.microsoft.com/office/drawing/2014/main" id="{338FEAC2-6372-420C-9A6B-1E124A966F28}"/>
              </a:ext>
            </a:extLst>
          </p:cNvPr>
          <p:cNvSpPr/>
          <p:nvPr/>
        </p:nvSpPr>
        <p:spPr>
          <a:xfrm>
            <a:off x="6448635" y="3573027"/>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F</a:t>
            </a:r>
          </a:p>
        </p:txBody>
      </p:sp>
      <p:sp>
        <p:nvSpPr>
          <p:cNvPr id="126" name="Action Button: Custom 16">
            <a:hlinkClick r:id="" action="ppaction://noaction" highlightClick="1"/>
            <a:extLst>
              <a:ext uri="{FF2B5EF4-FFF2-40B4-BE49-F238E27FC236}">
                <a16:creationId xmlns:a16="http://schemas.microsoft.com/office/drawing/2014/main" id="{2247B782-631C-4AAF-A41A-7B8774D14856}"/>
              </a:ext>
            </a:extLst>
          </p:cNvPr>
          <p:cNvSpPr/>
          <p:nvPr/>
        </p:nvSpPr>
        <p:spPr>
          <a:xfrm>
            <a:off x="9489198" y="3632493"/>
            <a:ext cx="393922" cy="357939"/>
          </a:xfrm>
          <a:prstGeom prst="actionButtonBlank">
            <a:avLst/>
          </a:prstGeom>
          <a:solidFill>
            <a:schemeClr val="tx1"/>
          </a:solidFill>
          <a:ln w="12700" cap="flat" cmpd="sng" algn="ctr">
            <a:solidFill>
              <a:schemeClr val="bg2"/>
            </a:solid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C00"/>
                </a:solidFill>
                <a:effectLst/>
                <a:uLnTx/>
                <a:uFillTx/>
                <a:latin typeface="Century Gothic" panose="020F0302020204030204"/>
                <a:ea typeface="+mn-ea"/>
                <a:cs typeface="Arial"/>
                <a:sym typeface="Arial"/>
              </a:rPr>
              <a:t>G</a:t>
            </a:r>
          </a:p>
        </p:txBody>
      </p:sp>
      <p:sp>
        <p:nvSpPr>
          <p:cNvPr id="127" name="TextBox 126">
            <a:extLst>
              <a:ext uri="{FF2B5EF4-FFF2-40B4-BE49-F238E27FC236}">
                <a16:creationId xmlns:a16="http://schemas.microsoft.com/office/drawing/2014/main" id="{41AE789C-BD16-4C29-AC61-D2FA36D0D72B}"/>
              </a:ext>
            </a:extLst>
          </p:cNvPr>
          <p:cNvSpPr txBox="1"/>
          <p:nvPr/>
        </p:nvSpPr>
        <p:spPr>
          <a:xfrm>
            <a:off x="729948" y="5145502"/>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C</a:t>
            </a:r>
          </a:p>
        </p:txBody>
      </p:sp>
      <p:sp>
        <p:nvSpPr>
          <p:cNvPr id="128" name="TextBox 127">
            <a:extLst>
              <a:ext uri="{FF2B5EF4-FFF2-40B4-BE49-F238E27FC236}">
                <a16:creationId xmlns:a16="http://schemas.microsoft.com/office/drawing/2014/main" id="{59DFCB61-E7CF-4F2E-9D1D-17516F5A241B}"/>
              </a:ext>
            </a:extLst>
          </p:cNvPr>
          <p:cNvSpPr txBox="1"/>
          <p:nvPr/>
        </p:nvSpPr>
        <p:spPr>
          <a:xfrm>
            <a:off x="729948" y="2606212"/>
            <a:ext cx="3939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Arial"/>
                <a:sym typeface="Arial"/>
              </a:rPr>
              <a:t>E</a:t>
            </a:r>
          </a:p>
        </p:txBody>
      </p:sp>
      <p:sp>
        <p:nvSpPr>
          <p:cNvPr id="7" name="Speech Bubble: Rectangle with Corners Rounded 19">
            <a:extLst>
              <a:ext uri="{FF2B5EF4-FFF2-40B4-BE49-F238E27FC236}">
                <a16:creationId xmlns:a16="http://schemas.microsoft.com/office/drawing/2014/main" id="{EABB0453-FE85-18AC-A748-CDD14CBA7F73}"/>
              </a:ext>
            </a:extLst>
          </p:cNvPr>
          <p:cNvSpPr/>
          <p:nvPr/>
        </p:nvSpPr>
        <p:spPr>
          <a:xfrm>
            <a:off x="5288426" y="2848030"/>
            <a:ext cx="5209568" cy="2220148"/>
          </a:xfrm>
          <a:prstGeom prst="wedgeRoundRectCallout">
            <a:avLst>
              <a:gd name="adj1" fmla="val 60760"/>
              <a:gd name="adj2" fmla="val 43613"/>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Aft>
                <a:spcPts val="800"/>
              </a:spcAft>
              <a:buClr>
                <a:srgbClr val="000000"/>
              </a:buClr>
              <a:defRPr/>
            </a:pP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What do </a:t>
            </a:r>
            <a:r>
              <a:rPr kumimoji="0" lang="en-GB" sz="2000" b="1" i="1" u="none" strike="noStrike" kern="0" cap="none" spc="0" normalizeH="0" baseline="0" noProof="0" dirty="0" err="1">
                <a:ln>
                  <a:noFill/>
                </a:ln>
                <a:solidFill>
                  <a:srgbClr val="3D3C3C"/>
                </a:solidFill>
                <a:effectLst/>
                <a:uLnTx/>
                <a:uFillTx/>
                <a:latin typeface="Century Gothic" panose="020B0502020202020204" pitchFamily="34" charset="0"/>
                <a:ea typeface="+mn-ea"/>
                <a:cs typeface="+mn-cs"/>
                <a:sym typeface="Arial"/>
              </a:rPr>
              <a:t>schon</a:t>
            </a: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 and </a:t>
            </a:r>
            <a:r>
              <a:rPr kumimoji="0" lang="en-GB" sz="2000" b="1" i="1" u="none" strike="noStrike" kern="0" cap="none" spc="0" normalizeH="0" baseline="0" noProof="0" dirty="0" err="1">
                <a:ln>
                  <a:noFill/>
                </a:ln>
                <a:solidFill>
                  <a:srgbClr val="3D3C3C"/>
                </a:solidFill>
                <a:effectLst/>
                <a:uLnTx/>
                <a:uFillTx/>
                <a:latin typeface="Century Gothic" panose="020B0502020202020204" pitchFamily="34" charset="0"/>
                <a:ea typeface="+mn-ea"/>
                <a:cs typeface="+mn-cs"/>
                <a:sym typeface="Arial"/>
              </a:rPr>
              <a:t>einmal</a:t>
            </a: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 mean? </a:t>
            </a:r>
            <a:r>
              <a:rPr kumimoji="0" lang="en-GB" sz="2000" b="1"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Schon </a:t>
            </a:r>
            <a:r>
              <a:rPr kumimoji="0" lang="en-GB" sz="2000" b="1" i="1" u="none" strike="noStrike" kern="0" cap="none" spc="0" normalizeH="0" baseline="0" noProof="0" dirty="0" err="1">
                <a:ln>
                  <a:noFill/>
                </a:ln>
                <a:solidFill>
                  <a:srgbClr val="3D3C3C"/>
                </a:solidFill>
                <a:effectLst/>
                <a:uLnTx/>
                <a:uFillTx/>
                <a:latin typeface="Century Gothic" panose="020B0502020202020204" pitchFamily="34" charset="0"/>
                <a:ea typeface="+mn-ea"/>
                <a:cs typeface="+mn-cs"/>
                <a:sym typeface="Arial"/>
              </a:rPr>
              <a:t>einmal</a:t>
            </a:r>
            <a:r>
              <a:rPr kumimoji="0" lang="en-GB" sz="2000" b="1"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 </a:t>
            </a: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in a question means </a:t>
            </a:r>
            <a:r>
              <a:rPr kumimoji="0" lang="en-GB" sz="2000" b="0" i="1" u="sng"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ever</a:t>
            </a: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 but in statements it usually means </a:t>
            </a:r>
            <a:r>
              <a:rPr kumimoji="0" lang="en-GB" sz="2000" b="0" i="1" u="sng"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already</a:t>
            </a: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 or (</a:t>
            </a:r>
            <a:r>
              <a:rPr kumimoji="0" lang="en-GB" sz="2000" b="0" i="1" u="sng"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once) before</a:t>
            </a:r>
            <a:r>
              <a:rPr kumimoji="0" lang="en-GB" sz="2000" b="0" i="1" u="none" strike="noStrike" kern="0" cap="none" spc="0" normalizeH="0" baseline="0" noProof="0" dirty="0">
                <a:ln>
                  <a:noFill/>
                </a:ln>
                <a:solidFill>
                  <a:srgbClr val="3D3C3C"/>
                </a:solidFill>
                <a:effectLst/>
                <a:uLnTx/>
                <a:uFillTx/>
                <a:latin typeface="Century Gothic" panose="020B0502020202020204" pitchFamily="34" charset="0"/>
                <a:ea typeface="+mn-ea"/>
                <a:cs typeface="+mn-cs"/>
                <a:sym typeface="Arial"/>
              </a:rPr>
              <a:t>. Using both </a:t>
            </a:r>
            <a:r>
              <a:rPr lang="en-GB" sz="2000" i="1" kern="0" dirty="0">
                <a:solidFill>
                  <a:srgbClr val="3D3C3C"/>
                </a:solidFill>
                <a:latin typeface="Century Gothic" panose="020B0502020202020204" pitchFamily="34" charset="0"/>
                <a:sym typeface="Arial"/>
              </a:rPr>
              <a:t>German words together just gives ‘already’ a little more emphasis. </a:t>
            </a:r>
            <a:endParaRPr kumimoji="0" lang="en-GB" sz="2000" b="0" i="0" u="none" strike="noStrike" kern="0" cap="none" spc="0" normalizeH="0" baseline="0" noProof="0" dirty="0">
              <a:ln>
                <a:noFill/>
              </a:ln>
              <a:solidFill>
                <a:srgbClr val="3D3C3C"/>
              </a:solidFill>
              <a:effectLst/>
              <a:uLnTx/>
              <a:uFillTx/>
              <a:latin typeface="Century Gothic" panose="020B0502020202020204" pitchFamily="34" charset="0"/>
              <a:ea typeface="SimSun" panose="02010600030101010101" pitchFamily="2" charset="-122"/>
              <a:cs typeface="Times New Roman" panose="02020603050405020304" pitchFamily="18" charset="0"/>
              <a:sym typeface="Arial"/>
            </a:endParaRPr>
          </a:p>
        </p:txBody>
      </p:sp>
      <p:sp>
        <p:nvSpPr>
          <p:cNvPr id="8" name="Speech Bubble: Rectangle with Corners Rounded 7">
            <a:extLst>
              <a:ext uri="{FF2B5EF4-FFF2-40B4-BE49-F238E27FC236}">
                <a16:creationId xmlns:a16="http://schemas.microsoft.com/office/drawing/2014/main" id="{2E894762-260C-2D9A-4037-CE7377BE7B7E}"/>
              </a:ext>
            </a:extLst>
          </p:cNvPr>
          <p:cNvSpPr/>
          <p:nvPr/>
        </p:nvSpPr>
        <p:spPr>
          <a:xfrm>
            <a:off x="10045684" y="648583"/>
            <a:ext cx="2065521" cy="621380"/>
          </a:xfrm>
          <a:prstGeom prst="wedgeRoundRectCallout">
            <a:avLst>
              <a:gd name="adj1" fmla="val -65818"/>
              <a:gd name="adj2" fmla="val -3621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panose="020F0302020204030204"/>
                <a:ea typeface="+mn-ea"/>
                <a:cs typeface="+mn-cs"/>
              </a:rPr>
              <a:t>der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panose="020F0302020204030204"/>
                <a:ea typeface="+mn-ea"/>
                <a:cs typeface="+mn-cs"/>
              </a:rPr>
              <a:t>Buchstabe</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panose="020F0302020204030204"/>
                <a:ea typeface="+mn-ea"/>
                <a:cs typeface="+mn-cs"/>
              </a:rPr>
              <a:t> </a:t>
            </a:r>
            <a:b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panose="020F0302020204030204"/>
                <a:ea typeface="+mn-ea"/>
                <a:cs typeface="+mn-cs"/>
              </a:rPr>
              <a:t>–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127" grpId="0"/>
      <p:bldP spid="128" grpId="0"/>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F219EFE6-8E40-4893-AEE2-C59D67A6ACC6}"/>
              </a:ext>
            </a:extLst>
          </p:cNvPr>
          <p:cNvSpPr/>
          <p:nvPr/>
        </p:nvSpPr>
        <p:spPr>
          <a:xfrm>
            <a:off x="1419642" y="1345060"/>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stimmen</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0" name="Rectangle: Rounded Corners 49">
            <a:extLst>
              <a:ext uri="{FF2B5EF4-FFF2-40B4-BE49-F238E27FC236}">
                <a16:creationId xmlns:a16="http://schemas.microsoft.com/office/drawing/2014/main" id="{37750E35-E946-46D8-B481-A19F8B622B00}"/>
              </a:ext>
            </a:extLst>
          </p:cNvPr>
          <p:cNvSpPr/>
          <p:nvPr/>
        </p:nvSpPr>
        <p:spPr>
          <a:xfrm>
            <a:off x="1419642" y="2655706"/>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die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Erde</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1" name="Rectangle: Rounded Corners 50">
            <a:extLst>
              <a:ext uri="{FF2B5EF4-FFF2-40B4-BE49-F238E27FC236}">
                <a16:creationId xmlns:a16="http://schemas.microsoft.com/office/drawing/2014/main" id="{B4FB2535-DD2A-4BA4-849B-AD57E7F6F727}"/>
              </a:ext>
            </a:extLst>
          </p:cNvPr>
          <p:cNvSpPr/>
          <p:nvPr/>
        </p:nvSpPr>
        <p:spPr>
          <a:xfrm>
            <a:off x="1419642" y="3899277"/>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das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Ohr</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3" name="Rectangle: Rounded Corners 52">
            <a:extLst>
              <a:ext uri="{FF2B5EF4-FFF2-40B4-BE49-F238E27FC236}">
                <a16:creationId xmlns:a16="http://schemas.microsoft.com/office/drawing/2014/main" id="{7A51F942-1A71-4F67-A4B4-511EFFE37CAD}"/>
              </a:ext>
            </a:extLst>
          </p:cNvPr>
          <p:cNvSpPr/>
          <p:nvPr/>
        </p:nvSpPr>
        <p:spPr>
          <a:xfrm>
            <a:off x="3814336" y="134506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schreiben</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an</a:t>
            </a:r>
          </a:p>
        </p:txBody>
      </p:sp>
      <p:sp>
        <p:nvSpPr>
          <p:cNvPr id="54" name="Rectangle: Rounded Corners 53">
            <a:extLst>
              <a:ext uri="{FF2B5EF4-FFF2-40B4-BE49-F238E27FC236}">
                <a16:creationId xmlns:a16="http://schemas.microsoft.com/office/drawing/2014/main" id="{F2425611-0AC6-4176-953D-AB647ADB10B0}"/>
              </a:ext>
            </a:extLst>
          </p:cNvPr>
          <p:cNvSpPr/>
          <p:nvPr/>
        </p:nvSpPr>
        <p:spPr>
          <a:xfrm>
            <a:off x="3814336" y="265570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sogar</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5" name="Rectangle: Rounded Corners 54">
            <a:extLst>
              <a:ext uri="{FF2B5EF4-FFF2-40B4-BE49-F238E27FC236}">
                <a16:creationId xmlns:a16="http://schemas.microsoft.com/office/drawing/2014/main" id="{E73080FD-E1DB-4E54-B1A8-4431398A4E55}"/>
              </a:ext>
            </a:extLst>
          </p:cNvPr>
          <p:cNvSpPr/>
          <p:nvPr/>
        </p:nvSpPr>
        <p:spPr>
          <a:xfrm>
            <a:off x="3814336" y="389927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auffallen</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6" name="Rectangle: Rounded Corners 55">
            <a:extLst>
              <a:ext uri="{FF2B5EF4-FFF2-40B4-BE49-F238E27FC236}">
                <a16:creationId xmlns:a16="http://schemas.microsoft.com/office/drawing/2014/main" id="{BCB9A489-52D4-40BF-B0A7-26490DEDD7FC}"/>
              </a:ext>
            </a:extLst>
          </p:cNvPr>
          <p:cNvSpPr/>
          <p:nvPr/>
        </p:nvSpPr>
        <p:spPr>
          <a:xfrm>
            <a:off x="3814336" y="5209924"/>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passieren</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7" name="Rectangle: Rounded Corners 56">
            <a:extLst>
              <a:ext uri="{FF2B5EF4-FFF2-40B4-BE49-F238E27FC236}">
                <a16:creationId xmlns:a16="http://schemas.microsoft.com/office/drawing/2014/main" id="{0E6F1947-7A2C-4C0D-9751-DEBB15941B40}"/>
              </a:ext>
            </a:extLst>
          </p:cNvPr>
          <p:cNvSpPr/>
          <p:nvPr/>
        </p:nvSpPr>
        <p:spPr>
          <a:xfrm>
            <a:off x="6190138" y="134506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schade</a:t>
            </a:r>
          </a:p>
        </p:txBody>
      </p:sp>
      <p:sp>
        <p:nvSpPr>
          <p:cNvPr id="58" name="Rectangle: Rounded Corners 57">
            <a:extLst>
              <a:ext uri="{FF2B5EF4-FFF2-40B4-BE49-F238E27FC236}">
                <a16:creationId xmlns:a16="http://schemas.microsoft.com/office/drawing/2014/main" id="{40753EC4-6521-49F8-9F7C-A612E931E7F0}"/>
              </a:ext>
            </a:extLst>
          </p:cNvPr>
          <p:cNvSpPr/>
          <p:nvPr/>
        </p:nvSpPr>
        <p:spPr>
          <a:xfrm>
            <a:off x="6173809" y="265570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akzeptieren</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9" name="Rectangle: Rounded Corners 58">
            <a:extLst>
              <a:ext uri="{FF2B5EF4-FFF2-40B4-BE49-F238E27FC236}">
                <a16:creationId xmlns:a16="http://schemas.microsoft.com/office/drawing/2014/main" id="{4C7DA884-01CF-452F-833E-D70049F37122}"/>
              </a:ext>
            </a:extLst>
          </p:cNvPr>
          <p:cNvSpPr/>
          <p:nvPr/>
        </p:nvSpPr>
        <p:spPr>
          <a:xfrm>
            <a:off x="6190138" y="389927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das</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Ergebnis</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61" name="Rectangle: Rounded Corners 60">
            <a:extLst>
              <a:ext uri="{FF2B5EF4-FFF2-40B4-BE49-F238E27FC236}">
                <a16:creationId xmlns:a16="http://schemas.microsoft.com/office/drawing/2014/main" id="{520430D9-29E1-4F16-AA65-12487295F6BF}"/>
              </a:ext>
            </a:extLst>
          </p:cNvPr>
          <p:cNvSpPr/>
          <p:nvPr/>
        </p:nvSpPr>
        <p:spPr>
          <a:xfrm>
            <a:off x="8565940" y="1349821"/>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die Brille</a:t>
            </a:r>
          </a:p>
        </p:txBody>
      </p:sp>
      <p:sp>
        <p:nvSpPr>
          <p:cNvPr id="62" name="Rectangle: Rounded Corners 61">
            <a:extLst>
              <a:ext uri="{FF2B5EF4-FFF2-40B4-BE49-F238E27FC236}">
                <a16:creationId xmlns:a16="http://schemas.microsoft.com/office/drawing/2014/main" id="{A13805D0-BBF0-4D9C-8267-98741673B3A5}"/>
              </a:ext>
            </a:extLst>
          </p:cNvPr>
          <p:cNvSpPr/>
          <p:nvPr/>
        </p:nvSpPr>
        <p:spPr>
          <a:xfrm>
            <a:off x="8565940" y="265570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Ja</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63" name="Rectangle: Rounded Corners 62">
            <a:extLst>
              <a:ext uri="{FF2B5EF4-FFF2-40B4-BE49-F238E27FC236}">
                <a16:creationId xmlns:a16="http://schemas.microsoft.com/office/drawing/2014/main" id="{8F866473-DC29-40E1-95EF-728EAE860B49}"/>
              </a:ext>
            </a:extLst>
          </p:cNvPr>
          <p:cNvSpPr/>
          <p:nvPr/>
        </p:nvSpPr>
        <p:spPr>
          <a:xfrm>
            <a:off x="8565940" y="389927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s</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chon</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ein</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)mal</a:t>
            </a:r>
          </a:p>
        </p:txBody>
      </p:sp>
      <p:sp>
        <p:nvSpPr>
          <p:cNvPr id="64" name="Rectangle: Rounded Corners 63">
            <a:extLst>
              <a:ext uri="{FF2B5EF4-FFF2-40B4-BE49-F238E27FC236}">
                <a16:creationId xmlns:a16="http://schemas.microsoft.com/office/drawing/2014/main" id="{5B50F132-605F-483D-BAC3-0E943B3DA6BA}"/>
              </a:ext>
            </a:extLst>
          </p:cNvPr>
          <p:cNvSpPr/>
          <p:nvPr/>
        </p:nvSpPr>
        <p:spPr>
          <a:xfrm>
            <a:off x="8565940" y="5214683"/>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endlich</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28" name="Rectangle: Rounded Corners 27">
            <a:extLst>
              <a:ext uri="{FF2B5EF4-FFF2-40B4-BE49-F238E27FC236}">
                <a16:creationId xmlns:a16="http://schemas.microsoft.com/office/drawing/2014/main" id="{4B7C4EF2-98D2-4D41-93BF-F23179AC2772}"/>
              </a:ext>
            </a:extLst>
          </p:cNvPr>
          <p:cNvSpPr/>
          <p:nvPr/>
        </p:nvSpPr>
        <p:spPr>
          <a:xfrm>
            <a:off x="1413999" y="520992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Ich</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wei</a:t>
            </a:r>
            <a:r>
              <a:rPr kumimoji="0" lang="de-DE" sz="2000" b="0" i="0" u="none" strike="noStrike" kern="0" cap="none" spc="0" normalizeH="0" baseline="0" noProof="0" dirty="0">
                <a:ln>
                  <a:noFill/>
                </a:ln>
                <a:solidFill>
                  <a:srgbClr val="525050"/>
                </a:solidFill>
                <a:effectLst/>
                <a:uLnTx/>
                <a:uFillTx/>
                <a:latin typeface="Arial"/>
                <a:ea typeface="+mn-ea"/>
                <a:cs typeface="+mn-cs"/>
                <a:sym typeface="Arial"/>
              </a:rPr>
              <a:t>ß</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29" name="Rectangle: Rounded Corners 28">
            <a:extLst>
              <a:ext uri="{FF2B5EF4-FFF2-40B4-BE49-F238E27FC236}">
                <a16:creationId xmlns:a16="http://schemas.microsoft.com/office/drawing/2014/main" id="{8FC5100E-3450-45DA-885E-40B4E4FD77D4}"/>
              </a:ext>
            </a:extLst>
          </p:cNvPr>
          <p:cNvSpPr/>
          <p:nvPr/>
        </p:nvSpPr>
        <p:spPr>
          <a:xfrm>
            <a:off x="6173809" y="520992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du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wei</a:t>
            </a:r>
            <a:r>
              <a:rPr kumimoji="0" lang="de-DE" sz="2000" b="0" i="0" u="none" strike="noStrike" kern="0" cap="none" spc="0" normalizeH="0" baseline="0" noProof="0" dirty="0">
                <a:ln>
                  <a:noFill/>
                </a:ln>
                <a:solidFill>
                  <a:srgbClr val="525050"/>
                </a:solidFill>
                <a:effectLst/>
                <a:uLnTx/>
                <a:uFillTx/>
                <a:latin typeface="Arial"/>
                <a:ea typeface="+mn-ea"/>
                <a:cs typeface="+mn-cs"/>
                <a:sym typeface="Arial"/>
              </a:rPr>
              <a:t>ß</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a:t>
            </a:r>
          </a:p>
        </p:txBody>
      </p:sp>
      <p:sp>
        <p:nvSpPr>
          <p:cNvPr id="49" name="Google Shape;78;p2">
            <a:extLst>
              <a:ext uri="{FF2B5EF4-FFF2-40B4-BE49-F238E27FC236}">
                <a16:creationId xmlns:a16="http://schemas.microsoft.com/office/drawing/2014/main" id="{A4B7344F-F023-440B-89F0-5D28E26EC75E}"/>
              </a:ext>
            </a:extLst>
          </p:cNvPr>
          <p:cNvSpPr/>
          <p:nvPr/>
        </p:nvSpPr>
        <p:spPr>
          <a:xfrm>
            <a:off x="9815308" y="103046"/>
            <a:ext cx="2270012"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D3C3C"/>
              </a:buClr>
              <a:buSzPts val="2000"/>
              <a:buFont typeface="Century Gothic"/>
              <a:buNone/>
              <a:tabLst/>
              <a:defRPr/>
            </a:pPr>
            <a:r>
              <a:rPr kumimoji="0" lang="en-GB" sz="2000" b="0" i="0" u="none" strike="noStrike" kern="0" cap="none" spc="0" normalizeH="0" baseline="0" noProof="0" dirty="0" err="1">
                <a:ln>
                  <a:noFill/>
                </a:ln>
                <a:solidFill>
                  <a:srgbClr val="3D3C3C"/>
                </a:solidFill>
                <a:effectLst/>
                <a:uLnTx/>
                <a:uFillTx/>
                <a:latin typeface="Century Gothic"/>
                <a:ea typeface="Century Gothic"/>
                <a:cs typeface="Century Gothic"/>
                <a:sym typeface="Century Gothic"/>
              </a:rPr>
              <a:t>lesen</a:t>
            </a:r>
            <a:r>
              <a:rPr kumimoji="0" lang="en-GB" sz="2000" b="0" i="0" u="none" strike="noStrike" kern="0" cap="none" spc="0" normalizeH="0" baseline="0" noProof="0" dirty="0">
                <a:ln>
                  <a:noFill/>
                </a:ln>
                <a:solidFill>
                  <a:srgbClr val="3D3C3C"/>
                </a:solidFill>
                <a:effectLst/>
                <a:uLnTx/>
                <a:uFillTx/>
                <a:latin typeface="Century Gothic"/>
                <a:ea typeface="Century Gothic"/>
                <a:cs typeface="Century Gothic"/>
                <a:sym typeface="Century Gothic"/>
              </a:rPr>
              <a:t>/</a:t>
            </a:r>
            <a:r>
              <a:rPr kumimoji="0" lang="en-GB" sz="2000" b="0" i="0" u="none" strike="noStrike" kern="0" cap="none" spc="0" normalizeH="0" baseline="0" noProof="0" dirty="0" err="1">
                <a:ln>
                  <a:noFill/>
                </a:ln>
                <a:solidFill>
                  <a:srgbClr val="3D3C3C"/>
                </a:solidFill>
                <a:effectLst/>
                <a:uLnTx/>
                <a:uFillTx/>
                <a:latin typeface="Century Gothic"/>
                <a:ea typeface="Century Gothic"/>
                <a:cs typeface="Century Gothic"/>
                <a:sym typeface="Century Gothic"/>
              </a:rPr>
              <a:t>sprechen</a:t>
            </a:r>
            <a:endParaRPr kumimoji="0" sz="2000" b="0" i="0" u="none" strike="noStrike" kern="0" cap="none" spc="0" normalizeH="0" baseline="0" noProof="0" dirty="0">
              <a:ln>
                <a:noFill/>
              </a:ln>
              <a:solidFill>
                <a:srgbClr val="3D3C3C"/>
              </a:solidFill>
              <a:effectLst/>
              <a:uLnTx/>
              <a:uFillTx/>
              <a:latin typeface="Century Gothic"/>
              <a:ea typeface="Century Gothic"/>
              <a:cs typeface="Century Gothic"/>
              <a:sym typeface="Century Gothic"/>
            </a:endParaRPr>
          </a:p>
        </p:txBody>
      </p:sp>
      <p:sp>
        <p:nvSpPr>
          <p:cNvPr id="27" name="Google Shape;77;p2">
            <a:extLst>
              <a:ext uri="{FF2B5EF4-FFF2-40B4-BE49-F238E27FC236}">
                <a16:creationId xmlns:a16="http://schemas.microsoft.com/office/drawing/2014/main" id="{36E376A8-4F11-4E48-8159-5D98742F6004}"/>
              </a:ext>
            </a:extLst>
          </p:cNvPr>
          <p:cNvSpPr txBox="1">
            <a:spLocks/>
          </p:cNvSpPr>
          <p:nvPr/>
        </p:nvSpPr>
        <p:spPr>
          <a:xfrm>
            <a:off x="0" y="213557"/>
            <a:ext cx="312119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25050"/>
              </a:buClr>
              <a:buSzPts val="3200"/>
              <a:buFont typeface="Century Gothic"/>
              <a:buNone/>
              <a:defRPr sz="3200" b="1" i="0" u="none" strike="noStrike" cap="none">
                <a:solidFill>
                  <a:srgbClr val="52505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25050"/>
              </a:buClr>
              <a:buSzPts val="3200"/>
              <a:buFont typeface="Century Gothic"/>
              <a:buNone/>
              <a:tabLst/>
              <a:defRPr/>
            </a:pPr>
            <a:r>
              <a:rPr kumimoji="0" lang="en-GB" sz="3200" b="1" i="0" u="none" strike="noStrike" kern="0" cap="none" spc="0" normalizeH="0" baseline="0" noProof="0" dirty="0" err="1">
                <a:ln>
                  <a:noFill/>
                </a:ln>
                <a:solidFill>
                  <a:srgbClr val="3D3C3C"/>
                </a:solidFill>
                <a:effectLst/>
                <a:uLnTx/>
                <a:uFillTx/>
                <a:latin typeface="Century Gothic"/>
                <a:sym typeface="Century Gothic"/>
              </a:rPr>
              <a:t>Vokabeln</a:t>
            </a:r>
            <a:endParaRPr kumimoji="0" lang="en-GB" sz="3200" b="1" i="0" u="none" strike="noStrike" kern="0" cap="none" spc="0" normalizeH="0" baseline="0" noProof="0" dirty="0">
              <a:ln>
                <a:noFill/>
              </a:ln>
              <a:solidFill>
                <a:srgbClr val="3D3C3C"/>
              </a:solidFill>
              <a:effectLst/>
              <a:uLnTx/>
              <a:uFillTx/>
              <a:latin typeface="Century Gothic"/>
              <a:sym typeface="Century Gothic"/>
            </a:endParaRPr>
          </a:p>
        </p:txBody>
      </p:sp>
      <p:sp>
        <p:nvSpPr>
          <p:cNvPr id="30" name="Rectangle: Rounded Corners 29">
            <a:extLst>
              <a:ext uri="{FF2B5EF4-FFF2-40B4-BE49-F238E27FC236}">
                <a16:creationId xmlns:a16="http://schemas.microsoft.com/office/drawing/2014/main" id="{054FC108-9715-4D2C-A563-8CB17BA1F03E}"/>
              </a:ext>
            </a:extLst>
          </p:cNvPr>
          <p:cNvSpPr/>
          <p:nvPr/>
        </p:nvSpPr>
        <p:spPr>
          <a:xfrm>
            <a:off x="1413999" y="1345060"/>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be</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correct</a:t>
            </a:r>
          </a:p>
        </p:txBody>
      </p:sp>
      <p:sp>
        <p:nvSpPr>
          <p:cNvPr id="31" name="Rectangle: Rounded Corners 30">
            <a:extLst>
              <a:ext uri="{FF2B5EF4-FFF2-40B4-BE49-F238E27FC236}">
                <a16:creationId xmlns:a16="http://schemas.microsoft.com/office/drawing/2014/main" id="{2D33F0DE-E1EA-4C12-B64D-597458EC7038}"/>
              </a:ext>
            </a:extLst>
          </p:cNvPr>
          <p:cNvSpPr/>
          <p:nvPr/>
        </p:nvSpPr>
        <p:spPr>
          <a:xfrm>
            <a:off x="1413999" y="2655706"/>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earth</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2" name="Rectangle: Rounded Corners 31">
            <a:extLst>
              <a:ext uri="{FF2B5EF4-FFF2-40B4-BE49-F238E27FC236}">
                <a16:creationId xmlns:a16="http://schemas.microsoft.com/office/drawing/2014/main" id="{AD5A08C5-BCAF-44A7-BBDD-723DE3F72FB1}"/>
              </a:ext>
            </a:extLst>
          </p:cNvPr>
          <p:cNvSpPr/>
          <p:nvPr/>
        </p:nvSpPr>
        <p:spPr>
          <a:xfrm>
            <a:off x="1413999" y="3899277"/>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ear</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3" name="Rectangle: Rounded Corners 32">
            <a:extLst>
              <a:ext uri="{FF2B5EF4-FFF2-40B4-BE49-F238E27FC236}">
                <a16:creationId xmlns:a16="http://schemas.microsoft.com/office/drawing/2014/main" id="{9C5C926C-9A9C-4FCC-83D0-651C6F258957}"/>
              </a:ext>
            </a:extLst>
          </p:cNvPr>
          <p:cNvSpPr/>
          <p:nvPr/>
        </p:nvSpPr>
        <p:spPr>
          <a:xfrm>
            <a:off x="3819979" y="1345059"/>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write</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to,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writing</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4" name="Rectangle: Rounded Corners 33">
            <a:extLst>
              <a:ext uri="{FF2B5EF4-FFF2-40B4-BE49-F238E27FC236}">
                <a16:creationId xmlns:a16="http://schemas.microsoft.com/office/drawing/2014/main" id="{EA8B19CF-2656-4BD6-A2B6-BD6828D75A3A}"/>
              </a:ext>
            </a:extLst>
          </p:cNvPr>
          <p:cNvSpPr/>
          <p:nvPr/>
        </p:nvSpPr>
        <p:spPr>
          <a:xfrm>
            <a:off x="3814336" y="265570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e</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ven</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in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fact</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5" name="Rectangle: Rounded Corners 34">
            <a:extLst>
              <a:ext uri="{FF2B5EF4-FFF2-40B4-BE49-F238E27FC236}">
                <a16:creationId xmlns:a16="http://schemas.microsoft.com/office/drawing/2014/main" id="{6E30BAC2-3D2B-4FC9-987F-0B735E1BC44A}"/>
              </a:ext>
            </a:extLst>
          </p:cNvPr>
          <p:cNvSpPr/>
          <p:nvPr/>
        </p:nvSpPr>
        <p:spPr>
          <a:xfrm>
            <a:off x="3814336" y="389927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stand out, notice</a:t>
            </a:r>
          </a:p>
        </p:txBody>
      </p:sp>
      <p:sp>
        <p:nvSpPr>
          <p:cNvPr id="36" name="Rectangle: Rounded Corners 35">
            <a:extLst>
              <a:ext uri="{FF2B5EF4-FFF2-40B4-BE49-F238E27FC236}">
                <a16:creationId xmlns:a16="http://schemas.microsoft.com/office/drawing/2014/main" id="{0EE38A36-9CD4-438D-8520-814142A30A66}"/>
              </a:ext>
            </a:extLst>
          </p:cNvPr>
          <p:cNvSpPr/>
          <p:nvPr/>
        </p:nvSpPr>
        <p:spPr>
          <a:xfrm>
            <a:off x="3814336" y="5209924"/>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take</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place</a:t>
            </a:r>
          </a:p>
        </p:txBody>
      </p:sp>
      <p:sp>
        <p:nvSpPr>
          <p:cNvPr id="37" name="Rectangle: Rounded Corners 36">
            <a:extLst>
              <a:ext uri="{FF2B5EF4-FFF2-40B4-BE49-F238E27FC236}">
                <a16:creationId xmlns:a16="http://schemas.microsoft.com/office/drawing/2014/main" id="{38FC5B11-429A-4AF9-8EDC-8C3EE300ECFA}"/>
              </a:ext>
            </a:extLst>
          </p:cNvPr>
          <p:cNvSpPr/>
          <p:nvPr/>
        </p:nvSpPr>
        <p:spPr>
          <a:xfrm>
            <a:off x="6190138" y="134506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it’s a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pity</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8" name="Rectangle: Rounded Corners 37">
            <a:extLst>
              <a:ext uri="{FF2B5EF4-FFF2-40B4-BE49-F238E27FC236}">
                <a16:creationId xmlns:a16="http://schemas.microsoft.com/office/drawing/2014/main" id="{D0EC2651-783C-4F00-8920-4EDC773DCB53}"/>
              </a:ext>
            </a:extLst>
          </p:cNvPr>
          <p:cNvSpPr/>
          <p:nvPr/>
        </p:nvSpPr>
        <p:spPr>
          <a:xfrm>
            <a:off x="6173809" y="265570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accept</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accepting</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9" name="Rectangle: Rounded Corners 38">
            <a:extLst>
              <a:ext uri="{FF2B5EF4-FFF2-40B4-BE49-F238E27FC236}">
                <a16:creationId xmlns:a16="http://schemas.microsoft.com/office/drawing/2014/main" id="{0060B053-160B-4180-B42A-7236AA9581FC}"/>
              </a:ext>
            </a:extLst>
          </p:cNvPr>
          <p:cNvSpPr/>
          <p:nvPr/>
        </p:nvSpPr>
        <p:spPr>
          <a:xfrm>
            <a:off x="6190138" y="389927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result</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40" name="Rectangle: Rounded Corners 39">
            <a:extLst>
              <a:ext uri="{FF2B5EF4-FFF2-40B4-BE49-F238E27FC236}">
                <a16:creationId xmlns:a16="http://schemas.microsoft.com/office/drawing/2014/main" id="{E4BD4648-818D-4D3C-B3B8-5ECA544D16E8}"/>
              </a:ext>
            </a:extLst>
          </p:cNvPr>
          <p:cNvSpPr/>
          <p:nvPr/>
        </p:nvSpPr>
        <p:spPr>
          <a:xfrm>
            <a:off x="8565940" y="1349821"/>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glasses</a:t>
            </a:r>
          </a:p>
        </p:txBody>
      </p:sp>
      <p:sp>
        <p:nvSpPr>
          <p:cNvPr id="41" name="Rectangle: Rounded Corners 40">
            <a:extLst>
              <a:ext uri="{FF2B5EF4-FFF2-40B4-BE49-F238E27FC236}">
                <a16:creationId xmlns:a16="http://schemas.microsoft.com/office/drawing/2014/main" id="{28E621CD-01D3-41FC-89E0-89F8087BD5C6}"/>
              </a:ext>
            </a:extLst>
          </p:cNvPr>
          <p:cNvSpPr/>
          <p:nvPr/>
        </p:nvSpPr>
        <p:spPr>
          <a:xfrm>
            <a:off x="8565940" y="265570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of course</a:t>
            </a:r>
          </a:p>
        </p:txBody>
      </p:sp>
      <p:sp>
        <p:nvSpPr>
          <p:cNvPr id="42" name="Rectangle: Rounded Corners 41">
            <a:extLst>
              <a:ext uri="{FF2B5EF4-FFF2-40B4-BE49-F238E27FC236}">
                <a16:creationId xmlns:a16="http://schemas.microsoft.com/office/drawing/2014/main" id="{30F6AE74-8C9A-4606-A34E-930E0946E2A7}"/>
              </a:ext>
            </a:extLst>
          </p:cNvPr>
          <p:cNvSpPr/>
          <p:nvPr/>
        </p:nvSpPr>
        <p:spPr>
          <a:xfrm>
            <a:off x="8565940" y="3899278"/>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ever</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43" name="Rectangle: Rounded Corners 42">
            <a:extLst>
              <a:ext uri="{FF2B5EF4-FFF2-40B4-BE49-F238E27FC236}">
                <a16:creationId xmlns:a16="http://schemas.microsoft.com/office/drawing/2014/main" id="{307CC6EC-3F8B-4121-BC7A-C3D24B02D6FC}"/>
              </a:ext>
            </a:extLst>
          </p:cNvPr>
          <p:cNvSpPr/>
          <p:nvPr/>
        </p:nvSpPr>
        <p:spPr>
          <a:xfrm>
            <a:off x="8565940" y="5214683"/>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finally</a:t>
            </a:r>
            <a:endPar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44" name="Rectangle: Rounded Corners 43">
            <a:extLst>
              <a:ext uri="{FF2B5EF4-FFF2-40B4-BE49-F238E27FC236}">
                <a16:creationId xmlns:a16="http://schemas.microsoft.com/office/drawing/2014/main" id="{15562115-09DA-4554-AFF3-4D72E63FEED0}"/>
              </a:ext>
            </a:extLst>
          </p:cNvPr>
          <p:cNvSpPr/>
          <p:nvPr/>
        </p:nvSpPr>
        <p:spPr>
          <a:xfrm>
            <a:off x="1416562" y="520992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I know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something</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a:t>
            </a:r>
          </a:p>
        </p:txBody>
      </p:sp>
      <p:sp>
        <p:nvSpPr>
          <p:cNvPr id="45" name="Rectangle: Rounded Corners 44">
            <a:extLst>
              <a:ext uri="{FF2B5EF4-FFF2-40B4-BE49-F238E27FC236}">
                <a16:creationId xmlns:a16="http://schemas.microsoft.com/office/drawing/2014/main" id="{183A9B37-2764-4B93-B201-7CB2B5475DAA}"/>
              </a:ext>
            </a:extLst>
          </p:cNvPr>
          <p:cNvSpPr/>
          <p:nvPr/>
        </p:nvSpPr>
        <p:spPr>
          <a:xfrm>
            <a:off x="6168166" y="5209922"/>
            <a:ext cx="1766170" cy="826717"/>
          </a:xfrm>
          <a:prstGeom prst="round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you know (</a:t>
            </a:r>
            <a:r>
              <a:rPr kumimoji="0" lang="fr-FR" sz="2000" b="0"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something</a:t>
            </a:r>
            <a:r>
              <a:rPr kumimoji="0" lang="fr-FR" sz="2000" b="0"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a:t>
            </a:r>
          </a:p>
        </p:txBody>
      </p:sp>
    </p:spTree>
    <p:extLst>
      <p:ext uri="{BB962C8B-B14F-4D97-AF65-F5344CB8AC3E}">
        <p14:creationId xmlns:p14="http://schemas.microsoft.com/office/powerpoint/2010/main" val="20402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46FFF3F3-8913-9640-A9D3-7F1C699897BD}"/>
              </a:ext>
            </a:extLst>
          </p:cNvPr>
          <p:cNvSpPr txBox="1"/>
          <p:nvPr/>
        </p:nvSpPr>
        <p:spPr>
          <a:xfrm>
            <a:off x="119388" y="1195415"/>
            <a:ext cx="117678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3D3C3C"/>
                </a:solidFill>
                <a:effectLst/>
                <a:uLnTx/>
                <a:uFillTx/>
                <a:latin typeface="Century Gothic" panose="020F0302020204030204"/>
                <a:ea typeface="+mn-ea"/>
                <a:cs typeface="Arial"/>
                <a:sym typeface="Arial"/>
              </a:rPr>
              <a:t>Übersetze</a:t>
            </a:r>
            <a:r>
              <a:rPr kumimoji="0" lang="fr-FR" sz="2400" b="1" i="0" u="none" strike="noStrike" kern="1200" cap="none" spc="0" normalizeH="0" baseline="0" noProof="0" dirty="0">
                <a:ln>
                  <a:noFill/>
                </a:ln>
                <a:solidFill>
                  <a:srgbClr val="3D3C3C"/>
                </a:solidFill>
                <a:effectLst/>
                <a:uLnTx/>
                <a:uFillTx/>
                <a:latin typeface="Century Gothic" panose="020F0302020204030204"/>
                <a:ea typeface="+mn-ea"/>
                <a:cs typeface="Arial"/>
                <a:sym typeface="Arial"/>
              </a:rPr>
              <a:t> die </a:t>
            </a:r>
            <a:r>
              <a:rPr kumimoji="0" lang="fr-FR" sz="2400" b="1" i="0" u="none" strike="noStrike" kern="1200" cap="none" spc="0" normalizeH="0" baseline="0" noProof="0" dirty="0" err="1">
                <a:ln>
                  <a:noFill/>
                </a:ln>
                <a:solidFill>
                  <a:srgbClr val="3D3C3C"/>
                </a:solidFill>
                <a:effectLst/>
                <a:uLnTx/>
                <a:uFillTx/>
                <a:latin typeface="Century Gothic" panose="020F0302020204030204"/>
                <a:ea typeface="+mn-ea"/>
                <a:cs typeface="Arial"/>
                <a:sym typeface="Arial"/>
              </a:rPr>
              <a:t>Wörter</a:t>
            </a:r>
            <a:r>
              <a:rPr kumimoji="0" lang="fr-FR" sz="2400" b="1" i="0" u="none" strike="noStrike" kern="1200" cap="none" spc="0" normalizeH="0" baseline="0" noProof="0" dirty="0">
                <a:ln>
                  <a:noFill/>
                </a:ln>
                <a:solidFill>
                  <a:srgbClr val="3D3C3C"/>
                </a:solidFill>
                <a:effectLst/>
                <a:uLnTx/>
                <a:uFillTx/>
                <a:latin typeface="Century Gothic" panose="020F0302020204030204"/>
                <a:ea typeface="+mn-ea"/>
                <a:cs typeface="Arial"/>
                <a:sym typeface="Arial"/>
              </a:rPr>
              <a:t>.</a:t>
            </a:r>
          </a:p>
        </p:txBody>
      </p:sp>
      <p:sp>
        <p:nvSpPr>
          <p:cNvPr id="44" name="Rounded Rectangle 43">
            <a:extLst>
              <a:ext uri="{FF2B5EF4-FFF2-40B4-BE49-F238E27FC236}">
                <a16:creationId xmlns:a16="http://schemas.microsoft.com/office/drawing/2014/main" id="{3E0082C8-3BEA-6847-89C9-A94B39FCAF65}"/>
              </a:ext>
            </a:extLst>
          </p:cNvPr>
          <p:cNvSpPr/>
          <p:nvPr/>
        </p:nvSpPr>
        <p:spPr>
          <a:xfrm>
            <a:off x="3277848" y="5237530"/>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role model, example</a:t>
            </a:r>
          </a:p>
        </p:txBody>
      </p:sp>
      <p:sp>
        <p:nvSpPr>
          <p:cNvPr id="45" name="Rounded Rectangle 44">
            <a:extLst>
              <a:ext uri="{FF2B5EF4-FFF2-40B4-BE49-F238E27FC236}">
                <a16:creationId xmlns:a16="http://schemas.microsoft.com/office/drawing/2014/main" id="{DDC9821E-3D4D-BE4D-A09F-85B84C1D0838}"/>
              </a:ext>
            </a:extLst>
          </p:cNvPr>
          <p:cNvSpPr/>
          <p:nvPr/>
        </p:nvSpPr>
        <p:spPr>
          <a:xfrm>
            <a:off x="5986070" y="5237530"/>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react to</a:t>
            </a:r>
          </a:p>
        </p:txBody>
      </p:sp>
      <p:sp>
        <p:nvSpPr>
          <p:cNvPr id="41" name="Rounded Rectangle 40">
            <a:extLst>
              <a:ext uri="{FF2B5EF4-FFF2-40B4-BE49-F238E27FC236}">
                <a16:creationId xmlns:a16="http://schemas.microsoft.com/office/drawing/2014/main" id="{B72003E9-65C3-1546-9BD3-EA60DF3D76EC}"/>
              </a:ext>
            </a:extLst>
          </p:cNvPr>
          <p:cNvSpPr/>
          <p:nvPr/>
        </p:nvSpPr>
        <p:spPr>
          <a:xfrm>
            <a:off x="5986070" y="4089674"/>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wrote</a:t>
            </a:r>
            <a:endParaRPr kumimoji="0" lang="en-US" sz="2400" b="1" i="0" u="none" strike="noStrike" kern="1200" cap="none" spc="0" normalizeH="0" baseline="-25000" noProof="0" dirty="0">
              <a:ln>
                <a:noFill/>
              </a:ln>
              <a:solidFill>
                <a:srgbClr val="3D3C3C"/>
              </a:solidFill>
              <a:effectLst/>
              <a:uLnTx/>
              <a:uFillTx/>
              <a:latin typeface="Century Gothic" panose="020F0302020204030204"/>
              <a:ea typeface="+mn-ea"/>
              <a:cs typeface="+mn-cs"/>
              <a:sym typeface="Arial"/>
            </a:endParaRPr>
          </a:p>
        </p:txBody>
      </p:sp>
      <p:sp>
        <p:nvSpPr>
          <p:cNvPr id="42" name="Rounded Rectangle 41">
            <a:extLst>
              <a:ext uri="{FF2B5EF4-FFF2-40B4-BE49-F238E27FC236}">
                <a16:creationId xmlns:a16="http://schemas.microsoft.com/office/drawing/2014/main" id="{D511E4F6-419A-E649-81A6-7D13CC17B453}"/>
              </a:ext>
            </a:extLst>
          </p:cNvPr>
          <p:cNvSpPr/>
          <p:nvPr/>
        </p:nvSpPr>
        <p:spPr>
          <a:xfrm>
            <a:off x="8694291" y="2960577"/>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 concentrate on</a:t>
            </a:r>
            <a:endParaRPr kumimoji="0" lang="en-US" sz="2400" b="1" i="0" u="none" strike="noStrike" kern="1200" cap="none" spc="0" normalizeH="0" baseline="-25000" noProof="0" dirty="0">
              <a:ln>
                <a:noFill/>
              </a:ln>
              <a:solidFill>
                <a:srgbClr val="3D3C3C"/>
              </a:solidFill>
              <a:effectLst/>
              <a:uLnTx/>
              <a:uFillTx/>
              <a:latin typeface="Century Gothic" panose="020F0302020204030204"/>
              <a:ea typeface="+mn-ea"/>
              <a:cs typeface="+mn-cs"/>
              <a:sym typeface="Arial"/>
            </a:endParaRPr>
          </a:p>
        </p:txBody>
      </p:sp>
      <p:sp>
        <p:nvSpPr>
          <p:cNvPr id="39" name="Rounded Rectangle 38">
            <a:extLst>
              <a:ext uri="{FF2B5EF4-FFF2-40B4-BE49-F238E27FC236}">
                <a16:creationId xmlns:a16="http://schemas.microsoft.com/office/drawing/2014/main" id="{D81837CC-FA35-F541-A835-F91A5AF74338}"/>
              </a:ext>
            </a:extLst>
          </p:cNvPr>
          <p:cNvSpPr/>
          <p:nvPr/>
        </p:nvSpPr>
        <p:spPr>
          <a:xfrm>
            <a:off x="569626" y="2941818"/>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fell</a:t>
            </a:r>
          </a:p>
        </p:txBody>
      </p:sp>
      <p:sp>
        <p:nvSpPr>
          <p:cNvPr id="18" name="Rounded Rectangle 17">
            <a:extLst>
              <a:ext uri="{FF2B5EF4-FFF2-40B4-BE49-F238E27FC236}">
                <a16:creationId xmlns:a16="http://schemas.microsoft.com/office/drawing/2014/main" id="{A838FD0C-35EB-3A46-9716-60FA2DDFECD0}"/>
              </a:ext>
            </a:extLst>
          </p:cNvPr>
          <p:cNvSpPr/>
          <p:nvPr/>
        </p:nvSpPr>
        <p:spPr>
          <a:xfrm>
            <a:off x="569626" y="1793963"/>
            <a:ext cx="2548329" cy="974361"/>
          </a:xfrm>
          <a:prstGeom prst="round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Start</a:t>
            </a:r>
          </a:p>
        </p:txBody>
      </p:sp>
      <p:sp>
        <p:nvSpPr>
          <p:cNvPr id="20" name="Rounded Rectangle 19">
            <a:extLst>
              <a:ext uri="{FF2B5EF4-FFF2-40B4-BE49-F238E27FC236}">
                <a16:creationId xmlns:a16="http://schemas.microsoft.com/office/drawing/2014/main" id="{7150A200-717D-774C-AB6A-8D4F3E1880BC}"/>
              </a:ext>
            </a:extLst>
          </p:cNvPr>
          <p:cNvSpPr/>
          <p:nvPr/>
        </p:nvSpPr>
        <p:spPr>
          <a:xfrm>
            <a:off x="3277848" y="1793962"/>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found</a:t>
            </a:r>
          </a:p>
        </p:txBody>
      </p:sp>
      <p:sp>
        <p:nvSpPr>
          <p:cNvPr id="21" name="Rounded Rectangle 20">
            <a:extLst>
              <a:ext uri="{FF2B5EF4-FFF2-40B4-BE49-F238E27FC236}">
                <a16:creationId xmlns:a16="http://schemas.microsoft.com/office/drawing/2014/main" id="{D4D3BC75-E8C9-8345-A902-E0DA4625C2D4}"/>
              </a:ext>
            </a:extLst>
          </p:cNvPr>
          <p:cNvSpPr/>
          <p:nvPr/>
        </p:nvSpPr>
        <p:spPr>
          <a:xfrm>
            <a:off x="5986070" y="2941819"/>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took</a:t>
            </a:r>
          </a:p>
        </p:txBody>
      </p:sp>
      <p:sp>
        <p:nvSpPr>
          <p:cNvPr id="22" name="Rounded Rectangle 21">
            <a:extLst>
              <a:ext uri="{FF2B5EF4-FFF2-40B4-BE49-F238E27FC236}">
                <a16:creationId xmlns:a16="http://schemas.microsoft.com/office/drawing/2014/main" id="{6E3E2CC4-90B1-9B4A-8145-87C98E11DB0E}"/>
              </a:ext>
            </a:extLst>
          </p:cNvPr>
          <p:cNvSpPr/>
          <p:nvPr/>
        </p:nvSpPr>
        <p:spPr>
          <a:xfrm>
            <a:off x="8694292" y="1793962"/>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became</a:t>
            </a:r>
          </a:p>
        </p:txBody>
      </p:sp>
      <p:sp>
        <p:nvSpPr>
          <p:cNvPr id="35" name="Rounded Rectangle 34">
            <a:extLst>
              <a:ext uri="{FF2B5EF4-FFF2-40B4-BE49-F238E27FC236}">
                <a16:creationId xmlns:a16="http://schemas.microsoft.com/office/drawing/2014/main" id="{60CF23D5-4E36-E840-A181-AF060756A3F6}"/>
              </a:ext>
            </a:extLst>
          </p:cNvPr>
          <p:cNvSpPr/>
          <p:nvPr/>
        </p:nvSpPr>
        <p:spPr>
          <a:xfrm>
            <a:off x="569626" y="4099053"/>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helped</a:t>
            </a:r>
          </a:p>
        </p:txBody>
      </p:sp>
      <p:sp>
        <p:nvSpPr>
          <p:cNvPr id="36" name="Rounded Rectangle 35">
            <a:extLst>
              <a:ext uri="{FF2B5EF4-FFF2-40B4-BE49-F238E27FC236}">
                <a16:creationId xmlns:a16="http://schemas.microsoft.com/office/drawing/2014/main" id="{58F9E5F0-0807-FA4E-B7CD-09C61690A30B}"/>
              </a:ext>
            </a:extLst>
          </p:cNvPr>
          <p:cNvSpPr/>
          <p:nvPr/>
        </p:nvSpPr>
        <p:spPr>
          <a:xfrm>
            <a:off x="3277848" y="2941818"/>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won</a:t>
            </a:r>
          </a:p>
        </p:txBody>
      </p:sp>
      <p:sp>
        <p:nvSpPr>
          <p:cNvPr id="37" name="Rounded Rectangle 36">
            <a:extLst>
              <a:ext uri="{FF2B5EF4-FFF2-40B4-BE49-F238E27FC236}">
                <a16:creationId xmlns:a16="http://schemas.microsoft.com/office/drawing/2014/main" id="{706064A0-420C-7C4E-9081-33E4A51CD2BC}"/>
              </a:ext>
            </a:extLst>
          </p:cNvPr>
          <p:cNvSpPr/>
          <p:nvPr/>
        </p:nvSpPr>
        <p:spPr>
          <a:xfrm>
            <a:off x="5986070" y="1793962"/>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read</a:t>
            </a:r>
          </a:p>
        </p:txBody>
      </p:sp>
      <p:sp>
        <p:nvSpPr>
          <p:cNvPr id="38" name="Rounded Rectangle 37">
            <a:extLst>
              <a:ext uri="{FF2B5EF4-FFF2-40B4-BE49-F238E27FC236}">
                <a16:creationId xmlns:a16="http://schemas.microsoft.com/office/drawing/2014/main" id="{D6103F8A-B5E2-4547-B635-0E08A2762349}"/>
              </a:ext>
            </a:extLst>
          </p:cNvPr>
          <p:cNvSpPr/>
          <p:nvPr/>
        </p:nvSpPr>
        <p:spPr>
          <a:xfrm>
            <a:off x="8694291" y="4099053"/>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influence</a:t>
            </a:r>
          </a:p>
        </p:txBody>
      </p:sp>
      <p:sp>
        <p:nvSpPr>
          <p:cNvPr id="40" name="Rounded Rectangle 39">
            <a:extLst>
              <a:ext uri="{FF2B5EF4-FFF2-40B4-BE49-F238E27FC236}">
                <a16:creationId xmlns:a16="http://schemas.microsoft.com/office/drawing/2014/main" id="{1B73F873-0F01-E346-967C-CA8D7FD451CA}"/>
              </a:ext>
            </a:extLst>
          </p:cNvPr>
          <p:cNvSpPr/>
          <p:nvPr/>
        </p:nvSpPr>
        <p:spPr>
          <a:xfrm>
            <a:off x="3277848" y="4089674"/>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spoke</a:t>
            </a:r>
          </a:p>
        </p:txBody>
      </p:sp>
      <p:sp>
        <p:nvSpPr>
          <p:cNvPr id="34" name="Rounded Rectangle 17">
            <a:extLst>
              <a:ext uri="{FF2B5EF4-FFF2-40B4-BE49-F238E27FC236}">
                <a16:creationId xmlns:a16="http://schemas.microsoft.com/office/drawing/2014/main" id="{367D96D4-CFDF-4773-99C4-30610FA90CE4}"/>
              </a:ext>
            </a:extLst>
          </p:cNvPr>
          <p:cNvSpPr/>
          <p:nvPr/>
        </p:nvSpPr>
        <p:spPr>
          <a:xfrm>
            <a:off x="569626" y="5237530"/>
            <a:ext cx="2548329" cy="974361"/>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e</a:t>
            </a: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arlier</a:t>
            </a: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beforehand</a:t>
            </a:r>
          </a:p>
        </p:txBody>
      </p:sp>
      <p:sp>
        <p:nvSpPr>
          <p:cNvPr id="46" name="Rounded Rectangle 17">
            <a:extLst>
              <a:ext uri="{FF2B5EF4-FFF2-40B4-BE49-F238E27FC236}">
                <a16:creationId xmlns:a16="http://schemas.microsoft.com/office/drawing/2014/main" id="{96DCA426-C3E0-4E00-A4D9-89BB3B7EA1C1}"/>
              </a:ext>
            </a:extLst>
          </p:cNvPr>
          <p:cNvSpPr/>
          <p:nvPr/>
        </p:nvSpPr>
        <p:spPr>
          <a:xfrm>
            <a:off x="8694291" y="5237530"/>
            <a:ext cx="2548329" cy="974361"/>
          </a:xfrm>
          <a:prstGeom prst="roundRec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Ende</a:t>
            </a:r>
          </a:p>
        </p:txBody>
      </p:sp>
      <p:pic>
        <p:nvPicPr>
          <p:cNvPr id="2056" name="Picture 8" descr="Checkered Flag, Finish Line, Grand Prix">
            <a:extLst>
              <a:ext uri="{FF2B5EF4-FFF2-40B4-BE49-F238E27FC236}">
                <a16:creationId xmlns:a16="http://schemas.microsoft.com/office/drawing/2014/main" id="{2CDD0170-5495-4C1A-8D39-39A1AF218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88" y="1603261"/>
            <a:ext cx="1312408" cy="11650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arget, Arrow, Bulls Eye, Bullseye">
            <a:extLst>
              <a:ext uri="{FF2B5EF4-FFF2-40B4-BE49-F238E27FC236}">
                <a16:creationId xmlns:a16="http://schemas.microsoft.com/office/drawing/2014/main" id="{BFCC2AA4-CAB9-41AB-B882-7C5F28C2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2162" y="5205889"/>
            <a:ext cx="1068161" cy="10376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ormula 1, Formula One, Motorsports">
            <a:extLst>
              <a:ext uri="{FF2B5EF4-FFF2-40B4-BE49-F238E27FC236}">
                <a16:creationId xmlns:a16="http://schemas.microsoft.com/office/drawing/2014/main" id="{FFF6E88D-84CD-4780-927B-AA1576575D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1970" y="117254"/>
            <a:ext cx="1628172" cy="961074"/>
          </a:xfrm>
          <a:prstGeom prst="rect">
            <a:avLst/>
          </a:prstGeom>
          <a:noFill/>
          <a:extLst>
            <a:ext uri="{909E8E84-426E-40DD-AFC4-6F175D3DCCD1}">
              <a14:hiddenFill xmlns:a14="http://schemas.microsoft.com/office/drawing/2010/main">
                <a:solidFill>
                  <a:srgbClr val="FFFFFF"/>
                </a:solidFill>
              </a14:hiddenFill>
            </a:ext>
          </a:extLst>
        </p:spPr>
      </p:pic>
      <p:sp>
        <p:nvSpPr>
          <p:cNvPr id="63" name="Google Shape;77;p2">
            <a:extLst>
              <a:ext uri="{FF2B5EF4-FFF2-40B4-BE49-F238E27FC236}">
                <a16:creationId xmlns:a16="http://schemas.microsoft.com/office/drawing/2014/main" id="{22F01BAF-4425-4D44-93C9-B1328814CC4E}"/>
              </a:ext>
            </a:extLst>
          </p:cNvPr>
          <p:cNvSpPr txBox="1">
            <a:spLocks noGrp="1"/>
          </p:cNvSpPr>
          <p:nvPr>
            <p:ph type="title"/>
          </p:nvPr>
        </p:nvSpPr>
        <p:spPr>
          <a:xfrm>
            <a:off x="-1" y="213557"/>
            <a:ext cx="4176215" cy="647577"/>
          </a:xfrm>
          <a:prstGeom prst="rect">
            <a:avLst/>
          </a:prstGeom>
          <a:blipFill rotWithShape="1">
            <a:blip r:embed="rId6">
              <a:alphaModFix/>
            </a:blip>
            <a:stretch>
              <a:fillRect/>
            </a:stretch>
          </a:blipFill>
          <a:ln>
            <a:noFill/>
          </a:ln>
        </p:spPr>
        <p:txBody>
          <a:bodyPr spcFirstLastPara="1" wrap="square" lIns="91425" tIns="45700" rIns="91425" bIns="45700" anchor="t" anchorCtr="0">
            <a:normAutofit/>
          </a:bodyPr>
          <a:lstStyle/>
          <a:p>
            <a:pPr lvl="0"/>
            <a:r>
              <a:rPr lang="en-GB" dirty="0">
                <a:solidFill>
                  <a:schemeClr val="bg1"/>
                </a:solidFill>
              </a:rPr>
              <a:t>Go-Kart </a:t>
            </a:r>
            <a:r>
              <a:rPr lang="en-GB" dirty="0" err="1">
                <a:solidFill>
                  <a:schemeClr val="bg1"/>
                </a:solidFill>
              </a:rPr>
              <a:t>fahren</a:t>
            </a:r>
            <a:endParaRPr dirty="0">
              <a:solidFill>
                <a:schemeClr val="bg1"/>
              </a:solidFill>
            </a:endParaRPr>
          </a:p>
        </p:txBody>
      </p:sp>
      <p:sp>
        <p:nvSpPr>
          <p:cNvPr id="64" name="Google Shape;78;p2">
            <a:extLst>
              <a:ext uri="{FF2B5EF4-FFF2-40B4-BE49-F238E27FC236}">
                <a16:creationId xmlns:a16="http://schemas.microsoft.com/office/drawing/2014/main" id="{624180B5-7FE0-4334-B112-298122FF976C}"/>
              </a:ext>
            </a:extLst>
          </p:cNvPr>
          <p:cNvSpPr/>
          <p:nvPr/>
        </p:nvSpPr>
        <p:spPr>
          <a:xfrm>
            <a:off x="10631606" y="103046"/>
            <a:ext cx="1453714" cy="37033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D3C3C"/>
              </a:buClr>
              <a:buSzPts val="2000"/>
              <a:buFont typeface="Century Gothic"/>
              <a:buNone/>
              <a:tabLst/>
              <a:defRPr/>
            </a:pPr>
            <a:r>
              <a:rPr kumimoji="0" lang="en-GB" sz="2000" b="0" i="0" u="none" strike="noStrike" kern="0" cap="none" spc="0" normalizeH="0" baseline="0" noProof="0" dirty="0" err="1">
                <a:ln>
                  <a:noFill/>
                </a:ln>
                <a:solidFill>
                  <a:srgbClr val="3D3C3C"/>
                </a:solidFill>
                <a:effectLst/>
                <a:uLnTx/>
                <a:uFillTx/>
                <a:latin typeface="Century Gothic"/>
                <a:ea typeface="Century Gothic"/>
                <a:cs typeface="Century Gothic"/>
                <a:sym typeface="Century Gothic"/>
              </a:rPr>
              <a:t>schreiben</a:t>
            </a:r>
            <a:endParaRPr kumimoji="0" sz="2000" b="0" i="0" u="none" strike="noStrike" kern="0" cap="none" spc="0" normalizeH="0" baseline="0" noProof="0" dirty="0">
              <a:ln>
                <a:noFill/>
              </a:ln>
              <a:solidFill>
                <a:srgbClr val="3D3C3C"/>
              </a:solidFill>
              <a:effectLst/>
              <a:uLnTx/>
              <a:uFillTx/>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1045093A-90C0-0524-7784-55C3F87D6D8D}"/>
              </a:ext>
            </a:extLst>
          </p:cNvPr>
          <p:cNvSpPr/>
          <p:nvPr/>
        </p:nvSpPr>
        <p:spPr>
          <a:xfrm>
            <a:off x="3277848" y="5237530"/>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das </a:t>
            </a: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Vorbild</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3" name="Rounded Rectangle 2">
            <a:extLst>
              <a:ext uri="{FF2B5EF4-FFF2-40B4-BE49-F238E27FC236}">
                <a16:creationId xmlns:a16="http://schemas.microsoft.com/office/drawing/2014/main" id="{C23F103F-3583-92C4-83AC-7A6C4B32DD5B}"/>
              </a:ext>
            </a:extLst>
          </p:cNvPr>
          <p:cNvSpPr/>
          <p:nvPr/>
        </p:nvSpPr>
        <p:spPr>
          <a:xfrm>
            <a:off x="5987261" y="5237528"/>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r</a:t>
            </a: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eagieren</a:t>
            </a: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auf</a:t>
            </a:r>
          </a:p>
        </p:txBody>
      </p:sp>
      <p:sp>
        <p:nvSpPr>
          <p:cNvPr id="4" name="Rounded Rectangle 3">
            <a:extLst>
              <a:ext uri="{FF2B5EF4-FFF2-40B4-BE49-F238E27FC236}">
                <a16:creationId xmlns:a16="http://schemas.microsoft.com/office/drawing/2014/main" id="{2B33DCBA-5E8D-3375-90F6-1072F330FF1D}"/>
              </a:ext>
            </a:extLst>
          </p:cNvPr>
          <p:cNvSpPr/>
          <p:nvPr/>
        </p:nvSpPr>
        <p:spPr>
          <a:xfrm>
            <a:off x="5986070" y="4089674"/>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schrieb</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5" name="Rounded Rectangle 4">
            <a:extLst>
              <a:ext uri="{FF2B5EF4-FFF2-40B4-BE49-F238E27FC236}">
                <a16:creationId xmlns:a16="http://schemas.microsoft.com/office/drawing/2014/main" id="{ACC6ED0B-0A61-A6B7-BD71-9AD7011E6C91}"/>
              </a:ext>
            </a:extLst>
          </p:cNvPr>
          <p:cNvSpPr/>
          <p:nvPr/>
        </p:nvSpPr>
        <p:spPr>
          <a:xfrm>
            <a:off x="8694291" y="2941817"/>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konzentrieren</a:t>
            </a: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auf</a:t>
            </a:r>
          </a:p>
        </p:txBody>
      </p:sp>
      <p:sp>
        <p:nvSpPr>
          <p:cNvPr id="6" name="Rounded Rectangle 5">
            <a:extLst>
              <a:ext uri="{FF2B5EF4-FFF2-40B4-BE49-F238E27FC236}">
                <a16:creationId xmlns:a16="http://schemas.microsoft.com/office/drawing/2014/main" id="{6B3C5CA3-7C97-4C39-AF51-A9AF4208C9CE}"/>
              </a:ext>
            </a:extLst>
          </p:cNvPr>
          <p:cNvSpPr/>
          <p:nvPr/>
        </p:nvSpPr>
        <p:spPr>
          <a:xfrm>
            <a:off x="569626" y="2941818"/>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fiel</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7" name="Rounded Rectangle 6">
            <a:extLst>
              <a:ext uri="{FF2B5EF4-FFF2-40B4-BE49-F238E27FC236}">
                <a16:creationId xmlns:a16="http://schemas.microsoft.com/office/drawing/2014/main" id="{CD6B6913-0A48-DCD5-EAEC-A39CD7875E79}"/>
              </a:ext>
            </a:extLst>
          </p:cNvPr>
          <p:cNvSpPr/>
          <p:nvPr/>
        </p:nvSpPr>
        <p:spPr>
          <a:xfrm>
            <a:off x="3277848" y="1787747"/>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fand</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8" name="Rounded Rectangle 7">
            <a:extLst>
              <a:ext uri="{FF2B5EF4-FFF2-40B4-BE49-F238E27FC236}">
                <a16:creationId xmlns:a16="http://schemas.microsoft.com/office/drawing/2014/main" id="{DF2F4544-DAB4-B3F0-9145-515F1E83A67A}"/>
              </a:ext>
            </a:extLst>
          </p:cNvPr>
          <p:cNvSpPr/>
          <p:nvPr/>
        </p:nvSpPr>
        <p:spPr>
          <a:xfrm>
            <a:off x="5986070" y="2941819"/>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nahm</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9" name="Rounded Rectangle 8">
            <a:extLst>
              <a:ext uri="{FF2B5EF4-FFF2-40B4-BE49-F238E27FC236}">
                <a16:creationId xmlns:a16="http://schemas.microsoft.com/office/drawing/2014/main" id="{E8F6643A-1BE3-C4BF-D930-E65E94E3EF7C}"/>
              </a:ext>
            </a:extLst>
          </p:cNvPr>
          <p:cNvSpPr/>
          <p:nvPr/>
        </p:nvSpPr>
        <p:spPr>
          <a:xfrm>
            <a:off x="8699883" y="1798915"/>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wurde</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10" name="Rounded Rectangle 9">
            <a:extLst>
              <a:ext uri="{FF2B5EF4-FFF2-40B4-BE49-F238E27FC236}">
                <a16:creationId xmlns:a16="http://schemas.microsoft.com/office/drawing/2014/main" id="{9284727B-B761-562B-3EDA-9B45B738504B}"/>
              </a:ext>
            </a:extLst>
          </p:cNvPr>
          <p:cNvSpPr/>
          <p:nvPr/>
        </p:nvSpPr>
        <p:spPr>
          <a:xfrm>
            <a:off x="569626" y="4099053"/>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half</a:t>
            </a:r>
          </a:p>
        </p:txBody>
      </p:sp>
      <p:sp>
        <p:nvSpPr>
          <p:cNvPr id="11" name="Rounded Rectangle 10">
            <a:extLst>
              <a:ext uri="{FF2B5EF4-FFF2-40B4-BE49-F238E27FC236}">
                <a16:creationId xmlns:a16="http://schemas.microsoft.com/office/drawing/2014/main" id="{30F4D89A-1B37-3F1B-1942-1F3406C77BE3}"/>
              </a:ext>
            </a:extLst>
          </p:cNvPr>
          <p:cNvSpPr/>
          <p:nvPr/>
        </p:nvSpPr>
        <p:spPr>
          <a:xfrm>
            <a:off x="3277848" y="2941818"/>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gewann</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12" name="Rounded Rectangle 11">
            <a:extLst>
              <a:ext uri="{FF2B5EF4-FFF2-40B4-BE49-F238E27FC236}">
                <a16:creationId xmlns:a16="http://schemas.microsoft.com/office/drawing/2014/main" id="{F3FE91BA-D755-85B2-9C86-CF5628B03459}"/>
              </a:ext>
            </a:extLst>
          </p:cNvPr>
          <p:cNvSpPr/>
          <p:nvPr/>
        </p:nvSpPr>
        <p:spPr>
          <a:xfrm>
            <a:off x="5995834" y="1783126"/>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las</a:t>
            </a:r>
          </a:p>
        </p:txBody>
      </p:sp>
      <p:sp>
        <p:nvSpPr>
          <p:cNvPr id="13" name="Rounded Rectangle 12">
            <a:extLst>
              <a:ext uri="{FF2B5EF4-FFF2-40B4-BE49-F238E27FC236}">
                <a16:creationId xmlns:a16="http://schemas.microsoft.com/office/drawing/2014/main" id="{17968792-F9DA-F3BC-B04A-B95E731D0C85}"/>
              </a:ext>
            </a:extLst>
          </p:cNvPr>
          <p:cNvSpPr/>
          <p:nvPr/>
        </p:nvSpPr>
        <p:spPr>
          <a:xfrm>
            <a:off x="8694291" y="4099053"/>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d</a:t>
            </a: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er</a:t>
            </a:r>
            <a:r>
              <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rPr>
              <a:t> </a:t>
            </a: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Einfluss</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14" name="Rounded Rectangle 13">
            <a:extLst>
              <a:ext uri="{FF2B5EF4-FFF2-40B4-BE49-F238E27FC236}">
                <a16:creationId xmlns:a16="http://schemas.microsoft.com/office/drawing/2014/main" id="{3DF7799D-AD45-BF98-E792-AED9BF5631DC}"/>
              </a:ext>
            </a:extLst>
          </p:cNvPr>
          <p:cNvSpPr/>
          <p:nvPr/>
        </p:nvSpPr>
        <p:spPr>
          <a:xfrm>
            <a:off x="3277848" y="4089674"/>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sprach</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
        <p:nvSpPr>
          <p:cNvPr id="15" name="Rounded Rectangle 46">
            <a:extLst>
              <a:ext uri="{FF2B5EF4-FFF2-40B4-BE49-F238E27FC236}">
                <a16:creationId xmlns:a16="http://schemas.microsoft.com/office/drawing/2014/main" id="{C65DD679-0E4C-36FE-C8DF-E9EF1A40C51D}"/>
              </a:ext>
            </a:extLst>
          </p:cNvPr>
          <p:cNvSpPr/>
          <p:nvPr/>
        </p:nvSpPr>
        <p:spPr>
          <a:xfrm>
            <a:off x="569626" y="5237528"/>
            <a:ext cx="2548329" cy="974361"/>
          </a:xfrm>
          <a:prstGeom prst="round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D3C3C"/>
                </a:solidFill>
                <a:effectLst/>
                <a:uLnTx/>
                <a:uFillTx/>
                <a:latin typeface="Century Gothic" panose="020F0302020204030204"/>
                <a:ea typeface="+mn-ea"/>
                <a:cs typeface="+mn-cs"/>
                <a:sym typeface="Arial"/>
              </a:rPr>
              <a:t>vorher</a:t>
            </a:r>
            <a:endParaRPr kumimoji="0" lang="en-US" sz="2400" b="1" i="0" u="none" strike="noStrike" kern="1200" cap="none" spc="0" normalizeH="0" baseline="0" noProof="0" dirty="0">
              <a:ln>
                <a:noFill/>
              </a:ln>
              <a:solidFill>
                <a:srgbClr val="3D3C3C"/>
              </a:solidFill>
              <a:effectLst/>
              <a:uLnTx/>
              <a:uFillTx/>
              <a:latin typeface="Century Gothic" panose="020F0302020204030204"/>
              <a:ea typeface="+mn-ea"/>
              <a:cs typeface="+mn-cs"/>
              <a:sym typeface="Arial"/>
            </a:endParaRPr>
          </a:p>
        </p:txBody>
      </p:sp>
    </p:spTree>
    <p:extLst>
      <p:ext uri="{BB962C8B-B14F-4D97-AF65-F5344CB8AC3E}">
        <p14:creationId xmlns:p14="http://schemas.microsoft.com/office/powerpoint/2010/main" val="9558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E2C4-9CA0-7565-1ADF-CD5F04EE2777}"/>
              </a:ext>
            </a:extLst>
          </p:cNvPr>
          <p:cNvSpPr>
            <a:spLocks noGrp="1"/>
          </p:cNvSpPr>
          <p:nvPr>
            <p:ph type="title"/>
          </p:nvPr>
        </p:nvSpPr>
        <p:spPr>
          <a:xfrm>
            <a:off x="0" y="213557"/>
            <a:ext cx="3466531" cy="647577"/>
          </a:xfrm>
        </p:spPr>
        <p:txBody>
          <a:bodyPr/>
          <a:lstStyle/>
          <a:p>
            <a:r>
              <a:rPr lang="en-GB" dirty="0"/>
              <a:t>-</a:t>
            </a:r>
            <a:r>
              <a:rPr lang="en-GB" dirty="0" err="1"/>
              <a:t>ieren</a:t>
            </a:r>
            <a:r>
              <a:rPr lang="en-GB" dirty="0"/>
              <a:t> verbs</a:t>
            </a:r>
          </a:p>
        </p:txBody>
      </p:sp>
      <p:sp>
        <p:nvSpPr>
          <p:cNvPr id="8" name="Rectangle: Rounded Corners 7">
            <a:extLst>
              <a:ext uri="{FF2B5EF4-FFF2-40B4-BE49-F238E27FC236}">
                <a16:creationId xmlns:a16="http://schemas.microsoft.com/office/drawing/2014/main" id="{BC0C89E8-CFAE-3B2D-7DE8-3F37E4E4AEDC}"/>
              </a:ext>
            </a:extLst>
          </p:cNvPr>
          <p:cNvSpPr/>
          <p:nvPr/>
        </p:nvSpPr>
        <p:spPr>
          <a:xfrm>
            <a:off x="11000095" y="176909"/>
            <a:ext cx="1009935"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9AF532BA-CD66-77A5-5237-2A78C5A7D81B}"/>
              </a:ext>
            </a:extLst>
          </p:cNvPr>
          <p:cNvSpPr txBox="1"/>
          <p:nvPr/>
        </p:nvSpPr>
        <p:spPr>
          <a:xfrm>
            <a:off x="136703" y="970592"/>
            <a:ext cx="11764145" cy="230832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As you know, some German verbs like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studieren</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end in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ieren</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How many verbs can you think of that work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81C5FEF1-37CB-B74E-58E9-67D8B109E6F9}"/>
              </a:ext>
            </a:extLst>
          </p:cNvPr>
          <p:cNvSpPr/>
          <p:nvPr/>
        </p:nvSpPr>
        <p:spPr>
          <a:xfrm>
            <a:off x="3466531" y="3708117"/>
            <a:ext cx="2251881" cy="751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probieren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to try</a:t>
            </a:r>
          </a:p>
        </p:txBody>
      </p:sp>
      <p:sp>
        <p:nvSpPr>
          <p:cNvPr id="14" name="Rectangle: Rounded Corners 13">
            <a:extLst>
              <a:ext uri="{FF2B5EF4-FFF2-40B4-BE49-F238E27FC236}">
                <a16:creationId xmlns:a16="http://schemas.microsoft.com/office/drawing/2014/main" id="{D5C87C2B-3848-14A4-2605-4E99527CB091}"/>
              </a:ext>
            </a:extLst>
          </p:cNvPr>
          <p:cNvSpPr/>
          <p:nvPr/>
        </p:nvSpPr>
        <p:spPr>
          <a:xfrm>
            <a:off x="6096000" y="4083701"/>
            <a:ext cx="2251881" cy="751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interessieren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to interest</a:t>
            </a:r>
          </a:p>
        </p:txBody>
      </p:sp>
      <p:sp>
        <p:nvSpPr>
          <p:cNvPr id="15" name="Rectangle: Rounded Corners 14">
            <a:extLst>
              <a:ext uri="{FF2B5EF4-FFF2-40B4-BE49-F238E27FC236}">
                <a16:creationId xmlns:a16="http://schemas.microsoft.com/office/drawing/2014/main" id="{D7FBFEF7-7E1C-D027-7688-341089C0D9A0}"/>
              </a:ext>
            </a:extLst>
          </p:cNvPr>
          <p:cNvSpPr/>
          <p:nvPr/>
        </p:nvSpPr>
        <p:spPr>
          <a:xfrm>
            <a:off x="3766894" y="5344902"/>
            <a:ext cx="2251881" cy="751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produzieren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to produce</a:t>
            </a:r>
          </a:p>
        </p:txBody>
      </p:sp>
      <p:sp>
        <p:nvSpPr>
          <p:cNvPr id="16" name="Rectangle: Rounded Corners 15">
            <a:extLst>
              <a:ext uri="{FF2B5EF4-FFF2-40B4-BE49-F238E27FC236}">
                <a16:creationId xmlns:a16="http://schemas.microsoft.com/office/drawing/2014/main" id="{FA9689F7-1015-6CA7-356B-1283E2E922D3}"/>
              </a:ext>
            </a:extLst>
          </p:cNvPr>
          <p:cNvSpPr/>
          <p:nvPr/>
        </p:nvSpPr>
        <p:spPr>
          <a:xfrm>
            <a:off x="7278805" y="2178971"/>
            <a:ext cx="2251881" cy="75116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FFFFFF"/>
                </a:solidFill>
                <a:effectLst/>
                <a:uLnTx/>
                <a:uFillTx/>
                <a:latin typeface="Century Gothic"/>
                <a:ea typeface="+mn-ea"/>
                <a:cs typeface="+mn-cs"/>
              </a:rPr>
              <a:t>informieren</a:t>
            </a:r>
            <a:endParaRPr kumimoji="0" lang="en-GB" sz="2400" b="0" i="0" u="none" strike="noStrike" kern="1200" cap="none" spc="0" normalizeH="0" baseline="0" noProof="0" dirty="0">
              <a:ln>
                <a:noFill/>
              </a:ln>
              <a:solidFill>
                <a:srgbClr val="FFFFFF"/>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mn-ea"/>
                <a:cs typeface="+mn-cs"/>
              </a:rPr>
              <a:t>to inform</a:t>
            </a:r>
          </a:p>
        </p:txBody>
      </p:sp>
      <p:sp>
        <p:nvSpPr>
          <p:cNvPr id="19" name="Rectangle: Rounded Corners 18">
            <a:extLst>
              <a:ext uri="{FF2B5EF4-FFF2-40B4-BE49-F238E27FC236}">
                <a16:creationId xmlns:a16="http://schemas.microsoft.com/office/drawing/2014/main" id="{97E1FE7A-A8EE-4022-41D1-787C50163651}"/>
              </a:ext>
            </a:extLst>
          </p:cNvPr>
          <p:cNvSpPr/>
          <p:nvPr/>
        </p:nvSpPr>
        <p:spPr>
          <a:xfrm>
            <a:off x="806354" y="4564355"/>
            <a:ext cx="2251881" cy="751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akzeptieren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to accept</a:t>
            </a:r>
          </a:p>
        </p:txBody>
      </p:sp>
      <p:sp>
        <p:nvSpPr>
          <p:cNvPr id="20" name="Rectangle: Rounded Corners 19">
            <a:extLst>
              <a:ext uri="{FF2B5EF4-FFF2-40B4-BE49-F238E27FC236}">
                <a16:creationId xmlns:a16="http://schemas.microsoft.com/office/drawing/2014/main" id="{C46C1551-818C-F1A3-CFF7-31DD4B6D12D8}"/>
              </a:ext>
            </a:extLst>
          </p:cNvPr>
          <p:cNvSpPr/>
          <p:nvPr/>
        </p:nvSpPr>
        <p:spPr>
          <a:xfrm>
            <a:off x="7474423" y="5136239"/>
            <a:ext cx="2432147" cy="751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passieren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to take place</a:t>
            </a:r>
          </a:p>
        </p:txBody>
      </p:sp>
      <p:sp>
        <p:nvSpPr>
          <p:cNvPr id="21" name="Rectangle: Rounded Corners 20">
            <a:extLst>
              <a:ext uri="{FF2B5EF4-FFF2-40B4-BE49-F238E27FC236}">
                <a16:creationId xmlns:a16="http://schemas.microsoft.com/office/drawing/2014/main" id="{5489AF69-86ED-A01D-A1F6-5A1D154A4100}"/>
              </a:ext>
            </a:extLst>
          </p:cNvPr>
          <p:cNvSpPr/>
          <p:nvPr/>
        </p:nvSpPr>
        <p:spPr>
          <a:xfrm>
            <a:off x="8690496" y="3278916"/>
            <a:ext cx="3068471" cy="75116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FFFFFF"/>
                </a:solidFill>
                <a:effectLst/>
                <a:uLnTx/>
                <a:uFillTx/>
                <a:latin typeface="Century Gothic"/>
                <a:ea typeface="+mn-ea"/>
                <a:cs typeface="+mn-cs"/>
              </a:rPr>
              <a:t>konzentrieren</a:t>
            </a:r>
            <a:r>
              <a:rPr kumimoji="0" lang="en-GB" sz="2400" b="0" i="0" u="none" strike="noStrike" kern="1200" cap="none" spc="0" normalizeH="0" baseline="0" noProof="0" dirty="0">
                <a:ln>
                  <a:noFill/>
                </a:ln>
                <a:solidFill>
                  <a:srgbClr val="FFFFFF"/>
                </a:solidFill>
                <a:effectLst/>
                <a:uLnTx/>
                <a:uFillTx/>
                <a:latin typeface="Century Gothic"/>
                <a:ea typeface="+mn-ea"/>
                <a:cs typeface="+mn-cs"/>
              </a:rPr>
              <a:t> auf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mn-ea"/>
                <a:cs typeface="+mn-cs"/>
              </a:rPr>
              <a:t>to concentrate on</a:t>
            </a:r>
          </a:p>
        </p:txBody>
      </p:sp>
      <p:sp>
        <p:nvSpPr>
          <p:cNvPr id="22" name="Rectangle: Rounded Corners 21">
            <a:extLst>
              <a:ext uri="{FF2B5EF4-FFF2-40B4-BE49-F238E27FC236}">
                <a16:creationId xmlns:a16="http://schemas.microsoft.com/office/drawing/2014/main" id="{14B75F70-E771-3FF4-9FEB-1F82CA97D31B}"/>
              </a:ext>
            </a:extLst>
          </p:cNvPr>
          <p:cNvSpPr/>
          <p:nvPr/>
        </p:nvSpPr>
        <p:spPr>
          <a:xfrm>
            <a:off x="398060" y="2436586"/>
            <a:ext cx="3068471" cy="75116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FFFFFF"/>
                </a:solidFill>
                <a:effectLst/>
                <a:uLnTx/>
                <a:uFillTx/>
                <a:latin typeface="Century Gothic"/>
                <a:ea typeface="+mn-ea"/>
                <a:cs typeface="+mn-cs"/>
              </a:rPr>
              <a:t>reagieren</a:t>
            </a:r>
            <a:r>
              <a:rPr kumimoji="0" lang="en-GB" sz="2400" b="0" i="0" u="none" strike="noStrike" kern="1200" cap="none" spc="0" normalizeH="0" baseline="0" noProof="0" dirty="0">
                <a:ln>
                  <a:noFill/>
                </a:ln>
                <a:solidFill>
                  <a:srgbClr val="FFFFFF"/>
                </a:solidFill>
                <a:effectLst/>
                <a:uLnTx/>
                <a:uFillTx/>
                <a:latin typeface="Century Gothic"/>
                <a:ea typeface="+mn-ea"/>
                <a:cs typeface="+mn-cs"/>
              </a:rPr>
              <a:t> auf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mn-ea"/>
                <a:cs typeface="+mn-cs"/>
              </a:rPr>
              <a:t>to react to</a:t>
            </a:r>
          </a:p>
        </p:txBody>
      </p:sp>
      <p:sp>
        <p:nvSpPr>
          <p:cNvPr id="23" name="Rectangle: Rounded Corners 22">
            <a:extLst>
              <a:ext uri="{FF2B5EF4-FFF2-40B4-BE49-F238E27FC236}">
                <a16:creationId xmlns:a16="http://schemas.microsoft.com/office/drawing/2014/main" id="{DECC025E-EB49-AE9B-6439-B55AC5CC551B}"/>
              </a:ext>
            </a:extLst>
          </p:cNvPr>
          <p:cNvSpPr/>
          <p:nvPr/>
        </p:nvSpPr>
        <p:spPr>
          <a:xfrm>
            <a:off x="4096602" y="1977562"/>
            <a:ext cx="2251881" cy="7511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verlieren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to lose</a:t>
            </a:r>
          </a:p>
        </p:txBody>
      </p:sp>
    </p:spTree>
    <p:extLst>
      <p:ext uri="{BB962C8B-B14F-4D97-AF65-F5344CB8AC3E}">
        <p14:creationId xmlns:p14="http://schemas.microsoft.com/office/powerpoint/2010/main" val="40669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s of House">
            <a:extLst>
              <a:ext uri="{FF2B5EF4-FFF2-40B4-BE49-F238E27FC236}">
                <a16:creationId xmlns:a16="http://schemas.microsoft.com/office/drawing/2014/main" id="{F685A357-5DF1-B8C7-BF15-ED8C076C1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478" y="1275657"/>
            <a:ext cx="2828682" cy="1614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hotos of Heidi">
            <a:extLst>
              <a:ext uri="{FF2B5EF4-FFF2-40B4-BE49-F238E27FC236}">
                <a16:creationId xmlns:a16="http://schemas.microsoft.com/office/drawing/2014/main" id="{94B3836D-1F28-13EF-8108-E22BA805E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478" y="3041700"/>
            <a:ext cx="2828682" cy="2121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4FE2C4-9CA0-7565-1ADF-CD5F04EE2777}"/>
              </a:ext>
            </a:extLst>
          </p:cNvPr>
          <p:cNvSpPr>
            <a:spLocks noGrp="1"/>
          </p:cNvSpPr>
          <p:nvPr>
            <p:ph type="title"/>
          </p:nvPr>
        </p:nvSpPr>
        <p:spPr>
          <a:xfrm>
            <a:off x="0" y="213557"/>
            <a:ext cx="3466531" cy="647577"/>
          </a:xfrm>
        </p:spPr>
        <p:txBody>
          <a:bodyPr/>
          <a:lstStyle/>
          <a:p>
            <a:r>
              <a:rPr lang="en-GB" dirty="0"/>
              <a:t>Johanna Spyri</a:t>
            </a:r>
          </a:p>
        </p:txBody>
      </p:sp>
      <p:sp>
        <p:nvSpPr>
          <p:cNvPr id="3" name="Text Placeholder 2">
            <a:extLst>
              <a:ext uri="{FF2B5EF4-FFF2-40B4-BE49-F238E27FC236}">
                <a16:creationId xmlns:a16="http://schemas.microsoft.com/office/drawing/2014/main" id="{A6F6950F-F6D3-087E-8E28-7A21DA4A8B0A}"/>
              </a:ext>
            </a:extLst>
          </p:cNvPr>
          <p:cNvSpPr>
            <a:spLocks noGrp="1"/>
          </p:cNvSpPr>
          <p:nvPr>
            <p:ph type="body" sz="quarter" idx="10"/>
          </p:nvPr>
        </p:nvSpPr>
        <p:spPr>
          <a:xfrm>
            <a:off x="136703" y="970591"/>
            <a:ext cx="8379950" cy="5673851"/>
          </a:xfrm>
        </p:spPr>
        <p:txBody>
          <a:bodyPr>
            <a:normAutofit fontScale="85000" lnSpcReduction="20000"/>
          </a:bodyPr>
          <a:lstStyle/>
          <a:p>
            <a:pPr>
              <a:lnSpc>
                <a:spcPct val="110000"/>
              </a:lnSpc>
            </a:pPr>
            <a:r>
              <a:rPr lang="de-DE" dirty="0"/>
              <a:t>Die zwei beliebten „Heidi”-Geschichten haben die internationale Bücherwelt fast 150 Jahre lang dominiert. Bis heute gibt es sie in über 50 Sprachen. </a:t>
            </a:r>
          </a:p>
          <a:p>
            <a:pPr>
              <a:lnSpc>
                <a:spcPct val="110000"/>
              </a:lnSpc>
            </a:pPr>
            <a:r>
              <a:rPr lang="de-DE" dirty="0"/>
              <a:t>Viele Länder haben sehr positiv auf das Schweizer Mädchen reagiert, die ihrem Großvater und ihrer Freundin, Klara, so viel Lebensglück gibt. Der Name „Heidi” kombiniert die Liebe zur Natur mit der Lust am Leben. „Heidi” hat das Bild von der Schweiz als gesundes Land definiert. Filme und Theaterstücke haben von Johanna Spyris Ideen profitiert.</a:t>
            </a:r>
          </a:p>
          <a:p>
            <a:pPr>
              <a:lnSpc>
                <a:spcPct val="110000"/>
              </a:lnSpc>
            </a:pPr>
            <a:r>
              <a:rPr lang="de-DE" dirty="0"/>
              <a:t>Die Autorin ist in der Schweiz geboren. Johanna hat in einer Schule am Neuenburgersee studiert. Ein unglückliches Leben mit ihrem Mann aus Zürich hat Johanna in der Großstadt isoliert. Johanna war deprimiert. Aber dann hat sie sich auf Geschichtenschreiben konzentriert. Durch eine Freundin hat sie sich über das Dorf „Maiendorf” informiert, hat es besucht und heute ist Maiendorf als „Heidi-Dorf” bekannt.</a:t>
            </a:r>
          </a:p>
          <a:p>
            <a:pPr>
              <a:lnSpc>
                <a:spcPct val="110000"/>
              </a:lnSpc>
            </a:pPr>
            <a:r>
              <a:rPr lang="de-DE" dirty="0"/>
              <a:t>1879 hat Johanna das erste „Heidi-Buch” produziert, fünf Jahre später verliert Johanna ihren Sohn und auch ihren Mann.</a:t>
            </a:r>
          </a:p>
        </p:txBody>
      </p:sp>
      <p:sp>
        <p:nvSpPr>
          <p:cNvPr id="8" name="Rectangle: Rounded Corners 7">
            <a:extLst>
              <a:ext uri="{FF2B5EF4-FFF2-40B4-BE49-F238E27FC236}">
                <a16:creationId xmlns:a16="http://schemas.microsoft.com/office/drawing/2014/main" id="{BC0C89E8-CFAE-3B2D-7DE8-3F37E4E4AEDC}"/>
              </a:ext>
            </a:extLst>
          </p:cNvPr>
          <p:cNvSpPr/>
          <p:nvPr/>
        </p:nvSpPr>
        <p:spPr>
          <a:xfrm>
            <a:off x="11000095" y="176909"/>
            <a:ext cx="1009935"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Speech Bubble: Rectangle with Corners Rounded 5">
            <a:extLst>
              <a:ext uri="{FF2B5EF4-FFF2-40B4-BE49-F238E27FC236}">
                <a16:creationId xmlns:a16="http://schemas.microsoft.com/office/drawing/2014/main" id="{289843A6-2C2A-A2C5-3125-CBB6215FEEE7}"/>
              </a:ext>
            </a:extLst>
          </p:cNvPr>
          <p:cNvSpPr/>
          <p:nvPr/>
        </p:nvSpPr>
        <p:spPr>
          <a:xfrm>
            <a:off x="8878845" y="815441"/>
            <a:ext cx="3293659" cy="5057409"/>
          </a:xfrm>
          <a:prstGeom prst="wedgeRoundRectCallout">
            <a:avLst>
              <a:gd name="adj1" fmla="val -67232"/>
              <a:gd name="adj2" fmla="val -2060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As you know, the past participles of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ieren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verbs don’t start with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ge</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They end with </a:t>
            </a:r>
            <a:br>
              <a:rPr kumimoji="0" lang="en-GB" sz="2000" b="0" i="0" u="none" strike="noStrike" kern="1200" cap="none" spc="0" normalizeH="0" baseline="0" noProof="0" dirty="0">
                <a:ln>
                  <a:noFill/>
                </a:ln>
                <a:solidFill>
                  <a:srgbClr val="3D3C3C"/>
                </a:solidFill>
                <a:effectLst/>
                <a:uLnTx/>
                <a:uFillTx/>
                <a:latin typeface="Century Gothic"/>
                <a:ea typeface="+mn-ea"/>
                <a:cs typeface="+mn-cs"/>
              </a:rPr>
            </a:br>
            <a:r>
              <a:rPr kumimoji="0" lang="en-GB"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iert</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a:p>
            <a:pPr lvl="0" algn="ctr">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How would we say </a:t>
            </a:r>
            <a:r>
              <a:rPr kumimoji="0" lang="de-DE" sz="2000" b="1" i="1" u="none" strike="noStrike" kern="1200" cap="none" spc="0" normalizeH="0" baseline="0" noProof="0" dirty="0">
                <a:ln>
                  <a:noFill/>
                </a:ln>
                <a:solidFill>
                  <a:srgbClr val="3D3C3C"/>
                </a:solidFill>
                <a:effectLst/>
                <a:uLnTx/>
                <a:uFillTx/>
                <a:latin typeface="Century Gothic"/>
              </a:rPr>
              <a:t>Der Name „Heidi” kombiniert die Liebe zur Natur </a:t>
            </a:r>
            <a:r>
              <a:rPr lang="de-DE" sz="2000" b="1" i="1" dirty="0">
                <a:solidFill>
                  <a:srgbClr val="3D3C3C"/>
                </a:solidFill>
              </a:rPr>
              <a:t>mit der Lust am Leben</a:t>
            </a:r>
            <a:r>
              <a:rPr lang="de-DE" sz="2000" i="1" dirty="0">
                <a:solidFill>
                  <a:srgbClr val="3D3C3C"/>
                </a:solidFill>
              </a:rPr>
              <a:t> </a:t>
            </a:r>
            <a:r>
              <a:rPr kumimoji="0" lang="de-DE" sz="2000" b="0" i="0" u="none" strike="noStrike" kern="1200" cap="none" spc="0" normalizeH="0" baseline="0" noProof="0" dirty="0">
                <a:ln>
                  <a:noFill/>
                </a:ln>
                <a:solidFill>
                  <a:srgbClr val="3D3C3C"/>
                </a:solidFill>
                <a:effectLst/>
                <a:uLnTx/>
                <a:uFillTx/>
                <a:latin typeface="Century Gothic"/>
                <a:ea typeface="+mn-ea"/>
                <a:cs typeface="+mn-cs"/>
              </a:rPr>
              <a:t>in the perfect tense?</a:t>
            </a:r>
            <a:r>
              <a:rPr kumimoji="0" lang="de-DE" sz="2000" b="0" i="1" u="none" strike="noStrike" kern="1200" cap="none" spc="0" normalizeH="0" baseline="0" noProof="0" dirty="0">
                <a:ln>
                  <a:noFill/>
                </a:ln>
                <a:solidFill>
                  <a:srgbClr val="3D3C3C"/>
                </a:solidFill>
                <a:effectLst/>
                <a:uLnTx/>
                <a:uFillTx/>
                <a:latin typeface="Century Gothic"/>
                <a:ea typeface="+mn-ea"/>
                <a:cs typeface="+mn-cs"/>
              </a:rPr>
              <a:t> </a:t>
            </a:r>
            <a:endParaRPr kumimoji="0" lang="en-GB" sz="2000" b="0" i="1" u="none" strike="noStrike" kern="1200" cap="none" spc="0" normalizeH="0" baseline="0" noProof="0" dirty="0">
              <a:ln>
                <a:noFill/>
              </a:ln>
              <a:solidFill>
                <a:srgbClr val="3D3C3C"/>
              </a:solidFill>
              <a:effectLst/>
              <a:uLnTx/>
              <a:uFillTx/>
              <a:latin typeface="Century Gothic"/>
              <a:ea typeface="+mn-ea"/>
              <a:cs typeface="+mn-cs"/>
            </a:endParaRPr>
          </a:p>
        </p:txBody>
      </p:sp>
      <p:cxnSp>
        <p:nvCxnSpPr>
          <p:cNvPr id="13" name="Straight Connector 12">
            <a:extLst>
              <a:ext uri="{FF2B5EF4-FFF2-40B4-BE49-F238E27FC236}">
                <a16:creationId xmlns:a16="http://schemas.microsoft.com/office/drawing/2014/main" id="{4FEC7197-6A8F-0AAA-A0E3-237469DE6DA6}"/>
              </a:ext>
            </a:extLst>
          </p:cNvPr>
          <p:cNvCxnSpPr>
            <a:cxnSpLocks/>
          </p:cNvCxnSpPr>
          <p:nvPr/>
        </p:nvCxnSpPr>
        <p:spPr>
          <a:xfrm>
            <a:off x="4087477" y="1541915"/>
            <a:ext cx="109933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9303CC-6011-5E58-528E-09B9F9E28DE5}"/>
              </a:ext>
            </a:extLst>
          </p:cNvPr>
          <p:cNvCxnSpPr>
            <a:cxnSpLocks/>
          </p:cNvCxnSpPr>
          <p:nvPr/>
        </p:nvCxnSpPr>
        <p:spPr>
          <a:xfrm>
            <a:off x="4759081" y="2775910"/>
            <a:ext cx="120036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AC73E9-D14C-EC4E-179A-42F95FBD9B1D}"/>
              </a:ext>
            </a:extLst>
          </p:cNvPr>
          <p:cNvCxnSpPr>
            <a:cxnSpLocks/>
          </p:cNvCxnSpPr>
          <p:nvPr/>
        </p:nvCxnSpPr>
        <p:spPr>
          <a:xfrm>
            <a:off x="784909" y="4802144"/>
            <a:ext cx="120378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2B8F1C-C3F1-6941-61B3-E71F9490A3EE}"/>
              </a:ext>
            </a:extLst>
          </p:cNvPr>
          <p:cNvCxnSpPr>
            <a:cxnSpLocks/>
          </p:cNvCxnSpPr>
          <p:nvPr/>
        </p:nvCxnSpPr>
        <p:spPr>
          <a:xfrm>
            <a:off x="6096000" y="4544679"/>
            <a:ext cx="70549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DDE72-0CCD-0896-3AEB-E31C4F64788B}"/>
              </a:ext>
            </a:extLst>
          </p:cNvPr>
          <p:cNvCxnSpPr>
            <a:cxnSpLocks/>
          </p:cNvCxnSpPr>
          <p:nvPr/>
        </p:nvCxnSpPr>
        <p:spPr>
          <a:xfrm>
            <a:off x="2196165" y="3295192"/>
            <a:ext cx="96748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CE5F47-C0F1-57D5-1BE0-40FCAD8299E8}"/>
              </a:ext>
            </a:extLst>
          </p:cNvPr>
          <p:cNvCxnSpPr>
            <a:cxnSpLocks/>
          </p:cNvCxnSpPr>
          <p:nvPr/>
        </p:nvCxnSpPr>
        <p:spPr>
          <a:xfrm>
            <a:off x="2982789" y="3575841"/>
            <a:ext cx="96748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peech Bubble: Rectangle with Corners Rounded 10">
            <a:extLst>
              <a:ext uri="{FF2B5EF4-FFF2-40B4-BE49-F238E27FC236}">
                <a16:creationId xmlns:a16="http://schemas.microsoft.com/office/drawing/2014/main" id="{184C0F7F-A29E-1E79-15B5-6FE14EA8DB74}"/>
              </a:ext>
            </a:extLst>
          </p:cNvPr>
          <p:cNvSpPr/>
          <p:nvPr/>
        </p:nvSpPr>
        <p:spPr>
          <a:xfrm>
            <a:off x="8761638" y="766487"/>
            <a:ext cx="3293659" cy="5057409"/>
          </a:xfrm>
          <a:prstGeom prst="wedgeRoundRectCallout">
            <a:avLst>
              <a:gd name="adj1" fmla="val -67232"/>
              <a:gd name="adj2" fmla="val -2060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A lot of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ieren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verbs are near cognates with English. What do you think </a:t>
            </a:r>
            <a:r>
              <a:rPr kumimoji="0" lang="en-GB" sz="2000" b="1" i="1" u="none" strike="noStrike" kern="1200" cap="none" spc="0" normalizeH="0" baseline="0" noProof="0" dirty="0" err="1">
                <a:ln>
                  <a:noFill/>
                </a:ln>
                <a:solidFill>
                  <a:srgbClr val="3D3C3C"/>
                </a:solidFill>
                <a:effectLst/>
                <a:uLnTx/>
                <a:uFillTx/>
                <a:latin typeface="Century Gothic"/>
                <a:ea typeface="+mn-ea"/>
                <a:cs typeface="+mn-cs"/>
              </a:rPr>
              <a:t>dominiert</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1" u="none" strike="noStrike" kern="1200" cap="none" spc="0" normalizeH="0" baseline="0" noProof="0" dirty="0" err="1">
                <a:ln>
                  <a:noFill/>
                </a:ln>
                <a:solidFill>
                  <a:srgbClr val="3D3C3C"/>
                </a:solidFill>
                <a:effectLst/>
                <a:uLnTx/>
                <a:uFillTx/>
                <a:latin typeface="Century Gothic"/>
                <a:ea typeface="+mn-ea"/>
                <a:cs typeface="+mn-cs"/>
              </a:rPr>
              <a:t>kombiniert</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1" u="none" strike="noStrike" kern="1200" cap="none" spc="0" normalizeH="0" baseline="0" noProof="0" dirty="0" err="1">
                <a:ln>
                  <a:noFill/>
                </a:ln>
                <a:solidFill>
                  <a:srgbClr val="3D3C3C"/>
                </a:solidFill>
                <a:effectLst/>
                <a:uLnTx/>
                <a:uFillTx/>
                <a:latin typeface="Century Gothic"/>
                <a:ea typeface="+mn-ea"/>
                <a:cs typeface="+mn-cs"/>
              </a:rPr>
              <a:t>definiert</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1" u="none" strike="noStrike" kern="1200" cap="none" spc="0" normalizeH="0" baseline="0" noProof="0" dirty="0" err="1">
                <a:ln>
                  <a:noFill/>
                </a:ln>
                <a:solidFill>
                  <a:srgbClr val="3D3C3C"/>
                </a:solidFill>
                <a:effectLst/>
                <a:uLnTx/>
                <a:uFillTx/>
                <a:latin typeface="Century Gothic"/>
                <a:ea typeface="+mn-ea"/>
                <a:cs typeface="+mn-cs"/>
              </a:rPr>
              <a:t>profitiert</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1" u="none" strike="noStrike" kern="1200" cap="none" spc="0" normalizeH="0" baseline="0" noProof="0" dirty="0" err="1">
                <a:ln>
                  <a:noFill/>
                </a:ln>
                <a:solidFill>
                  <a:srgbClr val="3D3C3C"/>
                </a:solidFill>
                <a:effectLst/>
                <a:uLnTx/>
                <a:uFillTx/>
                <a:latin typeface="Century Gothic"/>
                <a:ea typeface="+mn-ea"/>
                <a:cs typeface="+mn-cs"/>
              </a:rPr>
              <a:t>isoliert</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and </a:t>
            </a:r>
            <a:r>
              <a:rPr kumimoji="0" lang="en-GB" sz="2000" b="1" i="1" u="none" strike="noStrike" kern="1200" cap="none" spc="0" normalizeH="0" baseline="0" noProof="0" dirty="0" err="1">
                <a:ln>
                  <a:noFill/>
                </a:ln>
                <a:solidFill>
                  <a:srgbClr val="3D3C3C"/>
                </a:solidFill>
                <a:effectLst/>
                <a:uLnTx/>
                <a:uFillTx/>
                <a:latin typeface="Century Gothic"/>
                <a:ea typeface="+mn-ea"/>
                <a:cs typeface="+mn-cs"/>
              </a:rPr>
              <a:t>deprimiert</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mean?</a:t>
            </a:r>
            <a:endParaRPr kumimoji="0" lang="en-GB" sz="2000" b="0" i="1"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5" name="Picture 4" descr="Map&#10;&#10;Description automatically generated">
            <a:extLst>
              <a:ext uri="{FF2B5EF4-FFF2-40B4-BE49-F238E27FC236}">
                <a16:creationId xmlns:a16="http://schemas.microsoft.com/office/drawing/2014/main" id="{2935D7EB-2456-4275-BCB7-3EAEA091D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5530" y="64698"/>
            <a:ext cx="607948" cy="945169"/>
          </a:xfrm>
          <a:prstGeom prst="rect">
            <a:avLst/>
          </a:prstGeom>
        </p:spPr>
      </p:pic>
      <p:pic>
        <p:nvPicPr>
          <p:cNvPr id="9" name="Picture 8">
            <a:extLst>
              <a:ext uri="{FF2B5EF4-FFF2-40B4-BE49-F238E27FC236}">
                <a16:creationId xmlns:a16="http://schemas.microsoft.com/office/drawing/2014/main" id="{E13653D3-0100-4668-A231-78C456A03292}"/>
              </a:ext>
            </a:extLst>
          </p:cNvPr>
          <p:cNvPicPr>
            <a:picLocks noChangeAspect="1"/>
          </p:cNvPicPr>
          <p:nvPr/>
        </p:nvPicPr>
        <p:blipFill rotWithShape="1">
          <a:blip r:embed="rId6">
            <a:clrChange>
              <a:clrFrom>
                <a:srgbClr val="FFFFFF"/>
              </a:clrFrom>
              <a:clrTo>
                <a:srgbClr val="FFFFFF">
                  <a:alpha val="0"/>
                </a:srgbClr>
              </a:clrTo>
            </a:clrChange>
          </a:blip>
          <a:srcRect r="50145"/>
          <a:stretch/>
        </p:blipFill>
        <p:spPr>
          <a:xfrm>
            <a:off x="3574853" y="31601"/>
            <a:ext cx="2368456" cy="951279"/>
          </a:xfrm>
          <a:prstGeom prst="rect">
            <a:avLst/>
          </a:prstGeom>
        </p:spPr>
      </p:pic>
      <p:pic>
        <p:nvPicPr>
          <p:cNvPr id="21" name="Picture 20">
            <a:extLst>
              <a:ext uri="{FF2B5EF4-FFF2-40B4-BE49-F238E27FC236}">
                <a16:creationId xmlns:a16="http://schemas.microsoft.com/office/drawing/2014/main" id="{8617B154-602F-4DAE-93ED-D5183FB9C3D1}"/>
              </a:ext>
            </a:extLst>
          </p:cNvPr>
          <p:cNvPicPr>
            <a:picLocks noChangeAspect="1"/>
          </p:cNvPicPr>
          <p:nvPr/>
        </p:nvPicPr>
        <p:blipFill rotWithShape="1">
          <a:blip r:embed="rId6">
            <a:clrChange>
              <a:clrFrom>
                <a:srgbClr val="FFFFFF"/>
              </a:clrFrom>
              <a:clrTo>
                <a:srgbClr val="FFFFFF">
                  <a:alpha val="0"/>
                </a:srgbClr>
              </a:clrTo>
            </a:clrChange>
          </a:blip>
          <a:srcRect l="50145"/>
          <a:stretch/>
        </p:blipFill>
        <p:spPr>
          <a:xfrm>
            <a:off x="6009095" y="-9005"/>
            <a:ext cx="2570649" cy="1032489"/>
          </a:xfrm>
          <a:prstGeom prst="rect">
            <a:avLst/>
          </a:prstGeom>
        </p:spPr>
      </p:pic>
      <p:sp>
        <p:nvSpPr>
          <p:cNvPr id="4" name="Rectangle: Rounded Corners 3">
            <a:extLst>
              <a:ext uri="{FF2B5EF4-FFF2-40B4-BE49-F238E27FC236}">
                <a16:creationId xmlns:a16="http://schemas.microsoft.com/office/drawing/2014/main" id="{00653826-4365-4F06-BA91-C53B2C72EEE4}"/>
              </a:ext>
            </a:extLst>
          </p:cNvPr>
          <p:cNvSpPr/>
          <p:nvPr/>
        </p:nvSpPr>
        <p:spPr>
          <a:xfrm>
            <a:off x="1629295" y="1275657"/>
            <a:ext cx="2391502" cy="26623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with Corners Rounded 9">
            <a:extLst>
              <a:ext uri="{FF2B5EF4-FFF2-40B4-BE49-F238E27FC236}">
                <a16:creationId xmlns:a16="http://schemas.microsoft.com/office/drawing/2014/main" id="{FDC171AD-50CC-4EA3-5896-FD84EE63CA8E}"/>
              </a:ext>
            </a:extLst>
          </p:cNvPr>
          <p:cNvSpPr/>
          <p:nvPr/>
        </p:nvSpPr>
        <p:spPr>
          <a:xfrm>
            <a:off x="8734775" y="766486"/>
            <a:ext cx="3293659" cy="5057409"/>
          </a:xfrm>
          <a:prstGeom prst="wedgeRoundRectCallout">
            <a:avLst>
              <a:gd name="adj1" fmla="val -67232"/>
              <a:gd name="adj2" fmla="val -2060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And how would we say </a:t>
            </a:r>
            <a:r>
              <a:rPr kumimoji="0" lang="en-GB" sz="2000" b="1" i="1" u="none" strike="noStrike" kern="1200" cap="none" spc="0" normalizeH="0" baseline="0" noProof="0" dirty="0">
                <a:ln>
                  <a:noFill/>
                </a:ln>
                <a:solidFill>
                  <a:srgbClr val="3D3C3C"/>
                </a:solidFill>
                <a:effectLst/>
                <a:uLnTx/>
                <a:uFillTx/>
                <a:latin typeface="Century Gothic"/>
                <a:ea typeface="+mn-ea"/>
                <a:cs typeface="+mn-cs"/>
              </a:rPr>
              <a:t>F</a:t>
            </a:r>
            <a:r>
              <a:rPr kumimoji="0" lang="de-DE" sz="2000" b="1" i="1" u="none" strike="noStrike" kern="1200" cap="none" spc="0" normalizeH="0" baseline="0" noProof="0" dirty="0">
                <a:ln>
                  <a:noFill/>
                </a:ln>
                <a:solidFill>
                  <a:srgbClr val="3D3C3C"/>
                </a:solidFill>
                <a:effectLst/>
                <a:uLnTx/>
                <a:uFillTx/>
                <a:latin typeface="Century Gothic"/>
                <a:ea typeface="+mn-ea"/>
                <a:cs typeface="+mn-cs"/>
              </a:rPr>
              <a:t>ünf Jahre später verliert Johanna ihren Sohn und auch ihren Mann </a:t>
            </a:r>
            <a:r>
              <a:rPr kumimoji="0" lang="de-DE" sz="2000" b="0" i="0" u="none" strike="noStrike" kern="1200" cap="none" spc="0" normalizeH="0" baseline="0" noProof="0" dirty="0">
                <a:ln>
                  <a:noFill/>
                </a:ln>
                <a:solidFill>
                  <a:srgbClr val="3D3C3C"/>
                </a:solidFill>
                <a:effectLst/>
                <a:uLnTx/>
                <a:uFillTx/>
                <a:latin typeface="Century Gothic"/>
                <a:ea typeface="+mn-ea"/>
                <a:cs typeface="+mn-cs"/>
              </a:rPr>
              <a:t>in the perfect tense?</a:t>
            </a:r>
            <a:r>
              <a:rPr kumimoji="0" lang="de-DE" sz="2000" b="0" i="1" u="none" strike="noStrike" kern="1200" cap="none" spc="0" normalizeH="0" baseline="0" noProof="0" dirty="0">
                <a:ln>
                  <a:noFill/>
                </a:ln>
                <a:solidFill>
                  <a:srgbClr val="3D3C3C"/>
                </a:solidFill>
                <a:effectLst/>
                <a:uLnTx/>
                <a:uFillTx/>
                <a:latin typeface="Century Gothic"/>
                <a:ea typeface="+mn-ea"/>
                <a:cs typeface="+mn-cs"/>
              </a:rPr>
              <a:t> </a:t>
            </a:r>
            <a:endParaRPr kumimoji="0" lang="en-GB" sz="2000" b="0" i="1" u="none" strike="noStrike" kern="1200" cap="none" spc="0" normalizeH="0" baseline="0" noProof="0" dirty="0">
              <a:ln>
                <a:noFill/>
              </a:ln>
              <a:solidFill>
                <a:srgbClr val="3D3C3C"/>
              </a:solidFill>
              <a:effectLst/>
              <a:uLnTx/>
              <a:uFillTx/>
              <a:latin typeface="Century Gothic"/>
              <a:ea typeface="+mn-ea"/>
              <a:cs typeface="+mn-cs"/>
            </a:endParaRPr>
          </a:p>
        </p:txBody>
      </p:sp>
      <p:sp>
        <p:nvSpPr>
          <p:cNvPr id="25" name="Speech Bubble: Rectangle with Corners Rounded 24">
            <a:extLst>
              <a:ext uri="{FF2B5EF4-FFF2-40B4-BE49-F238E27FC236}">
                <a16:creationId xmlns:a16="http://schemas.microsoft.com/office/drawing/2014/main" id="{ECB7C5D8-480A-721E-B95C-8963CE7B0043}"/>
              </a:ext>
            </a:extLst>
          </p:cNvPr>
          <p:cNvSpPr/>
          <p:nvPr/>
        </p:nvSpPr>
        <p:spPr>
          <a:xfrm>
            <a:off x="8824020" y="790963"/>
            <a:ext cx="3293659" cy="5057409"/>
          </a:xfrm>
          <a:prstGeom prst="wedgeRoundRectCallout">
            <a:avLst>
              <a:gd name="adj1" fmla="val -67232"/>
              <a:gd name="adj2" fmla="val -2060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How would we say </a:t>
            </a:r>
            <a:r>
              <a:rPr kumimoji="0" lang="de-DE" sz="2000" b="1" i="1" u="none" strike="noStrike" kern="1200" cap="none" spc="0" normalizeH="0" baseline="0" noProof="0" dirty="0">
                <a:ln>
                  <a:noFill/>
                </a:ln>
                <a:solidFill>
                  <a:srgbClr val="3D3C3C"/>
                </a:solidFill>
                <a:effectLst/>
                <a:uLnTx/>
                <a:uFillTx/>
                <a:latin typeface="Century Gothic"/>
                <a:ea typeface="+mn-ea"/>
                <a:cs typeface="+mn-cs"/>
              </a:rPr>
              <a:t>Filme und Theaterstücke haben von Johanna Spyris Ideen profitiert.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3D3C3C"/>
                </a:solidFill>
                <a:effectLst/>
                <a:uLnTx/>
                <a:uFillTx/>
                <a:latin typeface="Century Gothic"/>
                <a:ea typeface="+mn-ea"/>
                <a:cs typeface="+mn-cs"/>
              </a:rPr>
              <a:t>in the present tense?</a:t>
            </a:r>
            <a:r>
              <a:rPr kumimoji="0" lang="de-DE" sz="2000" b="0" i="1" u="none" strike="noStrike" kern="1200" cap="none" spc="0" normalizeH="0" baseline="0" noProof="0" dirty="0">
                <a:ln>
                  <a:noFill/>
                </a:ln>
                <a:solidFill>
                  <a:srgbClr val="3D3C3C"/>
                </a:solidFill>
                <a:effectLst/>
                <a:uLnTx/>
                <a:uFillTx/>
                <a:latin typeface="Century Gothic"/>
                <a:ea typeface="+mn-ea"/>
                <a:cs typeface="+mn-cs"/>
              </a:rPr>
              <a:t> </a:t>
            </a:r>
            <a:endParaRPr kumimoji="0" lang="en-GB" sz="2000" b="0" i="1" u="none" strike="noStrike" kern="1200" cap="none" spc="0" normalizeH="0" baseline="0" noProof="0" dirty="0">
              <a:ln>
                <a:noFill/>
              </a:ln>
              <a:solidFill>
                <a:srgbClr val="3D3C3C"/>
              </a:solidFill>
              <a:effectLst/>
              <a:uLnTx/>
              <a:uFillTx/>
              <a:latin typeface="Century Gothic"/>
              <a:ea typeface="+mn-ea"/>
              <a:cs typeface="+mn-cs"/>
            </a:endParaRPr>
          </a:p>
        </p:txBody>
      </p:sp>
      <p:sp>
        <p:nvSpPr>
          <p:cNvPr id="22" name="Speech Bubble: Rectangle with Corners Rounded 21">
            <a:extLst>
              <a:ext uri="{FF2B5EF4-FFF2-40B4-BE49-F238E27FC236}">
                <a16:creationId xmlns:a16="http://schemas.microsoft.com/office/drawing/2014/main" id="{11663604-D93C-4031-BD6E-92062D5DDA7A}"/>
              </a:ext>
            </a:extLst>
          </p:cNvPr>
          <p:cNvSpPr/>
          <p:nvPr/>
        </p:nvSpPr>
        <p:spPr>
          <a:xfrm>
            <a:off x="8800537" y="814440"/>
            <a:ext cx="3293659" cy="5057409"/>
          </a:xfrm>
          <a:prstGeom prst="wedgeRoundRectCallout">
            <a:avLst>
              <a:gd name="adj1" fmla="val -67232"/>
              <a:gd name="adj2" fmla="val -2060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Translating this phrase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3D3C3C"/>
                </a:solidFill>
                <a:latin typeface="Century Gothic"/>
              </a:rPr>
              <a:t>‘</a:t>
            </a:r>
            <a:r>
              <a:rPr lang="en-GB" sz="2000" b="1" dirty="0">
                <a:solidFill>
                  <a:srgbClr val="3D3C3C"/>
                </a:solidFill>
                <a:latin typeface="Century Gothic"/>
              </a:rPr>
              <a:t>fast 150 Jahre lang</a:t>
            </a:r>
            <a:r>
              <a:rPr lang="en-GB" sz="2000" dirty="0">
                <a:solidFill>
                  <a:srgbClr val="3D3C3C"/>
                </a:solidFill>
                <a:latin typeface="Century Gothic"/>
              </a:rPr>
              <a:t>’</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word-for-word sounds odd.  What is a more natural</a:t>
            </a:r>
            <a:r>
              <a:rPr kumimoji="0" lang="en-GB" sz="2000" b="0" i="0" u="none" strike="noStrike" kern="1200" cap="none" spc="0" normalizeH="0" noProof="0" dirty="0">
                <a:ln>
                  <a:noFill/>
                </a:ln>
                <a:solidFill>
                  <a:srgbClr val="3D3C3C"/>
                </a:solidFill>
                <a:effectLst/>
                <a:uLnTx/>
                <a:uFillTx/>
                <a:latin typeface="Century Gothic"/>
                <a:ea typeface="+mn-ea"/>
                <a:cs typeface="+mn-cs"/>
              </a:rPr>
              <a:t> sounding translation?</a:t>
            </a:r>
            <a:endParaRPr kumimoji="0" lang="en-GB" sz="2000" b="0" i="1"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D9B2B42B-EFC4-4E68-A43D-52151BB9303E}"/>
              </a:ext>
            </a:extLst>
          </p:cNvPr>
          <p:cNvSpPr txBox="1"/>
          <p:nvPr/>
        </p:nvSpPr>
        <p:spPr>
          <a:xfrm>
            <a:off x="8909803" y="4544679"/>
            <a:ext cx="3211806" cy="400110"/>
          </a:xfrm>
          <a:prstGeom prst="rect">
            <a:avLst/>
          </a:prstGeom>
          <a:noFill/>
        </p:spPr>
        <p:txBody>
          <a:bodyPr wrap="square" rtlCol="0">
            <a:spAutoFit/>
          </a:bodyPr>
          <a:lstStyle/>
          <a:p>
            <a:r>
              <a:rPr lang="en-GB" sz="2000" dirty="0"/>
              <a:t> </a:t>
            </a:r>
            <a:r>
              <a:rPr lang="en-GB" sz="2000" b="1" dirty="0"/>
              <a:t>= for almost 150 years.</a:t>
            </a:r>
          </a:p>
        </p:txBody>
      </p:sp>
    </p:spTree>
    <p:extLst>
      <p:ext uri="{BB962C8B-B14F-4D97-AF65-F5344CB8AC3E}">
        <p14:creationId xmlns:p14="http://schemas.microsoft.com/office/powerpoint/2010/main" val="2206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 grpId="0" animBg="1"/>
      <p:bldP spid="10" grpId="0" animBg="1"/>
      <p:bldP spid="25" grpId="0" animBg="1"/>
      <p:bldP spid="2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FE2C4-9CA0-7565-1ADF-CD5F04EE2777}"/>
              </a:ext>
            </a:extLst>
          </p:cNvPr>
          <p:cNvSpPr>
            <a:spLocks noGrp="1"/>
          </p:cNvSpPr>
          <p:nvPr>
            <p:ph type="title"/>
          </p:nvPr>
        </p:nvSpPr>
        <p:spPr>
          <a:xfrm>
            <a:off x="0" y="213557"/>
            <a:ext cx="3547294" cy="647577"/>
          </a:xfrm>
        </p:spPr>
        <p:txBody>
          <a:bodyPr/>
          <a:lstStyle/>
          <a:p>
            <a:r>
              <a:rPr lang="en-GB" dirty="0"/>
              <a:t>Johanna Spyri</a:t>
            </a:r>
          </a:p>
        </p:txBody>
      </p:sp>
      <p:sp>
        <p:nvSpPr>
          <p:cNvPr id="3" name="Text Placeholder 2">
            <a:extLst>
              <a:ext uri="{FF2B5EF4-FFF2-40B4-BE49-F238E27FC236}">
                <a16:creationId xmlns:a16="http://schemas.microsoft.com/office/drawing/2014/main" id="{A6F6950F-F6D3-087E-8E28-7A21DA4A8B0A}"/>
              </a:ext>
            </a:extLst>
          </p:cNvPr>
          <p:cNvSpPr>
            <a:spLocks noGrp="1"/>
          </p:cNvSpPr>
          <p:nvPr>
            <p:ph type="body" sz="quarter" idx="10"/>
          </p:nvPr>
        </p:nvSpPr>
        <p:spPr/>
        <p:txBody>
          <a:bodyPr/>
          <a:lstStyle/>
          <a:p>
            <a:r>
              <a:rPr lang="en-GB" dirty="0"/>
              <a:t>Was hat Johanna Spyri </a:t>
            </a:r>
            <a:r>
              <a:rPr lang="en-GB" dirty="0" err="1"/>
              <a:t>gemacht</a:t>
            </a:r>
            <a:r>
              <a:rPr lang="en-GB" dirty="0"/>
              <a:t>? Frag </a:t>
            </a:r>
            <a:r>
              <a:rPr lang="en-GB" dirty="0" err="1"/>
              <a:t>deine</a:t>
            </a:r>
            <a:r>
              <a:rPr lang="en-GB" dirty="0"/>
              <a:t>/</a:t>
            </a:r>
            <a:r>
              <a:rPr lang="en-GB" dirty="0" err="1"/>
              <a:t>deinen</a:t>
            </a:r>
            <a:r>
              <a:rPr lang="en-GB" dirty="0"/>
              <a:t> Partner*in.</a:t>
            </a:r>
          </a:p>
          <a:p>
            <a:endParaRPr lang="en-GB" dirty="0"/>
          </a:p>
        </p:txBody>
      </p:sp>
      <p:sp>
        <p:nvSpPr>
          <p:cNvPr id="8" name="Rectangle: Rounded Corners 7">
            <a:extLst>
              <a:ext uri="{FF2B5EF4-FFF2-40B4-BE49-F238E27FC236}">
                <a16:creationId xmlns:a16="http://schemas.microsoft.com/office/drawing/2014/main" id="{21D8DCED-F0D5-523F-6C5E-1D93774B4408}"/>
              </a:ext>
            </a:extLst>
          </p:cNvPr>
          <p:cNvSpPr/>
          <p:nvPr/>
        </p:nvSpPr>
        <p:spPr>
          <a:xfrm>
            <a:off x="2136861" y="3221129"/>
            <a:ext cx="2517047" cy="12181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rPr>
              <a:t>Studied in a school?</a:t>
            </a:r>
          </a:p>
        </p:txBody>
      </p:sp>
      <p:sp>
        <p:nvSpPr>
          <p:cNvPr id="9" name="Rectangle: Rounded Corners 8">
            <a:extLst>
              <a:ext uri="{FF2B5EF4-FFF2-40B4-BE49-F238E27FC236}">
                <a16:creationId xmlns:a16="http://schemas.microsoft.com/office/drawing/2014/main" id="{48A0E41C-1189-D3B0-C326-ADF43DD58B41}"/>
              </a:ext>
            </a:extLst>
          </p:cNvPr>
          <p:cNvSpPr/>
          <p:nvPr/>
        </p:nvSpPr>
        <p:spPr>
          <a:xfrm>
            <a:off x="3547295" y="1710299"/>
            <a:ext cx="2517047" cy="12181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a:ln>
                  <a:noFill/>
                </a:ln>
                <a:solidFill>
                  <a:srgbClr val="3D3C3C"/>
                </a:solidFill>
                <a:effectLst/>
                <a:uLnTx/>
                <a:uFillTx/>
                <a:latin typeface="Century Gothic"/>
                <a:ea typeface="Calibri" panose="020F0502020204030204" pitchFamily="34" charset="0"/>
                <a:cs typeface="Times New Roman" panose="02020603050405020304" pitchFamily="18" charset="0"/>
              </a:rPr>
              <a:t>Produced books?</a:t>
            </a:r>
          </a:p>
        </p:txBody>
      </p:sp>
      <p:sp>
        <p:nvSpPr>
          <p:cNvPr id="10" name="Rectangle: Rounded Corners 9">
            <a:extLst>
              <a:ext uri="{FF2B5EF4-FFF2-40B4-BE49-F238E27FC236}">
                <a16:creationId xmlns:a16="http://schemas.microsoft.com/office/drawing/2014/main" id="{CC9C31AE-B2D6-1238-01C9-1602848B4E88}"/>
              </a:ext>
            </a:extLst>
          </p:cNvPr>
          <p:cNvSpPr/>
          <p:nvPr/>
        </p:nvSpPr>
        <p:spPr>
          <a:xfrm>
            <a:off x="6496300" y="1710298"/>
            <a:ext cx="2517047" cy="12181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rPr>
              <a:t>Tried a life in the theatre?</a:t>
            </a:r>
          </a:p>
        </p:txBody>
      </p:sp>
      <p:sp>
        <p:nvSpPr>
          <p:cNvPr id="11" name="Rectangle: Rounded Corners 10">
            <a:extLst>
              <a:ext uri="{FF2B5EF4-FFF2-40B4-BE49-F238E27FC236}">
                <a16:creationId xmlns:a16="http://schemas.microsoft.com/office/drawing/2014/main" id="{A3E9EB91-767A-2E8B-CA25-0BB5B410E0A1}"/>
              </a:ext>
            </a:extLst>
          </p:cNvPr>
          <p:cNvSpPr/>
          <p:nvPr/>
        </p:nvSpPr>
        <p:spPr>
          <a:xfrm>
            <a:off x="533524" y="1710298"/>
            <a:ext cx="2517047" cy="12181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rPr>
              <a:t>Accepted a job in </a:t>
            </a:r>
            <a:r>
              <a:rPr kumimoji="0" lang="en-GB" sz="2400" b="0" i="0" u="none" strike="noStrike" kern="1200" cap="none" spc="0" normalizeH="0" baseline="0" noProof="0" dirty="0" err="1">
                <a:ln>
                  <a:noFill/>
                </a:ln>
                <a:solidFill>
                  <a:srgbClr val="3D3C3C"/>
                </a:solidFill>
                <a:effectLst/>
                <a:uLnTx/>
                <a:uFillTx/>
                <a:latin typeface="Century Gothic"/>
                <a:ea typeface="Calibri" panose="020F0502020204030204" pitchFamily="34" charset="0"/>
                <a:cs typeface="Times New Roman" panose="02020603050405020304" pitchFamily="18" charset="0"/>
              </a:rPr>
              <a:t>Maiendorf</a:t>
            </a:r>
            <a:r>
              <a:rPr kumimoji="0" lang="en-GB" sz="2400" b="0"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rPr>
              <a:t>?</a:t>
            </a:r>
          </a:p>
        </p:txBody>
      </p:sp>
      <p:sp>
        <p:nvSpPr>
          <p:cNvPr id="12" name="Rectangle: Rounded Corners 11">
            <a:extLst>
              <a:ext uri="{FF2B5EF4-FFF2-40B4-BE49-F238E27FC236}">
                <a16:creationId xmlns:a16="http://schemas.microsoft.com/office/drawing/2014/main" id="{F7A605F6-F35B-BA24-F9A3-C8F4152D9A6C}"/>
              </a:ext>
            </a:extLst>
          </p:cNvPr>
          <p:cNvSpPr/>
          <p:nvPr/>
        </p:nvSpPr>
        <p:spPr>
          <a:xfrm>
            <a:off x="5071297" y="3246384"/>
            <a:ext cx="2517047" cy="12181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rPr>
              <a:t>Did something happen in </a:t>
            </a:r>
            <a:r>
              <a:rPr kumimoji="0" lang="en-GB" sz="2400" b="0" i="0" u="none" strike="noStrike" kern="1200" cap="none" spc="0" normalizeH="0" baseline="0" noProof="0" dirty="0" err="1">
                <a:ln>
                  <a:noFill/>
                </a:ln>
                <a:solidFill>
                  <a:srgbClr val="3D3C3C"/>
                </a:solidFill>
                <a:effectLst/>
                <a:uLnTx/>
                <a:uFillTx/>
                <a:latin typeface="Century Gothic"/>
                <a:ea typeface="Calibri" panose="020F0502020204030204" pitchFamily="34" charset="0"/>
                <a:cs typeface="Times New Roman" panose="02020603050405020304" pitchFamily="18" charset="0"/>
              </a:rPr>
              <a:t>Maiendorf</a:t>
            </a:r>
            <a:r>
              <a:rPr kumimoji="0" lang="en-GB" sz="2400" b="0" i="0" u="none" strike="noStrike" kern="1200" cap="none" spc="0" normalizeH="0" baseline="0" noProof="0" dirty="0">
                <a:ln>
                  <a:noFill/>
                </a:ln>
                <a:solidFill>
                  <a:srgbClr val="3D3C3C"/>
                </a:solidFill>
                <a:effectLst/>
                <a:uLnTx/>
                <a:uFillTx/>
                <a:latin typeface="Century Gothic"/>
                <a:ea typeface="Calibri" panose="020F0502020204030204" pitchFamily="34" charset="0"/>
                <a:cs typeface="Times New Roman" panose="02020603050405020304" pitchFamily="18" charset="0"/>
              </a:rPr>
              <a:t>?</a:t>
            </a:r>
            <a:endParaRPr kumimoji="0" lang="en-GB" sz="2400" b="0" i="0" u="none"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82CED8D1-3080-8041-44F2-41E348CBFE0E}"/>
              </a:ext>
            </a:extLst>
          </p:cNvPr>
          <p:cNvSpPr/>
          <p:nvPr/>
        </p:nvSpPr>
        <p:spPr>
          <a:xfrm>
            <a:off x="533525" y="4815601"/>
            <a:ext cx="2517047" cy="121819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Calibri" panose="020F0502020204030204" pitchFamily="34" charset="0"/>
                <a:cs typeface="Times New Roman" panose="02020603050405020304" pitchFamily="18" charset="0"/>
              </a:rPr>
              <a:t>Concentrated every day?</a:t>
            </a:r>
          </a:p>
        </p:txBody>
      </p:sp>
      <p:sp>
        <p:nvSpPr>
          <p:cNvPr id="14" name="Rectangle: Rounded Corners 13">
            <a:extLst>
              <a:ext uri="{FF2B5EF4-FFF2-40B4-BE49-F238E27FC236}">
                <a16:creationId xmlns:a16="http://schemas.microsoft.com/office/drawing/2014/main" id="{EF620D65-9C3C-35E4-0D7A-2C2205209B43}"/>
              </a:ext>
            </a:extLst>
          </p:cNvPr>
          <p:cNvSpPr/>
          <p:nvPr/>
        </p:nvSpPr>
        <p:spPr>
          <a:xfrm>
            <a:off x="3547294" y="4815601"/>
            <a:ext cx="2517047" cy="121819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Calibri" panose="020F0502020204030204" pitchFamily="34" charset="0"/>
                <a:cs typeface="Times New Roman" panose="02020603050405020304" pitchFamily="18" charset="0"/>
              </a:rPr>
              <a:t>Informed her family?</a:t>
            </a:r>
          </a:p>
        </p:txBody>
      </p:sp>
      <p:sp>
        <p:nvSpPr>
          <p:cNvPr id="15" name="Rectangle: Rounded Corners 14">
            <a:extLst>
              <a:ext uri="{FF2B5EF4-FFF2-40B4-BE49-F238E27FC236}">
                <a16:creationId xmlns:a16="http://schemas.microsoft.com/office/drawing/2014/main" id="{3D6D64BD-4C79-519E-0C26-877258A01907}"/>
              </a:ext>
            </a:extLst>
          </p:cNvPr>
          <p:cNvSpPr/>
          <p:nvPr/>
        </p:nvSpPr>
        <p:spPr>
          <a:xfrm>
            <a:off x="6496299" y="4799035"/>
            <a:ext cx="2517047" cy="121819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entury Gothic"/>
                <a:ea typeface="Calibri" panose="020F0502020204030204" pitchFamily="34" charset="0"/>
                <a:cs typeface="Times New Roman" panose="02020603050405020304" pitchFamily="18" charset="0"/>
              </a:rPr>
              <a:t>Reacted  well (to her situation)?</a:t>
            </a:r>
          </a:p>
        </p:txBody>
      </p:sp>
      <p:sp>
        <p:nvSpPr>
          <p:cNvPr id="18" name="Speech Bubble: Rectangle with Corners Rounded 17">
            <a:extLst>
              <a:ext uri="{FF2B5EF4-FFF2-40B4-BE49-F238E27FC236}">
                <a16:creationId xmlns:a16="http://schemas.microsoft.com/office/drawing/2014/main" id="{D41C9CD5-599A-CF19-47C9-5D76F8D65105}"/>
              </a:ext>
            </a:extLst>
          </p:cNvPr>
          <p:cNvSpPr/>
          <p:nvPr/>
        </p:nvSpPr>
        <p:spPr>
          <a:xfrm>
            <a:off x="9326207" y="3221129"/>
            <a:ext cx="2713393" cy="2383768"/>
          </a:xfrm>
          <a:prstGeom prst="wedgeRoundRectCallout">
            <a:avLst>
              <a:gd name="adj1" fmla="val -71071"/>
              <a:gd name="adj2" fmla="val 44218"/>
              <a:gd name="adj3" fmla="val 16667"/>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entury Gothic"/>
                <a:ea typeface="+mn-ea"/>
                <a:cs typeface="+mn-cs"/>
              </a:rPr>
              <a:t>Remember, if </a:t>
            </a:r>
            <a:r>
              <a:rPr kumimoji="0" lang="en-GB" sz="2400" b="0" i="0" u="none" strike="noStrike" kern="1200" cap="none" spc="0" normalizeH="0" baseline="0" noProof="0" dirty="0" err="1">
                <a:ln>
                  <a:noFill/>
                </a:ln>
                <a:solidFill>
                  <a:schemeClr val="bg1"/>
                </a:solidFill>
                <a:effectLst/>
                <a:uLnTx/>
                <a:uFillTx/>
                <a:latin typeface="Century Gothic"/>
                <a:ea typeface="+mn-ea"/>
                <a:cs typeface="+mn-cs"/>
              </a:rPr>
              <a:t>konzentrieren</a:t>
            </a:r>
            <a:r>
              <a:rPr kumimoji="0" lang="en-GB" sz="2400" b="0" i="0" u="none" strike="noStrike" kern="1200" cap="none" spc="0" normalizeH="0" baseline="0" noProof="0" dirty="0">
                <a:ln>
                  <a:noFill/>
                </a:ln>
                <a:solidFill>
                  <a:schemeClr val="bg1"/>
                </a:solidFill>
                <a:effectLst/>
                <a:uLnTx/>
                <a:uFillTx/>
                <a:latin typeface="Century Gothic"/>
                <a:ea typeface="+mn-ea"/>
                <a:cs typeface="+mn-cs"/>
              </a:rPr>
              <a:t> and </a:t>
            </a:r>
            <a:r>
              <a:rPr kumimoji="0" lang="en-GB" sz="2400" b="0" i="0" u="none" strike="noStrike" kern="1200" cap="none" spc="0" normalizeH="0" baseline="0" noProof="0" dirty="0" err="1">
                <a:ln>
                  <a:noFill/>
                </a:ln>
                <a:solidFill>
                  <a:schemeClr val="bg1"/>
                </a:solidFill>
                <a:effectLst/>
                <a:uLnTx/>
                <a:uFillTx/>
                <a:latin typeface="Century Gothic"/>
                <a:ea typeface="+mn-ea"/>
                <a:cs typeface="+mn-cs"/>
              </a:rPr>
              <a:t>reagieren</a:t>
            </a:r>
            <a:r>
              <a:rPr kumimoji="0" lang="en-GB" sz="2400" b="0" i="0" u="none" strike="noStrike" kern="1200" cap="none" spc="0" normalizeH="0" baseline="0" noProof="0" dirty="0">
                <a:ln>
                  <a:noFill/>
                </a:ln>
                <a:solidFill>
                  <a:schemeClr val="bg1"/>
                </a:solidFill>
                <a:effectLst/>
                <a:uLnTx/>
                <a:uFillTx/>
                <a:latin typeface="Century Gothic"/>
                <a:ea typeface="+mn-ea"/>
                <a:cs typeface="+mn-cs"/>
              </a:rPr>
              <a:t> refer to a noun, we need to use </a:t>
            </a:r>
            <a:r>
              <a:rPr kumimoji="0" lang="en-GB" sz="2400" b="0" i="1" u="none" strike="noStrike" kern="1200" cap="none" spc="0" normalizeH="0" baseline="0" noProof="0" dirty="0">
                <a:ln>
                  <a:noFill/>
                </a:ln>
                <a:solidFill>
                  <a:schemeClr val="bg1"/>
                </a:solidFill>
                <a:effectLst/>
                <a:uLnTx/>
                <a:uFillTx/>
                <a:latin typeface="Century Gothic"/>
                <a:ea typeface="+mn-ea"/>
                <a:cs typeface="+mn-cs"/>
              </a:rPr>
              <a:t>auf</a:t>
            </a:r>
            <a:r>
              <a:rPr kumimoji="0" lang="en-GB" sz="2400" b="0" i="0" u="none" strike="noStrike" kern="1200" cap="none" spc="0" normalizeH="0" baseline="0" noProof="0" dirty="0">
                <a:ln>
                  <a:noFill/>
                </a:ln>
                <a:solidFill>
                  <a:schemeClr val="bg1"/>
                </a:solidFill>
                <a:effectLst/>
                <a:uLnTx/>
                <a:uFillTx/>
                <a:latin typeface="Century Gothic"/>
                <a:ea typeface="+mn-ea"/>
                <a:cs typeface="+mn-cs"/>
              </a:rPr>
              <a:t>.</a:t>
            </a:r>
          </a:p>
        </p:txBody>
      </p:sp>
      <p:sp>
        <p:nvSpPr>
          <p:cNvPr id="19" name="Rectangle: Rounded Corners 18">
            <a:extLst>
              <a:ext uri="{FF2B5EF4-FFF2-40B4-BE49-F238E27FC236}">
                <a16:creationId xmlns:a16="http://schemas.microsoft.com/office/drawing/2014/main" id="{1331B43B-6CC4-CBAF-AA14-BA66DA25C5C6}"/>
              </a:ext>
            </a:extLst>
          </p:cNvPr>
          <p:cNvSpPr/>
          <p:nvPr/>
        </p:nvSpPr>
        <p:spPr>
          <a:xfrm>
            <a:off x="10622071" y="213557"/>
            <a:ext cx="1265129"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133125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8042-3BD8-300E-8443-ED152B5B6358}"/>
              </a:ext>
            </a:extLst>
          </p:cNvPr>
          <p:cNvSpPr>
            <a:spLocks noGrp="1"/>
          </p:cNvSpPr>
          <p:nvPr>
            <p:ph type="title"/>
          </p:nvPr>
        </p:nvSpPr>
        <p:spPr>
          <a:xfrm>
            <a:off x="0" y="213557"/>
            <a:ext cx="3443844" cy="647577"/>
          </a:xfrm>
        </p:spPr>
        <p:txBody>
          <a:bodyPr>
            <a:normAutofit/>
          </a:bodyPr>
          <a:lstStyle/>
          <a:p>
            <a:r>
              <a:rPr lang="en-GB" dirty="0"/>
              <a:t>Schon </a:t>
            </a:r>
            <a:r>
              <a:rPr lang="en-GB" dirty="0" err="1"/>
              <a:t>einmal</a:t>
            </a:r>
            <a:endParaRPr lang="en-GB" dirty="0"/>
          </a:p>
        </p:txBody>
      </p:sp>
      <p:sp>
        <p:nvSpPr>
          <p:cNvPr id="3" name="Text Placeholder 2">
            <a:extLst>
              <a:ext uri="{FF2B5EF4-FFF2-40B4-BE49-F238E27FC236}">
                <a16:creationId xmlns:a16="http://schemas.microsoft.com/office/drawing/2014/main" id="{7FA6CEAF-FF6D-4398-9D72-AF98ECD60F75}"/>
              </a:ext>
            </a:extLst>
          </p:cNvPr>
          <p:cNvSpPr>
            <a:spLocks noGrp="1"/>
          </p:cNvSpPr>
          <p:nvPr>
            <p:ph type="body" sz="quarter" idx="10"/>
          </p:nvPr>
        </p:nvSpPr>
        <p:spPr>
          <a:xfrm>
            <a:off x="373063" y="1065213"/>
            <a:ext cx="11514137" cy="1970947"/>
          </a:xfrm>
        </p:spPr>
        <p:txBody>
          <a:bodyPr/>
          <a:lstStyle/>
          <a:p>
            <a:r>
              <a:rPr lang="en-GB" dirty="0"/>
              <a:t>We use adverbs like </a:t>
            </a:r>
            <a:r>
              <a:rPr lang="en-GB" b="1" i="1" dirty="0" err="1"/>
              <a:t>nie</a:t>
            </a:r>
            <a:r>
              <a:rPr lang="en-GB" i="1" dirty="0"/>
              <a:t>, </a:t>
            </a:r>
            <a:r>
              <a:rPr lang="en-GB" b="1" i="1" dirty="0" err="1"/>
              <a:t>schon</a:t>
            </a:r>
            <a:r>
              <a:rPr lang="en-GB" dirty="0"/>
              <a:t>, and </a:t>
            </a:r>
            <a:r>
              <a:rPr lang="en-GB" b="1" i="1" dirty="0" err="1"/>
              <a:t>noch</a:t>
            </a:r>
            <a:r>
              <a:rPr lang="en-GB" b="1" i="1" dirty="0"/>
              <a:t> </a:t>
            </a:r>
            <a:r>
              <a:rPr lang="en-GB" b="1" i="1" dirty="0" err="1"/>
              <a:t>nicht</a:t>
            </a:r>
            <a:r>
              <a:rPr lang="en-GB" b="1" i="1" dirty="0"/>
              <a:t> </a:t>
            </a:r>
            <a:r>
              <a:rPr lang="en-GB" dirty="0"/>
              <a:t>with the perfect tense to provide more information.  </a:t>
            </a:r>
          </a:p>
          <a:p>
            <a:r>
              <a:rPr lang="en-GB" dirty="0"/>
              <a:t>We can do the same with </a:t>
            </a:r>
            <a:r>
              <a:rPr lang="en-GB" b="1" i="1" dirty="0" err="1"/>
              <a:t>schon</a:t>
            </a:r>
            <a:r>
              <a:rPr lang="en-GB" b="1" i="1" dirty="0"/>
              <a:t> </a:t>
            </a:r>
            <a:r>
              <a:rPr lang="en-GB" b="1" i="1" dirty="0" err="1"/>
              <a:t>einmal</a:t>
            </a:r>
            <a:r>
              <a:rPr lang="en-GB" i="1" dirty="0"/>
              <a:t>, which means </a:t>
            </a:r>
            <a:r>
              <a:rPr lang="en-GB" i="1" u="sng" dirty="0"/>
              <a:t>ever</a:t>
            </a:r>
            <a:r>
              <a:rPr lang="en-GB" i="1" dirty="0"/>
              <a:t>, </a:t>
            </a:r>
            <a:r>
              <a:rPr lang="en-GB" i="1" u="sng" dirty="0"/>
              <a:t>already</a:t>
            </a:r>
            <a:r>
              <a:rPr lang="en-GB" i="1" dirty="0"/>
              <a:t> or (</a:t>
            </a:r>
            <a:r>
              <a:rPr lang="en-GB" i="1" u="sng" dirty="0"/>
              <a:t>once) before</a:t>
            </a:r>
            <a:r>
              <a:rPr lang="en-GB" i="1" dirty="0"/>
              <a:t>. </a:t>
            </a:r>
            <a:r>
              <a:rPr lang="en-GB" dirty="0"/>
              <a:t>Translate </a:t>
            </a:r>
            <a:r>
              <a:rPr lang="en-GB" b="1" i="1" dirty="0" err="1"/>
              <a:t>schon</a:t>
            </a:r>
            <a:r>
              <a:rPr lang="en-GB" b="1" i="1" dirty="0"/>
              <a:t> </a:t>
            </a:r>
            <a:r>
              <a:rPr lang="en-GB" b="1" i="1" dirty="0" err="1"/>
              <a:t>einmal</a:t>
            </a:r>
            <a:r>
              <a:rPr lang="en-GB" b="1" dirty="0"/>
              <a:t> </a:t>
            </a:r>
            <a:r>
              <a:rPr lang="en-GB" dirty="0"/>
              <a:t>in the examples below:</a:t>
            </a:r>
          </a:p>
        </p:txBody>
      </p:sp>
      <p:sp>
        <p:nvSpPr>
          <p:cNvPr id="7" name="Rectangle: Rounded Corners 6">
            <a:extLst>
              <a:ext uri="{FF2B5EF4-FFF2-40B4-BE49-F238E27FC236}">
                <a16:creationId xmlns:a16="http://schemas.microsoft.com/office/drawing/2014/main" id="{16E52871-742D-889D-6A75-C095D5FC27E5}"/>
              </a:ext>
            </a:extLst>
          </p:cNvPr>
          <p:cNvSpPr/>
          <p:nvPr/>
        </p:nvSpPr>
        <p:spPr>
          <a:xfrm>
            <a:off x="373063" y="2823820"/>
            <a:ext cx="11347882" cy="4654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entury Gothic"/>
                <a:ea typeface="+mn-ea"/>
                <a:cs typeface="+mn-cs"/>
              </a:rPr>
              <a:t>Johanna hat </a:t>
            </a:r>
            <a:r>
              <a:rPr kumimoji="0" lang="en-GB" sz="2400" b="0" i="0" u="none" strike="noStrike" kern="1200" cap="none" spc="0" normalizeH="0" baseline="0" noProof="0" dirty="0" err="1">
                <a:ln>
                  <a:noFill/>
                </a:ln>
                <a:solidFill>
                  <a:srgbClr val="000000"/>
                </a:solidFill>
                <a:effectLst/>
                <a:uLnTx/>
                <a:uFillTx/>
                <a:latin typeface="Century Gothic"/>
                <a:ea typeface="+mn-ea"/>
                <a:cs typeface="+mn-cs"/>
              </a:rPr>
              <a:t>ihren</a:t>
            </a:r>
            <a:r>
              <a:rPr kumimoji="0" lang="en-GB" sz="2400" b="0" i="0" u="none" strike="noStrike" kern="1200" cap="none" spc="0" normalizeH="0" baseline="0" noProof="0" dirty="0">
                <a:ln>
                  <a:noFill/>
                </a:ln>
                <a:solidFill>
                  <a:srgbClr val="000000"/>
                </a:solidFill>
                <a:effectLst/>
                <a:uLnTx/>
                <a:uFillTx/>
                <a:latin typeface="Century Gothic"/>
                <a:ea typeface="+mn-ea"/>
                <a:cs typeface="+mn-cs"/>
              </a:rPr>
              <a:t> Mann, Bernhard, </a:t>
            </a:r>
            <a:r>
              <a:rPr kumimoji="0" lang="en-GB" sz="2400" b="1" i="0" u="none" strike="noStrike" kern="1200" cap="none" spc="0" normalizeH="0" baseline="0" noProof="0" dirty="0" err="1">
                <a:ln>
                  <a:noFill/>
                </a:ln>
                <a:solidFill>
                  <a:srgbClr val="000000"/>
                </a:solidFill>
                <a:effectLst/>
                <a:uLnTx/>
                <a:uFillTx/>
                <a:latin typeface="Century Gothic"/>
                <a:ea typeface="+mn-ea"/>
                <a:cs typeface="+mn-cs"/>
              </a:rPr>
              <a:t>schon</a:t>
            </a:r>
            <a:r>
              <a:rPr kumimoji="0" lang="en-GB" sz="2400" b="1" i="0" u="none" strike="noStrike" kern="1200" cap="none" spc="0" normalizeH="0" baseline="0" noProof="0" dirty="0">
                <a:ln>
                  <a:noFill/>
                </a:ln>
                <a:solidFill>
                  <a:srgbClr val="000000"/>
                </a:solidFill>
                <a:effectLst/>
                <a:uLnTx/>
                <a:uFillTx/>
                <a:latin typeface="Century Gothic"/>
                <a:ea typeface="+mn-ea"/>
                <a:cs typeface="+mn-cs"/>
              </a:rPr>
              <a:t> </a:t>
            </a:r>
            <a:r>
              <a:rPr kumimoji="0" lang="en-GB" sz="2400" b="1" i="0" u="none" strike="noStrike" kern="1200" cap="none" spc="0" normalizeH="0" baseline="0" noProof="0" dirty="0" err="1">
                <a:ln>
                  <a:noFill/>
                </a:ln>
                <a:solidFill>
                  <a:srgbClr val="000000"/>
                </a:solidFill>
                <a:effectLst/>
                <a:uLnTx/>
                <a:uFillTx/>
                <a:latin typeface="Century Gothic"/>
                <a:ea typeface="+mn-ea"/>
                <a:cs typeface="+mn-cs"/>
              </a:rPr>
              <a:t>einmal</a:t>
            </a:r>
            <a:r>
              <a:rPr kumimoji="0" lang="en-GB" sz="2400" b="1" i="0" u="none" strike="noStrike" kern="1200" cap="none" spc="0" normalizeH="0" baseline="0" noProof="0" dirty="0">
                <a:ln>
                  <a:noFill/>
                </a:ln>
                <a:solidFill>
                  <a:srgbClr val="00000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000000"/>
                </a:solidFill>
                <a:effectLst/>
                <a:uLnTx/>
                <a:uFillTx/>
                <a:latin typeface="Century Gothic"/>
                <a:ea typeface="+mn-ea"/>
                <a:cs typeface="+mn-cs"/>
              </a:rPr>
              <a:t>als</a:t>
            </a:r>
            <a:r>
              <a:rPr kumimoji="0" lang="en-GB" sz="2400" b="0" i="0" u="none" strike="noStrike" kern="1200" cap="none" spc="0" normalizeH="0" baseline="0" noProof="0" dirty="0">
                <a:ln>
                  <a:noFill/>
                </a:ln>
                <a:solidFill>
                  <a:srgbClr val="000000"/>
                </a:solidFill>
                <a:effectLst/>
                <a:uLnTx/>
                <a:uFillTx/>
                <a:latin typeface="Century Gothic"/>
                <a:ea typeface="+mn-ea"/>
                <a:cs typeface="+mn-cs"/>
              </a:rPr>
              <a:t> Kind </a:t>
            </a:r>
            <a:r>
              <a:rPr kumimoji="0" lang="en-GB" sz="2400" b="0" i="0" u="none" strike="noStrike" kern="1200" cap="none" spc="0" normalizeH="0" baseline="0" noProof="0" dirty="0" err="1">
                <a:ln>
                  <a:noFill/>
                </a:ln>
                <a:solidFill>
                  <a:srgbClr val="000000"/>
                </a:solidFill>
                <a:effectLst/>
                <a:uLnTx/>
                <a:uFillTx/>
                <a:latin typeface="Century Gothic"/>
                <a:ea typeface="+mn-ea"/>
                <a:cs typeface="+mn-cs"/>
              </a:rPr>
              <a:t>getroffen</a:t>
            </a:r>
            <a:r>
              <a:rPr kumimoji="0" lang="en-GB" sz="2400" b="0" i="0" u="none" strike="noStrike" kern="1200" cap="none" spc="0" normalizeH="0" baseline="0" noProof="0" dirty="0">
                <a:ln>
                  <a:noFill/>
                </a:ln>
                <a:solidFill>
                  <a:srgbClr val="000000"/>
                </a:solidFill>
                <a:effectLst/>
                <a:uLnTx/>
                <a:uFillTx/>
                <a:latin typeface="Century Gothic"/>
                <a:ea typeface="+mn-ea"/>
                <a:cs typeface="+mn-cs"/>
              </a:rPr>
              <a:t>.</a:t>
            </a:r>
          </a:p>
        </p:txBody>
      </p:sp>
      <p:sp>
        <p:nvSpPr>
          <p:cNvPr id="8" name="Rectangle: Rounded Corners 7">
            <a:extLst>
              <a:ext uri="{FF2B5EF4-FFF2-40B4-BE49-F238E27FC236}">
                <a16:creationId xmlns:a16="http://schemas.microsoft.com/office/drawing/2014/main" id="{58EE470E-9FE5-39E2-591B-3D4234955F75}"/>
              </a:ext>
            </a:extLst>
          </p:cNvPr>
          <p:cNvSpPr/>
          <p:nvPr/>
        </p:nvSpPr>
        <p:spPr>
          <a:xfrm>
            <a:off x="373063" y="3958642"/>
            <a:ext cx="11347882" cy="4654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entury Gothic"/>
                <a:ea typeface="+mn-ea"/>
                <a:cs typeface="+mn-cs"/>
              </a:rPr>
              <a:t>War Johanna schon einmal in Dörfli, wo Heidis Heimat war?</a:t>
            </a:r>
          </a:p>
        </p:txBody>
      </p:sp>
      <p:sp>
        <p:nvSpPr>
          <p:cNvPr id="9" name="Rectangle: Rounded Corners 8">
            <a:extLst>
              <a:ext uri="{FF2B5EF4-FFF2-40B4-BE49-F238E27FC236}">
                <a16:creationId xmlns:a16="http://schemas.microsoft.com/office/drawing/2014/main" id="{C96C1C49-E8A8-79AA-C462-DB3773BB79A5}"/>
              </a:ext>
            </a:extLst>
          </p:cNvPr>
          <p:cNvSpPr/>
          <p:nvPr/>
        </p:nvSpPr>
        <p:spPr>
          <a:xfrm>
            <a:off x="373063" y="5084968"/>
            <a:ext cx="11347882" cy="4654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Century Gothic"/>
                <a:ea typeface="+mn-ea"/>
                <a:cs typeface="+mn-cs"/>
              </a:rPr>
              <a:t>Viele</a:t>
            </a:r>
            <a:r>
              <a:rPr kumimoji="0" lang="de-DE" sz="2400" b="0" i="0" u="none" strike="noStrike" kern="1200" cap="none" spc="0" normalizeH="0" noProof="0" dirty="0">
                <a:ln>
                  <a:noFill/>
                </a:ln>
                <a:solidFill>
                  <a:srgbClr val="000000"/>
                </a:solidFill>
                <a:effectLst/>
                <a:uLnTx/>
                <a:uFillTx/>
                <a:latin typeface="Century Gothic"/>
                <a:ea typeface="+mn-ea"/>
                <a:cs typeface="+mn-cs"/>
              </a:rPr>
              <a:t> Millionen Kinder haben </a:t>
            </a:r>
            <a:r>
              <a:rPr kumimoji="0" lang="de-DE" sz="2400" b="1" i="0" u="none" strike="noStrike" kern="1200" cap="none" spc="0" normalizeH="0" noProof="0" dirty="0">
                <a:ln>
                  <a:noFill/>
                </a:ln>
                <a:solidFill>
                  <a:srgbClr val="000000"/>
                </a:solidFill>
                <a:effectLst/>
                <a:uLnTx/>
                <a:uFillTx/>
                <a:latin typeface="Century Gothic"/>
                <a:ea typeface="+mn-ea"/>
                <a:cs typeface="+mn-cs"/>
              </a:rPr>
              <a:t>schon einmal </a:t>
            </a:r>
            <a:r>
              <a:rPr kumimoji="0" lang="de-DE" sz="2400" b="0" i="0" u="none" strike="noStrike" kern="1200" cap="none" spc="0" normalizeH="0" noProof="0" dirty="0">
                <a:ln>
                  <a:noFill/>
                </a:ln>
                <a:solidFill>
                  <a:srgbClr val="000000"/>
                </a:solidFill>
                <a:effectLst/>
                <a:uLnTx/>
                <a:uFillTx/>
                <a:latin typeface="Century Gothic"/>
                <a:ea typeface="+mn-ea"/>
                <a:cs typeface="+mn-cs"/>
              </a:rPr>
              <a:t>eine Heidi-Geschichte gelesen.</a:t>
            </a:r>
            <a:endParaRPr kumimoji="0" lang="de-DE" sz="24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EA148BCD-0C47-389C-5153-B40538319090}"/>
              </a:ext>
            </a:extLst>
          </p:cNvPr>
          <p:cNvSpPr txBox="1"/>
          <p:nvPr/>
        </p:nvSpPr>
        <p:spPr>
          <a:xfrm>
            <a:off x="373063" y="3345333"/>
            <a:ext cx="10765992"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222222"/>
                </a:solidFill>
                <a:effectLst/>
                <a:uLnTx/>
                <a:uFillTx/>
                <a:latin typeface="Century Gothic"/>
                <a:ea typeface="+mn-ea"/>
                <a:cs typeface="+mn-cs"/>
              </a:rPr>
              <a:t>Johanna met her husband Bernhard</a:t>
            </a:r>
            <a:r>
              <a:rPr lang="en-GB" sz="2400" i="1" dirty="0">
                <a:solidFill>
                  <a:srgbClr val="222222"/>
                </a:solidFill>
                <a:latin typeface="Century Gothic"/>
              </a:rPr>
              <a:t>, </a:t>
            </a:r>
            <a:r>
              <a:rPr lang="en-GB" sz="2400" b="1" i="1" dirty="0">
                <a:solidFill>
                  <a:srgbClr val="222222"/>
                </a:solidFill>
                <a:latin typeface="Century Gothic"/>
              </a:rPr>
              <a:t>(once) before</a:t>
            </a:r>
            <a:r>
              <a:rPr lang="en-GB" sz="2400" i="1" dirty="0">
                <a:solidFill>
                  <a:srgbClr val="222222"/>
                </a:solidFill>
                <a:latin typeface="Century Gothic"/>
              </a:rPr>
              <a:t>, as a child.</a:t>
            </a:r>
            <a:endParaRPr kumimoji="0" lang="en-GB" sz="2400" b="0" i="1" u="none" strike="noStrike" kern="1200" cap="none" spc="0" normalizeH="0" baseline="0" noProof="0" dirty="0">
              <a:ln>
                <a:noFill/>
              </a:ln>
              <a:solidFill>
                <a:srgbClr val="00000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46F702FB-E479-5AFD-D3EE-0F3DB57CBC36}"/>
              </a:ext>
            </a:extLst>
          </p:cNvPr>
          <p:cNvSpPr txBox="1"/>
          <p:nvPr/>
        </p:nvSpPr>
        <p:spPr>
          <a:xfrm>
            <a:off x="373063" y="4430242"/>
            <a:ext cx="10765992"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222222"/>
                </a:solidFill>
                <a:effectLst/>
                <a:uLnTx/>
                <a:uFillTx/>
                <a:latin typeface="Century Gothic"/>
                <a:ea typeface="+mn-ea"/>
                <a:cs typeface="+mn-cs"/>
              </a:rPr>
              <a:t>Was Johanna </a:t>
            </a:r>
            <a:r>
              <a:rPr kumimoji="0" lang="en-GB" sz="2400" b="1" i="1" u="none" strike="noStrike" kern="1200" cap="none" spc="0" normalizeH="0" baseline="0" noProof="0" dirty="0">
                <a:ln>
                  <a:noFill/>
                </a:ln>
                <a:solidFill>
                  <a:srgbClr val="222222"/>
                </a:solidFill>
                <a:effectLst/>
                <a:uLnTx/>
                <a:uFillTx/>
                <a:latin typeface="Century Gothic"/>
                <a:ea typeface="+mn-ea"/>
                <a:cs typeface="+mn-cs"/>
              </a:rPr>
              <a:t>ever</a:t>
            </a:r>
            <a:r>
              <a:rPr kumimoji="0" lang="en-GB" sz="2400" b="0" i="1" u="none" strike="noStrike" kern="1200" cap="none" spc="0" normalizeH="0" baseline="0" noProof="0" dirty="0">
                <a:ln>
                  <a:noFill/>
                </a:ln>
                <a:solidFill>
                  <a:srgbClr val="222222"/>
                </a:solidFill>
                <a:effectLst/>
                <a:uLnTx/>
                <a:uFillTx/>
                <a:latin typeface="Century Gothic"/>
                <a:ea typeface="+mn-ea"/>
                <a:cs typeface="+mn-cs"/>
              </a:rPr>
              <a:t> in </a:t>
            </a:r>
            <a:r>
              <a:rPr kumimoji="0" lang="en-GB" sz="2400" b="0" i="1" u="none" strike="noStrike" kern="1200" cap="none" spc="0" normalizeH="0" baseline="0" noProof="0" dirty="0" err="1">
                <a:ln>
                  <a:noFill/>
                </a:ln>
                <a:solidFill>
                  <a:srgbClr val="222222"/>
                </a:solidFill>
                <a:effectLst/>
                <a:uLnTx/>
                <a:uFillTx/>
                <a:latin typeface="Century Gothic"/>
                <a:ea typeface="+mn-ea"/>
                <a:cs typeface="+mn-cs"/>
              </a:rPr>
              <a:t>Dörfli</a:t>
            </a:r>
            <a:r>
              <a:rPr kumimoji="0" lang="en-GB" sz="2400" b="0" i="1" u="none" strike="noStrike" kern="1200" cap="none" spc="0" normalizeH="0" baseline="0" noProof="0" dirty="0">
                <a:ln>
                  <a:noFill/>
                </a:ln>
                <a:solidFill>
                  <a:srgbClr val="222222"/>
                </a:solidFill>
                <a:effectLst/>
                <a:uLnTx/>
                <a:uFillTx/>
                <a:latin typeface="Century Gothic"/>
                <a:ea typeface="+mn-ea"/>
                <a:cs typeface="+mn-cs"/>
              </a:rPr>
              <a:t>, where Heidi’s home was?</a:t>
            </a:r>
          </a:p>
        </p:txBody>
      </p:sp>
      <p:sp>
        <p:nvSpPr>
          <p:cNvPr id="13" name="TextBox 12">
            <a:extLst>
              <a:ext uri="{FF2B5EF4-FFF2-40B4-BE49-F238E27FC236}">
                <a16:creationId xmlns:a16="http://schemas.microsoft.com/office/drawing/2014/main" id="{51CC31CC-5BAA-3006-36FF-B819DE50D8B5}"/>
              </a:ext>
            </a:extLst>
          </p:cNvPr>
          <p:cNvSpPr txBox="1"/>
          <p:nvPr/>
        </p:nvSpPr>
        <p:spPr>
          <a:xfrm>
            <a:off x="373063" y="5618098"/>
            <a:ext cx="10765992" cy="46166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222222"/>
                </a:solidFill>
                <a:effectLst/>
                <a:uLnTx/>
                <a:uFillTx/>
                <a:latin typeface="Century Gothic"/>
                <a:ea typeface="+mn-ea"/>
                <a:cs typeface="+mn-cs"/>
              </a:rPr>
              <a:t>Many millions of children have </a:t>
            </a:r>
            <a:r>
              <a:rPr kumimoji="0" lang="en-GB" sz="2400" b="1" i="1" u="none" strike="noStrike" kern="1200" cap="none" spc="0" normalizeH="0" baseline="0" noProof="0" dirty="0">
                <a:ln>
                  <a:noFill/>
                </a:ln>
                <a:solidFill>
                  <a:srgbClr val="222222"/>
                </a:solidFill>
                <a:effectLst/>
                <a:uLnTx/>
                <a:uFillTx/>
                <a:latin typeface="Century Gothic"/>
                <a:ea typeface="+mn-ea"/>
                <a:cs typeface="+mn-cs"/>
              </a:rPr>
              <a:t>already </a:t>
            </a:r>
            <a:r>
              <a:rPr kumimoji="0" lang="en-GB" sz="2400" b="0" i="1" u="none" strike="noStrike" kern="1200" cap="none" spc="0" normalizeH="0" baseline="0" noProof="0" dirty="0">
                <a:ln>
                  <a:noFill/>
                </a:ln>
                <a:solidFill>
                  <a:srgbClr val="222222"/>
                </a:solidFill>
                <a:effectLst/>
                <a:uLnTx/>
                <a:uFillTx/>
                <a:latin typeface="Century Gothic"/>
                <a:ea typeface="+mn-ea"/>
                <a:cs typeface="+mn-cs"/>
              </a:rPr>
              <a:t>read a/</a:t>
            </a:r>
            <a:r>
              <a:rPr kumimoji="0" lang="en-GB" sz="2400" b="1" i="1" u="none" strike="noStrike" kern="1200" cap="none" spc="0" normalizeH="0" baseline="0" noProof="0" dirty="0">
                <a:ln>
                  <a:noFill/>
                </a:ln>
                <a:solidFill>
                  <a:srgbClr val="222222"/>
                </a:solidFill>
                <a:effectLst/>
                <a:uLnTx/>
                <a:uFillTx/>
                <a:latin typeface="Century Gothic"/>
                <a:ea typeface="+mn-ea"/>
                <a:cs typeface="+mn-cs"/>
              </a:rPr>
              <a:t>at</a:t>
            </a:r>
            <a:r>
              <a:rPr kumimoji="0" lang="en-GB" sz="2400" b="1" i="1" u="none" strike="noStrike" kern="1200" cap="none" spc="0" normalizeH="0" noProof="0" dirty="0">
                <a:ln>
                  <a:noFill/>
                </a:ln>
                <a:solidFill>
                  <a:srgbClr val="222222"/>
                </a:solidFill>
                <a:effectLst/>
                <a:uLnTx/>
                <a:uFillTx/>
                <a:latin typeface="Century Gothic"/>
                <a:ea typeface="+mn-ea"/>
                <a:cs typeface="+mn-cs"/>
              </a:rPr>
              <a:t> least one</a:t>
            </a:r>
            <a:r>
              <a:rPr kumimoji="0" lang="en-GB" sz="2400" b="1" i="1" u="none" strike="noStrike" kern="1200" cap="none" spc="0" normalizeH="0" baseline="0" noProof="0" dirty="0">
                <a:ln>
                  <a:noFill/>
                </a:ln>
                <a:solidFill>
                  <a:srgbClr val="222222"/>
                </a:solidFill>
                <a:effectLst/>
                <a:uLnTx/>
                <a:uFillTx/>
                <a:latin typeface="Century Gothic"/>
                <a:ea typeface="+mn-ea"/>
                <a:cs typeface="+mn-cs"/>
              </a:rPr>
              <a:t> </a:t>
            </a:r>
            <a:r>
              <a:rPr kumimoji="0" lang="en-GB" sz="2400" b="0" i="1" u="none" strike="noStrike" kern="1200" cap="none" spc="0" normalizeH="0" baseline="0" noProof="0" dirty="0">
                <a:ln>
                  <a:noFill/>
                </a:ln>
                <a:solidFill>
                  <a:srgbClr val="222222"/>
                </a:solidFill>
                <a:effectLst/>
                <a:uLnTx/>
                <a:uFillTx/>
                <a:latin typeface="Century Gothic"/>
                <a:ea typeface="+mn-ea"/>
                <a:cs typeface="+mn-cs"/>
              </a:rPr>
              <a:t>Heidi story.</a:t>
            </a:r>
          </a:p>
        </p:txBody>
      </p:sp>
      <p:sp>
        <p:nvSpPr>
          <p:cNvPr id="14" name="Rectangle: Rounded Corners 13">
            <a:extLst>
              <a:ext uri="{FF2B5EF4-FFF2-40B4-BE49-F238E27FC236}">
                <a16:creationId xmlns:a16="http://schemas.microsoft.com/office/drawing/2014/main" id="{6D565D1B-C484-E857-396D-B5025056BA2C}"/>
              </a:ext>
            </a:extLst>
          </p:cNvPr>
          <p:cNvSpPr/>
          <p:nvPr/>
        </p:nvSpPr>
        <p:spPr>
          <a:xfrm>
            <a:off x="10396847" y="213557"/>
            <a:ext cx="1484416" cy="3320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Grammatik</a:t>
            </a:r>
          </a:p>
        </p:txBody>
      </p:sp>
    </p:spTree>
    <p:extLst>
      <p:ext uri="{BB962C8B-B14F-4D97-AF65-F5344CB8AC3E}">
        <p14:creationId xmlns:p14="http://schemas.microsoft.com/office/powerpoint/2010/main" val="2369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8319-E64D-4BDE-C8A2-E7DDD059CCB0}"/>
              </a:ext>
            </a:extLst>
          </p:cNvPr>
          <p:cNvSpPr>
            <a:spLocks noGrp="1"/>
          </p:cNvSpPr>
          <p:nvPr>
            <p:ph type="title"/>
          </p:nvPr>
        </p:nvSpPr>
        <p:spPr>
          <a:xfrm>
            <a:off x="0" y="213557"/>
            <a:ext cx="3872753" cy="647577"/>
          </a:xfrm>
        </p:spPr>
        <p:txBody>
          <a:bodyPr/>
          <a:lstStyle/>
          <a:p>
            <a:r>
              <a:rPr lang="en-GB" dirty="0"/>
              <a:t>Heidi und Heidi!</a:t>
            </a:r>
          </a:p>
        </p:txBody>
      </p:sp>
      <p:sp>
        <p:nvSpPr>
          <p:cNvPr id="3" name="Text Placeholder 2">
            <a:extLst>
              <a:ext uri="{FF2B5EF4-FFF2-40B4-BE49-F238E27FC236}">
                <a16:creationId xmlns:a16="http://schemas.microsoft.com/office/drawing/2014/main" id="{6EDA5C2E-9BD8-FACF-509D-B1A6C4E06A7B}"/>
              </a:ext>
            </a:extLst>
          </p:cNvPr>
          <p:cNvSpPr>
            <a:spLocks noGrp="1"/>
          </p:cNvSpPr>
          <p:nvPr>
            <p:ph type="body" sz="quarter" idx="10"/>
          </p:nvPr>
        </p:nvSpPr>
        <p:spPr>
          <a:xfrm>
            <a:off x="373063" y="1065213"/>
            <a:ext cx="9972207" cy="5105400"/>
          </a:xfrm>
        </p:spPr>
        <p:txBody>
          <a:bodyPr/>
          <a:lstStyle/>
          <a:p>
            <a:r>
              <a:rPr lang="de-DE" dirty="0"/>
              <a:t>Heidi mag die Heidi Bücher sehr! Sie fragt ihre Familie und Freunde nach dem Buch. Hör zu. Wer hat das Buch schon gelesen? </a:t>
            </a:r>
            <a:endParaRPr lang="en-GB" dirty="0"/>
          </a:p>
        </p:txBody>
      </p:sp>
      <p:sp>
        <p:nvSpPr>
          <p:cNvPr id="7" name="Rectangle: Rounded Corners 6">
            <a:extLst>
              <a:ext uri="{FF2B5EF4-FFF2-40B4-BE49-F238E27FC236}">
                <a16:creationId xmlns:a16="http://schemas.microsoft.com/office/drawing/2014/main" id="{360E8ABE-29C9-27E6-E3BC-DBB7481571D9}"/>
              </a:ext>
            </a:extLst>
          </p:cNvPr>
          <p:cNvSpPr/>
          <p:nvPr/>
        </p:nvSpPr>
        <p:spPr>
          <a:xfrm>
            <a:off x="373063" y="5576049"/>
            <a:ext cx="1473667" cy="5945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never</a:t>
            </a:r>
          </a:p>
        </p:txBody>
      </p:sp>
      <p:sp>
        <p:nvSpPr>
          <p:cNvPr id="8" name="Rectangle: Rounded Corners 7">
            <a:extLst>
              <a:ext uri="{FF2B5EF4-FFF2-40B4-BE49-F238E27FC236}">
                <a16:creationId xmlns:a16="http://schemas.microsoft.com/office/drawing/2014/main" id="{7793CA35-85F2-AF6F-4CD5-A9F6075FAF8F}"/>
              </a:ext>
            </a:extLst>
          </p:cNvPr>
          <p:cNvSpPr/>
          <p:nvPr/>
        </p:nvSpPr>
        <p:spPr>
          <a:xfrm>
            <a:off x="3697132" y="5576049"/>
            <a:ext cx="1473667" cy="5945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already</a:t>
            </a:r>
          </a:p>
        </p:txBody>
      </p:sp>
      <p:sp>
        <p:nvSpPr>
          <p:cNvPr id="9" name="Rectangle: Rounded Corners 8">
            <a:extLst>
              <a:ext uri="{FF2B5EF4-FFF2-40B4-BE49-F238E27FC236}">
                <a16:creationId xmlns:a16="http://schemas.microsoft.com/office/drawing/2014/main" id="{C9A0EAD8-14F0-6FBA-2976-70B17F4E5447}"/>
              </a:ext>
            </a:extLst>
          </p:cNvPr>
          <p:cNvSpPr/>
          <p:nvPr/>
        </p:nvSpPr>
        <p:spPr>
          <a:xfrm>
            <a:off x="7021201" y="5576047"/>
            <a:ext cx="1473667" cy="5945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not yet</a:t>
            </a:r>
          </a:p>
        </p:txBody>
      </p:sp>
      <p:sp>
        <p:nvSpPr>
          <p:cNvPr id="10" name="Rectangle: Rounded Corners 9">
            <a:extLst>
              <a:ext uri="{FF2B5EF4-FFF2-40B4-BE49-F238E27FC236}">
                <a16:creationId xmlns:a16="http://schemas.microsoft.com/office/drawing/2014/main" id="{E0E97B75-3D55-DF6B-8FCB-DB86050AFB3D}"/>
              </a:ext>
            </a:extLst>
          </p:cNvPr>
          <p:cNvSpPr/>
          <p:nvPr/>
        </p:nvSpPr>
        <p:spPr>
          <a:xfrm>
            <a:off x="10170966" y="5576047"/>
            <a:ext cx="1473667" cy="5945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ever?</a:t>
            </a:r>
          </a:p>
        </p:txBody>
      </p:sp>
      <p:sp>
        <p:nvSpPr>
          <p:cNvPr id="11" name="Rectangle: Rounded Corners 10">
            <a:extLst>
              <a:ext uri="{FF2B5EF4-FFF2-40B4-BE49-F238E27FC236}">
                <a16:creationId xmlns:a16="http://schemas.microsoft.com/office/drawing/2014/main" id="{384A3FFA-26E4-07B5-E3D1-624009F0FD05}"/>
              </a:ext>
            </a:extLst>
          </p:cNvPr>
          <p:cNvSpPr/>
          <p:nvPr/>
        </p:nvSpPr>
        <p:spPr>
          <a:xfrm>
            <a:off x="4279404" y="4266548"/>
            <a:ext cx="1733643" cy="8049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Heidis</a:t>
            </a:r>
            <a:r>
              <a:rPr kumimoji="0" lang="en-GB" sz="2400" b="0" i="0" u="none" strike="noStrike" kern="1200" cap="none" spc="0" normalizeH="0" baseline="0" noProof="0" dirty="0">
                <a:ln>
                  <a:noFill/>
                </a:ln>
                <a:solidFill>
                  <a:srgbClr val="3D3C3C"/>
                </a:solidFill>
                <a:effectLst/>
                <a:uLnTx/>
                <a:uFillTx/>
                <a:latin typeface="Century Gothic"/>
                <a:ea typeface="+mn-ea"/>
                <a:cs typeface="+mn-cs"/>
              </a:rPr>
              <a:t> Mutter</a:t>
            </a:r>
          </a:p>
        </p:txBody>
      </p:sp>
      <p:sp>
        <p:nvSpPr>
          <p:cNvPr id="12" name="Rectangle: Rounded Corners 11">
            <a:extLst>
              <a:ext uri="{FF2B5EF4-FFF2-40B4-BE49-F238E27FC236}">
                <a16:creationId xmlns:a16="http://schemas.microsoft.com/office/drawing/2014/main" id="{2567E922-5EA7-B8D7-0BD3-039CC5C8510D}"/>
              </a:ext>
            </a:extLst>
          </p:cNvPr>
          <p:cNvSpPr/>
          <p:nvPr/>
        </p:nvSpPr>
        <p:spPr>
          <a:xfrm>
            <a:off x="2344108" y="4266548"/>
            <a:ext cx="1733643" cy="8049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Heidis</a:t>
            </a:r>
            <a:r>
              <a:rPr kumimoji="0" lang="en-GB" sz="24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Bruder</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CCBEAD76-D921-7D83-4985-E2316400339C}"/>
              </a:ext>
            </a:extLst>
          </p:cNvPr>
          <p:cNvSpPr/>
          <p:nvPr/>
        </p:nvSpPr>
        <p:spPr>
          <a:xfrm>
            <a:off x="408812" y="4266548"/>
            <a:ext cx="1733643" cy="8049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Katja</a:t>
            </a:r>
          </a:p>
        </p:txBody>
      </p:sp>
      <p:sp>
        <p:nvSpPr>
          <p:cNvPr id="14" name="Rectangle: Rounded Corners 13">
            <a:extLst>
              <a:ext uri="{FF2B5EF4-FFF2-40B4-BE49-F238E27FC236}">
                <a16:creationId xmlns:a16="http://schemas.microsoft.com/office/drawing/2014/main" id="{ADA19B16-22F9-7D44-4D02-F04FAAF62047}"/>
              </a:ext>
            </a:extLst>
          </p:cNvPr>
          <p:cNvSpPr/>
          <p:nvPr/>
        </p:nvSpPr>
        <p:spPr>
          <a:xfrm>
            <a:off x="6214700" y="4266548"/>
            <a:ext cx="1733643" cy="8049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Mehmet</a:t>
            </a:r>
          </a:p>
        </p:txBody>
      </p:sp>
      <p:sp>
        <p:nvSpPr>
          <p:cNvPr id="15" name="Rectangle: Rounded Corners 14">
            <a:extLst>
              <a:ext uri="{FF2B5EF4-FFF2-40B4-BE49-F238E27FC236}">
                <a16:creationId xmlns:a16="http://schemas.microsoft.com/office/drawing/2014/main" id="{2693B09D-9E7A-2902-864E-712DABC234C7}"/>
              </a:ext>
            </a:extLst>
          </p:cNvPr>
          <p:cNvSpPr/>
          <p:nvPr/>
        </p:nvSpPr>
        <p:spPr>
          <a:xfrm>
            <a:off x="8149996" y="4266548"/>
            <a:ext cx="1733643" cy="8049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Ismet</a:t>
            </a:r>
          </a:p>
        </p:txBody>
      </p:sp>
      <p:sp>
        <p:nvSpPr>
          <p:cNvPr id="16" name="Rectangle: Rounded Corners 15">
            <a:extLst>
              <a:ext uri="{FF2B5EF4-FFF2-40B4-BE49-F238E27FC236}">
                <a16:creationId xmlns:a16="http://schemas.microsoft.com/office/drawing/2014/main" id="{8B20C901-FB81-5B05-60AA-C18746C2A969}"/>
              </a:ext>
            </a:extLst>
          </p:cNvPr>
          <p:cNvSpPr/>
          <p:nvPr/>
        </p:nvSpPr>
        <p:spPr>
          <a:xfrm>
            <a:off x="10085294" y="4266548"/>
            <a:ext cx="1733643" cy="8049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Katrin</a:t>
            </a:r>
          </a:p>
        </p:txBody>
      </p:sp>
      <p:sp>
        <p:nvSpPr>
          <p:cNvPr id="17" name="Rectangle: Rounded Corners 16">
            <a:extLst>
              <a:ext uri="{FF2B5EF4-FFF2-40B4-BE49-F238E27FC236}">
                <a16:creationId xmlns:a16="http://schemas.microsoft.com/office/drawing/2014/main" id="{149E2A60-4B9A-2C2F-6DAC-C78DB05E40E4}"/>
              </a:ext>
            </a:extLst>
          </p:cNvPr>
          <p:cNvSpPr/>
          <p:nvPr/>
        </p:nvSpPr>
        <p:spPr>
          <a:xfrm>
            <a:off x="10632141" y="213557"/>
            <a:ext cx="1186796" cy="3960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9" name="Picture 18" descr="A picture containing text, vector graphics&#10;&#10;Description automatically generated">
            <a:extLst>
              <a:ext uri="{FF2B5EF4-FFF2-40B4-BE49-F238E27FC236}">
                <a16:creationId xmlns:a16="http://schemas.microsoft.com/office/drawing/2014/main" id="{27F8D147-56F0-C523-1903-1A3AE6F4D81C}"/>
              </a:ext>
            </a:extLst>
          </p:cNvPr>
          <p:cNvPicPr>
            <a:picLocks noChangeAspect="1"/>
          </p:cNvPicPr>
          <p:nvPr/>
        </p:nvPicPr>
        <p:blipFill rotWithShape="1">
          <a:blip r:embed="rId5">
            <a:extLst>
              <a:ext uri="{28A0092B-C50C-407E-A947-70E740481C1C}">
                <a14:useLocalDpi xmlns:a14="http://schemas.microsoft.com/office/drawing/2010/main" val="0"/>
              </a:ext>
            </a:extLst>
          </a:blip>
          <a:srcRect r="-10659" b="22719"/>
          <a:stretch/>
        </p:blipFill>
        <p:spPr>
          <a:xfrm>
            <a:off x="10545224" y="739800"/>
            <a:ext cx="1186796" cy="1172594"/>
          </a:xfrm>
          <a:prstGeom prst="rect">
            <a:avLst/>
          </a:prstGeom>
        </p:spPr>
      </p:pic>
      <p:pic>
        <p:nvPicPr>
          <p:cNvPr id="21" name="Picture 20" descr="A cartoon of a child&#10;&#10;Description automatically generated with low confidence">
            <a:extLst>
              <a:ext uri="{FF2B5EF4-FFF2-40B4-BE49-F238E27FC236}">
                <a16:creationId xmlns:a16="http://schemas.microsoft.com/office/drawing/2014/main" id="{351FF524-1672-3A7E-2332-22E0305A3E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456" y="2208232"/>
            <a:ext cx="1332354" cy="185423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81FC588B-CE9E-7924-9D2E-5719F7084145}"/>
              </a:ext>
            </a:extLst>
          </p:cNvPr>
          <p:cNvPicPr>
            <a:picLocks noChangeAspect="1"/>
          </p:cNvPicPr>
          <p:nvPr/>
        </p:nvPicPr>
        <p:blipFill rotWithShape="1">
          <a:blip r:embed="rId7">
            <a:extLst>
              <a:ext uri="{28A0092B-C50C-407E-A947-70E740481C1C}">
                <a14:useLocalDpi xmlns:a14="http://schemas.microsoft.com/office/drawing/2010/main" val="0"/>
              </a:ext>
            </a:extLst>
          </a:blip>
          <a:srcRect b="19093"/>
          <a:stretch/>
        </p:blipFill>
        <p:spPr>
          <a:xfrm>
            <a:off x="6260911" y="2063269"/>
            <a:ext cx="1579192" cy="2021612"/>
          </a:xfrm>
          <a:prstGeom prst="rect">
            <a:avLst/>
          </a:prstGeom>
        </p:spPr>
      </p:pic>
      <p:pic>
        <p:nvPicPr>
          <p:cNvPr id="25" name="Picture 24" descr="A picture containing text, vector graphics&#10;&#10;Description automatically generated">
            <a:extLst>
              <a:ext uri="{FF2B5EF4-FFF2-40B4-BE49-F238E27FC236}">
                <a16:creationId xmlns:a16="http://schemas.microsoft.com/office/drawing/2014/main" id="{577748B8-3DD9-0D2D-3A10-3B3382B8FC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3740" y="2162565"/>
            <a:ext cx="1291681" cy="1945569"/>
          </a:xfrm>
          <a:prstGeom prst="rect">
            <a:avLst/>
          </a:prstGeom>
        </p:spPr>
      </p:pic>
      <p:pic>
        <p:nvPicPr>
          <p:cNvPr id="30" name="Picture 29" descr="A person wearing glasses&#10;&#10;Description automatically generated with low confidence">
            <a:extLst>
              <a:ext uri="{FF2B5EF4-FFF2-40B4-BE49-F238E27FC236}">
                <a16:creationId xmlns:a16="http://schemas.microsoft.com/office/drawing/2014/main" id="{BD8A61DF-233D-BC39-C919-849AE3601C85}"/>
              </a:ext>
            </a:extLst>
          </p:cNvPr>
          <p:cNvPicPr>
            <a:picLocks noChangeAspect="1"/>
          </p:cNvPicPr>
          <p:nvPr/>
        </p:nvPicPr>
        <p:blipFill rotWithShape="1">
          <a:blip r:embed="rId9">
            <a:extLst>
              <a:ext uri="{28A0092B-C50C-407E-A947-70E740481C1C}">
                <a14:useLocalDpi xmlns:a14="http://schemas.microsoft.com/office/drawing/2010/main" val="0"/>
              </a:ext>
            </a:extLst>
          </a:blip>
          <a:srcRect b="48074"/>
          <a:stretch/>
        </p:blipFill>
        <p:spPr>
          <a:xfrm>
            <a:off x="10083580" y="2368007"/>
            <a:ext cx="1648440" cy="1649747"/>
          </a:xfrm>
          <a:prstGeom prst="rect">
            <a:avLst/>
          </a:prstGeom>
        </p:spPr>
      </p:pic>
      <p:pic>
        <p:nvPicPr>
          <p:cNvPr id="31" name="Picture 30" descr="A cartoon of a child&#10;&#10;Description automatically generated with low confidence">
            <a:extLst>
              <a:ext uri="{FF2B5EF4-FFF2-40B4-BE49-F238E27FC236}">
                <a16:creationId xmlns:a16="http://schemas.microsoft.com/office/drawing/2014/main" id="{1C70CBE3-9A0D-465F-6E08-4EDE330924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2116" y="5592414"/>
            <a:ext cx="415461" cy="578197"/>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0C99D274-D4FE-DD45-5FD3-585C4A2AF437}"/>
              </a:ext>
            </a:extLst>
          </p:cNvPr>
          <p:cNvPicPr>
            <a:picLocks noChangeAspect="1"/>
          </p:cNvPicPr>
          <p:nvPr/>
        </p:nvPicPr>
        <p:blipFill rotWithShape="1">
          <a:blip r:embed="rId7">
            <a:extLst>
              <a:ext uri="{28A0092B-C50C-407E-A947-70E740481C1C}">
                <a14:useLocalDpi xmlns:a14="http://schemas.microsoft.com/office/drawing/2010/main" val="0"/>
              </a:ext>
            </a:extLst>
          </a:blip>
          <a:srcRect b="19093"/>
          <a:stretch/>
        </p:blipFill>
        <p:spPr>
          <a:xfrm>
            <a:off x="11637611" y="5630287"/>
            <a:ext cx="406192" cy="519989"/>
          </a:xfrm>
          <a:prstGeom prst="rect">
            <a:avLst/>
          </a:prstGeom>
        </p:spPr>
      </p:pic>
      <p:pic>
        <p:nvPicPr>
          <p:cNvPr id="35" name="Picture 34" descr="A picture containing text, vector graphics&#10;&#10;Description automatically generated">
            <a:extLst>
              <a:ext uri="{FF2B5EF4-FFF2-40B4-BE49-F238E27FC236}">
                <a16:creationId xmlns:a16="http://schemas.microsoft.com/office/drawing/2014/main" id="{47A0EE05-7449-F19F-DD26-A23EC72325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5554" y="5560908"/>
            <a:ext cx="394737" cy="594565"/>
          </a:xfrm>
          <a:prstGeom prst="rect">
            <a:avLst/>
          </a:prstGeom>
        </p:spPr>
      </p:pic>
      <p:pic>
        <p:nvPicPr>
          <p:cNvPr id="36" name="Picture 35" descr="A person wearing glasses&#10;&#10;Description automatically generated with low confidence">
            <a:extLst>
              <a:ext uri="{FF2B5EF4-FFF2-40B4-BE49-F238E27FC236}">
                <a16:creationId xmlns:a16="http://schemas.microsoft.com/office/drawing/2014/main" id="{195458A5-1DB0-66CA-3F02-2AB421B1F9E3}"/>
              </a:ext>
            </a:extLst>
          </p:cNvPr>
          <p:cNvPicPr>
            <a:picLocks noChangeAspect="1"/>
          </p:cNvPicPr>
          <p:nvPr/>
        </p:nvPicPr>
        <p:blipFill rotWithShape="1">
          <a:blip r:embed="rId9">
            <a:extLst>
              <a:ext uri="{28A0092B-C50C-407E-A947-70E740481C1C}">
                <a14:useLocalDpi xmlns:a14="http://schemas.microsoft.com/office/drawing/2010/main" val="0"/>
              </a:ext>
            </a:extLst>
          </a:blip>
          <a:srcRect b="48074"/>
          <a:stretch/>
        </p:blipFill>
        <p:spPr>
          <a:xfrm>
            <a:off x="1913890" y="5531030"/>
            <a:ext cx="594093" cy="59456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3A65EB63-BBB4-4F6B-806E-09E6ACEA31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6847" y="2330805"/>
            <a:ext cx="1215906" cy="17316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DFA6CF5-AB8D-4507-BA77-682DF892B9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3675" y="1987856"/>
            <a:ext cx="1473667" cy="2097025"/>
          </a:xfrm>
          <a:prstGeom prst="rect">
            <a:avLst/>
          </a:prstGeom>
        </p:spPr>
      </p:pic>
      <p:pic>
        <p:nvPicPr>
          <p:cNvPr id="37" name="Picture 36" descr="A picture containing toy, doll&#10;&#10;Description automatically generated">
            <a:extLst>
              <a:ext uri="{FF2B5EF4-FFF2-40B4-BE49-F238E27FC236}">
                <a16:creationId xmlns:a16="http://schemas.microsoft.com/office/drawing/2014/main" id="{F5B51374-8AD2-4F16-8BCE-2B98BE0D41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6564" y="5364407"/>
            <a:ext cx="551806" cy="785869"/>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767C6E9C-3296-42FF-BA8F-4DB9E4B37C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3652" y="5318641"/>
            <a:ext cx="584355" cy="831536"/>
          </a:xfrm>
          <a:prstGeom prst="rect">
            <a:avLst/>
          </a:prstGeom>
        </p:spPr>
      </p:pic>
      <p:pic>
        <p:nvPicPr>
          <p:cNvPr id="4" name="10.1.1.7 L1 slide 9.mp3">
            <a:hlinkClick r:id="" action="ppaction://media"/>
            <a:extLst>
              <a:ext uri="{FF2B5EF4-FFF2-40B4-BE49-F238E27FC236}">
                <a16:creationId xmlns:a16="http://schemas.microsoft.com/office/drawing/2014/main" id="{34432C0C-0F33-51EE-F79C-B51DC203C02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532470" y="48334"/>
            <a:ext cx="812800" cy="812800"/>
          </a:xfrm>
          <a:prstGeom prst="rect">
            <a:avLst/>
          </a:prstGeom>
        </p:spPr>
      </p:pic>
    </p:spTree>
    <p:extLst>
      <p:ext uri="{BB962C8B-B14F-4D97-AF65-F5344CB8AC3E}">
        <p14:creationId xmlns:p14="http://schemas.microsoft.com/office/powerpoint/2010/main" val="6737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1_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3635</Words>
  <Application>Microsoft Office PowerPoint</Application>
  <PresentationFormat>Widescreen</PresentationFormat>
  <Paragraphs>372</Paragraphs>
  <Slides>12</Slides>
  <Notes>12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Century Gothic</vt:lpstr>
      <vt:lpstr>Georgia</vt:lpstr>
      <vt:lpstr>NCELP_German_2022</vt:lpstr>
      <vt:lpstr>1_NCELP_German_2022</vt:lpstr>
      <vt:lpstr>PowerPoint Presentation</vt:lpstr>
      <vt:lpstr>Vokabeln</vt:lpstr>
      <vt:lpstr>PowerPoint Presentation</vt:lpstr>
      <vt:lpstr>Go-Kart fahren</vt:lpstr>
      <vt:lpstr>-ieren verbs</vt:lpstr>
      <vt:lpstr>Johanna Spyri</vt:lpstr>
      <vt:lpstr>Johanna Spyri</vt:lpstr>
      <vt:lpstr>Schon einmal</vt:lpstr>
      <vt:lpstr>Heidi und Heidi!</vt:lpstr>
      <vt:lpstr>Wer hat was gemacht?</vt:lpstr>
      <vt:lpstr>Wer hat was gemacht?</vt:lpstr>
      <vt:lpstr>Hausaufgaben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Potter, Hilary</cp:lastModifiedBy>
  <cp:revision>28</cp:revision>
  <dcterms:created xsi:type="dcterms:W3CDTF">2022-12-09T11:15:42Z</dcterms:created>
  <dcterms:modified xsi:type="dcterms:W3CDTF">2023-02-28T13:03:46Z</dcterms:modified>
</cp:coreProperties>
</file>