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78" r:id="rId2"/>
    <p:sldId id="379" r:id="rId3"/>
    <p:sldId id="313" r:id="rId4"/>
    <p:sldId id="372" r:id="rId5"/>
    <p:sldId id="374" r:id="rId6"/>
    <p:sldId id="315" r:id="rId7"/>
    <p:sldId id="314" r:id="rId8"/>
    <p:sldId id="375" r:id="rId9"/>
    <p:sldId id="37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0" autoAdjust="0"/>
    <p:restoredTop sz="94660"/>
  </p:normalViewPr>
  <p:slideViewPr>
    <p:cSldViewPr snapToGrid="0" showGuides="1">
      <p:cViewPr varScale="1">
        <p:scale>
          <a:sx n="67" d="100"/>
          <a:sy n="67" d="100"/>
        </p:scale>
        <p:origin x="6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AF14A-741E-4896-AFCB-02EAE3F12038}" type="datetimeFigureOut">
              <a:rPr lang="en-GB" smtClean="0"/>
              <a:t>23/11/2022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A4FC7-1751-4562-910A-E89D01819329}" type="slidenum">
              <a:rPr lang="en-GB" smtClean="0"/>
              <a:t>‹#›</a:t>
            </a:fld>
            <a:endParaRPr lang="en-GB"/>
          </a:p>
        </p:txBody>
      </p:sp>
    </p:spTree>
    <p:extLst>
      <p:ext uri="{BB962C8B-B14F-4D97-AF65-F5344CB8AC3E}">
        <p14:creationId xmlns:p14="http://schemas.microsoft.com/office/powerpoint/2010/main" val="375090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UMM5eCvi8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2EKBAMnZnS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2EKBAMnZnS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To raise awareness of stress syllabification patterns in English in preparation for contrasting with French.</a:t>
            </a:r>
            <a:endParaRPr lang="en-US" b="1" dirty="0"/>
          </a:p>
          <a:p>
            <a:endParaRPr lang="en-US" b="1" dirty="0"/>
          </a:p>
          <a:p>
            <a:r>
              <a:rPr lang="en-US" b="1" dirty="0"/>
              <a:t>Procedure:</a:t>
            </a:r>
          </a:p>
          <a:p>
            <a:r>
              <a:rPr lang="en-US" b="0" dirty="0"/>
              <a:t>1. Work through the first two paragraphs of suggested explanatory wording.</a:t>
            </a:r>
          </a:p>
          <a:p>
            <a:r>
              <a:rPr lang="en-US" b="0" dirty="0"/>
              <a:t>2. Give students one minute to count the syllables in the first set of words. Click to reveal answers.</a:t>
            </a:r>
          </a:p>
          <a:p>
            <a:r>
              <a:rPr lang="en-US" b="0" dirty="0"/>
              <a:t>3. Click to reveal the second set of words.</a:t>
            </a:r>
          </a:p>
          <a:p>
            <a:r>
              <a:rPr lang="en-US" b="0" dirty="0"/>
              <a:t>4. Give students two minutes to count the syllables and identify the primary stress.</a:t>
            </a:r>
          </a:p>
          <a:p>
            <a:r>
              <a:rPr lang="en-US" b="0" dirty="0"/>
              <a:t>5. Elicit the answers and click to reveal.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the concepts of unstressed syllables and vowel reduction in preparation for contrasting with French.</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Work through the first two paragraphs of suggested explanatory wording.</a:t>
            </a:r>
          </a:p>
          <a:p>
            <a:r>
              <a:rPr lang="en-US" b="0" dirty="0"/>
              <a:t>2. Give students one minute to discuss the example words </a:t>
            </a:r>
            <a:r>
              <a:rPr lang="en-US" b="0" i="1" dirty="0" err="1"/>
              <a:t>organisation</a:t>
            </a:r>
            <a:r>
              <a:rPr lang="en-US" b="0" i="1" dirty="0"/>
              <a:t> </a:t>
            </a:r>
            <a:r>
              <a:rPr lang="en-US" b="0" i="0" dirty="0"/>
              <a:t>and </a:t>
            </a:r>
            <a:r>
              <a:rPr lang="en-US" b="0" i="1" dirty="0"/>
              <a:t>identification</a:t>
            </a:r>
            <a:r>
              <a:rPr lang="en-US" b="0" i="0" dirty="0"/>
              <a:t>. It may be helpful to guide students by asking them to consider vowel sounds specifically.</a:t>
            </a:r>
            <a:endParaRPr lang="en-US" b="0" dirty="0"/>
          </a:p>
          <a:p>
            <a:r>
              <a:rPr lang="en-US" b="0" dirty="0"/>
              <a:t>3. Click to reveal answer and suggested explanation.</a:t>
            </a:r>
          </a:p>
          <a:p>
            <a:endParaRPr lang="en-US" b="0" dirty="0"/>
          </a:p>
          <a:p>
            <a:r>
              <a:rPr lang="en-GB" sz="1200" b="1" kern="1200" dirty="0">
                <a:solidFill>
                  <a:schemeClr val="tx1"/>
                </a:solidFill>
                <a:effectLst/>
                <a:latin typeface="+mn-lt"/>
                <a:ea typeface="+mn-ea"/>
                <a:cs typeface="+mn-cs"/>
              </a:rPr>
              <a:t>Possible extension: </a:t>
            </a:r>
            <a:r>
              <a:rPr lang="en-GB" sz="1200" kern="1200" dirty="0">
                <a:solidFill>
                  <a:schemeClr val="tx1"/>
                </a:solidFill>
                <a:effectLst/>
                <a:latin typeface="+mn-lt"/>
                <a:ea typeface="+mn-ea"/>
                <a:cs typeface="+mn-cs"/>
              </a:rPr>
              <a:t>Watch this video to help students better understand the concept. (You can skip the first 2 minutes and start at 02m00s, where it says on the screen ‘English is a stress-timed language’). </a:t>
            </a:r>
            <a:r>
              <a:rPr lang="en-GB" sz="1200" u="sng" kern="1200" dirty="0">
                <a:solidFill>
                  <a:schemeClr val="tx1"/>
                </a:solidFill>
                <a:effectLst/>
                <a:latin typeface="+mn-lt"/>
                <a:ea typeface="+mn-ea"/>
                <a:cs typeface="+mn-cs"/>
                <a:hlinkClick r:id="rId3"/>
              </a:rPr>
              <a:t>https://www.youtube.com/watch?v=sUMM5eCvi8w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compare stress syllabification and vowel reduction patterns of known French words and their English translations.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Work through the first two paragraphs of suggested explanatory wording. Students may find it interesting/useful to consider things from the perspective of French-speaking learners of English, who DO have to worry about </a:t>
            </a:r>
            <a:r>
              <a:rPr lang="en-GB" sz="1200" kern="1200" dirty="0">
                <a:solidFill>
                  <a:schemeClr val="tx1"/>
                </a:solidFill>
                <a:effectLst/>
                <a:latin typeface="+mn-lt"/>
                <a:ea typeface="+mn-ea"/>
                <a:cs typeface="+mn-cs"/>
              </a:rPr>
              <a:t>which syllables are stressed, and which vowels might get ‘reduced’.</a:t>
            </a:r>
            <a:endParaRPr lang="en-US" b="0" dirty="0"/>
          </a:p>
          <a:p>
            <a:r>
              <a:rPr lang="en-US" b="0" dirty="0"/>
              <a:t>2. Click to reveal the table.</a:t>
            </a:r>
          </a:p>
          <a:p>
            <a:r>
              <a:rPr lang="en-US" b="0" dirty="0"/>
              <a:t>3. Students </a:t>
            </a:r>
            <a:r>
              <a:rPr lang="en-US" b="1" dirty="0"/>
              <a:t>sound out </a:t>
            </a:r>
            <a:r>
              <a:rPr lang="en-US" b="0" dirty="0"/>
              <a:t>the </a:t>
            </a:r>
            <a:r>
              <a:rPr lang="en-US" b="1" dirty="0"/>
              <a:t>English word</a:t>
            </a:r>
            <a:r>
              <a:rPr lang="en-US" b="0" dirty="0"/>
              <a:t> in each pair. </a:t>
            </a:r>
            <a:r>
              <a:rPr lang="en-GB" sz="1200" kern="1200" dirty="0">
                <a:solidFill>
                  <a:schemeClr val="tx1"/>
                </a:solidFill>
                <a:effectLst/>
                <a:latin typeface="+mn-lt"/>
                <a:ea typeface="+mn-ea"/>
                <a:cs typeface="+mn-cs"/>
              </a:rPr>
              <a:t>They try to tap out the syllables and underline the syllable that they think is the ‘strongest’ – the one with primary stress. They note any syllables that are ‘reduced’. </a:t>
            </a:r>
          </a:p>
          <a:p>
            <a:pPr lvl="0"/>
            <a:r>
              <a:rPr lang="en-US" b="0" dirty="0"/>
              <a:t>4. Students </a:t>
            </a:r>
            <a:r>
              <a:rPr lang="en-US" b="1" dirty="0"/>
              <a:t>listen to </a:t>
            </a:r>
            <a:r>
              <a:rPr lang="en-US" b="0" dirty="0"/>
              <a:t>the </a:t>
            </a:r>
            <a:r>
              <a:rPr lang="en-US" b="1" dirty="0"/>
              <a:t>French word</a:t>
            </a:r>
            <a:r>
              <a:rPr lang="en-US" b="0" dirty="0"/>
              <a:t> in each pair. </a:t>
            </a:r>
            <a:r>
              <a:rPr lang="en-GB" sz="1200" kern="1200" dirty="0">
                <a:solidFill>
                  <a:schemeClr val="tx1"/>
                </a:solidFill>
                <a:effectLst/>
                <a:latin typeface="+mn-lt"/>
                <a:ea typeface="+mn-ea"/>
                <a:cs typeface="+mn-cs"/>
              </a:rPr>
              <a:t>They try to tap out the syllables. Again, tap out the syllables. Draw attention to how all the syllables are sounded roughly equally (perhaps with a bit more emphasis on the last one) and none of the vowels is reduced.</a:t>
            </a:r>
          </a:p>
          <a:p>
            <a:pPr lvl="0"/>
            <a:r>
              <a:rPr lang="en-GB" sz="1200" b="0" kern="1200" dirty="0">
                <a:solidFill>
                  <a:schemeClr val="tx1"/>
                </a:solidFill>
                <a:effectLst/>
                <a:latin typeface="+mn-lt"/>
                <a:ea typeface="+mn-ea"/>
                <a:cs typeface="+mn-cs"/>
              </a:rPr>
              <a:t>5. Now, students try saying the pairs of words aloud. Remind them about the focus points (primary stress and reduced vowels in English; equal stress, full vowels and slight emphasis on the last syllable in French.</a:t>
            </a:r>
          </a:p>
          <a:p>
            <a:pPr lvl="0"/>
            <a:endParaRPr lang="en-US" b="0" dirty="0"/>
          </a:p>
          <a:p>
            <a:r>
              <a:rPr lang="en-US" b="1" dirty="0"/>
              <a:t>Possible extension: </a:t>
            </a:r>
            <a:r>
              <a:rPr lang="en-GB" sz="1200" kern="1200" dirty="0">
                <a:solidFill>
                  <a:schemeClr val="tx1"/>
                </a:solidFill>
                <a:effectLst/>
                <a:latin typeface="+mn-lt"/>
                <a:ea typeface="+mn-ea"/>
                <a:cs typeface="+mn-cs"/>
              </a:rPr>
              <a:t>Watch the following video to  help students you understand this. Explain that the presenter uses some written symbols on her whiteboard called the ‘phonetic alphabet’, but that they don’t need to worry about this!</a:t>
            </a:r>
            <a:r>
              <a:rPr lang="en-GB" sz="1200" u="none"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https://www.youtube.com/watch?v=2EKBAMnZnSI</a:t>
            </a:r>
            <a:r>
              <a:rPr lang="en-GB" sz="1200" kern="1200" dirty="0">
                <a:solidFill>
                  <a:schemeClr val="tx1"/>
                </a:solidFill>
                <a:effectLst/>
                <a:latin typeface="+mn-lt"/>
                <a:ea typeface="+mn-ea"/>
                <a:cs typeface="+mn-cs"/>
              </a:rPr>
              <a:t> </a:t>
            </a:r>
          </a:p>
          <a:p>
            <a:endParaRPr lang="en-US" b="0" dirty="0"/>
          </a:p>
          <a:p>
            <a:r>
              <a:rPr lang="en-US" b="1" dirty="0"/>
              <a:t>Transcript</a:t>
            </a:r>
          </a:p>
          <a:p>
            <a:pPr lvl="0"/>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amusant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2. animal</a:t>
            </a:r>
          </a:p>
          <a:p>
            <a:pPr lvl="0"/>
            <a:r>
              <a:rPr lang="en-GB" sz="1200" kern="1200" dirty="0">
                <a:solidFill>
                  <a:schemeClr val="tx1"/>
                </a:solidFill>
                <a:effectLst/>
                <a:latin typeface="+mn-lt"/>
                <a:ea typeface="+mn-ea"/>
                <a:cs typeface="+mn-cs"/>
              </a:rPr>
              <a:t>3. excellent </a:t>
            </a:r>
          </a:p>
          <a:p>
            <a:pPr lvl="0"/>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ordinateur</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moderne</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intéressant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préparer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partenaire</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université</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10. important </a:t>
            </a:r>
          </a:p>
          <a:p>
            <a:pPr lvl="0"/>
            <a:r>
              <a:rPr lang="en-GB" sz="1200" kern="1200" dirty="0">
                <a:solidFill>
                  <a:schemeClr val="tx1"/>
                </a:solidFill>
                <a:effectLst/>
                <a:latin typeface="+mn-lt"/>
                <a:ea typeface="+mn-ea"/>
                <a:cs typeface="+mn-cs"/>
              </a:rPr>
              <a:t>11. </a:t>
            </a:r>
            <a:r>
              <a:rPr lang="en-GB" sz="1200" kern="1200" dirty="0" err="1">
                <a:solidFill>
                  <a:schemeClr val="tx1"/>
                </a:solidFill>
                <a:effectLst/>
                <a:latin typeface="+mn-lt"/>
                <a:ea typeface="+mn-ea"/>
                <a:cs typeface="+mn-cs"/>
              </a:rPr>
              <a:t>absolument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12. </a:t>
            </a:r>
            <a:r>
              <a:rPr lang="en-GB" sz="1200" kern="1200" dirty="0" err="1">
                <a:solidFill>
                  <a:schemeClr val="tx1"/>
                </a:solidFill>
                <a:effectLst/>
                <a:latin typeface="+mn-lt"/>
                <a:ea typeface="+mn-ea"/>
                <a:cs typeface="+mn-cs"/>
              </a:rPr>
              <a:t>arriver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consolidate the French stress-pattern rules introduced in lesson 1 in spoken modality.</a:t>
            </a:r>
            <a:endParaRPr lang="en-US" b="1" dirty="0"/>
          </a:p>
          <a:p>
            <a:endParaRPr lang="en-US" b="1" dirty="0"/>
          </a:p>
          <a:p>
            <a:r>
              <a:rPr lang="en-US" b="1" dirty="0"/>
              <a:t>Procedure:</a:t>
            </a:r>
          </a:p>
          <a:p>
            <a:r>
              <a:rPr lang="en-US" b="0" dirty="0"/>
              <a:t>1. Remind students of the differences between English and French pronunciation patterns. Click to reveal a bubble containing the key points.</a:t>
            </a:r>
          </a:p>
          <a:p>
            <a:r>
              <a:rPr lang="en-US" b="0" dirty="0"/>
              <a:t>2. Working in pairs, students try to say the words aloud. Students should take their time, as they will also need to apply SSC knowledge.</a:t>
            </a:r>
          </a:p>
          <a:p>
            <a:r>
              <a:rPr lang="en-US" b="0" dirty="0"/>
              <a:t>3. Click to hear the words pronounced by a native speaker. Students repeat.</a:t>
            </a:r>
          </a:p>
          <a:p>
            <a:r>
              <a:rPr lang="en-US" b="0" dirty="0"/>
              <a:t>4. For the cognate words, have students say the English followed by the French several times, slowly at first to focus on the difference, then increasing in speed.</a:t>
            </a:r>
          </a:p>
          <a:p>
            <a:r>
              <a:rPr lang="en-US" b="0" dirty="0"/>
              <a:t>5. Students will have fun with </a:t>
            </a:r>
            <a:r>
              <a:rPr lang="en-US" b="0" i="1" dirty="0"/>
              <a:t>le </a:t>
            </a:r>
            <a:r>
              <a:rPr lang="fr-FR" sz="1200" b="0" i="1" dirty="0">
                <a:solidFill>
                  <a:schemeClr val="accent5">
                    <a:lumMod val="50000"/>
                  </a:schemeClr>
                </a:solidFill>
              </a:rPr>
              <a:t>prestidigitateur </a:t>
            </a:r>
            <a:r>
              <a:rPr lang="fr-FR" sz="1200" b="0" i="0" dirty="0">
                <a:solidFill>
                  <a:schemeClr val="accent5">
                    <a:lumMod val="50000"/>
                  </a:schemeClr>
                </a:solidFill>
              </a:rPr>
              <a:t>(!) This and the </a:t>
            </a:r>
            <a:r>
              <a:rPr lang="fr-FR" sz="1200" b="0" i="0" dirty="0" err="1">
                <a:solidFill>
                  <a:schemeClr val="accent5">
                    <a:lumMod val="50000"/>
                  </a:schemeClr>
                </a:solidFill>
              </a:rPr>
              <a:t>other</a:t>
            </a:r>
            <a:r>
              <a:rPr lang="fr-FR" sz="1200" b="0" i="0" dirty="0">
                <a:solidFill>
                  <a:schemeClr val="accent5">
                    <a:lumMod val="50000"/>
                  </a:schemeClr>
                </a:solidFill>
              </a:rPr>
              <a:t> </a:t>
            </a:r>
            <a:r>
              <a:rPr lang="fr-FR" sz="1200" b="0" i="0" dirty="0" err="1">
                <a:solidFill>
                  <a:schemeClr val="accent5">
                    <a:lumMod val="50000"/>
                  </a:schemeClr>
                </a:solidFill>
              </a:rPr>
              <a:t>unknown</a:t>
            </a:r>
            <a:r>
              <a:rPr lang="fr-FR" sz="1200" b="0" i="0" dirty="0">
                <a:solidFill>
                  <a:schemeClr val="accent5">
                    <a:lumMod val="50000"/>
                  </a:schemeClr>
                </a:solidFill>
              </a:rPr>
              <a:t> item, </a:t>
            </a:r>
            <a:r>
              <a:rPr lang="fr-FR" sz="1200" b="0" i="1" dirty="0">
                <a:solidFill>
                  <a:schemeClr val="accent5">
                    <a:lumMod val="50000"/>
                  </a:schemeClr>
                </a:solidFill>
              </a:rPr>
              <a:t>animatrice </a:t>
            </a:r>
            <a:r>
              <a:rPr lang="fr-FR" sz="1200" b="0" i="0" dirty="0">
                <a:solidFill>
                  <a:schemeClr val="accent5">
                    <a:lumMod val="50000"/>
                  </a:schemeClr>
                </a:solidFill>
              </a:rPr>
              <a:t>fit </a:t>
            </a:r>
            <a:r>
              <a:rPr lang="fr-FR" sz="1200" b="0" i="0" dirty="0" err="1">
                <a:solidFill>
                  <a:schemeClr val="accent5">
                    <a:lumMod val="50000"/>
                  </a:schemeClr>
                </a:solidFill>
              </a:rPr>
              <a:t>this</a:t>
            </a:r>
            <a:r>
              <a:rPr lang="fr-FR" sz="1200" b="0" i="0" dirty="0">
                <a:solidFill>
                  <a:schemeClr val="accent5">
                    <a:lumMod val="50000"/>
                  </a:schemeClr>
                </a:solidFill>
              </a:rPr>
              <a:t> </a:t>
            </a:r>
            <a:r>
              <a:rPr lang="fr-FR" sz="1200" b="0" i="0" dirty="0" err="1">
                <a:solidFill>
                  <a:schemeClr val="accent5">
                    <a:lumMod val="50000"/>
                  </a:schemeClr>
                </a:solidFill>
              </a:rPr>
              <a:t>week’s</a:t>
            </a:r>
            <a:r>
              <a:rPr lang="fr-FR" sz="1200" b="0" i="0" dirty="0">
                <a:solidFill>
                  <a:schemeClr val="accent5">
                    <a:lumMod val="50000"/>
                  </a:schemeClr>
                </a:solidFill>
              </a:rPr>
              <a:t> </a:t>
            </a:r>
            <a:r>
              <a:rPr lang="fr-FR" sz="1200" b="0" i="0" dirty="0" err="1">
                <a:solidFill>
                  <a:schemeClr val="accent5">
                    <a:lumMod val="50000"/>
                  </a:schemeClr>
                </a:solidFill>
              </a:rPr>
              <a:t>vocabualry</a:t>
            </a:r>
            <a:r>
              <a:rPr lang="fr-FR" sz="1200" b="0" i="0" dirty="0">
                <a:solidFill>
                  <a:schemeClr val="accent5">
                    <a:lumMod val="50000"/>
                  </a:schemeClr>
                </a:solidFill>
              </a:rPr>
              <a:t> </a:t>
            </a:r>
            <a:r>
              <a:rPr lang="fr-FR" sz="1200" b="0" i="0" dirty="0" err="1">
                <a:solidFill>
                  <a:schemeClr val="accent5">
                    <a:lumMod val="50000"/>
                  </a:schemeClr>
                </a:solidFill>
              </a:rPr>
              <a:t>theme</a:t>
            </a:r>
            <a:r>
              <a:rPr lang="fr-FR" sz="1200" b="0" i="0" dirty="0">
                <a:solidFill>
                  <a:schemeClr val="accent5">
                    <a:lumMod val="50000"/>
                  </a:schemeClr>
                </a:solidFill>
              </a:rPr>
              <a:t> </a:t>
            </a:r>
            <a:r>
              <a:rPr lang="fr-FR" sz="1200" b="0" i="0" dirty="0" err="1">
                <a:solidFill>
                  <a:schemeClr val="accent5">
                    <a:lumMod val="50000"/>
                  </a:schemeClr>
                </a:solidFill>
              </a:rPr>
              <a:t>nicely</a:t>
            </a:r>
            <a:r>
              <a:rPr lang="fr-FR" sz="1200" b="0" i="0" dirty="0">
                <a:solidFill>
                  <a:schemeClr val="accent5">
                    <a:lumMod val="50000"/>
                  </a:schemeClr>
                </a:solidFill>
              </a:rPr>
              <a:t>! Have </a:t>
            </a:r>
            <a:r>
              <a:rPr lang="fr-FR" sz="1200" b="0" i="0" dirty="0" err="1">
                <a:solidFill>
                  <a:schemeClr val="accent5">
                    <a:lumMod val="50000"/>
                  </a:schemeClr>
                </a:solidFill>
              </a:rPr>
              <a:t>students</a:t>
            </a:r>
            <a:r>
              <a:rPr lang="fr-FR" sz="1200" b="0" i="0" dirty="0">
                <a:solidFill>
                  <a:schemeClr val="accent5">
                    <a:lumMod val="50000"/>
                  </a:schemeClr>
                </a:solidFill>
              </a:rPr>
              <a:t> </a:t>
            </a:r>
            <a:r>
              <a:rPr lang="fr-FR" sz="1200" b="0" i="0" dirty="0" err="1">
                <a:solidFill>
                  <a:schemeClr val="accent5">
                    <a:lumMod val="50000"/>
                  </a:schemeClr>
                </a:solidFill>
              </a:rPr>
              <a:t>produce</a:t>
            </a:r>
            <a:r>
              <a:rPr lang="fr-FR" sz="1200" b="0" i="0" dirty="0">
                <a:solidFill>
                  <a:schemeClr val="accent5">
                    <a:lumMod val="50000"/>
                  </a:schemeClr>
                </a:solidFill>
              </a:rPr>
              <a:t> the </a:t>
            </a:r>
            <a:r>
              <a:rPr lang="fr-FR" sz="1200" b="0" i="0" dirty="0" err="1">
                <a:solidFill>
                  <a:schemeClr val="accent5">
                    <a:lumMod val="50000"/>
                  </a:schemeClr>
                </a:solidFill>
              </a:rPr>
              <a:t>feminine</a:t>
            </a:r>
            <a:r>
              <a:rPr lang="fr-FR" sz="1200" b="0" i="0" dirty="0">
                <a:solidFill>
                  <a:schemeClr val="accent5">
                    <a:lumMod val="50000"/>
                  </a:schemeClr>
                </a:solidFill>
              </a:rPr>
              <a:t> and masculine </a:t>
            </a:r>
            <a:r>
              <a:rPr lang="fr-FR" sz="1200" b="0" i="0" dirty="0" err="1">
                <a:solidFill>
                  <a:schemeClr val="accent5">
                    <a:lumMod val="50000"/>
                  </a:schemeClr>
                </a:solidFill>
              </a:rPr>
              <a:t>forms</a:t>
            </a:r>
            <a:r>
              <a:rPr lang="fr-FR" sz="1200" b="0" i="0" dirty="0">
                <a:solidFill>
                  <a:schemeClr val="accent5">
                    <a:lumMod val="50000"/>
                  </a:schemeClr>
                </a:solidFill>
              </a:rPr>
              <a:t> </a:t>
            </a:r>
            <a:r>
              <a:rPr lang="fr-FR" sz="1200" b="0" i="0" dirty="0" err="1">
                <a:solidFill>
                  <a:schemeClr val="accent5">
                    <a:lumMod val="50000"/>
                  </a:schemeClr>
                </a:solidFill>
              </a:rPr>
              <a:t>respectively</a:t>
            </a:r>
            <a:r>
              <a:rPr lang="fr-FR" sz="1200" b="0" i="0" dirty="0">
                <a:solidFill>
                  <a:schemeClr val="accent5">
                    <a:lumMod val="50000"/>
                  </a:schemeClr>
                </a:solidFill>
              </a:rPr>
              <a:t>.</a:t>
            </a:r>
            <a:endParaRPr lang="en-US" b="0" i="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a:t>
            </a:r>
            <a:r>
              <a:rPr lang="en-GB" b="1" baseline="0" dirty="0" err="1"/>
              <a:t>unknwon</a:t>
            </a:r>
            <a:r>
              <a:rPr lang="en-GB" b="1" baseline="0" dirty="0"/>
              <a:t> vocabulary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promotion [2139], diplodocus [&gt;5000], </a:t>
            </a:r>
            <a:r>
              <a:rPr lang="fr-FR" sz="1200" b="0" dirty="0">
                <a:solidFill>
                  <a:schemeClr val="accent5">
                    <a:lumMod val="50000"/>
                  </a:schemeClr>
                </a:solidFill>
              </a:rPr>
              <a:t>prestidigitateur [&gt;5000], </a:t>
            </a:r>
            <a:r>
              <a:rPr lang="fr-FR" sz="1200" b="0" dirty="0">
                <a:solidFill>
                  <a:srgbClr val="EE6000"/>
                </a:solidFill>
              </a:rPr>
              <a:t>interrompre [1479], </a:t>
            </a:r>
            <a:r>
              <a:rPr lang="fr-FR" sz="1200" b="0" dirty="0">
                <a:solidFill>
                  <a:schemeClr val="accent5">
                    <a:lumMod val="50000"/>
                  </a:schemeClr>
                </a:solidFill>
              </a:rPr>
              <a:t>rectangulaire [&gt;5000]</a:t>
            </a:r>
            <a:r>
              <a:rPr lang="en-GB" sz="1200" b="0" baseline="0" dirty="0">
                <a:solidFill>
                  <a:schemeClr val="accent5">
                    <a:lumMod val="50000"/>
                  </a:schemeClr>
                </a:solidFill>
              </a:rPr>
              <a:t>, </a:t>
            </a:r>
            <a:r>
              <a:rPr lang="fr-FR" sz="1200" b="0" dirty="0">
                <a:solidFill>
                  <a:srgbClr val="EE6000"/>
                </a:solidFill>
              </a:rPr>
              <a:t>impossibilité [4522], </a:t>
            </a:r>
            <a:r>
              <a:rPr lang="fr-FR" sz="1200" b="0" dirty="0">
                <a:solidFill>
                  <a:schemeClr val="accent5">
                    <a:lumMod val="50000"/>
                  </a:schemeClr>
                </a:solidFill>
              </a:rPr>
              <a:t>caractérisation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stress syllabification and vowel reduction patterns of known French words and their English translations. </a:t>
            </a:r>
            <a:r>
              <a:rPr lang="en-US" b="1" dirty="0"/>
              <a:t>NB: </a:t>
            </a:r>
            <a:r>
              <a:rPr lang="en-US" b="0" dirty="0"/>
              <a:t>many of these cognate words feature in this lesson. The first six are in this week’s new vocabulary set, so students should already have some knowledge of their pronunciation.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Work through the paragraph of suggested explanatory wording. </a:t>
            </a:r>
            <a:r>
              <a:rPr lang="en-GB" b="0" dirty="0"/>
              <a:t>This is a summary of the more detailed explanation presented in 8.1.1.2.</a:t>
            </a:r>
            <a:endParaRPr lang="en-US" b="0" dirty="0"/>
          </a:p>
          <a:p>
            <a:r>
              <a:rPr lang="en-US" b="0" dirty="0"/>
              <a:t>2. Click to reveal the table.</a:t>
            </a:r>
          </a:p>
          <a:p>
            <a:r>
              <a:rPr lang="en-US" b="0" dirty="0"/>
              <a:t>3. Students </a:t>
            </a:r>
            <a:r>
              <a:rPr lang="en-US" b="1" dirty="0"/>
              <a:t>sound out </a:t>
            </a:r>
            <a:r>
              <a:rPr lang="en-US" b="0" dirty="0"/>
              <a:t>the </a:t>
            </a:r>
            <a:r>
              <a:rPr lang="en-US" b="1" dirty="0"/>
              <a:t>English word</a:t>
            </a:r>
            <a:r>
              <a:rPr lang="en-US" b="0" dirty="0"/>
              <a:t> in each pair. </a:t>
            </a:r>
            <a:r>
              <a:rPr lang="en-GB" sz="1200" kern="1200" dirty="0">
                <a:solidFill>
                  <a:schemeClr val="tx1"/>
                </a:solidFill>
                <a:effectLst/>
                <a:latin typeface="+mn-lt"/>
                <a:ea typeface="+mn-ea"/>
                <a:cs typeface="+mn-cs"/>
              </a:rPr>
              <a:t>They try to tap out the syllables and underline the syllable that they think is the ‘strongest’ – the one with primary stress. They note any syllables that are ‘reduced’. </a:t>
            </a:r>
          </a:p>
          <a:p>
            <a:pPr lvl="0"/>
            <a:r>
              <a:rPr lang="en-US" b="0" dirty="0"/>
              <a:t>4. Students </a:t>
            </a:r>
            <a:r>
              <a:rPr lang="en-US" b="1" dirty="0"/>
              <a:t>listen to </a:t>
            </a:r>
            <a:r>
              <a:rPr lang="en-US" b="0" dirty="0"/>
              <a:t>the </a:t>
            </a:r>
            <a:r>
              <a:rPr lang="en-US" b="1" dirty="0"/>
              <a:t>French word</a:t>
            </a:r>
            <a:r>
              <a:rPr lang="en-US" b="0" dirty="0"/>
              <a:t> in each pair. </a:t>
            </a:r>
            <a:r>
              <a:rPr lang="en-GB" sz="1200" kern="1200" dirty="0">
                <a:solidFill>
                  <a:schemeClr val="tx1"/>
                </a:solidFill>
                <a:effectLst/>
                <a:latin typeface="+mn-lt"/>
                <a:ea typeface="+mn-ea"/>
                <a:cs typeface="+mn-cs"/>
              </a:rPr>
              <a:t>They try to tap out the syllables. Again, tap out the syllables. Draw attention to how all the syllables are sounded roughly equally (perhaps with a bit more emphasis on the last one) and none of the vowels is reduced.</a:t>
            </a:r>
          </a:p>
          <a:p>
            <a:pPr lvl="0"/>
            <a:r>
              <a:rPr lang="en-GB" sz="1200" b="0" kern="1200" dirty="0">
                <a:solidFill>
                  <a:schemeClr val="tx1"/>
                </a:solidFill>
                <a:effectLst/>
                <a:latin typeface="+mn-lt"/>
                <a:ea typeface="+mn-ea"/>
                <a:cs typeface="+mn-cs"/>
              </a:rPr>
              <a:t>5. Now, students try saying the pairs of words aloud. Remind them about the focus points (primary stress and reduced vowels in English; equal stress, full vowels and slight emphasis on the last syllable in French.</a:t>
            </a:r>
          </a:p>
          <a:p>
            <a:pPr lvl="0"/>
            <a:endParaRPr lang="en-US" b="0" dirty="0"/>
          </a:p>
          <a:p>
            <a:r>
              <a:rPr lang="en-US" b="1" dirty="0"/>
              <a:t>Possible extension: </a:t>
            </a:r>
            <a:r>
              <a:rPr lang="en-GB" sz="1200" kern="1200" dirty="0">
                <a:solidFill>
                  <a:schemeClr val="tx1"/>
                </a:solidFill>
                <a:effectLst/>
                <a:latin typeface="+mn-lt"/>
                <a:ea typeface="+mn-ea"/>
                <a:cs typeface="+mn-cs"/>
              </a:rPr>
              <a:t>Watch the following video to  help students you understand this. Explain that the presenter uses some written symbols on her whiteboard called the ‘phonetic alphabet’, but that they don’t need to worry about this!</a:t>
            </a:r>
            <a:r>
              <a:rPr lang="en-GB" sz="1200" u="none"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https://www.youtube.com/watch?v=2EKBAMnZnSI</a:t>
            </a:r>
            <a:r>
              <a:rPr lang="en-GB" sz="1200" kern="1200" dirty="0">
                <a:solidFill>
                  <a:schemeClr val="tx1"/>
                </a:solidFill>
                <a:effectLst/>
                <a:latin typeface="+mn-lt"/>
                <a:ea typeface="+mn-ea"/>
                <a:cs typeface="+mn-cs"/>
              </a:rPr>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hôpital</a:t>
            </a:r>
            <a:r>
              <a:rPr lang="en-GB" baseline="0" dirty="0"/>
              <a:t> [1308], journal [520], </a:t>
            </a:r>
            <a:r>
              <a:rPr lang="en-GB" baseline="0" dirty="0" err="1"/>
              <a:t>idéal</a:t>
            </a:r>
            <a:r>
              <a:rPr lang="en-GB" baseline="0" dirty="0"/>
              <a:t> [1429], international [282], local [622], social [301], commercial [908], moral [1226], </a:t>
            </a:r>
            <a:r>
              <a:rPr lang="en-GB" baseline="0" dirty="0" err="1"/>
              <a:t>régional</a:t>
            </a:r>
            <a:r>
              <a:rPr lang="en-GB" baseline="0" dirty="0"/>
              <a:t> [1169], central [992], </a:t>
            </a:r>
            <a:r>
              <a:rPr lang="en-GB" baseline="0" dirty="0" err="1"/>
              <a:t>libéral</a:t>
            </a:r>
            <a:r>
              <a:rPr lang="en-GB" baseline="0" dirty="0"/>
              <a:t> [1080], global [1155]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consolidate French stress-pattern rules through pronunciation of unknown place names.</a:t>
            </a:r>
            <a:endParaRPr lang="en-US" b="1" dirty="0"/>
          </a:p>
          <a:p>
            <a:endParaRPr lang="en-US" b="1" dirty="0"/>
          </a:p>
          <a:p>
            <a:r>
              <a:rPr lang="en-US" b="1" dirty="0"/>
              <a:t>Procedure:</a:t>
            </a:r>
          </a:p>
          <a:p>
            <a:r>
              <a:rPr lang="en-US" b="0" dirty="0"/>
              <a:t>1. Remind students of the differences between English and French pronunciation patterns. Click to reveal a bubble containing the key points.</a:t>
            </a:r>
          </a:p>
          <a:p>
            <a:r>
              <a:rPr lang="en-US" b="0" dirty="0"/>
              <a:t>2. Working in pairs, students try to say the words aloud. Students should take their time, as these are unknown proper nouns, and they will also need to apply SSC knowledge.</a:t>
            </a:r>
          </a:p>
          <a:p>
            <a:r>
              <a:rPr lang="en-US" b="0" dirty="0"/>
              <a:t>3. Click to hear the words pronounced by a native speaker. Students repeat a few times, increasing in speed.</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B1A8-A730-1237-44B4-CCF7A7B50E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8EB6F9-C302-EAE0-8830-74379E28A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FBC48-EE06-41BC-1780-46467E4E628C}"/>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CD46B20C-8DE4-3F3E-F59B-6FCE8C4200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66AAE2-CB82-2F43-54ED-9E457F1DED7F}"/>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375063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4973-01C0-D3E0-A815-EB96C232BA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B84BA1-1E98-8AB2-1064-B5624BEA39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5FC476-D841-70D8-2F7A-3D1B76A50EF8}"/>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8877B9AF-B1C3-CDCB-1072-8A67AB0D2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867FF8-2C2C-619A-8543-F9733B0896FB}"/>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312597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5959B-3972-C1C2-E49B-738E24FB75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7A22FA-F50B-64BD-AF12-3DC01811DF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28FACF-B8DF-3ED3-F4E0-0F2C8D229B9A}"/>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1DC523CD-2FE9-9D55-2D26-E80F6C9911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2531DC-88B9-A357-6FC5-D2FD9301BE4D}"/>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54157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5C05-769C-E095-5823-FBA2C93F63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27E2E-9AB1-998B-91DF-1BFEEC01BB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BE1D0-A44C-FE98-EF19-8951ADBBE8DC}"/>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FCCC4BFC-23F0-8D9B-927F-991EADAF9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9D9162-F98C-7BFC-1A9F-2743985E7D62}"/>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1223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4E0F-2DDD-5FD3-3AEA-22402A018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CFD73C-F9C4-BB98-7420-A1533C222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CFE2D-AA2C-11F9-1D26-E81EA4B9D5CA}"/>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4C542826-FF30-BA45-BBE4-5CBB4EB22A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2592F8-C4EA-FFD0-273F-82A88E3DF722}"/>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280693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4D5C-1658-5D82-5879-5C36A57016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5F30B6-A89E-3EA3-6761-A61B23B52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49B940-8262-9179-0074-A03F0608F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3801BF-F24C-3C8A-FA9F-A9E3FA40E66A}"/>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6" name="Footer Placeholder 5">
            <a:extLst>
              <a:ext uri="{FF2B5EF4-FFF2-40B4-BE49-F238E27FC236}">
                <a16:creationId xmlns:a16="http://schemas.microsoft.com/office/drawing/2014/main" id="{2CC7CD9E-A10E-6BDE-5701-F6C90B88D1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2A7022-762E-3EA3-01F5-3D41472FD802}"/>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227081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16B7-11E7-54F8-7463-920D4CC11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795430-8C35-BA0B-B8E1-736C3B9DE3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2334C6-3304-D15C-E778-7B304BCAEB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55209-F5B8-50C8-4B02-8F18A5AD4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2530B-4ABC-7B1E-8194-DB684A1F36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46CE9C-056D-B6EA-9E92-3A95D828FCBC}"/>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8" name="Footer Placeholder 7">
            <a:extLst>
              <a:ext uri="{FF2B5EF4-FFF2-40B4-BE49-F238E27FC236}">
                <a16:creationId xmlns:a16="http://schemas.microsoft.com/office/drawing/2014/main" id="{6C81F178-EDF4-1DEF-7D8C-34712C80C7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49F203-DF7F-818C-4CD4-DD4682F60FAC}"/>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363967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B0D3-56DB-F42D-F410-E58670EB61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7BA797-9C8C-6260-A7AC-E0F31E3195CD}"/>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4" name="Footer Placeholder 3">
            <a:extLst>
              <a:ext uri="{FF2B5EF4-FFF2-40B4-BE49-F238E27FC236}">
                <a16:creationId xmlns:a16="http://schemas.microsoft.com/office/drawing/2014/main" id="{BF3EF934-EC29-02AF-7490-8DA1A7396F6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744D46-575D-1EF4-651F-DC541FB396F4}"/>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242105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2F93A-17A3-6DDF-7AC7-AEB86FC30311}"/>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3" name="Footer Placeholder 2">
            <a:extLst>
              <a:ext uri="{FF2B5EF4-FFF2-40B4-BE49-F238E27FC236}">
                <a16:creationId xmlns:a16="http://schemas.microsoft.com/office/drawing/2014/main" id="{207C600E-9EC6-360D-7095-BAE03B1611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8118D-AAFF-DE0E-FCF3-AC8BF586F37E}"/>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12034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41E5-27FF-4421-40E7-7019B1B83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CF889B-C9BD-2404-D27A-A49E129BA0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C36016-7C47-A358-584B-AF0220C33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EB2B8-6E5A-FDE0-A705-586D009B3486}"/>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6" name="Footer Placeholder 5">
            <a:extLst>
              <a:ext uri="{FF2B5EF4-FFF2-40B4-BE49-F238E27FC236}">
                <a16:creationId xmlns:a16="http://schemas.microsoft.com/office/drawing/2014/main" id="{056847CB-DA44-4EFC-D6A0-F5B77B631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833B6C-F6E6-AD1A-D0B9-6D9CF2BA2CA7}"/>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26000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CEDB-319B-5A2F-879E-1EC8C9707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576FD8-783B-B16E-FA41-D52B449A7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B73D90-FCE5-156A-5580-F58018051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59DF-E222-524A-5585-66F81B621899}"/>
              </a:ext>
            </a:extLst>
          </p:cNvPr>
          <p:cNvSpPr>
            <a:spLocks noGrp="1"/>
          </p:cNvSpPr>
          <p:nvPr>
            <p:ph type="dt" sz="half" idx="10"/>
          </p:nvPr>
        </p:nvSpPr>
        <p:spPr/>
        <p:txBody>
          <a:bodyPr/>
          <a:lstStyle/>
          <a:p>
            <a:fld id="{42C57592-E3EA-4766-8F54-4ABC2E01B2DC}" type="datetimeFigureOut">
              <a:rPr lang="en-GB" smtClean="0"/>
              <a:t>23/11/2022</a:t>
            </a:fld>
            <a:endParaRPr lang="en-GB"/>
          </a:p>
        </p:txBody>
      </p:sp>
      <p:sp>
        <p:nvSpPr>
          <p:cNvPr id="6" name="Footer Placeholder 5">
            <a:extLst>
              <a:ext uri="{FF2B5EF4-FFF2-40B4-BE49-F238E27FC236}">
                <a16:creationId xmlns:a16="http://schemas.microsoft.com/office/drawing/2014/main" id="{B73C216C-A8E2-68B3-A18A-F55A649D98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825228-15D0-B823-AEFA-75F736FC67F3}"/>
              </a:ext>
            </a:extLst>
          </p:cNvPr>
          <p:cNvSpPr>
            <a:spLocks noGrp="1"/>
          </p:cNvSpPr>
          <p:nvPr>
            <p:ph type="sldNum" sz="quarter" idx="12"/>
          </p:nvPr>
        </p:nvSpPr>
        <p:spPr/>
        <p:txBody>
          <a:bodyPr/>
          <a:lstStyle/>
          <a:p>
            <a:fld id="{327536C0-F82B-490A-84E8-BE29AC057EAE}" type="slidenum">
              <a:rPr lang="en-GB" smtClean="0"/>
              <a:t>‹#›</a:t>
            </a:fld>
            <a:endParaRPr lang="en-GB"/>
          </a:p>
        </p:txBody>
      </p:sp>
    </p:spTree>
    <p:extLst>
      <p:ext uri="{BB962C8B-B14F-4D97-AF65-F5344CB8AC3E}">
        <p14:creationId xmlns:p14="http://schemas.microsoft.com/office/powerpoint/2010/main" val="120681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4513F-A8A3-4F04-DC14-CB28B2BF6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536F54-B08B-78EF-910A-E14CF2A1F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7A2257-B916-5C45-A955-0B8CB9A84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57592-E3EA-4766-8F54-4ABC2E01B2DC}" type="datetimeFigureOut">
              <a:rPr lang="en-GB" smtClean="0"/>
              <a:t>23/11/2022</a:t>
            </a:fld>
            <a:endParaRPr lang="en-GB"/>
          </a:p>
        </p:txBody>
      </p:sp>
      <p:sp>
        <p:nvSpPr>
          <p:cNvPr id="5" name="Footer Placeholder 4">
            <a:extLst>
              <a:ext uri="{FF2B5EF4-FFF2-40B4-BE49-F238E27FC236}">
                <a16:creationId xmlns:a16="http://schemas.microsoft.com/office/drawing/2014/main" id="{F3BE5C3F-1595-1CED-949A-77D5B579C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394AA9C-3434-CD21-5C79-22A67229D1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536C0-F82B-490A-84E8-BE29AC057EAE}" type="slidenum">
              <a:rPr lang="en-GB" smtClean="0"/>
              <a:t>‹#›</a:t>
            </a:fld>
            <a:endParaRPr lang="en-GB"/>
          </a:p>
        </p:txBody>
      </p:sp>
    </p:spTree>
    <p:extLst>
      <p:ext uri="{BB962C8B-B14F-4D97-AF65-F5344CB8AC3E}">
        <p14:creationId xmlns:p14="http://schemas.microsoft.com/office/powerpoint/2010/main" val="137965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audio" Target="../media/audio16.wav"/><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image" Target="../media/image14.png"/><Relationship Id="rId10" Type="http://schemas.openxmlformats.org/officeDocument/2006/relationships/audio" Target="../media/audio27.wav"/><Relationship Id="rId19" Type="http://schemas.openxmlformats.org/officeDocument/2006/relationships/image" Target="../media/image10.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audio" Target="../media/audio36.wav"/><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latin typeface="Century Gothic" panose="020B0502020202020204" pitchFamily="34" charset="0"/>
              </a:rPr>
              <a:t>French Phonics Collection</a:t>
            </a:r>
            <a:br>
              <a:rPr lang="en-GB" sz="4000" b="1" dirty="0">
                <a:solidFill>
                  <a:prstClr val="white"/>
                </a:solidFill>
                <a:latin typeface="Century Gothic" panose="020B0502020202020204" pitchFamily="34" charset="0"/>
              </a:rPr>
            </a:br>
            <a:endParaRPr lang="en-US" sz="4000" dirty="0">
              <a:latin typeface="Century Gothic" panose="020B0502020202020204" pitchFamily="34" charset="0"/>
            </a:endParaRPr>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schemeClr val="bg1"/>
                </a:solidFill>
                <a:latin typeface="Century Gothic" panose="020B0502020202020204" pitchFamily="34" charset="0"/>
              </a:rPr>
              <a:t>SSC [</a:t>
            </a:r>
            <a:r>
              <a:rPr lang="en-GB" sz="3000" b="0" i="0" u="none" strike="noStrike" dirty="0">
                <a:solidFill>
                  <a:schemeClr val="bg1"/>
                </a:solidFill>
                <a:effectLst/>
                <a:latin typeface="Century Gothic" panose="020B0502020202020204" pitchFamily="34" charset="0"/>
              </a:rPr>
              <a:t>Stress syllabification</a:t>
            </a:r>
            <a:r>
              <a:rPr lang="en-GB" sz="3000" dirty="0">
                <a:solidFill>
                  <a:schemeClr val="bg1"/>
                </a:solidFill>
                <a:latin typeface="Century Gothic" panose="020B0502020202020204" pitchFamily="34" charset="0"/>
              </a:rPr>
              <a:t> ]</a:t>
            </a:r>
            <a:endParaRPr lang="en-US" sz="3000" dirty="0">
              <a:solidFill>
                <a:schemeClr val="bg1"/>
              </a:solidFill>
              <a:latin typeface="Century Gothic" panose="020B0502020202020204" pitchFamily="34" charset="0"/>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22/11/2022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5585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latin typeface="Century Gothic" panose="020B0502020202020204" pitchFamily="34" charset="0"/>
              </a:rPr>
              <a:t>SSC [Stress syllabification]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15076"/>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2794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011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Syllables and stress  </a:t>
            </a:r>
          </a:p>
        </p:txBody>
      </p:sp>
      <p:sp>
        <p:nvSpPr>
          <p:cNvPr id="2" name="TextBox 1">
            <a:extLst>
              <a:ext uri="{FF2B5EF4-FFF2-40B4-BE49-F238E27FC236}">
                <a16:creationId xmlns:a16="http://schemas.microsoft.com/office/drawing/2014/main" id="{F5AEF9DF-2FD5-1442-9E84-D31130754D83}"/>
              </a:ext>
            </a:extLst>
          </p:cNvPr>
          <p:cNvSpPr txBox="1"/>
          <p:nvPr/>
        </p:nvSpPr>
        <p:spPr>
          <a:xfrm>
            <a:off x="251940" y="1326421"/>
            <a:ext cx="11795898" cy="489364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Words are made up of </a:t>
            </a:r>
            <a:r>
              <a:rPr lang="en-GB" sz="2400" b="1" dirty="0">
                <a:solidFill>
                  <a:schemeClr val="accent5">
                    <a:lumMod val="50000"/>
                  </a:schemeClr>
                </a:solidFill>
                <a:latin typeface="Century Gothic" panose="020B0502020202020204" pitchFamily="34" charset="0"/>
              </a:rPr>
              <a:t>syllables</a:t>
            </a:r>
            <a:r>
              <a:rPr lang="en-GB" sz="2400" dirty="0">
                <a:solidFill>
                  <a:schemeClr val="accent5">
                    <a:lumMod val="50000"/>
                  </a:schemeClr>
                </a:solidFill>
                <a:latin typeface="Century Gothic" panose="020B0502020202020204" pitchFamily="34" charset="0"/>
              </a:rPr>
              <a:t>. ‘School’ has one syllable, ‘teacher’ has two syllables, ‘headteacher’ has three and ‘technology’ has four. You might find that you can tap or clap along with the syllables in a word.  </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In English, one syllable in every word has what we call ‘</a:t>
            </a:r>
            <a:r>
              <a:rPr lang="en-GB" sz="2400" b="1" dirty="0">
                <a:solidFill>
                  <a:schemeClr val="accent5">
                    <a:lumMod val="50000"/>
                  </a:schemeClr>
                </a:solidFill>
                <a:latin typeface="Century Gothic" panose="020B0502020202020204" pitchFamily="34" charset="0"/>
              </a:rPr>
              <a:t>primary stress</a:t>
            </a:r>
            <a:r>
              <a:rPr lang="en-GB" sz="2400" dirty="0">
                <a:solidFill>
                  <a:schemeClr val="accent5">
                    <a:lumMod val="50000"/>
                  </a:schemeClr>
                </a:solidFill>
                <a:latin typeface="Century Gothic" panose="020B0502020202020204" pitchFamily="34" charset="0"/>
              </a:rPr>
              <a:t>’. This means that it is pronounced </a:t>
            </a:r>
            <a:r>
              <a:rPr lang="en-GB" sz="2400" b="1" dirty="0">
                <a:solidFill>
                  <a:schemeClr val="accent5">
                    <a:lumMod val="50000"/>
                  </a:schemeClr>
                </a:solidFill>
                <a:latin typeface="Century Gothic" panose="020B0502020202020204" pitchFamily="34" charset="0"/>
              </a:rPr>
              <a:t>more</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strongly</a:t>
            </a:r>
            <a:r>
              <a:rPr lang="en-GB" sz="2400" dirty="0">
                <a:solidFill>
                  <a:schemeClr val="accent5">
                    <a:lumMod val="50000"/>
                  </a:schemeClr>
                </a:solidFill>
                <a:latin typeface="Century Gothic" panose="020B0502020202020204" pitchFamily="34" charset="0"/>
              </a:rPr>
              <a:t> than the other syllables in the word. </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How many syllables do these words have? The primary stress is in bold.  </a:t>
            </a:r>
          </a:p>
          <a:p>
            <a:endParaRPr lang="en-GB" sz="2400" dirty="0">
              <a:solidFill>
                <a:schemeClr val="accent5">
                  <a:lumMod val="50000"/>
                </a:schemeClr>
              </a:solidFill>
              <a:latin typeface="Century Gothic" panose="020B0502020202020204" pitchFamily="34" charset="0"/>
            </a:endParaRPr>
          </a:p>
          <a:p>
            <a:r>
              <a:rPr lang="en-GB" sz="2400" b="1" dirty="0">
                <a:solidFill>
                  <a:schemeClr val="accent5">
                    <a:lumMod val="50000"/>
                  </a:schemeClr>
                </a:solidFill>
                <a:latin typeface="Century Gothic" panose="020B0502020202020204" pitchFamily="34" charset="0"/>
              </a:rPr>
              <a:t>cat </a:t>
            </a:r>
            <a:r>
              <a:rPr lang="en-GB" sz="2400" b="1" dirty="0">
                <a:solidFill>
                  <a:srgbClr val="EE6000"/>
                </a:solidFill>
                <a:latin typeface="Century Gothic" panose="020B0502020202020204" pitchFamily="34" charset="0"/>
              </a:rPr>
              <a:t>[1]</a:t>
            </a:r>
            <a:r>
              <a:rPr lang="en-GB" sz="2400" dirty="0">
                <a:solidFill>
                  <a:srgbClr val="EE6000"/>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art</a:t>
            </a:r>
            <a:r>
              <a:rPr lang="en-GB" sz="2400" dirty="0">
                <a:solidFill>
                  <a:schemeClr val="accent5">
                    <a:lumMod val="50000"/>
                  </a:schemeClr>
                </a:solidFill>
                <a:latin typeface="Century Gothic" panose="020B0502020202020204" pitchFamily="34" charset="0"/>
              </a:rPr>
              <a:t>ist </a:t>
            </a:r>
            <a:r>
              <a:rPr lang="en-GB" sz="2400" b="1" dirty="0">
                <a:solidFill>
                  <a:srgbClr val="EE6000"/>
                </a:solidFill>
                <a:latin typeface="Century Gothic" panose="020B0502020202020204" pitchFamily="34" charset="0"/>
              </a:rPr>
              <a:t>[2]</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org</a:t>
            </a:r>
            <a:r>
              <a:rPr lang="en-GB" sz="2400" dirty="0">
                <a:solidFill>
                  <a:schemeClr val="accent5">
                    <a:lumMod val="50000"/>
                  </a:schemeClr>
                </a:solidFill>
                <a:latin typeface="Century Gothic" panose="020B0502020202020204" pitchFamily="34" charset="0"/>
              </a:rPr>
              <a:t>anise </a:t>
            </a:r>
            <a:r>
              <a:rPr lang="en-GB" sz="2400" b="1" dirty="0">
                <a:solidFill>
                  <a:srgbClr val="EE6000"/>
                </a:solidFill>
                <a:latin typeface="Century Gothic" panose="020B0502020202020204" pitchFamily="34" charset="0"/>
              </a:rPr>
              <a:t>[3]</a:t>
            </a:r>
            <a:r>
              <a:rPr lang="en-GB" sz="2400" dirty="0">
                <a:solidFill>
                  <a:schemeClr val="accent5">
                    <a:lumMod val="50000"/>
                  </a:schemeClr>
                </a:solidFill>
                <a:latin typeface="Century Gothic" panose="020B0502020202020204" pitchFamily="34" charset="0"/>
              </a:rPr>
              <a:t>      in</a:t>
            </a:r>
            <a:r>
              <a:rPr lang="en-GB" sz="2400" b="1" dirty="0">
                <a:solidFill>
                  <a:schemeClr val="accent5">
                    <a:lumMod val="50000"/>
                  </a:schemeClr>
                </a:solidFill>
                <a:latin typeface="Century Gothic" panose="020B0502020202020204" pitchFamily="34" charset="0"/>
              </a:rPr>
              <a:t>vi</a:t>
            </a:r>
            <a:r>
              <a:rPr lang="en-GB" sz="2400" dirty="0">
                <a:solidFill>
                  <a:schemeClr val="accent5">
                    <a:lumMod val="50000"/>
                  </a:schemeClr>
                </a:solidFill>
                <a:latin typeface="Century Gothic" panose="020B0502020202020204" pitchFamily="34" charset="0"/>
              </a:rPr>
              <a:t>sible </a:t>
            </a:r>
            <a:r>
              <a:rPr lang="en-GB" sz="2400" b="1" dirty="0">
                <a:solidFill>
                  <a:srgbClr val="EE6000"/>
                </a:solidFill>
                <a:latin typeface="Century Gothic" panose="020B0502020202020204" pitchFamily="34" charset="0"/>
              </a:rPr>
              <a:t>[4]      </a:t>
            </a:r>
            <a:r>
              <a:rPr lang="en-GB" sz="2400" dirty="0">
                <a:solidFill>
                  <a:schemeClr val="accent5">
                    <a:lumMod val="50000"/>
                  </a:schemeClr>
                </a:solidFill>
                <a:latin typeface="Century Gothic" panose="020B0502020202020204" pitchFamily="34" charset="0"/>
              </a:rPr>
              <a:t>invisi</a:t>
            </a:r>
            <a:r>
              <a:rPr lang="en-GB" sz="2400" b="1" dirty="0">
                <a:solidFill>
                  <a:schemeClr val="accent5">
                    <a:lumMod val="50000"/>
                  </a:schemeClr>
                </a:solidFill>
                <a:latin typeface="Century Gothic" panose="020B0502020202020204" pitchFamily="34" charset="0"/>
              </a:rPr>
              <a:t>bi</a:t>
            </a:r>
            <a:r>
              <a:rPr lang="en-GB" sz="2400" dirty="0">
                <a:solidFill>
                  <a:schemeClr val="accent5">
                    <a:lumMod val="50000"/>
                  </a:schemeClr>
                </a:solidFill>
                <a:latin typeface="Century Gothic" panose="020B0502020202020204" pitchFamily="34" charset="0"/>
              </a:rPr>
              <a:t>lity </a:t>
            </a:r>
            <a:r>
              <a:rPr lang="en-GB" sz="2400" b="1" dirty="0">
                <a:solidFill>
                  <a:srgbClr val="EE6000"/>
                </a:solidFill>
                <a:latin typeface="Century Gothic" panose="020B0502020202020204" pitchFamily="34" charset="0"/>
              </a:rPr>
              <a:t>[5] </a:t>
            </a:r>
            <a:r>
              <a:rPr lang="en-GB" sz="2400" dirty="0">
                <a:solidFill>
                  <a:schemeClr val="accent5">
                    <a:lumMod val="50000"/>
                  </a:schemeClr>
                </a:solidFill>
                <a:latin typeface="Century Gothic" panose="020B0502020202020204" pitchFamily="34" charset="0"/>
              </a:rPr>
              <a:t>		</a:t>
            </a:r>
          </a:p>
          <a:p>
            <a:endParaRPr lang="en-GB" sz="2400" b="1" dirty="0">
              <a:solidFill>
                <a:schemeClr val="accent5">
                  <a:lumMod val="50000"/>
                </a:schemeClr>
              </a:solidFill>
              <a:latin typeface="Century Gothic" panose="020B0502020202020204" pitchFamily="34" charset="0"/>
            </a:endParaRPr>
          </a:p>
          <a:p>
            <a:r>
              <a:rPr lang="en-GB" sz="2400" b="1" dirty="0">
                <a:solidFill>
                  <a:schemeClr val="accent5">
                    <a:lumMod val="50000"/>
                  </a:schemeClr>
                </a:solidFill>
                <a:latin typeface="Century Gothic" panose="020B0502020202020204" pitchFamily="34" charset="0"/>
              </a:rPr>
              <a:t>foot </a:t>
            </a:r>
            <a:r>
              <a:rPr lang="en-GB" sz="2400" b="1" dirty="0">
                <a:solidFill>
                  <a:srgbClr val="EE6000"/>
                </a:solidFill>
                <a:latin typeface="Century Gothic" panose="020B0502020202020204" pitchFamily="34" charset="0"/>
              </a:rPr>
              <a:t>[1]</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foot</a:t>
            </a:r>
            <a:r>
              <a:rPr lang="en-GB" sz="2400" dirty="0">
                <a:solidFill>
                  <a:schemeClr val="accent5">
                    <a:lumMod val="50000"/>
                  </a:schemeClr>
                </a:solidFill>
                <a:latin typeface="Century Gothic" panose="020B0502020202020204" pitchFamily="34" charset="0"/>
              </a:rPr>
              <a:t>ball </a:t>
            </a:r>
            <a:r>
              <a:rPr lang="en-GB" sz="2400" b="1" dirty="0">
                <a:solidFill>
                  <a:srgbClr val="EE6000"/>
                </a:solidFill>
                <a:latin typeface="Century Gothic" panose="020B0502020202020204" pitchFamily="34" charset="0"/>
              </a:rPr>
              <a:t>[2]      </a:t>
            </a:r>
            <a:r>
              <a:rPr lang="en-GB" sz="2400" b="1" dirty="0">
                <a:solidFill>
                  <a:schemeClr val="accent5">
                    <a:lumMod val="50000"/>
                  </a:schemeClr>
                </a:solidFill>
                <a:latin typeface="Century Gothic" panose="020B0502020202020204" pitchFamily="34" charset="0"/>
              </a:rPr>
              <a:t>foot</a:t>
            </a:r>
            <a:r>
              <a:rPr lang="en-GB" sz="2400" dirty="0">
                <a:solidFill>
                  <a:schemeClr val="accent5">
                    <a:lumMod val="50000"/>
                  </a:schemeClr>
                </a:solidFill>
                <a:latin typeface="Century Gothic" panose="020B0502020202020204" pitchFamily="34" charset="0"/>
              </a:rPr>
              <a:t>baller </a:t>
            </a:r>
            <a:r>
              <a:rPr lang="en-GB" sz="2400" b="1" dirty="0">
                <a:solidFill>
                  <a:srgbClr val="EE6000"/>
                </a:solidFill>
                <a:latin typeface="Century Gothic" panose="020B0502020202020204" pitchFamily="34" charset="0"/>
              </a:rPr>
              <a:t>[3]      </a:t>
            </a:r>
            <a:r>
              <a:rPr lang="en-GB" sz="2400" dirty="0">
                <a:solidFill>
                  <a:schemeClr val="accent5">
                    <a:lumMod val="50000"/>
                  </a:schemeClr>
                </a:solidFill>
                <a:latin typeface="Century Gothic" panose="020B0502020202020204" pitchFamily="34" charset="0"/>
              </a:rPr>
              <a:t>rele</a:t>
            </a:r>
            <a:r>
              <a:rPr lang="en-GB" sz="2400" b="1" dirty="0">
                <a:solidFill>
                  <a:schemeClr val="accent5">
                    <a:lumMod val="50000"/>
                  </a:schemeClr>
                </a:solidFill>
                <a:latin typeface="Century Gothic" panose="020B0502020202020204" pitchFamily="34" charset="0"/>
              </a:rPr>
              <a:t>ga</a:t>
            </a:r>
            <a:r>
              <a:rPr lang="en-GB" sz="2400" dirty="0">
                <a:solidFill>
                  <a:schemeClr val="accent5">
                    <a:lumMod val="50000"/>
                  </a:schemeClr>
                </a:solidFill>
                <a:latin typeface="Century Gothic" panose="020B0502020202020204" pitchFamily="34" charset="0"/>
              </a:rPr>
              <a:t>tion </a:t>
            </a:r>
            <a:r>
              <a:rPr lang="en-GB" sz="2400" b="1" dirty="0">
                <a:solidFill>
                  <a:srgbClr val="EE6000"/>
                </a:solidFill>
                <a:latin typeface="Century Gothic" panose="020B0502020202020204" pitchFamily="34" charset="0"/>
              </a:rPr>
              <a:t>[5]</a:t>
            </a:r>
          </a:p>
          <a:p>
            <a:endParaRPr lang="en-GB" sz="2400" b="1" dirty="0">
              <a:solidFill>
                <a:srgbClr val="EE6000"/>
              </a:solidFill>
              <a:latin typeface="Century Gothic" panose="020B0502020202020204" pitchFamily="34" charset="0"/>
            </a:endParaRPr>
          </a:p>
        </p:txBody>
      </p:sp>
      <p:sp>
        <p:nvSpPr>
          <p:cNvPr id="3" name="Rounded Rectangle 46">
            <a:extLst>
              <a:ext uri="{FF2B5EF4-FFF2-40B4-BE49-F238E27FC236}">
                <a16:creationId xmlns:a16="http://schemas.microsoft.com/office/drawing/2014/main" id="{B09DC171-4DC4-4355-8E3B-FAA5F8C631F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026" name="Picture 2" descr="Set, Drum, Music, Sound, Rhythms, Percussion">
            <a:extLst>
              <a:ext uri="{FF2B5EF4-FFF2-40B4-BE49-F238E27FC236}">
                <a16:creationId xmlns:a16="http://schemas.microsoft.com/office/drawing/2014/main" id="{CAC6EEEF-F0E4-41AB-94DC-969411B2D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12407" y="4602854"/>
            <a:ext cx="1495441" cy="14232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7AA360E-F630-46C5-BC2B-6D826FAC1D4A}"/>
              </a:ext>
            </a:extLst>
          </p:cNvPr>
          <p:cNvSpPr/>
          <p:nvPr/>
        </p:nvSpPr>
        <p:spPr>
          <a:xfrm>
            <a:off x="905491" y="4691646"/>
            <a:ext cx="428625" cy="329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Rectangle 8">
            <a:extLst>
              <a:ext uri="{FF2B5EF4-FFF2-40B4-BE49-F238E27FC236}">
                <a16:creationId xmlns:a16="http://schemas.microsoft.com/office/drawing/2014/main" id="{205A4A83-FFC6-44B3-AF88-9AD356EBD950}"/>
              </a:ext>
            </a:extLst>
          </p:cNvPr>
          <p:cNvSpPr/>
          <p:nvPr/>
        </p:nvSpPr>
        <p:spPr>
          <a:xfrm>
            <a:off x="2493612" y="4710651"/>
            <a:ext cx="428625" cy="37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Rectangle 9">
            <a:extLst>
              <a:ext uri="{FF2B5EF4-FFF2-40B4-BE49-F238E27FC236}">
                <a16:creationId xmlns:a16="http://schemas.microsoft.com/office/drawing/2014/main" id="{C6509EA3-87CD-4F36-81E6-2C50585F4AF6}"/>
              </a:ext>
            </a:extLst>
          </p:cNvPr>
          <p:cNvSpPr/>
          <p:nvPr/>
        </p:nvSpPr>
        <p:spPr>
          <a:xfrm>
            <a:off x="4733262" y="4710651"/>
            <a:ext cx="428625" cy="37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Rectangle 10">
            <a:extLst>
              <a:ext uri="{FF2B5EF4-FFF2-40B4-BE49-F238E27FC236}">
                <a16:creationId xmlns:a16="http://schemas.microsoft.com/office/drawing/2014/main" id="{0D547E74-0D2D-4504-B6F9-F81A8EF24AE5}"/>
              </a:ext>
            </a:extLst>
          </p:cNvPr>
          <p:cNvSpPr/>
          <p:nvPr/>
        </p:nvSpPr>
        <p:spPr>
          <a:xfrm>
            <a:off x="6776870" y="4606776"/>
            <a:ext cx="428625" cy="467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Rectangle 11">
            <a:extLst>
              <a:ext uri="{FF2B5EF4-FFF2-40B4-BE49-F238E27FC236}">
                <a16:creationId xmlns:a16="http://schemas.microsoft.com/office/drawing/2014/main" id="{255642B8-5EBD-404A-AEA7-65B03EF9D890}"/>
              </a:ext>
            </a:extLst>
          </p:cNvPr>
          <p:cNvSpPr/>
          <p:nvPr/>
        </p:nvSpPr>
        <p:spPr>
          <a:xfrm>
            <a:off x="9112961" y="4701607"/>
            <a:ext cx="428625" cy="37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3" name="Rectangle 12">
            <a:extLst>
              <a:ext uri="{FF2B5EF4-FFF2-40B4-BE49-F238E27FC236}">
                <a16:creationId xmlns:a16="http://schemas.microsoft.com/office/drawing/2014/main" id="{FEC055B1-5D76-45AE-ABBF-5B75BCCCB419}"/>
              </a:ext>
            </a:extLst>
          </p:cNvPr>
          <p:cNvSpPr/>
          <p:nvPr/>
        </p:nvSpPr>
        <p:spPr>
          <a:xfrm>
            <a:off x="973620" y="5411519"/>
            <a:ext cx="428625" cy="379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4" name="Rectangle 13">
            <a:extLst>
              <a:ext uri="{FF2B5EF4-FFF2-40B4-BE49-F238E27FC236}">
                <a16:creationId xmlns:a16="http://schemas.microsoft.com/office/drawing/2014/main" id="{C791484E-3DAE-4A83-8C77-85FC55E20CD9}"/>
              </a:ext>
            </a:extLst>
          </p:cNvPr>
          <p:cNvSpPr/>
          <p:nvPr/>
        </p:nvSpPr>
        <p:spPr>
          <a:xfrm>
            <a:off x="3080856" y="5411520"/>
            <a:ext cx="428625" cy="4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Rectangle 14">
            <a:extLst>
              <a:ext uri="{FF2B5EF4-FFF2-40B4-BE49-F238E27FC236}">
                <a16:creationId xmlns:a16="http://schemas.microsoft.com/office/drawing/2014/main" id="{A5EDD77F-4888-4624-9089-4D937D6F33F2}"/>
              </a:ext>
            </a:extLst>
          </p:cNvPr>
          <p:cNvSpPr/>
          <p:nvPr/>
        </p:nvSpPr>
        <p:spPr>
          <a:xfrm>
            <a:off x="5391340" y="5411520"/>
            <a:ext cx="428625" cy="37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6" name="Rectangle 15">
            <a:extLst>
              <a:ext uri="{FF2B5EF4-FFF2-40B4-BE49-F238E27FC236}">
                <a16:creationId xmlns:a16="http://schemas.microsoft.com/office/drawing/2014/main" id="{E2DD4A56-95A2-49DE-B574-8BF1D3A061BA}"/>
              </a:ext>
            </a:extLst>
          </p:cNvPr>
          <p:cNvSpPr/>
          <p:nvPr/>
        </p:nvSpPr>
        <p:spPr>
          <a:xfrm>
            <a:off x="7878606" y="5445974"/>
            <a:ext cx="428625" cy="37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766BFB3D-D4A3-4FCD-9DC3-37D4D199C9BB}"/>
              </a:ext>
            </a:extLst>
          </p:cNvPr>
          <p:cNvSpPr/>
          <p:nvPr/>
        </p:nvSpPr>
        <p:spPr>
          <a:xfrm>
            <a:off x="2707924" y="2670286"/>
            <a:ext cx="3624649" cy="1701889"/>
          </a:xfrm>
          <a:prstGeom prst="wedgeRoundRectCallout">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Notice that the </a:t>
            </a:r>
            <a:r>
              <a:rPr lang="en-GB" sz="2000" b="1" dirty="0">
                <a:latin typeface="Century Gothic" panose="020B0502020202020204" pitchFamily="34" charset="0"/>
              </a:rPr>
              <a:t>primary stress </a:t>
            </a:r>
            <a:r>
              <a:rPr lang="en-GB" sz="2000" dirty="0">
                <a:latin typeface="Century Gothic" panose="020B0502020202020204" pitchFamily="34" charset="0"/>
              </a:rPr>
              <a:t>is often on the </a:t>
            </a:r>
            <a:r>
              <a:rPr lang="en-GB" sz="2000" b="1" dirty="0">
                <a:latin typeface="Century Gothic" panose="020B0502020202020204" pitchFamily="34" charset="0"/>
              </a:rPr>
              <a:t>first syllable </a:t>
            </a:r>
            <a:r>
              <a:rPr lang="en-GB" sz="2000" dirty="0">
                <a:latin typeface="Century Gothic" panose="020B0502020202020204" pitchFamily="34" charset="0"/>
              </a:rPr>
              <a:t>of words in English.</a:t>
            </a:r>
          </a:p>
          <a:p>
            <a:pPr algn="ctr"/>
            <a:endParaRPr lang="en-GB" sz="2000" b="1" dirty="0">
              <a:latin typeface="Century Gothic" panose="020B0502020202020204" pitchFamily="34" charset="0"/>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552EC4-686E-440A-9E65-20D75BAB3DF5}"/>
              </a:ext>
            </a:extLst>
          </p:cNvPr>
          <p:cNvSpPr txBox="1"/>
          <p:nvPr/>
        </p:nvSpPr>
        <p:spPr>
          <a:xfrm>
            <a:off x="206180" y="1332058"/>
            <a:ext cx="11779639" cy="4832092"/>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English is a ‘</a:t>
            </a:r>
            <a:r>
              <a:rPr lang="en-GB" sz="2200" b="1" dirty="0">
                <a:solidFill>
                  <a:schemeClr val="accent5">
                    <a:lumMod val="50000"/>
                  </a:schemeClr>
                </a:solidFill>
                <a:latin typeface="Century Gothic" panose="020B0502020202020204" pitchFamily="34" charset="0"/>
              </a:rPr>
              <a:t>stress timed</a:t>
            </a:r>
            <a:r>
              <a:rPr lang="en-GB" sz="2200" dirty="0">
                <a:solidFill>
                  <a:schemeClr val="accent5">
                    <a:lumMod val="50000"/>
                  </a:schemeClr>
                </a:solidFill>
                <a:latin typeface="Century Gothic" panose="020B0502020202020204" pitchFamily="34" charset="0"/>
              </a:rPr>
              <a:t>’ language. We use the stressed syllables to keep a </a:t>
            </a:r>
            <a:r>
              <a:rPr lang="en-GB" sz="2200" b="1" dirty="0">
                <a:solidFill>
                  <a:schemeClr val="accent5">
                    <a:lumMod val="50000"/>
                  </a:schemeClr>
                </a:solidFill>
                <a:latin typeface="Century Gothic" panose="020B0502020202020204" pitchFamily="34" charset="0"/>
              </a:rPr>
              <a:t>rhythm </a:t>
            </a:r>
            <a:r>
              <a:rPr lang="en-GB" sz="2200" dirty="0">
                <a:solidFill>
                  <a:schemeClr val="accent5">
                    <a:lumMod val="50000"/>
                  </a:schemeClr>
                </a:solidFill>
                <a:latin typeface="Century Gothic" panose="020B0502020202020204" pitchFamily="34" charset="0"/>
              </a:rPr>
              <a:t>when we speak – like the beats that keep time in music. </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Look at these two examples again:</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organi</a:t>
            </a:r>
            <a:r>
              <a:rPr lang="en-GB" sz="2200" b="1" dirty="0">
                <a:solidFill>
                  <a:schemeClr val="accent5">
                    <a:lumMod val="50000"/>
                  </a:schemeClr>
                </a:solidFill>
                <a:latin typeface="Century Gothic" panose="020B0502020202020204" pitchFamily="34" charset="0"/>
              </a:rPr>
              <a:t>sa</a:t>
            </a:r>
            <a:r>
              <a:rPr lang="en-GB" sz="2200" dirty="0">
                <a:solidFill>
                  <a:schemeClr val="accent5">
                    <a:lumMod val="50000"/>
                  </a:schemeClr>
                </a:solidFill>
                <a:latin typeface="Century Gothic" panose="020B0502020202020204" pitchFamily="34" charset="0"/>
              </a:rPr>
              <a:t>tion 		identifi</a:t>
            </a:r>
            <a:r>
              <a:rPr lang="en-GB" sz="2200" b="1" dirty="0">
                <a:solidFill>
                  <a:schemeClr val="accent5">
                    <a:lumMod val="50000"/>
                  </a:schemeClr>
                </a:solidFill>
                <a:latin typeface="Century Gothic" panose="020B0502020202020204" pitchFamily="34" charset="0"/>
              </a:rPr>
              <a:t>ca</a:t>
            </a:r>
            <a:r>
              <a:rPr lang="en-GB" sz="2200" dirty="0">
                <a:solidFill>
                  <a:schemeClr val="accent5">
                    <a:lumMod val="50000"/>
                  </a:schemeClr>
                </a:solidFill>
                <a:latin typeface="Century Gothic" panose="020B0502020202020204" pitchFamily="34" charset="0"/>
              </a:rPr>
              <a:t>tion 	 </a:t>
            </a:r>
          </a:p>
          <a:p>
            <a:r>
              <a:rPr lang="en-GB" sz="2200" dirty="0">
                <a:solidFill>
                  <a:schemeClr val="accent5">
                    <a:lumMod val="50000"/>
                  </a:schemeClr>
                </a:solidFill>
                <a:latin typeface="Century Gothic" panose="020B0502020202020204" pitchFamily="34" charset="0"/>
              </a:rPr>
              <a:t>	</a:t>
            </a:r>
          </a:p>
          <a:p>
            <a:r>
              <a:rPr lang="en-GB" sz="2200" dirty="0">
                <a:solidFill>
                  <a:schemeClr val="accent5">
                    <a:lumMod val="50000"/>
                  </a:schemeClr>
                </a:solidFill>
                <a:latin typeface="Century Gothic" panose="020B0502020202020204" pitchFamily="34" charset="0"/>
              </a:rPr>
              <a:t>What do you notice about the </a:t>
            </a:r>
            <a:r>
              <a:rPr lang="en-GB" sz="2200" b="1" dirty="0">
                <a:solidFill>
                  <a:schemeClr val="accent5">
                    <a:lumMod val="50000"/>
                  </a:schemeClr>
                </a:solidFill>
                <a:latin typeface="Century Gothic" panose="020B0502020202020204" pitchFamily="34" charset="0"/>
              </a:rPr>
              <a:t>other syllables </a:t>
            </a:r>
            <a:r>
              <a:rPr lang="en-GB" sz="2200" dirty="0">
                <a:solidFill>
                  <a:schemeClr val="accent5">
                    <a:lumMod val="50000"/>
                  </a:schemeClr>
                </a:solidFill>
                <a:latin typeface="Century Gothic" panose="020B0502020202020204" pitchFamily="34" charset="0"/>
              </a:rPr>
              <a:t>in these words?</a:t>
            </a:r>
            <a:br>
              <a:rPr lang="en-GB" sz="2200" dirty="0">
                <a:solidFill>
                  <a:schemeClr val="accent5">
                    <a:lumMod val="50000"/>
                  </a:schemeClr>
                </a:solidFill>
                <a:latin typeface="Century Gothic" panose="020B0502020202020204" pitchFamily="34" charset="0"/>
              </a:rPr>
            </a:br>
            <a:r>
              <a:rPr lang="en-GB" sz="2200" dirty="0">
                <a:solidFill>
                  <a:schemeClr val="accent5">
                    <a:lumMod val="50000"/>
                  </a:schemeClr>
                </a:solidFill>
                <a:latin typeface="Century Gothic" panose="020B0502020202020204" pitchFamily="34" charset="0"/>
              </a:rPr>
              <a:t>How are they pronounced?  </a:t>
            </a:r>
          </a:p>
          <a:p>
            <a:r>
              <a:rPr lang="en-GB" sz="2200" dirty="0">
                <a:solidFill>
                  <a:schemeClr val="accent5">
                    <a:lumMod val="50000"/>
                  </a:schemeClr>
                </a:solidFill>
                <a:latin typeface="Century Gothic" panose="020B0502020202020204" pitchFamily="34" charset="0"/>
              </a:rPr>
              <a:t> </a:t>
            </a:r>
          </a:p>
          <a:p>
            <a:r>
              <a:rPr lang="en-GB" sz="2200" dirty="0">
                <a:solidFill>
                  <a:schemeClr val="accent5">
                    <a:lumMod val="50000"/>
                  </a:schemeClr>
                </a:solidFill>
                <a:latin typeface="Century Gothic" panose="020B0502020202020204" pitchFamily="34" charset="0"/>
              </a:rPr>
              <a:t>organi</a:t>
            </a:r>
            <a:r>
              <a:rPr lang="en-GB" sz="2200" b="1" dirty="0">
                <a:solidFill>
                  <a:schemeClr val="accent5">
                    <a:lumMod val="50000"/>
                  </a:schemeClr>
                </a:solidFill>
                <a:latin typeface="Century Gothic" panose="020B0502020202020204" pitchFamily="34" charset="0"/>
              </a:rPr>
              <a:t>sa</a:t>
            </a:r>
            <a:r>
              <a:rPr lang="en-GB" sz="2200" dirty="0">
                <a:solidFill>
                  <a:schemeClr val="accent5">
                    <a:lumMod val="50000"/>
                  </a:schemeClr>
                </a:solidFill>
                <a:latin typeface="Century Gothic" panose="020B0502020202020204" pitchFamily="34" charset="0"/>
              </a:rPr>
              <a:t>tion 		identifi</a:t>
            </a:r>
            <a:r>
              <a:rPr lang="en-GB" sz="2200" b="1" dirty="0">
                <a:solidFill>
                  <a:schemeClr val="accent5">
                    <a:lumMod val="50000"/>
                  </a:schemeClr>
                </a:solidFill>
                <a:latin typeface="Century Gothic" panose="020B0502020202020204" pitchFamily="34" charset="0"/>
              </a:rPr>
              <a:t>ca</a:t>
            </a:r>
            <a:r>
              <a:rPr lang="en-GB" sz="2200" dirty="0">
                <a:solidFill>
                  <a:schemeClr val="accent5">
                    <a:lumMod val="50000"/>
                  </a:schemeClr>
                </a:solidFill>
                <a:latin typeface="Century Gothic" panose="020B0502020202020204" pitchFamily="34" charset="0"/>
              </a:rPr>
              <a:t>tion 	 	</a:t>
            </a:r>
          </a:p>
          <a:p>
            <a:r>
              <a:rPr lang="en-GB" sz="2200" dirty="0">
                <a:solidFill>
                  <a:schemeClr val="accent5">
                    <a:lumMod val="50000"/>
                  </a:schemeClr>
                </a:solidFill>
                <a:latin typeface="Century Gothic" panose="020B0502020202020204" pitchFamily="34" charset="0"/>
              </a:rPr>
              <a:t>       '  '       '		'        ' '        ‘		</a:t>
            </a:r>
          </a:p>
          <a:p>
            <a:r>
              <a:rPr lang="en-GB" sz="2200" dirty="0">
                <a:solidFill>
                  <a:schemeClr val="accent5">
                    <a:lumMod val="50000"/>
                  </a:schemeClr>
                </a:solidFill>
                <a:latin typeface="Century Gothic" panose="020B0502020202020204" pitchFamily="34" charset="0"/>
              </a:rPr>
              <a:t>The syllables with dots under them are ‘</a:t>
            </a:r>
            <a:r>
              <a:rPr lang="en-GB" sz="2200" b="1" dirty="0">
                <a:solidFill>
                  <a:schemeClr val="accent5">
                    <a:lumMod val="50000"/>
                  </a:schemeClr>
                </a:solidFill>
                <a:latin typeface="Century Gothic" panose="020B0502020202020204" pitchFamily="34" charset="0"/>
              </a:rPr>
              <a:t>unstressed</a:t>
            </a:r>
            <a:r>
              <a:rPr lang="en-GB" sz="2200" dirty="0">
                <a:solidFill>
                  <a:schemeClr val="accent5">
                    <a:lumMod val="50000"/>
                  </a:schemeClr>
                </a:solidFill>
                <a:latin typeface="Century Gothic" panose="020B0502020202020204" pitchFamily="34" charset="0"/>
              </a:rPr>
              <a:t>’. The </a:t>
            </a:r>
            <a:r>
              <a:rPr lang="en-GB" sz="2200" b="1" dirty="0">
                <a:solidFill>
                  <a:schemeClr val="accent5">
                    <a:lumMod val="50000"/>
                  </a:schemeClr>
                </a:solidFill>
                <a:latin typeface="Century Gothic" panose="020B0502020202020204" pitchFamily="34" charset="0"/>
              </a:rPr>
              <a:t>vowel sounds </a:t>
            </a:r>
            <a:r>
              <a:rPr lang="en-GB" sz="2200" dirty="0">
                <a:solidFill>
                  <a:schemeClr val="accent5">
                    <a:lumMod val="50000"/>
                  </a:schemeClr>
                </a:solidFill>
                <a:latin typeface="Century Gothic" panose="020B0502020202020204" pitchFamily="34" charset="0"/>
              </a:rPr>
              <a:t>in them </a:t>
            </a:r>
            <a:r>
              <a:rPr lang="en-GB" sz="2200" b="1" dirty="0">
                <a:solidFill>
                  <a:schemeClr val="accent5">
                    <a:lumMod val="50000"/>
                  </a:schemeClr>
                </a:solidFill>
                <a:latin typeface="Century Gothic" panose="020B0502020202020204" pitchFamily="34" charset="0"/>
              </a:rPr>
              <a:t>are not as strong or clear </a:t>
            </a:r>
            <a:r>
              <a:rPr lang="en-GB" sz="2200" dirty="0">
                <a:solidFill>
                  <a:schemeClr val="accent5">
                    <a:lumMod val="50000"/>
                  </a:schemeClr>
                </a:solidFill>
                <a:latin typeface="Century Gothic" panose="020B0502020202020204" pitchFamily="34" charset="0"/>
              </a:rPr>
              <a:t>as in the stressed syllables. We say that these vowels are ‘</a:t>
            </a:r>
            <a:r>
              <a:rPr lang="en-GB" sz="2200" b="1" dirty="0">
                <a:solidFill>
                  <a:schemeClr val="accent5">
                    <a:lumMod val="50000"/>
                  </a:schemeClr>
                </a:solidFill>
                <a:latin typeface="Century Gothic" panose="020B0502020202020204" pitchFamily="34" charset="0"/>
              </a:rPr>
              <a:t>reduced</a:t>
            </a:r>
            <a:r>
              <a:rPr lang="en-GB" sz="2200" dirty="0">
                <a:solidFill>
                  <a:schemeClr val="accent5">
                    <a:lumMod val="50000"/>
                  </a:schemeClr>
                </a:solidFill>
                <a:latin typeface="Century Gothic" panose="020B0502020202020204" pitchFamily="34" charset="0"/>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011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Syllables and stress  </a:t>
            </a:r>
          </a:p>
        </p:txBody>
      </p:sp>
      <p:sp>
        <p:nvSpPr>
          <p:cNvPr id="3" name="Rounded Rectangle 46">
            <a:extLst>
              <a:ext uri="{FF2B5EF4-FFF2-40B4-BE49-F238E27FC236}">
                <a16:creationId xmlns:a16="http://schemas.microsoft.com/office/drawing/2014/main" id="{6B481C30-BF69-404B-9622-7541EB9EFA7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050" name="Picture 2">
            <a:extLst>
              <a:ext uri="{FF2B5EF4-FFF2-40B4-BE49-F238E27FC236}">
                <a16:creationId xmlns:a16="http://schemas.microsoft.com/office/drawing/2014/main" id="{CBE38C49-6B50-41B4-82D5-1488832FE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330" y="2353962"/>
            <a:ext cx="1997675" cy="252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011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Syllables and stress  </a:t>
            </a:r>
          </a:p>
        </p:txBody>
      </p:sp>
      <p:sp>
        <p:nvSpPr>
          <p:cNvPr id="3" name="Rounded Rectangle 46">
            <a:extLst>
              <a:ext uri="{FF2B5EF4-FFF2-40B4-BE49-F238E27FC236}">
                <a16:creationId xmlns:a16="http://schemas.microsoft.com/office/drawing/2014/main" id="{6B481C30-BF69-404B-9622-7541EB9EFA75}"/>
              </a:ext>
            </a:extLst>
          </p:cNvPr>
          <p:cNvSpPr/>
          <p:nvPr/>
        </p:nvSpPr>
        <p:spPr>
          <a:xfrm>
            <a:off x="9570720" y="249870"/>
            <a:ext cx="23392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2" name="Table 4">
            <a:extLst>
              <a:ext uri="{FF2B5EF4-FFF2-40B4-BE49-F238E27FC236}">
                <a16:creationId xmlns:a16="http://schemas.microsoft.com/office/drawing/2014/main" id="{276A684F-E86A-479F-9D04-BE4525B252E0}"/>
              </a:ext>
            </a:extLst>
          </p:cNvPr>
          <p:cNvGraphicFramePr>
            <a:graphicFrameLocks noGrp="1"/>
          </p:cNvGraphicFramePr>
          <p:nvPr>
            <p:extLst>
              <p:ext uri="{D42A27DB-BD31-4B8C-83A1-F6EECF244321}">
                <p14:modId xmlns:p14="http://schemas.microsoft.com/office/powerpoint/2010/main" val="4139741622"/>
              </p:ext>
            </p:extLst>
          </p:nvPr>
        </p:nvGraphicFramePr>
        <p:xfrm>
          <a:off x="420074" y="3603608"/>
          <a:ext cx="11443368" cy="2560320"/>
        </p:xfrm>
        <a:graphic>
          <a:graphicData uri="http://schemas.openxmlformats.org/drawingml/2006/table">
            <a:tbl>
              <a:tblPr firstRow="1" bandRow="1">
                <a:tableStyleId>{8A107856-5554-42FB-B03E-39F5DBC370BA}</a:tableStyleId>
              </a:tblPr>
              <a:tblGrid>
                <a:gridCol w="2860842">
                  <a:extLst>
                    <a:ext uri="{9D8B030D-6E8A-4147-A177-3AD203B41FA5}">
                      <a16:colId xmlns:a16="http://schemas.microsoft.com/office/drawing/2014/main" val="4242023643"/>
                    </a:ext>
                  </a:extLst>
                </a:gridCol>
                <a:gridCol w="2860842">
                  <a:extLst>
                    <a:ext uri="{9D8B030D-6E8A-4147-A177-3AD203B41FA5}">
                      <a16:colId xmlns:a16="http://schemas.microsoft.com/office/drawing/2014/main" val="1039344709"/>
                    </a:ext>
                  </a:extLst>
                </a:gridCol>
                <a:gridCol w="2860842">
                  <a:extLst>
                    <a:ext uri="{9D8B030D-6E8A-4147-A177-3AD203B41FA5}">
                      <a16:colId xmlns:a16="http://schemas.microsoft.com/office/drawing/2014/main" val="1694000521"/>
                    </a:ext>
                  </a:extLst>
                </a:gridCol>
                <a:gridCol w="2860842">
                  <a:extLst>
                    <a:ext uri="{9D8B030D-6E8A-4147-A177-3AD203B41FA5}">
                      <a16:colId xmlns:a16="http://schemas.microsoft.com/office/drawing/2014/main" val="3005352177"/>
                    </a:ext>
                  </a:extLst>
                </a:gridCol>
              </a:tblGrid>
              <a:tr h="425758">
                <a:tc>
                  <a:txBody>
                    <a:bodyPr/>
                    <a:lstStyle/>
                    <a:p>
                      <a:r>
                        <a:rPr lang="en-GB" sz="2200" b="0" dirty="0">
                          <a:solidFill>
                            <a:schemeClr val="accent1">
                              <a:lumMod val="50000"/>
                            </a:schemeClr>
                          </a:solidFill>
                          <a:latin typeface="Century Gothic" panose="020B0502020202020204" pitchFamily="34" charset="0"/>
                        </a:rPr>
                        <a:t>1. amusing</a:t>
                      </a:r>
                    </a:p>
                  </a:txBody>
                  <a:tcPr/>
                </a:tc>
                <a:tc>
                  <a:txBody>
                    <a:bodyPr/>
                    <a:lstStyle/>
                    <a:p>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amusant</a:t>
                      </a:r>
                      <a:endParaRPr lang="en-GB" sz="2200" b="0" dirty="0">
                        <a:solidFill>
                          <a:schemeClr val="accent1">
                            <a:lumMod val="50000"/>
                          </a:schemeClr>
                        </a:solidFill>
                        <a:latin typeface="Century Gothic" panose="020B0502020202020204" pitchFamily="34" charset="0"/>
                      </a:endParaRPr>
                    </a:p>
                  </a:txBody>
                  <a:tcPr/>
                </a:tc>
                <a:tc>
                  <a:txBody>
                    <a:bodyPr/>
                    <a:lstStyle/>
                    <a:p>
                      <a:r>
                        <a:rPr lang="en-GB" sz="2200" b="0" dirty="0">
                          <a:solidFill>
                            <a:schemeClr val="accent1">
                              <a:lumMod val="50000"/>
                            </a:schemeClr>
                          </a:solidFill>
                          <a:latin typeface="Century Gothic" panose="020B0502020202020204" pitchFamily="34" charset="0"/>
                        </a:rPr>
                        <a:t>7. prepare </a:t>
                      </a:r>
                    </a:p>
                  </a:txBody>
                  <a:tcPr/>
                </a:tc>
                <a:tc>
                  <a:txBody>
                    <a:bodyPr/>
                    <a:lstStyle/>
                    <a:p>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préparer</a:t>
                      </a:r>
                      <a:endParaRPr lang="en-GB" sz="22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0706866"/>
                  </a:ext>
                </a:extLst>
              </a:tr>
              <a:tr h="425758">
                <a:tc>
                  <a:txBody>
                    <a:bodyPr/>
                    <a:lstStyle/>
                    <a:p>
                      <a:r>
                        <a:rPr lang="en-GB" sz="2200" dirty="0">
                          <a:solidFill>
                            <a:schemeClr val="accent1">
                              <a:lumMod val="50000"/>
                            </a:schemeClr>
                          </a:solidFill>
                          <a:latin typeface="Century Gothic" panose="020B0502020202020204" pitchFamily="34" charset="0"/>
                        </a:rPr>
                        <a:t>2. animal</a:t>
                      </a:r>
                    </a:p>
                  </a:txBody>
                  <a:tcPr/>
                </a:tc>
                <a:tc>
                  <a:txBody>
                    <a:bodyPr/>
                    <a:lstStyle/>
                    <a:p>
                      <a:r>
                        <a:rPr lang="en-GB" sz="2200" dirty="0">
                          <a:solidFill>
                            <a:schemeClr val="accent1">
                              <a:lumMod val="50000"/>
                            </a:schemeClr>
                          </a:solidFill>
                          <a:latin typeface="Century Gothic" panose="020B0502020202020204" pitchFamily="34" charset="0"/>
                        </a:rPr>
                        <a:t>       animal</a:t>
                      </a:r>
                    </a:p>
                  </a:txBody>
                  <a:tcPr/>
                </a:tc>
                <a:tc>
                  <a:txBody>
                    <a:bodyPr/>
                    <a:lstStyle/>
                    <a:p>
                      <a:r>
                        <a:rPr lang="en-GB" sz="2200" dirty="0">
                          <a:solidFill>
                            <a:schemeClr val="accent1">
                              <a:lumMod val="50000"/>
                            </a:schemeClr>
                          </a:solidFill>
                          <a:latin typeface="Century Gothic" panose="020B0502020202020204" pitchFamily="34" charset="0"/>
                        </a:rPr>
                        <a:t>8. partner </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partenaire</a:t>
                      </a:r>
                      <a:r>
                        <a:rPr lang="en-GB" sz="2200" dirty="0">
                          <a:solidFill>
                            <a:schemeClr val="accent1">
                              <a:lumMod val="50000"/>
                            </a:schemeClr>
                          </a:solidFill>
                          <a:latin typeface="Century Gothic" panose="020B0502020202020204" pitchFamily="34" charset="0"/>
                        </a:rPr>
                        <a:t> </a:t>
                      </a:r>
                    </a:p>
                  </a:txBody>
                  <a:tcPr/>
                </a:tc>
                <a:extLst>
                  <a:ext uri="{0D108BD9-81ED-4DB2-BD59-A6C34878D82A}">
                    <a16:rowId xmlns:a16="http://schemas.microsoft.com/office/drawing/2014/main" val="828413075"/>
                  </a:ext>
                </a:extLst>
              </a:tr>
              <a:tr h="425758">
                <a:tc>
                  <a:txBody>
                    <a:bodyPr/>
                    <a:lstStyle/>
                    <a:p>
                      <a:r>
                        <a:rPr lang="en-GB" sz="2200" dirty="0">
                          <a:solidFill>
                            <a:schemeClr val="accent1">
                              <a:lumMod val="50000"/>
                            </a:schemeClr>
                          </a:solidFill>
                          <a:latin typeface="Century Gothic" panose="020B0502020202020204" pitchFamily="34" charset="0"/>
                        </a:rPr>
                        <a:t>3. excellent</a:t>
                      </a:r>
                    </a:p>
                  </a:txBody>
                  <a:tcPr/>
                </a:tc>
                <a:tc>
                  <a:txBody>
                    <a:bodyPr/>
                    <a:lstStyle/>
                    <a:p>
                      <a:r>
                        <a:rPr lang="en-GB" sz="2200" dirty="0">
                          <a:solidFill>
                            <a:schemeClr val="accent1">
                              <a:lumMod val="50000"/>
                            </a:schemeClr>
                          </a:solidFill>
                          <a:latin typeface="Century Gothic" panose="020B0502020202020204" pitchFamily="34" charset="0"/>
                        </a:rPr>
                        <a:t>       excellent</a:t>
                      </a:r>
                    </a:p>
                  </a:txBody>
                  <a:tcPr/>
                </a:tc>
                <a:tc>
                  <a:txBody>
                    <a:bodyPr/>
                    <a:lstStyle/>
                    <a:p>
                      <a:r>
                        <a:rPr lang="en-GB" sz="2200" dirty="0">
                          <a:solidFill>
                            <a:schemeClr val="accent1">
                              <a:lumMod val="50000"/>
                            </a:schemeClr>
                          </a:solidFill>
                          <a:latin typeface="Century Gothic" panose="020B0502020202020204" pitchFamily="34" charset="0"/>
                        </a:rPr>
                        <a:t>9. university 	</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université</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033962392"/>
                  </a:ext>
                </a:extLst>
              </a:tr>
              <a:tr h="425758">
                <a:tc>
                  <a:txBody>
                    <a:bodyPr/>
                    <a:lstStyle/>
                    <a:p>
                      <a:r>
                        <a:rPr lang="en-GB" sz="2200" dirty="0">
                          <a:solidFill>
                            <a:schemeClr val="accent1">
                              <a:lumMod val="50000"/>
                            </a:schemeClr>
                          </a:solidFill>
                          <a:latin typeface="Century Gothic" panose="020B0502020202020204" pitchFamily="34" charset="0"/>
                        </a:rPr>
                        <a:t>4. computer</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ordinateur</a:t>
                      </a:r>
                      <a:endParaRPr lang="en-GB" sz="2200" dirty="0">
                        <a:solidFill>
                          <a:schemeClr val="accent1">
                            <a:lumMod val="50000"/>
                          </a:schemeClr>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10. important</a:t>
                      </a:r>
                    </a:p>
                  </a:txBody>
                  <a:tcPr/>
                </a:tc>
                <a:tc>
                  <a:txBody>
                    <a:bodyPr/>
                    <a:lstStyle/>
                    <a:p>
                      <a:r>
                        <a:rPr lang="en-GB" sz="2200" dirty="0">
                          <a:solidFill>
                            <a:schemeClr val="accent1">
                              <a:lumMod val="50000"/>
                            </a:schemeClr>
                          </a:solidFill>
                          <a:latin typeface="Century Gothic" panose="020B0502020202020204" pitchFamily="34" charset="0"/>
                        </a:rPr>
                        <a:t>      important </a:t>
                      </a:r>
                    </a:p>
                  </a:txBody>
                  <a:tcPr/>
                </a:tc>
                <a:extLst>
                  <a:ext uri="{0D108BD9-81ED-4DB2-BD59-A6C34878D82A}">
                    <a16:rowId xmlns:a16="http://schemas.microsoft.com/office/drawing/2014/main" val="2482275878"/>
                  </a:ext>
                </a:extLst>
              </a:tr>
              <a:tr h="425758">
                <a:tc>
                  <a:txBody>
                    <a:bodyPr/>
                    <a:lstStyle/>
                    <a:p>
                      <a:r>
                        <a:rPr lang="en-GB" sz="2200" dirty="0">
                          <a:solidFill>
                            <a:schemeClr val="accent1">
                              <a:lumMod val="50000"/>
                            </a:schemeClr>
                          </a:solidFill>
                          <a:latin typeface="Century Gothic" panose="020B0502020202020204" pitchFamily="34" charset="0"/>
                        </a:rPr>
                        <a:t>5. modern</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moderne</a:t>
                      </a:r>
                      <a:endParaRPr lang="en-GB" sz="2200" dirty="0">
                        <a:solidFill>
                          <a:schemeClr val="accent1">
                            <a:lumMod val="50000"/>
                          </a:schemeClr>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11. absolutely</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absolument</a:t>
                      </a:r>
                      <a:r>
                        <a:rPr lang="en-GB" sz="2200" dirty="0">
                          <a:solidFill>
                            <a:schemeClr val="accent1">
                              <a:lumMod val="50000"/>
                            </a:schemeClr>
                          </a:solidFill>
                          <a:latin typeface="Century Gothic" panose="020B0502020202020204" pitchFamily="34" charset="0"/>
                        </a:rPr>
                        <a:t> </a:t>
                      </a:r>
                    </a:p>
                  </a:txBody>
                  <a:tcPr/>
                </a:tc>
                <a:extLst>
                  <a:ext uri="{0D108BD9-81ED-4DB2-BD59-A6C34878D82A}">
                    <a16:rowId xmlns:a16="http://schemas.microsoft.com/office/drawing/2014/main" val="3184642934"/>
                  </a:ext>
                </a:extLst>
              </a:tr>
              <a:tr h="425758">
                <a:tc>
                  <a:txBody>
                    <a:bodyPr/>
                    <a:lstStyle/>
                    <a:p>
                      <a:r>
                        <a:rPr lang="en-GB" sz="2200" dirty="0">
                          <a:solidFill>
                            <a:schemeClr val="accent1">
                              <a:lumMod val="50000"/>
                            </a:schemeClr>
                          </a:solidFill>
                          <a:latin typeface="Century Gothic" panose="020B0502020202020204" pitchFamily="34" charset="0"/>
                        </a:rPr>
                        <a:t>6. interesting </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intéressant</a:t>
                      </a:r>
                      <a:r>
                        <a:rPr lang="en-GB" sz="2200" dirty="0">
                          <a:solidFill>
                            <a:schemeClr val="accent1">
                              <a:lumMod val="50000"/>
                            </a:schemeClr>
                          </a:solidFill>
                          <a:latin typeface="Century Gothic" panose="020B0502020202020204" pitchFamily="34" charset="0"/>
                        </a:rPr>
                        <a:t> </a:t>
                      </a:r>
                    </a:p>
                  </a:txBody>
                  <a:tcPr/>
                </a:tc>
                <a:tc>
                  <a:txBody>
                    <a:bodyPr/>
                    <a:lstStyle/>
                    <a:p>
                      <a:r>
                        <a:rPr lang="en-GB" sz="2200" dirty="0">
                          <a:solidFill>
                            <a:schemeClr val="accent1">
                              <a:lumMod val="50000"/>
                            </a:schemeClr>
                          </a:solidFill>
                          <a:latin typeface="Century Gothic" panose="020B0502020202020204" pitchFamily="34" charset="0"/>
                        </a:rPr>
                        <a:t>12. arrive</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arriver</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72110272"/>
                  </a:ext>
                </a:extLst>
              </a:tr>
            </a:tbl>
          </a:graphicData>
        </a:graphic>
      </p:graphicFrame>
      <p:sp>
        <p:nvSpPr>
          <p:cNvPr id="5" name="Action Button: Sound 4">
            <a:hlinkClick r:id="" action="ppaction://noaction" highlightClick="1">
              <a:snd r:embed="rId4" name="4. 1. amusant.wav"/>
            </a:hlinkClick>
            <a:extLst>
              <a:ext uri="{FF2B5EF4-FFF2-40B4-BE49-F238E27FC236}">
                <a16:creationId xmlns:a16="http://schemas.microsoft.com/office/drawing/2014/main" id="{03F08836-46D7-4B57-A336-32C9FF4594A2}"/>
              </a:ext>
            </a:extLst>
          </p:cNvPr>
          <p:cNvSpPr/>
          <p:nvPr/>
        </p:nvSpPr>
        <p:spPr>
          <a:xfrm>
            <a:off x="3380400" y="3650369"/>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Action Button: Sound 5">
            <a:hlinkClick r:id="" action="ppaction://noaction" highlightClick="1">
              <a:snd r:embed="rId5" name="4. 2. animal.wav"/>
            </a:hlinkClick>
            <a:extLst>
              <a:ext uri="{FF2B5EF4-FFF2-40B4-BE49-F238E27FC236}">
                <a16:creationId xmlns:a16="http://schemas.microsoft.com/office/drawing/2014/main" id="{071DAD98-948B-4AD9-900A-A37D129036A9}"/>
              </a:ext>
            </a:extLst>
          </p:cNvPr>
          <p:cNvSpPr/>
          <p:nvPr/>
        </p:nvSpPr>
        <p:spPr>
          <a:xfrm>
            <a:off x="3380400" y="4089705"/>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7" name="Action Button: Sound 6">
            <a:hlinkClick r:id="" action="ppaction://noaction" highlightClick="1">
              <a:snd r:embed="rId6" name="4. 3. excéllent.wav"/>
            </a:hlinkClick>
            <a:extLst>
              <a:ext uri="{FF2B5EF4-FFF2-40B4-BE49-F238E27FC236}">
                <a16:creationId xmlns:a16="http://schemas.microsoft.com/office/drawing/2014/main" id="{95335157-CF3D-474A-B001-29011A18F81A}"/>
              </a:ext>
            </a:extLst>
          </p:cNvPr>
          <p:cNvSpPr/>
          <p:nvPr/>
        </p:nvSpPr>
        <p:spPr>
          <a:xfrm>
            <a:off x="3380400" y="4517301"/>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Action Button: Sound 11">
            <a:hlinkClick r:id="" action="ppaction://noaction" highlightClick="1">
              <a:snd r:embed="rId7" name="4. 4. ordinateur.wav"/>
            </a:hlinkClick>
            <a:extLst>
              <a:ext uri="{FF2B5EF4-FFF2-40B4-BE49-F238E27FC236}">
                <a16:creationId xmlns:a16="http://schemas.microsoft.com/office/drawing/2014/main" id="{5D51A2ED-6BDC-45F3-9B72-0FA877E14B70}"/>
              </a:ext>
            </a:extLst>
          </p:cNvPr>
          <p:cNvSpPr/>
          <p:nvPr/>
        </p:nvSpPr>
        <p:spPr>
          <a:xfrm>
            <a:off x="3380400" y="4944897"/>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4" name="Action Button: Sound 13">
            <a:hlinkClick r:id="" action="ppaction://noaction" highlightClick="1">
              <a:snd r:embed="rId8" name="4. 5. moderne.wav"/>
            </a:hlinkClick>
            <a:extLst>
              <a:ext uri="{FF2B5EF4-FFF2-40B4-BE49-F238E27FC236}">
                <a16:creationId xmlns:a16="http://schemas.microsoft.com/office/drawing/2014/main" id="{74D372BC-A538-42DD-9B8F-1917F455FFF2}"/>
              </a:ext>
            </a:extLst>
          </p:cNvPr>
          <p:cNvSpPr/>
          <p:nvPr/>
        </p:nvSpPr>
        <p:spPr>
          <a:xfrm>
            <a:off x="3380400" y="5372493"/>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6" name="Action Button: Sound 15">
            <a:hlinkClick r:id="" action="ppaction://noaction" highlightClick="1">
              <a:snd r:embed="rId9" name="4. 6. intéressant.wav"/>
            </a:hlinkClick>
            <a:extLst>
              <a:ext uri="{FF2B5EF4-FFF2-40B4-BE49-F238E27FC236}">
                <a16:creationId xmlns:a16="http://schemas.microsoft.com/office/drawing/2014/main" id="{4EC54DA7-0169-44EE-953C-D724A4D49D3C}"/>
              </a:ext>
            </a:extLst>
          </p:cNvPr>
          <p:cNvSpPr/>
          <p:nvPr/>
        </p:nvSpPr>
        <p:spPr>
          <a:xfrm>
            <a:off x="3380400" y="5784214"/>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Action Button: Sound 17">
            <a:hlinkClick r:id="" action="ppaction://noaction" highlightClick="1">
              <a:snd r:embed="rId10" name="4. 7. préparer.wav"/>
            </a:hlinkClick>
            <a:extLst>
              <a:ext uri="{FF2B5EF4-FFF2-40B4-BE49-F238E27FC236}">
                <a16:creationId xmlns:a16="http://schemas.microsoft.com/office/drawing/2014/main" id="{6ADE6FF6-8A56-4F0E-90FE-A7BD608BD0A5}"/>
              </a:ext>
            </a:extLst>
          </p:cNvPr>
          <p:cNvSpPr/>
          <p:nvPr/>
        </p:nvSpPr>
        <p:spPr>
          <a:xfrm>
            <a:off x="9091390" y="3646541"/>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0" name="Action Button: Sound 19">
            <a:hlinkClick r:id="" action="ppaction://noaction" highlightClick="1">
              <a:snd r:embed="rId11" name="4. 8. partenaire.wav"/>
            </a:hlinkClick>
            <a:extLst>
              <a:ext uri="{FF2B5EF4-FFF2-40B4-BE49-F238E27FC236}">
                <a16:creationId xmlns:a16="http://schemas.microsoft.com/office/drawing/2014/main" id="{B4E3CB30-93DC-4FC9-AE25-9BE2673E4964}"/>
              </a:ext>
            </a:extLst>
          </p:cNvPr>
          <p:cNvSpPr/>
          <p:nvPr/>
        </p:nvSpPr>
        <p:spPr>
          <a:xfrm>
            <a:off x="9091390" y="4085877"/>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Action Button: Sound 21">
            <a:hlinkClick r:id="" action="ppaction://noaction" highlightClick="1">
              <a:snd r:embed="rId12" name="4. 9. université.wav"/>
            </a:hlinkClick>
            <a:extLst>
              <a:ext uri="{FF2B5EF4-FFF2-40B4-BE49-F238E27FC236}">
                <a16:creationId xmlns:a16="http://schemas.microsoft.com/office/drawing/2014/main" id="{7CE66EF5-535F-4C8C-AB2F-AD037FC741D2}"/>
              </a:ext>
            </a:extLst>
          </p:cNvPr>
          <p:cNvSpPr/>
          <p:nvPr/>
        </p:nvSpPr>
        <p:spPr>
          <a:xfrm>
            <a:off x="9091390" y="4513473"/>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4" name="Action Button: Sound 23">
            <a:hlinkClick r:id="" action="ppaction://noaction" highlightClick="1">
              <a:snd r:embed="rId13" name="4. 10. important.wav"/>
            </a:hlinkClick>
            <a:extLst>
              <a:ext uri="{FF2B5EF4-FFF2-40B4-BE49-F238E27FC236}">
                <a16:creationId xmlns:a16="http://schemas.microsoft.com/office/drawing/2014/main" id="{6FAF58E3-646D-4E18-B462-17A6D8CB0054}"/>
              </a:ext>
            </a:extLst>
          </p:cNvPr>
          <p:cNvSpPr/>
          <p:nvPr/>
        </p:nvSpPr>
        <p:spPr>
          <a:xfrm>
            <a:off x="9091390" y="4941069"/>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6" name="Action Button: Sound 25">
            <a:hlinkClick r:id="" action="ppaction://noaction" highlightClick="1">
              <a:snd r:embed="rId14" name="4. 11. absolument.wav"/>
            </a:hlinkClick>
            <a:extLst>
              <a:ext uri="{FF2B5EF4-FFF2-40B4-BE49-F238E27FC236}">
                <a16:creationId xmlns:a16="http://schemas.microsoft.com/office/drawing/2014/main" id="{7A4DA81A-CA2C-464A-A016-EE2050C7C449}"/>
              </a:ext>
            </a:extLst>
          </p:cNvPr>
          <p:cNvSpPr/>
          <p:nvPr/>
        </p:nvSpPr>
        <p:spPr>
          <a:xfrm>
            <a:off x="9091390" y="5368665"/>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8" name="Action Button: Sound 27">
            <a:hlinkClick r:id="" action="ppaction://noaction" highlightClick="1">
              <a:snd r:embed="rId15" name="4. 12. arriver.wav"/>
            </a:hlinkClick>
            <a:extLst>
              <a:ext uri="{FF2B5EF4-FFF2-40B4-BE49-F238E27FC236}">
                <a16:creationId xmlns:a16="http://schemas.microsoft.com/office/drawing/2014/main" id="{3516A707-57A1-4010-AF17-956DEFD6A9E0}"/>
              </a:ext>
            </a:extLst>
          </p:cNvPr>
          <p:cNvSpPr/>
          <p:nvPr/>
        </p:nvSpPr>
        <p:spPr>
          <a:xfrm>
            <a:off x="9091390" y="5780386"/>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Box 8">
            <a:extLst>
              <a:ext uri="{FF2B5EF4-FFF2-40B4-BE49-F238E27FC236}">
                <a16:creationId xmlns:a16="http://schemas.microsoft.com/office/drawing/2014/main" id="{6A552EC4-686E-440A-9E65-20D75BAB3DF5}"/>
              </a:ext>
            </a:extLst>
          </p:cNvPr>
          <p:cNvSpPr txBox="1"/>
          <p:nvPr/>
        </p:nvSpPr>
        <p:spPr>
          <a:xfrm>
            <a:off x="251938" y="1362498"/>
            <a:ext cx="11779639" cy="1938992"/>
          </a:xfrm>
          <a:prstGeom prst="rect">
            <a:avLst/>
          </a:prstGeom>
          <a:noFill/>
        </p:spPr>
        <p:txBody>
          <a:bodyPr wrap="square" rtlCol="0">
            <a:spAutoFit/>
          </a:bodyPr>
          <a:lstStyle/>
          <a:p>
            <a:pPr lvl="0"/>
            <a:r>
              <a:rPr lang="en-GB" sz="2000" b="1" dirty="0">
                <a:solidFill>
                  <a:srgbClr val="4472C4">
                    <a:lumMod val="50000"/>
                  </a:srgbClr>
                </a:solidFill>
                <a:latin typeface="Century Gothic" panose="020B0502020202020204" pitchFamily="34" charset="0"/>
              </a:rPr>
              <a:t>French</a:t>
            </a:r>
            <a:r>
              <a:rPr lang="en-GB" sz="2000" dirty="0">
                <a:solidFill>
                  <a:srgbClr val="4472C4">
                    <a:lumMod val="50000"/>
                  </a:srgbClr>
                </a:solidFill>
                <a:latin typeface="Century Gothic" panose="020B0502020202020204" pitchFamily="34" charset="0"/>
              </a:rPr>
              <a:t> is </a:t>
            </a:r>
            <a:r>
              <a:rPr lang="en-GB" sz="2000" b="1" dirty="0">
                <a:solidFill>
                  <a:srgbClr val="4472C4">
                    <a:lumMod val="50000"/>
                  </a:srgbClr>
                </a:solidFill>
                <a:latin typeface="Century Gothic" panose="020B0502020202020204" pitchFamily="34" charset="0"/>
              </a:rPr>
              <a:t>not</a:t>
            </a:r>
            <a:r>
              <a:rPr lang="en-GB" sz="2000" dirty="0">
                <a:solidFill>
                  <a:srgbClr val="4472C4">
                    <a:lumMod val="50000"/>
                  </a:srgbClr>
                </a:solidFill>
                <a:latin typeface="Century Gothic" panose="020B0502020202020204" pitchFamily="34" charset="0"/>
              </a:rPr>
              <a:t> a </a:t>
            </a:r>
            <a:r>
              <a:rPr lang="en-GB" sz="2000" b="1" dirty="0">
                <a:solidFill>
                  <a:srgbClr val="4472C4">
                    <a:lumMod val="50000"/>
                  </a:srgbClr>
                </a:solidFill>
                <a:latin typeface="Century Gothic" panose="020B0502020202020204" pitchFamily="34" charset="0"/>
              </a:rPr>
              <a:t>stress-timed</a:t>
            </a:r>
            <a:r>
              <a:rPr lang="en-GB" sz="2000" dirty="0">
                <a:solidFill>
                  <a:srgbClr val="4472C4">
                    <a:lumMod val="50000"/>
                  </a:srgbClr>
                </a:solidFill>
                <a:latin typeface="Century Gothic" panose="020B0502020202020204" pitchFamily="34" charset="0"/>
              </a:rPr>
              <a:t> language. </a:t>
            </a:r>
            <a:r>
              <a:rPr lang="en-GB" sz="2000" b="1" dirty="0">
                <a:solidFill>
                  <a:srgbClr val="4472C4">
                    <a:lumMod val="50000"/>
                  </a:srgbClr>
                </a:solidFill>
                <a:latin typeface="Century Gothic" panose="020B0502020202020204" pitchFamily="34" charset="0"/>
              </a:rPr>
              <a:t>All syllables </a:t>
            </a:r>
            <a:r>
              <a:rPr lang="en-GB" sz="2000" dirty="0">
                <a:solidFill>
                  <a:srgbClr val="4472C4">
                    <a:lumMod val="50000"/>
                  </a:srgbClr>
                </a:solidFill>
                <a:latin typeface="Century Gothic" panose="020B0502020202020204" pitchFamily="34" charset="0"/>
              </a:rPr>
              <a:t>are sounded fairly </a:t>
            </a:r>
            <a:r>
              <a:rPr lang="en-GB" sz="2000" b="1" dirty="0">
                <a:solidFill>
                  <a:srgbClr val="4472C4">
                    <a:lumMod val="50000"/>
                  </a:srgbClr>
                </a:solidFill>
                <a:latin typeface="Century Gothic" panose="020B0502020202020204" pitchFamily="34" charset="0"/>
              </a:rPr>
              <a:t>equally</a:t>
            </a:r>
            <a:r>
              <a:rPr lang="en-GB" sz="2000" dirty="0">
                <a:solidFill>
                  <a:srgbClr val="4472C4">
                    <a:lumMod val="50000"/>
                  </a:srgbClr>
                </a:solidFill>
                <a:latin typeface="Century Gothic" panose="020B0502020202020204" pitchFamily="34" charset="0"/>
              </a:rPr>
              <a:t>, with a slightly stronger stress on the </a:t>
            </a:r>
            <a:r>
              <a:rPr lang="en-GB" sz="2000" b="1" dirty="0">
                <a:solidFill>
                  <a:srgbClr val="4472C4">
                    <a:lumMod val="50000"/>
                  </a:srgbClr>
                </a:solidFill>
                <a:latin typeface="Century Gothic" panose="020B0502020202020204" pitchFamily="34" charset="0"/>
              </a:rPr>
              <a:t>last syllable</a:t>
            </a:r>
            <a:r>
              <a:rPr lang="en-GB" sz="2000" dirty="0">
                <a:solidFill>
                  <a:srgbClr val="4472C4">
                    <a:lumMod val="50000"/>
                  </a:srgbClr>
                </a:solidFill>
                <a:latin typeface="Century Gothic" panose="020B0502020202020204" pitchFamily="34" charset="0"/>
              </a:rPr>
              <a:t>,). </a:t>
            </a:r>
            <a:r>
              <a:rPr lang="en-GB" sz="2000" b="1" dirty="0">
                <a:solidFill>
                  <a:srgbClr val="4472C4">
                    <a:lumMod val="50000"/>
                  </a:srgbClr>
                </a:solidFill>
                <a:latin typeface="Century Gothic" panose="020B0502020202020204" pitchFamily="34" charset="0"/>
              </a:rPr>
              <a:t>Vowels</a:t>
            </a:r>
            <a:r>
              <a:rPr lang="en-GB" sz="2000" dirty="0">
                <a:solidFill>
                  <a:srgbClr val="4472C4">
                    <a:lumMod val="50000"/>
                  </a:srgbClr>
                </a:solidFill>
                <a:latin typeface="Century Gothic" panose="020B0502020202020204" pitchFamily="34" charset="0"/>
              </a:rPr>
              <a:t> are not ‘reduced’ – they are </a:t>
            </a:r>
            <a:r>
              <a:rPr lang="en-GB" sz="2000" b="1" dirty="0">
                <a:solidFill>
                  <a:srgbClr val="4472C4">
                    <a:lumMod val="50000"/>
                  </a:srgbClr>
                </a:solidFill>
                <a:latin typeface="Century Gothic" panose="020B0502020202020204" pitchFamily="34" charset="0"/>
              </a:rPr>
              <a:t>sounded in full</a:t>
            </a:r>
            <a:r>
              <a:rPr lang="en-GB" sz="2000" dirty="0">
                <a:solidFill>
                  <a:srgbClr val="4472C4">
                    <a:lumMod val="50000"/>
                  </a:srgbClr>
                </a:solidFill>
                <a:latin typeface="Century Gothic" panose="020B0502020202020204" pitchFamily="34" charset="0"/>
              </a:rPr>
              <a:t>.</a:t>
            </a:r>
          </a:p>
          <a:p>
            <a:pPr lvl="0"/>
            <a:endParaRPr lang="en-GB" sz="2000" dirty="0">
              <a:solidFill>
                <a:srgbClr val="4472C4">
                  <a:lumMod val="50000"/>
                </a:srgbClr>
              </a:solidFill>
              <a:latin typeface="Century Gothic" panose="020B0502020202020204" pitchFamily="34" charset="0"/>
            </a:endParaRPr>
          </a:p>
          <a:p>
            <a:pPr lvl="0"/>
            <a:r>
              <a:rPr lang="en-GB" sz="2000" dirty="0">
                <a:solidFill>
                  <a:srgbClr val="4472C4">
                    <a:lumMod val="50000"/>
                  </a:srgbClr>
                </a:solidFill>
                <a:latin typeface="Century Gothic" panose="020B0502020202020204" pitchFamily="34" charset="0"/>
              </a:rPr>
              <a:t>This is </a:t>
            </a:r>
            <a:r>
              <a:rPr lang="en-GB" sz="2000" b="1" dirty="0">
                <a:solidFill>
                  <a:srgbClr val="4472C4">
                    <a:lumMod val="50000"/>
                  </a:srgbClr>
                </a:solidFill>
                <a:latin typeface="Century Gothic" panose="020B0502020202020204" pitchFamily="34" charset="0"/>
              </a:rPr>
              <a:t>good news! </a:t>
            </a:r>
            <a:r>
              <a:rPr lang="en-GB" sz="2000" dirty="0">
                <a:solidFill>
                  <a:srgbClr val="4472C4">
                    <a:lumMod val="50000"/>
                  </a:srgbClr>
                </a:solidFill>
                <a:latin typeface="Century Gothic" panose="020B0502020202020204" pitchFamily="34" charset="0"/>
              </a:rPr>
              <a:t>When you read French words aloud, you don’t have to worry about which syllables to stress, or which vowels get ‘reduced’. Just </a:t>
            </a:r>
            <a:r>
              <a:rPr lang="en-GB" sz="2000" b="1" dirty="0">
                <a:solidFill>
                  <a:srgbClr val="4472C4">
                    <a:lumMod val="50000"/>
                  </a:srgbClr>
                </a:solidFill>
                <a:latin typeface="Century Gothic" panose="020B0502020202020204" pitchFamily="34" charset="0"/>
              </a:rPr>
              <a:t>sound all the syllables equally</a:t>
            </a:r>
            <a:r>
              <a:rPr lang="en-GB" sz="2000" dirty="0">
                <a:solidFill>
                  <a:srgbClr val="4472C4">
                    <a:lumMod val="50000"/>
                  </a:srgbClr>
                </a:solidFill>
                <a:latin typeface="Century Gothic" panose="020B0502020202020204" pitchFamily="34" charset="0"/>
              </a:rPr>
              <a:t> (with a </a:t>
            </a:r>
            <a:r>
              <a:rPr lang="en-GB" sz="2000" b="1" dirty="0">
                <a:solidFill>
                  <a:srgbClr val="4472C4">
                    <a:lumMod val="50000"/>
                  </a:srgbClr>
                </a:solidFill>
                <a:latin typeface="Century Gothic" panose="020B0502020202020204" pitchFamily="34" charset="0"/>
              </a:rPr>
              <a:t>bit of extra emphasis </a:t>
            </a:r>
            <a:r>
              <a:rPr lang="en-GB" sz="2000" dirty="0">
                <a:solidFill>
                  <a:srgbClr val="4472C4">
                    <a:lumMod val="50000"/>
                  </a:srgbClr>
                </a:solidFill>
                <a:latin typeface="Century Gothic" panose="020B0502020202020204" pitchFamily="34" charset="0"/>
              </a:rPr>
              <a:t>on the </a:t>
            </a:r>
            <a:r>
              <a:rPr lang="en-GB" sz="2000" b="1" dirty="0">
                <a:solidFill>
                  <a:srgbClr val="4472C4">
                    <a:lumMod val="50000"/>
                  </a:srgbClr>
                </a:solidFill>
                <a:latin typeface="Century Gothic" panose="020B0502020202020204" pitchFamily="34" charset="0"/>
              </a:rPr>
              <a:t>last</a:t>
            </a:r>
            <a:r>
              <a:rPr lang="en-GB" sz="2000" dirty="0">
                <a:solidFill>
                  <a:srgbClr val="4472C4">
                    <a:lumMod val="50000"/>
                  </a:srgbClr>
                </a:solidFill>
                <a:latin typeface="Century Gothic" panose="020B0502020202020204" pitchFamily="34" charset="0"/>
              </a:rPr>
              <a:t> one) and pronounce the </a:t>
            </a:r>
            <a:r>
              <a:rPr lang="en-GB" sz="2000" b="1" dirty="0">
                <a:solidFill>
                  <a:srgbClr val="4472C4">
                    <a:lumMod val="50000"/>
                  </a:srgbClr>
                </a:solidFill>
                <a:latin typeface="Century Gothic" panose="020B0502020202020204" pitchFamily="34" charset="0"/>
              </a:rPr>
              <a:t>SSCs</a:t>
            </a:r>
            <a:r>
              <a:rPr lang="en-GB" sz="2000" dirty="0">
                <a:solidFill>
                  <a:srgbClr val="4472C4">
                    <a:lumMod val="50000"/>
                  </a:srgbClr>
                </a:solidFill>
                <a:latin typeface="Century Gothic" panose="020B0502020202020204" pitchFamily="34" charset="0"/>
              </a:rPr>
              <a:t> as you have learned them.</a:t>
            </a:r>
          </a:p>
        </p:txBody>
      </p:sp>
    </p:spTree>
    <p:extLst>
      <p:ext uri="{BB962C8B-B14F-4D97-AF65-F5344CB8AC3E}">
        <p14:creationId xmlns:p14="http://schemas.microsoft.com/office/powerpoint/2010/main" val="29829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4" grpId="0" animBg="1"/>
      <p:bldP spid="16" grpId="0" animBg="1"/>
      <p:bldP spid="18" grpId="0" animBg="1"/>
      <p:bldP spid="20" grpId="0" animBg="1"/>
      <p:bldP spid="22" grpId="0" animBg="1"/>
      <p:bldP spid="24"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 and stress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357808" y="1497496"/>
            <a:ext cx="11198087"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Comment </a:t>
            </a:r>
            <a:r>
              <a:rPr lang="en-US" sz="2400" dirty="0" err="1">
                <a:solidFill>
                  <a:schemeClr val="accent5">
                    <a:lumMod val="50000"/>
                  </a:schemeClr>
                </a:solidFill>
                <a:latin typeface="Century Gothic" panose="020B0502020202020204" pitchFamily="34" charset="0"/>
              </a:rPr>
              <a:t>prononcer</a:t>
            </a:r>
            <a:r>
              <a:rPr lang="en-US" sz="2400" dirty="0">
                <a:solidFill>
                  <a:schemeClr val="accent5">
                    <a:lumMod val="50000"/>
                  </a:schemeClr>
                </a:solidFill>
                <a:latin typeface="Century Gothic" panose="020B0502020202020204" pitchFamily="34" charset="0"/>
              </a:rPr>
              <a:t> les mots ?</a:t>
            </a:r>
          </a:p>
        </p:txBody>
      </p:sp>
      <p:sp>
        <p:nvSpPr>
          <p:cNvPr id="2" name="TextBox 1">
            <a:extLst>
              <a:ext uri="{FF2B5EF4-FFF2-40B4-BE49-F238E27FC236}">
                <a16:creationId xmlns:a16="http://schemas.microsoft.com/office/drawing/2014/main" id="{8703789C-8E4D-42F5-B5C6-9E0260530243}"/>
              </a:ext>
            </a:extLst>
          </p:cNvPr>
          <p:cNvSpPr txBox="1"/>
          <p:nvPr/>
        </p:nvSpPr>
        <p:spPr>
          <a:xfrm>
            <a:off x="1034154" y="2345522"/>
            <a:ext cx="2863516" cy="461665"/>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la promotion</a:t>
            </a:r>
          </a:p>
        </p:txBody>
      </p:sp>
      <p:sp>
        <p:nvSpPr>
          <p:cNvPr id="3" name="TextBox 2">
            <a:extLst>
              <a:ext uri="{FF2B5EF4-FFF2-40B4-BE49-F238E27FC236}">
                <a16:creationId xmlns:a16="http://schemas.microsoft.com/office/drawing/2014/main" id="{A9828B22-74FE-4B7E-978E-528057A21CA3}"/>
              </a:ext>
            </a:extLst>
          </p:cNvPr>
          <p:cNvSpPr txBox="1"/>
          <p:nvPr/>
        </p:nvSpPr>
        <p:spPr>
          <a:xfrm>
            <a:off x="6621100" y="5382064"/>
            <a:ext cx="2863516" cy="461665"/>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le diplodocus</a:t>
            </a:r>
          </a:p>
        </p:txBody>
      </p:sp>
      <p:sp>
        <p:nvSpPr>
          <p:cNvPr id="5" name="TextBox 4">
            <a:extLst>
              <a:ext uri="{FF2B5EF4-FFF2-40B4-BE49-F238E27FC236}">
                <a16:creationId xmlns:a16="http://schemas.microsoft.com/office/drawing/2014/main" id="{6A55768B-FB8B-440C-AAAF-75F6B09E61E1}"/>
              </a:ext>
            </a:extLst>
          </p:cNvPr>
          <p:cNvSpPr txBox="1"/>
          <p:nvPr/>
        </p:nvSpPr>
        <p:spPr>
          <a:xfrm>
            <a:off x="1034154" y="4364062"/>
            <a:ext cx="2863516" cy="461665"/>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le prestidigitateur</a:t>
            </a:r>
          </a:p>
        </p:txBody>
      </p:sp>
      <p:sp>
        <p:nvSpPr>
          <p:cNvPr id="6" name="TextBox 5">
            <a:extLst>
              <a:ext uri="{FF2B5EF4-FFF2-40B4-BE49-F238E27FC236}">
                <a16:creationId xmlns:a16="http://schemas.microsoft.com/office/drawing/2014/main" id="{3D6B5B51-921C-4597-9CC3-FA8D69DE17AF}"/>
              </a:ext>
            </a:extLst>
          </p:cNvPr>
          <p:cNvSpPr txBox="1"/>
          <p:nvPr/>
        </p:nvSpPr>
        <p:spPr>
          <a:xfrm>
            <a:off x="1062376" y="5373332"/>
            <a:ext cx="4151442" cy="461665"/>
          </a:xfrm>
          <a:prstGeom prst="rect">
            <a:avLst/>
          </a:prstGeom>
          <a:noFill/>
        </p:spPr>
        <p:txBody>
          <a:bodyPr wrap="square" rtlCol="0">
            <a:spAutoFit/>
          </a:bodyPr>
          <a:lstStyle/>
          <a:p>
            <a:pPr algn="l"/>
            <a:r>
              <a:rPr lang="fr-FR" sz="2400" b="1" dirty="0">
                <a:solidFill>
                  <a:srgbClr val="EE6000"/>
                </a:solidFill>
                <a:latin typeface="Century Gothic" panose="020B0502020202020204" pitchFamily="34" charset="0"/>
              </a:rPr>
              <a:t>l’animatrice </a:t>
            </a:r>
            <a:r>
              <a:rPr lang="fr-FR" sz="2400" dirty="0">
                <a:solidFill>
                  <a:srgbClr val="EE6000"/>
                </a:solidFill>
                <a:latin typeface="Century Gothic" panose="020B0502020202020204" pitchFamily="34" charset="0"/>
              </a:rPr>
              <a:t>[TV </a:t>
            </a:r>
            <a:r>
              <a:rPr lang="fr-FR" sz="2400" dirty="0" err="1">
                <a:solidFill>
                  <a:srgbClr val="EE6000"/>
                </a:solidFill>
                <a:latin typeface="Century Gothic" panose="020B0502020202020204" pitchFamily="34" charset="0"/>
              </a:rPr>
              <a:t>presenter</a:t>
            </a:r>
            <a:r>
              <a:rPr lang="fr-FR" sz="2400" dirty="0">
                <a:solidFill>
                  <a:srgbClr val="EE6000"/>
                </a:solidFill>
                <a:latin typeface="Century Gothic" panose="020B0502020202020204" pitchFamily="34" charset="0"/>
              </a:rPr>
              <a:t>]</a:t>
            </a:r>
          </a:p>
        </p:txBody>
      </p:sp>
      <p:sp>
        <p:nvSpPr>
          <p:cNvPr id="12" name="TextBox 11">
            <a:extLst>
              <a:ext uri="{FF2B5EF4-FFF2-40B4-BE49-F238E27FC236}">
                <a16:creationId xmlns:a16="http://schemas.microsoft.com/office/drawing/2014/main" id="{E37D8EEC-5AD4-47FB-B3E6-AF36ED255568}"/>
              </a:ext>
            </a:extLst>
          </p:cNvPr>
          <p:cNvSpPr txBox="1"/>
          <p:nvPr/>
        </p:nvSpPr>
        <p:spPr>
          <a:xfrm>
            <a:off x="6621100" y="2407417"/>
            <a:ext cx="4934795" cy="461665"/>
          </a:xfrm>
          <a:prstGeom prst="rect">
            <a:avLst/>
          </a:prstGeom>
          <a:noFill/>
        </p:spPr>
        <p:txBody>
          <a:bodyPr wrap="square" rtlCol="0">
            <a:spAutoFit/>
          </a:bodyPr>
          <a:lstStyle/>
          <a:p>
            <a:pPr algn="l"/>
            <a:r>
              <a:rPr lang="fr-FR" sz="2400" b="1" dirty="0">
                <a:solidFill>
                  <a:srgbClr val="EE6000"/>
                </a:solidFill>
                <a:latin typeface="Century Gothic" panose="020B0502020202020204" pitchFamily="34" charset="0"/>
              </a:rPr>
              <a:t>interrompre </a:t>
            </a:r>
            <a:r>
              <a:rPr lang="fr-FR" sz="2400" dirty="0">
                <a:solidFill>
                  <a:srgbClr val="EE6000"/>
                </a:solidFill>
                <a:latin typeface="Century Gothic" panose="020B0502020202020204" pitchFamily="34" charset="0"/>
              </a:rPr>
              <a:t>[to </a:t>
            </a:r>
            <a:r>
              <a:rPr lang="fr-FR" sz="2400" dirty="0" err="1">
                <a:solidFill>
                  <a:srgbClr val="EE6000"/>
                </a:solidFill>
                <a:latin typeface="Century Gothic" panose="020B0502020202020204" pitchFamily="34" charset="0"/>
              </a:rPr>
              <a:t>interrupt</a:t>
            </a:r>
            <a:r>
              <a:rPr lang="fr-FR" sz="2400" dirty="0">
                <a:solidFill>
                  <a:srgbClr val="EE6000"/>
                </a:solidFill>
                <a:latin typeface="Century Gothic" panose="020B0502020202020204" pitchFamily="34" charset="0"/>
              </a:rPr>
              <a:t>]</a:t>
            </a:r>
            <a:r>
              <a:rPr lang="fr-FR" sz="2400" b="1" dirty="0">
                <a:solidFill>
                  <a:srgbClr val="EE6000"/>
                </a:solidFill>
                <a:latin typeface="Century Gothic" panose="020B0502020202020204" pitchFamily="34" charset="0"/>
              </a:rPr>
              <a:t> </a:t>
            </a:r>
          </a:p>
        </p:txBody>
      </p:sp>
      <p:sp>
        <p:nvSpPr>
          <p:cNvPr id="14" name="TextBox 13">
            <a:extLst>
              <a:ext uri="{FF2B5EF4-FFF2-40B4-BE49-F238E27FC236}">
                <a16:creationId xmlns:a16="http://schemas.microsoft.com/office/drawing/2014/main" id="{0E8A6C2A-A8E6-4DB2-9B3D-7683A91A0EB9}"/>
              </a:ext>
            </a:extLst>
          </p:cNvPr>
          <p:cNvSpPr txBox="1"/>
          <p:nvPr/>
        </p:nvSpPr>
        <p:spPr>
          <a:xfrm>
            <a:off x="6621101" y="3339401"/>
            <a:ext cx="2863516" cy="461665"/>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rectangulaire</a:t>
            </a:r>
          </a:p>
        </p:txBody>
      </p:sp>
      <p:sp>
        <p:nvSpPr>
          <p:cNvPr id="16" name="TextBox 15">
            <a:extLst>
              <a:ext uri="{FF2B5EF4-FFF2-40B4-BE49-F238E27FC236}">
                <a16:creationId xmlns:a16="http://schemas.microsoft.com/office/drawing/2014/main" id="{E60A98DB-79D4-4515-A4FF-24DF59C10188}"/>
              </a:ext>
            </a:extLst>
          </p:cNvPr>
          <p:cNvSpPr txBox="1"/>
          <p:nvPr/>
        </p:nvSpPr>
        <p:spPr>
          <a:xfrm>
            <a:off x="6621101" y="4335030"/>
            <a:ext cx="2863516" cy="461665"/>
          </a:xfrm>
          <a:prstGeom prst="rect">
            <a:avLst/>
          </a:prstGeom>
          <a:noFill/>
        </p:spPr>
        <p:txBody>
          <a:bodyPr wrap="square" rtlCol="0">
            <a:spAutoFit/>
          </a:bodyPr>
          <a:lstStyle/>
          <a:p>
            <a:pPr algn="l"/>
            <a:r>
              <a:rPr lang="fr-FR" sz="2400" b="1" dirty="0">
                <a:solidFill>
                  <a:srgbClr val="EE6000"/>
                </a:solidFill>
                <a:latin typeface="Century Gothic" panose="020B0502020202020204" pitchFamily="34" charset="0"/>
              </a:rPr>
              <a:t>impossibilité</a:t>
            </a:r>
          </a:p>
        </p:txBody>
      </p:sp>
      <p:sp>
        <p:nvSpPr>
          <p:cNvPr id="20" name="TextBox 19">
            <a:extLst>
              <a:ext uri="{FF2B5EF4-FFF2-40B4-BE49-F238E27FC236}">
                <a16:creationId xmlns:a16="http://schemas.microsoft.com/office/drawing/2014/main" id="{73BCF887-5B8D-4546-A6EC-CE31F0BE4F46}"/>
              </a:ext>
            </a:extLst>
          </p:cNvPr>
          <p:cNvSpPr txBox="1"/>
          <p:nvPr/>
        </p:nvSpPr>
        <p:spPr>
          <a:xfrm>
            <a:off x="1034154" y="3354792"/>
            <a:ext cx="2863516" cy="461665"/>
          </a:xfrm>
          <a:prstGeom prst="rect">
            <a:avLst/>
          </a:prstGeom>
          <a:noFill/>
        </p:spPr>
        <p:txBody>
          <a:bodyPr wrap="square" rtlCol="0">
            <a:spAutoFit/>
          </a:bodyPr>
          <a:lstStyle/>
          <a:p>
            <a:pPr algn="l"/>
            <a:r>
              <a:rPr lang="fr-FR" sz="2400" b="1" dirty="0">
                <a:solidFill>
                  <a:srgbClr val="EE6000"/>
                </a:solidFill>
                <a:latin typeface="Century Gothic" panose="020B0502020202020204" pitchFamily="34" charset="0"/>
              </a:rPr>
              <a:t>caractérisation</a:t>
            </a:r>
          </a:p>
        </p:txBody>
      </p:sp>
      <p:sp>
        <p:nvSpPr>
          <p:cNvPr id="22" name="Action Button: Forward or Next 10">
            <a:hlinkClick r:id="" action="ppaction://noaction" highlightClick="1">
              <a:snd r:embed="rId4" name="la promotion.wav"/>
            </a:hlinkClick>
            <a:extLst>
              <a:ext uri="{FF2B5EF4-FFF2-40B4-BE49-F238E27FC236}">
                <a16:creationId xmlns:a16="http://schemas.microsoft.com/office/drawing/2014/main" id="{229FE2F3-73F6-474C-B578-6F3FA7D9B784}"/>
              </a:ext>
            </a:extLst>
          </p:cNvPr>
          <p:cNvSpPr/>
          <p:nvPr/>
        </p:nvSpPr>
        <p:spPr>
          <a:xfrm>
            <a:off x="436959" y="2396354"/>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4" name="Action Button: Forward or Next 10">
            <a:hlinkClick r:id="" action="ppaction://noaction" highlightClick="1">
              <a:snd r:embed="rId5" name="l'animatrice.wav"/>
            </a:hlinkClick>
            <a:extLst>
              <a:ext uri="{FF2B5EF4-FFF2-40B4-BE49-F238E27FC236}">
                <a16:creationId xmlns:a16="http://schemas.microsoft.com/office/drawing/2014/main" id="{ABE82A4F-E5FC-4255-BDA3-87F31B4A3F9B}"/>
              </a:ext>
            </a:extLst>
          </p:cNvPr>
          <p:cNvSpPr/>
          <p:nvPr/>
        </p:nvSpPr>
        <p:spPr>
          <a:xfrm>
            <a:off x="420071" y="5424164"/>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6" name="Action Button: Forward or Next 10">
            <a:hlinkClick r:id="" action="ppaction://noaction" highlightClick="1">
              <a:snd r:embed="rId6" name="le prestidigitateur.wav"/>
            </a:hlinkClick>
            <a:extLst>
              <a:ext uri="{FF2B5EF4-FFF2-40B4-BE49-F238E27FC236}">
                <a16:creationId xmlns:a16="http://schemas.microsoft.com/office/drawing/2014/main" id="{EE23B845-5416-4EDA-B9D0-273802248C86}"/>
              </a:ext>
            </a:extLst>
          </p:cNvPr>
          <p:cNvSpPr/>
          <p:nvPr/>
        </p:nvSpPr>
        <p:spPr>
          <a:xfrm>
            <a:off x="429655" y="4410392"/>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8" name="Action Button: Forward or Next 10">
            <a:hlinkClick r:id="" action="ppaction://noaction" highlightClick="1">
              <a:snd r:embed="rId7" name="le diplodocus.wav"/>
            </a:hlinkClick>
            <a:extLst>
              <a:ext uri="{FF2B5EF4-FFF2-40B4-BE49-F238E27FC236}">
                <a16:creationId xmlns:a16="http://schemas.microsoft.com/office/drawing/2014/main" id="{3826435D-DA1B-4739-85B7-DF203BA24DC5}"/>
              </a:ext>
            </a:extLst>
          </p:cNvPr>
          <p:cNvSpPr/>
          <p:nvPr/>
        </p:nvSpPr>
        <p:spPr>
          <a:xfrm>
            <a:off x="5818343" y="5424164"/>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0" name="Action Button: Forward or Next 10">
            <a:hlinkClick r:id="" action="ppaction://noaction" highlightClick="1">
              <a:snd r:embed="rId8" name="interrompre.wav"/>
            </a:hlinkClick>
            <a:extLst>
              <a:ext uri="{FF2B5EF4-FFF2-40B4-BE49-F238E27FC236}">
                <a16:creationId xmlns:a16="http://schemas.microsoft.com/office/drawing/2014/main" id="{36335558-D9DC-49ED-87EC-CAD2EF6D4F31}"/>
              </a:ext>
            </a:extLst>
          </p:cNvPr>
          <p:cNvSpPr/>
          <p:nvPr/>
        </p:nvSpPr>
        <p:spPr>
          <a:xfrm>
            <a:off x="5818343" y="244543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2" name="Action Button: Forward or Next 10">
            <a:hlinkClick r:id="" action="ppaction://noaction" highlightClick="1">
              <a:snd r:embed="rId9" name="caractérisation_edit2.wav"/>
            </a:hlinkClick>
            <a:extLst>
              <a:ext uri="{FF2B5EF4-FFF2-40B4-BE49-F238E27FC236}">
                <a16:creationId xmlns:a16="http://schemas.microsoft.com/office/drawing/2014/main" id="{1E904CD4-1353-4EC5-954E-8C288BBF4943}"/>
              </a:ext>
            </a:extLst>
          </p:cNvPr>
          <p:cNvSpPr/>
          <p:nvPr/>
        </p:nvSpPr>
        <p:spPr>
          <a:xfrm>
            <a:off x="436959" y="340101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4" name="Action Button: Forward or Next 10">
            <a:hlinkClick r:id="" action="ppaction://noaction" highlightClick="1">
              <a:snd r:embed="rId10" name="impossibilite.wav"/>
            </a:hlinkClick>
            <a:extLst>
              <a:ext uri="{FF2B5EF4-FFF2-40B4-BE49-F238E27FC236}">
                <a16:creationId xmlns:a16="http://schemas.microsoft.com/office/drawing/2014/main" id="{45CA9F51-15F6-4A61-B5CC-5ECFDA742610}"/>
              </a:ext>
            </a:extLst>
          </p:cNvPr>
          <p:cNvSpPr/>
          <p:nvPr/>
        </p:nvSpPr>
        <p:spPr>
          <a:xfrm>
            <a:off x="5836603" y="4366349"/>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6" name="Action Button: Forward or Next 10">
            <a:hlinkClick r:id="" action="ppaction://noaction" highlightClick="1">
              <a:snd r:embed="rId11" name="rectangulaire.wav"/>
            </a:hlinkClick>
            <a:extLst>
              <a:ext uri="{FF2B5EF4-FFF2-40B4-BE49-F238E27FC236}">
                <a16:creationId xmlns:a16="http://schemas.microsoft.com/office/drawing/2014/main" id="{EF592865-9E23-4E9E-964E-EE1BD367F97D}"/>
              </a:ext>
            </a:extLst>
          </p:cNvPr>
          <p:cNvSpPr/>
          <p:nvPr/>
        </p:nvSpPr>
        <p:spPr>
          <a:xfrm>
            <a:off x="5818343" y="338886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Rounded Rectangle 46">
            <a:extLst>
              <a:ext uri="{FF2B5EF4-FFF2-40B4-BE49-F238E27FC236}">
                <a16:creationId xmlns:a16="http://schemas.microsoft.com/office/drawing/2014/main" id="{42FEA394-158B-4029-88CE-AE7D2A0FF6C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2CAEC986-B3F6-4CA1-91C0-22F8E814594B}"/>
              </a:ext>
            </a:extLst>
          </p:cNvPr>
          <p:cNvSpPr/>
          <p:nvPr/>
        </p:nvSpPr>
        <p:spPr>
          <a:xfrm>
            <a:off x="7615646" y="132305"/>
            <a:ext cx="4416194" cy="2075318"/>
          </a:xfrm>
          <a:prstGeom prst="wedgeRoundRectCallout">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latin typeface="Century Gothic" panose="020B0502020202020204" pitchFamily="34" charset="0"/>
            </a:endParaRPr>
          </a:p>
          <a:p>
            <a:pPr algn="ctr"/>
            <a:r>
              <a:rPr lang="en-GB" sz="2000" b="1" dirty="0">
                <a:latin typeface="Century Gothic" panose="020B0502020202020204" pitchFamily="34" charset="0"/>
              </a:rPr>
              <a:t>Remember! </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Sound all the </a:t>
            </a:r>
            <a:r>
              <a:rPr lang="en-GB" sz="2000" b="1" dirty="0">
                <a:latin typeface="Century Gothic" panose="020B0502020202020204" pitchFamily="34" charset="0"/>
              </a:rPr>
              <a:t>syllables</a:t>
            </a:r>
            <a:r>
              <a:rPr lang="en-GB" sz="2000" dirty="0">
                <a:latin typeface="Century Gothic" panose="020B0502020202020204" pitchFamily="34" charset="0"/>
              </a:rPr>
              <a:t> fairly </a:t>
            </a:r>
            <a:r>
              <a:rPr lang="en-GB" sz="2000" b="1" dirty="0">
                <a:latin typeface="Century Gothic" panose="020B0502020202020204" pitchFamily="34" charset="0"/>
              </a:rPr>
              <a:t>equally</a:t>
            </a:r>
            <a:r>
              <a:rPr lang="en-GB" sz="2000" dirty="0">
                <a:latin typeface="Century Gothic" panose="020B0502020202020204" pitchFamily="34" charset="0"/>
              </a:rPr>
              <a:t> (</a:t>
            </a:r>
            <a:r>
              <a:rPr lang="en-GB" sz="2000" b="1" dirty="0">
                <a:latin typeface="Century Gothic" panose="020B0502020202020204" pitchFamily="34" charset="0"/>
              </a:rPr>
              <a:t>emphasise</a:t>
            </a:r>
            <a:r>
              <a:rPr lang="en-GB" sz="2000" dirty="0">
                <a:latin typeface="Century Gothic" panose="020B0502020202020204" pitchFamily="34" charset="0"/>
              </a:rPr>
              <a:t> the </a:t>
            </a:r>
            <a:r>
              <a:rPr lang="en-GB" sz="2000" b="1" dirty="0">
                <a:latin typeface="Century Gothic" panose="020B0502020202020204" pitchFamily="34" charset="0"/>
              </a:rPr>
              <a:t>last one </a:t>
            </a:r>
            <a:r>
              <a:rPr lang="en-GB" sz="2000" dirty="0">
                <a:latin typeface="Century Gothic" panose="020B0502020202020204" pitchFamily="34" charset="0"/>
              </a:rPr>
              <a:t>a bit more). </a:t>
            </a:r>
            <a:r>
              <a:rPr lang="en-GB" sz="2000" b="1" dirty="0">
                <a:latin typeface="Century Gothic" panose="020B0502020202020204" pitchFamily="34" charset="0"/>
              </a:rPr>
              <a:t>Pronounce</a:t>
            </a:r>
            <a:r>
              <a:rPr lang="en-GB" sz="2000" dirty="0">
                <a:latin typeface="Century Gothic" panose="020B0502020202020204" pitchFamily="34" charset="0"/>
              </a:rPr>
              <a:t> the </a:t>
            </a:r>
            <a:r>
              <a:rPr lang="en-GB" sz="2000" b="1" dirty="0">
                <a:latin typeface="Century Gothic" panose="020B0502020202020204" pitchFamily="34" charset="0"/>
              </a:rPr>
              <a:t>vowels fully</a:t>
            </a:r>
            <a:r>
              <a:rPr lang="en-GB" sz="2000" dirty="0">
                <a:latin typeface="Century Gothic" panose="020B0502020202020204" pitchFamily="34" charset="0"/>
              </a:rPr>
              <a:t> – don’t ‘reduce’ them!  </a:t>
            </a:r>
          </a:p>
          <a:p>
            <a:pPr algn="ctr"/>
            <a:endParaRPr lang="en-GB" sz="2000" b="1" dirty="0">
              <a:latin typeface="Century Gothic" panose="020B0502020202020204" pitchFamily="34" charset="0"/>
            </a:endParaRPr>
          </a:p>
        </p:txBody>
      </p:sp>
      <p:pic>
        <p:nvPicPr>
          <p:cNvPr id="2050" name="Picture 2" descr="Graphic, Bunny In Hat, Magic Hat, Bunny, Magic, Top Hat">
            <a:extLst>
              <a:ext uri="{FF2B5EF4-FFF2-40B4-BE49-F238E27FC236}">
                <a16:creationId xmlns:a16="http://schemas.microsoft.com/office/drawing/2014/main" id="{0149A712-906B-4A85-B9DB-B368A28E95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7670" y="4074900"/>
            <a:ext cx="721343" cy="1006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nosaur, Diplodocus, Silhouette, Orange, Cute">
            <a:extLst>
              <a:ext uri="{FF2B5EF4-FFF2-40B4-BE49-F238E27FC236}">
                <a16:creationId xmlns:a16="http://schemas.microsoft.com/office/drawing/2014/main" id="{0DE9B241-EA0E-4720-9B5F-CFD310F26A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7662" y="4942777"/>
            <a:ext cx="636954" cy="913559"/>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10">
            <a:extLst>
              <a:ext uri="{FF2B5EF4-FFF2-40B4-BE49-F238E27FC236}">
                <a16:creationId xmlns:a16="http://schemas.microsoft.com/office/drawing/2014/main" id="{3556ECCE-3715-4CE0-BA0E-030D0DADA52D}"/>
              </a:ext>
            </a:extLst>
          </p:cNvPr>
          <p:cNvSpPr/>
          <p:nvPr/>
        </p:nvSpPr>
        <p:spPr>
          <a:xfrm>
            <a:off x="9812187" y="4074900"/>
            <a:ext cx="2219654" cy="2044184"/>
          </a:xfrm>
          <a:prstGeom prst="wedgeRoundRectCallout">
            <a:avLst>
              <a:gd name="adj1" fmla="val -61808"/>
              <a:gd name="adj2" fmla="val 2003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latin typeface="Century Gothic" panose="020B0502020202020204" pitchFamily="34" charset="0"/>
              </a:rPr>
              <a:t>! Exception</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The –s is </a:t>
            </a:r>
            <a:r>
              <a:rPr lang="en-GB" sz="2000" b="1" dirty="0">
                <a:latin typeface="Century Gothic" panose="020B0502020202020204" pitchFamily="34" charset="0"/>
              </a:rPr>
              <a:t>not </a:t>
            </a:r>
            <a:r>
              <a:rPr lang="en-GB" sz="2000" dirty="0">
                <a:latin typeface="Century Gothic" panose="020B0502020202020204" pitchFamily="34" charset="0"/>
              </a:rPr>
              <a:t>a SFC here. Pronounce it like English.</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latin typeface="Century Gothic" panose="020B0502020202020204" pitchFamily="34" charset="0"/>
              </a:rPr>
              <a:t>SSC [Stress syllabification]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115076"/>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011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Syllables and stress  </a:t>
            </a:r>
          </a:p>
        </p:txBody>
      </p:sp>
      <p:sp>
        <p:nvSpPr>
          <p:cNvPr id="3" name="Rounded Rectangle 46">
            <a:extLst>
              <a:ext uri="{FF2B5EF4-FFF2-40B4-BE49-F238E27FC236}">
                <a16:creationId xmlns:a16="http://schemas.microsoft.com/office/drawing/2014/main" id="{6B481C30-BF69-404B-9622-7541EB9EFA75}"/>
              </a:ext>
            </a:extLst>
          </p:cNvPr>
          <p:cNvSpPr/>
          <p:nvPr/>
        </p:nvSpPr>
        <p:spPr>
          <a:xfrm>
            <a:off x="9570720" y="249870"/>
            <a:ext cx="23392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2" name="Table 4">
            <a:extLst>
              <a:ext uri="{FF2B5EF4-FFF2-40B4-BE49-F238E27FC236}">
                <a16:creationId xmlns:a16="http://schemas.microsoft.com/office/drawing/2014/main" id="{276A684F-E86A-479F-9D04-BE4525B252E0}"/>
              </a:ext>
            </a:extLst>
          </p:cNvPr>
          <p:cNvGraphicFramePr>
            <a:graphicFrameLocks noGrp="1"/>
          </p:cNvGraphicFramePr>
          <p:nvPr>
            <p:extLst>
              <p:ext uri="{D42A27DB-BD31-4B8C-83A1-F6EECF244321}">
                <p14:modId xmlns:p14="http://schemas.microsoft.com/office/powerpoint/2010/main" val="1261434303"/>
              </p:ext>
            </p:extLst>
          </p:nvPr>
        </p:nvGraphicFramePr>
        <p:xfrm>
          <a:off x="740299" y="3293225"/>
          <a:ext cx="10711401" cy="2560320"/>
        </p:xfrm>
        <a:graphic>
          <a:graphicData uri="http://schemas.openxmlformats.org/drawingml/2006/table">
            <a:tbl>
              <a:tblPr firstRow="1" bandRow="1">
                <a:tableStyleId>{8A107856-5554-42FB-B03E-39F5DBC370BA}</a:tableStyleId>
              </a:tblPr>
              <a:tblGrid>
                <a:gridCol w="2808000">
                  <a:extLst>
                    <a:ext uri="{9D8B030D-6E8A-4147-A177-3AD203B41FA5}">
                      <a16:colId xmlns:a16="http://schemas.microsoft.com/office/drawing/2014/main" val="4242023643"/>
                    </a:ext>
                  </a:extLst>
                </a:gridCol>
                <a:gridCol w="2638621">
                  <a:extLst>
                    <a:ext uri="{9D8B030D-6E8A-4147-A177-3AD203B41FA5}">
                      <a16:colId xmlns:a16="http://schemas.microsoft.com/office/drawing/2014/main" val="1039344709"/>
                    </a:ext>
                  </a:extLst>
                </a:gridCol>
                <a:gridCol w="2564780">
                  <a:extLst>
                    <a:ext uri="{9D8B030D-6E8A-4147-A177-3AD203B41FA5}">
                      <a16:colId xmlns:a16="http://schemas.microsoft.com/office/drawing/2014/main" val="1694000521"/>
                    </a:ext>
                  </a:extLst>
                </a:gridCol>
                <a:gridCol w="2700000">
                  <a:extLst>
                    <a:ext uri="{9D8B030D-6E8A-4147-A177-3AD203B41FA5}">
                      <a16:colId xmlns:a16="http://schemas.microsoft.com/office/drawing/2014/main" val="3005352177"/>
                    </a:ext>
                  </a:extLst>
                </a:gridCol>
              </a:tblGrid>
              <a:tr h="425758">
                <a:tc>
                  <a:txBody>
                    <a:bodyPr/>
                    <a:lstStyle/>
                    <a:p>
                      <a:r>
                        <a:rPr lang="en-GB" sz="2200" b="0" dirty="0">
                          <a:solidFill>
                            <a:schemeClr val="accent1">
                              <a:lumMod val="50000"/>
                            </a:schemeClr>
                          </a:solidFill>
                          <a:latin typeface="Century Gothic" panose="020B0502020202020204" pitchFamily="34" charset="0"/>
                        </a:rPr>
                        <a:t>1. hospital</a:t>
                      </a:r>
                    </a:p>
                  </a:txBody>
                  <a:tcPr/>
                </a:tc>
                <a:tc>
                  <a:txBody>
                    <a:bodyPr/>
                    <a:lstStyle/>
                    <a:p>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hôpital</a:t>
                      </a:r>
                      <a:endParaRPr lang="en-GB" sz="2200" b="0" dirty="0">
                        <a:solidFill>
                          <a:schemeClr val="accent1">
                            <a:lumMod val="50000"/>
                          </a:schemeClr>
                        </a:solidFill>
                        <a:latin typeface="Century Gothic" panose="020B0502020202020204" pitchFamily="34" charset="0"/>
                      </a:endParaRPr>
                    </a:p>
                  </a:txBody>
                  <a:tcPr/>
                </a:tc>
                <a:tc>
                  <a:txBody>
                    <a:bodyPr/>
                    <a:lstStyle/>
                    <a:p>
                      <a:r>
                        <a:rPr lang="en-GB" sz="2200" b="0" dirty="0">
                          <a:solidFill>
                            <a:schemeClr val="accent1">
                              <a:lumMod val="50000"/>
                            </a:schemeClr>
                          </a:solidFill>
                          <a:latin typeface="Century Gothic" panose="020B0502020202020204" pitchFamily="34" charset="0"/>
                        </a:rPr>
                        <a:t>7. commercial </a:t>
                      </a:r>
                    </a:p>
                  </a:txBody>
                  <a:tcPr/>
                </a:tc>
                <a:tc>
                  <a:txBody>
                    <a:bodyPr/>
                    <a:lstStyle/>
                    <a:p>
                      <a:r>
                        <a:rPr lang="en-GB" sz="2200" b="0" dirty="0">
                          <a:solidFill>
                            <a:schemeClr val="accent1">
                              <a:lumMod val="50000"/>
                            </a:schemeClr>
                          </a:solidFill>
                          <a:latin typeface="Century Gothic" panose="020B0502020202020204" pitchFamily="34" charset="0"/>
                        </a:rPr>
                        <a:t>      commercial</a:t>
                      </a:r>
                    </a:p>
                  </a:txBody>
                  <a:tcPr/>
                </a:tc>
                <a:extLst>
                  <a:ext uri="{0D108BD9-81ED-4DB2-BD59-A6C34878D82A}">
                    <a16:rowId xmlns:a16="http://schemas.microsoft.com/office/drawing/2014/main" val="330706866"/>
                  </a:ext>
                </a:extLst>
              </a:tr>
              <a:tr h="425758">
                <a:tc>
                  <a:txBody>
                    <a:bodyPr/>
                    <a:lstStyle/>
                    <a:p>
                      <a:r>
                        <a:rPr lang="en-GB" sz="2200" dirty="0">
                          <a:solidFill>
                            <a:schemeClr val="accent1">
                              <a:lumMod val="50000"/>
                            </a:schemeClr>
                          </a:solidFill>
                          <a:latin typeface="Century Gothic" panose="020B0502020202020204" pitchFamily="34" charset="0"/>
                        </a:rPr>
                        <a:t>2. journal</a:t>
                      </a:r>
                    </a:p>
                  </a:txBody>
                  <a:tcPr/>
                </a:tc>
                <a:tc>
                  <a:txBody>
                    <a:bodyPr/>
                    <a:lstStyle/>
                    <a:p>
                      <a:r>
                        <a:rPr lang="en-GB" sz="2200" dirty="0">
                          <a:solidFill>
                            <a:schemeClr val="accent1">
                              <a:lumMod val="50000"/>
                            </a:schemeClr>
                          </a:solidFill>
                          <a:latin typeface="Century Gothic" panose="020B0502020202020204" pitchFamily="34" charset="0"/>
                        </a:rPr>
                        <a:t>       journal</a:t>
                      </a:r>
                    </a:p>
                  </a:txBody>
                  <a:tcPr/>
                </a:tc>
                <a:tc>
                  <a:txBody>
                    <a:bodyPr/>
                    <a:lstStyle/>
                    <a:p>
                      <a:r>
                        <a:rPr lang="en-GB" sz="2200" dirty="0">
                          <a:solidFill>
                            <a:schemeClr val="accent1">
                              <a:lumMod val="50000"/>
                            </a:schemeClr>
                          </a:solidFill>
                          <a:latin typeface="Century Gothic" panose="020B0502020202020204" pitchFamily="34" charset="0"/>
                        </a:rPr>
                        <a:t>8. moral</a:t>
                      </a:r>
                    </a:p>
                  </a:txBody>
                  <a:tcPr/>
                </a:tc>
                <a:tc>
                  <a:txBody>
                    <a:bodyPr/>
                    <a:lstStyle/>
                    <a:p>
                      <a:r>
                        <a:rPr lang="en-GB" sz="2200" dirty="0">
                          <a:solidFill>
                            <a:schemeClr val="accent1">
                              <a:lumMod val="50000"/>
                            </a:schemeClr>
                          </a:solidFill>
                          <a:latin typeface="Century Gothic" panose="020B0502020202020204" pitchFamily="34" charset="0"/>
                        </a:rPr>
                        <a:t>      moral </a:t>
                      </a:r>
                    </a:p>
                  </a:txBody>
                  <a:tcPr/>
                </a:tc>
                <a:extLst>
                  <a:ext uri="{0D108BD9-81ED-4DB2-BD59-A6C34878D82A}">
                    <a16:rowId xmlns:a16="http://schemas.microsoft.com/office/drawing/2014/main" val="828413075"/>
                  </a:ext>
                </a:extLst>
              </a:tr>
              <a:tr h="425758">
                <a:tc>
                  <a:txBody>
                    <a:bodyPr/>
                    <a:lstStyle/>
                    <a:p>
                      <a:r>
                        <a:rPr lang="en-GB" sz="2200" dirty="0">
                          <a:solidFill>
                            <a:schemeClr val="accent1">
                              <a:lumMod val="50000"/>
                            </a:schemeClr>
                          </a:solidFill>
                          <a:latin typeface="Century Gothic" panose="020B0502020202020204" pitchFamily="34" charset="0"/>
                        </a:rPr>
                        <a:t>3. ideal</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idéal</a:t>
                      </a:r>
                      <a:endParaRPr lang="en-GB" sz="2200" dirty="0">
                        <a:solidFill>
                          <a:schemeClr val="accent1">
                            <a:lumMod val="50000"/>
                          </a:schemeClr>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9. regional 	</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régional</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033962392"/>
                  </a:ext>
                </a:extLst>
              </a:tr>
              <a:tr h="425758">
                <a:tc>
                  <a:txBody>
                    <a:bodyPr/>
                    <a:lstStyle/>
                    <a:p>
                      <a:r>
                        <a:rPr lang="en-GB" sz="2200" dirty="0">
                          <a:solidFill>
                            <a:schemeClr val="accent1">
                              <a:lumMod val="50000"/>
                            </a:schemeClr>
                          </a:solidFill>
                          <a:latin typeface="Century Gothic" panose="020B0502020202020204" pitchFamily="34" charset="0"/>
                        </a:rPr>
                        <a:t>4. international</a:t>
                      </a:r>
                    </a:p>
                  </a:txBody>
                  <a:tcPr/>
                </a:tc>
                <a:tc>
                  <a:txBody>
                    <a:bodyPr/>
                    <a:lstStyle/>
                    <a:p>
                      <a:r>
                        <a:rPr lang="en-GB" sz="2200" dirty="0">
                          <a:solidFill>
                            <a:schemeClr val="accent1">
                              <a:lumMod val="50000"/>
                            </a:schemeClr>
                          </a:solidFill>
                          <a:latin typeface="Century Gothic" panose="020B0502020202020204" pitchFamily="34" charset="0"/>
                        </a:rPr>
                        <a:t>       international</a:t>
                      </a:r>
                    </a:p>
                  </a:txBody>
                  <a:tcPr/>
                </a:tc>
                <a:tc>
                  <a:txBody>
                    <a:bodyPr/>
                    <a:lstStyle/>
                    <a:p>
                      <a:r>
                        <a:rPr lang="en-GB" sz="2200" dirty="0">
                          <a:solidFill>
                            <a:schemeClr val="accent1">
                              <a:lumMod val="50000"/>
                            </a:schemeClr>
                          </a:solidFill>
                          <a:latin typeface="Century Gothic" panose="020B0502020202020204" pitchFamily="34" charset="0"/>
                        </a:rPr>
                        <a:t>10. central</a:t>
                      </a:r>
                    </a:p>
                  </a:txBody>
                  <a:tcPr/>
                </a:tc>
                <a:tc>
                  <a:txBody>
                    <a:bodyPr/>
                    <a:lstStyle/>
                    <a:p>
                      <a:r>
                        <a:rPr lang="en-GB" sz="2200" dirty="0">
                          <a:solidFill>
                            <a:schemeClr val="accent1">
                              <a:lumMod val="50000"/>
                            </a:schemeClr>
                          </a:solidFill>
                          <a:latin typeface="Century Gothic" panose="020B0502020202020204" pitchFamily="34" charset="0"/>
                        </a:rPr>
                        <a:t>      central</a:t>
                      </a:r>
                    </a:p>
                  </a:txBody>
                  <a:tcPr/>
                </a:tc>
                <a:extLst>
                  <a:ext uri="{0D108BD9-81ED-4DB2-BD59-A6C34878D82A}">
                    <a16:rowId xmlns:a16="http://schemas.microsoft.com/office/drawing/2014/main" val="2482275878"/>
                  </a:ext>
                </a:extLst>
              </a:tr>
              <a:tr h="425758">
                <a:tc>
                  <a:txBody>
                    <a:bodyPr/>
                    <a:lstStyle/>
                    <a:p>
                      <a:r>
                        <a:rPr lang="en-GB" sz="2200" dirty="0">
                          <a:solidFill>
                            <a:schemeClr val="accent1">
                              <a:lumMod val="50000"/>
                            </a:schemeClr>
                          </a:solidFill>
                          <a:latin typeface="Century Gothic" panose="020B0502020202020204" pitchFamily="34" charset="0"/>
                        </a:rPr>
                        <a:t>5. local</a:t>
                      </a:r>
                    </a:p>
                  </a:txBody>
                  <a:tcPr/>
                </a:tc>
                <a:tc>
                  <a:txBody>
                    <a:bodyPr/>
                    <a:lstStyle/>
                    <a:p>
                      <a:r>
                        <a:rPr lang="en-GB" sz="2200" dirty="0">
                          <a:solidFill>
                            <a:schemeClr val="accent1">
                              <a:lumMod val="50000"/>
                            </a:schemeClr>
                          </a:solidFill>
                          <a:latin typeface="Century Gothic" panose="020B0502020202020204" pitchFamily="34" charset="0"/>
                        </a:rPr>
                        <a:t>       local</a:t>
                      </a:r>
                    </a:p>
                  </a:txBody>
                  <a:tcPr/>
                </a:tc>
                <a:tc>
                  <a:txBody>
                    <a:bodyPr/>
                    <a:lstStyle/>
                    <a:p>
                      <a:r>
                        <a:rPr lang="en-GB" sz="2200" dirty="0">
                          <a:solidFill>
                            <a:schemeClr val="accent1">
                              <a:lumMod val="50000"/>
                            </a:schemeClr>
                          </a:solidFill>
                          <a:latin typeface="Century Gothic" panose="020B0502020202020204" pitchFamily="34" charset="0"/>
                        </a:rPr>
                        <a:t>11. liberal</a:t>
                      </a:r>
                    </a:p>
                  </a:txBody>
                  <a:tcPr/>
                </a:tc>
                <a:tc>
                  <a:txBody>
                    <a:bodyPr/>
                    <a:lstStyle/>
                    <a:p>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libéral</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84642934"/>
                  </a:ext>
                </a:extLst>
              </a:tr>
              <a:tr h="425758">
                <a:tc>
                  <a:txBody>
                    <a:bodyPr/>
                    <a:lstStyle/>
                    <a:p>
                      <a:r>
                        <a:rPr lang="en-GB" sz="2200" dirty="0">
                          <a:solidFill>
                            <a:schemeClr val="accent1">
                              <a:lumMod val="50000"/>
                            </a:schemeClr>
                          </a:solidFill>
                          <a:latin typeface="Century Gothic" panose="020B0502020202020204" pitchFamily="34" charset="0"/>
                        </a:rPr>
                        <a:t>6. social</a:t>
                      </a:r>
                    </a:p>
                  </a:txBody>
                  <a:tcPr/>
                </a:tc>
                <a:tc>
                  <a:txBody>
                    <a:bodyPr/>
                    <a:lstStyle/>
                    <a:p>
                      <a:r>
                        <a:rPr lang="en-GB" sz="2200" dirty="0">
                          <a:solidFill>
                            <a:schemeClr val="accent1">
                              <a:lumMod val="50000"/>
                            </a:schemeClr>
                          </a:solidFill>
                          <a:latin typeface="Century Gothic" panose="020B0502020202020204" pitchFamily="34" charset="0"/>
                        </a:rPr>
                        <a:t>       social </a:t>
                      </a:r>
                    </a:p>
                  </a:txBody>
                  <a:tcPr/>
                </a:tc>
                <a:tc>
                  <a:txBody>
                    <a:bodyPr/>
                    <a:lstStyle/>
                    <a:p>
                      <a:r>
                        <a:rPr lang="en-GB" sz="2200" dirty="0">
                          <a:solidFill>
                            <a:schemeClr val="accent1">
                              <a:lumMod val="50000"/>
                            </a:schemeClr>
                          </a:solidFill>
                          <a:latin typeface="Century Gothic" panose="020B0502020202020204" pitchFamily="34" charset="0"/>
                        </a:rPr>
                        <a:t>12. global</a:t>
                      </a:r>
                    </a:p>
                  </a:txBody>
                  <a:tcPr/>
                </a:tc>
                <a:tc>
                  <a:txBody>
                    <a:bodyPr/>
                    <a:lstStyle/>
                    <a:p>
                      <a:r>
                        <a:rPr lang="en-GB" sz="2200" dirty="0">
                          <a:solidFill>
                            <a:schemeClr val="accent1">
                              <a:lumMod val="50000"/>
                            </a:schemeClr>
                          </a:solidFill>
                          <a:latin typeface="Century Gothic" panose="020B0502020202020204" pitchFamily="34" charset="0"/>
                        </a:rPr>
                        <a:t>      global</a:t>
                      </a:r>
                    </a:p>
                  </a:txBody>
                  <a:tcPr/>
                </a:tc>
                <a:extLst>
                  <a:ext uri="{0D108BD9-81ED-4DB2-BD59-A6C34878D82A}">
                    <a16:rowId xmlns:a16="http://schemas.microsoft.com/office/drawing/2014/main" val="972110272"/>
                  </a:ext>
                </a:extLst>
              </a:tr>
            </a:tbl>
          </a:graphicData>
        </a:graphic>
      </p:graphicFrame>
      <p:sp>
        <p:nvSpPr>
          <p:cNvPr id="5" name="Action Button: Sound 4">
            <a:hlinkClick r:id="" action="ppaction://noaction" highlightClick="1">
              <a:snd r:embed="rId4" name="hôpital.wav"/>
            </a:hlinkClick>
            <a:extLst>
              <a:ext uri="{FF2B5EF4-FFF2-40B4-BE49-F238E27FC236}">
                <a16:creationId xmlns:a16="http://schemas.microsoft.com/office/drawing/2014/main" id="{03F08836-46D7-4B57-A336-32C9FF4594A2}"/>
              </a:ext>
            </a:extLst>
          </p:cNvPr>
          <p:cNvSpPr/>
          <p:nvPr/>
        </p:nvSpPr>
        <p:spPr>
          <a:xfrm>
            <a:off x="3700625" y="3339986"/>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6" name="Action Button: Sound 5">
            <a:hlinkClick r:id="" action="ppaction://noaction" highlightClick="1">
              <a:snd r:embed="rId5" name="journal.wav"/>
            </a:hlinkClick>
            <a:extLst>
              <a:ext uri="{FF2B5EF4-FFF2-40B4-BE49-F238E27FC236}">
                <a16:creationId xmlns:a16="http://schemas.microsoft.com/office/drawing/2014/main" id="{071DAD98-948B-4AD9-900A-A37D129036A9}"/>
              </a:ext>
            </a:extLst>
          </p:cNvPr>
          <p:cNvSpPr/>
          <p:nvPr/>
        </p:nvSpPr>
        <p:spPr>
          <a:xfrm>
            <a:off x="3700625" y="3779322"/>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7" name="Action Button: Sound 6">
            <a:hlinkClick r:id="" action="ppaction://noaction" highlightClick="1">
              <a:snd r:embed="rId6" name="ideal.wav"/>
            </a:hlinkClick>
            <a:extLst>
              <a:ext uri="{FF2B5EF4-FFF2-40B4-BE49-F238E27FC236}">
                <a16:creationId xmlns:a16="http://schemas.microsoft.com/office/drawing/2014/main" id="{95335157-CF3D-474A-B001-29011A18F81A}"/>
              </a:ext>
            </a:extLst>
          </p:cNvPr>
          <p:cNvSpPr/>
          <p:nvPr/>
        </p:nvSpPr>
        <p:spPr>
          <a:xfrm>
            <a:off x="3700625" y="4206918"/>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2" name="Action Button: Sound 11">
            <a:hlinkClick r:id="" action="ppaction://noaction" highlightClick="1">
              <a:snd r:embed="rId7" name="international.wav"/>
            </a:hlinkClick>
            <a:extLst>
              <a:ext uri="{FF2B5EF4-FFF2-40B4-BE49-F238E27FC236}">
                <a16:creationId xmlns:a16="http://schemas.microsoft.com/office/drawing/2014/main" id="{5D51A2ED-6BDC-45F3-9B72-0FA877E14B70}"/>
              </a:ext>
            </a:extLst>
          </p:cNvPr>
          <p:cNvSpPr/>
          <p:nvPr/>
        </p:nvSpPr>
        <p:spPr>
          <a:xfrm>
            <a:off x="3700625" y="4634514"/>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4" name="Action Button: Sound 13">
            <a:hlinkClick r:id="" action="ppaction://noaction" highlightClick="1">
              <a:snd r:embed="rId8" name="local.wav"/>
            </a:hlinkClick>
            <a:extLst>
              <a:ext uri="{FF2B5EF4-FFF2-40B4-BE49-F238E27FC236}">
                <a16:creationId xmlns:a16="http://schemas.microsoft.com/office/drawing/2014/main" id="{74D372BC-A538-42DD-9B8F-1917F455FFF2}"/>
              </a:ext>
            </a:extLst>
          </p:cNvPr>
          <p:cNvSpPr/>
          <p:nvPr/>
        </p:nvSpPr>
        <p:spPr>
          <a:xfrm>
            <a:off x="3700625" y="5062110"/>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6" name="Action Button: Sound 15">
            <a:hlinkClick r:id="" action="ppaction://noaction" highlightClick="1">
              <a:snd r:embed="rId9" name="social.wav"/>
            </a:hlinkClick>
            <a:extLst>
              <a:ext uri="{FF2B5EF4-FFF2-40B4-BE49-F238E27FC236}">
                <a16:creationId xmlns:a16="http://schemas.microsoft.com/office/drawing/2014/main" id="{4EC54DA7-0169-44EE-953C-D724A4D49D3C}"/>
              </a:ext>
            </a:extLst>
          </p:cNvPr>
          <p:cNvSpPr/>
          <p:nvPr/>
        </p:nvSpPr>
        <p:spPr>
          <a:xfrm>
            <a:off x="3700625" y="5473831"/>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8" name="Action Button: Sound 17">
            <a:hlinkClick r:id="" action="ppaction://noaction" highlightClick="1">
              <a:snd r:embed="rId10" name="commercial.wav"/>
            </a:hlinkClick>
            <a:extLst>
              <a:ext uri="{FF2B5EF4-FFF2-40B4-BE49-F238E27FC236}">
                <a16:creationId xmlns:a16="http://schemas.microsoft.com/office/drawing/2014/main" id="{6ADE6FF6-8A56-4F0E-90FE-A7BD608BD0A5}"/>
              </a:ext>
            </a:extLst>
          </p:cNvPr>
          <p:cNvSpPr/>
          <p:nvPr/>
        </p:nvSpPr>
        <p:spPr>
          <a:xfrm>
            <a:off x="8861016" y="3336158"/>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0" name="Action Button: Sound 19">
            <a:hlinkClick r:id="" action="ppaction://noaction" highlightClick="1">
              <a:snd r:embed="rId11" name="moral.wav"/>
            </a:hlinkClick>
            <a:extLst>
              <a:ext uri="{FF2B5EF4-FFF2-40B4-BE49-F238E27FC236}">
                <a16:creationId xmlns:a16="http://schemas.microsoft.com/office/drawing/2014/main" id="{B4E3CB30-93DC-4FC9-AE25-9BE2673E4964}"/>
              </a:ext>
            </a:extLst>
          </p:cNvPr>
          <p:cNvSpPr/>
          <p:nvPr/>
        </p:nvSpPr>
        <p:spPr>
          <a:xfrm>
            <a:off x="8861016" y="3775494"/>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2" name="Action Button: Sound 21">
            <a:hlinkClick r:id="" action="ppaction://noaction" highlightClick="1">
              <a:snd r:embed="rId12" name="regional.wav"/>
            </a:hlinkClick>
            <a:extLst>
              <a:ext uri="{FF2B5EF4-FFF2-40B4-BE49-F238E27FC236}">
                <a16:creationId xmlns:a16="http://schemas.microsoft.com/office/drawing/2014/main" id="{7CE66EF5-535F-4C8C-AB2F-AD037FC741D2}"/>
              </a:ext>
            </a:extLst>
          </p:cNvPr>
          <p:cNvSpPr/>
          <p:nvPr/>
        </p:nvSpPr>
        <p:spPr>
          <a:xfrm>
            <a:off x="8861016" y="4203090"/>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4" name="Action Button: Sound 23">
            <a:hlinkClick r:id="" action="ppaction://noaction" highlightClick="1">
              <a:snd r:embed="rId13" name="central.wav"/>
            </a:hlinkClick>
            <a:extLst>
              <a:ext uri="{FF2B5EF4-FFF2-40B4-BE49-F238E27FC236}">
                <a16:creationId xmlns:a16="http://schemas.microsoft.com/office/drawing/2014/main" id="{6FAF58E3-646D-4E18-B462-17A6D8CB0054}"/>
              </a:ext>
            </a:extLst>
          </p:cNvPr>
          <p:cNvSpPr/>
          <p:nvPr/>
        </p:nvSpPr>
        <p:spPr>
          <a:xfrm>
            <a:off x="8861016" y="4630686"/>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6" name="Action Button: Sound 25">
            <a:hlinkClick r:id="" action="ppaction://noaction" highlightClick="1">
              <a:snd r:embed="rId14" name="liberal.wav"/>
            </a:hlinkClick>
            <a:extLst>
              <a:ext uri="{FF2B5EF4-FFF2-40B4-BE49-F238E27FC236}">
                <a16:creationId xmlns:a16="http://schemas.microsoft.com/office/drawing/2014/main" id="{7A4DA81A-CA2C-464A-A016-EE2050C7C449}"/>
              </a:ext>
            </a:extLst>
          </p:cNvPr>
          <p:cNvSpPr/>
          <p:nvPr/>
        </p:nvSpPr>
        <p:spPr>
          <a:xfrm>
            <a:off x="8861016" y="5058282"/>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8" name="Action Button: Sound 27">
            <a:hlinkClick r:id="" action="ppaction://noaction" highlightClick="1">
              <a:snd r:embed="rId15" name="global.wav"/>
            </a:hlinkClick>
            <a:extLst>
              <a:ext uri="{FF2B5EF4-FFF2-40B4-BE49-F238E27FC236}">
                <a16:creationId xmlns:a16="http://schemas.microsoft.com/office/drawing/2014/main" id="{3516A707-57A1-4010-AF17-956DEFD6A9E0}"/>
              </a:ext>
            </a:extLst>
          </p:cNvPr>
          <p:cNvSpPr/>
          <p:nvPr/>
        </p:nvSpPr>
        <p:spPr>
          <a:xfrm>
            <a:off x="8861016" y="5470003"/>
            <a:ext cx="324000" cy="324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A552EC4-686E-440A-9E65-20D75BAB3DF5}"/>
              </a:ext>
            </a:extLst>
          </p:cNvPr>
          <p:cNvSpPr txBox="1"/>
          <p:nvPr/>
        </p:nvSpPr>
        <p:spPr>
          <a:xfrm>
            <a:off x="251939" y="1269564"/>
            <a:ext cx="117796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know, French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does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not have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same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system of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stressed</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and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unstressed</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syllables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as English.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All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syllables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sounded</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fairly</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equally</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with</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 bit of extra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emphasis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on the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last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spoken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syllable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of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word</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Vowels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are not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reduced</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are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sounded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in full</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1026" name="Picture 2" descr="Building With Trees Clip Art">
            <a:extLst>
              <a:ext uri="{FF2B5EF4-FFF2-40B4-BE49-F238E27FC236}">
                <a16:creationId xmlns:a16="http://schemas.microsoft.com/office/drawing/2014/main" id="{6BF10583-AD84-41E3-8199-4C9EF38072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9073" y="2406121"/>
            <a:ext cx="908360" cy="811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ustrial Commercial Credit Clip Art">
            <a:extLst>
              <a:ext uri="{FF2B5EF4-FFF2-40B4-BE49-F238E27FC236}">
                <a16:creationId xmlns:a16="http://schemas.microsoft.com/office/drawing/2014/main" id="{5890D57C-D50A-470D-9E71-020403236C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70720" y="2285227"/>
            <a:ext cx="1051348" cy="8621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0AC3C03-383A-4A9B-9807-8288FDA84662}"/>
              </a:ext>
            </a:extLst>
          </p:cNvPr>
          <p:cNvSpPr txBox="1"/>
          <p:nvPr/>
        </p:nvSpPr>
        <p:spPr>
          <a:xfrm>
            <a:off x="251939" y="2411745"/>
            <a:ext cx="62000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Comment prononcer les mots ?</a:t>
            </a:r>
          </a:p>
        </p:txBody>
      </p:sp>
      <p:pic>
        <p:nvPicPr>
          <p:cNvPr id="1030" name="Picture 6" descr="Spanish Regions Clip Art">
            <a:extLst>
              <a:ext uri="{FF2B5EF4-FFF2-40B4-BE49-F238E27FC236}">
                <a16:creationId xmlns:a16="http://schemas.microsoft.com/office/drawing/2014/main" id="{DB199543-1EF6-42DB-9582-A174B322A1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65009" y="3714955"/>
            <a:ext cx="908360" cy="7690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be 2 Clip Art">
            <a:extLst>
              <a:ext uri="{FF2B5EF4-FFF2-40B4-BE49-F238E27FC236}">
                <a16:creationId xmlns:a16="http://schemas.microsoft.com/office/drawing/2014/main" id="{595BC21A-1BE5-4522-B073-6B98AB9679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86866" y="5723573"/>
            <a:ext cx="598134" cy="5901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here Flags Clip Art">
            <a:extLst>
              <a:ext uri="{FF2B5EF4-FFF2-40B4-BE49-F238E27FC236}">
                <a16:creationId xmlns:a16="http://schemas.microsoft.com/office/drawing/2014/main" id="{F90B5906-5422-45EF-B883-34CC7B2F2B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50" y="5104797"/>
            <a:ext cx="712599" cy="7078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ue Tweet Bird Clip Art">
            <a:extLst>
              <a:ext uri="{FF2B5EF4-FFF2-40B4-BE49-F238E27FC236}">
                <a16:creationId xmlns:a16="http://schemas.microsoft.com/office/drawing/2014/main" id="{BA34DFC7-0695-464F-9EBB-B3714A3750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479073" y="5651673"/>
            <a:ext cx="1131308" cy="6832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hool Clip Art">
            <a:extLst>
              <a:ext uri="{FF2B5EF4-FFF2-40B4-BE49-F238E27FC236}">
                <a16:creationId xmlns:a16="http://schemas.microsoft.com/office/drawing/2014/main" id="{F57B3BD5-F1AD-4024-B263-BF2827210FD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9675"/>
          <a:stretch/>
        </p:blipFill>
        <p:spPr bwMode="auto">
          <a:xfrm rot="1292242">
            <a:off x="115664" y="2960375"/>
            <a:ext cx="722113" cy="7674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ircle Clip Art">
            <a:extLst>
              <a:ext uri="{FF2B5EF4-FFF2-40B4-BE49-F238E27FC236}">
                <a16:creationId xmlns:a16="http://schemas.microsoft.com/office/drawing/2014/main" id="{F490C184-FB11-471E-B472-38F12967B8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83097" y="5325404"/>
            <a:ext cx="652538" cy="65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58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latin typeface="Century Gothic" panose="020B0502020202020204" pitchFamily="34" charset="0"/>
              </a:rPr>
              <a:t>Syllables and stress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0" y="124033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Comment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prononcer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noms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villes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2" name="TextBox 1">
            <a:extLst>
              <a:ext uri="{FF2B5EF4-FFF2-40B4-BE49-F238E27FC236}">
                <a16:creationId xmlns:a16="http://schemas.microsoft.com/office/drawing/2014/main" id="{8703789C-8E4D-42F5-B5C6-9E0260530243}"/>
              </a:ext>
            </a:extLst>
          </p:cNvPr>
          <p:cNvSpPr txBox="1"/>
          <p:nvPr/>
        </p:nvSpPr>
        <p:spPr>
          <a:xfrm>
            <a:off x="1085720" y="2559533"/>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Bordeaux</a:t>
            </a:r>
          </a:p>
        </p:txBody>
      </p:sp>
      <p:sp>
        <p:nvSpPr>
          <p:cNvPr id="3" name="TextBox 2">
            <a:extLst>
              <a:ext uri="{FF2B5EF4-FFF2-40B4-BE49-F238E27FC236}">
                <a16:creationId xmlns:a16="http://schemas.microsoft.com/office/drawing/2014/main" id="{A9828B22-74FE-4B7E-978E-528057A21CA3}"/>
              </a:ext>
            </a:extLst>
          </p:cNvPr>
          <p:cNvSpPr txBox="1"/>
          <p:nvPr/>
        </p:nvSpPr>
        <p:spPr>
          <a:xfrm>
            <a:off x="7097044" y="5595911"/>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La Rochelle </a:t>
            </a:r>
          </a:p>
        </p:txBody>
      </p:sp>
      <p:sp>
        <p:nvSpPr>
          <p:cNvPr id="5" name="TextBox 4">
            <a:extLst>
              <a:ext uri="{FF2B5EF4-FFF2-40B4-BE49-F238E27FC236}">
                <a16:creationId xmlns:a16="http://schemas.microsoft.com/office/drawing/2014/main" id="{6A55768B-FB8B-440C-AAAF-75F6B09E61E1}"/>
              </a:ext>
            </a:extLst>
          </p:cNvPr>
          <p:cNvSpPr txBox="1"/>
          <p:nvPr/>
        </p:nvSpPr>
        <p:spPr>
          <a:xfrm>
            <a:off x="1085720" y="4578073"/>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Toulouse</a:t>
            </a:r>
          </a:p>
        </p:txBody>
      </p:sp>
      <p:sp>
        <p:nvSpPr>
          <p:cNvPr id="6" name="TextBox 5">
            <a:extLst>
              <a:ext uri="{FF2B5EF4-FFF2-40B4-BE49-F238E27FC236}">
                <a16:creationId xmlns:a16="http://schemas.microsoft.com/office/drawing/2014/main" id="{3D6B5B51-921C-4597-9CC3-FA8D69DE17AF}"/>
              </a:ext>
            </a:extLst>
          </p:cNvPr>
          <p:cNvSpPr txBox="1"/>
          <p:nvPr/>
        </p:nvSpPr>
        <p:spPr>
          <a:xfrm>
            <a:off x="1113942" y="5587343"/>
            <a:ext cx="4151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B0502020202020204" pitchFamily="34" charset="0"/>
              </a:rPr>
              <a:t>Chambéry</a:t>
            </a:r>
          </a:p>
        </p:txBody>
      </p:sp>
      <p:sp>
        <p:nvSpPr>
          <p:cNvPr id="12" name="TextBox 11">
            <a:extLst>
              <a:ext uri="{FF2B5EF4-FFF2-40B4-BE49-F238E27FC236}">
                <a16:creationId xmlns:a16="http://schemas.microsoft.com/office/drawing/2014/main" id="{E37D8EEC-5AD4-47FB-B3E6-AF36ED255568}"/>
              </a:ext>
            </a:extLst>
          </p:cNvPr>
          <p:cNvSpPr txBox="1"/>
          <p:nvPr/>
        </p:nvSpPr>
        <p:spPr>
          <a:xfrm>
            <a:off x="7097044" y="2559533"/>
            <a:ext cx="4934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B0502020202020204" pitchFamily="34" charset="0"/>
              </a:rPr>
              <a:t>Perpignan</a:t>
            </a:r>
          </a:p>
        </p:txBody>
      </p:sp>
      <p:sp>
        <p:nvSpPr>
          <p:cNvPr id="14" name="TextBox 13">
            <a:extLst>
              <a:ext uri="{FF2B5EF4-FFF2-40B4-BE49-F238E27FC236}">
                <a16:creationId xmlns:a16="http://schemas.microsoft.com/office/drawing/2014/main" id="{0E8A6C2A-A8E6-4DB2-9B3D-7683A91A0EB9}"/>
              </a:ext>
            </a:extLst>
          </p:cNvPr>
          <p:cNvSpPr txBox="1"/>
          <p:nvPr/>
        </p:nvSpPr>
        <p:spPr>
          <a:xfrm>
            <a:off x="7097045" y="3571659"/>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Besançon</a:t>
            </a:r>
          </a:p>
        </p:txBody>
      </p:sp>
      <p:sp>
        <p:nvSpPr>
          <p:cNvPr id="16" name="TextBox 15">
            <a:extLst>
              <a:ext uri="{FF2B5EF4-FFF2-40B4-BE49-F238E27FC236}">
                <a16:creationId xmlns:a16="http://schemas.microsoft.com/office/drawing/2014/main" id="{E60A98DB-79D4-4515-A4FF-24DF59C10188}"/>
              </a:ext>
            </a:extLst>
          </p:cNvPr>
          <p:cNvSpPr txBox="1"/>
          <p:nvPr/>
        </p:nvSpPr>
        <p:spPr>
          <a:xfrm>
            <a:off x="7097045" y="4583785"/>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B0502020202020204" pitchFamily="34" charset="0"/>
              </a:rPr>
              <a:t>Avignon</a:t>
            </a:r>
          </a:p>
        </p:txBody>
      </p:sp>
      <p:sp>
        <p:nvSpPr>
          <p:cNvPr id="20" name="TextBox 19">
            <a:extLst>
              <a:ext uri="{FF2B5EF4-FFF2-40B4-BE49-F238E27FC236}">
                <a16:creationId xmlns:a16="http://schemas.microsoft.com/office/drawing/2014/main" id="{73BCF887-5B8D-4546-A6EC-CE31F0BE4F46}"/>
              </a:ext>
            </a:extLst>
          </p:cNvPr>
          <p:cNvSpPr txBox="1"/>
          <p:nvPr/>
        </p:nvSpPr>
        <p:spPr>
          <a:xfrm>
            <a:off x="1085720" y="3568803"/>
            <a:ext cx="28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B0502020202020204" pitchFamily="34" charset="0"/>
              </a:rPr>
              <a:t>Grenoble</a:t>
            </a:r>
          </a:p>
        </p:txBody>
      </p:sp>
      <p:sp>
        <p:nvSpPr>
          <p:cNvPr id="22" name="Action Button: Forward or Next 10">
            <a:hlinkClick r:id="" action="ppaction://noaction" highlightClick="1">
              <a:snd r:embed="rId4" name="bordeaux.wav"/>
            </a:hlinkClick>
            <a:extLst>
              <a:ext uri="{FF2B5EF4-FFF2-40B4-BE49-F238E27FC236}">
                <a16:creationId xmlns:a16="http://schemas.microsoft.com/office/drawing/2014/main" id="{229FE2F3-73F6-474C-B578-6F3FA7D9B784}"/>
              </a:ext>
            </a:extLst>
          </p:cNvPr>
          <p:cNvSpPr/>
          <p:nvPr/>
        </p:nvSpPr>
        <p:spPr>
          <a:xfrm>
            <a:off x="482400" y="261036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4" name="Action Button: Forward or Next 10">
            <a:hlinkClick r:id="" action="ppaction://noaction" highlightClick="1">
              <a:snd r:embed="rId5" name="chambery.wav"/>
            </a:hlinkClick>
            <a:extLst>
              <a:ext uri="{FF2B5EF4-FFF2-40B4-BE49-F238E27FC236}">
                <a16:creationId xmlns:a16="http://schemas.microsoft.com/office/drawing/2014/main" id="{ABE82A4F-E5FC-4255-BDA3-87F31B4A3F9B}"/>
              </a:ext>
            </a:extLst>
          </p:cNvPr>
          <p:cNvSpPr/>
          <p:nvPr/>
        </p:nvSpPr>
        <p:spPr>
          <a:xfrm>
            <a:off x="482400" y="563817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6" name="Action Button: Forward or Next 10">
            <a:hlinkClick r:id="" action="ppaction://noaction" highlightClick="1">
              <a:snd r:embed="rId6" name="toulouse.wav"/>
            </a:hlinkClick>
            <a:extLst>
              <a:ext uri="{FF2B5EF4-FFF2-40B4-BE49-F238E27FC236}">
                <a16:creationId xmlns:a16="http://schemas.microsoft.com/office/drawing/2014/main" id="{EE23B845-5416-4EDA-B9D0-273802248C86}"/>
              </a:ext>
            </a:extLst>
          </p:cNvPr>
          <p:cNvSpPr/>
          <p:nvPr/>
        </p:nvSpPr>
        <p:spPr>
          <a:xfrm>
            <a:off x="482400" y="462890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8" name="Action Button: Forward or Next 10">
            <a:hlinkClick r:id="" action="ppaction://noaction" highlightClick="1">
              <a:snd r:embed="rId7" name="la rochelle.wav"/>
            </a:hlinkClick>
            <a:extLst>
              <a:ext uri="{FF2B5EF4-FFF2-40B4-BE49-F238E27FC236}">
                <a16:creationId xmlns:a16="http://schemas.microsoft.com/office/drawing/2014/main" id="{3826435D-DA1B-4739-85B7-DF203BA24DC5}"/>
              </a:ext>
            </a:extLst>
          </p:cNvPr>
          <p:cNvSpPr/>
          <p:nvPr/>
        </p:nvSpPr>
        <p:spPr>
          <a:xfrm>
            <a:off x="6300000" y="563584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0" name="Action Button: Forward or Next 10">
            <a:hlinkClick r:id="" action="ppaction://noaction" highlightClick="1">
              <a:snd r:embed="rId8" name="perpignon.wav"/>
            </a:hlinkClick>
            <a:extLst>
              <a:ext uri="{FF2B5EF4-FFF2-40B4-BE49-F238E27FC236}">
                <a16:creationId xmlns:a16="http://schemas.microsoft.com/office/drawing/2014/main" id="{36335558-D9DC-49ED-87EC-CAD2EF6D4F31}"/>
              </a:ext>
            </a:extLst>
          </p:cNvPr>
          <p:cNvSpPr/>
          <p:nvPr/>
        </p:nvSpPr>
        <p:spPr>
          <a:xfrm>
            <a:off x="6300000" y="261036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2" name="Action Button: Forward or Next 10">
            <a:hlinkClick r:id="" action="ppaction://noaction" highlightClick="1">
              <a:snd r:embed="rId9" name="grenoble.wav"/>
            </a:hlinkClick>
            <a:extLst>
              <a:ext uri="{FF2B5EF4-FFF2-40B4-BE49-F238E27FC236}">
                <a16:creationId xmlns:a16="http://schemas.microsoft.com/office/drawing/2014/main" id="{1E904CD4-1353-4EC5-954E-8C288BBF4943}"/>
              </a:ext>
            </a:extLst>
          </p:cNvPr>
          <p:cNvSpPr/>
          <p:nvPr/>
        </p:nvSpPr>
        <p:spPr>
          <a:xfrm>
            <a:off x="482400" y="361963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4" name="Action Button: Forward or Next 10">
            <a:hlinkClick r:id="" action="ppaction://noaction" highlightClick="1">
              <a:snd r:embed="rId10" name="avignon.wav"/>
            </a:hlinkClick>
            <a:extLst>
              <a:ext uri="{FF2B5EF4-FFF2-40B4-BE49-F238E27FC236}">
                <a16:creationId xmlns:a16="http://schemas.microsoft.com/office/drawing/2014/main" id="{45CA9F51-15F6-4A61-B5CC-5ECFDA742610}"/>
              </a:ext>
            </a:extLst>
          </p:cNvPr>
          <p:cNvSpPr/>
          <p:nvPr/>
        </p:nvSpPr>
        <p:spPr>
          <a:xfrm>
            <a:off x="6300000" y="462735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6" name="Action Button: Forward or Next 10">
            <a:hlinkClick r:id="" action="ppaction://noaction" highlightClick="1">
              <a:snd r:embed="rId11" name="Besançon.wav"/>
            </a:hlinkClick>
            <a:extLst>
              <a:ext uri="{FF2B5EF4-FFF2-40B4-BE49-F238E27FC236}">
                <a16:creationId xmlns:a16="http://schemas.microsoft.com/office/drawing/2014/main" id="{EF592865-9E23-4E9E-964E-EE1BD367F97D}"/>
              </a:ext>
            </a:extLst>
          </p:cNvPr>
          <p:cNvSpPr/>
          <p:nvPr/>
        </p:nvSpPr>
        <p:spPr>
          <a:xfrm>
            <a:off x="6300000" y="3618858"/>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9" name="Rounded Rectangle 46">
            <a:extLst>
              <a:ext uri="{FF2B5EF4-FFF2-40B4-BE49-F238E27FC236}">
                <a16:creationId xmlns:a16="http://schemas.microsoft.com/office/drawing/2014/main" id="{42FEA394-158B-4029-88CE-AE7D2A0FF6C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1C74F6FA-13DF-4586-9E55-879E933BA1C9}"/>
              </a:ext>
            </a:extLst>
          </p:cNvPr>
          <p:cNvSpPr/>
          <p:nvPr/>
        </p:nvSpPr>
        <p:spPr>
          <a:xfrm>
            <a:off x="7286170" y="748997"/>
            <a:ext cx="4745669" cy="1711009"/>
          </a:xfrm>
          <a:prstGeom prst="wedgeRoundRectCallout">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Remember!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Sound all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syllables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fairly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equally</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emphasise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last one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a bit more).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Pronounce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vowels fully</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don’t ‘reduce’ them!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0" name="Picture 9">
            <a:extLst>
              <a:ext uri="{FF2B5EF4-FFF2-40B4-BE49-F238E27FC236}">
                <a16:creationId xmlns:a16="http://schemas.microsoft.com/office/drawing/2014/main" id="{F0FFE9FC-17B3-442E-90A9-9F05494FE5CC}"/>
              </a:ext>
            </a:extLst>
          </p:cNvPr>
          <p:cNvPicPr>
            <a:picLocks noChangeAspect="1"/>
          </p:cNvPicPr>
          <p:nvPr/>
        </p:nvPicPr>
        <p:blipFill>
          <a:blip r:embed="rId12"/>
          <a:stretch>
            <a:fillRect/>
          </a:stretch>
        </p:blipFill>
        <p:spPr>
          <a:xfrm>
            <a:off x="8835768" y="4354199"/>
            <a:ext cx="1803400" cy="685539"/>
          </a:xfrm>
          <a:prstGeom prst="rect">
            <a:avLst/>
          </a:prstGeom>
        </p:spPr>
      </p:pic>
      <p:pic>
        <p:nvPicPr>
          <p:cNvPr id="13" name="Picture 12">
            <a:extLst>
              <a:ext uri="{FF2B5EF4-FFF2-40B4-BE49-F238E27FC236}">
                <a16:creationId xmlns:a16="http://schemas.microsoft.com/office/drawing/2014/main" id="{0E4BDEDF-FD71-4069-A36B-6731131F4CF7}"/>
              </a:ext>
            </a:extLst>
          </p:cNvPr>
          <p:cNvPicPr>
            <a:picLocks noChangeAspect="1"/>
          </p:cNvPicPr>
          <p:nvPr/>
        </p:nvPicPr>
        <p:blipFill>
          <a:blip r:embed="rId13"/>
          <a:stretch>
            <a:fillRect/>
          </a:stretch>
        </p:blipFill>
        <p:spPr>
          <a:xfrm>
            <a:off x="3118814" y="5454028"/>
            <a:ext cx="2146570" cy="745433"/>
          </a:xfrm>
          <a:prstGeom prst="rect">
            <a:avLst/>
          </a:prstGeom>
        </p:spPr>
      </p:pic>
      <p:pic>
        <p:nvPicPr>
          <p:cNvPr id="1028" name="Picture 4" descr="French Wine Bordeaux Bottle Clip Art">
            <a:extLst>
              <a:ext uri="{FF2B5EF4-FFF2-40B4-BE49-F238E27FC236}">
                <a16:creationId xmlns:a16="http://schemas.microsoft.com/office/drawing/2014/main" id="{65643D71-6668-48A8-8A0F-0CBB0DCF28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4231" y="2224787"/>
            <a:ext cx="374391"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2025</Words>
  <Application>Microsoft Office PowerPoint</Application>
  <PresentationFormat>Widescreen</PresentationFormat>
  <Paragraphs>220</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Office Theme</vt:lpstr>
      <vt:lpstr>French Phonics Collection </vt:lpstr>
      <vt:lpstr>SSC [Stress syllabification]</vt:lpstr>
      <vt:lpstr>Syllables and stress  </vt:lpstr>
      <vt:lpstr>Syllables and stress  </vt:lpstr>
      <vt:lpstr>Syllables and stress  </vt:lpstr>
      <vt:lpstr>Syllable and stress  </vt:lpstr>
      <vt:lpstr>SSC [Stress syllabification]</vt:lpstr>
      <vt:lpstr>Syllables and stress  </vt:lpstr>
      <vt:lpstr>Syllables and stress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it like? [2] Describing things</dc:title>
  <dc:creator>Elin Glaves</dc:creator>
  <cp:lastModifiedBy>Elin Glaves</cp:lastModifiedBy>
  <cp:revision>4</cp:revision>
  <dcterms:created xsi:type="dcterms:W3CDTF">2022-11-21T16:59:24Z</dcterms:created>
  <dcterms:modified xsi:type="dcterms:W3CDTF">2022-11-23T09:33:43Z</dcterms:modified>
</cp:coreProperties>
</file>