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4" r:id="rId4"/>
    <p:sldMasterId id="2147483770" r:id="rId5"/>
    <p:sldMasterId id="2147483782" r:id="rId6"/>
    <p:sldMasterId id="2147483794" r:id="rId7"/>
  </p:sldMasterIdLst>
  <p:notesMasterIdLst>
    <p:notesMasterId r:id="rId36"/>
  </p:notesMasterIdLst>
  <p:sldIdLst>
    <p:sldId id="258" r:id="rId8"/>
    <p:sldId id="313" r:id="rId9"/>
    <p:sldId id="336" r:id="rId10"/>
    <p:sldId id="337" r:id="rId11"/>
    <p:sldId id="338" r:id="rId12"/>
    <p:sldId id="339" r:id="rId13"/>
    <p:sldId id="340" r:id="rId14"/>
    <p:sldId id="341" r:id="rId15"/>
    <p:sldId id="643" r:id="rId16"/>
    <p:sldId id="656" r:id="rId17"/>
    <p:sldId id="651" r:id="rId18"/>
    <p:sldId id="314" r:id="rId19"/>
    <p:sldId id="657" r:id="rId20"/>
    <p:sldId id="462" r:id="rId21"/>
    <p:sldId id="658" r:id="rId22"/>
    <p:sldId id="659" r:id="rId23"/>
    <p:sldId id="315" r:id="rId24"/>
    <p:sldId id="660" r:id="rId25"/>
    <p:sldId id="661" r:id="rId26"/>
    <p:sldId id="668" r:id="rId27"/>
    <p:sldId id="669" r:id="rId28"/>
    <p:sldId id="518" r:id="rId29"/>
    <p:sldId id="532" r:id="rId30"/>
    <p:sldId id="676" r:id="rId31"/>
    <p:sldId id="675" r:id="rId32"/>
    <p:sldId id="671" r:id="rId33"/>
    <p:sldId id="677" r:id="rId34"/>
    <p:sldId id="67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495" autoAdjust="0"/>
    <p:restoredTop sz="67452" autoAdjust="0"/>
  </p:normalViewPr>
  <p:slideViewPr>
    <p:cSldViewPr snapToGrid="0">
      <p:cViewPr varScale="1">
        <p:scale>
          <a:sx n="78" d="100"/>
          <a:sy n="78" d="100"/>
        </p:scale>
        <p:origin x="720"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[y] </a:t>
            </a:r>
            <a:r>
              <a:rPr lang="en-GB" baseline="0" dirty="0"/>
              <a:t>and then the </a:t>
            </a:r>
            <a:r>
              <a:rPr lang="en-GB" b="1" baseline="0" dirty="0"/>
              <a:t>source</a:t>
            </a:r>
            <a:r>
              <a:rPr lang="en-GB" baseline="0" dirty="0"/>
              <a:t> word again ‘</a:t>
            </a:r>
            <a:r>
              <a:rPr lang="en-GB" b="1" baseline="0" dirty="0"/>
              <a:t>y</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système</a:t>
            </a:r>
            <a:r>
              <a:rPr lang="en-GB" baseline="0" dirty="0"/>
              <a:t> [289]; </a:t>
            </a:r>
            <a:r>
              <a:rPr lang="en-GB" b="1" baseline="0" dirty="0"/>
              <a:t>style </a:t>
            </a:r>
            <a:r>
              <a:rPr lang="en-GB" b="0" baseline="0" dirty="0"/>
              <a:t>[1999]</a:t>
            </a:r>
            <a:r>
              <a:rPr lang="en-GB" baseline="0" dirty="0"/>
              <a:t> </a:t>
            </a:r>
            <a:r>
              <a:rPr lang="en-GB" b="1" baseline="0" dirty="0"/>
              <a:t>physique</a:t>
            </a:r>
            <a:r>
              <a:rPr lang="en-GB" baseline="0" dirty="0"/>
              <a:t> [1146]; </a:t>
            </a:r>
            <a:r>
              <a:rPr lang="en-GB" b="1" baseline="0" dirty="0"/>
              <a:t>analyser</a:t>
            </a:r>
            <a:r>
              <a:rPr lang="en-GB" baseline="0" dirty="0"/>
              <a:t> [1209]; </a:t>
            </a:r>
            <a:r>
              <a:rPr lang="en-GB" b="1" baseline="0" dirty="0" err="1"/>
              <a:t>rythme</a:t>
            </a:r>
            <a:r>
              <a:rPr lang="en-GB" baseline="0" dirty="0"/>
              <a:t> [1662]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91259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Oral production of unknown words containing SSC [y].</a:t>
            </a:r>
            <a:endParaRPr lang="en-US" b="1" dirty="0"/>
          </a:p>
          <a:p>
            <a:endParaRPr lang="en-US" b="1" dirty="0"/>
          </a:p>
          <a:p>
            <a:r>
              <a:rPr lang="en-US" b="1" dirty="0"/>
              <a:t>Procedure:</a:t>
            </a:r>
          </a:p>
          <a:p>
            <a:pPr marL="0" indent="0">
              <a:buNone/>
            </a:pPr>
            <a:r>
              <a:rPr lang="en-US" b="0" dirty="0"/>
              <a:t>1. Split students into pairs.</a:t>
            </a:r>
          </a:p>
          <a:p>
            <a:pPr marL="0" indent="0">
              <a:buNone/>
            </a:pPr>
            <a:r>
              <a:rPr lang="en-US" b="0" dirty="0"/>
              <a:t>2. Click début to start the timer. </a:t>
            </a:r>
            <a:r>
              <a:rPr lang="en-US" b="1" dirty="0"/>
              <a:t>NB: </a:t>
            </a:r>
            <a:r>
              <a:rPr lang="en-US" b="0" dirty="0"/>
              <a:t>at higher levels, the timer can be set to a shorter time. To do this, click on ‘animations’ and then the orange timer bar. Adjust the number of seconds in ‘duration’.</a:t>
            </a:r>
          </a:p>
          <a:p>
            <a:pPr marL="0" indent="0">
              <a:buNone/>
            </a:pPr>
            <a:r>
              <a:rPr lang="en-US" b="0" dirty="0"/>
              <a:t>3. Speaking student tries to pronounce all words accurately within a minute.</a:t>
            </a:r>
          </a:p>
          <a:p>
            <a:pPr marL="0" indent="0">
              <a:buNone/>
            </a:pPr>
            <a:r>
              <a:rPr lang="en-US" b="0" dirty="0"/>
              <a:t>4. Listening student checks pronunciation. If they hear an English pronunciation of [y], they ask their partner to repeat the word correctly three times before proceeding.</a:t>
            </a:r>
          </a:p>
          <a:p>
            <a:pPr marL="0" indent="0">
              <a:buNone/>
            </a:pPr>
            <a:r>
              <a:rPr lang="en-US" b="0" dirty="0"/>
              <a:t>5. When timer finishes, swap so other person speaks.</a:t>
            </a:r>
          </a:p>
          <a:p>
            <a:pPr marL="0" indent="0">
              <a:buNone/>
            </a:pPr>
            <a:r>
              <a:rPr lang="en-US" b="0" dirty="0"/>
              <a:t>6. The winner is the student who pronounced the most words correctly within a given time.</a:t>
            </a:r>
          </a:p>
          <a:p>
            <a:pPr marL="0" indent="0">
              <a:buNone/>
            </a:pPr>
            <a:r>
              <a:rPr lang="en-US" b="0" dirty="0"/>
              <a:t>7. Check pronunciation by clicking on words to hear them said by a native speaker. Students repeat.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cycle [2462], </a:t>
            </a:r>
            <a:r>
              <a:rPr lang="en-GB" baseline="0" dirty="0" err="1"/>
              <a:t>mystère</a:t>
            </a:r>
            <a:r>
              <a:rPr lang="en-GB" baseline="0" dirty="0"/>
              <a:t> [2777], analyser [1209], </a:t>
            </a:r>
            <a:r>
              <a:rPr lang="en-GB" baseline="0" dirty="0" err="1"/>
              <a:t>cynique</a:t>
            </a:r>
            <a:r>
              <a:rPr lang="en-GB" baseline="0" dirty="0"/>
              <a:t> [3547], </a:t>
            </a:r>
            <a:r>
              <a:rPr lang="en-GB" baseline="0" dirty="0" err="1"/>
              <a:t>hypothèse</a:t>
            </a:r>
            <a:r>
              <a:rPr lang="en-GB" baseline="0" dirty="0"/>
              <a:t> [1669], </a:t>
            </a:r>
            <a:r>
              <a:rPr lang="en-GB" baseline="0" dirty="0" err="1"/>
              <a:t>typique</a:t>
            </a:r>
            <a:r>
              <a:rPr lang="en-GB" baseline="0" dirty="0"/>
              <a:t> [4178], </a:t>
            </a:r>
            <a:r>
              <a:rPr lang="en-GB" baseline="0" dirty="0" err="1"/>
              <a:t>dynamique</a:t>
            </a:r>
            <a:r>
              <a:rPr lang="en-GB" baseline="0" dirty="0"/>
              <a:t> [2078], </a:t>
            </a:r>
            <a:r>
              <a:rPr lang="en-GB" baseline="0" dirty="0" err="1"/>
              <a:t>psychologie</a:t>
            </a:r>
            <a:r>
              <a:rPr lang="en-GB" baseline="0" dirty="0"/>
              <a:t> [4836], python [&gt;5000], recycler [&gt;5000], </a:t>
            </a:r>
            <a:r>
              <a:rPr lang="en-GB" baseline="0" dirty="0" err="1"/>
              <a:t>rythme</a:t>
            </a:r>
            <a:r>
              <a:rPr lang="en-GB" baseline="0" dirty="0"/>
              <a:t> [1662], typhon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[y]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y</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a:t>
            </a:r>
            <a:r>
              <a:rPr lang="en-GB" b="1" dirty="0"/>
              <a:t>point over ‘there’].</a:t>
            </a:r>
            <a:br>
              <a:rPr lang="en-GB" baseline="0" dirty="0"/>
            </a:br>
            <a:r>
              <a:rPr lang="en-GB" baseline="0" dirty="0"/>
              <a:t>4. Roll back the animations and work through 1-3 again, but this time, dropping your voice completely to listen carefully to the students saying the </a:t>
            </a:r>
            <a:r>
              <a:rPr lang="en-GB" b="1" dirty="0"/>
              <a:t>[y] </a:t>
            </a:r>
            <a:r>
              <a:rPr lang="en-GB" baseline="0" dirty="0"/>
              <a:t>sound, pronouncing </a:t>
            </a:r>
            <a:r>
              <a:rPr lang="en-GB" b="0" baseline="0" dirty="0"/>
              <a:t>”</a:t>
            </a:r>
            <a:r>
              <a:rPr lang="en-GB" b="1" baseline="0" dirty="0"/>
              <a:t>y</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y </a:t>
            </a:r>
            <a:r>
              <a:rPr lang="en-GB" b="0" dirty="0"/>
              <a:t>[36]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6105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[oy] </a:t>
            </a:r>
            <a:r>
              <a:rPr lang="en-GB" b="0" dirty="0"/>
              <a:t>sound first, on its own. Students repeat it with you.</a:t>
            </a:r>
            <a:br>
              <a:rPr lang="en-GB" b="0" dirty="0"/>
            </a:br>
            <a:r>
              <a:rPr lang="en-GB" b="0" dirty="0"/>
              <a:t>2. Bring up the word </a:t>
            </a:r>
            <a:r>
              <a:rPr lang="en-GB" b="0" baseline="0" dirty="0"/>
              <a:t>”</a:t>
            </a:r>
            <a:r>
              <a:rPr lang="en-GB" b="1" baseline="0" dirty="0" err="1"/>
              <a:t>env</a:t>
            </a:r>
            <a:r>
              <a:rPr lang="en-GB" sz="1200" b="1" baseline="0" dirty="0" err="1">
                <a:solidFill>
                  <a:srgbClr val="002060"/>
                </a:solidFill>
                <a:latin typeface="Century Gothic" panose="020B0502020202020204" pitchFamily="34" charset="0"/>
              </a:rPr>
              <a:t>oyer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[sending a letter]</a:t>
            </a:r>
            <a:r>
              <a:rPr lang="en-GB" b="0" baseline="0" dirty="0"/>
              <a:t>.</a:t>
            </a:r>
            <a:br>
              <a:rPr lang="en-GB" baseline="0" dirty="0"/>
            </a:br>
            <a:r>
              <a:rPr lang="en-GB" baseline="0" dirty="0"/>
              <a:t>4. Roll back the animations and work through 1-3 again, but this time, dropping your voice completely to listen carefully to the students saying the </a:t>
            </a:r>
            <a:r>
              <a:rPr lang="en-GB" b="1" dirty="0"/>
              <a:t>[oy] </a:t>
            </a:r>
            <a:r>
              <a:rPr lang="en-GB" baseline="0" dirty="0"/>
              <a:t>sound, pronouncing </a:t>
            </a:r>
            <a:r>
              <a:rPr lang="en-GB" b="0" baseline="0" dirty="0"/>
              <a:t>”</a:t>
            </a:r>
            <a:r>
              <a:rPr lang="en-GB" b="1" baseline="0" dirty="0" err="1"/>
              <a:t>envoyer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enyoyer</a:t>
            </a:r>
            <a:r>
              <a:rPr lang="en-GB" b="1" dirty="0"/>
              <a:t> </a:t>
            </a:r>
            <a:r>
              <a:rPr lang="en-GB" b="0" dirty="0"/>
              <a:t>[526]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89259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SSCs [oy] and [y]</a:t>
            </a:r>
            <a:endParaRPr lang="en-US" b="1" dirty="0"/>
          </a:p>
          <a:p>
            <a:endParaRPr lang="en-US" b="1" dirty="0"/>
          </a:p>
          <a:p>
            <a:r>
              <a:rPr lang="en-US" b="1" dirty="0"/>
              <a:t>Procedure:</a:t>
            </a:r>
          </a:p>
          <a:p>
            <a:r>
              <a:rPr lang="en-US" b="0" dirty="0"/>
              <a:t>1. Click to play the audio.</a:t>
            </a:r>
          </a:p>
          <a:p>
            <a:r>
              <a:rPr lang="en-US" b="0" dirty="0"/>
              <a:t>2. Students tick whether they hear [oy] or [y].</a:t>
            </a:r>
          </a:p>
          <a:p>
            <a:r>
              <a:rPr lang="en-US" b="0" dirty="0"/>
              <a:t>3. Click to reveal the answers.</a:t>
            </a:r>
          </a:p>
          <a:p>
            <a:r>
              <a:rPr lang="en-US" b="0" dirty="0"/>
              <a:t>4. Click to reveal the words.</a:t>
            </a:r>
          </a:p>
          <a:p>
            <a:endParaRPr lang="en-US" b="0" dirty="0"/>
          </a:p>
          <a:p>
            <a:r>
              <a:rPr lang="en-US" b="1" dirty="0"/>
              <a:t>Transcript:</a:t>
            </a:r>
          </a:p>
          <a:p>
            <a:pPr marL="228600" indent="-228600">
              <a:buAutoNum type="arabicPeriod"/>
            </a:pPr>
            <a:r>
              <a:rPr lang="en-US" b="0" dirty="0" err="1"/>
              <a:t>joyau</a:t>
            </a:r>
            <a:endParaRPr lang="en-US" b="0" dirty="0"/>
          </a:p>
          <a:p>
            <a:pPr marL="228600" indent="-228600">
              <a:buAutoNum type="arabicPeriod"/>
            </a:pPr>
            <a:r>
              <a:rPr lang="en-US" b="0" dirty="0" err="1"/>
              <a:t>cycliste</a:t>
            </a:r>
            <a:endParaRPr lang="en-US" b="0" dirty="0"/>
          </a:p>
          <a:p>
            <a:pPr marL="228600" indent="-228600">
              <a:buAutoNum type="arabicPeriod"/>
            </a:pPr>
            <a:r>
              <a:rPr lang="en-US" b="0" dirty="0" err="1"/>
              <a:t>symbole</a:t>
            </a:r>
            <a:endParaRPr lang="en-US" b="0" dirty="0"/>
          </a:p>
          <a:p>
            <a:pPr marL="228600" indent="-228600">
              <a:buAutoNum type="arabicPeriod"/>
            </a:pPr>
            <a:r>
              <a:rPr lang="en-US" b="0" dirty="0" err="1"/>
              <a:t>voyelle</a:t>
            </a:r>
            <a:endParaRPr lang="en-US" b="0" dirty="0"/>
          </a:p>
          <a:p>
            <a:pPr marL="228600" indent="-228600">
              <a:buAutoNum type="arabicPeriod"/>
            </a:pPr>
            <a:r>
              <a:rPr lang="en-US" b="0" dirty="0"/>
              <a:t>lycée</a:t>
            </a:r>
          </a:p>
          <a:p>
            <a:pPr marL="228600" indent="-228600">
              <a:buAutoNum type="arabicPeriod"/>
            </a:pPr>
            <a:r>
              <a:rPr lang="en-US" b="0" dirty="0" err="1"/>
              <a:t>gymnase</a:t>
            </a:r>
            <a:endParaRPr lang="en-US" b="0" dirty="0"/>
          </a:p>
          <a:p>
            <a:pPr marL="228600" indent="-228600">
              <a:buAutoNum type="arabicPeriod"/>
            </a:pPr>
            <a:r>
              <a:rPr lang="en-US" b="0" dirty="0" err="1"/>
              <a:t>incroyable</a:t>
            </a:r>
            <a:endParaRPr lang="en-US" b="0" dirty="0"/>
          </a:p>
          <a:p>
            <a:pPr marL="228600" indent="-228600">
              <a:buAutoNum type="arabicPeriod"/>
            </a:pPr>
            <a:r>
              <a:rPr lang="en-US" b="0" dirty="0" err="1"/>
              <a:t>citoyen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joyau</a:t>
            </a:r>
            <a:r>
              <a:rPr lang="en-GB" b="0" baseline="0" dirty="0"/>
              <a:t> [&gt;5000], </a:t>
            </a:r>
            <a:r>
              <a:rPr lang="en-GB" b="0" baseline="0" dirty="0" err="1"/>
              <a:t>voyelle</a:t>
            </a:r>
            <a:r>
              <a:rPr lang="en-GB" b="0" baseline="0" dirty="0"/>
              <a:t> [&gt;5000], </a:t>
            </a:r>
            <a:r>
              <a:rPr lang="en-GB" b="0" baseline="0" dirty="0" err="1"/>
              <a:t>incroyable</a:t>
            </a:r>
            <a:r>
              <a:rPr lang="en-GB" b="0" baseline="0" dirty="0"/>
              <a:t> [2231], </a:t>
            </a:r>
            <a:r>
              <a:rPr lang="en-US" b="0" dirty="0" err="1"/>
              <a:t>citoyen</a:t>
            </a:r>
            <a:r>
              <a:rPr lang="en-US" b="0" baseline="0" dirty="0"/>
              <a:t> </a:t>
            </a:r>
            <a:r>
              <a:rPr lang="en-GB" b="0" baseline="0" dirty="0"/>
              <a:t>[1081]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near-cognates used (1 is the most frequent word in French):</a:t>
            </a:r>
            <a:br>
              <a:rPr lang="en-GB" baseline="0" dirty="0"/>
            </a:br>
            <a:r>
              <a:rPr lang="en-GB" b="0" baseline="0" dirty="0" err="1"/>
              <a:t>symbole</a:t>
            </a:r>
            <a:r>
              <a:rPr lang="en-GB" b="0" baseline="0" dirty="0"/>
              <a:t> [1427], </a:t>
            </a:r>
            <a:r>
              <a:rPr lang="en-GB" b="0" baseline="0" dirty="0" err="1"/>
              <a:t>cycliste</a:t>
            </a:r>
            <a:r>
              <a:rPr lang="en-GB" b="0" baseline="0" dirty="0"/>
              <a:t> [&gt;5000], </a:t>
            </a:r>
            <a:r>
              <a:rPr lang="en-GB" b="0" baseline="0" dirty="0" err="1"/>
              <a:t>mystère</a:t>
            </a:r>
            <a:r>
              <a:rPr lang="en-GB" b="0" baseline="0" dirty="0"/>
              <a:t> [2777], </a:t>
            </a:r>
            <a:r>
              <a:rPr lang="en-GB" b="0" baseline="0" dirty="0" err="1"/>
              <a:t>gymnase</a:t>
            </a:r>
            <a:r>
              <a:rPr lang="en-GB" b="0" baseline="0" dirty="0"/>
              <a:t> [&gt;5000],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[y] </a:t>
            </a:r>
            <a:r>
              <a:rPr lang="en-GB" baseline="0" dirty="0"/>
              <a:t>and then the </a:t>
            </a:r>
            <a:r>
              <a:rPr lang="en-GB" b="1" baseline="0" dirty="0"/>
              <a:t>source</a:t>
            </a:r>
            <a:r>
              <a:rPr lang="en-GB" baseline="0" dirty="0"/>
              <a:t> word again ‘</a:t>
            </a:r>
            <a:r>
              <a:rPr lang="en-GB" b="1" baseline="0" dirty="0"/>
              <a:t>y</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système</a:t>
            </a:r>
            <a:r>
              <a:rPr lang="en-GB" baseline="0" dirty="0"/>
              <a:t> [289]; </a:t>
            </a:r>
            <a:r>
              <a:rPr lang="en-GB" b="1" baseline="0" dirty="0"/>
              <a:t>style </a:t>
            </a:r>
            <a:r>
              <a:rPr lang="en-GB" b="0" baseline="0" dirty="0"/>
              <a:t>[1999]</a:t>
            </a:r>
            <a:r>
              <a:rPr lang="en-GB" baseline="0" dirty="0"/>
              <a:t> </a:t>
            </a:r>
            <a:r>
              <a:rPr lang="en-GB" b="1" baseline="0" dirty="0"/>
              <a:t>physique</a:t>
            </a:r>
            <a:r>
              <a:rPr lang="en-GB" baseline="0" dirty="0"/>
              <a:t> [1146]; </a:t>
            </a:r>
            <a:r>
              <a:rPr lang="en-GB" b="1" baseline="0" dirty="0"/>
              <a:t>analyser</a:t>
            </a:r>
            <a:r>
              <a:rPr lang="en-GB" baseline="0" dirty="0"/>
              <a:t> [1209]; </a:t>
            </a:r>
            <a:r>
              <a:rPr lang="en-GB" b="1" baseline="0" dirty="0" err="1"/>
              <a:t>rythme</a:t>
            </a:r>
            <a:r>
              <a:rPr lang="en-GB" baseline="0" dirty="0"/>
              <a:t> [1662]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91259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 (slide 1/2)</a:t>
            </a:r>
          </a:p>
          <a:p>
            <a:endParaRPr lang="en-US" b="1" dirty="0"/>
          </a:p>
          <a:p>
            <a:r>
              <a:rPr lang="en-US" b="1" dirty="0"/>
              <a:t>Aim: </a:t>
            </a:r>
            <a:r>
              <a:rPr lang="en-US" b="0" dirty="0" err="1"/>
              <a:t>practising</a:t>
            </a:r>
            <a:r>
              <a:rPr lang="en-US" b="0" dirty="0"/>
              <a:t> oral production of SSCs [oy], [y]</a:t>
            </a:r>
            <a:endParaRPr lang="en-US" b="1" dirty="0"/>
          </a:p>
          <a:p>
            <a:endParaRPr lang="en-US" b="1" dirty="0"/>
          </a:p>
          <a:p>
            <a:r>
              <a:rPr lang="en-US" b="1" dirty="0"/>
              <a:t>Procedure:</a:t>
            </a:r>
          </a:p>
          <a:p>
            <a:pPr marL="228600" indent="-228600">
              <a:buFont typeface="+mj-lt"/>
              <a:buAutoNum type="arabicPeriod"/>
            </a:pPr>
            <a:r>
              <a:rPr lang="en-US" b="0" dirty="0"/>
              <a:t>Click on play button to hear a tongue twister. Students repeat as many times a necessary.</a:t>
            </a:r>
          </a:p>
          <a:p>
            <a:pPr marL="228600" indent="-228600">
              <a:buFont typeface="+mj-lt"/>
              <a:buAutoNum type="arabicPeriod"/>
            </a:pPr>
            <a:r>
              <a:rPr lang="en-US" b="0" dirty="0"/>
              <a:t>If students feel confident, they should speed up – compete to see who can pronounce it the fastest</a:t>
            </a:r>
          </a:p>
          <a:p>
            <a:pPr marL="228600" indent="-228600">
              <a:buFont typeface="+mj-lt"/>
              <a:buAutoNum type="arabicPeriod"/>
            </a:pPr>
            <a:endParaRPr lang="en-US" b="0" dirty="0"/>
          </a:p>
          <a:p>
            <a:pPr marL="0" indent="0">
              <a:buFont typeface="+mj-lt"/>
              <a:buNone/>
            </a:pPr>
            <a:r>
              <a:rPr lang="en-US" b="1" dirty="0"/>
              <a:t>Transcript:</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samoyède syrien aime aboyer au python royal.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Sylvie la cycliste joyeuse voyage en Chypre.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mj-lt"/>
              <a:buNone/>
            </a:pPr>
            <a:endParaRPr lang="en-US" b="1" dirty="0"/>
          </a:p>
          <a:p>
            <a:pPr marL="0" indent="0">
              <a:buFont typeface="+mj-lt"/>
              <a:buNone/>
            </a:pPr>
            <a:r>
              <a:rPr lang="en-US" b="1" dirty="0"/>
              <a:t>Word frequency of unknown words used (1 is the most frequent word in French):</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samoyède [&gt;5000], aboyer [&gt;5000]</a:t>
            </a:r>
            <a:r>
              <a:rPr lang="en-GB" sz="1800" dirty="0">
                <a:effectLst/>
                <a:latin typeface="Calibri" panose="020F0502020204030204" pitchFamily="34" charset="0"/>
                <a:ea typeface="Calibri" panose="020F0502020204030204" pitchFamily="34" charset="0"/>
                <a:cs typeface="Times New Roman" panose="02020603050405020304" pitchFamily="18" charset="0"/>
              </a:rPr>
              <a:t>, C</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hypre</a:t>
            </a:r>
            <a:r>
              <a:rPr lang="fr-FR" sz="1800" dirty="0">
                <a:effectLst/>
                <a:latin typeface="Calibri" panose="020F0502020204030204" pitchFamily="34" charset="0"/>
                <a:ea typeface="Calibri" panose="020F0502020204030204" pitchFamily="34" charset="0"/>
                <a:cs typeface="Times New Roman" panose="02020603050405020304" pitchFamily="18" charset="0"/>
              </a:rPr>
              <a:t> [&gt;5000]</a:t>
            </a:r>
            <a:endParaRPr lang="en-US" b="1" dirty="0"/>
          </a:p>
          <a:p>
            <a:pPr marL="0" indent="0">
              <a:buFont typeface="+mj-lt"/>
              <a:buNone/>
            </a:pPr>
            <a:endParaRPr lang="en-US" b="1" dirty="0"/>
          </a:p>
          <a:p>
            <a:pPr marL="0" indent="0">
              <a:buFont typeface="+mj-lt"/>
              <a:buNone/>
            </a:pPr>
            <a:r>
              <a:rPr lang="en-US" b="1" dirty="0"/>
              <a:t>Word frequency of cognates used (1 is the most frequent word in French):</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syrien [4453], python [&gt;5000], royal [2290], cycliste [&gt;5000] , joyeux [3987]</a:t>
            </a:r>
            <a:endParaRPr lang="en-US" b="1" dirty="0"/>
          </a:p>
          <a:p>
            <a:pPr marL="0" indent="0">
              <a:buFont typeface="+mj-lt"/>
              <a:buNone/>
            </a:pPr>
            <a:endParaRPr lang="en-US" b="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958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2/2</a:t>
            </a:r>
          </a:p>
          <a:p>
            <a:pPr marL="228600" indent="-228600">
              <a:buFont typeface="+mj-lt"/>
              <a:buAutoNum type="arabicPeriod"/>
            </a:pPr>
            <a:endParaRPr lang="en-US" b="0" dirty="0"/>
          </a:p>
          <a:p>
            <a:pPr marL="0" indent="0">
              <a:buFont typeface="+mj-lt"/>
              <a:buNone/>
            </a:pPr>
            <a:r>
              <a:rPr lang="en-US" b="1" dirty="0"/>
              <a:t>Transcript:</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lycéen flamboyant aime le rythme de l’hymne calypso.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voyou moyen doit nettoyer les pylônes du royaume.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mj-lt"/>
              <a:buNone/>
            </a:pPr>
            <a:endParaRPr lang="en-US" b="1" dirty="0"/>
          </a:p>
          <a:p>
            <a:pPr marL="0" indent="0">
              <a:buFont typeface="+mj-lt"/>
              <a:buNone/>
            </a:pPr>
            <a:r>
              <a:rPr lang="en-US" b="1" dirty="0"/>
              <a:t>Word frequency of unknown words used (1 is the most frequent word in French):</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lycéen [&gt;5000], hymne [4862]</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a:effectLst/>
                <a:latin typeface="Calibri" panose="020F0502020204030204" pitchFamily="34" charset="0"/>
                <a:ea typeface="Calibri" panose="020F0502020204030204" pitchFamily="34" charset="0"/>
                <a:cs typeface="Times New Roman" panose="02020603050405020304" pitchFamily="18" charset="0"/>
              </a:rPr>
              <a:t>voyou [&gt;5000], moyen [186], nettoyer [3887], royaume [2620]</a:t>
            </a:r>
            <a:endParaRPr lang="en-US" b="1" dirty="0"/>
          </a:p>
          <a:p>
            <a:pPr marL="0" indent="0">
              <a:buFont typeface="+mj-lt"/>
              <a:buNone/>
            </a:pPr>
            <a:endParaRPr lang="en-US" b="1" dirty="0"/>
          </a:p>
          <a:p>
            <a:pPr marL="0" indent="0">
              <a:buFont typeface="+mj-lt"/>
              <a:buNone/>
            </a:pPr>
            <a:r>
              <a:rPr lang="en-US" b="1" dirty="0"/>
              <a:t>Word frequency of cognates used (1 is the most frequent word in French):</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flamboyant [&gt;5000], rythme [1662], calypso [&gt;5000], pylône [&gt;5000]</a:t>
            </a:r>
            <a:endParaRPr lang="en-US" b="1" dirty="0"/>
          </a:p>
          <a:p>
            <a:pPr marL="0" indent="0">
              <a:buFont typeface="+mj-lt"/>
              <a:buNone/>
            </a:pPr>
            <a:endParaRPr lang="en-US" b="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155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224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[y]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y</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a:t>
            </a:r>
            <a:r>
              <a:rPr lang="en-GB" b="1" dirty="0"/>
              <a:t>point over ‘there’].</a:t>
            </a:r>
            <a:br>
              <a:rPr lang="en-GB" baseline="0" dirty="0"/>
            </a:br>
            <a:r>
              <a:rPr lang="en-GB" baseline="0" dirty="0"/>
              <a:t>4. Roll back the animations and work through 1-3 again, but this time, dropping your voice completely to listen carefully to the students saying the </a:t>
            </a:r>
            <a:r>
              <a:rPr lang="en-GB" b="1" dirty="0"/>
              <a:t>[y] </a:t>
            </a:r>
            <a:r>
              <a:rPr lang="en-GB" baseline="0" dirty="0"/>
              <a:t>sound, pronouncing </a:t>
            </a:r>
            <a:r>
              <a:rPr lang="en-GB" b="0" baseline="0" dirty="0"/>
              <a:t>”</a:t>
            </a:r>
            <a:r>
              <a:rPr lang="en-GB" b="1" baseline="0" dirty="0"/>
              <a:t>y</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y </a:t>
            </a:r>
            <a:r>
              <a:rPr lang="en-GB" b="0" dirty="0"/>
              <a:t>[36]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6105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[y] </a:t>
            </a:r>
            <a:r>
              <a:rPr lang="en-GB" baseline="0" dirty="0"/>
              <a:t>and then the </a:t>
            </a:r>
            <a:r>
              <a:rPr lang="en-GB" b="1" baseline="0" dirty="0"/>
              <a:t>source</a:t>
            </a:r>
            <a:r>
              <a:rPr lang="en-GB" baseline="0" dirty="0"/>
              <a:t> word again ‘</a:t>
            </a:r>
            <a:r>
              <a:rPr lang="en-GB" b="1" baseline="0" dirty="0"/>
              <a:t>y</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système</a:t>
            </a:r>
            <a:r>
              <a:rPr lang="en-GB" baseline="0" dirty="0"/>
              <a:t> [289]; </a:t>
            </a:r>
            <a:r>
              <a:rPr lang="en-GB" b="1" baseline="0" dirty="0"/>
              <a:t>style </a:t>
            </a:r>
            <a:r>
              <a:rPr lang="en-GB" b="0" baseline="0" dirty="0"/>
              <a:t>[1999]</a:t>
            </a:r>
            <a:r>
              <a:rPr lang="en-GB" baseline="0" dirty="0"/>
              <a:t> </a:t>
            </a:r>
            <a:r>
              <a:rPr lang="en-GB" b="1" baseline="0" dirty="0"/>
              <a:t>physique</a:t>
            </a:r>
            <a:r>
              <a:rPr lang="en-GB" baseline="0" dirty="0"/>
              <a:t> [1146]; </a:t>
            </a:r>
            <a:r>
              <a:rPr lang="en-GB" b="1" baseline="0" dirty="0"/>
              <a:t>analyser</a:t>
            </a:r>
            <a:r>
              <a:rPr lang="en-GB" baseline="0" dirty="0"/>
              <a:t> [1209]; </a:t>
            </a:r>
            <a:r>
              <a:rPr lang="en-GB" b="1" baseline="0" dirty="0" err="1"/>
              <a:t>rythme</a:t>
            </a:r>
            <a:r>
              <a:rPr lang="en-GB" baseline="0" dirty="0"/>
              <a:t> [1662]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91259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Raising awareness of the identical sound in SSCs [y] and [</a:t>
            </a:r>
            <a:r>
              <a:rPr lang="en-US" b="0" dirty="0" err="1"/>
              <a:t>i</a:t>
            </a:r>
            <a:r>
              <a:rPr lang="en-US" b="0" dirty="0"/>
              <a:t>].</a:t>
            </a:r>
          </a:p>
          <a:p>
            <a:endParaRPr lang="en-US" b="0" dirty="0"/>
          </a:p>
          <a:p>
            <a:r>
              <a:rPr lang="en-US" b="0" dirty="0"/>
              <a:t>For a reminder of Year 7 SSC [</a:t>
            </a:r>
            <a:r>
              <a:rPr lang="en-US" b="0" dirty="0" err="1"/>
              <a:t>i</a:t>
            </a:r>
            <a:r>
              <a:rPr lang="en-US" b="0" dirty="0"/>
              <a:t>], see the two slides that follow.</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Word frequency of unknown words (1 is the most frequent word in French):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mite [&gt;5000]</a:t>
            </a:r>
          </a:p>
          <a:p>
            <a:r>
              <a:rPr lang="de-DE" sz="1200" kern="1200" dirty="0">
                <a:solidFill>
                  <a:schemeClr val="tx1"/>
                </a:solidFill>
                <a:effectLst/>
                <a:latin typeface="+mn-lt"/>
                <a:ea typeface="+mn-ea"/>
                <a:cs typeface="+mn-cs"/>
              </a:rPr>
              <a:t>Source: </a:t>
            </a:r>
            <a:r>
              <a:rPr lang="en-GB" sz="1200" kern="1200" dirty="0">
                <a:solidFill>
                  <a:schemeClr val="tx1"/>
                </a:solidFill>
                <a:effectLst/>
                <a:latin typeface="+mn-lt"/>
                <a:ea typeface="+mn-ea"/>
                <a:cs typeface="+mn-cs"/>
              </a:rPr>
              <a:t>Lonsdale,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Word frequency of cognates (1 is the most frequent word in French): </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mythe</a:t>
            </a:r>
            <a:r>
              <a:rPr lang="en-GB" sz="1200" kern="1200" dirty="0">
                <a:solidFill>
                  <a:schemeClr val="tx1"/>
                </a:solidFill>
                <a:effectLst/>
                <a:latin typeface="+mn-lt"/>
                <a:ea typeface="+mn-ea"/>
                <a:cs typeface="+mn-cs"/>
              </a:rPr>
              <a:t> [2910]</a:t>
            </a:r>
            <a:endParaRPr lang="fr-FR" b="0" i="0" dirty="0">
              <a:solidFill>
                <a:srgbClr val="E6851E"/>
              </a:solidFill>
              <a:effectLst/>
              <a:latin typeface="Helvetica" panose="020B0604020202020204" pitchFamily="34" charset="0"/>
            </a:endParaRPr>
          </a:p>
          <a:p>
            <a:r>
              <a:rPr lang="de-DE" sz="1200" kern="1200" dirty="0">
                <a:solidFill>
                  <a:schemeClr val="tx1"/>
                </a:solidFill>
                <a:effectLst/>
                <a:latin typeface="+mn-lt"/>
                <a:ea typeface="+mn-ea"/>
                <a:cs typeface="+mn-cs"/>
              </a:rPr>
              <a:t>Source: </a:t>
            </a:r>
            <a:r>
              <a:rPr lang="en-GB" sz="1200" kern="1200" dirty="0">
                <a:solidFill>
                  <a:schemeClr val="tx1"/>
                </a:solidFill>
                <a:effectLst/>
                <a:latin typeface="+mn-lt"/>
                <a:ea typeface="+mn-ea"/>
                <a:cs typeface="+mn-cs"/>
              </a:rPr>
              <a:t>Lonsdale,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084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a:t>
            </a:r>
            <a:r>
              <a:rPr lang="en-US" b="0" dirty="0" err="1"/>
              <a:t>practise</a:t>
            </a:r>
            <a:r>
              <a:rPr lang="en-US" b="0" dirty="0"/>
              <a:t> pronunciation of SSCs [y] and [</a:t>
            </a:r>
            <a:r>
              <a:rPr lang="en-US" b="0" dirty="0" err="1"/>
              <a:t>i</a:t>
            </a:r>
            <a:r>
              <a:rPr lang="en-US" b="0" dirty="0"/>
              <a:t>] in individual words.</a:t>
            </a:r>
            <a:endParaRPr lang="en-US" b="1" dirty="0"/>
          </a:p>
          <a:p>
            <a:endParaRPr lang="en-US" b="1" dirty="0"/>
          </a:p>
          <a:p>
            <a:r>
              <a:rPr lang="en-US" b="1" dirty="0"/>
              <a:t>Procedure:</a:t>
            </a:r>
          </a:p>
          <a:p>
            <a:pPr marL="0" indent="0">
              <a:buNone/>
            </a:pPr>
            <a:r>
              <a:rPr lang="en-US" b="0" dirty="0"/>
              <a:t>1. Split students into pairs.</a:t>
            </a:r>
          </a:p>
          <a:p>
            <a:pPr marL="0" indent="0">
              <a:buNone/>
            </a:pPr>
            <a:r>
              <a:rPr lang="en-US" b="0" dirty="0"/>
              <a:t>2. Click </a:t>
            </a:r>
            <a:r>
              <a:rPr lang="en-US" b="0" i="1" dirty="0"/>
              <a:t>début</a:t>
            </a:r>
            <a:r>
              <a:rPr lang="en-US" b="0" dirty="0"/>
              <a:t> to start the timer</a:t>
            </a:r>
          </a:p>
          <a:p>
            <a:pPr marL="0" indent="0">
              <a:buNone/>
            </a:pPr>
            <a:r>
              <a:rPr lang="en-US" b="0" dirty="0"/>
              <a:t>3. Students take it in turns try to pronounce as many words accurately as possible</a:t>
            </a:r>
          </a:p>
          <a:p>
            <a:pPr marL="0" indent="0">
              <a:buNone/>
            </a:pPr>
            <a:r>
              <a:rPr lang="en-US" b="0" dirty="0"/>
              <a:t>4. The listening partner checks pronunciation and tallies the total number of words pronounced correctly within 30 seconds. If a student pronounces [</a:t>
            </a:r>
            <a:r>
              <a:rPr lang="en-US" b="0" dirty="0" err="1"/>
              <a:t>i</a:t>
            </a:r>
            <a:r>
              <a:rPr lang="en-US" b="0" dirty="0"/>
              <a:t>] or [y] the ‘English’ way, they must repeat it three times before scoring the point and continuing.</a:t>
            </a:r>
          </a:p>
          <a:p>
            <a:pPr marL="0" indent="0">
              <a:buNone/>
            </a:pPr>
            <a:r>
              <a:rPr lang="en-US" b="0" dirty="0"/>
              <a:t>5. When timer finishes, swap roles.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6. Students tally up the total number of words said correctly. The student who has said the greatest number of words is the winner.</a:t>
            </a:r>
          </a:p>
          <a:p>
            <a:pPr marL="0" indent="0">
              <a:buNone/>
            </a:pPr>
            <a:r>
              <a:rPr lang="en-US" b="0" dirty="0"/>
              <a:t>7. Go through all the words together as a class to confirm pronunciation (click on words to hear them pronounced by a native speaker, students repeat.)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a:t>bijou [4301], </a:t>
            </a:r>
            <a:r>
              <a:rPr lang="en-GB" baseline="0" dirty="0" err="1"/>
              <a:t>tisser</a:t>
            </a:r>
            <a:r>
              <a:rPr lang="en-GB" baseline="0" dirty="0"/>
              <a:t> [4320], prime [2094]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 words (1 is the most frequent word in French): </a:t>
            </a:r>
            <a:br>
              <a:rPr lang="en-GB" baseline="0" dirty="0"/>
            </a:br>
            <a:r>
              <a:rPr lang="en-GB" baseline="0" dirty="0"/>
              <a:t>type [440], cycle [2462], </a:t>
            </a:r>
            <a:r>
              <a:rPr lang="en-GB" baseline="0" dirty="0" err="1"/>
              <a:t>mystère</a:t>
            </a:r>
            <a:r>
              <a:rPr lang="en-GB" baseline="0" dirty="0"/>
              <a:t> [2777], analyser [1209], </a:t>
            </a:r>
            <a:r>
              <a:rPr lang="en-GB" baseline="0" dirty="0" err="1"/>
              <a:t>cynique</a:t>
            </a:r>
            <a:r>
              <a:rPr lang="en-GB" baseline="0" dirty="0"/>
              <a:t> [3547], </a:t>
            </a:r>
            <a:r>
              <a:rPr lang="en-GB" baseline="0" dirty="0" err="1"/>
              <a:t>hypothèse</a:t>
            </a:r>
            <a:r>
              <a:rPr lang="en-GB" baseline="0" dirty="0"/>
              <a:t> [1669], </a:t>
            </a:r>
            <a:r>
              <a:rPr lang="en-GB" baseline="0" dirty="0" err="1"/>
              <a:t>typique</a:t>
            </a:r>
            <a:r>
              <a:rPr lang="en-GB" baseline="0" dirty="0"/>
              <a:t> [4178], </a:t>
            </a:r>
            <a:r>
              <a:rPr lang="en-GB" baseline="0" dirty="0" err="1"/>
              <a:t>mérite</a:t>
            </a:r>
            <a:r>
              <a:rPr lang="en-GB" baseline="0" dirty="0"/>
              <a:t> [2035], </a:t>
            </a:r>
            <a:r>
              <a:rPr lang="en-GB" baseline="0" dirty="0" err="1"/>
              <a:t>tragique</a:t>
            </a:r>
            <a:r>
              <a:rPr lang="en-GB" baseline="0" dirty="0"/>
              <a:t> [2042], </a:t>
            </a:r>
            <a:r>
              <a:rPr lang="en-GB" baseline="0" dirty="0" err="1"/>
              <a:t>cultiver</a:t>
            </a:r>
            <a:r>
              <a:rPr lang="en-GB" baseline="0" dirty="0"/>
              <a:t> [2061], fragile [2107], h</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a:t>
            </a:r>
            <a:r>
              <a:rPr lang="en-GB" baseline="0" dirty="0" err="1"/>
              <a:t>ritage</a:t>
            </a:r>
            <a:r>
              <a:rPr lang="en-GB" baseline="0" dirty="0"/>
              <a:t> [2193]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Lonsdsale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210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 </a:t>
            </a:r>
            <a:r>
              <a:rPr lang="en-US" b="0" dirty="0"/>
              <a:t>This is slide </a:t>
            </a:r>
            <a:r>
              <a:rPr lang="en-US" b="1" dirty="0"/>
              <a:t>1/2.</a:t>
            </a:r>
          </a:p>
          <a:p>
            <a:endParaRPr lang="en-US" b="1" dirty="0"/>
          </a:p>
          <a:p>
            <a:r>
              <a:rPr lang="en-US" b="1" dirty="0"/>
              <a:t>Aim: </a:t>
            </a:r>
            <a:r>
              <a:rPr lang="en-US" b="0" dirty="0"/>
              <a:t>To </a:t>
            </a:r>
            <a:r>
              <a:rPr lang="en-US" b="0" dirty="0" err="1"/>
              <a:t>practise</a:t>
            </a:r>
            <a:r>
              <a:rPr lang="en-US" b="0" dirty="0"/>
              <a:t> pronunciation of [</a:t>
            </a:r>
            <a:r>
              <a:rPr lang="en-US" b="0" dirty="0" err="1"/>
              <a:t>i</a:t>
            </a:r>
            <a:r>
              <a:rPr lang="en-US" b="0" dirty="0"/>
              <a:t>] and [y] in full sentences.</a:t>
            </a:r>
          </a:p>
          <a:p>
            <a:endParaRPr lang="en-US" b="1" dirty="0"/>
          </a:p>
          <a:p>
            <a:r>
              <a:rPr lang="en-US" b="1" dirty="0"/>
              <a:t>Procedure:</a:t>
            </a:r>
          </a:p>
          <a:p>
            <a:r>
              <a:rPr lang="en-US" b="0" dirty="0"/>
              <a:t>1. Students sound out the words in the tongue twister.</a:t>
            </a:r>
          </a:p>
          <a:p>
            <a:r>
              <a:rPr lang="en-US" b="0" dirty="0"/>
              <a:t>2. Click audio button to hear tongue twister read out by a native speaker.</a:t>
            </a:r>
          </a:p>
          <a:p>
            <a:r>
              <a:rPr lang="en-US" b="0" dirty="0"/>
              <a:t>3. Students try to reproduce the tongue twister at a similar speed, then at increasing speeds.</a:t>
            </a:r>
          </a:p>
          <a:p>
            <a:r>
              <a:rPr lang="en-US" b="0" dirty="0"/>
              <a:t>4. Students listen to the audio again. This time, the teacher pauses the audio at different points and asks students to say the last word that they heard. </a:t>
            </a:r>
          </a:p>
          <a:p>
            <a:endParaRPr lang="en-US" b="1" dirty="0"/>
          </a:p>
          <a:p>
            <a:r>
              <a:rPr lang="en-US" b="1" dirty="0"/>
              <a:t>Transcript:</a:t>
            </a:r>
          </a:p>
          <a:p>
            <a:r>
              <a:rPr lang="fr-FR" sz="1200" dirty="0">
                <a:solidFill>
                  <a:schemeClr val="accent5">
                    <a:lumMod val="50000"/>
                  </a:schemeClr>
                </a:solidFill>
              </a:rPr>
              <a:t>Lily lit typiquement un livre dans son lit.</a:t>
            </a:r>
            <a:endParaRPr lang="en-US" sz="1200" dirty="0">
              <a:solidFill>
                <a:schemeClr val="accent5">
                  <a:lumMod val="50000"/>
                </a:schemeClr>
              </a:solidFill>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fr-FR" sz="1200" dirty="0">
                <a:solidFill>
                  <a:schemeClr val="accent5">
                    <a:lumMod val="50000"/>
                  </a:schemeClr>
                </a:solidFill>
              </a:rPr>
              <a:t>typiquement </a:t>
            </a:r>
            <a:r>
              <a:rPr lang="en-GB" baseline="0" dirty="0"/>
              <a:t>[&gt;5000]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907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2/2.</a:t>
            </a:r>
          </a:p>
          <a:p>
            <a:endParaRPr lang="en-US" b="1" dirty="0"/>
          </a:p>
          <a:p>
            <a:r>
              <a:rPr lang="en-US" b="1" dirty="0"/>
              <a:t>NB: </a:t>
            </a:r>
            <a:r>
              <a:rPr lang="en-US" b="0" dirty="0"/>
              <a:t>This tongue twister is very challenging! Students need to pay careful attention to the SSCs. They may need reassurance that the first 5 words are all supposed to sound the same! </a:t>
            </a:r>
            <a:endParaRPr lang="en-US" b="1" dirty="0"/>
          </a:p>
          <a:p>
            <a:endParaRPr lang="en-US" b="1" dirty="0"/>
          </a:p>
          <a:p>
            <a:r>
              <a:rPr lang="en-US" b="1" dirty="0"/>
              <a:t>Transcript:</a:t>
            </a:r>
          </a:p>
          <a:p>
            <a:r>
              <a:rPr lang="en-GB" sz="1200" b="0" i="0" kern="1200" dirty="0">
                <a:solidFill>
                  <a:schemeClr val="tx1"/>
                </a:solidFill>
                <a:effectLst/>
                <a:latin typeface="+mn-lt"/>
                <a:ea typeface="+mn-ea"/>
                <a:cs typeface="+mn-cs"/>
              </a:rPr>
              <a:t>Si six </a:t>
            </a:r>
            <a:r>
              <a:rPr lang="en-GB" sz="1200" b="0" i="0" kern="1200" dirty="0" err="1">
                <a:solidFill>
                  <a:schemeClr val="tx1"/>
                </a:solidFill>
                <a:effectLst/>
                <a:latin typeface="+mn-lt"/>
                <a:ea typeface="+mn-ea"/>
                <a:cs typeface="+mn-cs"/>
              </a:rPr>
              <a:t>scies</a:t>
            </a:r>
            <a:r>
              <a:rPr lang="en-GB" sz="1200" b="0" i="0" kern="1200" dirty="0">
                <a:solidFill>
                  <a:schemeClr val="tx1"/>
                </a:solidFill>
                <a:effectLst/>
                <a:latin typeface="+mn-lt"/>
                <a:ea typeface="+mn-ea"/>
                <a:cs typeface="+mn-cs"/>
              </a:rPr>
              <a:t> scient six </a:t>
            </a:r>
            <a:r>
              <a:rPr lang="en-GB" sz="1200" b="0" i="0" kern="1200" dirty="0" err="1">
                <a:solidFill>
                  <a:schemeClr val="tx1"/>
                </a:solidFill>
                <a:effectLst/>
                <a:latin typeface="+mn-lt"/>
                <a:ea typeface="+mn-ea"/>
                <a:cs typeface="+mn-cs"/>
              </a:rPr>
              <a:t>cyprès</a:t>
            </a:r>
            <a:r>
              <a:rPr lang="en-GB" sz="1200" b="0" i="0" kern="1200" dirty="0">
                <a:solidFill>
                  <a:schemeClr val="tx1"/>
                </a:solidFill>
                <a:effectLst/>
                <a:latin typeface="+mn-lt"/>
                <a:ea typeface="+mn-ea"/>
                <a:cs typeface="+mn-cs"/>
              </a:rPr>
              <a:t>, six cents six </a:t>
            </a:r>
            <a:r>
              <a:rPr lang="en-GB" sz="1200" b="0" i="0" kern="1200" dirty="0" err="1">
                <a:solidFill>
                  <a:schemeClr val="tx1"/>
                </a:solidFill>
                <a:effectLst/>
                <a:latin typeface="+mn-lt"/>
                <a:ea typeface="+mn-ea"/>
                <a:cs typeface="+mn-cs"/>
              </a:rPr>
              <a:t>scies</a:t>
            </a:r>
            <a:r>
              <a:rPr lang="en-GB" sz="1200" b="0" i="0" kern="1200" dirty="0">
                <a:solidFill>
                  <a:schemeClr val="tx1"/>
                </a:solidFill>
                <a:effectLst/>
                <a:latin typeface="+mn-lt"/>
                <a:ea typeface="+mn-ea"/>
                <a:cs typeface="+mn-cs"/>
              </a:rPr>
              <a:t> scient six cent six </a:t>
            </a:r>
            <a:r>
              <a:rPr lang="en-GB" sz="1200" b="0" i="0" kern="1200" dirty="0" err="1">
                <a:solidFill>
                  <a:schemeClr val="tx1"/>
                </a:solidFill>
                <a:effectLst/>
                <a:latin typeface="+mn-lt"/>
                <a:ea typeface="+mn-ea"/>
                <a:cs typeface="+mn-cs"/>
              </a:rPr>
              <a:t>cyprès</a:t>
            </a:r>
            <a:endParaRPr lang="en-GB" sz="1200" b="0" i="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scie</a:t>
            </a:r>
            <a:r>
              <a:rPr lang="en-GB" baseline="0" dirty="0"/>
              <a:t> [&gt;5000], </a:t>
            </a:r>
            <a:r>
              <a:rPr lang="en-GB" baseline="0" dirty="0" err="1"/>
              <a:t>scier</a:t>
            </a:r>
            <a:r>
              <a:rPr lang="en-GB" baseline="0" dirty="0"/>
              <a:t> [&gt;5000], </a:t>
            </a:r>
            <a:r>
              <a:rPr lang="en-GB" baseline="0" dirty="0" err="1"/>
              <a:t>cyprès</a:t>
            </a:r>
            <a:r>
              <a:rPr lang="en-GB" baseline="0" dirty="0"/>
              <a:t> [&gt;5000], cent [704]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883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SSCs [oy] and [y] in single words; connecting SSC [y] with cognate words</a:t>
            </a:r>
            <a:endParaRPr lang="en-US" b="1" dirty="0"/>
          </a:p>
          <a:p>
            <a:endParaRPr lang="en-US" b="1" dirty="0"/>
          </a:p>
          <a:p>
            <a:r>
              <a:rPr lang="en-US" b="1" dirty="0"/>
              <a:t>Procedure:</a:t>
            </a:r>
          </a:p>
          <a:p>
            <a:r>
              <a:rPr lang="en-US" b="0" dirty="0"/>
              <a:t>1. Click to play the audio.</a:t>
            </a:r>
          </a:p>
          <a:p>
            <a:r>
              <a:rPr lang="en-US" b="0" dirty="0"/>
              <a:t>2. Students tick whether they hear [oy] or [y].</a:t>
            </a:r>
          </a:p>
          <a:p>
            <a:r>
              <a:rPr lang="en-US" b="0" dirty="0"/>
              <a:t>3. Click to reveal the answers.</a:t>
            </a:r>
          </a:p>
          <a:p>
            <a:r>
              <a:rPr lang="en-US" b="0" dirty="0"/>
              <a:t>4. Note that it is the near-cognates that contain SSC [y].</a:t>
            </a:r>
          </a:p>
          <a:p>
            <a:endParaRPr lang="en-US" b="0" dirty="0"/>
          </a:p>
          <a:p>
            <a:r>
              <a:rPr lang="en-US" b="1" dirty="0"/>
              <a:t>Transcript:</a:t>
            </a:r>
          </a:p>
          <a:p>
            <a:pPr marL="0" indent="0">
              <a:buNone/>
            </a:pPr>
            <a:r>
              <a:rPr lang="en-US" b="0" dirty="0"/>
              <a:t>1. </a:t>
            </a:r>
            <a:r>
              <a:rPr lang="en-US" b="0" dirty="0" err="1"/>
              <a:t>joyau</a:t>
            </a:r>
            <a:endParaRPr lang="en-US" b="0" dirty="0"/>
          </a:p>
          <a:p>
            <a:pPr marL="0" indent="0">
              <a:buNone/>
            </a:pPr>
            <a:r>
              <a:rPr lang="en-US" b="0" dirty="0"/>
              <a:t>2. </a:t>
            </a:r>
            <a:r>
              <a:rPr lang="en-US" b="0" dirty="0" err="1"/>
              <a:t>cycliste</a:t>
            </a:r>
            <a:endParaRPr lang="en-US" b="0" dirty="0"/>
          </a:p>
          <a:p>
            <a:pPr marL="0" indent="0">
              <a:buNone/>
            </a:pPr>
            <a:r>
              <a:rPr lang="en-US" b="0" dirty="0"/>
              <a:t>3 </a:t>
            </a:r>
            <a:r>
              <a:rPr lang="en-US" b="0" dirty="0" err="1"/>
              <a:t>rythme</a:t>
            </a:r>
            <a:endParaRPr lang="en-US" b="0" dirty="0"/>
          </a:p>
          <a:p>
            <a:pPr marL="0" indent="0">
              <a:buNone/>
            </a:pPr>
            <a:r>
              <a:rPr lang="en-US" b="0" dirty="0"/>
              <a:t>4. </a:t>
            </a:r>
            <a:r>
              <a:rPr lang="en-US" b="0" dirty="0" err="1"/>
              <a:t>voyelle</a:t>
            </a:r>
            <a:endParaRPr lang="en-US" b="0" dirty="0"/>
          </a:p>
          <a:p>
            <a:pPr marL="0" indent="0">
              <a:buNone/>
            </a:pPr>
            <a:r>
              <a:rPr lang="en-US" b="0" dirty="0"/>
              <a:t>5. lycée</a:t>
            </a:r>
          </a:p>
          <a:p>
            <a:pPr marL="0" indent="0">
              <a:buNone/>
            </a:pPr>
            <a:r>
              <a:rPr lang="en-US" b="0" dirty="0"/>
              <a:t>6. </a:t>
            </a:r>
            <a:r>
              <a:rPr lang="en-US" b="0" dirty="0" err="1"/>
              <a:t>gymnase</a:t>
            </a:r>
            <a:endParaRPr lang="en-US" b="0" dirty="0"/>
          </a:p>
          <a:p>
            <a:pPr marL="0" indent="0">
              <a:buNone/>
            </a:pPr>
            <a:r>
              <a:rPr lang="en-US" b="0" dirty="0"/>
              <a:t>7. </a:t>
            </a:r>
            <a:r>
              <a:rPr lang="en-US" b="0" dirty="0" err="1"/>
              <a:t>incroyable</a:t>
            </a:r>
            <a:endParaRPr lang="en-US" b="0" dirty="0"/>
          </a:p>
          <a:p>
            <a:pPr marL="0" indent="0">
              <a:buNone/>
            </a:pPr>
            <a:r>
              <a:rPr lang="en-US" b="0" dirty="0"/>
              <a:t>8. </a:t>
            </a:r>
            <a:r>
              <a:rPr lang="en-US" b="0" dirty="0" err="1"/>
              <a:t>citoyen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joyau</a:t>
            </a:r>
            <a:r>
              <a:rPr lang="en-GB" b="0" baseline="0" dirty="0"/>
              <a:t> [&gt;5000], </a:t>
            </a:r>
            <a:r>
              <a:rPr lang="en-GB" b="0" baseline="0" dirty="0" err="1"/>
              <a:t>voyelle</a:t>
            </a:r>
            <a:r>
              <a:rPr lang="en-GB" b="0" baseline="0" dirty="0"/>
              <a:t> [&gt;5000], </a:t>
            </a:r>
            <a:r>
              <a:rPr lang="en-GB" b="0" baseline="0" dirty="0" err="1"/>
              <a:t>incroyable</a:t>
            </a:r>
            <a:r>
              <a:rPr lang="en-GB" b="0" baseline="0" dirty="0"/>
              <a:t> [2231], </a:t>
            </a:r>
            <a:r>
              <a:rPr lang="en-US" b="0" dirty="0" err="1"/>
              <a:t>citoyen</a:t>
            </a:r>
            <a:r>
              <a:rPr lang="en-US" b="0" baseline="0" dirty="0"/>
              <a:t> </a:t>
            </a:r>
            <a:r>
              <a:rPr lang="en-GB" b="0" baseline="0" dirty="0"/>
              <a:t>[1081]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near-cognates used (1 is the most frequent word in French):</a:t>
            </a:r>
            <a:br>
              <a:rPr lang="en-GB" baseline="0" dirty="0"/>
            </a:br>
            <a:r>
              <a:rPr lang="en-GB" baseline="0" dirty="0" err="1"/>
              <a:t>rythme</a:t>
            </a:r>
            <a:r>
              <a:rPr lang="en-GB" baseline="0" dirty="0"/>
              <a:t> [1662], </a:t>
            </a:r>
            <a:r>
              <a:rPr lang="en-GB" b="0" baseline="0" dirty="0" err="1"/>
              <a:t>cycliste</a:t>
            </a:r>
            <a:r>
              <a:rPr lang="en-GB" b="0" baseline="0" dirty="0"/>
              <a:t> [&gt;5000], </a:t>
            </a:r>
            <a:r>
              <a:rPr lang="en-GB" b="0" baseline="0" dirty="0" err="1"/>
              <a:t>mystère</a:t>
            </a:r>
            <a:r>
              <a:rPr lang="en-GB" b="0" baseline="0" dirty="0"/>
              <a:t> [2777], </a:t>
            </a:r>
            <a:r>
              <a:rPr lang="en-GB" b="0" baseline="0" dirty="0" err="1"/>
              <a:t>gymnase</a:t>
            </a:r>
            <a:r>
              <a:rPr lang="en-GB" b="0" baseline="0" dirty="0"/>
              <a:t> [&gt;5000],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 </a:t>
            </a:r>
            <a:r>
              <a:rPr lang="en-US" b="0" dirty="0"/>
              <a:t>This is slide </a:t>
            </a:r>
            <a:r>
              <a:rPr lang="en-US" b="1" dirty="0"/>
              <a:t>1/2.</a:t>
            </a:r>
          </a:p>
          <a:p>
            <a:endParaRPr lang="en-US" b="1" dirty="0"/>
          </a:p>
          <a:p>
            <a:r>
              <a:rPr lang="en-US" b="1" dirty="0"/>
              <a:t>Aim: </a:t>
            </a:r>
            <a:r>
              <a:rPr lang="en-US" b="0" dirty="0"/>
              <a:t>oral production of SSCs [oy] and [y] in longer contexts; fluency production</a:t>
            </a:r>
            <a:endParaRPr lang="en-US" b="1" dirty="0"/>
          </a:p>
          <a:p>
            <a:endParaRPr lang="en-US" b="1" dirty="0"/>
          </a:p>
          <a:p>
            <a:r>
              <a:rPr lang="en-US" b="1" dirty="0"/>
              <a:t>Procedure:</a:t>
            </a:r>
          </a:p>
          <a:p>
            <a:pPr marL="0" indent="0">
              <a:buFont typeface="+mj-lt"/>
              <a:buNone/>
            </a:pPr>
            <a:r>
              <a:rPr lang="en-US" b="0" dirty="0"/>
              <a:t>1. Click on play button to hear a tongue twister said aloud by a native speaker. Students read along.</a:t>
            </a:r>
          </a:p>
          <a:p>
            <a:pPr marL="0" indent="0">
              <a:buFont typeface="+mj-lt"/>
              <a:buNone/>
            </a:pPr>
            <a:r>
              <a:rPr lang="en-US" b="0" dirty="0"/>
              <a:t>2.  Students repeat as many times a necessary.</a:t>
            </a:r>
          </a:p>
          <a:p>
            <a:pPr marL="0" indent="0">
              <a:buFont typeface="+mj-lt"/>
              <a:buNone/>
            </a:pPr>
            <a:r>
              <a:rPr lang="en-US" b="0" dirty="0"/>
              <a:t>3. If students feel confident, they can try to speed up – compete to see who can say a correct the sentence correctly fastest.</a:t>
            </a:r>
          </a:p>
          <a:p>
            <a:pPr marL="228600" indent="-228600">
              <a:buFont typeface="+mj-lt"/>
              <a:buAutoNum type="arabicPeriod"/>
            </a:pPr>
            <a:endParaRPr lang="en-US" b="0" dirty="0"/>
          </a:p>
          <a:p>
            <a:pPr marL="0" indent="0">
              <a:buFont typeface="+mj-lt"/>
              <a:buNone/>
            </a:pPr>
            <a:r>
              <a:rPr lang="en-US" b="1" dirty="0"/>
              <a:t>Transcript:</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samoyède syrien aime aboyer au python royal.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Sylvie la cycliste joyeuse voyage en Chypre.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mj-lt"/>
              <a:buNone/>
            </a:pPr>
            <a:endParaRPr lang="en-US" b="1" dirty="0"/>
          </a:p>
          <a:p>
            <a:pPr marL="0" indent="0">
              <a:buFont typeface="+mj-lt"/>
              <a:buNone/>
            </a:pPr>
            <a:r>
              <a:rPr lang="en-US" b="1" dirty="0"/>
              <a:t>Word frequency of unknown words used (1 is the most frequent word in French):</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samoyède [&gt;5000], aboyer [&gt;5000]</a:t>
            </a:r>
            <a:r>
              <a:rPr lang="en-GB" sz="1800" dirty="0">
                <a:effectLst/>
                <a:latin typeface="Calibri" panose="020F0502020204030204" pitchFamily="34" charset="0"/>
                <a:ea typeface="Calibri" panose="020F0502020204030204" pitchFamily="34" charset="0"/>
                <a:cs typeface="Times New Roman" panose="02020603050405020304" pitchFamily="18" charset="0"/>
              </a:rPr>
              <a:t>, C</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hypre</a:t>
            </a:r>
            <a:r>
              <a:rPr lang="fr-FR" sz="1800" dirty="0">
                <a:effectLst/>
                <a:latin typeface="Calibri" panose="020F0502020204030204" pitchFamily="34" charset="0"/>
                <a:ea typeface="Calibri" panose="020F0502020204030204" pitchFamily="34" charset="0"/>
                <a:cs typeface="Times New Roman" panose="02020603050405020304" pitchFamily="18" charset="0"/>
              </a:rPr>
              <a:t> [&gt;5000]</a:t>
            </a:r>
            <a:endParaRPr lang="en-US" b="1" dirty="0"/>
          </a:p>
          <a:p>
            <a:pPr marL="0" indent="0">
              <a:buFont typeface="+mj-lt"/>
              <a:buNone/>
            </a:pPr>
            <a:endParaRPr lang="en-US" b="1" dirty="0"/>
          </a:p>
          <a:p>
            <a:pPr marL="0" indent="0">
              <a:buFont typeface="+mj-lt"/>
              <a:buNone/>
            </a:pPr>
            <a:r>
              <a:rPr lang="en-US" b="1" dirty="0"/>
              <a:t>Word frequency of cognates used (1 is the most frequent word in French):</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syrien [4453], python [&gt;5000], royal [2290], cycliste [&gt;5000] , joyeux [3987]</a:t>
            </a:r>
            <a:endParaRPr lang="en-US" b="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9588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2/2.</a:t>
            </a:r>
          </a:p>
          <a:p>
            <a:pPr marL="0" indent="0">
              <a:buFont typeface="+mj-lt"/>
              <a:buNone/>
            </a:pPr>
            <a:endParaRPr lang="en-US" b="0" dirty="0"/>
          </a:p>
          <a:p>
            <a:pPr marL="0" indent="0">
              <a:buFont typeface="+mj-lt"/>
              <a:buNone/>
            </a:pPr>
            <a:r>
              <a:rPr lang="en-US" b="1" dirty="0"/>
              <a:t>Transcript:</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lycéen flamboyant aime le rythme de l’hymne calypso.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voyou moyen doit nettoyer les pylônes du royaume.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mj-lt"/>
              <a:buNone/>
            </a:pPr>
            <a:endParaRPr lang="en-US" b="1" dirty="0"/>
          </a:p>
          <a:p>
            <a:pPr marL="0" indent="0">
              <a:buFont typeface="+mj-lt"/>
              <a:buNone/>
            </a:pPr>
            <a:r>
              <a:rPr lang="en-US" b="1" dirty="0"/>
              <a:t>Word frequency of unknown words used (1 is the most frequent word in French):</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lycéen [&gt;5000], hymne [4862]</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a:effectLst/>
                <a:latin typeface="Calibri" panose="020F0502020204030204" pitchFamily="34" charset="0"/>
                <a:ea typeface="Calibri" panose="020F0502020204030204" pitchFamily="34" charset="0"/>
                <a:cs typeface="Times New Roman" panose="02020603050405020304" pitchFamily="18" charset="0"/>
              </a:rPr>
              <a:t>voyou [&gt;5000], moyen [186], nettoyer [3887], royaume [2620]</a:t>
            </a:r>
            <a:endParaRPr lang="en-US" b="1" dirty="0"/>
          </a:p>
          <a:p>
            <a:pPr marL="0" indent="0">
              <a:buFont typeface="+mj-lt"/>
              <a:buNone/>
            </a:pPr>
            <a:endParaRPr lang="en-US" b="1" dirty="0"/>
          </a:p>
          <a:p>
            <a:pPr marL="0" indent="0">
              <a:buFont typeface="+mj-lt"/>
              <a:buNone/>
            </a:pPr>
            <a:r>
              <a:rPr lang="en-US" b="1" dirty="0"/>
              <a:t>Word frequency of cognates used (1 is the most frequent word in French):</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flamboyant [&gt;5000], rythme [1662], calypso [&gt;5000], pylône [&gt;5000]</a:t>
            </a:r>
            <a:endParaRPr lang="en-US" b="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155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[y]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y</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a:t>
            </a:r>
            <a:r>
              <a:rPr lang="en-GB" b="1" dirty="0"/>
              <a:t>point over ‘there’].</a:t>
            </a:r>
            <a:br>
              <a:rPr lang="en-GB" baseline="0" dirty="0"/>
            </a:br>
            <a:r>
              <a:rPr lang="en-GB" baseline="0" dirty="0"/>
              <a:t>4. Roll back the animations and work through 1-3 again, but this time, dropping your voice completely to listen carefully to the students saying the </a:t>
            </a:r>
            <a:r>
              <a:rPr lang="en-GB" b="1" dirty="0"/>
              <a:t>[y] </a:t>
            </a:r>
            <a:r>
              <a:rPr lang="en-GB" baseline="0" dirty="0"/>
              <a:t>sound, pronouncing </a:t>
            </a:r>
            <a:r>
              <a:rPr lang="en-GB" b="0" baseline="0" dirty="0"/>
              <a:t>”</a:t>
            </a:r>
            <a:r>
              <a:rPr lang="en-GB" b="1" baseline="0" dirty="0"/>
              <a:t>y</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y </a:t>
            </a:r>
            <a:r>
              <a:rPr lang="en-GB" b="0" dirty="0"/>
              <a:t>[36]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6105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71699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6105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[y] </a:t>
            </a:r>
            <a:r>
              <a:rPr lang="en-GB" baseline="0" dirty="0"/>
              <a:t>and then the </a:t>
            </a:r>
            <a:r>
              <a:rPr lang="en-GB" b="1" baseline="0" dirty="0"/>
              <a:t>source</a:t>
            </a:r>
            <a:r>
              <a:rPr lang="en-GB" baseline="0" dirty="0"/>
              <a:t> word again ‘</a:t>
            </a:r>
            <a:r>
              <a:rPr lang="en-GB" b="1" baseline="0" dirty="0"/>
              <a:t>y</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système</a:t>
            </a:r>
            <a:r>
              <a:rPr lang="en-GB" baseline="0" dirty="0"/>
              <a:t> [289]; </a:t>
            </a:r>
            <a:r>
              <a:rPr lang="en-GB" b="1" baseline="0" dirty="0"/>
              <a:t>style </a:t>
            </a:r>
            <a:r>
              <a:rPr lang="en-GB" b="0" baseline="0" dirty="0"/>
              <a:t>[1999]</a:t>
            </a:r>
            <a:r>
              <a:rPr lang="en-GB" baseline="0" dirty="0"/>
              <a:t> </a:t>
            </a:r>
            <a:r>
              <a:rPr lang="en-GB" b="1" baseline="0" dirty="0"/>
              <a:t>physique</a:t>
            </a:r>
            <a:r>
              <a:rPr lang="en-GB" baseline="0" dirty="0"/>
              <a:t> [1146]; </a:t>
            </a:r>
            <a:r>
              <a:rPr lang="en-GB" b="1" baseline="0" dirty="0"/>
              <a:t>analyser</a:t>
            </a:r>
            <a:r>
              <a:rPr lang="en-GB" baseline="0" dirty="0"/>
              <a:t> [1209]; </a:t>
            </a:r>
            <a:r>
              <a:rPr lang="en-GB" b="1" baseline="0" dirty="0" err="1"/>
              <a:t>rythme</a:t>
            </a:r>
            <a:r>
              <a:rPr lang="en-GB" baseline="0" dirty="0"/>
              <a:t> [1662]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91259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0972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53441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Oral production of SSC [y]. Raising awareness of pronunciation differences between French and English [y].</a:t>
            </a:r>
            <a:endParaRPr lang="en-US" b="1" dirty="0"/>
          </a:p>
          <a:p>
            <a:endParaRPr lang="en-US" b="1" dirty="0"/>
          </a:p>
          <a:p>
            <a:r>
              <a:rPr lang="en-US" b="1" dirty="0"/>
              <a:t>Procedure:</a:t>
            </a:r>
          </a:p>
          <a:p>
            <a:pPr marL="0" indent="0">
              <a:buNone/>
            </a:pPr>
            <a:r>
              <a:rPr lang="en-US" b="0" dirty="0"/>
              <a:t>1. Students say the English words and French words – focusing on the difference in pronunciation [French y is a more exaggerated sound than English y]</a:t>
            </a:r>
          </a:p>
          <a:p>
            <a:pPr marL="0" indent="0">
              <a:buNone/>
            </a:pPr>
            <a:r>
              <a:rPr lang="en-US" b="0" dirty="0"/>
              <a:t>2. Click on letters to hear French pronunciation. Students repeat.</a:t>
            </a:r>
          </a:p>
          <a:p>
            <a:pPr marL="0" indent="0">
              <a:buNone/>
            </a:pPr>
            <a:r>
              <a:rPr lang="en-US" b="0" dirty="0"/>
              <a:t>3. Click to bring up pronunciation tip.</a:t>
            </a:r>
          </a:p>
          <a:p>
            <a:pPr marL="0" indent="0">
              <a:buNone/>
            </a:pPr>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rgbClr val="115076"/>
                </a:solidFill>
                <a:latin typeface="Century Gothic" panose="020B0502020202020204" pitchFamily="34" charset="0"/>
              </a:rPr>
              <a:t>a. syrien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rgbClr val="115076"/>
                </a:solidFill>
                <a:latin typeface="Century Gothic" panose="020B0502020202020204" pitchFamily="34" charset="0"/>
              </a:rPr>
              <a:t>b. anonyme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rgbClr val="115076"/>
                </a:solidFill>
                <a:latin typeface="Century Gothic" panose="020B0502020202020204" pitchFamily="34" charset="0"/>
              </a:rPr>
              <a:t>c. système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rgbClr val="115076"/>
                </a:solidFill>
                <a:latin typeface="Century Gothic" panose="020B0502020202020204" pitchFamily="34" charset="0"/>
              </a:rPr>
              <a:t>d. </a:t>
            </a:r>
            <a:r>
              <a:rPr lang="fr-FR" sz="1200" b="0" dirty="0" err="1">
                <a:solidFill>
                  <a:srgbClr val="115076"/>
                </a:solidFill>
                <a:latin typeface="Century Gothic" panose="020B0502020202020204" pitchFamily="34" charset="0"/>
              </a:rPr>
              <a:t>pythagore</a:t>
            </a:r>
            <a:endParaRPr lang="fr-FR" sz="1200" b="0"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rgbClr val="115076"/>
                </a:solidFill>
                <a:latin typeface="Century Gothic" panose="020B0502020202020204" pitchFamily="34" charset="0"/>
              </a:rPr>
              <a:t>e. mythe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rgbClr val="115076"/>
                </a:solidFill>
                <a:latin typeface="Century Gothic" panose="020B0502020202020204" pitchFamily="34" charset="0"/>
              </a:rPr>
              <a:t>f. cyclisme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anonyme[3129], </a:t>
            </a:r>
            <a:r>
              <a:rPr lang="en-GB" baseline="0" dirty="0" err="1"/>
              <a:t>syrien</a:t>
            </a:r>
            <a:r>
              <a:rPr lang="en-GB" baseline="0" dirty="0"/>
              <a:t> [4453], </a:t>
            </a:r>
            <a:r>
              <a:rPr lang="en-GB" baseline="0" dirty="0" err="1"/>
              <a:t>pythagore</a:t>
            </a:r>
            <a:r>
              <a:rPr lang="en-GB" baseline="0" dirty="0"/>
              <a:t> [&gt;5000], </a:t>
            </a:r>
            <a:r>
              <a:rPr lang="en-GB" baseline="0" dirty="0" err="1"/>
              <a:t>système</a:t>
            </a:r>
            <a:r>
              <a:rPr lang="en-GB" baseline="0" dirty="0"/>
              <a:t> [289], </a:t>
            </a:r>
            <a:r>
              <a:rPr lang="en-GB" baseline="0" dirty="0" err="1"/>
              <a:t>cyclisme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27824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2732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36417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3383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0713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29140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13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98059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374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7429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37800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3121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3978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18037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8161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068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10563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451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61533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63090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35511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40932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223952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38113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746473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9678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79521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147276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749464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127414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902416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877506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777540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039456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15657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34263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91125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99200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941718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5450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562132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89979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53553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5670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63450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7148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420000256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196854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1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audio" Target="../media/audio16.wav"/><Relationship Id="rId12" Type="http://schemas.openxmlformats.org/officeDocument/2006/relationships/audio" Target="../media/audio21.wav"/><Relationship Id="rId17" Type="http://schemas.openxmlformats.org/officeDocument/2006/relationships/image" Target="../media/image13.png"/><Relationship Id="rId2" Type="http://schemas.openxmlformats.org/officeDocument/2006/relationships/notesSlide" Target="../notesSlides/notesSlide11.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Layout" Target="../slideLayouts/slideLayout68.xml"/><Relationship Id="rId6" Type="http://schemas.openxmlformats.org/officeDocument/2006/relationships/audio" Target="../media/audio15.wav"/><Relationship Id="rId11" Type="http://schemas.openxmlformats.org/officeDocument/2006/relationships/audio" Target="../media/audio20.wav"/><Relationship Id="rId5" Type="http://schemas.openxmlformats.org/officeDocument/2006/relationships/audio" Target="../media/audio14.wav"/><Relationship Id="rId15" Type="http://schemas.openxmlformats.org/officeDocument/2006/relationships/audio" Target="../media/audio24.wav"/><Relationship Id="rId10" Type="http://schemas.openxmlformats.org/officeDocument/2006/relationships/audio" Target="../media/audio19.wav"/><Relationship Id="rId19" Type="http://schemas.openxmlformats.org/officeDocument/2006/relationships/image" Target="../media/image15.png"/><Relationship Id="rId4" Type="http://schemas.openxmlformats.org/officeDocument/2006/relationships/audio" Target="../media/audio13.wav"/><Relationship Id="rId9" Type="http://schemas.openxmlformats.org/officeDocument/2006/relationships/audio" Target="../media/audio18.wav"/><Relationship Id="rId14" Type="http://schemas.openxmlformats.org/officeDocument/2006/relationships/audio" Target="../media/audio23.wav"/></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39.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14.xml"/><Relationship Id="rId1" Type="http://schemas.openxmlformats.org/officeDocument/2006/relationships/slideLayout" Target="../slideLayouts/slideLayout61.xml"/><Relationship Id="rId5" Type="http://schemas.openxmlformats.org/officeDocument/2006/relationships/image" Target="../media/image17.png"/><Relationship Id="rId4" Type="http://schemas.openxmlformats.org/officeDocument/2006/relationships/audio" Target="../media/audio26.wav"/></Relationships>
</file>

<file path=ppt/slides/_rels/slide15.xml.rels><?xml version="1.0" encoding="UTF-8" standalone="yes"?>
<Relationships xmlns="http://schemas.openxmlformats.org/package/2006/relationships"><Relationship Id="rId8" Type="http://schemas.openxmlformats.org/officeDocument/2006/relationships/audio" Target="../media/audio31.wav"/><Relationship Id="rId3" Type="http://schemas.openxmlformats.org/officeDocument/2006/relationships/image" Target="../media/image5.png"/><Relationship Id="rId7" Type="http://schemas.openxmlformats.org/officeDocument/2006/relationships/audio" Target="../media/audio30.wav"/><Relationship Id="rId12"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8.xml"/><Relationship Id="rId6" Type="http://schemas.openxmlformats.org/officeDocument/2006/relationships/audio" Target="../media/audio29.wav"/><Relationship Id="rId11" Type="http://schemas.openxmlformats.org/officeDocument/2006/relationships/audio" Target="../media/audio34.wav"/><Relationship Id="rId5" Type="http://schemas.openxmlformats.org/officeDocument/2006/relationships/audio" Target="../media/audio28.wav"/><Relationship Id="rId10" Type="http://schemas.openxmlformats.org/officeDocument/2006/relationships/audio" Target="../media/audio33.wav"/><Relationship Id="rId4" Type="http://schemas.openxmlformats.org/officeDocument/2006/relationships/audio" Target="../media/audio27.wav"/><Relationship Id="rId9" Type="http://schemas.openxmlformats.org/officeDocument/2006/relationships/audio" Target="../media/audio32.wav"/></Relationships>
</file>

<file path=ppt/slides/_rels/slide1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8.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audio" Target="../media/audio36.wav"/><Relationship Id="rId4" Type="http://schemas.openxmlformats.org/officeDocument/2006/relationships/image" Target="../media/image19.jpeg"/><Relationship Id="rId9" Type="http://schemas.openxmlformats.org/officeDocument/2006/relationships/audio" Target="../media/audio35.wav"/></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68.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audio" Target="../media/audio38.wav"/><Relationship Id="rId4" Type="http://schemas.openxmlformats.org/officeDocument/2006/relationships/image" Target="../media/image24.png"/><Relationship Id="rId9" Type="http://schemas.openxmlformats.org/officeDocument/2006/relationships/audio" Target="../media/audio37.wav"/></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39.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audio" Target="../media/audio11.wav"/><Relationship Id="rId7"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68.xml"/><Relationship Id="rId6" Type="http://schemas.openxmlformats.org/officeDocument/2006/relationships/image" Target="../media/image29.png"/><Relationship Id="rId5" Type="http://schemas.openxmlformats.org/officeDocument/2006/relationships/audio" Target="../media/audio39.wav"/><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audio" Target="../media/audio49.wav"/><Relationship Id="rId18" Type="http://schemas.openxmlformats.org/officeDocument/2006/relationships/audio" Target="../media/audio54.wav"/><Relationship Id="rId3" Type="http://schemas.openxmlformats.org/officeDocument/2006/relationships/image" Target="../media/image5.png"/><Relationship Id="rId21" Type="http://schemas.openxmlformats.org/officeDocument/2006/relationships/image" Target="../media/image13.png"/><Relationship Id="rId7" Type="http://schemas.openxmlformats.org/officeDocument/2006/relationships/audio" Target="../media/audio43.wav"/><Relationship Id="rId12" Type="http://schemas.openxmlformats.org/officeDocument/2006/relationships/audio" Target="../media/audio48.wav"/><Relationship Id="rId17" Type="http://schemas.openxmlformats.org/officeDocument/2006/relationships/audio" Target="../media/audio53.wav"/><Relationship Id="rId2" Type="http://schemas.openxmlformats.org/officeDocument/2006/relationships/notesSlide" Target="../notesSlides/notesSlide23.xml"/><Relationship Id="rId16" Type="http://schemas.openxmlformats.org/officeDocument/2006/relationships/audio" Target="../media/audio52.wav"/><Relationship Id="rId20" Type="http://schemas.openxmlformats.org/officeDocument/2006/relationships/image" Target="../media/image12.png"/><Relationship Id="rId1" Type="http://schemas.openxmlformats.org/officeDocument/2006/relationships/slideLayout" Target="../slideLayouts/slideLayout68.xml"/><Relationship Id="rId6" Type="http://schemas.openxmlformats.org/officeDocument/2006/relationships/audio" Target="../media/audio42.wav"/><Relationship Id="rId11" Type="http://schemas.openxmlformats.org/officeDocument/2006/relationships/audio" Target="../media/audio47.wav"/><Relationship Id="rId5" Type="http://schemas.openxmlformats.org/officeDocument/2006/relationships/audio" Target="../media/audio41.wav"/><Relationship Id="rId15" Type="http://schemas.openxmlformats.org/officeDocument/2006/relationships/audio" Target="../media/audio51.wav"/><Relationship Id="rId23" Type="http://schemas.openxmlformats.org/officeDocument/2006/relationships/image" Target="../media/image33.png"/><Relationship Id="rId10" Type="http://schemas.openxmlformats.org/officeDocument/2006/relationships/audio" Target="../media/audio46.wav"/><Relationship Id="rId19" Type="http://schemas.openxmlformats.org/officeDocument/2006/relationships/image" Target="../media/image31.png"/><Relationship Id="rId4" Type="http://schemas.openxmlformats.org/officeDocument/2006/relationships/audio" Target="../media/audio40.wav"/><Relationship Id="rId9" Type="http://schemas.openxmlformats.org/officeDocument/2006/relationships/audio" Target="../media/audio45.wav"/><Relationship Id="rId14" Type="http://schemas.openxmlformats.org/officeDocument/2006/relationships/audio" Target="../media/audio50.wav"/><Relationship Id="rId22"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image" Target="../media/image3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4.png"/><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68.xml"/><Relationship Id="rId7" Type="http://schemas.openxmlformats.org/officeDocument/2006/relationships/image" Target="../media/image3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6.png"/><Relationship Id="rId5" Type="http://schemas.openxmlformats.org/officeDocument/2006/relationships/image" Target="../media/image5.png"/><Relationship Id="rId10" Type="http://schemas.openxmlformats.org/officeDocument/2006/relationships/image" Target="../media/image35.png"/><Relationship Id="rId4" Type="http://schemas.openxmlformats.org/officeDocument/2006/relationships/notesSlide" Target="../notesSlides/notesSlide25.xml"/><Relationship Id="rId9"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audio" Target="../media/audio30.wav"/><Relationship Id="rId12" Type="http://schemas.openxmlformats.org/officeDocument/2006/relationships/image" Target="../media/image18.png"/><Relationship Id="rId2" Type="http://schemas.openxmlformats.org/officeDocument/2006/relationships/notesSlide" Target="../notesSlides/notesSlide26.xml"/><Relationship Id="rId16" Type="http://schemas.openxmlformats.org/officeDocument/2006/relationships/image" Target="../media/image43.png"/><Relationship Id="rId1" Type="http://schemas.openxmlformats.org/officeDocument/2006/relationships/slideLayout" Target="../slideLayouts/slideLayout68.xml"/><Relationship Id="rId6" Type="http://schemas.openxmlformats.org/officeDocument/2006/relationships/audio" Target="../media/audio3.wav"/><Relationship Id="rId11" Type="http://schemas.openxmlformats.org/officeDocument/2006/relationships/audio" Target="../media/audio34.wav"/><Relationship Id="rId5" Type="http://schemas.openxmlformats.org/officeDocument/2006/relationships/audio" Target="../media/audio28.wav"/><Relationship Id="rId15" Type="http://schemas.openxmlformats.org/officeDocument/2006/relationships/image" Target="../media/image42.png"/><Relationship Id="rId10" Type="http://schemas.openxmlformats.org/officeDocument/2006/relationships/audio" Target="../media/audio33.wav"/><Relationship Id="rId4" Type="http://schemas.openxmlformats.org/officeDocument/2006/relationships/audio" Target="../media/audio55.wav"/><Relationship Id="rId9" Type="http://schemas.openxmlformats.org/officeDocument/2006/relationships/audio" Target="../media/audio32.wav"/><Relationship Id="rId14"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68.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audio" Target="../media/audio36.wav"/><Relationship Id="rId4" Type="http://schemas.openxmlformats.org/officeDocument/2006/relationships/image" Target="../media/image19.jpeg"/><Relationship Id="rId9" Type="http://schemas.openxmlformats.org/officeDocument/2006/relationships/audio" Target="../media/audio35.wav"/></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68.xml"/><Relationship Id="rId6" Type="http://schemas.openxmlformats.org/officeDocument/2006/relationships/image" Target="../media/image45.png"/><Relationship Id="rId5" Type="http://schemas.openxmlformats.org/officeDocument/2006/relationships/image" Target="../media/image25.png"/><Relationship Id="rId10" Type="http://schemas.openxmlformats.org/officeDocument/2006/relationships/audio" Target="../media/audio38.wav"/><Relationship Id="rId4" Type="http://schemas.openxmlformats.org/officeDocument/2006/relationships/image" Target="../media/image24.png"/><Relationship Id="rId9" Type="http://schemas.openxmlformats.org/officeDocument/2006/relationships/audio" Target="../media/audio37.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5.png"/><Relationship Id="rId7" Type="http://schemas.openxmlformats.org/officeDocument/2006/relationships/audio" Target="../media/audio10.wav"/><Relationship Id="rId2" Type="http://schemas.openxmlformats.org/officeDocument/2006/relationships/notesSlide" Target="../notesSlides/notesSlide9.xml"/><Relationship Id="rId1" Type="http://schemas.openxmlformats.org/officeDocument/2006/relationships/slideLayout" Target="../slideLayouts/slideLayout57.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7.wav"/><Relationship Id="rId9" Type="http://schemas.openxmlformats.org/officeDocument/2006/relationships/audio" Target="../media/audio12.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[y]</a:t>
            </a:r>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30/08/2022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y</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797678" y="3594940"/>
            <a:ext cx="596637"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y</a:t>
            </a:r>
          </a:p>
        </p:txBody>
      </p:sp>
      <p:sp>
        <p:nvSpPr>
          <p:cNvPr id="4" name="Rectangle 3"/>
          <p:cNvSpPr/>
          <p:nvPr/>
        </p:nvSpPr>
        <p:spPr>
          <a:xfrm>
            <a:off x="507004" y="584479"/>
            <a:ext cx="317586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stème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9475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a:t>
            </a:r>
            <a:r>
              <a:rPr kumimoji="0" lang="en-GB"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ph</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sique</a:t>
            </a: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thme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280878" y="3687273"/>
            <a:ext cx="330090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anal</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8738970" y="4558863"/>
            <a:ext cx="282962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analyse]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1" name="Picture 20" descr="'you are here' icon">
            <a:extLst>
              <a:ext uri="{FF2B5EF4-FFF2-40B4-BE49-F238E27FC236}">
                <a16:creationId xmlns:a16="http://schemas.microsoft.com/office/drawing/2014/main" id="{FCE9EC45-610A-4F72-8A13-7E64BA481FA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40658" y="2173322"/>
            <a:ext cx="1614700" cy="16147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lots of multicoloured cogs">
            <a:extLst>
              <a:ext uri="{FF2B5EF4-FFF2-40B4-BE49-F238E27FC236}">
                <a16:creationId xmlns:a16="http://schemas.microsoft.com/office/drawing/2014/main" id="{3F49D309-36A8-4F74-97E8-8782EC8DF9E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8197" y="1450907"/>
            <a:ext cx="2213337" cy="159775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woman in a black dress">
            <a:extLst>
              <a:ext uri="{FF2B5EF4-FFF2-40B4-BE49-F238E27FC236}">
                <a16:creationId xmlns:a16="http://schemas.microsoft.com/office/drawing/2014/main" id="{D1A9FA24-61D6-492A-81C5-0880790571A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07111" y="3860603"/>
            <a:ext cx="1146509" cy="168466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diagram of an atom">
            <a:extLst>
              <a:ext uri="{FF2B5EF4-FFF2-40B4-BE49-F238E27FC236}">
                <a16:creationId xmlns:a16="http://schemas.microsoft.com/office/drawing/2014/main" id="{BD3A1A35-0210-4C25-8DAC-DB40CCA8AB0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42217" y="5061120"/>
            <a:ext cx="1303194" cy="128710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eartbeat ">
            <a:extLst>
              <a:ext uri="{FF2B5EF4-FFF2-40B4-BE49-F238E27FC236}">
                <a16:creationId xmlns:a16="http://schemas.microsoft.com/office/drawing/2014/main" id="{96118C38-D619-49C8-8EBE-01DC578FE48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r="37612"/>
          <a:stretch/>
        </p:blipFill>
        <p:spPr bwMode="auto">
          <a:xfrm>
            <a:off x="8509129" y="1023813"/>
            <a:ext cx="3059462" cy="245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50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y.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4" name="y system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fade">
                                      <p:cBhvr>
                                        <p:cTn id="28" dur="500"/>
                                        <p:tgtEl>
                                          <p:spTgt spid="13314"/>
                                        </p:tgtEl>
                                      </p:cBhvr>
                                    </p:animEffect>
                                  </p:childTnLst>
                                  <p:subTnLst>
                                    <p:audio>
                                      <p:cMediaNode>
                                        <p:cTn display="0" masterRel="sameClick">
                                          <p:stCondLst>
                                            <p:cond evt="begin" delay="0">
                                              <p:tn val="26"/>
                                            </p:cond>
                                          </p:stCondLst>
                                          <p:endCondLst>
                                            <p:cond evt="onStopAudio" delay="0">
                                              <p:tgtEl>
                                                <p:sldTgt/>
                                              </p:tgtEl>
                                            </p:cond>
                                          </p:endCondLst>
                                        </p:cTn>
                                        <p:tgtEl>
                                          <p:sndTgt r:embed="rId4" name="y system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5" name="y rythm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320"/>
                                        </p:tgtEl>
                                        <p:attrNameLst>
                                          <p:attrName>style.visibility</p:attrName>
                                        </p:attrNameLst>
                                      </p:cBhvr>
                                      <p:to>
                                        <p:strVal val="visible"/>
                                      </p:to>
                                    </p:set>
                                    <p:animEffect transition="in" filter="fade">
                                      <p:cBhvr>
                                        <p:cTn id="38" dur="500"/>
                                        <p:tgtEl>
                                          <p:spTgt spid="13320"/>
                                        </p:tgtEl>
                                      </p:cBhvr>
                                    </p:animEffect>
                                  </p:childTnLst>
                                  <p:subTnLst>
                                    <p:audio>
                                      <p:cMediaNode>
                                        <p:cTn display="0" masterRel="sameClick">
                                          <p:stCondLst>
                                            <p:cond evt="begin" delay="0">
                                              <p:tn val="36"/>
                                            </p:cond>
                                          </p:stCondLst>
                                          <p:endCondLst>
                                            <p:cond evt="onStopAudio" delay="0">
                                              <p:tgtEl>
                                                <p:sldTgt/>
                                              </p:tgtEl>
                                            </p:cond>
                                          </p:endCondLst>
                                        </p:cTn>
                                        <p:tgtEl>
                                          <p:sndTgt r:embed="rId5" name="y rythm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6" name="y styl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316"/>
                                        </p:tgtEl>
                                        <p:attrNameLst>
                                          <p:attrName>style.visibility</p:attrName>
                                        </p:attrNameLst>
                                      </p:cBhvr>
                                      <p:to>
                                        <p:strVal val="visible"/>
                                      </p:to>
                                    </p:set>
                                    <p:animEffect transition="in" filter="fade">
                                      <p:cBhvr>
                                        <p:cTn id="48" dur="500"/>
                                        <p:tgtEl>
                                          <p:spTgt spid="13316"/>
                                        </p:tgtEl>
                                      </p:cBhvr>
                                    </p:animEffect>
                                  </p:childTnLst>
                                  <p:subTnLst>
                                    <p:audio>
                                      <p:cMediaNode>
                                        <p:cTn display="0" masterRel="sameClick">
                                          <p:stCondLst>
                                            <p:cond evt="begin" delay="0">
                                              <p:tn val="46"/>
                                            </p:cond>
                                          </p:stCondLst>
                                          <p:endCondLst>
                                            <p:cond evt="onStopAudio" delay="0">
                                              <p:tgtEl>
                                                <p:sldTgt/>
                                              </p:tgtEl>
                                            </p:cond>
                                          </p:endCondLst>
                                        </p:cTn>
                                        <p:tgtEl>
                                          <p:sndTgt r:embed="rId6" name="y styl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7" name="y physiqu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3318"/>
                                        </p:tgtEl>
                                        <p:attrNameLst>
                                          <p:attrName>style.visibility</p:attrName>
                                        </p:attrNameLst>
                                      </p:cBhvr>
                                      <p:to>
                                        <p:strVal val="visible"/>
                                      </p:to>
                                    </p:set>
                                    <p:animEffect transition="in" filter="fade">
                                      <p:cBhvr>
                                        <p:cTn id="58" dur="500"/>
                                        <p:tgtEl>
                                          <p:spTgt spid="13318"/>
                                        </p:tgtEl>
                                      </p:cBhvr>
                                    </p:animEffect>
                                  </p:childTnLst>
                                  <p:subTnLst>
                                    <p:audio>
                                      <p:cMediaNode>
                                        <p:cTn display="0" masterRel="sameClick">
                                          <p:stCondLst>
                                            <p:cond evt="begin" delay="0">
                                              <p:tn val="56"/>
                                            </p:cond>
                                          </p:stCondLst>
                                          <p:endCondLst>
                                            <p:cond evt="onStopAudio" delay="0">
                                              <p:tgtEl>
                                                <p:sldTgt/>
                                              </p:tgtEl>
                                            </p:cond>
                                          </p:endCondLst>
                                        </p:cTn>
                                        <p:tgtEl>
                                          <p:sndTgt r:embed="rId7" name="y physiqu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8" name="y analy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8" name="y analy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3" name="TextBox 2">
            <a:extLst>
              <a:ext uri="{FF2B5EF4-FFF2-40B4-BE49-F238E27FC236}">
                <a16:creationId xmlns:a16="http://schemas.microsoft.com/office/drawing/2014/main" id="{6850E955-A1D6-4AD9-B2D5-FE18040F76E7}"/>
              </a:ext>
            </a:extLst>
          </p:cNvPr>
          <p:cNvSpPr txBox="1"/>
          <p:nvPr/>
        </p:nvSpPr>
        <p:spPr>
          <a:xfrm>
            <a:off x="180000" y="1296319"/>
            <a:ext cx="93382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Dis les mots. M</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sure to use your knowledge of French SSCs and not your knowledge of English!</a:t>
            </a:r>
          </a:p>
        </p:txBody>
      </p:sp>
      <p:sp>
        <p:nvSpPr>
          <p:cNvPr id="20" name="TextBox 19">
            <a:hlinkClick r:id="" action="ppaction://noaction">
              <a:snd r:embed="rId4" name="typhon.wav"/>
            </a:hlinkClick>
            <a:extLst>
              <a:ext uri="{FF2B5EF4-FFF2-40B4-BE49-F238E27FC236}">
                <a16:creationId xmlns:a16="http://schemas.microsoft.com/office/drawing/2014/main" id="{09DF9387-2E66-4B13-A42C-022A27D0DDE2}"/>
              </a:ext>
            </a:extLst>
          </p:cNvPr>
          <p:cNvSpPr txBox="1"/>
          <p:nvPr/>
        </p:nvSpPr>
        <p:spPr>
          <a:xfrm>
            <a:off x="550656" y="2200202"/>
            <a:ext cx="15171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typhon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5" name="cycle.wav"/>
            </a:hlinkClick>
            <a:extLst>
              <a:ext uri="{FF2B5EF4-FFF2-40B4-BE49-F238E27FC236}">
                <a16:creationId xmlns:a16="http://schemas.microsoft.com/office/drawing/2014/main" id="{E4AFF261-7517-417F-8307-7ED5614DF092}"/>
              </a:ext>
            </a:extLst>
          </p:cNvPr>
          <p:cNvSpPr txBox="1"/>
          <p:nvPr/>
        </p:nvSpPr>
        <p:spPr>
          <a:xfrm>
            <a:off x="7957958" y="2675209"/>
            <a:ext cx="11434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cycle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hlinkClick r:id="" action="ppaction://noaction">
              <a:snd r:embed="rId6" name="mystère.wav"/>
            </a:hlinkClick>
            <a:extLst>
              <a:ext uri="{FF2B5EF4-FFF2-40B4-BE49-F238E27FC236}">
                <a16:creationId xmlns:a16="http://schemas.microsoft.com/office/drawing/2014/main" id="{205DF3A0-253D-4CE6-94B8-F72BB17FF762}"/>
              </a:ext>
            </a:extLst>
          </p:cNvPr>
          <p:cNvSpPr txBox="1"/>
          <p:nvPr/>
        </p:nvSpPr>
        <p:spPr>
          <a:xfrm>
            <a:off x="2633172" y="2585499"/>
            <a:ext cx="16399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mystère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hlinkClick r:id="" action="ppaction://noaction">
              <a:snd r:embed="rId7" name="analyser.wav"/>
            </a:hlinkClick>
            <a:extLst>
              <a:ext uri="{FF2B5EF4-FFF2-40B4-BE49-F238E27FC236}">
                <a16:creationId xmlns:a16="http://schemas.microsoft.com/office/drawing/2014/main" id="{B2C07F50-C37C-4893-AA2E-7A0AECF9D68C}"/>
              </a:ext>
            </a:extLst>
          </p:cNvPr>
          <p:cNvSpPr txBox="1"/>
          <p:nvPr/>
        </p:nvSpPr>
        <p:spPr>
          <a:xfrm>
            <a:off x="5137173" y="2200202"/>
            <a:ext cx="16399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analyser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hlinkClick r:id="" action="ppaction://noaction">
              <a:snd r:embed="rId8" name="cynique.wav"/>
            </a:hlinkClick>
            <a:extLst>
              <a:ext uri="{FF2B5EF4-FFF2-40B4-BE49-F238E27FC236}">
                <a16:creationId xmlns:a16="http://schemas.microsoft.com/office/drawing/2014/main" id="{D19B3479-FB73-4A98-B2FC-36DDE23C1B9F}"/>
              </a:ext>
            </a:extLst>
          </p:cNvPr>
          <p:cNvSpPr txBox="1"/>
          <p:nvPr/>
        </p:nvSpPr>
        <p:spPr>
          <a:xfrm>
            <a:off x="3493604" y="5354436"/>
            <a:ext cx="16399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cynique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hlinkClick r:id="" action="ppaction://noaction">
              <a:snd r:embed="rId9" name="hypothèse.wav"/>
            </a:hlinkClick>
            <a:extLst>
              <a:ext uri="{FF2B5EF4-FFF2-40B4-BE49-F238E27FC236}">
                <a16:creationId xmlns:a16="http://schemas.microsoft.com/office/drawing/2014/main" id="{A99866B3-45BF-4976-AD94-BB030B8BC9F6}"/>
              </a:ext>
            </a:extLst>
          </p:cNvPr>
          <p:cNvSpPr txBox="1"/>
          <p:nvPr/>
        </p:nvSpPr>
        <p:spPr>
          <a:xfrm>
            <a:off x="605614" y="4768196"/>
            <a:ext cx="21091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hypothèse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hlinkClick r:id="" action="ppaction://noaction">
              <a:snd r:embed="rId10" name="typique.wav"/>
            </a:hlinkClick>
            <a:extLst>
              <a:ext uri="{FF2B5EF4-FFF2-40B4-BE49-F238E27FC236}">
                <a16:creationId xmlns:a16="http://schemas.microsoft.com/office/drawing/2014/main" id="{ACE0EF0E-4CDD-4594-A484-F0048C8DC7D4}"/>
              </a:ext>
            </a:extLst>
          </p:cNvPr>
          <p:cNvSpPr txBox="1"/>
          <p:nvPr/>
        </p:nvSpPr>
        <p:spPr>
          <a:xfrm>
            <a:off x="7672589" y="5350292"/>
            <a:ext cx="16399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typique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hlinkClick r:id="" action="ppaction://noaction">
              <a:snd r:embed="rId11" name="dynamique.wav"/>
            </a:hlinkClick>
            <a:extLst>
              <a:ext uri="{FF2B5EF4-FFF2-40B4-BE49-F238E27FC236}">
                <a16:creationId xmlns:a16="http://schemas.microsoft.com/office/drawing/2014/main" id="{A2C613B7-71E6-4CF1-ADD2-BE0512816B0C}"/>
              </a:ext>
            </a:extLst>
          </p:cNvPr>
          <p:cNvSpPr txBox="1"/>
          <p:nvPr/>
        </p:nvSpPr>
        <p:spPr>
          <a:xfrm>
            <a:off x="5529344" y="4571096"/>
            <a:ext cx="26390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dynamique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hlinkClick r:id="" action="ppaction://noaction">
              <a:snd r:embed="rId12" name="python.wav"/>
            </a:hlinkClick>
            <a:extLst>
              <a:ext uri="{FF2B5EF4-FFF2-40B4-BE49-F238E27FC236}">
                <a16:creationId xmlns:a16="http://schemas.microsoft.com/office/drawing/2014/main" id="{48686703-C831-4F6E-A8AF-5869143455D8}"/>
              </a:ext>
            </a:extLst>
          </p:cNvPr>
          <p:cNvSpPr txBox="1"/>
          <p:nvPr/>
        </p:nvSpPr>
        <p:spPr>
          <a:xfrm>
            <a:off x="1007646" y="3539244"/>
            <a:ext cx="18454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python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hlinkClick r:id="" action="ppaction://noaction">
              <a:snd r:embed="rId13" name="rythme.wav"/>
            </a:hlinkClick>
            <a:extLst>
              <a:ext uri="{FF2B5EF4-FFF2-40B4-BE49-F238E27FC236}">
                <a16:creationId xmlns:a16="http://schemas.microsoft.com/office/drawing/2014/main" id="{29356BCF-1B14-4D46-AC91-E32A3FDDAB74}"/>
              </a:ext>
            </a:extLst>
          </p:cNvPr>
          <p:cNvSpPr txBox="1"/>
          <p:nvPr/>
        </p:nvSpPr>
        <p:spPr>
          <a:xfrm>
            <a:off x="8290534" y="4418502"/>
            <a:ext cx="14489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rythme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hlinkClick r:id="" action="ppaction://noaction">
              <a:snd r:embed="rId14" name="recycler.wav"/>
            </a:hlinkClick>
            <a:extLst>
              <a:ext uri="{FF2B5EF4-FFF2-40B4-BE49-F238E27FC236}">
                <a16:creationId xmlns:a16="http://schemas.microsoft.com/office/drawing/2014/main" id="{69F24FE7-DCE6-4466-B5D2-C40E2F2D5132}"/>
              </a:ext>
            </a:extLst>
          </p:cNvPr>
          <p:cNvSpPr txBox="1"/>
          <p:nvPr/>
        </p:nvSpPr>
        <p:spPr>
          <a:xfrm>
            <a:off x="2686724" y="4011581"/>
            <a:ext cx="18195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recycler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a:hlinkClick r:id="" action="ppaction://noaction">
              <a:snd r:embed="rId15" name="psychologie.wav"/>
            </a:hlinkClick>
            <a:extLst>
              <a:ext uri="{FF2B5EF4-FFF2-40B4-BE49-F238E27FC236}">
                <a16:creationId xmlns:a16="http://schemas.microsoft.com/office/drawing/2014/main" id="{B0C402AA-2F5E-4C14-B365-34BF98ED9F5A}"/>
              </a:ext>
            </a:extLst>
          </p:cNvPr>
          <p:cNvSpPr txBox="1"/>
          <p:nvPr/>
        </p:nvSpPr>
        <p:spPr>
          <a:xfrm>
            <a:off x="5529344" y="3344986"/>
            <a:ext cx="23166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psychologie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C2059B83-F664-434C-A00D-D0DA94E57F15}"/>
              </a:ext>
            </a:extLst>
          </p:cNvPr>
          <p:cNvSpPr txBox="1"/>
          <p:nvPr/>
        </p:nvSpPr>
        <p:spPr>
          <a:xfrm>
            <a:off x="5065699" y="2604867"/>
            <a:ext cx="17075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analyse]</a:t>
            </a:r>
          </a:p>
        </p:txBody>
      </p:sp>
      <p:sp>
        <p:nvSpPr>
          <p:cNvPr id="61" name="TextBox 60">
            <a:extLst>
              <a:ext uri="{FF2B5EF4-FFF2-40B4-BE49-F238E27FC236}">
                <a16:creationId xmlns:a16="http://schemas.microsoft.com/office/drawing/2014/main" id="{B0247C72-A5C7-4673-975C-2D3EA9D5F694}"/>
              </a:ext>
            </a:extLst>
          </p:cNvPr>
          <p:cNvSpPr txBox="1"/>
          <p:nvPr/>
        </p:nvSpPr>
        <p:spPr>
          <a:xfrm>
            <a:off x="2879496" y="2992140"/>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mystery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9" name="TextBox 68">
            <a:extLst>
              <a:ext uri="{FF2B5EF4-FFF2-40B4-BE49-F238E27FC236}">
                <a16:creationId xmlns:a16="http://schemas.microsoft.com/office/drawing/2014/main" id="{B34CE399-98DE-487D-8B29-0AB5D611CAA4}"/>
              </a:ext>
            </a:extLst>
          </p:cNvPr>
          <p:cNvSpPr txBox="1"/>
          <p:nvPr/>
        </p:nvSpPr>
        <p:spPr>
          <a:xfrm>
            <a:off x="967174" y="5150199"/>
            <a:ext cx="18195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hypothesis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1" name="TextBox 70">
            <a:extLst>
              <a:ext uri="{FF2B5EF4-FFF2-40B4-BE49-F238E27FC236}">
                <a16:creationId xmlns:a16="http://schemas.microsoft.com/office/drawing/2014/main" id="{C0D5916A-AAEB-4147-9BC9-B4FB514E0BE3}"/>
              </a:ext>
            </a:extLst>
          </p:cNvPr>
          <p:cNvSpPr txBox="1"/>
          <p:nvPr/>
        </p:nvSpPr>
        <p:spPr>
          <a:xfrm>
            <a:off x="3813077" y="5736439"/>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cynical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5" name="TextBox 74">
            <a:extLst>
              <a:ext uri="{FF2B5EF4-FFF2-40B4-BE49-F238E27FC236}">
                <a16:creationId xmlns:a16="http://schemas.microsoft.com/office/drawing/2014/main" id="{BDC747EC-061D-4A1F-ADDE-A43AABBA9031}"/>
              </a:ext>
            </a:extLst>
          </p:cNvPr>
          <p:cNvSpPr txBox="1"/>
          <p:nvPr/>
        </p:nvSpPr>
        <p:spPr>
          <a:xfrm>
            <a:off x="7990694" y="5729378"/>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typical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052" name="Picture 4" descr="Browser, Graphic, Flat Design, Window, Desktop, App">
            <a:extLst>
              <a:ext uri="{FF2B5EF4-FFF2-40B4-BE49-F238E27FC236}">
                <a16:creationId xmlns:a16="http://schemas.microsoft.com/office/drawing/2014/main" id="{E38FED50-D840-4313-81BB-C3D98ECB29BD}"/>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47729" y="2159569"/>
            <a:ext cx="1267183" cy="9319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asons Of The Year, Year, Tree, Nature, Autumn, Winter">
            <a:extLst>
              <a:ext uri="{FF2B5EF4-FFF2-40B4-BE49-F238E27FC236}">
                <a16:creationId xmlns:a16="http://schemas.microsoft.com/office/drawing/2014/main" id="{1A4D9788-D0C6-4A74-8515-388A03547C9A}"/>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930764" y="2230494"/>
            <a:ext cx="1160364" cy="1165219"/>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488B83E-A237-49B3-9724-F50239D37B73}"/>
              </a:ext>
            </a:extLst>
          </p:cNvPr>
          <p:cNvSpPr txBox="1"/>
          <p:nvPr/>
        </p:nvSpPr>
        <p:spPr>
          <a:xfrm>
            <a:off x="698069" y="2564447"/>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typhoon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026" name="Picture 2" descr="Snake, Python, Serpent, Green, Reptile">
            <a:extLst>
              <a:ext uri="{FF2B5EF4-FFF2-40B4-BE49-F238E27FC236}">
                <a16:creationId xmlns:a16="http://schemas.microsoft.com/office/drawing/2014/main" id="{A5CC22F8-84B0-4165-B6B6-2C124A27BCA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19439" y="3325941"/>
            <a:ext cx="1376414" cy="12315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oman, Girl, Black, Female, Rubbish">
            <a:extLst>
              <a:ext uri="{FF2B5EF4-FFF2-40B4-BE49-F238E27FC236}">
                <a16:creationId xmlns:a16="http://schemas.microsoft.com/office/drawing/2014/main" id="{F40FA7E0-E8EE-4C29-A192-C296F55EA395}"/>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934565" y="3606596"/>
            <a:ext cx="1300960" cy="1340383"/>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0F3F898C-13CE-4C17-A392-50E98942563B}"/>
              </a:ext>
            </a:extLst>
          </p:cNvPr>
          <p:cNvSpPr txBox="1"/>
          <p:nvPr/>
        </p:nvSpPr>
        <p:spPr>
          <a:xfrm>
            <a:off x="5730047" y="3741037"/>
            <a:ext cx="19425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psychology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032" name="Picture 8" descr="Electrocardiogram, Blood Pressure, Ekg">
            <a:extLst>
              <a:ext uri="{FF2B5EF4-FFF2-40B4-BE49-F238E27FC236}">
                <a16:creationId xmlns:a16="http://schemas.microsoft.com/office/drawing/2014/main" id="{7B52121E-2614-415D-A2CE-F33E30F446F2}"/>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832509" y="3884224"/>
            <a:ext cx="1267044" cy="753138"/>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D1445CBB-8396-45B2-9BEF-F3949D23AA9B}"/>
              </a:ext>
            </a:extLst>
          </p:cNvPr>
          <p:cNvSpPr txBox="1"/>
          <p:nvPr/>
        </p:nvSpPr>
        <p:spPr>
          <a:xfrm>
            <a:off x="5834086" y="4950144"/>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[vibrant]</a:t>
            </a:r>
          </a:p>
        </p:txBody>
      </p:sp>
    </p:spTree>
    <p:extLst>
      <p:ext uri="{BB962C8B-B14F-4D97-AF65-F5344CB8AC3E}">
        <p14:creationId xmlns:p14="http://schemas.microsoft.com/office/powerpoint/2010/main" val="39892263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6"/>
                                        </p:tgtEl>
                                      </p:cBhvr>
                                    </p:animEffect>
                                    <p:set>
                                      <p:cBhvr>
                                        <p:cTn id="7" dur="1" fill="hold">
                                          <p:stCondLst>
                                            <p:cond delay="5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[y]</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y</a:t>
            </a:r>
            <a:endParaRPr lang="en-US" dirty="0"/>
          </a:p>
        </p:txBody>
      </p:sp>
      <p:sp>
        <p:nvSpPr>
          <p:cNvPr id="4" name="TextBox 3"/>
          <p:cNvSpPr txBox="1"/>
          <p:nvPr/>
        </p:nvSpPr>
        <p:spPr>
          <a:xfrm>
            <a:off x="5557230" y="4303986"/>
            <a:ext cx="1077539"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y</a:t>
            </a:r>
          </a:p>
        </p:txBody>
      </p:sp>
      <p:pic>
        <p:nvPicPr>
          <p:cNvPr id="3" name="Picture 2" descr="'you are here' icon">
            <a:extLst>
              <a:ext uri="{FF2B5EF4-FFF2-40B4-BE49-F238E27FC236}">
                <a16:creationId xmlns:a16="http://schemas.microsoft.com/office/drawing/2014/main" id="{01D34CA6-92DF-4320-9107-9CA1215B7E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2978" y="615022"/>
            <a:ext cx="3826042" cy="382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25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y.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299430" y="212258"/>
            <a:ext cx="10515600" cy="1325563"/>
          </a:xfrm>
        </p:spPr>
        <p:txBody>
          <a:bodyPr>
            <a:normAutofit fontScale="90000"/>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oy</a:t>
            </a:r>
            <a:endParaRPr lang="en-US" dirty="0"/>
          </a:p>
        </p:txBody>
      </p:sp>
      <p:sp>
        <p:nvSpPr>
          <p:cNvPr id="4" name="TextBox 3"/>
          <p:cNvSpPr txBox="1"/>
          <p:nvPr/>
        </p:nvSpPr>
        <p:spPr>
          <a:xfrm>
            <a:off x="2939527" y="4303986"/>
            <a:ext cx="6312947"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env</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oy</a:t>
            </a: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send message' icon">
            <a:extLst>
              <a:ext uri="{FF2B5EF4-FFF2-40B4-BE49-F238E27FC236}">
                <a16:creationId xmlns:a16="http://schemas.microsoft.com/office/drawing/2014/main" id="{01D34CA6-92DF-4320-9107-9CA1215B7E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182979" y="615022"/>
            <a:ext cx="3826042" cy="382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33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SC o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oy envoy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4" name="oy envoy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5B699D14-7BE5-4986-906F-6732806D3FC2}"/>
              </a:ext>
            </a:extLst>
          </p:cNvPr>
          <p:cNvGraphicFramePr>
            <a:graphicFrameLocks noGrp="1"/>
          </p:cNvGraphicFramePr>
          <p:nvPr/>
        </p:nvGraphicFramePr>
        <p:xfrm>
          <a:off x="2032000" y="1995840"/>
          <a:ext cx="9025861" cy="4114800"/>
        </p:xfrm>
        <a:graphic>
          <a:graphicData uri="http://schemas.openxmlformats.org/drawingml/2006/table">
            <a:tbl>
              <a:tblPr firstRow="1" bandRow="1">
                <a:tableStyleId>{21E4AEA4-8DFA-4A89-87EB-49C32662AFE0}</a:tableStyleId>
              </a:tblPr>
              <a:tblGrid>
                <a:gridCol w="535920">
                  <a:extLst>
                    <a:ext uri="{9D8B030D-6E8A-4147-A177-3AD203B41FA5}">
                      <a16:colId xmlns:a16="http://schemas.microsoft.com/office/drawing/2014/main" val="1925490264"/>
                    </a:ext>
                  </a:extLst>
                </a:gridCol>
                <a:gridCol w="5094747">
                  <a:extLst>
                    <a:ext uri="{9D8B030D-6E8A-4147-A177-3AD203B41FA5}">
                      <a16:colId xmlns:a16="http://schemas.microsoft.com/office/drawing/2014/main" val="721217777"/>
                    </a:ext>
                  </a:extLst>
                </a:gridCol>
                <a:gridCol w="1697597">
                  <a:extLst>
                    <a:ext uri="{9D8B030D-6E8A-4147-A177-3AD203B41FA5}">
                      <a16:colId xmlns:a16="http://schemas.microsoft.com/office/drawing/2014/main" val="2585646328"/>
                    </a:ext>
                  </a:extLst>
                </a:gridCol>
                <a:gridCol w="1697597">
                  <a:extLst>
                    <a:ext uri="{9D8B030D-6E8A-4147-A177-3AD203B41FA5}">
                      <a16:colId xmlns:a16="http://schemas.microsoft.com/office/drawing/2014/main" val="1118927646"/>
                    </a:ext>
                  </a:extLst>
                </a:gridCol>
              </a:tblGrid>
              <a:tr h="370840">
                <a:tc>
                  <a:txBody>
                    <a:bodyPr/>
                    <a:lstStyle/>
                    <a:p>
                      <a:pPr algn="ctr"/>
                      <a:r>
                        <a:rPr lang="fr-FR" sz="2400" dirty="0"/>
                        <a:t>Q</a:t>
                      </a:r>
                    </a:p>
                  </a:txBody>
                  <a:tcPr/>
                </a:tc>
                <a:tc>
                  <a:txBody>
                    <a:bodyPr/>
                    <a:lstStyle/>
                    <a:p>
                      <a:pPr algn="ctr"/>
                      <a:r>
                        <a:rPr lang="fr-FR" sz="2400" dirty="0"/>
                        <a:t>mot</a:t>
                      </a:r>
                    </a:p>
                  </a:txBody>
                  <a:tcPr/>
                </a:tc>
                <a:tc>
                  <a:txBody>
                    <a:bodyPr/>
                    <a:lstStyle/>
                    <a:p>
                      <a:pPr algn="ctr"/>
                      <a:r>
                        <a:rPr lang="fr-FR" sz="2400" dirty="0"/>
                        <a:t>[</a:t>
                      </a:r>
                      <a:r>
                        <a:rPr lang="fr-FR" sz="2400" dirty="0" err="1"/>
                        <a:t>oy</a:t>
                      </a:r>
                      <a:r>
                        <a:rPr lang="fr-FR" sz="2400" dirty="0"/>
                        <a:t>]</a:t>
                      </a:r>
                    </a:p>
                  </a:txBody>
                  <a:tcPr/>
                </a:tc>
                <a:tc>
                  <a:txBody>
                    <a:bodyPr/>
                    <a:lstStyle/>
                    <a:p>
                      <a:pPr algn="ctr"/>
                      <a:r>
                        <a:rPr lang="fr-FR" sz="2400" dirty="0"/>
                        <a:t>[y]</a:t>
                      </a:r>
                    </a:p>
                  </a:txBody>
                  <a:tcPr/>
                </a:tc>
                <a:extLst>
                  <a:ext uri="{0D108BD9-81ED-4DB2-BD59-A6C34878D82A}">
                    <a16:rowId xmlns:a16="http://schemas.microsoft.com/office/drawing/2014/main" val="169592804"/>
                  </a:ext>
                </a:extLst>
              </a:tr>
              <a:tr h="370840">
                <a:tc>
                  <a:txBody>
                    <a:bodyPr/>
                    <a:lstStyle/>
                    <a:p>
                      <a:endParaRPr lang="fr-FR" sz="2400"/>
                    </a:p>
                  </a:txBody>
                  <a:tcPr/>
                </a:tc>
                <a:tc>
                  <a:txBody>
                    <a:bodyPr/>
                    <a:lstStyle/>
                    <a:p>
                      <a:r>
                        <a:rPr lang="fr-FR" sz="2400" dirty="0">
                          <a:solidFill>
                            <a:srgbClr val="002060"/>
                          </a:solidFill>
                        </a:rPr>
                        <a:t>joyau [</a:t>
                      </a:r>
                      <a:r>
                        <a:rPr lang="fr-FR" sz="2400" dirty="0" err="1">
                          <a:solidFill>
                            <a:srgbClr val="002060"/>
                          </a:solidFill>
                        </a:rPr>
                        <a:t>jewel</a:t>
                      </a:r>
                      <a:r>
                        <a:rPr lang="fr-FR" sz="2400" dirty="0">
                          <a:solidFill>
                            <a:srgbClr val="002060"/>
                          </a:solidFill>
                        </a:rPr>
                        <a:t>]</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4215077657"/>
                  </a:ext>
                </a:extLst>
              </a:tr>
              <a:tr h="370840">
                <a:tc>
                  <a:txBody>
                    <a:bodyPr/>
                    <a:lstStyle/>
                    <a:p>
                      <a:endParaRPr lang="fr-FR" sz="2400"/>
                    </a:p>
                  </a:txBody>
                  <a:tcPr/>
                </a:tc>
                <a:tc>
                  <a:txBody>
                    <a:bodyPr/>
                    <a:lstStyle/>
                    <a:p>
                      <a:r>
                        <a:rPr lang="fr-FR" sz="2400" dirty="0">
                          <a:solidFill>
                            <a:srgbClr val="002060"/>
                          </a:solidFill>
                        </a:rPr>
                        <a:t>cycliste [</a:t>
                      </a:r>
                      <a:r>
                        <a:rPr lang="fr-FR" sz="2400" dirty="0" err="1">
                          <a:solidFill>
                            <a:srgbClr val="002060"/>
                          </a:solidFill>
                        </a:rPr>
                        <a:t>cyclist</a:t>
                      </a:r>
                      <a:r>
                        <a:rPr lang="fr-FR" sz="2400" dirty="0">
                          <a:solidFill>
                            <a:srgbClr val="002060"/>
                          </a:solidFill>
                        </a:rPr>
                        <a:t>]</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880739684"/>
                  </a:ext>
                </a:extLst>
              </a:tr>
              <a:tr h="370840">
                <a:tc>
                  <a:txBody>
                    <a:bodyPr/>
                    <a:lstStyle/>
                    <a:p>
                      <a:endParaRPr lang="fr-FR" sz="2400"/>
                    </a:p>
                  </a:txBody>
                  <a:tcPr/>
                </a:tc>
                <a:tc>
                  <a:txBody>
                    <a:bodyPr/>
                    <a:lstStyle/>
                    <a:p>
                      <a:r>
                        <a:rPr lang="fr-FR" sz="2400" dirty="0">
                          <a:solidFill>
                            <a:srgbClr val="002060"/>
                          </a:solidFill>
                        </a:rPr>
                        <a:t>symbole [</a:t>
                      </a:r>
                      <a:r>
                        <a:rPr lang="fr-FR" sz="2400" dirty="0" err="1">
                          <a:solidFill>
                            <a:srgbClr val="002060"/>
                          </a:solidFill>
                        </a:rPr>
                        <a:t>symbol</a:t>
                      </a:r>
                      <a:r>
                        <a:rPr lang="fr-FR" sz="2400" dirty="0">
                          <a:solidFill>
                            <a:srgbClr val="002060"/>
                          </a:solidFill>
                        </a:rPr>
                        <a:t>]</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3580712503"/>
                  </a:ext>
                </a:extLst>
              </a:tr>
              <a:tr h="370840">
                <a:tc>
                  <a:txBody>
                    <a:bodyPr/>
                    <a:lstStyle/>
                    <a:p>
                      <a:endParaRPr lang="fr-FR" sz="2400"/>
                    </a:p>
                  </a:txBody>
                  <a:tcPr/>
                </a:tc>
                <a:tc>
                  <a:txBody>
                    <a:bodyPr/>
                    <a:lstStyle/>
                    <a:p>
                      <a:r>
                        <a:rPr lang="fr-FR" sz="2400" dirty="0">
                          <a:solidFill>
                            <a:srgbClr val="002060"/>
                          </a:solidFill>
                        </a:rPr>
                        <a:t>voyelle [</a:t>
                      </a:r>
                      <a:r>
                        <a:rPr lang="fr-FR" sz="2400" dirty="0" err="1">
                          <a:solidFill>
                            <a:srgbClr val="002060"/>
                          </a:solidFill>
                        </a:rPr>
                        <a:t>vowel</a:t>
                      </a:r>
                      <a:r>
                        <a:rPr lang="fr-FR" sz="2400" dirty="0">
                          <a:solidFill>
                            <a:srgbClr val="002060"/>
                          </a:solidFill>
                        </a:rPr>
                        <a:t>]</a:t>
                      </a:r>
                    </a:p>
                  </a:txBody>
                  <a:tcPr/>
                </a:tc>
                <a:tc>
                  <a:txBody>
                    <a:bodyPr/>
                    <a:lstStyle/>
                    <a:p>
                      <a:endParaRPr lang="fr-FR" sz="2400" dirty="0"/>
                    </a:p>
                  </a:txBody>
                  <a:tcPr/>
                </a:tc>
                <a:tc>
                  <a:txBody>
                    <a:bodyPr/>
                    <a:lstStyle/>
                    <a:p>
                      <a:endParaRPr lang="fr-FR" sz="2400"/>
                    </a:p>
                  </a:txBody>
                  <a:tcPr/>
                </a:tc>
                <a:extLst>
                  <a:ext uri="{0D108BD9-81ED-4DB2-BD59-A6C34878D82A}">
                    <a16:rowId xmlns:a16="http://schemas.microsoft.com/office/drawing/2014/main" val="1998004162"/>
                  </a:ext>
                </a:extLst>
              </a:tr>
              <a:tr h="370840">
                <a:tc>
                  <a:txBody>
                    <a:bodyPr/>
                    <a:lstStyle/>
                    <a:p>
                      <a:endParaRPr lang="fr-FR" sz="2400"/>
                    </a:p>
                  </a:txBody>
                  <a:tcPr/>
                </a:tc>
                <a:tc>
                  <a:txBody>
                    <a:bodyPr/>
                    <a:lstStyle/>
                    <a:p>
                      <a:r>
                        <a:rPr lang="fr-FR" sz="2400" dirty="0">
                          <a:solidFill>
                            <a:srgbClr val="002060"/>
                          </a:solidFill>
                        </a:rPr>
                        <a:t>lycée [</a:t>
                      </a:r>
                      <a:r>
                        <a:rPr lang="fr-FR" sz="2400" dirty="0" err="1">
                          <a:solidFill>
                            <a:srgbClr val="002060"/>
                          </a:solidFill>
                        </a:rPr>
                        <a:t>sixth</a:t>
                      </a:r>
                      <a:r>
                        <a:rPr lang="fr-FR" sz="2400" dirty="0">
                          <a:solidFill>
                            <a:srgbClr val="002060"/>
                          </a:solidFill>
                        </a:rPr>
                        <a:t> </a:t>
                      </a:r>
                      <a:r>
                        <a:rPr lang="fr-FR" sz="2400" dirty="0" err="1">
                          <a:solidFill>
                            <a:srgbClr val="002060"/>
                          </a:solidFill>
                        </a:rPr>
                        <a:t>form</a:t>
                      </a:r>
                      <a:r>
                        <a:rPr lang="fr-FR" sz="2400" dirty="0">
                          <a:solidFill>
                            <a:srgbClr val="002060"/>
                          </a:solidFill>
                        </a:rPr>
                        <a:t>]</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521668829"/>
                  </a:ext>
                </a:extLst>
              </a:tr>
              <a:tr h="370840">
                <a:tc>
                  <a:txBody>
                    <a:bodyPr/>
                    <a:lstStyle/>
                    <a:p>
                      <a:endParaRPr lang="fr-FR" sz="2400"/>
                    </a:p>
                  </a:txBody>
                  <a:tcPr/>
                </a:tc>
                <a:tc>
                  <a:txBody>
                    <a:bodyPr/>
                    <a:lstStyle/>
                    <a:p>
                      <a:r>
                        <a:rPr lang="fr-FR" sz="2400" dirty="0">
                          <a:solidFill>
                            <a:srgbClr val="002060"/>
                          </a:solidFill>
                        </a:rPr>
                        <a:t>gymnase [gym]</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2594560817"/>
                  </a:ext>
                </a:extLst>
              </a:tr>
              <a:tr h="370840">
                <a:tc>
                  <a:txBody>
                    <a:bodyPr/>
                    <a:lstStyle/>
                    <a:p>
                      <a:endParaRPr lang="fr-FR" sz="2400"/>
                    </a:p>
                  </a:txBody>
                  <a:tcPr/>
                </a:tc>
                <a:tc>
                  <a:txBody>
                    <a:bodyPr/>
                    <a:lstStyle/>
                    <a:p>
                      <a:r>
                        <a:rPr lang="fr-FR" sz="2400" dirty="0">
                          <a:solidFill>
                            <a:srgbClr val="002060"/>
                          </a:solidFill>
                        </a:rPr>
                        <a:t>incroyable [</a:t>
                      </a:r>
                      <a:r>
                        <a:rPr lang="fr-FR" sz="2400" dirty="0" err="1">
                          <a:solidFill>
                            <a:srgbClr val="002060"/>
                          </a:solidFill>
                        </a:rPr>
                        <a:t>incredible</a:t>
                      </a:r>
                      <a:r>
                        <a:rPr lang="fr-FR" sz="2400" dirty="0">
                          <a:solidFill>
                            <a:srgbClr val="002060"/>
                          </a:solidFill>
                        </a:rPr>
                        <a:t>]</a:t>
                      </a:r>
                    </a:p>
                  </a:txBody>
                  <a:tcPr/>
                </a:tc>
                <a:tc>
                  <a:txBody>
                    <a:bodyPr/>
                    <a:lstStyle/>
                    <a:p>
                      <a:endParaRPr lang="fr-FR" sz="2400"/>
                    </a:p>
                  </a:txBody>
                  <a:tcPr/>
                </a:tc>
                <a:tc>
                  <a:txBody>
                    <a:bodyPr/>
                    <a:lstStyle/>
                    <a:p>
                      <a:endParaRPr lang="fr-FR" sz="2400" dirty="0"/>
                    </a:p>
                  </a:txBody>
                  <a:tcPr/>
                </a:tc>
                <a:extLst>
                  <a:ext uri="{0D108BD9-81ED-4DB2-BD59-A6C34878D82A}">
                    <a16:rowId xmlns:a16="http://schemas.microsoft.com/office/drawing/2014/main" val="3557117781"/>
                  </a:ext>
                </a:extLst>
              </a:tr>
              <a:tr h="370840">
                <a:tc>
                  <a:txBody>
                    <a:bodyPr/>
                    <a:lstStyle/>
                    <a:p>
                      <a:endParaRPr lang="fr-FR" sz="2400" dirty="0"/>
                    </a:p>
                  </a:txBody>
                  <a:tcPr/>
                </a:tc>
                <a:tc>
                  <a:txBody>
                    <a:bodyPr/>
                    <a:lstStyle/>
                    <a:p>
                      <a:r>
                        <a:rPr lang="fr-FR" sz="2400" dirty="0">
                          <a:solidFill>
                            <a:srgbClr val="002060"/>
                          </a:solidFill>
                        </a:rPr>
                        <a:t>moyen [</a:t>
                      </a:r>
                      <a:r>
                        <a:rPr lang="fr-FR" sz="2400" dirty="0" err="1">
                          <a:solidFill>
                            <a:srgbClr val="002060"/>
                          </a:solidFill>
                        </a:rPr>
                        <a:t>average</a:t>
                      </a:r>
                      <a:r>
                        <a:rPr lang="fr-FR" sz="2400" dirty="0">
                          <a:solidFill>
                            <a:srgbClr val="002060"/>
                          </a:solidFill>
                        </a:rPr>
                        <a:t>]</a:t>
                      </a:r>
                    </a:p>
                  </a:txBody>
                  <a:tcPr/>
                </a:tc>
                <a:tc>
                  <a:txBody>
                    <a:bodyPr/>
                    <a:lstStyle/>
                    <a:p>
                      <a:endParaRPr lang="fr-FR" sz="2400" dirty="0"/>
                    </a:p>
                  </a:txBody>
                  <a:tcPr/>
                </a:tc>
                <a:tc>
                  <a:txBody>
                    <a:bodyPr/>
                    <a:lstStyle/>
                    <a:p>
                      <a:endParaRPr lang="fr-FR" sz="2400" dirty="0"/>
                    </a:p>
                  </a:txBody>
                  <a:tcPr/>
                </a:tc>
                <a:extLst>
                  <a:ext uri="{0D108BD9-81ED-4DB2-BD59-A6C34878D82A}">
                    <a16:rowId xmlns:a16="http://schemas.microsoft.com/office/drawing/2014/main" val="319739931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[oy]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p>
        </p:txBody>
      </p:sp>
      <p:sp>
        <p:nvSpPr>
          <p:cNvPr id="9" name="Action Button: Custom 16">
            <a:hlinkClick r:id="" action="ppaction://noaction" highlightClick="1">
              <a:snd r:embed="rId4" name="1.wav"/>
            </a:hlinkClick>
            <a:extLst>
              <a:ext uri="{FF2B5EF4-FFF2-40B4-BE49-F238E27FC236}">
                <a16:creationId xmlns:a16="http://schemas.microsoft.com/office/drawing/2014/main" id="{F3647B33-8889-40EE-86D0-188DA737FFEC}"/>
              </a:ext>
            </a:extLst>
          </p:cNvPr>
          <p:cNvSpPr/>
          <p:nvPr/>
        </p:nvSpPr>
        <p:spPr>
          <a:xfrm>
            <a:off x="2122504" y="247933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5" name="2 cycliste.wav"/>
            </a:hlinkClick>
            <a:extLst>
              <a:ext uri="{FF2B5EF4-FFF2-40B4-BE49-F238E27FC236}">
                <a16:creationId xmlns:a16="http://schemas.microsoft.com/office/drawing/2014/main" id="{31C0CCE4-2C2A-4ED4-A8C6-7334F574E94E}"/>
              </a:ext>
            </a:extLst>
          </p:cNvPr>
          <p:cNvSpPr/>
          <p:nvPr/>
        </p:nvSpPr>
        <p:spPr>
          <a:xfrm>
            <a:off x="2122504" y="293399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6" name="3 symbole.wav"/>
            </a:hlinkClick>
            <a:extLst>
              <a:ext uri="{FF2B5EF4-FFF2-40B4-BE49-F238E27FC236}">
                <a16:creationId xmlns:a16="http://schemas.microsoft.com/office/drawing/2014/main" id="{E401D661-C519-4643-A6BF-97849A1AF0F4}"/>
              </a:ext>
            </a:extLst>
          </p:cNvPr>
          <p:cNvSpPr/>
          <p:nvPr/>
        </p:nvSpPr>
        <p:spPr>
          <a:xfrm>
            <a:off x="2122504" y="338866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7" name="4 voyelle.wav"/>
            </a:hlinkClick>
            <a:extLst>
              <a:ext uri="{FF2B5EF4-FFF2-40B4-BE49-F238E27FC236}">
                <a16:creationId xmlns:a16="http://schemas.microsoft.com/office/drawing/2014/main" id="{C67F5D72-5D99-4702-93C2-04C0A230DDFD}"/>
              </a:ext>
            </a:extLst>
          </p:cNvPr>
          <p:cNvSpPr/>
          <p:nvPr/>
        </p:nvSpPr>
        <p:spPr>
          <a:xfrm>
            <a:off x="2122504" y="384332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8" name="5 lycée.wav"/>
            </a:hlinkClick>
            <a:extLst>
              <a:ext uri="{FF2B5EF4-FFF2-40B4-BE49-F238E27FC236}">
                <a16:creationId xmlns:a16="http://schemas.microsoft.com/office/drawing/2014/main" id="{6882811C-9B05-4737-941B-52903D956657}"/>
              </a:ext>
            </a:extLst>
          </p:cNvPr>
          <p:cNvSpPr/>
          <p:nvPr/>
        </p:nvSpPr>
        <p:spPr>
          <a:xfrm>
            <a:off x="2122504" y="429799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 name="Action Button: Custom 16">
            <a:hlinkClick r:id="" action="ppaction://noaction" highlightClick="1">
              <a:snd r:embed="rId9" name="6 gymnase.wav"/>
            </a:hlinkClick>
            <a:extLst>
              <a:ext uri="{FF2B5EF4-FFF2-40B4-BE49-F238E27FC236}">
                <a16:creationId xmlns:a16="http://schemas.microsoft.com/office/drawing/2014/main" id="{6B50868A-CC1C-4256-BC58-5D316BA4CF5E}"/>
              </a:ext>
            </a:extLst>
          </p:cNvPr>
          <p:cNvSpPr/>
          <p:nvPr/>
        </p:nvSpPr>
        <p:spPr>
          <a:xfrm>
            <a:off x="2127298" y="47526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Action Button: Custom 16">
            <a:hlinkClick r:id="" action="ppaction://noaction" highlightClick="1">
              <a:snd r:embed="rId10" name="7 incroyable.wav"/>
            </a:hlinkClick>
            <a:extLst>
              <a:ext uri="{FF2B5EF4-FFF2-40B4-BE49-F238E27FC236}">
                <a16:creationId xmlns:a16="http://schemas.microsoft.com/office/drawing/2014/main" id="{881FEB19-DCC0-41D0-A0EA-B6A71744A915}"/>
              </a:ext>
            </a:extLst>
          </p:cNvPr>
          <p:cNvSpPr/>
          <p:nvPr/>
        </p:nvSpPr>
        <p:spPr>
          <a:xfrm>
            <a:off x="2132698" y="520732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11" name="8 citoyen.wav"/>
            </a:hlinkClick>
            <a:extLst>
              <a:ext uri="{FF2B5EF4-FFF2-40B4-BE49-F238E27FC236}">
                <a16:creationId xmlns:a16="http://schemas.microsoft.com/office/drawing/2014/main" id="{373D8359-76B0-4181-97EA-ED4B3F20E84C}"/>
              </a:ext>
            </a:extLst>
          </p:cNvPr>
          <p:cNvSpPr/>
          <p:nvPr/>
        </p:nvSpPr>
        <p:spPr>
          <a:xfrm>
            <a:off x="2132698" y="566198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7" name="Picture 16" descr="green checkmark">
            <a:extLst>
              <a:ext uri="{FF2B5EF4-FFF2-40B4-BE49-F238E27FC236}">
                <a16:creationId xmlns:a16="http://schemas.microsoft.com/office/drawing/2014/main" id="{DAA48743-6F29-4EEC-A283-EB74E7DE98F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62188" y="2556211"/>
            <a:ext cx="282522" cy="294294"/>
          </a:xfrm>
          <a:prstGeom prst="rect">
            <a:avLst/>
          </a:prstGeom>
        </p:spPr>
      </p:pic>
      <p:pic>
        <p:nvPicPr>
          <p:cNvPr id="18" name="Picture 17" descr="green checkmark">
            <a:extLst>
              <a:ext uri="{FF2B5EF4-FFF2-40B4-BE49-F238E27FC236}">
                <a16:creationId xmlns:a16="http://schemas.microsoft.com/office/drawing/2014/main" id="{977311ED-D152-49CE-B941-58C2C68B34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28933" y="2989278"/>
            <a:ext cx="282522" cy="294294"/>
          </a:xfrm>
          <a:prstGeom prst="rect">
            <a:avLst/>
          </a:prstGeom>
        </p:spPr>
      </p:pic>
      <p:pic>
        <p:nvPicPr>
          <p:cNvPr id="19" name="Picture 18" descr="green checkmark">
            <a:extLst>
              <a:ext uri="{FF2B5EF4-FFF2-40B4-BE49-F238E27FC236}">
                <a16:creationId xmlns:a16="http://schemas.microsoft.com/office/drawing/2014/main" id="{68C51851-FC74-445B-ACEA-5568B9C5B66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28933" y="3524156"/>
            <a:ext cx="282522" cy="294294"/>
          </a:xfrm>
          <a:prstGeom prst="rect">
            <a:avLst/>
          </a:prstGeom>
        </p:spPr>
      </p:pic>
      <p:pic>
        <p:nvPicPr>
          <p:cNvPr id="20" name="Picture 19" descr="green checkmark">
            <a:extLst>
              <a:ext uri="{FF2B5EF4-FFF2-40B4-BE49-F238E27FC236}">
                <a16:creationId xmlns:a16="http://schemas.microsoft.com/office/drawing/2014/main" id="{286E62C6-C0DD-40D3-9B01-A53BEA16BD8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62188" y="3906093"/>
            <a:ext cx="282522" cy="294294"/>
          </a:xfrm>
          <a:prstGeom prst="rect">
            <a:avLst/>
          </a:prstGeom>
        </p:spPr>
      </p:pic>
      <p:pic>
        <p:nvPicPr>
          <p:cNvPr id="21" name="Picture 20" descr="green checkmark">
            <a:extLst>
              <a:ext uri="{FF2B5EF4-FFF2-40B4-BE49-F238E27FC236}">
                <a16:creationId xmlns:a16="http://schemas.microsoft.com/office/drawing/2014/main" id="{E0544E2A-DFA5-4E1A-BDBB-C72D5F58E67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18739" y="4358627"/>
            <a:ext cx="282522" cy="294294"/>
          </a:xfrm>
          <a:prstGeom prst="rect">
            <a:avLst/>
          </a:prstGeom>
        </p:spPr>
      </p:pic>
      <p:pic>
        <p:nvPicPr>
          <p:cNvPr id="22" name="Picture 21" descr="green checkmark">
            <a:extLst>
              <a:ext uri="{FF2B5EF4-FFF2-40B4-BE49-F238E27FC236}">
                <a16:creationId xmlns:a16="http://schemas.microsoft.com/office/drawing/2014/main" id="{9010AB03-7235-4718-AFA5-6E4CA30F6F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18739" y="4871903"/>
            <a:ext cx="282522" cy="294294"/>
          </a:xfrm>
          <a:prstGeom prst="rect">
            <a:avLst/>
          </a:prstGeom>
        </p:spPr>
      </p:pic>
      <p:pic>
        <p:nvPicPr>
          <p:cNvPr id="23" name="Picture 22" descr="green checkmark">
            <a:extLst>
              <a:ext uri="{FF2B5EF4-FFF2-40B4-BE49-F238E27FC236}">
                <a16:creationId xmlns:a16="http://schemas.microsoft.com/office/drawing/2014/main" id="{BAD2A935-CFA5-4F28-87F1-395DC249E4C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62188" y="5283034"/>
            <a:ext cx="282522" cy="294294"/>
          </a:xfrm>
          <a:prstGeom prst="rect">
            <a:avLst/>
          </a:prstGeom>
        </p:spPr>
      </p:pic>
      <p:pic>
        <p:nvPicPr>
          <p:cNvPr id="24" name="Picture 23" descr="green checkmark">
            <a:extLst>
              <a:ext uri="{FF2B5EF4-FFF2-40B4-BE49-F238E27FC236}">
                <a16:creationId xmlns:a16="http://schemas.microsoft.com/office/drawing/2014/main" id="{8FC995B9-0BBE-4FC5-A185-42C4E1F9467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62188" y="5747731"/>
            <a:ext cx="282522" cy="294294"/>
          </a:xfrm>
          <a:prstGeom prst="rect">
            <a:avLst/>
          </a:prstGeom>
        </p:spPr>
      </p:pic>
      <p:sp>
        <p:nvSpPr>
          <p:cNvPr id="5" name="Rectangle 4">
            <a:extLst>
              <a:ext uri="{FF2B5EF4-FFF2-40B4-BE49-F238E27FC236}">
                <a16:creationId xmlns:a16="http://schemas.microsoft.com/office/drawing/2014/main" id="{8AD22CE6-CC9F-4D16-8CFE-21CC26CB8F6C}"/>
              </a:ext>
            </a:extLst>
          </p:cNvPr>
          <p:cNvSpPr/>
          <p:nvPr/>
        </p:nvSpPr>
        <p:spPr>
          <a:xfrm>
            <a:off x="2632685" y="2479335"/>
            <a:ext cx="4091665" cy="395999"/>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36E9BC33-FDC4-4C01-8176-3B5846E5BF74}"/>
              </a:ext>
            </a:extLst>
          </p:cNvPr>
          <p:cNvSpPr/>
          <p:nvPr/>
        </p:nvSpPr>
        <p:spPr>
          <a:xfrm>
            <a:off x="2632690" y="3394303"/>
            <a:ext cx="4091665" cy="395999"/>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2B259B8B-624B-4E8F-BE1E-D90934E5DCAB}"/>
              </a:ext>
            </a:extLst>
          </p:cNvPr>
          <p:cNvSpPr/>
          <p:nvPr/>
        </p:nvSpPr>
        <p:spPr>
          <a:xfrm>
            <a:off x="2632688" y="4307775"/>
            <a:ext cx="4091665" cy="395999"/>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7CD2F4D8-1CCA-470A-B5CD-903701117EA6}"/>
              </a:ext>
            </a:extLst>
          </p:cNvPr>
          <p:cNvSpPr/>
          <p:nvPr/>
        </p:nvSpPr>
        <p:spPr>
          <a:xfrm>
            <a:off x="2632687" y="4773635"/>
            <a:ext cx="4091665" cy="39599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8116233C-1F85-49E8-8EE4-7DA8FF8FD40C}"/>
              </a:ext>
            </a:extLst>
          </p:cNvPr>
          <p:cNvSpPr/>
          <p:nvPr/>
        </p:nvSpPr>
        <p:spPr>
          <a:xfrm>
            <a:off x="2632686" y="5236176"/>
            <a:ext cx="4091665" cy="395999"/>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C5FBD80A-A71F-4BAA-A02D-70C7528FD248}"/>
              </a:ext>
            </a:extLst>
          </p:cNvPr>
          <p:cNvSpPr/>
          <p:nvPr/>
        </p:nvSpPr>
        <p:spPr>
          <a:xfrm>
            <a:off x="2632685" y="5685790"/>
            <a:ext cx="4091665" cy="39599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0A1EA883-676A-4680-B908-7C9F79ECA81A}"/>
              </a:ext>
            </a:extLst>
          </p:cNvPr>
          <p:cNvSpPr/>
          <p:nvPr/>
        </p:nvSpPr>
        <p:spPr>
          <a:xfrm>
            <a:off x="2632685" y="2958128"/>
            <a:ext cx="4091665" cy="39599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D2FE5A29-6DD9-4DFA-870A-9E39FB7D375F}"/>
              </a:ext>
            </a:extLst>
          </p:cNvPr>
          <p:cNvSpPr/>
          <p:nvPr/>
        </p:nvSpPr>
        <p:spPr>
          <a:xfrm>
            <a:off x="2646168" y="3899152"/>
            <a:ext cx="4091665" cy="39599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21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6" grpId="0" animBg="1"/>
      <p:bldP spid="28" grpId="0" animBg="1"/>
      <p:bldP spid="29" grpId="0" animBg="1"/>
      <p:bldP spid="30" grpId="0" animBg="1"/>
      <p:bldP spid="31" grpId="0" animBg="1"/>
      <p:bldP spid="32"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y</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797678" y="3594940"/>
            <a:ext cx="596637"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y</a:t>
            </a:r>
          </a:p>
        </p:txBody>
      </p:sp>
      <p:sp>
        <p:nvSpPr>
          <p:cNvPr id="4" name="Rectangle 3"/>
          <p:cNvSpPr/>
          <p:nvPr/>
        </p:nvSpPr>
        <p:spPr>
          <a:xfrm>
            <a:off x="507004" y="584479"/>
            <a:ext cx="317586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stème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9475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a:t>
            </a:r>
            <a:r>
              <a:rPr kumimoji="0" lang="en-GB"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ph</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sique</a:t>
            </a: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thme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280878" y="3687273"/>
            <a:ext cx="330090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anal</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8738970" y="4558863"/>
            <a:ext cx="282962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analyse]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1" name="Picture 20" descr="'you are here' icon">
            <a:extLst>
              <a:ext uri="{FF2B5EF4-FFF2-40B4-BE49-F238E27FC236}">
                <a16:creationId xmlns:a16="http://schemas.microsoft.com/office/drawing/2014/main" id="{FCE9EC45-610A-4F72-8A13-7E64BA481FA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40658" y="2173322"/>
            <a:ext cx="1614700" cy="16147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lots of multicoloured cogs">
            <a:extLst>
              <a:ext uri="{FF2B5EF4-FFF2-40B4-BE49-F238E27FC236}">
                <a16:creationId xmlns:a16="http://schemas.microsoft.com/office/drawing/2014/main" id="{3F49D309-36A8-4F74-97E8-8782EC8DF9E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8197" y="1450907"/>
            <a:ext cx="2213337" cy="159775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woman in a black dress">
            <a:extLst>
              <a:ext uri="{FF2B5EF4-FFF2-40B4-BE49-F238E27FC236}">
                <a16:creationId xmlns:a16="http://schemas.microsoft.com/office/drawing/2014/main" id="{D1A9FA24-61D6-492A-81C5-0880790571A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07111" y="3860603"/>
            <a:ext cx="1146509" cy="168466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diagram of an atom">
            <a:extLst>
              <a:ext uri="{FF2B5EF4-FFF2-40B4-BE49-F238E27FC236}">
                <a16:creationId xmlns:a16="http://schemas.microsoft.com/office/drawing/2014/main" id="{BD3A1A35-0210-4C25-8DAC-DB40CCA8AB0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42217" y="5061120"/>
            <a:ext cx="1303194" cy="128710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eartbeat ">
            <a:extLst>
              <a:ext uri="{FF2B5EF4-FFF2-40B4-BE49-F238E27FC236}">
                <a16:creationId xmlns:a16="http://schemas.microsoft.com/office/drawing/2014/main" id="{96118C38-D619-49C8-8EBE-01DC578FE48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r="37612"/>
          <a:stretch/>
        </p:blipFill>
        <p:spPr bwMode="auto">
          <a:xfrm>
            <a:off x="8509129" y="1023813"/>
            <a:ext cx="3059462" cy="245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60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y.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4" name="y system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fade">
                                      <p:cBhvr>
                                        <p:cTn id="28" dur="500"/>
                                        <p:tgtEl>
                                          <p:spTgt spid="13314"/>
                                        </p:tgtEl>
                                      </p:cBhvr>
                                    </p:animEffect>
                                  </p:childTnLst>
                                  <p:subTnLst>
                                    <p:audio>
                                      <p:cMediaNode>
                                        <p:cTn display="0" masterRel="sameClick">
                                          <p:stCondLst>
                                            <p:cond evt="begin" delay="0">
                                              <p:tn val="26"/>
                                            </p:cond>
                                          </p:stCondLst>
                                          <p:endCondLst>
                                            <p:cond evt="onStopAudio" delay="0">
                                              <p:tgtEl>
                                                <p:sldTgt/>
                                              </p:tgtEl>
                                            </p:cond>
                                          </p:endCondLst>
                                        </p:cTn>
                                        <p:tgtEl>
                                          <p:sndTgt r:embed="rId4" name="y system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5" name="y rythm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320"/>
                                        </p:tgtEl>
                                        <p:attrNameLst>
                                          <p:attrName>style.visibility</p:attrName>
                                        </p:attrNameLst>
                                      </p:cBhvr>
                                      <p:to>
                                        <p:strVal val="visible"/>
                                      </p:to>
                                    </p:set>
                                    <p:animEffect transition="in" filter="fade">
                                      <p:cBhvr>
                                        <p:cTn id="38" dur="500"/>
                                        <p:tgtEl>
                                          <p:spTgt spid="13320"/>
                                        </p:tgtEl>
                                      </p:cBhvr>
                                    </p:animEffect>
                                  </p:childTnLst>
                                  <p:subTnLst>
                                    <p:audio>
                                      <p:cMediaNode>
                                        <p:cTn display="0" masterRel="sameClick">
                                          <p:stCondLst>
                                            <p:cond evt="begin" delay="0">
                                              <p:tn val="36"/>
                                            </p:cond>
                                          </p:stCondLst>
                                          <p:endCondLst>
                                            <p:cond evt="onStopAudio" delay="0">
                                              <p:tgtEl>
                                                <p:sldTgt/>
                                              </p:tgtEl>
                                            </p:cond>
                                          </p:endCondLst>
                                        </p:cTn>
                                        <p:tgtEl>
                                          <p:sndTgt r:embed="rId5" name="y rythm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6" name="y styl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316"/>
                                        </p:tgtEl>
                                        <p:attrNameLst>
                                          <p:attrName>style.visibility</p:attrName>
                                        </p:attrNameLst>
                                      </p:cBhvr>
                                      <p:to>
                                        <p:strVal val="visible"/>
                                      </p:to>
                                    </p:set>
                                    <p:animEffect transition="in" filter="fade">
                                      <p:cBhvr>
                                        <p:cTn id="48" dur="500"/>
                                        <p:tgtEl>
                                          <p:spTgt spid="13316"/>
                                        </p:tgtEl>
                                      </p:cBhvr>
                                    </p:animEffect>
                                  </p:childTnLst>
                                  <p:subTnLst>
                                    <p:audio>
                                      <p:cMediaNode>
                                        <p:cTn display="0" masterRel="sameClick">
                                          <p:stCondLst>
                                            <p:cond evt="begin" delay="0">
                                              <p:tn val="46"/>
                                            </p:cond>
                                          </p:stCondLst>
                                          <p:endCondLst>
                                            <p:cond evt="onStopAudio" delay="0">
                                              <p:tgtEl>
                                                <p:sldTgt/>
                                              </p:tgtEl>
                                            </p:cond>
                                          </p:endCondLst>
                                        </p:cTn>
                                        <p:tgtEl>
                                          <p:sndTgt r:embed="rId6" name="y styl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7" name="y physiqu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3318"/>
                                        </p:tgtEl>
                                        <p:attrNameLst>
                                          <p:attrName>style.visibility</p:attrName>
                                        </p:attrNameLst>
                                      </p:cBhvr>
                                      <p:to>
                                        <p:strVal val="visible"/>
                                      </p:to>
                                    </p:set>
                                    <p:animEffect transition="in" filter="fade">
                                      <p:cBhvr>
                                        <p:cTn id="58" dur="500"/>
                                        <p:tgtEl>
                                          <p:spTgt spid="13318"/>
                                        </p:tgtEl>
                                      </p:cBhvr>
                                    </p:animEffect>
                                  </p:childTnLst>
                                  <p:subTnLst>
                                    <p:audio>
                                      <p:cMediaNode>
                                        <p:cTn display="0" masterRel="sameClick">
                                          <p:stCondLst>
                                            <p:cond evt="begin" delay="0">
                                              <p:tn val="56"/>
                                            </p:cond>
                                          </p:stCondLst>
                                          <p:endCondLst>
                                            <p:cond evt="onStopAudio" delay="0">
                                              <p:tgtEl>
                                                <p:sldTgt/>
                                              </p:tgtEl>
                                            </p:cond>
                                          </p:endCondLst>
                                        </p:cTn>
                                        <p:tgtEl>
                                          <p:sndTgt r:embed="rId7" name="y physiqu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8" name="y analy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8" name="y analy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Des </a:t>
            </a:r>
            <a:r>
              <a:rPr lang="en-GB" sz="3600" b="1" dirty="0" err="1">
                <a:solidFill>
                  <a:schemeClr val="bg1"/>
                </a:solidFill>
              </a:rPr>
              <a:t>virelangues</a:t>
            </a:r>
            <a:r>
              <a:rPr lang="en-GB" sz="3600" b="1" dirty="0">
                <a:solidFill>
                  <a:schemeClr val="bg1"/>
                </a:solidFill>
              </a:rPr>
              <a:t> !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198087"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sam</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ède s</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rien aime ab</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sur le p</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thon r</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Syrian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Samoyed</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likes to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bark</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the royal python.]</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9366B9C9-A141-45BB-9593-1F187D4AC0C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30D76259-B654-4ADA-A166-655BA89184A4}"/>
              </a:ext>
            </a:extLst>
          </p:cNvPr>
          <p:cNvSpPr txBox="1"/>
          <p:nvPr/>
        </p:nvSpPr>
        <p:spPr>
          <a:xfrm>
            <a:off x="180000" y="3947886"/>
            <a:ext cx="956491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lvie la c</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cliste j</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euse v</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age à Ch</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[Sylvie the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joyful</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cyclist</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travels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Cyprus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4" name="Picture 13">
            <a:extLst>
              <a:ext uri="{FF2B5EF4-FFF2-40B4-BE49-F238E27FC236}">
                <a16:creationId xmlns:a16="http://schemas.microsoft.com/office/drawing/2014/main" id="{35543BFD-AE61-4507-A414-EBC0848940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7531" y="2299678"/>
            <a:ext cx="2049441" cy="1537081"/>
          </a:xfrm>
          <a:prstGeom prst="rect">
            <a:avLst/>
          </a:prstGeom>
        </p:spPr>
      </p:pic>
      <p:pic>
        <p:nvPicPr>
          <p:cNvPr id="16" name="Picture 15">
            <a:extLst>
              <a:ext uri="{FF2B5EF4-FFF2-40B4-BE49-F238E27FC236}">
                <a16:creationId xmlns:a16="http://schemas.microsoft.com/office/drawing/2014/main" id="{1F0D1988-8022-4473-9AAC-493B6A790A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7900" y="2408803"/>
            <a:ext cx="1557015" cy="1391582"/>
          </a:xfrm>
          <a:prstGeom prst="rect">
            <a:avLst/>
          </a:prstGeom>
        </p:spPr>
      </p:pic>
      <p:pic>
        <p:nvPicPr>
          <p:cNvPr id="18" name="Picture 17">
            <a:extLst>
              <a:ext uri="{FF2B5EF4-FFF2-40B4-BE49-F238E27FC236}">
                <a16:creationId xmlns:a16="http://schemas.microsoft.com/office/drawing/2014/main" id="{1A4917B7-65AE-42E8-A7C6-2C18E1F006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119448">
            <a:off x="8532723" y="2106192"/>
            <a:ext cx="578880" cy="428733"/>
          </a:xfrm>
          <a:prstGeom prst="rect">
            <a:avLst/>
          </a:prstGeom>
        </p:spPr>
      </p:pic>
      <p:sp>
        <p:nvSpPr>
          <p:cNvPr id="19" name="Speech Bubble: Oval 18">
            <a:extLst>
              <a:ext uri="{FF2B5EF4-FFF2-40B4-BE49-F238E27FC236}">
                <a16:creationId xmlns:a16="http://schemas.microsoft.com/office/drawing/2014/main" id="{E1F99F5F-216A-455B-9E3C-8A09DFE80D1E}"/>
              </a:ext>
            </a:extLst>
          </p:cNvPr>
          <p:cNvSpPr/>
          <p:nvPr/>
        </p:nvSpPr>
        <p:spPr>
          <a:xfrm>
            <a:off x="4731657" y="2408803"/>
            <a:ext cx="2728686" cy="1219768"/>
          </a:xfrm>
          <a:prstGeom prst="wedgeEllipseCallout">
            <a:avLst>
              <a:gd name="adj1" fmla="val -82003"/>
              <a:gd name="adj2" fmla="val 36322"/>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21" name="Picture 20">
            <a:extLst>
              <a:ext uri="{FF2B5EF4-FFF2-40B4-BE49-F238E27FC236}">
                <a16:creationId xmlns:a16="http://schemas.microsoft.com/office/drawing/2014/main" id="{06031469-C304-4D09-95F2-783133D306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644332" y="4366443"/>
            <a:ext cx="1625826" cy="2042923"/>
          </a:xfrm>
          <a:prstGeom prst="rect">
            <a:avLst/>
          </a:prstGeom>
        </p:spPr>
      </p:pic>
      <p:pic>
        <p:nvPicPr>
          <p:cNvPr id="23" name="Picture 22">
            <a:extLst>
              <a:ext uri="{FF2B5EF4-FFF2-40B4-BE49-F238E27FC236}">
                <a16:creationId xmlns:a16="http://schemas.microsoft.com/office/drawing/2014/main" id="{DF8183EF-1E45-4BE4-8706-B3F79C7ECC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55947" y="4928765"/>
            <a:ext cx="2103178" cy="1261907"/>
          </a:xfrm>
          <a:prstGeom prst="rect">
            <a:avLst/>
          </a:prstGeom>
        </p:spPr>
      </p:pic>
      <p:sp>
        <p:nvSpPr>
          <p:cNvPr id="5" name="Action Button: Go Forward or Next 4">
            <a:hlinkClick r:id="" action="ppaction://hlinkshowjump?jump=nextslide" highlightClick="1">
              <a:snd r:embed="rId9" name="le samoyède syrien.wav"/>
            </a:hlinkClick>
            <a:extLst>
              <a:ext uri="{FF2B5EF4-FFF2-40B4-BE49-F238E27FC236}">
                <a16:creationId xmlns:a16="http://schemas.microsoft.com/office/drawing/2014/main" id="{DF043190-41B5-4CFB-A4AF-3B2B77302A93}"/>
              </a:ext>
            </a:extLst>
          </p:cNvPr>
          <p:cNvSpPr/>
          <p:nvPr/>
        </p:nvSpPr>
        <p:spPr>
          <a:xfrm>
            <a:off x="10320001" y="1382276"/>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Action Button: Go Forward or Next 19">
            <a:hlinkClick r:id="" action="ppaction://hlinkshowjump?jump=nextslide" highlightClick="1">
              <a:snd r:embed="rId10" name="sylvie la cycliste joyeuse.wav"/>
            </a:hlinkClick>
            <a:extLst>
              <a:ext uri="{FF2B5EF4-FFF2-40B4-BE49-F238E27FC236}">
                <a16:creationId xmlns:a16="http://schemas.microsoft.com/office/drawing/2014/main" id="{61938C3F-D1EF-42B6-96C8-74C88437E232}"/>
              </a:ext>
            </a:extLst>
          </p:cNvPr>
          <p:cNvSpPr/>
          <p:nvPr/>
        </p:nvSpPr>
        <p:spPr>
          <a:xfrm>
            <a:off x="8535371" y="4076091"/>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39044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Des </a:t>
            </a:r>
            <a:r>
              <a:rPr lang="en-GB" sz="3600" b="1" dirty="0" err="1">
                <a:solidFill>
                  <a:schemeClr val="bg1"/>
                </a:solidFill>
              </a:rPr>
              <a:t>virelangues</a:t>
            </a:r>
            <a:r>
              <a:rPr lang="en-GB" sz="3600" b="1" dirty="0">
                <a:solidFill>
                  <a:schemeClr val="bg1"/>
                </a:solidFill>
              </a:rPr>
              <a:t> !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l</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céen flamb</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ant aime le r</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thme de l’h</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mne cal</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pso.</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flamboyant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sixth</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-former likes the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rhythm</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calypso carol.]</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9366B9C9-A141-45BB-9593-1F187D4AC0C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AB562DE0-7D17-41D0-AE65-3FC3F6693784}"/>
              </a:ext>
            </a:extLst>
          </p:cNvPr>
          <p:cNvSpPr txBox="1"/>
          <p:nvPr/>
        </p:nvSpPr>
        <p:spPr>
          <a:xfrm>
            <a:off x="180000" y="3657599"/>
            <a:ext cx="1066800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v</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 m</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 doit nett</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les p</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lônes du r</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average</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hooligan has to clean the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pylons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kingdom</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7" name="Picture 16">
            <a:extLst>
              <a:ext uri="{FF2B5EF4-FFF2-40B4-BE49-F238E27FC236}">
                <a16:creationId xmlns:a16="http://schemas.microsoft.com/office/drawing/2014/main" id="{981BCFC3-5BC5-4708-803E-9AB47090F3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5343" y="2223586"/>
            <a:ext cx="1569031" cy="1569031"/>
          </a:xfrm>
          <a:prstGeom prst="rect">
            <a:avLst/>
          </a:prstGeom>
        </p:spPr>
      </p:pic>
      <p:pic>
        <p:nvPicPr>
          <p:cNvPr id="19" name="Picture 18">
            <a:extLst>
              <a:ext uri="{FF2B5EF4-FFF2-40B4-BE49-F238E27FC236}">
                <a16:creationId xmlns:a16="http://schemas.microsoft.com/office/drawing/2014/main" id="{72D71EF4-5771-41A0-A1DD-59D1A3FF8F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4964" y="2310748"/>
            <a:ext cx="2028122" cy="1245394"/>
          </a:xfrm>
          <a:prstGeom prst="rect">
            <a:avLst/>
          </a:prstGeom>
        </p:spPr>
      </p:pic>
      <p:pic>
        <p:nvPicPr>
          <p:cNvPr id="21" name="Picture 20">
            <a:extLst>
              <a:ext uri="{FF2B5EF4-FFF2-40B4-BE49-F238E27FC236}">
                <a16:creationId xmlns:a16="http://schemas.microsoft.com/office/drawing/2014/main" id="{E2584C45-9C78-4612-9CE8-FCD0C05948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8381" y="4651608"/>
            <a:ext cx="1453923" cy="1681140"/>
          </a:xfrm>
          <a:prstGeom prst="rect">
            <a:avLst/>
          </a:prstGeom>
        </p:spPr>
      </p:pic>
      <p:pic>
        <p:nvPicPr>
          <p:cNvPr id="23" name="Picture 22">
            <a:extLst>
              <a:ext uri="{FF2B5EF4-FFF2-40B4-BE49-F238E27FC236}">
                <a16:creationId xmlns:a16="http://schemas.microsoft.com/office/drawing/2014/main" id="{549DE04E-F313-4EF0-A4DE-39CC288268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9980" y="4567784"/>
            <a:ext cx="2522695" cy="1681140"/>
          </a:xfrm>
          <a:prstGeom prst="rect">
            <a:avLst/>
          </a:prstGeom>
        </p:spPr>
      </p:pic>
      <p:pic>
        <p:nvPicPr>
          <p:cNvPr id="25" name="Picture 24">
            <a:extLst>
              <a:ext uri="{FF2B5EF4-FFF2-40B4-BE49-F238E27FC236}">
                <a16:creationId xmlns:a16="http://schemas.microsoft.com/office/drawing/2014/main" id="{E4DD746B-81F6-46C1-B74F-38676E0D8C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87038" y="4773167"/>
            <a:ext cx="1453923" cy="1438021"/>
          </a:xfrm>
          <a:prstGeom prst="rect">
            <a:avLst/>
          </a:prstGeom>
        </p:spPr>
      </p:pic>
      <p:sp>
        <p:nvSpPr>
          <p:cNvPr id="18" name="Action Button: Go Forward or Next 17">
            <a:hlinkClick r:id="" action="ppaction://hlinkshowjump?jump=nextslide" highlightClick="1">
              <a:snd r:embed="rId9" name="le lycéen flamboyant.wav"/>
            </a:hlinkClick>
            <a:extLst>
              <a:ext uri="{FF2B5EF4-FFF2-40B4-BE49-F238E27FC236}">
                <a16:creationId xmlns:a16="http://schemas.microsoft.com/office/drawing/2014/main" id="{14031EAF-429F-4CB1-B6D3-27F5AB2A3BFC}"/>
              </a:ext>
            </a:extLst>
          </p:cNvPr>
          <p:cNvSpPr/>
          <p:nvPr/>
        </p:nvSpPr>
        <p:spPr>
          <a:xfrm>
            <a:off x="11222525" y="1368283"/>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Action Button: Go Forward or Next 19">
            <a:hlinkClick r:id="" action="ppaction://hlinkshowjump?jump=nextslide" highlightClick="1">
              <a:snd r:embed="rId10" name="le voyou moyen.wav"/>
            </a:hlinkClick>
            <a:extLst>
              <a:ext uri="{FF2B5EF4-FFF2-40B4-BE49-F238E27FC236}">
                <a16:creationId xmlns:a16="http://schemas.microsoft.com/office/drawing/2014/main" id="{B7DF11FF-6FC2-428B-8910-E785FC4610DD}"/>
              </a:ext>
            </a:extLst>
          </p:cNvPr>
          <p:cNvSpPr/>
          <p:nvPr/>
        </p:nvSpPr>
        <p:spPr>
          <a:xfrm>
            <a:off x="10712312" y="3743875"/>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41446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[y]</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3383087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[y]</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y</a:t>
            </a:r>
            <a:endParaRPr lang="en-US" dirty="0"/>
          </a:p>
        </p:txBody>
      </p:sp>
      <p:sp>
        <p:nvSpPr>
          <p:cNvPr id="4" name="TextBox 3"/>
          <p:cNvSpPr txBox="1"/>
          <p:nvPr/>
        </p:nvSpPr>
        <p:spPr>
          <a:xfrm>
            <a:off x="5557230" y="4303986"/>
            <a:ext cx="1077539"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y</a:t>
            </a:r>
          </a:p>
        </p:txBody>
      </p:sp>
      <p:pic>
        <p:nvPicPr>
          <p:cNvPr id="3" name="Picture 2" descr="'you are here' icon">
            <a:extLst>
              <a:ext uri="{FF2B5EF4-FFF2-40B4-BE49-F238E27FC236}">
                <a16:creationId xmlns:a16="http://schemas.microsoft.com/office/drawing/2014/main" id="{01D34CA6-92DF-4320-9107-9CA1215B7E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2978" y="615022"/>
            <a:ext cx="3826042" cy="382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69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y.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y</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797678" y="3594940"/>
            <a:ext cx="596637"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y</a:t>
            </a:r>
          </a:p>
        </p:txBody>
      </p:sp>
      <p:sp>
        <p:nvSpPr>
          <p:cNvPr id="4" name="Rectangle 3"/>
          <p:cNvSpPr/>
          <p:nvPr/>
        </p:nvSpPr>
        <p:spPr>
          <a:xfrm>
            <a:off x="507004" y="584479"/>
            <a:ext cx="317586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y</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stème</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9475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a:t>
            </a:r>
            <a:r>
              <a:rPr kumimoji="0" lang="fr-FR" sz="66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y</a:t>
            </a:r>
            <a:r>
              <a:rPr kumimoji="0" lang="fr-FR"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le</a:t>
            </a:r>
            <a:endParaRPr kumimoji="0" lang="fr-FR"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ph</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y</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sique</a:t>
            </a: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fr-FR" sz="66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y</a:t>
            </a:r>
            <a:r>
              <a:rPr kumimoji="0" lang="fr-FR"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thme</a:t>
            </a:r>
            <a:endParaRPr kumimoji="0" lang="fr-FR"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280878" y="3687273"/>
            <a:ext cx="330090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anal</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y</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fr-FR"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8738970" y="4558863"/>
            <a:ext cx="282962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analyse]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1" name="Picture 20" descr="'you are here' icon">
            <a:extLst>
              <a:ext uri="{FF2B5EF4-FFF2-40B4-BE49-F238E27FC236}">
                <a16:creationId xmlns:a16="http://schemas.microsoft.com/office/drawing/2014/main" id="{FCE9EC45-610A-4F72-8A13-7E64BA481FA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40658" y="2173322"/>
            <a:ext cx="1614700" cy="16147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lots of multicoloured cogs">
            <a:extLst>
              <a:ext uri="{FF2B5EF4-FFF2-40B4-BE49-F238E27FC236}">
                <a16:creationId xmlns:a16="http://schemas.microsoft.com/office/drawing/2014/main" id="{3F49D309-36A8-4F74-97E8-8782EC8DF9E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8197" y="1450907"/>
            <a:ext cx="2213337" cy="159775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woman in a black dress">
            <a:extLst>
              <a:ext uri="{FF2B5EF4-FFF2-40B4-BE49-F238E27FC236}">
                <a16:creationId xmlns:a16="http://schemas.microsoft.com/office/drawing/2014/main" id="{D1A9FA24-61D6-492A-81C5-0880790571A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07111" y="3860603"/>
            <a:ext cx="1146509" cy="168466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diagram of an atom">
            <a:extLst>
              <a:ext uri="{FF2B5EF4-FFF2-40B4-BE49-F238E27FC236}">
                <a16:creationId xmlns:a16="http://schemas.microsoft.com/office/drawing/2014/main" id="{BD3A1A35-0210-4C25-8DAC-DB40CCA8AB0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42217" y="5061120"/>
            <a:ext cx="1303194" cy="128710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eartbeat ">
            <a:extLst>
              <a:ext uri="{FF2B5EF4-FFF2-40B4-BE49-F238E27FC236}">
                <a16:creationId xmlns:a16="http://schemas.microsoft.com/office/drawing/2014/main" id="{96118C38-D619-49C8-8EBE-01DC578FE48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r="37612"/>
          <a:stretch/>
        </p:blipFill>
        <p:spPr bwMode="auto">
          <a:xfrm>
            <a:off x="8582529" y="1023813"/>
            <a:ext cx="3059462" cy="245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6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y.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4" name="y system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fade">
                                      <p:cBhvr>
                                        <p:cTn id="28" dur="500"/>
                                        <p:tgtEl>
                                          <p:spTgt spid="13314"/>
                                        </p:tgtEl>
                                      </p:cBhvr>
                                    </p:animEffect>
                                  </p:childTnLst>
                                  <p:subTnLst>
                                    <p:audio>
                                      <p:cMediaNode>
                                        <p:cTn display="0" masterRel="sameClick">
                                          <p:stCondLst>
                                            <p:cond evt="begin" delay="0">
                                              <p:tn val="26"/>
                                            </p:cond>
                                          </p:stCondLst>
                                          <p:endCondLst>
                                            <p:cond evt="onStopAudio" delay="0">
                                              <p:tgtEl>
                                                <p:sldTgt/>
                                              </p:tgtEl>
                                            </p:cond>
                                          </p:endCondLst>
                                        </p:cTn>
                                        <p:tgtEl>
                                          <p:sndTgt r:embed="rId4" name="y system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5" name="y rythm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320"/>
                                        </p:tgtEl>
                                        <p:attrNameLst>
                                          <p:attrName>style.visibility</p:attrName>
                                        </p:attrNameLst>
                                      </p:cBhvr>
                                      <p:to>
                                        <p:strVal val="visible"/>
                                      </p:to>
                                    </p:set>
                                    <p:animEffect transition="in" filter="fade">
                                      <p:cBhvr>
                                        <p:cTn id="38" dur="500"/>
                                        <p:tgtEl>
                                          <p:spTgt spid="13320"/>
                                        </p:tgtEl>
                                      </p:cBhvr>
                                    </p:animEffect>
                                  </p:childTnLst>
                                  <p:subTnLst>
                                    <p:audio>
                                      <p:cMediaNode>
                                        <p:cTn display="0" masterRel="sameClick">
                                          <p:stCondLst>
                                            <p:cond evt="begin" delay="0">
                                              <p:tn val="36"/>
                                            </p:cond>
                                          </p:stCondLst>
                                          <p:endCondLst>
                                            <p:cond evt="onStopAudio" delay="0">
                                              <p:tgtEl>
                                                <p:sldTgt/>
                                              </p:tgtEl>
                                            </p:cond>
                                          </p:endCondLst>
                                        </p:cTn>
                                        <p:tgtEl>
                                          <p:sndTgt r:embed="rId5" name="y rythm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6" name="y styl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316"/>
                                        </p:tgtEl>
                                        <p:attrNameLst>
                                          <p:attrName>style.visibility</p:attrName>
                                        </p:attrNameLst>
                                      </p:cBhvr>
                                      <p:to>
                                        <p:strVal val="visible"/>
                                      </p:to>
                                    </p:set>
                                    <p:animEffect transition="in" filter="fade">
                                      <p:cBhvr>
                                        <p:cTn id="48" dur="500"/>
                                        <p:tgtEl>
                                          <p:spTgt spid="13316"/>
                                        </p:tgtEl>
                                      </p:cBhvr>
                                    </p:animEffect>
                                  </p:childTnLst>
                                  <p:subTnLst>
                                    <p:audio>
                                      <p:cMediaNode>
                                        <p:cTn display="0" masterRel="sameClick">
                                          <p:stCondLst>
                                            <p:cond evt="begin" delay="0">
                                              <p:tn val="46"/>
                                            </p:cond>
                                          </p:stCondLst>
                                          <p:endCondLst>
                                            <p:cond evt="onStopAudio" delay="0">
                                              <p:tgtEl>
                                                <p:sldTgt/>
                                              </p:tgtEl>
                                            </p:cond>
                                          </p:endCondLst>
                                        </p:cTn>
                                        <p:tgtEl>
                                          <p:sndTgt r:embed="rId6" name="y styl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7" name="y physiqu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3318"/>
                                        </p:tgtEl>
                                        <p:attrNameLst>
                                          <p:attrName>style.visibility</p:attrName>
                                        </p:attrNameLst>
                                      </p:cBhvr>
                                      <p:to>
                                        <p:strVal val="visible"/>
                                      </p:to>
                                    </p:set>
                                    <p:animEffect transition="in" filter="fade">
                                      <p:cBhvr>
                                        <p:cTn id="58" dur="500"/>
                                        <p:tgtEl>
                                          <p:spTgt spid="13318"/>
                                        </p:tgtEl>
                                      </p:cBhvr>
                                    </p:animEffect>
                                  </p:childTnLst>
                                  <p:subTnLst>
                                    <p:audio>
                                      <p:cMediaNode>
                                        <p:cTn display="0" masterRel="sameClick">
                                          <p:stCondLst>
                                            <p:cond evt="begin" delay="0">
                                              <p:tn val="56"/>
                                            </p:cond>
                                          </p:stCondLst>
                                          <p:endCondLst>
                                            <p:cond evt="onStopAudio" delay="0">
                                              <p:tgtEl>
                                                <p:sldTgt/>
                                              </p:tgtEl>
                                            </p:cond>
                                          </p:endCondLst>
                                        </p:cTn>
                                        <p:tgtEl>
                                          <p:sndTgt r:embed="rId7" name="y physiqu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8" name="y analy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8" name="y analy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[y] et [</a:t>
            </a:r>
            <a:r>
              <a:rPr lang="en-GB" sz="3600" b="1" dirty="0" err="1">
                <a:solidFill>
                  <a:schemeClr val="bg1"/>
                </a:solidFill>
              </a:rPr>
              <a:t>i</a:t>
            </a:r>
            <a:r>
              <a:rPr lang="en-GB" sz="3600" b="1" dirty="0">
                <a:solidFill>
                  <a:schemeClr val="bg1"/>
                </a:solidFill>
              </a:rPr>
              <a:t>]  </a:t>
            </a:r>
          </a:p>
        </p:txBody>
      </p:sp>
      <p:sp>
        <p:nvSpPr>
          <p:cNvPr id="2" name="TextBox 1">
            <a:extLst>
              <a:ext uri="{FF2B5EF4-FFF2-40B4-BE49-F238E27FC236}">
                <a16:creationId xmlns:a16="http://schemas.microsoft.com/office/drawing/2014/main" id="{F5AEF9DF-2FD5-1442-9E84-D31130754D83}"/>
              </a:ext>
            </a:extLst>
          </p:cNvPr>
          <p:cNvSpPr txBox="1"/>
          <p:nvPr/>
        </p:nvSpPr>
        <p:spPr>
          <a:xfrm>
            <a:off x="231039" y="1296000"/>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What do you notice about these words?</a:t>
            </a:r>
          </a:p>
        </p:txBody>
      </p:sp>
      <p:sp>
        <p:nvSpPr>
          <p:cNvPr id="24" name="Rounded Rectangle 46">
            <a:extLst>
              <a:ext uri="{FF2B5EF4-FFF2-40B4-BE49-F238E27FC236}">
                <a16:creationId xmlns:a16="http://schemas.microsoft.com/office/drawing/2014/main" id="{12D35348-0974-4D74-A996-1A3356F5CF5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05655B59-A31E-4C2E-A656-DF60F2E1C566}"/>
              </a:ext>
            </a:extLst>
          </p:cNvPr>
          <p:cNvSpPr txBox="1"/>
          <p:nvPr/>
        </p:nvSpPr>
        <p:spPr>
          <a:xfrm>
            <a:off x="231039" y="4437713"/>
            <a:ext cx="1172992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SSC [y] is the same sound as SSC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which you already know.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SSC [y] is often found in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cognate words </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(words which look like English or another language).</a:t>
            </a:r>
          </a:p>
        </p:txBody>
      </p:sp>
      <p:grpSp>
        <p:nvGrpSpPr>
          <p:cNvPr id="7" name="Group 6">
            <a:extLst>
              <a:ext uri="{FF2B5EF4-FFF2-40B4-BE49-F238E27FC236}">
                <a16:creationId xmlns:a16="http://schemas.microsoft.com/office/drawing/2014/main" id="{08FD1483-591C-4737-A083-5C7DC526DC50}"/>
              </a:ext>
            </a:extLst>
          </p:cNvPr>
          <p:cNvGrpSpPr/>
          <p:nvPr/>
        </p:nvGrpSpPr>
        <p:grpSpPr>
          <a:xfrm>
            <a:off x="3018871" y="1874824"/>
            <a:ext cx="2246513" cy="2387142"/>
            <a:chOff x="3018871" y="1874824"/>
            <a:chExt cx="2246513" cy="2387142"/>
          </a:xfrm>
        </p:grpSpPr>
        <p:sp>
          <p:nvSpPr>
            <p:cNvPr id="32" name="TextBox 31">
              <a:hlinkClick r:id="" action="ppaction://noaction">
                <a:snd r:embed="rId5" name="faim or fin.wav"/>
              </a:hlinkClick>
              <a:extLst>
                <a:ext uri="{FF2B5EF4-FFF2-40B4-BE49-F238E27FC236}">
                  <a16:creationId xmlns:a16="http://schemas.microsoft.com/office/drawing/2014/main" id="{456E7790-71CC-47F2-9408-24000EB56996}"/>
                </a:ext>
              </a:extLst>
            </p:cNvPr>
            <p:cNvSpPr txBox="1"/>
            <p:nvPr/>
          </p:nvSpPr>
          <p:spPr>
            <a:xfrm rot="10800000" flipV="1">
              <a:off x="3018871" y="3246303"/>
              <a:ext cx="22465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fr-FR" sz="4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i</a:t>
              </a:r>
              <a:r>
                <a:rPr kumimoji="0" lang="fr-FR"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[moth]</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026" name="Picture 2" descr="Moth Clip Art">
              <a:hlinkClick r:id="" action="ppaction://noaction">
                <a:snd r:embed="rId3" name="mythe.wav"/>
              </a:hlinkClick>
              <a:extLst>
                <a:ext uri="{FF2B5EF4-FFF2-40B4-BE49-F238E27FC236}">
                  <a16:creationId xmlns:a16="http://schemas.microsoft.com/office/drawing/2014/main" id="{E6C83FD8-FDA3-4128-AE03-4C2E456C3B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63575">
              <a:off x="3439089" y="1777854"/>
              <a:ext cx="1406075" cy="16000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5F629F40-40FC-4D38-AB84-3C3B62495764}"/>
              </a:ext>
            </a:extLst>
          </p:cNvPr>
          <p:cNvGrpSpPr/>
          <p:nvPr/>
        </p:nvGrpSpPr>
        <p:grpSpPr>
          <a:xfrm>
            <a:off x="6360451" y="1933412"/>
            <a:ext cx="2440100" cy="2328554"/>
            <a:chOff x="6360451" y="1933412"/>
            <a:chExt cx="2440100" cy="2328554"/>
          </a:xfrm>
        </p:grpSpPr>
        <p:sp>
          <p:nvSpPr>
            <p:cNvPr id="17" name="TextBox 16">
              <a:hlinkClick r:id="" action="ppaction://noaction">
                <a:snd r:embed="rId5" name="faim or fin.wav"/>
              </a:hlinkClick>
              <a:extLst>
                <a:ext uri="{FF2B5EF4-FFF2-40B4-BE49-F238E27FC236}">
                  <a16:creationId xmlns:a16="http://schemas.microsoft.com/office/drawing/2014/main" id="{A2EE9C32-EFCA-4BC4-AB09-73CCD13E04AC}"/>
                </a:ext>
              </a:extLst>
            </p:cNvPr>
            <p:cNvSpPr txBox="1"/>
            <p:nvPr/>
          </p:nvSpPr>
          <p:spPr>
            <a:xfrm rot="10800000" flipV="1">
              <a:off x="6457245" y="3246303"/>
              <a:ext cx="22465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4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y</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[myth]</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028" name="Picture 4" descr="Loch, Ness, Monster, Cartoon, Cute, Icon">
              <a:hlinkClick r:id="" action="ppaction://noaction">
                <a:snd r:embed="rId3" name="mythe.wav"/>
              </a:hlinkClick>
              <a:extLst>
                <a:ext uri="{FF2B5EF4-FFF2-40B4-BE49-F238E27FC236}">
                  <a16:creationId xmlns:a16="http://schemas.microsoft.com/office/drawing/2014/main" id="{F073C3D3-6323-4E78-A5C3-F12D1399577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60451" y="1933412"/>
              <a:ext cx="2440100" cy="11751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2374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myth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myth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[y] et [</a:t>
            </a:r>
            <a:r>
              <a:rPr lang="en-GB" sz="3600" b="1" dirty="0" err="1">
                <a:solidFill>
                  <a:schemeClr val="bg1"/>
                </a:solidFill>
              </a:rPr>
              <a:t>i</a:t>
            </a:r>
            <a:r>
              <a:rPr lang="en-GB" sz="3600" b="1" dirty="0">
                <a:solidFill>
                  <a:schemeClr val="bg1"/>
                </a:solidFill>
              </a:rPr>
              <a:t>]   </a:t>
            </a: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gradFill>
            <a:gsLst>
              <a:gs pos="0">
                <a:srgbClr val="E87D1E"/>
              </a:gs>
              <a:gs pos="50000">
                <a:schemeClr val="accent2">
                  <a:satMod val="110000"/>
                  <a:lumMod val="100000"/>
                  <a:shade val="100000"/>
                </a:schemeClr>
              </a:gs>
              <a:gs pos="100000">
                <a:schemeClr val="accent2">
                  <a:lumMod val="99000"/>
                  <a:satMod val="120000"/>
                  <a:shade val="78000"/>
                </a:schemeClr>
              </a:gs>
            </a:gsLst>
          </a:gra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3" name="TextBox 2">
            <a:extLst>
              <a:ext uri="{FF2B5EF4-FFF2-40B4-BE49-F238E27FC236}">
                <a16:creationId xmlns:a16="http://schemas.microsoft.com/office/drawing/2014/main" id="{6850E955-A1D6-4AD9-B2D5-FE18040F76E7}"/>
              </a:ext>
            </a:extLst>
          </p:cNvPr>
          <p:cNvSpPr txBox="1"/>
          <p:nvPr/>
        </p:nvSpPr>
        <p:spPr>
          <a:xfrm>
            <a:off x="179999" y="1296319"/>
            <a:ext cx="960147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Attention ! Some words look like English.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your French SSC knowledge to pronounce them correctly.</a:t>
            </a:r>
          </a:p>
        </p:txBody>
      </p:sp>
      <p:sp>
        <p:nvSpPr>
          <p:cNvPr id="20" name="TextBox 19">
            <a:hlinkClick r:id="" action="ppaction://noaction">
              <a:snd r:embed="rId4" name="type.wav"/>
            </a:hlinkClick>
            <a:extLst>
              <a:ext uri="{FF2B5EF4-FFF2-40B4-BE49-F238E27FC236}">
                <a16:creationId xmlns:a16="http://schemas.microsoft.com/office/drawing/2014/main" id="{09DF9387-2E66-4B13-A42C-022A27D0DDE2}"/>
              </a:ext>
            </a:extLst>
          </p:cNvPr>
          <p:cNvSpPr txBox="1"/>
          <p:nvPr/>
        </p:nvSpPr>
        <p:spPr>
          <a:xfrm>
            <a:off x="550657" y="2505002"/>
            <a:ext cx="11434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type</a:t>
            </a: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5" name="cycle.wav"/>
            </a:hlinkClick>
            <a:extLst>
              <a:ext uri="{FF2B5EF4-FFF2-40B4-BE49-F238E27FC236}">
                <a16:creationId xmlns:a16="http://schemas.microsoft.com/office/drawing/2014/main" id="{E4AFF261-7517-417F-8307-7ED5614DF092}"/>
              </a:ext>
            </a:extLst>
          </p:cNvPr>
          <p:cNvSpPr txBox="1"/>
          <p:nvPr/>
        </p:nvSpPr>
        <p:spPr>
          <a:xfrm>
            <a:off x="7781611" y="2505002"/>
            <a:ext cx="11434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cycle</a:t>
            </a: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4" name="TextBox 23">
            <a:hlinkClick r:id="" action="ppaction://noaction">
              <a:snd r:embed="rId6" name="mystere.wav"/>
            </a:hlinkClick>
            <a:extLst>
              <a:ext uri="{FF2B5EF4-FFF2-40B4-BE49-F238E27FC236}">
                <a16:creationId xmlns:a16="http://schemas.microsoft.com/office/drawing/2014/main" id="{205DF3A0-253D-4CE6-94B8-F72BB17FF762}"/>
              </a:ext>
            </a:extLst>
          </p:cNvPr>
          <p:cNvSpPr txBox="1"/>
          <p:nvPr/>
        </p:nvSpPr>
        <p:spPr>
          <a:xfrm>
            <a:off x="3181454" y="3503002"/>
            <a:ext cx="16399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mystère</a:t>
            </a: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6" name="TextBox 25">
            <a:hlinkClick r:id="" action="ppaction://noaction">
              <a:snd r:embed="rId7" name="analyser.wav"/>
            </a:hlinkClick>
            <a:extLst>
              <a:ext uri="{FF2B5EF4-FFF2-40B4-BE49-F238E27FC236}">
                <a16:creationId xmlns:a16="http://schemas.microsoft.com/office/drawing/2014/main" id="{B2C07F50-C37C-4893-AA2E-7A0AECF9D68C}"/>
              </a:ext>
            </a:extLst>
          </p:cNvPr>
          <p:cNvSpPr txBox="1"/>
          <p:nvPr/>
        </p:nvSpPr>
        <p:spPr>
          <a:xfrm>
            <a:off x="5137173" y="2505002"/>
            <a:ext cx="16399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analyser</a:t>
            </a: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8" name="TextBox 27">
            <a:hlinkClick r:id="" action="ppaction://noaction">
              <a:snd r:embed="rId8" name="cynique.wav"/>
            </a:hlinkClick>
            <a:extLst>
              <a:ext uri="{FF2B5EF4-FFF2-40B4-BE49-F238E27FC236}">
                <a16:creationId xmlns:a16="http://schemas.microsoft.com/office/drawing/2014/main" id="{D19B3479-FB73-4A98-B2FC-36DDE23C1B9F}"/>
              </a:ext>
            </a:extLst>
          </p:cNvPr>
          <p:cNvSpPr txBox="1"/>
          <p:nvPr/>
        </p:nvSpPr>
        <p:spPr>
          <a:xfrm>
            <a:off x="3524115" y="5273077"/>
            <a:ext cx="16399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cynique</a:t>
            </a: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0" name="TextBox 29">
            <a:hlinkClick r:id="" action="ppaction://noaction">
              <a:snd r:embed="rId9" name="hypothèse.wav"/>
            </a:hlinkClick>
            <a:extLst>
              <a:ext uri="{FF2B5EF4-FFF2-40B4-BE49-F238E27FC236}">
                <a16:creationId xmlns:a16="http://schemas.microsoft.com/office/drawing/2014/main" id="{A99866B3-45BF-4976-AD94-BB030B8BC9F6}"/>
              </a:ext>
            </a:extLst>
          </p:cNvPr>
          <p:cNvSpPr txBox="1"/>
          <p:nvPr/>
        </p:nvSpPr>
        <p:spPr>
          <a:xfrm>
            <a:off x="639557" y="5273077"/>
            <a:ext cx="21091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hypothèse</a:t>
            </a: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2" name="TextBox 31">
            <a:hlinkClick r:id="" action="ppaction://noaction">
              <a:snd r:embed="rId10" name="typique.wav"/>
            </a:hlinkClick>
            <a:extLst>
              <a:ext uri="{FF2B5EF4-FFF2-40B4-BE49-F238E27FC236}">
                <a16:creationId xmlns:a16="http://schemas.microsoft.com/office/drawing/2014/main" id="{ACE0EF0E-4CDD-4594-A484-F0048C8DC7D4}"/>
              </a:ext>
            </a:extLst>
          </p:cNvPr>
          <p:cNvSpPr txBox="1"/>
          <p:nvPr/>
        </p:nvSpPr>
        <p:spPr>
          <a:xfrm>
            <a:off x="8032244" y="5273077"/>
            <a:ext cx="16399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typique</a:t>
            </a: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4" name="TextBox 33">
            <a:hlinkClick r:id="" action="ppaction://noaction">
              <a:snd r:embed="rId11" name="bijou.wav"/>
            </a:hlinkClick>
            <a:extLst>
              <a:ext uri="{FF2B5EF4-FFF2-40B4-BE49-F238E27FC236}">
                <a16:creationId xmlns:a16="http://schemas.microsoft.com/office/drawing/2014/main" id="{41F1AC8B-8961-4710-90A1-7D241E82C448}"/>
              </a:ext>
            </a:extLst>
          </p:cNvPr>
          <p:cNvSpPr txBox="1"/>
          <p:nvPr/>
        </p:nvSpPr>
        <p:spPr>
          <a:xfrm>
            <a:off x="5333137" y="3939902"/>
            <a:ext cx="11434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bijou</a:t>
            </a: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6" name="TextBox 35">
            <a:hlinkClick r:id="" action="ppaction://noaction">
              <a:snd r:embed="rId12" name="tisser.wav"/>
            </a:hlinkClick>
            <a:extLst>
              <a:ext uri="{FF2B5EF4-FFF2-40B4-BE49-F238E27FC236}">
                <a16:creationId xmlns:a16="http://schemas.microsoft.com/office/drawing/2014/main" id="{7E03F372-4EE3-4B38-BEC9-72BFD946E69D}"/>
              </a:ext>
            </a:extLst>
          </p:cNvPr>
          <p:cNvSpPr txBox="1"/>
          <p:nvPr/>
        </p:nvSpPr>
        <p:spPr>
          <a:xfrm>
            <a:off x="7320947" y="3670314"/>
            <a:ext cx="11434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tisser</a:t>
            </a: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8" name="TextBox 37">
            <a:hlinkClick r:id="" action="ppaction://noaction">
              <a:snd r:embed="rId13" name="merite.wav"/>
            </a:hlinkClick>
            <a:extLst>
              <a:ext uri="{FF2B5EF4-FFF2-40B4-BE49-F238E27FC236}">
                <a16:creationId xmlns:a16="http://schemas.microsoft.com/office/drawing/2014/main" id="{A2C613B7-71E6-4CF1-ADD2-BE0512816B0C}"/>
              </a:ext>
            </a:extLst>
          </p:cNvPr>
          <p:cNvSpPr txBox="1"/>
          <p:nvPr/>
        </p:nvSpPr>
        <p:spPr>
          <a:xfrm>
            <a:off x="5939443" y="5273077"/>
            <a:ext cx="1317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mérite</a:t>
            </a: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40" name="TextBox 39">
            <a:hlinkClick r:id="" action="ppaction://noaction">
              <a:snd r:embed="rId14" name="tragique.wav"/>
            </a:hlinkClick>
            <a:extLst>
              <a:ext uri="{FF2B5EF4-FFF2-40B4-BE49-F238E27FC236}">
                <a16:creationId xmlns:a16="http://schemas.microsoft.com/office/drawing/2014/main" id="{48686703-C831-4F6E-A8AF-5869143455D8}"/>
              </a:ext>
            </a:extLst>
          </p:cNvPr>
          <p:cNvSpPr txBox="1"/>
          <p:nvPr/>
        </p:nvSpPr>
        <p:spPr>
          <a:xfrm>
            <a:off x="180000" y="4350386"/>
            <a:ext cx="18454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tragique</a:t>
            </a: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42" name="TextBox 41">
            <a:hlinkClick r:id="" action="ppaction://noaction">
              <a:snd r:embed="rId15" name="cultiver.wav"/>
            </a:hlinkClick>
            <a:extLst>
              <a:ext uri="{FF2B5EF4-FFF2-40B4-BE49-F238E27FC236}">
                <a16:creationId xmlns:a16="http://schemas.microsoft.com/office/drawing/2014/main" id="{93EF6F15-AB90-4500-AA06-5B9BD11888A1}"/>
              </a:ext>
            </a:extLst>
          </p:cNvPr>
          <p:cNvSpPr txBox="1"/>
          <p:nvPr/>
        </p:nvSpPr>
        <p:spPr>
          <a:xfrm>
            <a:off x="2698653" y="2505002"/>
            <a:ext cx="14339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cultiver</a:t>
            </a: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44" name="TextBox 43">
            <a:hlinkClick r:id="" action="ppaction://noaction">
              <a:snd r:embed="rId16" name="prime.wav"/>
            </a:hlinkClick>
            <a:extLst>
              <a:ext uri="{FF2B5EF4-FFF2-40B4-BE49-F238E27FC236}">
                <a16:creationId xmlns:a16="http://schemas.microsoft.com/office/drawing/2014/main" id="{29356BCF-1B14-4D46-AC91-E32A3FDDAB74}"/>
              </a:ext>
            </a:extLst>
          </p:cNvPr>
          <p:cNvSpPr txBox="1"/>
          <p:nvPr/>
        </p:nvSpPr>
        <p:spPr>
          <a:xfrm>
            <a:off x="8545920" y="4350386"/>
            <a:ext cx="1317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prime</a:t>
            </a: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46" name="TextBox 45">
            <a:hlinkClick r:id="" action="ppaction://noaction">
              <a:snd r:embed="rId17" name="fragile.wav"/>
            </a:hlinkClick>
            <a:extLst>
              <a:ext uri="{FF2B5EF4-FFF2-40B4-BE49-F238E27FC236}">
                <a16:creationId xmlns:a16="http://schemas.microsoft.com/office/drawing/2014/main" id="{AC6A60B0-9C8D-4335-A077-4AD470141A5E}"/>
              </a:ext>
            </a:extLst>
          </p:cNvPr>
          <p:cNvSpPr txBox="1"/>
          <p:nvPr/>
        </p:nvSpPr>
        <p:spPr>
          <a:xfrm>
            <a:off x="718106" y="3427694"/>
            <a:ext cx="14177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fragile</a:t>
            </a: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48" name="TextBox 47">
            <a:hlinkClick r:id="" action="ppaction://noaction">
              <a:snd r:embed="rId18" name="heritage.wav"/>
            </a:hlinkClick>
            <a:extLst>
              <a:ext uri="{FF2B5EF4-FFF2-40B4-BE49-F238E27FC236}">
                <a16:creationId xmlns:a16="http://schemas.microsoft.com/office/drawing/2014/main" id="{69F24FE7-DCE6-4466-B5D2-C40E2F2D5132}"/>
              </a:ext>
            </a:extLst>
          </p:cNvPr>
          <p:cNvSpPr txBox="1"/>
          <p:nvPr/>
        </p:nvSpPr>
        <p:spPr>
          <a:xfrm>
            <a:off x="2665778" y="4595846"/>
            <a:ext cx="18195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héritage</a:t>
            </a: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AA947757-3C11-4068-8731-671661CC3682}"/>
              </a:ext>
            </a:extLst>
          </p:cNvPr>
          <p:cNvSpPr txBox="1"/>
          <p:nvPr/>
        </p:nvSpPr>
        <p:spPr>
          <a:xfrm>
            <a:off x="2916941" y="2909667"/>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grow]</a:t>
            </a:r>
          </a:p>
        </p:txBody>
      </p:sp>
      <p:sp>
        <p:nvSpPr>
          <p:cNvPr id="55" name="TextBox 54">
            <a:extLst>
              <a:ext uri="{FF2B5EF4-FFF2-40B4-BE49-F238E27FC236}">
                <a16:creationId xmlns:a16="http://schemas.microsoft.com/office/drawing/2014/main" id="{C2059B83-F664-434C-A00D-D0DA94E57F15}"/>
              </a:ext>
            </a:extLst>
          </p:cNvPr>
          <p:cNvSpPr txBox="1"/>
          <p:nvPr/>
        </p:nvSpPr>
        <p:spPr>
          <a:xfrm>
            <a:off x="5065699" y="2909667"/>
            <a:ext cx="17075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analyse]</a:t>
            </a:r>
          </a:p>
        </p:txBody>
      </p:sp>
      <p:sp>
        <p:nvSpPr>
          <p:cNvPr id="57" name="TextBox 56">
            <a:extLst>
              <a:ext uri="{FF2B5EF4-FFF2-40B4-BE49-F238E27FC236}">
                <a16:creationId xmlns:a16="http://schemas.microsoft.com/office/drawing/2014/main" id="{797165FE-8E25-480B-9228-38AD3BDF75A3}"/>
              </a:ext>
            </a:extLst>
          </p:cNvPr>
          <p:cNvSpPr txBox="1"/>
          <p:nvPr/>
        </p:nvSpPr>
        <p:spPr>
          <a:xfrm>
            <a:off x="7142312" y="4072399"/>
            <a:ext cx="15979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weave]</a:t>
            </a:r>
          </a:p>
        </p:txBody>
      </p:sp>
      <p:sp>
        <p:nvSpPr>
          <p:cNvPr id="61" name="TextBox 60">
            <a:extLst>
              <a:ext uri="{FF2B5EF4-FFF2-40B4-BE49-F238E27FC236}">
                <a16:creationId xmlns:a16="http://schemas.microsoft.com/office/drawing/2014/main" id="{B0247C72-A5C7-4673-975C-2D3EA9D5F694}"/>
              </a:ext>
            </a:extLst>
          </p:cNvPr>
          <p:cNvSpPr txBox="1"/>
          <p:nvPr/>
        </p:nvSpPr>
        <p:spPr>
          <a:xfrm>
            <a:off x="3427778" y="3909643"/>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[mystery]</a:t>
            </a:r>
          </a:p>
        </p:txBody>
      </p:sp>
      <p:sp>
        <p:nvSpPr>
          <p:cNvPr id="63" name="TextBox 62">
            <a:extLst>
              <a:ext uri="{FF2B5EF4-FFF2-40B4-BE49-F238E27FC236}">
                <a16:creationId xmlns:a16="http://schemas.microsoft.com/office/drawing/2014/main" id="{F7C1CF83-D88E-4008-9D29-9991D8858B56}"/>
              </a:ext>
            </a:extLst>
          </p:cNvPr>
          <p:cNvSpPr txBox="1"/>
          <p:nvPr/>
        </p:nvSpPr>
        <p:spPr>
          <a:xfrm>
            <a:off x="749192" y="4752026"/>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[tragic]</a:t>
            </a:r>
          </a:p>
        </p:txBody>
      </p:sp>
      <p:sp>
        <p:nvSpPr>
          <p:cNvPr id="65" name="TextBox 64">
            <a:extLst>
              <a:ext uri="{FF2B5EF4-FFF2-40B4-BE49-F238E27FC236}">
                <a16:creationId xmlns:a16="http://schemas.microsoft.com/office/drawing/2014/main" id="{9B14932A-3A90-432A-B9B4-4E888B3A6372}"/>
              </a:ext>
            </a:extLst>
          </p:cNvPr>
          <p:cNvSpPr txBox="1"/>
          <p:nvPr/>
        </p:nvSpPr>
        <p:spPr>
          <a:xfrm>
            <a:off x="5341731" y="4262748"/>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[jewel]</a:t>
            </a:r>
          </a:p>
        </p:txBody>
      </p:sp>
      <p:sp>
        <p:nvSpPr>
          <p:cNvPr id="67" name="TextBox 66">
            <a:extLst>
              <a:ext uri="{FF2B5EF4-FFF2-40B4-BE49-F238E27FC236}">
                <a16:creationId xmlns:a16="http://schemas.microsoft.com/office/drawing/2014/main" id="{0D288C2B-268D-4F84-8DA1-D9FEBB28C709}"/>
              </a:ext>
            </a:extLst>
          </p:cNvPr>
          <p:cNvSpPr txBox="1"/>
          <p:nvPr/>
        </p:nvSpPr>
        <p:spPr>
          <a:xfrm>
            <a:off x="8588903" y="4673232"/>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[bonus]</a:t>
            </a:r>
          </a:p>
        </p:txBody>
      </p:sp>
      <p:sp>
        <p:nvSpPr>
          <p:cNvPr id="69" name="TextBox 68">
            <a:extLst>
              <a:ext uri="{FF2B5EF4-FFF2-40B4-BE49-F238E27FC236}">
                <a16:creationId xmlns:a16="http://schemas.microsoft.com/office/drawing/2014/main" id="{B34CE399-98DE-487D-8B29-0AB5D611CAA4}"/>
              </a:ext>
            </a:extLst>
          </p:cNvPr>
          <p:cNvSpPr txBox="1"/>
          <p:nvPr/>
        </p:nvSpPr>
        <p:spPr>
          <a:xfrm>
            <a:off x="1001117" y="5655080"/>
            <a:ext cx="18195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[hypothesis]</a:t>
            </a:r>
          </a:p>
        </p:txBody>
      </p:sp>
      <p:sp>
        <p:nvSpPr>
          <p:cNvPr id="71" name="TextBox 70">
            <a:extLst>
              <a:ext uri="{FF2B5EF4-FFF2-40B4-BE49-F238E27FC236}">
                <a16:creationId xmlns:a16="http://schemas.microsoft.com/office/drawing/2014/main" id="{C0D5916A-AAEB-4147-9BC9-B4FB514E0BE3}"/>
              </a:ext>
            </a:extLst>
          </p:cNvPr>
          <p:cNvSpPr txBox="1"/>
          <p:nvPr/>
        </p:nvSpPr>
        <p:spPr>
          <a:xfrm>
            <a:off x="3843588" y="5655080"/>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[cynical]</a:t>
            </a:r>
          </a:p>
        </p:txBody>
      </p:sp>
      <p:sp>
        <p:nvSpPr>
          <p:cNvPr id="73" name="TextBox 72">
            <a:extLst>
              <a:ext uri="{FF2B5EF4-FFF2-40B4-BE49-F238E27FC236}">
                <a16:creationId xmlns:a16="http://schemas.microsoft.com/office/drawing/2014/main" id="{E91EDD53-3FD5-4E6C-93AB-4C7BC127ED95}"/>
              </a:ext>
            </a:extLst>
          </p:cNvPr>
          <p:cNvSpPr txBox="1"/>
          <p:nvPr/>
        </p:nvSpPr>
        <p:spPr>
          <a:xfrm>
            <a:off x="6289111" y="5655080"/>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[merit]</a:t>
            </a:r>
          </a:p>
        </p:txBody>
      </p:sp>
      <p:sp>
        <p:nvSpPr>
          <p:cNvPr id="75" name="TextBox 74">
            <a:extLst>
              <a:ext uri="{FF2B5EF4-FFF2-40B4-BE49-F238E27FC236}">
                <a16:creationId xmlns:a16="http://schemas.microsoft.com/office/drawing/2014/main" id="{BDC747EC-061D-4A1F-ADDE-A43AABBA9031}"/>
              </a:ext>
            </a:extLst>
          </p:cNvPr>
          <p:cNvSpPr txBox="1"/>
          <p:nvPr/>
        </p:nvSpPr>
        <p:spPr>
          <a:xfrm>
            <a:off x="8350349" y="5652163"/>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[typical]</a:t>
            </a:r>
          </a:p>
        </p:txBody>
      </p:sp>
      <p:pic>
        <p:nvPicPr>
          <p:cNvPr id="2050" name="Picture 2" descr="Seedling, Potted Plant, Sapling, Plant, Growing, Growth">
            <a:extLst>
              <a:ext uri="{FF2B5EF4-FFF2-40B4-BE49-F238E27FC236}">
                <a16:creationId xmlns:a16="http://schemas.microsoft.com/office/drawing/2014/main" id="{238C710F-E68B-4232-9678-0660837EC9F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836654" y="2089008"/>
            <a:ext cx="923719" cy="12158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rowser, Graphic, Flat Design, Window, Desktop, App">
            <a:extLst>
              <a:ext uri="{FF2B5EF4-FFF2-40B4-BE49-F238E27FC236}">
                <a16:creationId xmlns:a16="http://schemas.microsoft.com/office/drawing/2014/main" id="{E38FED50-D840-4313-81BB-C3D98ECB29BD}"/>
              </a:ext>
            </a:extLst>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47729" y="2464369"/>
            <a:ext cx="1267183" cy="9319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asons Of The Year, Year, Tree, Nature, Autumn, Winter">
            <a:extLst>
              <a:ext uri="{FF2B5EF4-FFF2-40B4-BE49-F238E27FC236}">
                <a16:creationId xmlns:a16="http://schemas.microsoft.com/office/drawing/2014/main" id="{1A4D9788-D0C6-4A74-8515-388A03547C9A}"/>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754417" y="2060287"/>
            <a:ext cx="1160364" cy="116521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lass, Crystal, Goblet, Wine, Wineglass, Glassware">
            <a:extLst>
              <a:ext uri="{FF2B5EF4-FFF2-40B4-BE49-F238E27FC236}">
                <a16:creationId xmlns:a16="http://schemas.microsoft.com/office/drawing/2014/main" id="{80D8AE3E-0E33-4357-8437-13F271944C3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67346" y="3334384"/>
            <a:ext cx="433564" cy="86712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ward, Ribbon, Rosette, Blue">
            <a:extLst>
              <a:ext uri="{FF2B5EF4-FFF2-40B4-BE49-F238E27FC236}">
                <a16:creationId xmlns:a16="http://schemas.microsoft.com/office/drawing/2014/main" id="{48348D4E-711F-4938-9503-0FDCD96DC36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0753853">
            <a:off x="5576469" y="5427958"/>
            <a:ext cx="466334" cy="854353"/>
          </a:xfrm>
          <a:prstGeom prst="rect">
            <a:avLst/>
          </a:prstGeom>
          <a:noFill/>
          <a:extLst>
            <a:ext uri="{909E8E84-426E-40DD-AFC4-6F175D3DCCD1}">
              <a14:hiddenFill xmlns:a14="http://schemas.microsoft.com/office/drawing/2010/main">
                <a:solidFill>
                  <a:srgbClr val="FFFFFF"/>
                </a:solidFill>
              </a14:hiddenFill>
            </a:ext>
          </a:extLst>
        </p:spPr>
      </p:pic>
      <p:sp>
        <p:nvSpPr>
          <p:cNvPr id="47" name="Rounded Rectangle 46">
            <a:extLst>
              <a:ext uri="{FF2B5EF4-FFF2-40B4-BE49-F238E27FC236}">
                <a16:creationId xmlns:a16="http://schemas.microsoft.com/office/drawing/2014/main" id="{8B7C30B8-D6BB-4FD1-AE71-D668D452985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911321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6"/>
                                        </p:tgtEl>
                                      </p:cBhvr>
                                    </p:animEffect>
                                    <p:set>
                                      <p:cBhvr>
                                        <p:cTn id="7" dur="1" fill="hold">
                                          <p:stCondLst>
                                            <p:cond delay="5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Des virelangues</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5F76293-F036-D943-9EC1-F5857D9662CB}"/>
              </a:ext>
            </a:extLst>
          </p:cNvPr>
          <p:cNvSpPr txBox="1"/>
          <p:nvPr/>
        </p:nvSpPr>
        <p:spPr>
          <a:xfrm>
            <a:off x="-1863194" y="2045938"/>
            <a:ext cx="1119808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Lily lit typiquement un livre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dans son lit.</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2C982CE5-F4CD-4031-8CC2-0D59490D920A}"/>
              </a:ext>
            </a:extLst>
          </p:cNvPr>
          <p:cNvSpPr txBox="1"/>
          <p:nvPr/>
        </p:nvSpPr>
        <p:spPr>
          <a:xfrm>
            <a:off x="704009" y="3601721"/>
            <a:ext cx="623667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Lily typically reads a book in bed.</a:t>
            </a:r>
          </a:p>
        </p:txBody>
      </p:sp>
      <p:grpSp>
        <p:nvGrpSpPr>
          <p:cNvPr id="9" name="Group 8">
            <a:extLst>
              <a:ext uri="{FF2B5EF4-FFF2-40B4-BE49-F238E27FC236}">
                <a16:creationId xmlns:a16="http://schemas.microsoft.com/office/drawing/2014/main" id="{D2281102-D914-460E-9C4F-F625AF27B4AF}"/>
              </a:ext>
            </a:extLst>
          </p:cNvPr>
          <p:cNvGrpSpPr/>
          <p:nvPr/>
        </p:nvGrpSpPr>
        <p:grpSpPr>
          <a:xfrm>
            <a:off x="8786043" y="1725784"/>
            <a:ext cx="2520000" cy="4303187"/>
            <a:chOff x="-1262269" y="2441401"/>
            <a:chExt cx="2520000" cy="4303187"/>
          </a:xfrm>
        </p:grpSpPr>
        <p:sp>
          <p:nvSpPr>
            <p:cNvPr id="5" name="Rectangle 4">
              <a:extLst>
                <a:ext uri="{FF2B5EF4-FFF2-40B4-BE49-F238E27FC236}">
                  <a16:creationId xmlns:a16="http://schemas.microsoft.com/office/drawing/2014/main" id="{9BF170D3-61AD-40C8-B0A9-E2BCAB0F8DA9}"/>
                </a:ext>
              </a:extLst>
            </p:cNvPr>
            <p:cNvSpPr/>
            <p:nvPr/>
          </p:nvSpPr>
          <p:spPr>
            <a:xfrm>
              <a:off x="-1208269" y="2724528"/>
              <a:ext cx="2412000" cy="3934407"/>
            </a:xfrm>
            <a:prstGeom prst="rect">
              <a:avLst/>
            </a:prstGeom>
            <a:solidFill>
              <a:srgbClr val="795A37"/>
            </a:solidFill>
            <a:ln>
              <a:solidFill>
                <a:srgbClr val="795A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0324B85E-006E-4873-B9EA-5AEF5CFDB11E}"/>
                </a:ext>
              </a:extLst>
            </p:cNvPr>
            <p:cNvSpPr/>
            <p:nvPr/>
          </p:nvSpPr>
          <p:spPr>
            <a:xfrm>
              <a:off x="-1145269" y="2764567"/>
              <a:ext cx="2286000" cy="3596476"/>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Rectangle: Rounded Corners 2">
              <a:extLst>
                <a:ext uri="{FF2B5EF4-FFF2-40B4-BE49-F238E27FC236}">
                  <a16:creationId xmlns:a16="http://schemas.microsoft.com/office/drawing/2014/main" id="{9632C443-8047-48AD-8D4A-E06E4E95C795}"/>
                </a:ext>
              </a:extLst>
            </p:cNvPr>
            <p:cNvSpPr/>
            <p:nvPr/>
          </p:nvSpPr>
          <p:spPr>
            <a:xfrm>
              <a:off x="-1050527" y="2764567"/>
              <a:ext cx="2096516" cy="1137514"/>
            </a:xfrm>
            <a:prstGeom prst="roundRect">
              <a:avLst/>
            </a:prstGeom>
            <a:solidFill>
              <a:srgbClr val="6553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D77ABCC2-8E0F-4354-B18B-9E6C9E6FF3F8}"/>
                </a:ext>
              </a:extLst>
            </p:cNvPr>
            <p:cNvSpPr/>
            <p:nvPr/>
          </p:nvSpPr>
          <p:spPr>
            <a:xfrm>
              <a:off x="-1145269" y="3895856"/>
              <a:ext cx="2286000" cy="2659869"/>
            </a:xfrm>
            <a:prstGeom prst="rect">
              <a:avLst/>
            </a:prstGeom>
            <a:solidFill>
              <a:srgbClr val="6553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Rectangle 5">
              <a:extLst>
                <a:ext uri="{FF2B5EF4-FFF2-40B4-BE49-F238E27FC236}">
                  <a16:creationId xmlns:a16="http://schemas.microsoft.com/office/drawing/2014/main" id="{84CD0824-128F-4E0D-8361-A10AD49A8E3E}"/>
                </a:ext>
              </a:extLst>
            </p:cNvPr>
            <p:cNvSpPr/>
            <p:nvPr/>
          </p:nvSpPr>
          <p:spPr>
            <a:xfrm>
              <a:off x="-1262269" y="2441401"/>
              <a:ext cx="2520000" cy="354556"/>
            </a:xfrm>
            <a:prstGeom prst="rect">
              <a:avLst/>
            </a:prstGeom>
            <a:solidFill>
              <a:srgbClr val="795A37"/>
            </a:solidFill>
            <a:ln>
              <a:solidFill>
                <a:srgbClr val="795A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22C5E36A-5B28-4C41-B7A8-D8B058C2C70E}"/>
                </a:ext>
              </a:extLst>
            </p:cNvPr>
            <p:cNvSpPr/>
            <p:nvPr/>
          </p:nvSpPr>
          <p:spPr>
            <a:xfrm>
              <a:off x="-1262269" y="6390032"/>
              <a:ext cx="2520000" cy="354556"/>
            </a:xfrm>
            <a:prstGeom prst="rect">
              <a:avLst/>
            </a:prstGeom>
            <a:solidFill>
              <a:srgbClr val="795A37"/>
            </a:solidFill>
            <a:ln>
              <a:solidFill>
                <a:srgbClr val="795A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050" name="Picture 2" descr="Girl, Book, School, Reading, Learning">
              <a:extLst>
                <a:ext uri="{FF2B5EF4-FFF2-40B4-BE49-F238E27FC236}">
                  <a16:creationId xmlns:a16="http://schemas.microsoft.com/office/drawing/2014/main" id="{3DB57266-8E08-49E1-8287-945788455D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7681" y="2979538"/>
              <a:ext cx="2286000" cy="32385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lily lit typiquement un livre dans son lit (Fred slow)">
            <a:hlinkClick r:id="" action="ppaction://media"/>
            <a:extLst>
              <a:ext uri="{FF2B5EF4-FFF2-40B4-BE49-F238E27FC236}">
                <a16:creationId xmlns:a16="http://schemas.microsoft.com/office/drawing/2014/main" id="{73C0DDC9-CB2C-4F0D-A5C5-024718368E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88224" y="4771036"/>
            <a:ext cx="609600" cy="609600"/>
          </a:xfrm>
          <a:prstGeom prst="rect">
            <a:avLst/>
          </a:prstGeom>
        </p:spPr>
      </p:pic>
    </p:spTree>
    <p:extLst>
      <p:ext uri="{BB962C8B-B14F-4D97-AF65-F5344CB8AC3E}">
        <p14:creationId xmlns:p14="http://schemas.microsoft.com/office/powerpoint/2010/main" val="221146402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Des </a:t>
            </a:r>
            <a:r>
              <a:rPr lang="en-GB" sz="3600" b="1" dirty="0" err="1">
                <a:solidFill>
                  <a:schemeClr val="bg1"/>
                </a:solidFill>
              </a:rPr>
              <a:t>virelangues</a:t>
            </a:r>
            <a:endParaRPr lang="en-GB" sz="3600" b="1" dirty="0">
              <a:solidFill>
                <a:schemeClr val="bg1"/>
              </a:solidFill>
            </a:endParaRP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5F76293-F036-D943-9EC1-F5857D9662CB}"/>
              </a:ext>
            </a:extLst>
          </p:cNvPr>
          <p:cNvSpPr txBox="1"/>
          <p:nvPr/>
        </p:nvSpPr>
        <p:spPr>
          <a:xfrm>
            <a:off x="496956" y="1635377"/>
            <a:ext cx="1119808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 six scies scient six cyprès,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six cents scies scient six cent cyprès.</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Cypress, Trees, Nature, Cedar, Tree">
            <a:extLst>
              <a:ext uri="{FF2B5EF4-FFF2-40B4-BE49-F238E27FC236}">
                <a16:creationId xmlns:a16="http://schemas.microsoft.com/office/drawing/2014/main" id="{F26ECAD2-9546-4587-B784-4AE9F065FF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56643" y="3168082"/>
            <a:ext cx="24384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ndsaw, Tool, Hand, Saw, Wood, Work">
            <a:extLst>
              <a:ext uri="{FF2B5EF4-FFF2-40B4-BE49-F238E27FC236}">
                <a16:creationId xmlns:a16="http://schemas.microsoft.com/office/drawing/2014/main" id="{8A6C6A37-6B9A-400A-8479-13F7512BC4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427" y="4048571"/>
            <a:ext cx="4422530" cy="22112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yes, Surprise, Wow, Expression, Open">
            <a:extLst>
              <a:ext uri="{FF2B5EF4-FFF2-40B4-BE49-F238E27FC236}">
                <a16:creationId xmlns:a16="http://schemas.microsoft.com/office/drawing/2014/main" id="{5A5BEBC5-902D-4102-AB40-84A60D81718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96565" y="5306811"/>
            <a:ext cx="480155" cy="37965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yes, Surprise, Wow, Expression, Open">
            <a:extLst>
              <a:ext uri="{FF2B5EF4-FFF2-40B4-BE49-F238E27FC236}">
                <a16:creationId xmlns:a16="http://schemas.microsoft.com/office/drawing/2014/main" id="{58AA1922-1326-4BF3-A685-61A2DC161C2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4713" y="4587833"/>
            <a:ext cx="1313976" cy="10389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Eyes, Surprise, Wow, Expression, Open">
            <a:extLst>
              <a:ext uri="{FF2B5EF4-FFF2-40B4-BE49-F238E27FC236}">
                <a16:creationId xmlns:a16="http://schemas.microsoft.com/office/drawing/2014/main" id="{8682FA57-CA58-4D79-AE81-AB99DA9C56E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76175" y="5477039"/>
            <a:ext cx="480155" cy="37965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yes, Surprise, Wow, Expression, Open">
            <a:extLst>
              <a:ext uri="{FF2B5EF4-FFF2-40B4-BE49-F238E27FC236}">
                <a16:creationId xmlns:a16="http://schemas.microsoft.com/office/drawing/2014/main" id="{FCB7DB5F-592D-4FBC-A9C5-019AFC5725F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11633" y="5154204"/>
            <a:ext cx="480155" cy="3796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Eyes, Surprise, Wow, Expression, Open">
            <a:extLst>
              <a:ext uri="{FF2B5EF4-FFF2-40B4-BE49-F238E27FC236}">
                <a16:creationId xmlns:a16="http://schemas.microsoft.com/office/drawing/2014/main" id="{89DC94FD-924B-4C8E-9FF3-0F2C50AE75A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49688" y="5477039"/>
            <a:ext cx="480155" cy="37965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Eyes, Surprise, Wow, Expression, Open">
            <a:extLst>
              <a:ext uri="{FF2B5EF4-FFF2-40B4-BE49-F238E27FC236}">
                <a16:creationId xmlns:a16="http://schemas.microsoft.com/office/drawing/2014/main" id="{483ADD1E-74AA-4FEA-B615-1793A76F0C2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73592" y="5178683"/>
            <a:ext cx="480155" cy="3796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Eyes, Surprise, Wow, Expression, Open">
            <a:extLst>
              <a:ext uri="{FF2B5EF4-FFF2-40B4-BE49-F238E27FC236}">
                <a16:creationId xmlns:a16="http://schemas.microsoft.com/office/drawing/2014/main" id="{40CBC155-DC9C-4460-9793-8687C11ABF7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71625" y="5478072"/>
            <a:ext cx="480155" cy="37965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2C982CE5-F4CD-4031-8CC2-0D59490D920A}"/>
              </a:ext>
            </a:extLst>
          </p:cNvPr>
          <p:cNvSpPr txBox="1"/>
          <p:nvPr/>
        </p:nvSpPr>
        <p:spPr>
          <a:xfrm>
            <a:off x="3027240" y="3499444"/>
            <a:ext cx="623667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If six saws saw six cypresses, six hundred saws saw six hundred cypresses</a:t>
            </a:r>
          </a:p>
        </p:txBody>
      </p:sp>
      <p:pic>
        <p:nvPicPr>
          <p:cNvPr id="2" name="Si six scies scient six cyprès six cent scies scient six cent cyprès (Fred slow)">
            <a:hlinkClick r:id="" action="ppaction://media"/>
            <a:extLst>
              <a:ext uri="{FF2B5EF4-FFF2-40B4-BE49-F238E27FC236}">
                <a16:creationId xmlns:a16="http://schemas.microsoft.com/office/drawing/2014/main" id="{7D708378-9FCA-4B62-847E-3052FA76008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95218" y="5160812"/>
            <a:ext cx="609600" cy="609600"/>
          </a:xfrm>
          <a:prstGeom prst="rect">
            <a:avLst/>
          </a:prstGeom>
        </p:spPr>
      </p:pic>
    </p:spTree>
    <p:extLst>
      <p:ext uri="{BB962C8B-B14F-4D97-AF65-F5344CB8AC3E}">
        <p14:creationId xmlns:p14="http://schemas.microsoft.com/office/powerpoint/2010/main" val="132304868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5B699D14-7BE5-4986-906F-6732806D3FC2}"/>
              </a:ext>
            </a:extLst>
          </p:cNvPr>
          <p:cNvGraphicFramePr>
            <a:graphicFrameLocks noGrp="1"/>
          </p:cNvGraphicFramePr>
          <p:nvPr/>
        </p:nvGraphicFramePr>
        <p:xfrm>
          <a:off x="287283" y="1995840"/>
          <a:ext cx="9025862" cy="4114800"/>
        </p:xfrm>
        <a:graphic>
          <a:graphicData uri="http://schemas.openxmlformats.org/drawingml/2006/table">
            <a:tbl>
              <a:tblPr firstRow="1" bandRow="1">
                <a:tableStyleId>{21E4AEA4-8DFA-4A89-87EB-49C32662AFE0}</a:tableStyleId>
              </a:tblPr>
              <a:tblGrid>
                <a:gridCol w="535920">
                  <a:extLst>
                    <a:ext uri="{9D8B030D-6E8A-4147-A177-3AD203B41FA5}">
                      <a16:colId xmlns:a16="http://schemas.microsoft.com/office/drawing/2014/main" val="1925490264"/>
                    </a:ext>
                  </a:extLst>
                </a:gridCol>
                <a:gridCol w="2547374">
                  <a:extLst>
                    <a:ext uri="{9D8B030D-6E8A-4147-A177-3AD203B41FA5}">
                      <a16:colId xmlns:a16="http://schemas.microsoft.com/office/drawing/2014/main" val="721217777"/>
                    </a:ext>
                  </a:extLst>
                </a:gridCol>
                <a:gridCol w="2547374">
                  <a:extLst>
                    <a:ext uri="{9D8B030D-6E8A-4147-A177-3AD203B41FA5}">
                      <a16:colId xmlns:a16="http://schemas.microsoft.com/office/drawing/2014/main" val="4030488612"/>
                    </a:ext>
                  </a:extLst>
                </a:gridCol>
                <a:gridCol w="1697597">
                  <a:extLst>
                    <a:ext uri="{9D8B030D-6E8A-4147-A177-3AD203B41FA5}">
                      <a16:colId xmlns:a16="http://schemas.microsoft.com/office/drawing/2014/main" val="2585646328"/>
                    </a:ext>
                  </a:extLst>
                </a:gridCol>
                <a:gridCol w="1697597">
                  <a:extLst>
                    <a:ext uri="{9D8B030D-6E8A-4147-A177-3AD203B41FA5}">
                      <a16:colId xmlns:a16="http://schemas.microsoft.com/office/drawing/2014/main" val="1118927646"/>
                    </a:ext>
                  </a:extLst>
                </a:gridCol>
              </a:tblGrid>
              <a:tr h="370840">
                <a:tc>
                  <a:txBody>
                    <a:bodyPr/>
                    <a:lstStyle/>
                    <a:p>
                      <a:pPr algn="ctr"/>
                      <a:r>
                        <a:rPr lang="fr-FR" sz="2400" dirty="0"/>
                        <a:t>Q</a:t>
                      </a:r>
                    </a:p>
                  </a:txBody>
                  <a:tcPr>
                    <a:solidFill>
                      <a:srgbClr val="E87D1E"/>
                    </a:solidFill>
                  </a:tcPr>
                </a:tc>
                <a:tc>
                  <a:txBody>
                    <a:bodyPr/>
                    <a:lstStyle/>
                    <a:p>
                      <a:pPr algn="ctr"/>
                      <a:r>
                        <a:rPr lang="fr-FR" sz="2400" dirty="0"/>
                        <a:t>mot</a:t>
                      </a:r>
                    </a:p>
                  </a:txBody>
                  <a:tcPr>
                    <a:solidFill>
                      <a:srgbClr val="E87D1E"/>
                    </a:solidFill>
                  </a:tcPr>
                </a:tc>
                <a:tc>
                  <a:txBody>
                    <a:bodyPr/>
                    <a:lstStyle/>
                    <a:p>
                      <a:pPr algn="ctr"/>
                      <a:r>
                        <a:rPr lang="en-GB" sz="2400" dirty="0" err="1"/>
                        <a:t>en</a:t>
                      </a:r>
                      <a:r>
                        <a:rPr lang="en-GB" sz="2400" dirty="0"/>
                        <a:t> </a:t>
                      </a:r>
                      <a:r>
                        <a:rPr lang="en-GB" sz="2400" dirty="0" err="1"/>
                        <a:t>anglais</a:t>
                      </a:r>
                      <a:endParaRPr lang="fr-FR" sz="2400" dirty="0"/>
                    </a:p>
                  </a:txBody>
                  <a:tcPr>
                    <a:solidFill>
                      <a:srgbClr val="E87D1E"/>
                    </a:solidFill>
                  </a:tcPr>
                </a:tc>
                <a:tc>
                  <a:txBody>
                    <a:bodyPr/>
                    <a:lstStyle/>
                    <a:p>
                      <a:pPr algn="ctr"/>
                      <a:r>
                        <a:rPr lang="fr-FR" sz="2400" dirty="0"/>
                        <a:t>[</a:t>
                      </a:r>
                      <a:r>
                        <a:rPr lang="fr-FR" sz="2400" dirty="0" err="1"/>
                        <a:t>oy</a:t>
                      </a:r>
                      <a:r>
                        <a:rPr lang="fr-FR" sz="2400" dirty="0"/>
                        <a:t>]</a:t>
                      </a:r>
                    </a:p>
                  </a:txBody>
                  <a:tcPr>
                    <a:solidFill>
                      <a:srgbClr val="E87D1E"/>
                    </a:solidFill>
                  </a:tcPr>
                </a:tc>
                <a:tc>
                  <a:txBody>
                    <a:bodyPr/>
                    <a:lstStyle/>
                    <a:p>
                      <a:pPr algn="ctr"/>
                      <a:r>
                        <a:rPr lang="fr-FR" sz="2400" dirty="0"/>
                        <a:t>[y]</a:t>
                      </a:r>
                    </a:p>
                  </a:txBody>
                  <a:tcPr>
                    <a:solidFill>
                      <a:srgbClr val="E87D1E"/>
                    </a:solidFill>
                  </a:tcPr>
                </a:tc>
                <a:extLst>
                  <a:ext uri="{0D108BD9-81ED-4DB2-BD59-A6C34878D82A}">
                    <a16:rowId xmlns:a16="http://schemas.microsoft.com/office/drawing/2014/main" val="169592804"/>
                  </a:ext>
                </a:extLst>
              </a:tr>
              <a:tr h="370840">
                <a:tc>
                  <a:txBody>
                    <a:bodyPr/>
                    <a:lstStyle/>
                    <a:p>
                      <a:endParaRPr lang="fr-FR" sz="2400"/>
                    </a:p>
                  </a:txBody>
                  <a:tcPr/>
                </a:tc>
                <a:tc>
                  <a:txBody>
                    <a:bodyPr/>
                    <a:lstStyle/>
                    <a:p>
                      <a:r>
                        <a:rPr lang="fr-FR" sz="2400" dirty="0">
                          <a:solidFill>
                            <a:srgbClr val="002060"/>
                          </a:solidFill>
                        </a:rPr>
                        <a:t>j</a:t>
                      </a:r>
                      <a:r>
                        <a:rPr lang="fr-FR" sz="2400" b="1" dirty="0">
                          <a:solidFill>
                            <a:srgbClr val="EE6000"/>
                          </a:solidFill>
                        </a:rPr>
                        <a:t>oy</a:t>
                      </a:r>
                      <a:r>
                        <a:rPr lang="fr-FR" sz="2400" dirty="0">
                          <a:solidFill>
                            <a:srgbClr val="002060"/>
                          </a:solidFill>
                        </a:rPr>
                        <a:t>au</a:t>
                      </a:r>
                    </a:p>
                  </a:txBody>
                  <a:tcPr/>
                </a:tc>
                <a:tc>
                  <a:txBody>
                    <a:bodyPr/>
                    <a:lstStyle/>
                    <a:p>
                      <a:r>
                        <a:rPr lang="en-GB" sz="2400" noProof="0">
                          <a:solidFill>
                            <a:srgbClr val="002060"/>
                          </a:solidFill>
                        </a:rPr>
                        <a:t>[jewel]</a:t>
                      </a:r>
                    </a:p>
                  </a:txBody>
                  <a:tcPr/>
                </a:tc>
                <a:tc>
                  <a:txBody>
                    <a:bodyPr/>
                    <a:lstStyle/>
                    <a:p>
                      <a:endParaRPr lang="fr-FR" sz="2400" dirty="0"/>
                    </a:p>
                  </a:txBody>
                  <a:tcPr/>
                </a:tc>
                <a:tc>
                  <a:txBody>
                    <a:bodyPr/>
                    <a:lstStyle/>
                    <a:p>
                      <a:endParaRPr lang="fr-FR" sz="2400"/>
                    </a:p>
                  </a:txBody>
                  <a:tcPr/>
                </a:tc>
                <a:extLst>
                  <a:ext uri="{0D108BD9-81ED-4DB2-BD59-A6C34878D82A}">
                    <a16:rowId xmlns:a16="http://schemas.microsoft.com/office/drawing/2014/main" val="4215077657"/>
                  </a:ext>
                </a:extLst>
              </a:tr>
              <a:tr h="370840">
                <a:tc>
                  <a:txBody>
                    <a:bodyPr/>
                    <a:lstStyle/>
                    <a:p>
                      <a:endParaRPr lang="fr-FR" sz="2400"/>
                    </a:p>
                  </a:txBody>
                  <a:tcPr/>
                </a:tc>
                <a:tc>
                  <a:txBody>
                    <a:bodyPr/>
                    <a:lstStyle/>
                    <a:p>
                      <a:r>
                        <a:rPr lang="fr-FR" sz="2400" dirty="0">
                          <a:solidFill>
                            <a:srgbClr val="002060"/>
                          </a:solidFill>
                        </a:rPr>
                        <a:t>c </a:t>
                      </a:r>
                      <a:r>
                        <a:rPr lang="fr-FR" sz="2400" b="1" dirty="0">
                          <a:solidFill>
                            <a:srgbClr val="EE6000"/>
                          </a:solidFill>
                        </a:rPr>
                        <a:t>y</a:t>
                      </a:r>
                      <a:r>
                        <a:rPr lang="fr-FR" sz="2400" dirty="0">
                          <a:solidFill>
                            <a:srgbClr val="002060"/>
                          </a:solidFill>
                        </a:rPr>
                        <a:t> cliste</a:t>
                      </a:r>
                    </a:p>
                  </a:txBody>
                  <a:tcPr/>
                </a:tc>
                <a:tc>
                  <a:txBody>
                    <a:bodyPr/>
                    <a:lstStyle/>
                    <a:p>
                      <a:r>
                        <a:rPr lang="en-GB" sz="2400" noProof="0">
                          <a:solidFill>
                            <a:srgbClr val="002060"/>
                          </a:solidFill>
                        </a:rPr>
                        <a:t>[cyclist]</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880739684"/>
                  </a:ext>
                </a:extLst>
              </a:tr>
              <a:tr h="370840">
                <a:tc>
                  <a:txBody>
                    <a:bodyPr/>
                    <a:lstStyle/>
                    <a:p>
                      <a:endParaRPr lang="fr-FR" sz="2400"/>
                    </a:p>
                  </a:txBody>
                  <a:tcPr/>
                </a:tc>
                <a:tc>
                  <a:txBody>
                    <a:bodyPr/>
                    <a:lstStyle/>
                    <a:p>
                      <a:r>
                        <a:rPr lang="fr-FR" sz="2400" dirty="0">
                          <a:solidFill>
                            <a:srgbClr val="002060"/>
                          </a:solidFill>
                        </a:rPr>
                        <a:t>r</a:t>
                      </a:r>
                      <a:r>
                        <a:rPr lang="fr-FR" sz="2400" b="1" dirty="0">
                          <a:solidFill>
                            <a:srgbClr val="EE6000"/>
                          </a:solidFill>
                        </a:rPr>
                        <a:t> y </a:t>
                      </a:r>
                      <a:r>
                        <a:rPr lang="fr-FR" sz="2400" dirty="0">
                          <a:solidFill>
                            <a:srgbClr val="002060"/>
                          </a:solidFill>
                        </a:rPr>
                        <a:t>thme</a:t>
                      </a:r>
                    </a:p>
                  </a:txBody>
                  <a:tcPr/>
                </a:tc>
                <a:tc>
                  <a:txBody>
                    <a:bodyPr/>
                    <a:lstStyle/>
                    <a:p>
                      <a:r>
                        <a:rPr lang="en-GB" sz="2400" noProof="0">
                          <a:solidFill>
                            <a:srgbClr val="002060"/>
                          </a:solidFill>
                        </a:rPr>
                        <a:t>[rhythm]</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3580712503"/>
                  </a:ext>
                </a:extLst>
              </a:tr>
              <a:tr h="370840">
                <a:tc>
                  <a:txBody>
                    <a:bodyPr/>
                    <a:lstStyle/>
                    <a:p>
                      <a:endParaRPr lang="fr-FR" sz="2400"/>
                    </a:p>
                  </a:txBody>
                  <a:tcPr/>
                </a:tc>
                <a:tc>
                  <a:txBody>
                    <a:bodyPr/>
                    <a:lstStyle/>
                    <a:p>
                      <a:r>
                        <a:rPr lang="fr-FR" sz="2400" dirty="0">
                          <a:solidFill>
                            <a:srgbClr val="002060"/>
                          </a:solidFill>
                        </a:rPr>
                        <a:t>v</a:t>
                      </a:r>
                      <a:r>
                        <a:rPr lang="fr-FR" sz="2400" b="1" dirty="0">
                          <a:solidFill>
                            <a:srgbClr val="EE6000"/>
                          </a:solidFill>
                        </a:rPr>
                        <a:t>oy</a:t>
                      </a:r>
                      <a:r>
                        <a:rPr lang="fr-FR" sz="2400" dirty="0">
                          <a:solidFill>
                            <a:srgbClr val="002060"/>
                          </a:solidFill>
                        </a:rPr>
                        <a:t>elle</a:t>
                      </a:r>
                    </a:p>
                  </a:txBody>
                  <a:tcPr/>
                </a:tc>
                <a:tc>
                  <a:txBody>
                    <a:bodyPr/>
                    <a:lstStyle/>
                    <a:p>
                      <a:r>
                        <a:rPr lang="en-GB" sz="2400" noProof="0">
                          <a:solidFill>
                            <a:srgbClr val="002060"/>
                          </a:solidFill>
                        </a:rPr>
                        <a:t>[vowel]</a:t>
                      </a:r>
                    </a:p>
                  </a:txBody>
                  <a:tcPr/>
                </a:tc>
                <a:tc>
                  <a:txBody>
                    <a:bodyPr/>
                    <a:lstStyle/>
                    <a:p>
                      <a:endParaRPr lang="fr-FR" sz="2400" dirty="0"/>
                    </a:p>
                  </a:txBody>
                  <a:tcPr/>
                </a:tc>
                <a:tc>
                  <a:txBody>
                    <a:bodyPr/>
                    <a:lstStyle/>
                    <a:p>
                      <a:endParaRPr lang="fr-FR" sz="2400"/>
                    </a:p>
                  </a:txBody>
                  <a:tcPr/>
                </a:tc>
                <a:extLst>
                  <a:ext uri="{0D108BD9-81ED-4DB2-BD59-A6C34878D82A}">
                    <a16:rowId xmlns:a16="http://schemas.microsoft.com/office/drawing/2014/main" val="1998004162"/>
                  </a:ext>
                </a:extLst>
              </a:tr>
              <a:tr h="370840">
                <a:tc>
                  <a:txBody>
                    <a:bodyPr/>
                    <a:lstStyle/>
                    <a:p>
                      <a:endParaRPr lang="fr-FR" sz="2400"/>
                    </a:p>
                  </a:txBody>
                  <a:tcPr/>
                </a:tc>
                <a:tc>
                  <a:txBody>
                    <a:bodyPr/>
                    <a:lstStyle/>
                    <a:p>
                      <a:r>
                        <a:rPr lang="fr-FR" sz="2400" dirty="0">
                          <a:solidFill>
                            <a:srgbClr val="002060"/>
                          </a:solidFill>
                        </a:rPr>
                        <a:t>l </a:t>
                      </a:r>
                      <a:r>
                        <a:rPr lang="fr-FR" sz="2400" b="1" dirty="0">
                          <a:solidFill>
                            <a:srgbClr val="EE6000"/>
                          </a:solidFill>
                        </a:rPr>
                        <a:t>y</a:t>
                      </a:r>
                      <a:r>
                        <a:rPr lang="fr-FR" sz="2400" dirty="0">
                          <a:solidFill>
                            <a:srgbClr val="002060"/>
                          </a:solidFill>
                        </a:rPr>
                        <a:t> cée</a:t>
                      </a:r>
                    </a:p>
                  </a:txBody>
                  <a:tcPr/>
                </a:tc>
                <a:tc>
                  <a:txBody>
                    <a:bodyPr/>
                    <a:lstStyle/>
                    <a:p>
                      <a:r>
                        <a:rPr lang="en-GB" sz="2400" noProof="0">
                          <a:solidFill>
                            <a:srgbClr val="002060"/>
                          </a:solidFill>
                        </a:rPr>
                        <a:t>[sixth form]</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521668829"/>
                  </a:ext>
                </a:extLst>
              </a:tr>
              <a:tr h="370840">
                <a:tc>
                  <a:txBody>
                    <a:bodyPr/>
                    <a:lstStyle/>
                    <a:p>
                      <a:endParaRPr lang="fr-FR" sz="2400"/>
                    </a:p>
                  </a:txBody>
                  <a:tcPr/>
                </a:tc>
                <a:tc>
                  <a:txBody>
                    <a:bodyPr/>
                    <a:lstStyle/>
                    <a:p>
                      <a:r>
                        <a:rPr lang="fr-FR" sz="2400" dirty="0">
                          <a:solidFill>
                            <a:srgbClr val="002060"/>
                          </a:solidFill>
                        </a:rPr>
                        <a:t>g </a:t>
                      </a:r>
                      <a:r>
                        <a:rPr lang="fr-FR" sz="2400" b="1" dirty="0">
                          <a:solidFill>
                            <a:srgbClr val="EE6000"/>
                          </a:solidFill>
                        </a:rPr>
                        <a:t>y</a:t>
                      </a:r>
                      <a:r>
                        <a:rPr lang="fr-FR" sz="2400" dirty="0">
                          <a:solidFill>
                            <a:srgbClr val="002060"/>
                          </a:solidFill>
                        </a:rPr>
                        <a:t> mnase</a:t>
                      </a:r>
                    </a:p>
                  </a:txBody>
                  <a:tcPr/>
                </a:tc>
                <a:tc>
                  <a:txBody>
                    <a:bodyPr/>
                    <a:lstStyle/>
                    <a:p>
                      <a:r>
                        <a:rPr lang="en-GB" sz="2400" noProof="0">
                          <a:solidFill>
                            <a:srgbClr val="002060"/>
                          </a:solidFill>
                        </a:rPr>
                        <a:t>[gymnasium]</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2594560817"/>
                  </a:ext>
                </a:extLst>
              </a:tr>
              <a:tr h="370840">
                <a:tc>
                  <a:txBody>
                    <a:bodyPr/>
                    <a:lstStyle/>
                    <a:p>
                      <a:endParaRPr lang="fr-FR" sz="2400"/>
                    </a:p>
                  </a:txBody>
                  <a:tcPr/>
                </a:tc>
                <a:tc>
                  <a:txBody>
                    <a:bodyPr/>
                    <a:lstStyle/>
                    <a:p>
                      <a:r>
                        <a:rPr lang="fr-FR" sz="2400" dirty="0">
                          <a:solidFill>
                            <a:srgbClr val="002060"/>
                          </a:solidFill>
                        </a:rPr>
                        <a:t>incr</a:t>
                      </a:r>
                      <a:r>
                        <a:rPr lang="fr-FR" sz="2400" b="1" dirty="0">
                          <a:solidFill>
                            <a:srgbClr val="EE6000"/>
                          </a:solidFill>
                        </a:rPr>
                        <a:t>oy</a:t>
                      </a:r>
                      <a:r>
                        <a:rPr lang="fr-FR" sz="2400" dirty="0">
                          <a:solidFill>
                            <a:srgbClr val="002060"/>
                          </a:solidFill>
                        </a:rPr>
                        <a:t>able</a:t>
                      </a:r>
                    </a:p>
                  </a:txBody>
                  <a:tcPr/>
                </a:tc>
                <a:tc>
                  <a:txBody>
                    <a:bodyPr/>
                    <a:lstStyle/>
                    <a:p>
                      <a:r>
                        <a:rPr lang="en-GB" sz="2400" noProof="0">
                          <a:solidFill>
                            <a:srgbClr val="002060"/>
                          </a:solidFill>
                        </a:rPr>
                        <a:t>[incredible]</a:t>
                      </a:r>
                    </a:p>
                  </a:txBody>
                  <a:tcPr/>
                </a:tc>
                <a:tc>
                  <a:txBody>
                    <a:bodyPr/>
                    <a:lstStyle/>
                    <a:p>
                      <a:endParaRPr lang="fr-FR" sz="2400"/>
                    </a:p>
                  </a:txBody>
                  <a:tcPr/>
                </a:tc>
                <a:tc>
                  <a:txBody>
                    <a:bodyPr/>
                    <a:lstStyle/>
                    <a:p>
                      <a:endParaRPr lang="fr-FR" sz="2400" dirty="0"/>
                    </a:p>
                  </a:txBody>
                  <a:tcPr/>
                </a:tc>
                <a:extLst>
                  <a:ext uri="{0D108BD9-81ED-4DB2-BD59-A6C34878D82A}">
                    <a16:rowId xmlns:a16="http://schemas.microsoft.com/office/drawing/2014/main" val="3557117781"/>
                  </a:ext>
                </a:extLst>
              </a:tr>
              <a:tr h="370840">
                <a:tc>
                  <a:txBody>
                    <a:bodyPr/>
                    <a:lstStyle/>
                    <a:p>
                      <a:endParaRPr lang="fr-FR" sz="2400" dirty="0"/>
                    </a:p>
                  </a:txBody>
                  <a:tcPr/>
                </a:tc>
                <a:tc>
                  <a:txBody>
                    <a:bodyPr/>
                    <a:lstStyle/>
                    <a:p>
                      <a:r>
                        <a:rPr lang="fr-FR" sz="2400" dirty="0">
                          <a:solidFill>
                            <a:srgbClr val="002060"/>
                          </a:solidFill>
                        </a:rPr>
                        <a:t>cit</a:t>
                      </a:r>
                      <a:r>
                        <a:rPr lang="fr-FR" sz="2400" b="1" dirty="0">
                          <a:solidFill>
                            <a:srgbClr val="EE6000"/>
                          </a:solidFill>
                        </a:rPr>
                        <a:t>oy</a:t>
                      </a:r>
                      <a:r>
                        <a:rPr lang="fr-FR" sz="2400" dirty="0">
                          <a:solidFill>
                            <a:srgbClr val="002060"/>
                          </a:solidFill>
                        </a:rPr>
                        <a:t>en</a:t>
                      </a:r>
                    </a:p>
                  </a:txBody>
                  <a:tcPr/>
                </a:tc>
                <a:tc>
                  <a:txBody>
                    <a:bodyPr/>
                    <a:lstStyle/>
                    <a:p>
                      <a:r>
                        <a:rPr lang="en-GB" sz="2400" noProof="0" dirty="0">
                          <a:solidFill>
                            <a:srgbClr val="002060"/>
                          </a:solidFill>
                        </a:rPr>
                        <a:t>[citizen]</a:t>
                      </a:r>
                    </a:p>
                  </a:txBody>
                  <a:tcPr/>
                </a:tc>
                <a:tc>
                  <a:txBody>
                    <a:bodyPr/>
                    <a:lstStyle/>
                    <a:p>
                      <a:endParaRPr lang="fr-FR" sz="2400" dirty="0"/>
                    </a:p>
                  </a:txBody>
                  <a:tcPr/>
                </a:tc>
                <a:tc>
                  <a:txBody>
                    <a:bodyPr/>
                    <a:lstStyle/>
                    <a:p>
                      <a:endParaRPr lang="fr-FR" sz="2400" dirty="0"/>
                    </a:p>
                  </a:txBody>
                  <a:tcPr/>
                </a:tc>
                <a:extLst>
                  <a:ext uri="{0D108BD9-81ED-4DB2-BD59-A6C34878D82A}">
                    <a16:rowId xmlns:a16="http://schemas.microsoft.com/office/drawing/2014/main" val="319739931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Phonétique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Écoute. Les mots ont-ils la SSC [oy] ou [y] ?</a:t>
            </a:r>
          </a:p>
        </p:txBody>
      </p:sp>
      <p:sp>
        <p:nvSpPr>
          <p:cNvPr id="9" name="Action Button: Custom 16">
            <a:hlinkClick r:id="" action="ppaction://noaction" highlightClick="1">
              <a:snd r:embed="rId4" name="1 joyau.wav"/>
            </a:hlinkClick>
            <a:extLst>
              <a:ext uri="{FF2B5EF4-FFF2-40B4-BE49-F238E27FC236}">
                <a16:creationId xmlns:a16="http://schemas.microsoft.com/office/drawing/2014/main" id="{F3647B33-8889-40EE-86D0-188DA737FFEC}"/>
              </a:ext>
            </a:extLst>
          </p:cNvPr>
          <p:cNvSpPr/>
          <p:nvPr/>
        </p:nvSpPr>
        <p:spPr>
          <a:xfrm>
            <a:off x="377787" y="247933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5" name="2 cycliste.wav"/>
            </a:hlinkClick>
            <a:extLst>
              <a:ext uri="{FF2B5EF4-FFF2-40B4-BE49-F238E27FC236}">
                <a16:creationId xmlns:a16="http://schemas.microsoft.com/office/drawing/2014/main" id="{31C0CCE4-2C2A-4ED4-A8C6-7334F574E94E}"/>
              </a:ext>
            </a:extLst>
          </p:cNvPr>
          <p:cNvSpPr/>
          <p:nvPr/>
        </p:nvSpPr>
        <p:spPr>
          <a:xfrm>
            <a:off x="377787" y="293399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6" name="y rythme.wav"/>
            </a:hlinkClick>
            <a:extLst>
              <a:ext uri="{FF2B5EF4-FFF2-40B4-BE49-F238E27FC236}">
                <a16:creationId xmlns:a16="http://schemas.microsoft.com/office/drawing/2014/main" id="{E401D661-C519-4643-A6BF-97849A1AF0F4}"/>
              </a:ext>
            </a:extLst>
          </p:cNvPr>
          <p:cNvSpPr/>
          <p:nvPr/>
        </p:nvSpPr>
        <p:spPr>
          <a:xfrm>
            <a:off x="377787" y="338866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7" name="4 voyelle.wav"/>
            </a:hlinkClick>
            <a:extLst>
              <a:ext uri="{FF2B5EF4-FFF2-40B4-BE49-F238E27FC236}">
                <a16:creationId xmlns:a16="http://schemas.microsoft.com/office/drawing/2014/main" id="{C67F5D72-5D99-4702-93C2-04C0A230DDFD}"/>
              </a:ext>
            </a:extLst>
          </p:cNvPr>
          <p:cNvSpPr/>
          <p:nvPr/>
        </p:nvSpPr>
        <p:spPr>
          <a:xfrm>
            <a:off x="377787" y="384332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8" name="5 lycée.wav"/>
            </a:hlinkClick>
            <a:extLst>
              <a:ext uri="{FF2B5EF4-FFF2-40B4-BE49-F238E27FC236}">
                <a16:creationId xmlns:a16="http://schemas.microsoft.com/office/drawing/2014/main" id="{6882811C-9B05-4737-941B-52903D956657}"/>
              </a:ext>
            </a:extLst>
          </p:cNvPr>
          <p:cNvSpPr/>
          <p:nvPr/>
        </p:nvSpPr>
        <p:spPr>
          <a:xfrm>
            <a:off x="377787" y="429799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 name="Action Button: Custom 16">
            <a:hlinkClick r:id="" action="ppaction://noaction" highlightClick="1">
              <a:snd r:embed="rId9" name="6 gymnase.wav"/>
            </a:hlinkClick>
            <a:extLst>
              <a:ext uri="{FF2B5EF4-FFF2-40B4-BE49-F238E27FC236}">
                <a16:creationId xmlns:a16="http://schemas.microsoft.com/office/drawing/2014/main" id="{6B50868A-CC1C-4256-BC58-5D316BA4CF5E}"/>
              </a:ext>
            </a:extLst>
          </p:cNvPr>
          <p:cNvSpPr/>
          <p:nvPr/>
        </p:nvSpPr>
        <p:spPr>
          <a:xfrm>
            <a:off x="382581" y="47526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Action Button: Custom 16">
            <a:hlinkClick r:id="" action="ppaction://noaction" highlightClick="1">
              <a:snd r:embed="rId10" name="7 incroyable.wav"/>
            </a:hlinkClick>
            <a:extLst>
              <a:ext uri="{FF2B5EF4-FFF2-40B4-BE49-F238E27FC236}">
                <a16:creationId xmlns:a16="http://schemas.microsoft.com/office/drawing/2014/main" id="{881FEB19-DCC0-41D0-A0EA-B6A71744A915}"/>
              </a:ext>
            </a:extLst>
          </p:cNvPr>
          <p:cNvSpPr/>
          <p:nvPr/>
        </p:nvSpPr>
        <p:spPr>
          <a:xfrm>
            <a:off x="387981" y="520732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11" name="8 citoyen.wav"/>
            </a:hlinkClick>
            <a:extLst>
              <a:ext uri="{FF2B5EF4-FFF2-40B4-BE49-F238E27FC236}">
                <a16:creationId xmlns:a16="http://schemas.microsoft.com/office/drawing/2014/main" id="{373D8359-76B0-4181-97EA-ED4B3F20E84C}"/>
              </a:ext>
            </a:extLst>
          </p:cNvPr>
          <p:cNvSpPr/>
          <p:nvPr/>
        </p:nvSpPr>
        <p:spPr>
          <a:xfrm>
            <a:off x="387981" y="566198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7" name="Picture 16" descr="green checkmark">
            <a:extLst>
              <a:ext uri="{FF2B5EF4-FFF2-40B4-BE49-F238E27FC236}">
                <a16:creationId xmlns:a16="http://schemas.microsoft.com/office/drawing/2014/main" id="{DAA48743-6F29-4EEC-A283-EB74E7DE98F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17471" y="2556211"/>
            <a:ext cx="282522" cy="294294"/>
          </a:xfrm>
          <a:prstGeom prst="rect">
            <a:avLst/>
          </a:prstGeom>
        </p:spPr>
      </p:pic>
      <p:pic>
        <p:nvPicPr>
          <p:cNvPr id="18" name="Picture 17" descr="green checkmark">
            <a:extLst>
              <a:ext uri="{FF2B5EF4-FFF2-40B4-BE49-F238E27FC236}">
                <a16:creationId xmlns:a16="http://schemas.microsoft.com/office/drawing/2014/main" id="{977311ED-D152-49CE-B941-58C2C68B34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84216" y="2989278"/>
            <a:ext cx="282522" cy="294294"/>
          </a:xfrm>
          <a:prstGeom prst="rect">
            <a:avLst/>
          </a:prstGeom>
        </p:spPr>
      </p:pic>
      <p:pic>
        <p:nvPicPr>
          <p:cNvPr id="19" name="Picture 18" descr="green checkmark">
            <a:extLst>
              <a:ext uri="{FF2B5EF4-FFF2-40B4-BE49-F238E27FC236}">
                <a16:creationId xmlns:a16="http://schemas.microsoft.com/office/drawing/2014/main" id="{68C51851-FC74-445B-ACEA-5568B9C5B66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84216" y="3524156"/>
            <a:ext cx="282522" cy="294294"/>
          </a:xfrm>
          <a:prstGeom prst="rect">
            <a:avLst/>
          </a:prstGeom>
        </p:spPr>
      </p:pic>
      <p:pic>
        <p:nvPicPr>
          <p:cNvPr id="20" name="Picture 19" descr="green checkmark">
            <a:extLst>
              <a:ext uri="{FF2B5EF4-FFF2-40B4-BE49-F238E27FC236}">
                <a16:creationId xmlns:a16="http://schemas.microsoft.com/office/drawing/2014/main" id="{286E62C6-C0DD-40D3-9B01-A53BEA16BD8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17471" y="3906093"/>
            <a:ext cx="282522" cy="294294"/>
          </a:xfrm>
          <a:prstGeom prst="rect">
            <a:avLst/>
          </a:prstGeom>
        </p:spPr>
      </p:pic>
      <p:pic>
        <p:nvPicPr>
          <p:cNvPr id="21" name="Picture 20" descr="green checkmark">
            <a:extLst>
              <a:ext uri="{FF2B5EF4-FFF2-40B4-BE49-F238E27FC236}">
                <a16:creationId xmlns:a16="http://schemas.microsoft.com/office/drawing/2014/main" id="{E0544E2A-DFA5-4E1A-BDBB-C72D5F58E67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74022" y="4358627"/>
            <a:ext cx="282522" cy="294294"/>
          </a:xfrm>
          <a:prstGeom prst="rect">
            <a:avLst/>
          </a:prstGeom>
        </p:spPr>
      </p:pic>
      <p:pic>
        <p:nvPicPr>
          <p:cNvPr id="22" name="Picture 21" descr="green checkmark">
            <a:extLst>
              <a:ext uri="{FF2B5EF4-FFF2-40B4-BE49-F238E27FC236}">
                <a16:creationId xmlns:a16="http://schemas.microsoft.com/office/drawing/2014/main" id="{9010AB03-7235-4718-AFA5-6E4CA30F6F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74022" y="4871903"/>
            <a:ext cx="282522" cy="294294"/>
          </a:xfrm>
          <a:prstGeom prst="rect">
            <a:avLst/>
          </a:prstGeom>
        </p:spPr>
      </p:pic>
      <p:pic>
        <p:nvPicPr>
          <p:cNvPr id="23" name="Picture 22" descr="green checkmark">
            <a:extLst>
              <a:ext uri="{FF2B5EF4-FFF2-40B4-BE49-F238E27FC236}">
                <a16:creationId xmlns:a16="http://schemas.microsoft.com/office/drawing/2014/main" id="{BAD2A935-CFA5-4F28-87F1-395DC249E4C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17471" y="5283034"/>
            <a:ext cx="282522" cy="294294"/>
          </a:xfrm>
          <a:prstGeom prst="rect">
            <a:avLst/>
          </a:prstGeom>
        </p:spPr>
      </p:pic>
      <p:pic>
        <p:nvPicPr>
          <p:cNvPr id="24" name="Picture 23" descr="green checkmark">
            <a:extLst>
              <a:ext uri="{FF2B5EF4-FFF2-40B4-BE49-F238E27FC236}">
                <a16:creationId xmlns:a16="http://schemas.microsoft.com/office/drawing/2014/main" id="{8FC995B9-0BBE-4FC5-A185-42C4E1F9467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17471" y="5747731"/>
            <a:ext cx="282522" cy="294294"/>
          </a:xfrm>
          <a:prstGeom prst="rect">
            <a:avLst/>
          </a:prstGeom>
        </p:spPr>
      </p:pic>
      <p:sp>
        <p:nvSpPr>
          <p:cNvPr id="5" name="Rectangle 4">
            <a:extLst>
              <a:ext uri="{FF2B5EF4-FFF2-40B4-BE49-F238E27FC236}">
                <a16:creationId xmlns:a16="http://schemas.microsoft.com/office/drawing/2014/main" id="{8AD22CE6-CC9F-4D16-8CFE-21CC26CB8F6C}"/>
              </a:ext>
            </a:extLst>
          </p:cNvPr>
          <p:cNvSpPr/>
          <p:nvPr/>
        </p:nvSpPr>
        <p:spPr>
          <a:xfrm>
            <a:off x="984007" y="2533243"/>
            <a:ext cx="365367" cy="33293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0A1EA883-676A-4680-B908-7C9F79ECA81A}"/>
              </a:ext>
            </a:extLst>
          </p:cNvPr>
          <p:cNvSpPr/>
          <p:nvPr/>
        </p:nvSpPr>
        <p:spPr>
          <a:xfrm>
            <a:off x="1186355" y="2946719"/>
            <a:ext cx="196850" cy="39599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DF80564F-512D-4E1D-B7F2-1FFE26F4CB12}"/>
              </a:ext>
            </a:extLst>
          </p:cNvPr>
          <p:cNvSpPr/>
          <p:nvPr/>
        </p:nvSpPr>
        <p:spPr>
          <a:xfrm>
            <a:off x="1012256" y="3447127"/>
            <a:ext cx="308868" cy="33293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80F91117-E1BE-4016-AB25-1AEC8784B421}"/>
              </a:ext>
            </a:extLst>
          </p:cNvPr>
          <p:cNvSpPr/>
          <p:nvPr/>
        </p:nvSpPr>
        <p:spPr>
          <a:xfrm>
            <a:off x="1080485" y="3863046"/>
            <a:ext cx="370490" cy="39599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A038449D-7C25-4BDE-9425-9DA69F74336D}"/>
              </a:ext>
            </a:extLst>
          </p:cNvPr>
          <p:cNvSpPr/>
          <p:nvPr/>
        </p:nvSpPr>
        <p:spPr>
          <a:xfrm>
            <a:off x="984007" y="4354249"/>
            <a:ext cx="308868" cy="33293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0C1D5D06-EB68-499C-B70A-6620DA8028C2}"/>
              </a:ext>
            </a:extLst>
          </p:cNvPr>
          <p:cNvSpPr/>
          <p:nvPr/>
        </p:nvSpPr>
        <p:spPr>
          <a:xfrm>
            <a:off x="1130346" y="4782390"/>
            <a:ext cx="308868" cy="39599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77B28BBF-BBBA-49DB-961A-62499AF2D204}"/>
              </a:ext>
            </a:extLst>
          </p:cNvPr>
          <p:cNvSpPr/>
          <p:nvPr/>
        </p:nvSpPr>
        <p:spPr>
          <a:xfrm>
            <a:off x="1450975" y="5270387"/>
            <a:ext cx="370490" cy="33293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0B20709E-D197-469D-BB78-5BF5AE68FF41}"/>
              </a:ext>
            </a:extLst>
          </p:cNvPr>
          <p:cNvSpPr/>
          <p:nvPr/>
        </p:nvSpPr>
        <p:spPr>
          <a:xfrm>
            <a:off x="1265730" y="5670326"/>
            <a:ext cx="370490" cy="39599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Rounded Rectangular Callout 10">
            <a:extLst>
              <a:ext uri="{FF2B5EF4-FFF2-40B4-BE49-F238E27FC236}">
                <a16:creationId xmlns:a16="http://schemas.microsoft.com/office/drawing/2014/main" id="{CA566957-0A1A-47AF-AE10-5F5A59B8606A}"/>
              </a:ext>
            </a:extLst>
          </p:cNvPr>
          <p:cNvSpPr/>
          <p:nvPr/>
        </p:nvSpPr>
        <p:spPr>
          <a:xfrm>
            <a:off x="8777173" y="2976505"/>
            <a:ext cx="3174264" cy="2129647"/>
          </a:xfrm>
          <a:prstGeom prst="wedgeRoundRectCallout">
            <a:avLst>
              <a:gd name="adj1" fmla="val 21437"/>
              <a:gd name="adj2" fmla="val 61978"/>
              <a:gd name="adj3" fmla="val 16667"/>
            </a:avLst>
          </a:prstGeom>
          <a:solidFill>
            <a:srgbClr val="11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Notice that all the words containing [y] are </a:t>
            </a:r>
            <a: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t>cognates </a:t>
            </a: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(look like English).</a:t>
            </a:r>
          </a:p>
        </p:txBody>
      </p:sp>
      <p:pic>
        <p:nvPicPr>
          <p:cNvPr id="3074" name="Picture 2" descr="Gem Clip Art">
            <a:extLst>
              <a:ext uri="{FF2B5EF4-FFF2-40B4-BE49-F238E27FC236}">
                <a16:creationId xmlns:a16="http://schemas.microsoft.com/office/drawing/2014/main" id="{BC12E5C9-8709-4BAB-B206-C8AA4F45D37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32692" y="2238232"/>
            <a:ext cx="653599" cy="69576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ings, Balance, Gym, Gymnastics, Man">
            <a:extLst>
              <a:ext uri="{FF2B5EF4-FFF2-40B4-BE49-F238E27FC236}">
                <a16:creationId xmlns:a16="http://schemas.microsoft.com/office/drawing/2014/main" id="{6F70F851-6DEB-485E-B38C-2C158600E60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96404" y="4694177"/>
            <a:ext cx="526174" cy="52617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rum, Drum Club, Christmas">
            <a:extLst>
              <a:ext uri="{FF2B5EF4-FFF2-40B4-BE49-F238E27FC236}">
                <a16:creationId xmlns:a16="http://schemas.microsoft.com/office/drawing/2014/main" id="{730B2890-336C-44A3-9FCF-8C97F256F7C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41847" y="3114343"/>
            <a:ext cx="678290" cy="84786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Emoji, Face, Emotions, Wow, Yellow Emoji">
            <a:extLst>
              <a:ext uri="{FF2B5EF4-FFF2-40B4-BE49-F238E27FC236}">
                <a16:creationId xmlns:a16="http://schemas.microsoft.com/office/drawing/2014/main" id="{84FFB3B2-6AD7-452E-8C7B-22F12A6DD99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89925" y="5166197"/>
            <a:ext cx="585291" cy="585291"/>
          </a:xfrm>
          <a:prstGeom prst="rect">
            <a:avLst/>
          </a:prstGeom>
          <a:noFill/>
          <a:extLst>
            <a:ext uri="{909E8E84-426E-40DD-AFC4-6F175D3DCCD1}">
              <a14:hiddenFill xmlns:a14="http://schemas.microsoft.com/office/drawing/2010/main">
                <a:solidFill>
                  <a:srgbClr val="FFFFFF"/>
                </a:solidFill>
              </a14:hiddenFill>
            </a:ext>
          </a:extLst>
        </p:spPr>
      </p:pic>
      <p:sp>
        <p:nvSpPr>
          <p:cNvPr id="43" name="Rounded Rectangle 46">
            <a:extLst>
              <a:ext uri="{FF2B5EF4-FFF2-40B4-BE49-F238E27FC236}">
                <a16:creationId xmlns:a16="http://schemas.microsoft.com/office/drawing/2014/main" id="{B147849C-D49C-4723-80C7-B317EF578F49}"/>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2033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2" grpId="0" animBg="1"/>
      <p:bldP spid="35" grpId="0" animBg="1"/>
      <p:bldP spid="36" grpId="0" animBg="1"/>
      <p:bldP spid="37" grpId="0" animBg="1"/>
      <p:bldP spid="38" grpId="0" animBg="1"/>
      <p:bldP spid="39" grpId="0" animBg="1"/>
      <p:bldP spid="40" grpId="0" animBg="1"/>
      <p:bldP spid="41"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Des virelangues !  </a:t>
            </a:r>
          </a:p>
        </p:txBody>
      </p:sp>
      <p:sp>
        <p:nvSpPr>
          <p:cNvPr id="2" name="TextBox 1">
            <a:extLst>
              <a:ext uri="{FF2B5EF4-FFF2-40B4-BE49-F238E27FC236}">
                <a16:creationId xmlns:a16="http://schemas.microsoft.com/office/drawing/2014/main" id="{F5AEF9DF-2FD5-1442-9E84-D31130754D83}"/>
              </a:ext>
            </a:extLst>
          </p:cNvPr>
          <p:cNvSpPr txBox="1"/>
          <p:nvPr/>
        </p:nvSpPr>
        <p:spPr>
          <a:xfrm>
            <a:off x="322875" y="1447770"/>
            <a:ext cx="11198087"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sam</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ède s</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rien aime ab</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sur le p</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thon r</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Syrian Samoyed likes to bark at the royal python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9366B9C9-A141-45BB-9593-1F187D4AC0C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30D76259-B654-4ADA-A166-655BA89184A4}"/>
              </a:ext>
            </a:extLst>
          </p:cNvPr>
          <p:cNvSpPr txBox="1"/>
          <p:nvPr/>
        </p:nvSpPr>
        <p:spPr>
          <a:xfrm>
            <a:off x="322875" y="4099656"/>
            <a:ext cx="956491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lvie la c</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cliste j</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euse v</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age à Ch</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Sylvie the joyful cyclist travels to Cyprus.]</a:t>
            </a:r>
          </a:p>
        </p:txBody>
      </p:sp>
      <p:pic>
        <p:nvPicPr>
          <p:cNvPr id="14" name="Picture 13">
            <a:extLst>
              <a:ext uri="{FF2B5EF4-FFF2-40B4-BE49-F238E27FC236}">
                <a16:creationId xmlns:a16="http://schemas.microsoft.com/office/drawing/2014/main" id="{35543BFD-AE61-4507-A414-EBC0848940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0406" y="2451448"/>
            <a:ext cx="2049441" cy="1537081"/>
          </a:xfrm>
          <a:prstGeom prst="rect">
            <a:avLst/>
          </a:prstGeom>
        </p:spPr>
      </p:pic>
      <p:pic>
        <p:nvPicPr>
          <p:cNvPr id="16" name="Picture 15">
            <a:extLst>
              <a:ext uri="{FF2B5EF4-FFF2-40B4-BE49-F238E27FC236}">
                <a16:creationId xmlns:a16="http://schemas.microsoft.com/office/drawing/2014/main" id="{1F0D1988-8022-4473-9AAC-493B6A790A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0775" y="2560573"/>
            <a:ext cx="1557015" cy="1391582"/>
          </a:xfrm>
          <a:prstGeom prst="rect">
            <a:avLst/>
          </a:prstGeom>
        </p:spPr>
      </p:pic>
      <p:pic>
        <p:nvPicPr>
          <p:cNvPr id="18" name="Picture 17">
            <a:extLst>
              <a:ext uri="{FF2B5EF4-FFF2-40B4-BE49-F238E27FC236}">
                <a16:creationId xmlns:a16="http://schemas.microsoft.com/office/drawing/2014/main" id="{1A4917B7-65AE-42E8-A7C6-2C18E1F006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119448">
            <a:off x="8675598" y="2257962"/>
            <a:ext cx="578880" cy="428733"/>
          </a:xfrm>
          <a:prstGeom prst="rect">
            <a:avLst/>
          </a:prstGeom>
        </p:spPr>
      </p:pic>
      <p:sp>
        <p:nvSpPr>
          <p:cNvPr id="19" name="Speech Bubble: Oval 18">
            <a:extLst>
              <a:ext uri="{FF2B5EF4-FFF2-40B4-BE49-F238E27FC236}">
                <a16:creationId xmlns:a16="http://schemas.microsoft.com/office/drawing/2014/main" id="{E1F99F5F-216A-455B-9E3C-8A09DFE80D1E}"/>
              </a:ext>
            </a:extLst>
          </p:cNvPr>
          <p:cNvSpPr/>
          <p:nvPr/>
        </p:nvSpPr>
        <p:spPr>
          <a:xfrm>
            <a:off x="4874532" y="2560573"/>
            <a:ext cx="2728686" cy="1219768"/>
          </a:xfrm>
          <a:prstGeom prst="wedgeEllipseCallout">
            <a:avLst>
              <a:gd name="adj1" fmla="val -82003"/>
              <a:gd name="adj2" fmla="val 36322"/>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21" name="Picture 20">
            <a:extLst>
              <a:ext uri="{FF2B5EF4-FFF2-40B4-BE49-F238E27FC236}">
                <a16:creationId xmlns:a16="http://schemas.microsoft.com/office/drawing/2014/main" id="{06031469-C304-4D09-95F2-783133D306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299120" y="4772367"/>
            <a:ext cx="1221298" cy="1534615"/>
          </a:xfrm>
          <a:prstGeom prst="rect">
            <a:avLst/>
          </a:prstGeom>
        </p:spPr>
      </p:pic>
      <p:pic>
        <p:nvPicPr>
          <p:cNvPr id="23" name="Picture 22">
            <a:extLst>
              <a:ext uri="{FF2B5EF4-FFF2-40B4-BE49-F238E27FC236}">
                <a16:creationId xmlns:a16="http://schemas.microsoft.com/office/drawing/2014/main" id="{DF8183EF-1E45-4BE4-8706-B3F79C7ECC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18504" y="4772367"/>
            <a:ext cx="2103178" cy="1261907"/>
          </a:xfrm>
          <a:prstGeom prst="rect">
            <a:avLst/>
          </a:prstGeom>
        </p:spPr>
      </p:pic>
      <p:sp>
        <p:nvSpPr>
          <p:cNvPr id="5" name="Action Button: Go Forward or Next 4">
            <a:hlinkClick r:id="" action="ppaction://noaction" highlightClick="1">
              <a:snd r:embed="rId9" name="le samoyède syrien.wav"/>
            </a:hlinkClick>
            <a:extLst>
              <a:ext uri="{FF2B5EF4-FFF2-40B4-BE49-F238E27FC236}">
                <a16:creationId xmlns:a16="http://schemas.microsoft.com/office/drawing/2014/main" id="{DF043190-41B5-4CFB-A4AF-3B2B77302A93}"/>
              </a:ext>
            </a:extLst>
          </p:cNvPr>
          <p:cNvSpPr/>
          <p:nvPr/>
        </p:nvSpPr>
        <p:spPr>
          <a:xfrm>
            <a:off x="10462876" y="1534046"/>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Action Button: Go Forward or Next 19">
            <a:hlinkClick r:id="" action="ppaction://noaction" highlightClick="1">
              <a:snd r:embed="rId10" name="sylvie la cycliste joyeuse.wav"/>
            </a:hlinkClick>
            <a:extLst>
              <a:ext uri="{FF2B5EF4-FFF2-40B4-BE49-F238E27FC236}">
                <a16:creationId xmlns:a16="http://schemas.microsoft.com/office/drawing/2014/main" id="{61938C3F-D1EF-42B6-96C8-74C88437E232}"/>
              </a:ext>
            </a:extLst>
          </p:cNvPr>
          <p:cNvSpPr/>
          <p:nvPr/>
        </p:nvSpPr>
        <p:spPr>
          <a:xfrm>
            <a:off x="8678246" y="4227861"/>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813426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Des virelangues !  </a:t>
            </a:r>
          </a:p>
        </p:txBody>
      </p:sp>
      <p:sp>
        <p:nvSpPr>
          <p:cNvPr id="2" name="TextBox 1">
            <a:extLst>
              <a:ext uri="{FF2B5EF4-FFF2-40B4-BE49-F238E27FC236}">
                <a16:creationId xmlns:a16="http://schemas.microsoft.com/office/drawing/2014/main" id="{F5AEF9DF-2FD5-1442-9E84-D31130754D83}"/>
              </a:ext>
            </a:extLst>
          </p:cNvPr>
          <p:cNvSpPr txBox="1"/>
          <p:nvPr/>
        </p:nvSpPr>
        <p:spPr>
          <a:xfrm>
            <a:off x="231039" y="1296000"/>
            <a:ext cx="11729921"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l</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céen flamb</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ant aime le r</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thme de l’h</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mne cal</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pso.</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flamboyant sixth-former likes the rhythm of the calypso carol.]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9366B9C9-A141-45BB-9593-1F187D4AC0C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AB562DE0-7D17-41D0-AE65-3FC3F6693784}"/>
              </a:ext>
            </a:extLst>
          </p:cNvPr>
          <p:cNvSpPr txBox="1"/>
          <p:nvPr/>
        </p:nvSpPr>
        <p:spPr>
          <a:xfrm>
            <a:off x="231039" y="3657599"/>
            <a:ext cx="1066800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v</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 m</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 doit nett</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les p</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lônes du r</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average hooligan has to clean the pylons of the kingdom.]</a:t>
            </a:r>
          </a:p>
        </p:txBody>
      </p:sp>
      <p:pic>
        <p:nvPicPr>
          <p:cNvPr id="17" name="Picture 16">
            <a:extLst>
              <a:ext uri="{FF2B5EF4-FFF2-40B4-BE49-F238E27FC236}">
                <a16:creationId xmlns:a16="http://schemas.microsoft.com/office/drawing/2014/main" id="{981BCFC3-5BC5-4708-803E-9AB47090F3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6382" y="2223586"/>
            <a:ext cx="1569031" cy="1569031"/>
          </a:xfrm>
          <a:prstGeom prst="rect">
            <a:avLst/>
          </a:prstGeom>
        </p:spPr>
      </p:pic>
      <p:pic>
        <p:nvPicPr>
          <p:cNvPr id="19" name="Picture 18">
            <a:extLst>
              <a:ext uri="{FF2B5EF4-FFF2-40B4-BE49-F238E27FC236}">
                <a16:creationId xmlns:a16="http://schemas.microsoft.com/office/drawing/2014/main" id="{72D71EF4-5771-41A0-A1DD-59D1A3FF8F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6003" y="2310748"/>
            <a:ext cx="2028122" cy="1245394"/>
          </a:xfrm>
          <a:prstGeom prst="rect">
            <a:avLst/>
          </a:prstGeom>
        </p:spPr>
      </p:pic>
      <p:pic>
        <p:nvPicPr>
          <p:cNvPr id="21" name="Picture 20">
            <a:extLst>
              <a:ext uri="{FF2B5EF4-FFF2-40B4-BE49-F238E27FC236}">
                <a16:creationId xmlns:a16="http://schemas.microsoft.com/office/drawing/2014/main" id="{E2584C45-9C78-4612-9CE8-FCD0C05948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4550" y="4773166"/>
            <a:ext cx="1243664" cy="1438022"/>
          </a:xfrm>
          <a:prstGeom prst="rect">
            <a:avLst/>
          </a:prstGeom>
        </p:spPr>
      </p:pic>
      <p:pic>
        <p:nvPicPr>
          <p:cNvPr id="23" name="Picture 22">
            <a:extLst>
              <a:ext uri="{FF2B5EF4-FFF2-40B4-BE49-F238E27FC236}">
                <a16:creationId xmlns:a16="http://schemas.microsoft.com/office/drawing/2014/main" id="{549DE04E-F313-4EF0-A4DE-39CC288268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7645" y="4567784"/>
            <a:ext cx="2466069" cy="1643404"/>
          </a:xfrm>
          <a:prstGeom prst="rect">
            <a:avLst/>
          </a:prstGeom>
        </p:spPr>
      </p:pic>
      <p:pic>
        <p:nvPicPr>
          <p:cNvPr id="25" name="Picture 24">
            <a:extLst>
              <a:ext uri="{FF2B5EF4-FFF2-40B4-BE49-F238E27FC236}">
                <a16:creationId xmlns:a16="http://schemas.microsoft.com/office/drawing/2014/main" id="{E4DD746B-81F6-46C1-B74F-38676E0D8C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8078" y="4773168"/>
            <a:ext cx="1319334" cy="1304904"/>
          </a:xfrm>
          <a:prstGeom prst="rect">
            <a:avLst/>
          </a:prstGeom>
        </p:spPr>
      </p:pic>
      <p:sp>
        <p:nvSpPr>
          <p:cNvPr id="18" name="Action Button: Go Forward or Next 17">
            <a:hlinkClick r:id="" action="ppaction://noaction" highlightClick="1">
              <a:snd r:embed="rId9" name="le lycéen flamboyant.wav"/>
            </a:hlinkClick>
            <a:extLst>
              <a:ext uri="{FF2B5EF4-FFF2-40B4-BE49-F238E27FC236}">
                <a16:creationId xmlns:a16="http://schemas.microsoft.com/office/drawing/2014/main" id="{14031EAF-429F-4CB1-B6D3-27F5AB2A3BFC}"/>
              </a:ext>
            </a:extLst>
          </p:cNvPr>
          <p:cNvSpPr/>
          <p:nvPr/>
        </p:nvSpPr>
        <p:spPr>
          <a:xfrm>
            <a:off x="11287852" y="1411145"/>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Action Button: Go Forward or Next 19">
            <a:hlinkClick r:id="" action="ppaction://noaction">
              <a:snd r:embed="rId10" name="le voyou moyen.wav"/>
            </a:hlinkClick>
            <a:extLst>
              <a:ext uri="{FF2B5EF4-FFF2-40B4-BE49-F238E27FC236}">
                <a16:creationId xmlns:a16="http://schemas.microsoft.com/office/drawing/2014/main" id="{B7DF11FF-6FC2-428B-8910-E785FC4610DD}"/>
              </a:ext>
            </a:extLst>
          </p:cNvPr>
          <p:cNvSpPr/>
          <p:nvPr/>
        </p:nvSpPr>
        <p:spPr>
          <a:xfrm>
            <a:off x="10719039" y="3792617"/>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232446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y</a:t>
            </a:r>
            <a:endParaRPr lang="en-US" dirty="0"/>
          </a:p>
        </p:txBody>
      </p:sp>
      <p:sp>
        <p:nvSpPr>
          <p:cNvPr id="4" name="TextBox 3"/>
          <p:cNvSpPr txBox="1"/>
          <p:nvPr/>
        </p:nvSpPr>
        <p:spPr>
          <a:xfrm>
            <a:off x="5557230" y="4303986"/>
            <a:ext cx="1077539"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y</a:t>
            </a:r>
          </a:p>
        </p:txBody>
      </p:sp>
      <p:pic>
        <p:nvPicPr>
          <p:cNvPr id="3" name="Picture 2" descr="'you are here' icon">
            <a:extLst>
              <a:ext uri="{FF2B5EF4-FFF2-40B4-BE49-F238E27FC236}">
                <a16:creationId xmlns:a16="http://schemas.microsoft.com/office/drawing/2014/main" id="{01D34CA6-92DF-4320-9107-9CA1215B7E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2978" y="615022"/>
            <a:ext cx="3826042" cy="382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33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y.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3889-946A-C44A-BB30-1C1834E0B163}"/>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y</a:t>
            </a:r>
            <a:endParaRPr lang="en-US" dirty="0"/>
          </a:p>
        </p:txBody>
      </p:sp>
      <p:sp>
        <p:nvSpPr>
          <p:cNvPr id="4" name="TextBox 3"/>
          <p:cNvSpPr txBox="1"/>
          <p:nvPr/>
        </p:nvSpPr>
        <p:spPr>
          <a:xfrm>
            <a:off x="5557230" y="2459504"/>
            <a:ext cx="1077539"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y</a:t>
            </a:r>
          </a:p>
        </p:txBody>
      </p:sp>
    </p:spTree>
    <p:extLst>
      <p:ext uri="{BB962C8B-B14F-4D97-AF65-F5344CB8AC3E}">
        <p14:creationId xmlns:p14="http://schemas.microsoft.com/office/powerpoint/2010/main" val="181048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2FFFC-BACD-0848-9721-5A640E0FCA9D}"/>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y</a:t>
            </a:r>
            <a:endParaRPr lang="en-US" dirty="0"/>
          </a:p>
        </p:txBody>
      </p:sp>
      <p:sp>
        <p:nvSpPr>
          <p:cNvPr id="4" name="TextBox 3"/>
          <p:cNvSpPr txBox="1"/>
          <p:nvPr/>
        </p:nvSpPr>
        <p:spPr>
          <a:xfrm>
            <a:off x="5749275" y="4437115"/>
            <a:ext cx="1077539"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y</a:t>
            </a:r>
          </a:p>
        </p:txBody>
      </p:sp>
      <p:pic>
        <p:nvPicPr>
          <p:cNvPr id="5" name="Picture 4" descr="'you are here' icon">
            <a:extLst>
              <a:ext uri="{FF2B5EF4-FFF2-40B4-BE49-F238E27FC236}">
                <a16:creationId xmlns:a16="http://schemas.microsoft.com/office/drawing/2014/main" id="{78835C1A-A2C7-40A7-BF89-2550B5B0D2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2978" y="707093"/>
            <a:ext cx="3826042" cy="382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34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y</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797678" y="3594940"/>
            <a:ext cx="596637"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y</a:t>
            </a:r>
          </a:p>
        </p:txBody>
      </p:sp>
      <p:sp>
        <p:nvSpPr>
          <p:cNvPr id="4" name="Rectangle 3"/>
          <p:cNvSpPr/>
          <p:nvPr/>
        </p:nvSpPr>
        <p:spPr>
          <a:xfrm>
            <a:off x="507004" y="584479"/>
            <a:ext cx="317586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stème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9475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a:t>
            </a:r>
            <a:r>
              <a:rPr kumimoji="0" lang="en-GB"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ph</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sique</a:t>
            </a: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thme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280878" y="3687273"/>
            <a:ext cx="330090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anal</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8738970" y="4558863"/>
            <a:ext cx="282962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analyse]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1" name="Picture 20" descr="'you are here' icon">
            <a:extLst>
              <a:ext uri="{FF2B5EF4-FFF2-40B4-BE49-F238E27FC236}">
                <a16:creationId xmlns:a16="http://schemas.microsoft.com/office/drawing/2014/main" id="{FCE9EC45-610A-4F72-8A13-7E64BA481FA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40658" y="2173322"/>
            <a:ext cx="1614700" cy="16147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lots of multicoloured cogs">
            <a:extLst>
              <a:ext uri="{FF2B5EF4-FFF2-40B4-BE49-F238E27FC236}">
                <a16:creationId xmlns:a16="http://schemas.microsoft.com/office/drawing/2014/main" id="{3F49D309-36A8-4F74-97E8-8782EC8DF9E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8197" y="1450907"/>
            <a:ext cx="2213337" cy="159775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woman in a black dress">
            <a:extLst>
              <a:ext uri="{FF2B5EF4-FFF2-40B4-BE49-F238E27FC236}">
                <a16:creationId xmlns:a16="http://schemas.microsoft.com/office/drawing/2014/main" id="{D1A9FA24-61D6-492A-81C5-0880790571A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07111" y="3860603"/>
            <a:ext cx="1146509" cy="168466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diagram of an atom">
            <a:extLst>
              <a:ext uri="{FF2B5EF4-FFF2-40B4-BE49-F238E27FC236}">
                <a16:creationId xmlns:a16="http://schemas.microsoft.com/office/drawing/2014/main" id="{BD3A1A35-0210-4C25-8DAC-DB40CCA8AB0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42217" y="5061120"/>
            <a:ext cx="1303194" cy="128710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eartbeat ">
            <a:extLst>
              <a:ext uri="{FF2B5EF4-FFF2-40B4-BE49-F238E27FC236}">
                <a16:creationId xmlns:a16="http://schemas.microsoft.com/office/drawing/2014/main" id="{96118C38-D619-49C8-8EBE-01DC578FE48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r="37612"/>
          <a:stretch/>
        </p:blipFill>
        <p:spPr bwMode="auto">
          <a:xfrm>
            <a:off x="8509129" y="1023813"/>
            <a:ext cx="3059462" cy="245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56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y.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4" name="y system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fade">
                                      <p:cBhvr>
                                        <p:cTn id="28" dur="500"/>
                                        <p:tgtEl>
                                          <p:spTgt spid="13314"/>
                                        </p:tgtEl>
                                      </p:cBhvr>
                                    </p:animEffect>
                                  </p:childTnLst>
                                  <p:subTnLst>
                                    <p:audio>
                                      <p:cMediaNode>
                                        <p:cTn display="0" masterRel="sameClick">
                                          <p:stCondLst>
                                            <p:cond evt="begin" delay="0">
                                              <p:tn val="26"/>
                                            </p:cond>
                                          </p:stCondLst>
                                          <p:endCondLst>
                                            <p:cond evt="onStopAudio" delay="0">
                                              <p:tgtEl>
                                                <p:sldTgt/>
                                              </p:tgtEl>
                                            </p:cond>
                                          </p:endCondLst>
                                        </p:cTn>
                                        <p:tgtEl>
                                          <p:sndTgt r:embed="rId4" name="y system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5" name="y rythm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320"/>
                                        </p:tgtEl>
                                        <p:attrNameLst>
                                          <p:attrName>style.visibility</p:attrName>
                                        </p:attrNameLst>
                                      </p:cBhvr>
                                      <p:to>
                                        <p:strVal val="visible"/>
                                      </p:to>
                                    </p:set>
                                    <p:animEffect transition="in" filter="fade">
                                      <p:cBhvr>
                                        <p:cTn id="38" dur="500"/>
                                        <p:tgtEl>
                                          <p:spTgt spid="13320"/>
                                        </p:tgtEl>
                                      </p:cBhvr>
                                    </p:animEffect>
                                  </p:childTnLst>
                                  <p:subTnLst>
                                    <p:audio>
                                      <p:cMediaNode>
                                        <p:cTn display="0" masterRel="sameClick">
                                          <p:stCondLst>
                                            <p:cond evt="begin" delay="0">
                                              <p:tn val="36"/>
                                            </p:cond>
                                          </p:stCondLst>
                                          <p:endCondLst>
                                            <p:cond evt="onStopAudio" delay="0">
                                              <p:tgtEl>
                                                <p:sldTgt/>
                                              </p:tgtEl>
                                            </p:cond>
                                          </p:endCondLst>
                                        </p:cTn>
                                        <p:tgtEl>
                                          <p:sndTgt r:embed="rId5" name="y rythm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6" name="y styl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316"/>
                                        </p:tgtEl>
                                        <p:attrNameLst>
                                          <p:attrName>style.visibility</p:attrName>
                                        </p:attrNameLst>
                                      </p:cBhvr>
                                      <p:to>
                                        <p:strVal val="visible"/>
                                      </p:to>
                                    </p:set>
                                    <p:animEffect transition="in" filter="fade">
                                      <p:cBhvr>
                                        <p:cTn id="48" dur="500"/>
                                        <p:tgtEl>
                                          <p:spTgt spid="13316"/>
                                        </p:tgtEl>
                                      </p:cBhvr>
                                    </p:animEffect>
                                  </p:childTnLst>
                                  <p:subTnLst>
                                    <p:audio>
                                      <p:cMediaNode>
                                        <p:cTn display="0" masterRel="sameClick">
                                          <p:stCondLst>
                                            <p:cond evt="begin" delay="0">
                                              <p:tn val="46"/>
                                            </p:cond>
                                          </p:stCondLst>
                                          <p:endCondLst>
                                            <p:cond evt="onStopAudio" delay="0">
                                              <p:tgtEl>
                                                <p:sldTgt/>
                                              </p:tgtEl>
                                            </p:cond>
                                          </p:endCondLst>
                                        </p:cTn>
                                        <p:tgtEl>
                                          <p:sndTgt r:embed="rId6" name="y styl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7" name="y physiqu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3318"/>
                                        </p:tgtEl>
                                        <p:attrNameLst>
                                          <p:attrName>style.visibility</p:attrName>
                                        </p:attrNameLst>
                                      </p:cBhvr>
                                      <p:to>
                                        <p:strVal val="visible"/>
                                      </p:to>
                                    </p:set>
                                    <p:animEffect transition="in" filter="fade">
                                      <p:cBhvr>
                                        <p:cTn id="58" dur="500"/>
                                        <p:tgtEl>
                                          <p:spTgt spid="13318"/>
                                        </p:tgtEl>
                                      </p:cBhvr>
                                    </p:animEffect>
                                  </p:childTnLst>
                                  <p:subTnLst>
                                    <p:audio>
                                      <p:cMediaNode>
                                        <p:cTn display="0" masterRel="sameClick">
                                          <p:stCondLst>
                                            <p:cond evt="begin" delay="0">
                                              <p:tn val="56"/>
                                            </p:cond>
                                          </p:stCondLst>
                                          <p:endCondLst>
                                            <p:cond evt="onStopAudio" delay="0">
                                              <p:tgtEl>
                                                <p:sldTgt/>
                                              </p:tgtEl>
                                            </p:cond>
                                          </p:endCondLst>
                                        </p:cTn>
                                        <p:tgtEl>
                                          <p:sndTgt r:embed="rId7" name="y physiqu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8" name="y analy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8" name="y analy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y</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797678" y="3473750"/>
            <a:ext cx="596637"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y</a:t>
            </a:r>
          </a:p>
        </p:txBody>
      </p:sp>
      <p:sp>
        <p:nvSpPr>
          <p:cNvPr id="4" name="Rectangle 3"/>
          <p:cNvSpPr/>
          <p:nvPr/>
        </p:nvSpPr>
        <p:spPr>
          <a:xfrm>
            <a:off x="507002" y="584479"/>
            <a:ext cx="317586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stème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9475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a:t>
            </a:r>
            <a:r>
              <a:rPr kumimoji="0" lang="en-GB"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8430" y="5096929"/>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ph</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sique</a:t>
            </a: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thme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196344" y="3641106"/>
            <a:ext cx="330090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anal</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2" name="Picture 11" descr="'you are here' icon">
            <a:extLst>
              <a:ext uri="{FF2B5EF4-FFF2-40B4-BE49-F238E27FC236}">
                <a16:creationId xmlns:a16="http://schemas.microsoft.com/office/drawing/2014/main" id="{F45F8973-9144-A646-967C-DA2063B387F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40658" y="2173322"/>
            <a:ext cx="1614700" cy="16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51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y.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4" name="y system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5" name="y rythm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6" name="y sty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7" name="y physiqu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8" name="y analyser.wav"/>
                                        </p:tgtEl>
                                      </p:cMediaNode>
                                    </p:audio>
                                  </p:subTnLst>
                                </p:cTn>
                              </p:par>
                              <p:par>
                                <p:cTn id="44" presetID="10"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y</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797678" y="3594940"/>
            <a:ext cx="596637"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y</a:t>
            </a:r>
          </a:p>
        </p:txBody>
      </p:sp>
      <p:sp>
        <p:nvSpPr>
          <p:cNvPr id="4" name="Rectangle 3"/>
          <p:cNvSpPr/>
          <p:nvPr/>
        </p:nvSpPr>
        <p:spPr>
          <a:xfrm>
            <a:off x="507002" y="584479"/>
            <a:ext cx="317586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stème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9475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a:t>
            </a:r>
            <a:r>
              <a:rPr kumimoji="0" lang="en-GB"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ph</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sique</a:t>
            </a: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thme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204008" y="3652254"/>
            <a:ext cx="330090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anal</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2" name="Picture 11" descr="'you are here' icon">
            <a:extLst>
              <a:ext uri="{FF2B5EF4-FFF2-40B4-BE49-F238E27FC236}">
                <a16:creationId xmlns:a16="http://schemas.microsoft.com/office/drawing/2014/main" id="{1D6F166C-2A9A-4D1C-9E35-60ED659E45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0658" y="2173322"/>
            <a:ext cx="1614700" cy="16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0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7" name="Table 17">
            <a:extLst>
              <a:ext uri="{FF2B5EF4-FFF2-40B4-BE49-F238E27FC236}">
                <a16:creationId xmlns:a16="http://schemas.microsoft.com/office/drawing/2014/main" id="{86097BAF-7658-4687-9981-7B1A1B542C33}"/>
              </a:ext>
            </a:extLst>
          </p:cNvPr>
          <p:cNvGraphicFramePr>
            <a:graphicFrameLocks noGrp="1"/>
          </p:cNvGraphicFramePr>
          <p:nvPr/>
        </p:nvGraphicFramePr>
        <p:xfrm>
          <a:off x="265473" y="1295161"/>
          <a:ext cx="6668728" cy="4940712"/>
        </p:xfrm>
        <a:graphic>
          <a:graphicData uri="http://schemas.openxmlformats.org/drawingml/2006/table">
            <a:tbl>
              <a:tblPr bandRow="1">
                <a:tableStyleId>{5C22544A-7EE6-4342-B048-85BDC9FD1C3A}</a:tableStyleId>
              </a:tblPr>
              <a:tblGrid>
                <a:gridCol w="3334364">
                  <a:extLst>
                    <a:ext uri="{9D8B030D-6E8A-4147-A177-3AD203B41FA5}">
                      <a16:colId xmlns:a16="http://schemas.microsoft.com/office/drawing/2014/main" val="2395178133"/>
                    </a:ext>
                  </a:extLst>
                </a:gridCol>
                <a:gridCol w="3334364">
                  <a:extLst>
                    <a:ext uri="{9D8B030D-6E8A-4147-A177-3AD203B41FA5}">
                      <a16:colId xmlns:a16="http://schemas.microsoft.com/office/drawing/2014/main" val="41927768"/>
                    </a:ext>
                  </a:extLst>
                </a:gridCol>
              </a:tblGrid>
              <a:tr h="502553">
                <a:tc>
                  <a:txBody>
                    <a:bodyPr/>
                    <a:lstStyle/>
                    <a:p>
                      <a:pPr algn="ctr"/>
                      <a:r>
                        <a:rPr lang="fr-FR" sz="3000" b="1" dirty="0">
                          <a:solidFill>
                            <a:srgbClr val="115076"/>
                          </a:solidFill>
                          <a:latin typeface="Century Gothic" panose="020B0502020202020204" pitchFamily="34" charset="0"/>
                        </a:rPr>
                        <a:t>English</a:t>
                      </a:r>
                    </a:p>
                  </a:txBody>
                  <a:tcPr anchor="ctr">
                    <a:lnB w="12700" cap="flat" cmpd="sng" algn="ctr">
                      <a:solidFill>
                        <a:schemeClr val="tx1"/>
                      </a:solidFill>
                      <a:prstDash val="solid"/>
                      <a:round/>
                      <a:headEnd type="none" w="med" len="med"/>
                      <a:tailEnd type="none" w="med" len="med"/>
                    </a:lnB>
                    <a:noFill/>
                  </a:tcPr>
                </a:tc>
                <a:tc>
                  <a:txBody>
                    <a:bodyPr/>
                    <a:lstStyle/>
                    <a:p>
                      <a:pPr algn="ctr"/>
                      <a:r>
                        <a:rPr lang="fr-FR" sz="3000" b="1" dirty="0">
                          <a:solidFill>
                            <a:srgbClr val="115076"/>
                          </a:solidFill>
                          <a:latin typeface="Century Gothic" panose="020B0502020202020204" pitchFamily="34" charset="0"/>
                        </a:rPr>
                        <a:t>French</a:t>
                      </a: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2723664"/>
                  </a:ext>
                </a:extLst>
              </a:tr>
              <a:tr h="732012">
                <a:tc>
                  <a:txBody>
                    <a:bodyPr/>
                    <a:lstStyle/>
                    <a:p>
                      <a:pPr algn="ctr"/>
                      <a:r>
                        <a:rPr lang="fr-FR" sz="3000" b="0" dirty="0" err="1">
                          <a:solidFill>
                            <a:srgbClr val="115076"/>
                          </a:solidFill>
                          <a:latin typeface="Century Gothic" panose="020B0502020202020204" pitchFamily="34" charset="0"/>
                        </a:rPr>
                        <a:t>S</a:t>
                      </a:r>
                      <a:r>
                        <a:rPr lang="fr-FR" sz="3000" b="1" dirty="0" err="1">
                          <a:solidFill>
                            <a:srgbClr val="EE6000"/>
                          </a:solidFill>
                          <a:latin typeface="Century Gothic" panose="020B0502020202020204" pitchFamily="34" charset="0"/>
                        </a:rPr>
                        <a:t>y</a:t>
                      </a:r>
                      <a:r>
                        <a:rPr lang="fr-FR" sz="3000" b="0" dirty="0" err="1">
                          <a:solidFill>
                            <a:srgbClr val="115076"/>
                          </a:solidFill>
                          <a:latin typeface="Century Gothic" panose="020B0502020202020204" pitchFamily="34" charset="0"/>
                        </a:rPr>
                        <a:t>rian</a:t>
                      </a:r>
                      <a:endParaRPr lang="fr-FR" sz="30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s</a:t>
                      </a:r>
                      <a:r>
                        <a:rPr lang="fr-FR" sz="3000" b="1" dirty="0">
                          <a:solidFill>
                            <a:srgbClr val="EE6000"/>
                          </a:solidFill>
                          <a:latin typeface="Century Gothic" panose="020B0502020202020204" pitchFamily="34" charset="0"/>
                        </a:rPr>
                        <a:t>y</a:t>
                      </a:r>
                      <a:r>
                        <a:rPr lang="fr-FR" sz="3000" b="0" dirty="0">
                          <a:solidFill>
                            <a:srgbClr val="115076"/>
                          </a:solidFill>
                          <a:latin typeface="Century Gothic" panose="020B0502020202020204" pitchFamily="34" charset="0"/>
                        </a:rPr>
                        <a:t>rien</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09021"/>
                  </a:ext>
                </a:extLst>
              </a:tr>
              <a:tr h="732012">
                <a:tc>
                  <a:txBody>
                    <a:bodyPr/>
                    <a:lstStyle/>
                    <a:p>
                      <a:pPr algn="ctr"/>
                      <a:r>
                        <a:rPr lang="fr-FR" sz="3000" b="0" dirty="0" err="1">
                          <a:solidFill>
                            <a:srgbClr val="115076"/>
                          </a:solidFill>
                          <a:latin typeface="Century Gothic" panose="020B0502020202020204" pitchFamily="34" charset="0"/>
                        </a:rPr>
                        <a:t>anon</a:t>
                      </a:r>
                      <a:r>
                        <a:rPr lang="fr-FR" sz="3000" b="1" dirty="0" err="1">
                          <a:solidFill>
                            <a:srgbClr val="EE6000"/>
                          </a:solidFill>
                          <a:latin typeface="Century Gothic" panose="020B0502020202020204" pitchFamily="34" charset="0"/>
                        </a:rPr>
                        <a:t>y</a:t>
                      </a:r>
                      <a:r>
                        <a:rPr lang="fr-FR" sz="3000" b="0" dirty="0" err="1">
                          <a:solidFill>
                            <a:srgbClr val="115076"/>
                          </a:solidFill>
                          <a:latin typeface="Century Gothic" panose="020B0502020202020204" pitchFamily="34" charset="0"/>
                        </a:rPr>
                        <a:t>mous</a:t>
                      </a:r>
                      <a:endParaRPr lang="fr-FR" sz="30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anon</a:t>
                      </a:r>
                      <a:r>
                        <a:rPr lang="fr-FR" sz="3000" b="1" dirty="0">
                          <a:solidFill>
                            <a:srgbClr val="EE6000"/>
                          </a:solidFill>
                          <a:latin typeface="Century Gothic" panose="020B0502020202020204" pitchFamily="34" charset="0"/>
                        </a:rPr>
                        <a:t>y</a:t>
                      </a:r>
                      <a:r>
                        <a:rPr lang="fr-FR" sz="3000" b="0" dirty="0">
                          <a:solidFill>
                            <a:srgbClr val="115076"/>
                          </a:solidFill>
                          <a:latin typeface="Century Gothic" panose="020B0502020202020204" pitchFamily="34" charset="0"/>
                        </a:rPr>
                        <a:t>me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3998646"/>
                  </a:ext>
                </a:extLst>
              </a:tr>
              <a:tr h="732012">
                <a:tc>
                  <a:txBody>
                    <a:bodyPr/>
                    <a:lstStyle/>
                    <a:p>
                      <a:pPr algn="ctr"/>
                      <a:r>
                        <a:rPr lang="fr-FR" sz="3000" b="0" dirty="0">
                          <a:solidFill>
                            <a:srgbClr val="115076"/>
                          </a:solidFill>
                          <a:latin typeface="Century Gothic" panose="020B0502020202020204" pitchFamily="34" charset="0"/>
                        </a:rPr>
                        <a:t>s</a:t>
                      </a:r>
                      <a:r>
                        <a:rPr lang="fr-FR" sz="3000" b="1" dirty="0">
                          <a:solidFill>
                            <a:srgbClr val="EE6000"/>
                          </a:solidFill>
                          <a:latin typeface="Century Gothic" panose="020B0502020202020204" pitchFamily="34" charset="0"/>
                        </a:rPr>
                        <a:t>y</a:t>
                      </a:r>
                      <a:r>
                        <a:rPr lang="fr-FR" sz="3000" b="0" dirty="0">
                          <a:solidFill>
                            <a:srgbClr val="115076"/>
                          </a:solidFill>
                          <a:latin typeface="Century Gothic" panose="020B0502020202020204" pitchFamily="34" charset="0"/>
                        </a:rPr>
                        <a:t>stem</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s</a:t>
                      </a:r>
                      <a:r>
                        <a:rPr lang="fr-FR" sz="3000" b="1" dirty="0">
                          <a:solidFill>
                            <a:srgbClr val="EE6000"/>
                          </a:solidFill>
                          <a:latin typeface="Century Gothic" panose="020B0502020202020204" pitchFamily="34" charset="0"/>
                        </a:rPr>
                        <a:t>y</a:t>
                      </a:r>
                      <a:r>
                        <a:rPr lang="fr-FR" sz="3000" b="0" dirty="0">
                          <a:solidFill>
                            <a:srgbClr val="115076"/>
                          </a:solidFill>
                          <a:latin typeface="Century Gothic" panose="020B0502020202020204" pitchFamily="34" charset="0"/>
                        </a:rPr>
                        <a:t>stème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6528311"/>
                  </a:ext>
                </a:extLst>
              </a:tr>
              <a:tr h="732012">
                <a:tc>
                  <a:txBody>
                    <a:bodyPr/>
                    <a:lstStyle/>
                    <a:p>
                      <a:pPr algn="ctr"/>
                      <a:r>
                        <a:rPr lang="fr-FR" sz="3000" b="0" dirty="0" err="1">
                          <a:solidFill>
                            <a:srgbClr val="115076"/>
                          </a:solidFill>
                          <a:latin typeface="Century Gothic" panose="020B0502020202020204" pitchFamily="34" charset="0"/>
                        </a:rPr>
                        <a:t>P</a:t>
                      </a:r>
                      <a:r>
                        <a:rPr lang="fr-FR" sz="3000" b="1" dirty="0" err="1">
                          <a:solidFill>
                            <a:srgbClr val="EE6000"/>
                          </a:solidFill>
                          <a:latin typeface="Century Gothic" panose="020B0502020202020204" pitchFamily="34" charset="0"/>
                        </a:rPr>
                        <a:t>y</a:t>
                      </a:r>
                      <a:r>
                        <a:rPr lang="fr-FR" sz="3000" b="0" dirty="0" err="1">
                          <a:solidFill>
                            <a:srgbClr val="115076"/>
                          </a:solidFill>
                          <a:latin typeface="Century Gothic" panose="020B0502020202020204" pitchFamily="34" charset="0"/>
                        </a:rPr>
                        <a:t>thagoras</a:t>
                      </a:r>
                      <a:endParaRPr lang="fr-FR" sz="30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P</a:t>
                      </a:r>
                      <a:r>
                        <a:rPr lang="fr-FR" sz="3000" b="1" dirty="0">
                          <a:solidFill>
                            <a:srgbClr val="EE6000"/>
                          </a:solidFill>
                          <a:latin typeface="Century Gothic" panose="020B0502020202020204" pitchFamily="34" charset="0"/>
                        </a:rPr>
                        <a:t>y</a:t>
                      </a:r>
                      <a:r>
                        <a:rPr lang="fr-FR" sz="3000" b="0" dirty="0">
                          <a:solidFill>
                            <a:srgbClr val="115076"/>
                          </a:solidFill>
                          <a:latin typeface="Century Gothic" panose="020B0502020202020204" pitchFamily="34" charset="0"/>
                        </a:rPr>
                        <a:t>thagore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608309"/>
                  </a:ext>
                </a:extLst>
              </a:tr>
              <a:tr h="732012">
                <a:tc>
                  <a:txBody>
                    <a:bodyPr/>
                    <a:lstStyle/>
                    <a:p>
                      <a:pPr algn="ctr"/>
                      <a:r>
                        <a:rPr lang="fr-FR" sz="3000" b="0" dirty="0" err="1">
                          <a:solidFill>
                            <a:srgbClr val="115076"/>
                          </a:solidFill>
                          <a:latin typeface="Century Gothic" panose="020B0502020202020204" pitchFamily="34" charset="0"/>
                        </a:rPr>
                        <a:t>m</a:t>
                      </a:r>
                      <a:r>
                        <a:rPr lang="fr-FR" sz="3000" b="1" dirty="0" err="1">
                          <a:solidFill>
                            <a:srgbClr val="EE6000"/>
                          </a:solidFill>
                          <a:latin typeface="Century Gothic" panose="020B0502020202020204" pitchFamily="34" charset="0"/>
                        </a:rPr>
                        <a:t>y</a:t>
                      </a:r>
                      <a:r>
                        <a:rPr lang="fr-FR" sz="3000" b="0" dirty="0" err="1">
                          <a:solidFill>
                            <a:srgbClr val="115076"/>
                          </a:solidFill>
                          <a:latin typeface="Century Gothic" panose="020B0502020202020204" pitchFamily="34" charset="0"/>
                        </a:rPr>
                        <a:t>th</a:t>
                      </a:r>
                      <a:endParaRPr lang="fr-FR" sz="30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m</a:t>
                      </a:r>
                      <a:r>
                        <a:rPr lang="fr-FR" sz="3000" b="1" dirty="0">
                          <a:solidFill>
                            <a:srgbClr val="EE6000"/>
                          </a:solidFill>
                          <a:latin typeface="Century Gothic" panose="020B0502020202020204" pitchFamily="34" charset="0"/>
                        </a:rPr>
                        <a:t>y</a:t>
                      </a:r>
                      <a:r>
                        <a:rPr lang="fr-FR" sz="3000" b="0" dirty="0">
                          <a:solidFill>
                            <a:srgbClr val="115076"/>
                          </a:solidFill>
                          <a:latin typeface="Century Gothic" panose="020B0502020202020204" pitchFamily="34" charset="0"/>
                        </a:rPr>
                        <a:t>the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4095314"/>
                  </a:ext>
                </a:extLst>
              </a:tr>
              <a:tr h="732012">
                <a:tc>
                  <a:txBody>
                    <a:bodyPr/>
                    <a:lstStyle/>
                    <a:p>
                      <a:pPr algn="ctr"/>
                      <a:r>
                        <a:rPr lang="fr-FR" sz="3000" b="0" dirty="0" err="1">
                          <a:solidFill>
                            <a:srgbClr val="115076"/>
                          </a:solidFill>
                          <a:latin typeface="Century Gothic" panose="020B0502020202020204" pitchFamily="34" charset="0"/>
                        </a:rPr>
                        <a:t>c</a:t>
                      </a:r>
                      <a:r>
                        <a:rPr lang="fr-FR" sz="3000" b="1" dirty="0" err="1">
                          <a:solidFill>
                            <a:srgbClr val="EE6000"/>
                          </a:solidFill>
                          <a:latin typeface="Century Gothic" panose="020B0502020202020204" pitchFamily="34" charset="0"/>
                        </a:rPr>
                        <a:t>y</a:t>
                      </a:r>
                      <a:r>
                        <a:rPr lang="fr-FR" sz="3000" b="0" dirty="0" err="1">
                          <a:solidFill>
                            <a:srgbClr val="115076"/>
                          </a:solidFill>
                          <a:latin typeface="Century Gothic" panose="020B0502020202020204" pitchFamily="34" charset="0"/>
                        </a:rPr>
                        <a:t>cling</a:t>
                      </a:r>
                      <a:endParaRPr lang="fr-FR" sz="30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c</a:t>
                      </a:r>
                      <a:r>
                        <a:rPr lang="fr-FR" sz="3000" b="1" dirty="0">
                          <a:solidFill>
                            <a:srgbClr val="EE6000"/>
                          </a:solidFill>
                          <a:latin typeface="Century Gothic" panose="020B0502020202020204" pitchFamily="34" charset="0"/>
                        </a:rPr>
                        <a:t>y</a:t>
                      </a:r>
                      <a:r>
                        <a:rPr lang="fr-FR" sz="3000" b="0" dirty="0">
                          <a:solidFill>
                            <a:srgbClr val="115076"/>
                          </a:solidFill>
                          <a:latin typeface="Century Gothic" panose="020B0502020202020204" pitchFamily="34" charset="0"/>
                        </a:rPr>
                        <a:t>clisme</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59149664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[y] </a:t>
            </a:r>
            <a:r>
              <a:rPr lang="en-GB" sz="3600" b="1" dirty="0" err="1">
                <a:solidFill>
                  <a:schemeClr val="bg1"/>
                </a:solidFill>
              </a:rPr>
              <a:t>en</a:t>
            </a:r>
            <a:r>
              <a:rPr lang="en-GB" sz="3600" b="1" dirty="0">
                <a:solidFill>
                  <a:schemeClr val="bg1"/>
                </a:solidFill>
              </a:rPr>
              <a:t> </a:t>
            </a:r>
            <a:r>
              <a:rPr lang="en-GB" sz="3600" b="1" dirty="0" err="1">
                <a:solidFill>
                  <a:schemeClr val="bg1"/>
                </a:solidFill>
              </a:rPr>
              <a:t>anglais</a:t>
            </a:r>
            <a:r>
              <a:rPr lang="en-GB" sz="3600" b="1" dirty="0">
                <a:solidFill>
                  <a:schemeClr val="bg1"/>
                </a:solidFill>
              </a:rPr>
              <a:t> vs </a:t>
            </a:r>
            <a:r>
              <a:rPr lang="en-GB" sz="3600" b="1" dirty="0" err="1">
                <a:solidFill>
                  <a:schemeClr val="bg1"/>
                </a:solidFill>
              </a:rPr>
              <a:t>français</a:t>
            </a:r>
            <a:r>
              <a:rPr lang="en-GB" sz="3600" b="1" dirty="0">
                <a:solidFill>
                  <a:schemeClr val="bg1"/>
                </a:solidFill>
              </a:rPr>
              <a:t>  </a:t>
            </a:r>
          </a:p>
        </p:txBody>
      </p:sp>
      <p:sp>
        <p:nvSpPr>
          <p:cNvPr id="3" name="Rounded Rectangle 46">
            <a:extLst>
              <a:ext uri="{FF2B5EF4-FFF2-40B4-BE49-F238E27FC236}">
                <a16:creationId xmlns:a16="http://schemas.microsoft.com/office/drawing/2014/main" id="{8CBDB488-DFC7-44C8-95A4-F40CC76EE209}"/>
              </a:ext>
            </a:extLst>
          </p:cNvPr>
          <p:cNvSpPr/>
          <p:nvPr/>
        </p:nvSpPr>
        <p:spPr>
          <a:xfrm>
            <a:off x="9715499" y="249869"/>
            <a:ext cx="21944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a:hlinkClick r:id="" action="ppaction://noaction">
              <a:snd r:embed="rId4" name="syrien.wav"/>
            </a:hlinkClick>
            <a:extLst>
              <a:ext uri="{FF2B5EF4-FFF2-40B4-BE49-F238E27FC236}">
                <a16:creationId xmlns:a16="http://schemas.microsoft.com/office/drawing/2014/main" id="{484726CB-0AC4-4177-9A49-79D73E0B65BC}"/>
              </a:ext>
            </a:extLst>
          </p:cNvPr>
          <p:cNvSpPr/>
          <p:nvPr/>
        </p:nvSpPr>
        <p:spPr>
          <a:xfrm>
            <a:off x="6457245" y="1972950"/>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10" name="Rectangle 9">
            <a:hlinkClick r:id="" action="ppaction://noaction">
              <a:snd r:embed="rId5" name="anonyme.wav"/>
            </a:hlinkClick>
            <a:extLst>
              <a:ext uri="{FF2B5EF4-FFF2-40B4-BE49-F238E27FC236}">
                <a16:creationId xmlns:a16="http://schemas.microsoft.com/office/drawing/2014/main" id="{B46470BD-5750-4156-86A2-37A5469C45F6}"/>
              </a:ext>
            </a:extLst>
          </p:cNvPr>
          <p:cNvSpPr/>
          <p:nvPr/>
        </p:nvSpPr>
        <p:spPr>
          <a:xfrm>
            <a:off x="6457245" y="2711940"/>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12" name="Rectangle 11">
            <a:hlinkClick r:id="" action="ppaction://noaction">
              <a:snd r:embed="rId6" name="système.wav"/>
            </a:hlinkClick>
            <a:extLst>
              <a:ext uri="{FF2B5EF4-FFF2-40B4-BE49-F238E27FC236}">
                <a16:creationId xmlns:a16="http://schemas.microsoft.com/office/drawing/2014/main" id="{026B4E34-B92F-4A1C-AFE1-226637AD6973}"/>
              </a:ext>
            </a:extLst>
          </p:cNvPr>
          <p:cNvSpPr/>
          <p:nvPr/>
        </p:nvSpPr>
        <p:spPr>
          <a:xfrm>
            <a:off x="6457245" y="3450930"/>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14" name="Rectangle 13">
            <a:hlinkClick r:id="" action="ppaction://noaction">
              <a:snd r:embed="rId7" name="pythagore.wav"/>
            </a:hlinkClick>
            <a:extLst>
              <a:ext uri="{FF2B5EF4-FFF2-40B4-BE49-F238E27FC236}">
                <a16:creationId xmlns:a16="http://schemas.microsoft.com/office/drawing/2014/main" id="{9E163363-5C0F-4DA4-84A7-D1E0E5DD110B}"/>
              </a:ext>
            </a:extLst>
          </p:cNvPr>
          <p:cNvSpPr/>
          <p:nvPr/>
        </p:nvSpPr>
        <p:spPr>
          <a:xfrm>
            <a:off x="6457245" y="4189920"/>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16" name="Rectangle 15">
            <a:hlinkClick r:id="" action="ppaction://noaction">
              <a:snd r:embed="rId8" name="mythe.wav"/>
            </a:hlinkClick>
            <a:extLst>
              <a:ext uri="{FF2B5EF4-FFF2-40B4-BE49-F238E27FC236}">
                <a16:creationId xmlns:a16="http://schemas.microsoft.com/office/drawing/2014/main" id="{777B9205-1178-4992-A207-DEE3240DAEA0}"/>
              </a:ext>
            </a:extLst>
          </p:cNvPr>
          <p:cNvSpPr/>
          <p:nvPr/>
        </p:nvSpPr>
        <p:spPr>
          <a:xfrm>
            <a:off x="6457245" y="4928910"/>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20" name="Rectangle 19">
            <a:hlinkClick r:id="" action="ppaction://noaction">
              <a:snd r:embed="rId9" name="cyclisme.wav"/>
            </a:hlinkClick>
            <a:extLst>
              <a:ext uri="{FF2B5EF4-FFF2-40B4-BE49-F238E27FC236}">
                <a16:creationId xmlns:a16="http://schemas.microsoft.com/office/drawing/2014/main" id="{13727E69-F114-4C71-B729-838EC5EF3F4E}"/>
              </a:ext>
            </a:extLst>
          </p:cNvPr>
          <p:cNvSpPr/>
          <p:nvPr/>
        </p:nvSpPr>
        <p:spPr>
          <a:xfrm>
            <a:off x="6457245" y="5667898"/>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15" name="Speech Bubble: Rectangle with Corners Rounded 14">
            <a:extLst>
              <a:ext uri="{FF2B5EF4-FFF2-40B4-BE49-F238E27FC236}">
                <a16:creationId xmlns:a16="http://schemas.microsoft.com/office/drawing/2014/main" id="{7D1EA36D-49D6-4A29-9137-AEB71725A0BE}"/>
              </a:ext>
            </a:extLst>
          </p:cNvPr>
          <p:cNvSpPr/>
          <p:nvPr/>
        </p:nvSpPr>
        <p:spPr>
          <a:xfrm>
            <a:off x="8188656" y="1722477"/>
            <a:ext cx="3575713" cy="2190118"/>
          </a:xfrm>
          <a:prstGeom prst="wedgeRoundRectCallou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English [y] </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 the middle of a word sounds like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ih</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French [y] </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sounds like SSC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9662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4705</Words>
  <Application>Microsoft Office PowerPoint</Application>
  <PresentationFormat>Widescreen</PresentationFormat>
  <Paragraphs>574</Paragraphs>
  <Slides>28</Slides>
  <Notes>28</Notes>
  <HiddenSlides>0</HiddenSlides>
  <MMClips>2</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28</vt:i4>
      </vt:variant>
    </vt:vector>
  </HeadingPairs>
  <TitlesOfParts>
    <vt:vector size="40" baseType="lpstr">
      <vt:lpstr>Arial</vt:lpstr>
      <vt:lpstr>Calibri</vt:lpstr>
      <vt:lpstr>Century Gothic</vt:lpstr>
      <vt:lpstr>Helvetica</vt:lpstr>
      <vt:lpstr>Tw Cen MT</vt:lpstr>
      <vt:lpstr>1_Office Theme</vt:lpstr>
      <vt:lpstr>NCELP Theme</vt:lpstr>
      <vt:lpstr>2_Office Theme</vt:lpstr>
      <vt:lpstr>1_NCELP Theme</vt:lpstr>
      <vt:lpstr>5_Office Theme</vt:lpstr>
      <vt:lpstr>6_Office Theme</vt:lpstr>
      <vt:lpstr>3_Office Theme</vt:lpstr>
      <vt:lpstr>French Phonics Collection </vt:lpstr>
      <vt:lpstr>SSC [y]</vt:lpstr>
      <vt:lpstr>y</vt:lpstr>
      <vt:lpstr>y</vt:lpstr>
      <vt:lpstr>y</vt:lpstr>
      <vt:lpstr>y</vt:lpstr>
      <vt:lpstr>y</vt:lpstr>
      <vt:lpstr>y</vt:lpstr>
      <vt:lpstr>[y] en anglais vs français  </vt:lpstr>
      <vt:lpstr>y</vt:lpstr>
      <vt:lpstr>Phonétique  </vt:lpstr>
      <vt:lpstr>SSC [y]</vt:lpstr>
      <vt:lpstr>y</vt:lpstr>
      <vt:lpstr>oy</vt:lpstr>
      <vt:lpstr>Phonétique  </vt:lpstr>
      <vt:lpstr>y</vt:lpstr>
      <vt:lpstr>Des virelangues !  </vt:lpstr>
      <vt:lpstr>Des virelangues !  </vt:lpstr>
      <vt:lpstr>SSC [y]</vt:lpstr>
      <vt:lpstr>y</vt:lpstr>
      <vt:lpstr>y</vt:lpstr>
      <vt:lpstr>[y] et [i]  </vt:lpstr>
      <vt:lpstr>[y] et [i]   </vt:lpstr>
      <vt:lpstr>Des virelangues</vt:lpstr>
      <vt:lpstr>Des virelangues</vt:lpstr>
      <vt:lpstr>Phonétique  </vt:lpstr>
      <vt:lpstr>Des virelangues !  </vt:lpstr>
      <vt:lpstr>Des virelangues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36</cp:revision>
  <dcterms:created xsi:type="dcterms:W3CDTF">2021-02-16T11:52:59Z</dcterms:created>
  <dcterms:modified xsi:type="dcterms:W3CDTF">2022-08-31T10:46:45Z</dcterms:modified>
</cp:coreProperties>
</file>