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0" r:id="rId3"/>
    <p:sldMasterId id="2147483734" r:id="rId4"/>
    <p:sldMasterId id="2147483770" r:id="rId5"/>
    <p:sldMasterId id="2147483782" r:id="rId6"/>
    <p:sldMasterId id="2147483818" r:id="rId7"/>
    <p:sldMasterId id="2147483830" r:id="rId8"/>
  </p:sldMasterIdLst>
  <p:notesMasterIdLst>
    <p:notesMasterId r:id="rId30"/>
  </p:notesMasterIdLst>
  <p:sldIdLst>
    <p:sldId id="258" r:id="rId9"/>
    <p:sldId id="313" r:id="rId10"/>
    <p:sldId id="280" r:id="rId11"/>
    <p:sldId id="281" r:id="rId12"/>
    <p:sldId id="282" r:id="rId13"/>
    <p:sldId id="450" r:id="rId14"/>
    <p:sldId id="347" r:id="rId15"/>
    <p:sldId id="348" r:id="rId16"/>
    <p:sldId id="499" r:id="rId17"/>
    <p:sldId id="315" r:id="rId18"/>
    <p:sldId id="320" r:id="rId19"/>
    <p:sldId id="314" r:id="rId20"/>
    <p:sldId id="677" r:id="rId21"/>
    <p:sldId id="678" r:id="rId22"/>
    <p:sldId id="636" r:id="rId23"/>
    <p:sldId id="637" r:id="rId24"/>
    <p:sldId id="638" r:id="rId25"/>
    <p:sldId id="679" r:id="rId26"/>
    <p:sldId id="551" r:id="rId27"/>
    <p:sldId id="552" r:id="rId28"/>
    <p:sldId id="55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9" autoAdjust="0"/>
    <p:restoredTop sz="78742" autoAdjust="0"/>
  </p:normalViewPr>
  <p:slideViewPr>
    <p:cSldViewPr snapToGrid="0">
      <p:cViewPr varScale="1">
        <p:scale>
          <a:sx n="61" d="100"/>
          <a:sy n="61" d="100"/>
        </p:scale>
        <p:origin x="1330"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31/08/2022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a:t>
            </a:r>
            <a:r>
              <a:rPr lang="en-CA" sz="1200" b="0" i="0" u="none" strike="noStrike" kern="1200" dirty="0" err="1">
                <a:solidFill>
                  <a:schemeClr val="tx1"/>
                </a:solidFill>
                <a:effectLst/>
                <a:latin typeface="+mn-lt"/>
                <a:ea typeface="+mn-ea"/>
                <a:cs typeface="+mn-cs"/>
              </a:rPr>
              <a:t>Chloé</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Motard</a:t>
            </a:r>
            <a:r>
              <a:rPr lang="en-CA" sz="1200" b="0" i="0" u="none" strike="noStrike" kern="1200" dirty="0">
                <a:solidFill>
                  <a:schemeClr val="tx1"/>
                </a:solidFill>
                <a:effectLst/>
                <a:latin typeface="+mn-lt"/>
                <a:ea typeface="+mn-ea"/>
                <a:cs typeface="+mn-cs"/>
              </a:rPr>
              <a:t>. All additional pictures selected are available under a Creative Commons license, no attribution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2 minutes</a:t>
            </a:r>
          </a:p>
          <a:p>
            <a:endParaRPr lang="en-US" b="1" dirty="0"/>
          </a:p>
          <a:p>
            <a:r>
              <a:rPr lang="en-US" b="1" dirty="0"/>
              <a:t>Aim: </a:t>
            </a:r>
            <a:r>
              <a:rPr lang="en-US" b="0" dirty="0"/>
              <a:t>spoken production of SSC [un/um]</a:t>
            </a:r>
            <a:endParaRPr lang="en-US" b="1" dirty="0"/>
          </a:p>
          <a:p>
            <a:endParaRPr lang="en-US" b="1" dirty="0"/>
          </a:p>
          <a:p>
            <a:r>
              <a:rPr lang="en-US" b="1" dirty="0"/>
              <a:t>Procedure:</a:t>
            </a:r>
          </a:p>
          <a:p>
            <a:r>
              <a:rPr lang="en-US" b="0" dirty="0"/>
              <a:t>1. Students pair up and have 60 seconds (once you press début) to play pronunciation tennis</a:t>
            </a:r>
          </a:p>
          <a:p>
            <a:r>
              <a:rPr lang="en-US" b="0" dirty="0"/>
              <a:t>2. Students can say the words in any order but must not repeat the last word that was said</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US" sz="1200" dirty="0" err="1">
                <a:solidFill>
                  <a:schemeClr val="accent5">
                    <a:lumMod val="50000"/>
                  </a:schemeClr>
                </a:solidFill>
              </a:rPr>
              <a:t>aucun</a:t>
            </a:r>
            <a:r>
              <a:rPr lang="en-US" sz="1200" dirty="0">
                <a:solidFill>
                  <a:schemeClr val="accent5">
                    <a:lumMod val="50000"/>
                  </a:schemeClr>
                </a:solidFill>
              </a:rPr>
              <a:t>[63], </a:t>
            </a:r>
            <a:r>
              <a:rPr lang="en-US" sz="1200" dirty="0" err="1">
                <a:solidFill>
                  <a:schemeClr val="accent5">
                    <a:lumMod val="50000"/>
                  </a:schemeClr>
                </a:solidFill>
              </a:rPr>
              <a:t>commun</a:t>
            </a:r>
            <a:r>
              <a:rPr lang="en-US" sz="1200" dirty="0">
                <a:solidFill>
                  <a:schemeClr val="accent5">
                    <a:lumMod val="50000"/>
                  </a:schemeClr>
                </a:solidFill>
              </a:rPr>
              <a:t> [780], jungle [4891], </a:t>
            </a:r>
            <a:r>
              <a:rPr lang="en-US" sz="1200" dirty="0" err="1">
                <a:solidFill>
                  <a:schemeClr val="accent5">
                    <a:lumMod val="50000"/>
                  </a:schemeClr>
                </a:solidFill>
              </a:rPr>
              <a:t>lundi</a:t>
            </a:r>
            <a:r>
              <a:rPr lang="en-US" sz="1200" dirty="0">
                <a:solidFill>
                  <a:schemeClr val="accent5">
                    <a:lumMod val="50000"/>
                  </a:schemeClr>
                </a:solidFill>
              </a:rPr>
              <a:t> [1091], </a:t>
            </a:r>
            <a:r>
              <a:rPr lang="en-US" sz="1200" dirty="0" err="1">
                <a:solidFill>
                  <a:schemeClr val="accent5">
                    <a:lumMod val="50000"/>
                  </a:schemeClr>
                </a:solidFill>
              </a:rPr>
              <a:t>quelqu’un</a:t>
            </a:r>
            <a:r>
              <a:rPr lang="en-US" sz="1200" dirty="0">
                <a:solidFill>
                  <a:schemeClr val="accent5">
                    <a:lumMod val="50000"/>
                  </a:schemeClr>
                </a:solidFill>
              </a:rPr>
              <a:t> [772], </a:t>
            </a:r>
            <a:r>
              <a:rPr lang="en-US" sz="1200" dirty="0" err="1">
                <a:solidFill>
                  <a:schemeClr val="accent5">
                    <a:lumMod val="50000"/>
                  </a:schemeClr>
                </a:solidFill>
              </a:rPr>
              <a:t>brun</a:t>
            </a:r>
            <a:r>
              <a:rPr lang="en-US" sz="1200" dirty="0">
                <a:solidFill>
                  <a:schemeClr val="accent5">
                    <a:lumMod val="50000"/>
                  </a:schemeClr>
                </a:solidFill>
              </a:rPr>
              <a:t> [&gt;5000], </a:t>
            </a:r>
            <a:r>
              <a:rPr lang="en-US" sz="1200" dirty="0" err="1">
                <a:solidFill>
                  <a:schemeClr val="accent5">
                    <a:lumMod val="50000"/>
                  </a:schemeClr>
                </a:solidFill>
              </a:rPr>
              <a:t>emprunter</a:t>
            </a:r>
            <a:r>
              <a:rPr lang="en-US" sz="1200" dirty="0">
                <a:solidFill>
                  <a:schemeClr val="accent5">
                    <a:lumMod val="50000"/>
                  </a:schemeClr>
                </a:solidFill>
              </a:rPr>
              <a:t> [1123], </a:t>
            </a:r>
            <a:r>
              <a:rPr lang="en-US" sz="1200" dirty="0" err="1">
                <a:solidFill>
                  <a:schemeClr val="accent5">
                    <a:lumMod val="50000"/>
                  </a:schemeClr>
                </a:solidFill>
              </a:rPr>
              <a:t>opportun</a:t>
            </a:r>
            <a:r>
              <a:rPr lang="en-US" sz="1200" dirty="0">
                <a:solidFill>
                  <a:schemeClr val="accent5">
                    <a:lumMod val="50000"/>
                  </a:schemeClr>
                </a:solidFill>
              </a:rPr>
              <a:t> [4485], </a:t>
            </a:r>
            <a:r>
              <a:rPr lang="en-GB" sz="1200" dirty="0" err="1">
                <a:solidFill>
                  <a:schemeClr val="accent5">
                    <a:lumMod val="50000"/>
                  </a:schemeClr>
                </a:solidFill>
              </a:rPr>
              <a:t>chacun</a:t>
            </a:r>
            <a:r>
              <a:rPr lang="en-GB" sz="1200" dirty="0">
                <a:solidFill>
                  <a:schemeClr val="accent5">
                    <a:lumMod val="50000"/>
                  </a:schemeClr>
                </a:solidFill>
              </a:rPr>
              <a:t> [323], parfum [4479]</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417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2 minutes</a:t>
            </a:r>
          </a:p>
          <a:p>
            <a:endParaRPr lang="en-US" b="1" dirty="0"/>
          </a:p>
          <a:p>
            <a:r>
              <a:rPr lang="en-US" b="1" dirty="0"/>
              <a:t>Aim: </a:t>
            </a:r>
            <a:r>
              <a:rPr lang="en-US" b="0" dirty="0"/>
              <a:t>To</a:t>
            </a:r>
            <a:r>
              <a:rPr lang="en-US" b="1" dirty="0"/>
              <a:t> </a:t>
            </a:r>
            <a:r>
              <a:rPr lang="en-US" b="0" dirty="0" err="1"/>
              <a:t>practise</a:t>
            </a:r>
            <a:r>
              <a:rPr lang="en-US" b="0" dirty="0"/>
              <a:t> pronunciation of SSC [un/um]</a:t>
            </a:r>
            <a:endParaRPr lang="en-US" b="1" dirty="0"/>
          </a:p>
          <a:p>
            <a:endParaRPr lang="en-US" b="1" dirty="0"/>
          </a:p>
          <a:p>
            <a:r>
              <a:rPr lang="en-US" b="1" dirty="0"/>
              <a:t>Procedure:</a:t>
            </a:r>
          </a:p>
          <a:p>
            <a:r>
              <a:rPr lang="en-US" b="0" dirty="0"/>
              <a:t>1. Students pair up and have 60 seconds (once you press début) to play pronunciation tennis</a:t>
            </a:r>
          </a:p>
          <a:p>
            <a:r>
              <a:rPr lang="en-US" b="0" dirty="0"/>
              <a:t>2. Students must say the words in alphabetical order for an added challenge</a:t>
            </a:r>
          </a:p>
          <a:p>
            <a:r>
              <a:rPr lang="en-US" b="0" dirty="0"/>
              <a:t>3. Click on the words to hear them said by a native speaker</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417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72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 </a:t>
            </a:r>
            <a:r>
              <a:rPr lang="en-GB" b="0" baseline="0" dirty="0"/>
              <a:t>for two SSC slides</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[um/un]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[um/</a:t>
            </a:r>
            <a:r>
              <a:rPr lang="en-GB" b="1" baseline="0" dirty="0"/>
              <a:t>un</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a:solidFill>
                  <a:srgbClr val="002060"/>
                </a:solidFill>
                <a:latin typeface="Century Gothic" panose="020B0502020202020204" pitchFamily="34" charset="0"/>
              </a:rPr>
              <a:t>un</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a:t>
            </a:r>
            <a:r>
              <a:rPr lang="en-GB" b="1" baseline="0" dirty="0"/>
              <a:t>to </a:t>
            </a:r>
            <a:r>
              <a:rPr lang="en-GB" b="1" dirty="0"/>
              <a:t>hold up one finger.</a:t>
            </a:r>
            <a:br>
              <a:rPr lang="en-GB" baseline="0" dirty="0"/>
            </a:br>
            <a:r>
              <a:rPr lang="en-GB" baseline="0" dirty="0"/>
              <a:t>4. Roll back the animations and work through 1-3 again, but this time, dropping your voice completely to listen carefully to the students saying the </a:t>
            </a:r>
            <a:r>
              <a:rPr lang="en-GB" b="1" dirty="0"/>
              <a:t>[um/</a:t>
            </a:r>
            <a:r>
              <a:rPr lang="en-GB" b="1" baseline="0" dirty="0"/>
              <a:t> un</a:t>
            </a:r>
            <a:r>
              <a:rPr lang="en-GB" b="1" dirty="0"/>
              <a:t>] </a:t>
            </a:r>
            <a:r>
              <a:rPr lang="en-GB" baseline="0" dirty="0"/>
              <a:t>sound, pronouncing </a:t>
            </a:r>
            <a:r>
              <a:rPr lang="en-GB" b="0" baseline="0" dirty="0"/>
              <a:t>”</a:t>
            </a:r>
            <a:r>
              <a:rPr lang="en-GB" b="1" baseline="0" dirty="0"/>
              <a:t>un</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un</a:t>
            </a:r>
            <a:r>
              <a:rPr lang="en-GB" b="1" baseline="0" dirty="0"/>
              <a:t> </a:t>
            </a:r>
            <a:r>
              <a:rPr lang="en-GB" b="0" dirty="0"/>
              <a:t>[3]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426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[um/un]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[um/un] </a:t>
            </a:r>
            <a:r>
              <a:rPr lang="en-GB" baseline="0" dirty="0"/>
              <a:t>and then the </a:t>
            </a:r>
            <a:r>
              <a:rPr lang="en-GB" b="1" baseline="0" dirty="0"/>
              <a:t>source</a:t>
            </a:r>
            <a:r>
              <a:rPr lang="en-GB" baseline="0" dirty="0"/>
              <a:t> word again ‘</a:t>
            </a:r>
            <a:r>
              <a:rPr lang="en-GB" b="1" baseline="0" dirty="0"/>
              <a:t>un</a:t>
            </a:r>
            <a:r>
              <a:rPr lang="en-GB" baseline="0" dirty="0"/>
              <a:t>’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GB" b="1" baseline="0" dirty="0"/>
              <a:t>un</a:t>
            </a:r>
            <a:r>
              <a:rPr lang="en-GB" baseline="0" dirty="0"/>
              <a:t> [3]; </a:t>
            </a:r>
            <a:r>
              <a:rPr lang="en-GB" b="1" baseline="0" dirty="0" err="1"/>
              <a:t>aucun</a:t>
            </a:r>
            <a:r>
              <a:rPr lang="en-GB" b="1" baseline="0" dirty="0"/>
              <a:t> </a:t>
            </a:r>
            <a:r>
              <a:rPr lang="en-GB" b="0" baseline="0" dirty="0"/>
              <a:t>[63]</a:t>
            </a:r>
            <a:r>
              <a:rPr lang="en-GB" baseline="0" dirty="0"/>
              <a:t> </a:t>
            </a:r>
            <a:r>
              <a:rPr lang="en-GB" b="1" baseline="0" dirty="0" err="1"/>
              <a:t>chacun</a:t>
            </a:r>
            <a:r>
              <a:rPr lang="en-GB" baseline="0" dirty="0"/>
              <a:t> [323]; </a:t>
            </a:r>
            <a:r>
              <a:rPr lang="en-GB" b="1" baseline="0" dirty="0" err="1"/>
              <a:t>commun</a:t>
            </a:r>
            <a:r>
              <a:rPr lang="en-GB" baseline="0" dirty="0"/>
              <a:t> [780]; </a:t>
            </a:r>
            <a:r>
              <a:rPr lang="en-GB" b="1" baseline="0" dirty="0" err="1"/>
              <a:t>lundi</a:t>
            </a:r>
            <a:r>
              <a:rPr lang="en-GB" baseline="0" dirty="0"/>
              <a:t> [1091]; </a:t>
            </a:r>
            <a:r>
              <a:rPr lang="en-GB" b="1" baseline="0" dirty="0" err="1"/>
              <a:t>parfum</a:t>
            </a:r>
            <a:r>
              <a:rPr lang="en-GB" b="1" baseline="0" dirty="0"/>
              <a:t> </a:t>
            </a:r>
            <a:r>
              <a:rPr lang="en-GB" baseline="0" dirty="0"/>
              <a:t>[4477].</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20357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5 minutes</a:t>
            </a:r>
          </a:p>
          <a:p>
            <a:endParaRPr lang="en-US" b="1" dirty="0"/>
          </a:p>
          <a:p>
            <a:r>
              <a:rPr lang="en-US" b="1" dirty="0"/>
              <a:t>Aim:</a:t>
            </a:r>
            <a:r>
              <a:rPr lang="en-US" b="0" dirty="0"/>
              <a:t> Aural recognition of nasal [um/un] and oral [u] vowels in unknown words.</a:t>
            </a:r>
          </a:p>
          <a:p>
            <a:endParaRPr lang="en-US" b="0" dirty="0"/>
          </a:p>
          <a:p>
            <a:r>
              <a:rPr lang="en-US" b="1" dirty="0"/>
              <a:t>Procedure:</a:t>
            </a:r>
          </a:p>
          <a:p>
            <a:r>
              <a:rPr lang="en-US" b="0" dirty="0"/>
              <a:t>1. Practice saying SSCs </a:t>
            </a:r>
            <a:r>
              <a:rPr lang="en-US" b="1" dirty="0"/>
              <a:t>[um/un]</a:t>
            </a:r>
            <a:r>
              <a:rPr lang="en-US" b="0" dirty="0"/>
              <a:t> and </a:t>
            </a:r>
            <a:r>
              <a:rPr lang="en-US" b="1" dirty="0"/>
              <a:t>[u] </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rPr>
              <a:t>aloud, in isolation. Students should notice a vibration in the nose when they produce the nasal sounds, but not when they produce the oral sounds.</a:t>
            </a:r>
            <a:endParaRPr lang="en-US" b="0" dirty="0"/>
          </a:p>
          <a:p>
            <a:r>
              <a:rPr lang="en-US" b="0" dirty="0"/>
              <a:t>2. Click the numbers to play the audio.</a:t>
            </a:r>
          </a:p>
          <a:p>
            <a:r>
              <a:rPr lang="en-US" b="0" dirty="0"/>
              <a:t>3. Students write 1-10 and decide if the letters in bold represent a nasal or non-nasal vowel sound.</a:t>
            </a:r>
          </a:p>
          <a:p>
            <a:r>
              <a:rPr lang="en-US" b="0" dirty="0"/>
              <a:t>4. Click to reveal the answers.</a:t>
            </a:r>
          </a:p>
          <a:p>
            <a:r>
              <a:rPr lang="en-US" b="0" dirty="0"/>
              <a:t>5. Click to bring up the reminder.</a:t>
            </a:r>
          </a:p>
          <a:p>
            <a:r>
              <a:rPr lang="en-US" b="0" dirty="0"/>
              <a:t>6. Click to hear the words again. Students repeat.</a:t>
            </a:r>
          </a:p>
          <a:p>
            <a:endParaRPr lang="en-US" b="0" dirty="0"/>
          </a:p>
          <a:p>
            <a:r>
              <a:rPr lang="en-US" b="1" dirty="0"/>
              <a:t>Transcript:</a:t>
            </a:r>
          </a:p>
          <a:p>
            <a:pPr rtl="0" eaLnBrk="1" fontAlgn="ctr" latinLnBrk="0" hangingPunct="1"/>
            <a:r>
              <a:rPr lang="en-GB" sz="1200" b="0" i="0" u="none" strike="noStrike" kern="1200" dirty="0">
                <a:solidFill>
                  <a:schemeClr val="tx1"/>
                </a:solidFill>
                <a:effectLst/>
                <a:latin typeface="+mn-lt"/>
                <a:ea typeface="+mn-ea"/>
                <a:cs typeface="+mn-cs"/>
              </a:rPr>
              <a:t>1. lunette</a:t>
            </a:r>
          </a:p>
          <a:p>
            <a:pPr rtl="0" eaLnBrk="1" fontAlgn="ctr" latinLnBrk="0" hangingPunct="1"/>
            <a:r>
              <a:rPr lang="en-GB" sz="1200" b="0" i="0" u="none" strike="noStrike" kern="1200" dirty="0">
                <a:solidFill>
                  <a:schemeClr val="tx1"/>
                </a:solidFill>
                <a:effectLst/>
                <a:latin typeface="+mn-lt"/>
                <a:ea typeface="+mn-ea"/>
                <a:cs typeface="+mn-cs"/>
              </a:rPr>
              <a:t>2. humble</a:t>
            </a:r>
          </a:p>
          <a:p>
            <a:pPr rtl="0" eaLnBrk="1" fontAlgn="ctr" latinLnBrk="0" hangingPunct="1"/>
            <a:r>
              <a:rPr lang="en-GB" sz="1200" b="0" i="0" u="none" strike="noStrike" kern="1200" dirty="0">
                <a:solidFill>
                  <a:schemeClr val="tx1"/>
                </a:solidFill>
                <a:effectLst/>
                <a:latin typeface="+mn-lt"/>
                <a:ea typeface="+mn-ea"/>
                <a:cs typeface="+mn-cs"/>
              </a:rPr>
              <a:t>3. unique</a:t>
            </a:r>
          </a:p>
          <a:p>
            <a:pPr rtl="0" eaLnBrk="1" fontAlgn="ctr" latinLnBrk="0" hangingPunct="1"/>
            <a:r>
              <a:rPr lang="en-GB" sz="1200" b="0" i="0" u="none" strike="noStrike" kern="1200" dirty="0">
                <a:solidFill>
                  <a:schemeClr val="tx1"/>
                </a:solidFill>
                <a:effectLst/>
                <a:latin typeface="+mn-lt"/>
                <a:ea typeface="+mn-ea"/>
                <a:cs typeface="+mn-cs"/>
              </a:rPr>
              <a:t>4. </a:t>
            </a:r>
            <a:r>
              <a:rPr lang="en-GB" sz="1200" b="0" i="0" u="none" strike="noStrike" kern="1200" dirty="0" err="1">
                <a:solidFill>
                  <a:schemeClr val="tx1"/>
                </a:solidFill>
                <a:effectLst/>
                <a:latin typeface="+mn-lt"/>
                <a:ea typeface="+mn-ea"/>
                <a:cs typeface="+mn-cs"/>
              </a:rPr>
              <a:t>commun</a:t>
            </a:r>
            <a:endParaRPr lang="en-GB" sz="1200" b="0" i="0" u="none" strike="noStrike" kern="1200" dirty="0">
              <a:solidFill>
                <a:schemeClr val="tx1"/>
              </a:solidFill>
              <a:effectLst/>
              <a:latin typeface="+mn-lt"/>
              <a:ea typeface="+mn-ea"/>
              <a:cs typeface="+mn-cs"/>
            </a:endParaRPr>
          </a:p>
          <a:p>
            <a:pPr rtl="0" eaLnBrk="1" fontAlgn="auto" latinLnBrk="0" hangingPunct="1"/>
            <a:r>
              <a:rPr lang="en-GB" sz="1200" b="0" i="0" u="none" strike="noStrike" kern="1200" dirty="0">
                <a:solidFill>
                  <a:schemeClr val="tx1"/>
                </a:solidFill>
                <a:effectLst/>
                <a:latin typeface="+mn-lt"/>
                <a:ea typeface="+mn-ea"/>
                <a:cs typeface="+mn-cs"/>
              </a:rPr>
              <a:t>5. fortune</a:t>
            </a:r>
          </a:p>
          <a:p>
            <a:pPr rtl="0" eaLnBrk="1" fontAlgn="auto" latinLnBrk="0" hangingPunct="1"/>
            <a:r>
              <a:rPr lang="en-GB" sz="1200" b="0" i="0" u="none" strike="noStrike" kern="1200" dirty="0">
                <a:solidFill>
                  <a:schemeClr val="tx1"/>
                </a:solidFill>
                <a:effectLst/>
                <a:latin typeface="+mn-lt"/>
                <a:ea typeface="+mn-ea"/>
                <a:cs typeface="+mn-cs"/>
              </a:rPr>
              <a:t>6. union</a:t>
            </a:r>
          </a:p>
          <a:p>
            <a:pPr rtl="0" eaLnBrk="1" fontAlgn="ctr" latinLnBrk="0" hangingPunct="1"/>
            <a:r>
              <a:rPr lang="en-GB" sz="1200" b="0" i="0" u="none" strike="noStrike" kern="1200" dirty="0">
                <a:solidFill>
                  <a:schemeClr val="tx1"/>
                </a:solidFill>
                <a:effectLst/>
                <a:latin typeface="+mn-lt"/>
                <a:ea typeface="+mn-ea"/>
                <a:cs typeface="+mn-cs"/>
              </a:rPr>
              <a:t>7. </a:t>
            </a:r>
            <a:r>
              <a:rPr lang="en-GB" sz="1200" b="0" i="0" u="none" strike="noStrike" kern="1200" dirty="0" err="1">
                <a:solidFill>
                  <a:schemeClr val="tx1"/>
                </a:solidFill>
                <a:effectLst/>
                <a:latin typeface="+mn-lt"/>
                <a:ea typeface="+mn-ea"/>
                <a:cs typeface="+mn-cs"/>
              </a:rPr>
              <a:t>opportun</a:t>
            </a:r>
            <a:endParaRPr lang="en-GB" sz="1200" b="0" i="0" u="none" strike="noStrike" kern="1200" dirty="0">
              <a:solidFill>
                <a:schemeClr val="tx1"/>
              </a:solidFill>
              <a:effectLst/>
              <a:latin typeface="+mn-lt"/>
              <a:ea typeface="+mn-ea"/>
              <a:cs typeface="+mn-cs"/>
            </a:endParaRPr>
          </a:p>
          <a:p>
            <a:pPr rtl="0" eaLnBrk="1" fontAlgn="ctr" latinLnBrk="0" hangingPunct="1"/>
            <a:r>
              <a:rPr lang="en-GB" sz="1200" b="0" i="0" u="none" strike="noStrike" kern="1200" dirty="0">
                <a:solidFill>
                  <a:schemeClr val="tx1"/>
                </a:solidFill>
                <a:effectLst/>
                <a:latin typeface="+mn-lt"/>
                <a:ea typeface="+mn-ea"/>
                <a:cs typeface="+mn-cs"/>
              </a:rPr>
              <a:t>8. </a:t>
            </a:r>
            <a:r>
              <a:rPr lang="en-GB" sz="1200" b="0" i="0" u="none" strike="noStrike" kern="1200" dirty="0" err="1">
                <a:solidFill>
                  <a:schemeClr val="tx1"/>
                </a:solidFill>
                <a:effectLst/>
                <a:latin typeface="+mn-lt"/>
                <a:ea typeface="+mn-ea"/>
                <a:cs typeface="+mn-cs"/>
              </a:rPr>
              <a:t>légumes</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used (1 is the most frequent word in French): </a:t>
            </a:r>
            <a:br>
              <a:rPr lang="en-GB" baseline="0" dirty="0"/>
            </a:br>
            <a:r>
              <a:rPr lang="en-GB" baseline="0" dirty="0"/>
              <a:t>lunette [4207], </a:t>
            </a:r>
            <a:r>
              <a:rPr lang="en-GB" baseline="0" dirty="0" err="1"/>
              <a:t>commun</a:t>
            </a:r>
            <a:r>
              <a:rPr lang="en-GB" baseline="0" dirty="0"/>
              <a:t> [780], </a:t>
            </a:r>
            <a:r>
              <a:rPr lang="en-GB" baseline="0" dirty="0" err="1"/>
              <a:t>opportun</a:t>
            </a:r>
            <a:r>
              <a:rPr lang="en-GB" baseline="0" dirty="0"/>
              <a:t> [4485], </a:t>
            </a:r>
            <a:r>
              <a:rPr lang="en-GB" baseline="0" dirty="0" err="1"/>
              <a:t>légume</a:t>
            </a:r>
            <a:r>
              <a:rPr lang="en-GB" baseline="0" dirty="0"/>
              <a:t> [3117]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br>
              <a:rPr lang="en-GB" baseline="0" dirty="0"/>
            </a:br>
            <a:r>
              <a:rPr lang="en-GB" baseline="0" dirty="0"/>
              <a:t>humble [4680], unique [402], fortune [2371], union [729]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551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2 minutes</a:t>
            </a:r>
          </a:p>
          <a:p>
            <a:endParaRPr lang="en-US" b="1" dirty="0"/>
          </a:p>
          <a:p>
            <a:r>
              <a:rPr lang="en-US" b="1" dirty="0"/>
              <a:t>Aim:</a:t>
            </a:r>
            <a:r>
              <a:rPr lang="en-US" b="0" dirty="0"/>
              <a:t> revising the spelling rules governing pronunciation changes in SSCs which are normally nasal vowels and applying these to [um] and [un].</a:t>
            </a:r>
          </a:p>
          <a:p>
            <a:endParaRPr lang="en-US" b="0" dirty="0"/>
          </a:p>
          <a:p>
            <a:r>
              <a:rPr lang="en-GB" b="1" dirty="0"/>
              <a:t>Procedure:</a:t>
            </a:r>
            <a:br>
              <a:rPr lang="en-GB" dirty="0"/>
            </a:br>
            <a:r>
              <a:rPr lang="en-GB" dirty="0"/>
              <a:t>1. Cycle through the information on the slide using the animation sequence.</a:t>
            </a:r>
            <a:br>
              <a:rPr lang="en-GB" dirty="0"/>
            </a:b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25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5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applying awareness of the pronunciation rules governing SSCs </a:t>
            </a:r>
            <a:r>
              <a:rPr lang="en-GB" sz="1200" b="0" dirty="0">
                <a:solidFill>
                  <a:schemeClr val="bg1"/>
                </a:solidFill>
              </a:rPr>
              <a:t>[um/un] and [u] </a:t>
            </a:r>
            <a:r>
              <a:rPr lang="en-US" b="0" dirty="0"/>
              <a:t>to the oral production of words containing these letter combinations.</a:t>
            </a:r>
          </a:p>
          <a:p>
            <a:endParaRPr lang="en-US" b="0" dirty="0"/>
          </a:p>
          <a:p>
            <a:r>
              <a:rPr lang="en-US" b="1" dirty="0"/>
              <a:t>Procedure</a:t>
            </a:r>
          </a:p>
          <a:p>
            <a:pPr marL="0" indent="0">
              <a:buNone/>
            </a:pPr>
            <a:r>
              <a:rPr lang="en-US" b="0" dirty="0"/>
              <a:t>1. Students read the words and decide based on the presence of absence of a vowel after letter ‘m’ or ‘n’ whether a nasal pronunciation is needed or not..</a:t>
            </a:r>
          </a:p>
          <a:p>
            <a:pPr marL="0" indent="0">
              <a:buNone/>
            </a:pPr>
            <a:r>
              <a:rPr lang="en-US" b="0" dirty="0"/>
              <a:t>2. Click to check.</a:t>
            </a:r>
          </a:p>
          <a:p>
            <a:pPr marL="0" indent="0">
              <a:buNone/>
            </a:pPr>
            <a:r>
              <a:rPr lang="en-US" b="0" dirty="0"/>
              <a:t>3. Now, students are challenged to pronounce the words correctly. Students should work in pairs and monitor each other for this.</a:t>
            </a:r>
          </a:p>
          <a:p>
            <a:pPr marL="0" indent="0">
              <a:buNone/>
            </a:pPr>
            <a:r>
              <a:rPr lang="en-US" b="0" dirty="0"/>
              <a:t>4. Students try to say the words out loud. Teacher corrects.</a:t>
            </a:r>
          </a:p>
          <a:p>
            <a:pPr marL="0" indent="0">
              <a:buNone/>
            </a:pPr>
            <a:r>
              <a:rPr lang="en-US" b="0" dirty="0"/>
              <a:t>5. Click the numbers to hear pronunciation</a:t>
            </a:r>
          </a:p>
          <a:p>
            <a:pPr marL="228600" indent="-228600">
              <a:buAutoNum type="arabicPeriod"/>
            </a:pPr>
            <a:endParaRPr lang="en-US" b="0" dirty="0"/>
          </a:p>
          <a:p>
            <a:pPr marL="0" indent="0">
              <a:buNone/>
            </a:pPr>
            <a:r>
              <a:rPr lang="en-US" b="1" dirty="0"/>
              <a:t>Transcript:</a:t>
            </a:r>
          </a:p>
          <a:p>
            <a:pPr marL="0" indent="0">
              <a:buNone/>
            </a:pPr>
            <a:r>
              <a:rPr lang="en-US" b="0" dirty="0"/>
              <a:t>1. lumière </a:t>
            </a:r>
          </a:p>
          <a:p>
            <a:pPr marL="0" indent="0">
              <a:buNone/>
            </a:pPr>
            <a:r>
              <a:rPr lang="en-US" b="0" dirty="0"/>
              <a:t>2. </a:t>
            </a:r>
            <a:r>
              <a:rPr lang="en-US" b="0" dirty="0" err="1"/>
              <a:t>punir</a:t>
            </a:r>
            <a:endParaRPr lang="en-US" b="0" dirty="0"/>
          </a:p>
          <a:p>
            <a:pPr marL="0" indent="0">
              <a:buNone/>
            </a:pPr>
            <a:r>
              <a:rPr lang="en-US" b="0" dirty="0"/>
              <a:t>3. jungle</a:t>
            </a:r>
          </a:p>
          <a:p>
            <a:pPr marL="0" indent="0">
              <a:buNone/>
            </a:pPr>
            <a:r>
              <a:rPr lang="en-US" b="0" dirty="0"/>
              <a:t>4. </a:t>
            </a:r>
            <a:r>
              <a:rPr lang="en-US" b="0" dirty="0" err="1"/>
              <a:t>humour</a:t>
            </a:r>
            <a:endParaRPr lang="en-US" b="0" dirty="0"/>
          </a:p>
          <a:p>
            <a:pPr marL="0" indent="0">
              <a:buNone/>
            </a:pPr>
            <a:r>
              <a:rPr lang="en-US" b="0" dirty="0"/>
              <a:t>5. </a:t>
            </a:r>
            <a:r>
              <a:rPr lang="en-US" b="0" dirty="0" err="1"/>
              <a:t>emprunter</a:t>
            </a:r>
            <a:endParaRPr lang="en-US" b="0" dirty="0"/>
          </a:p>
          <a:p>
            <a:pPr marL="0" indent="0">
              <a:buNone/>
            </a:pPr>
            <a:r>
              <a:rPr lang="en-US" b="0" dirty="0"/>
              <a:t>6. </a:t>
            </a:r>
            <a:r>
              <a:rPr lang="en-US" b="0" dirty="0" err="1"/>
              <a:t>aluminium</a:t>
            </a:r>
            <a:endParaRPr lang="en-US" b="0" dirty="0"/>
          </a:p>
          <a:p>
            <a:pPr marL="0" indent="0">
              <a:buNone/>
            </a:pPr>
            <a:r>
              <a:rPr lang="en-US" b="0" dirty="0"/>
              <a:t>7. </a:t>
            </a:r>
            <a:r>
              <a:rPr lang="en-US" b="0" dirty="0" err="1"/>
              <a:t>humaine</a:t>
            </a:r>
            <a:endParaRPr lang="en-US" b="0" dirty="0"/>
          </a:p>
          <a:p>
            <a:pPr marL="0" indent="0">
              <a:buNone/>
            </a:pPr>
            <a:r>
              <a:rPr lang="en-US" b="0" dirty="0"/>
              <a:t>8. </a:t>
            </a:r>
            <a:r>
              <a:rPr lang="en-US" b="0" dirty="0" err="1"/>
              <a:t>quelqu’un</a:t>
            </a:r>
            <a:endParaRPr lang="en-US" b="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French): </a:t>
            </a:r>
            <a:br>
              <a:rPr lang="en-GB" baseline="0" dirty="0"/>
            </a:br>
            <a:r>
              <a:rPr lang="en-GB" baseline="0" dirty="0"/>
              <a:t>lumière [1059], </a:t>
            </a:r>
            <a:r>
              <a:rPr lang="en-GB" baseline="0" dirty="0" err="1"/>
              <a:t>punir</a:t>
            </a:r>
            <a:r>
              <a:rPr lang="en-GB" baseline="0" dirty="0"/>
              <a:t> [2149], </a:t>
            </a:r>
            <a:r>
              <a:rPr lang="en-GB" baseline="0" dirty="0" err="1"/>
              <a:t>emprunter</a:t>
            </a:r>
            <a:r>
              <a:rPr lang="en-GB" baseline="0" dirty="0"/>
              <a:t> [1123], </a:t>
            </a:r>
            <a:r>
              <a:rPr lang="en-GB" baseline="0" dirty="0" err="1"/>
              <a:t>quelqu’un</a:t>
            </a:r>
            <a:r>
              <a:rPr lang="en-GB" baseline="0" dirty="0"/>
              <a:t> [772]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near-cognates used in task instructions (1 is the most frequent word in French): </a:t>
            </a:r>
            <a:br>
              <a:rPr lang="en-GB" baseline="0" dirty="0"/>
            </a:br>
            <a:r>
              <a:rPr lang="en-GB" baseline="0" dirty="0" err="1"/>
              <a:t>décider</a:t>
            </a:r>
            <a:r>
              <a:rPr lang="en-GB" baseline="0" dirty="0"/>
              <a:t> [165], </a:t>
            </a:r>
            <a:r>
              <a:rPr lang="en-GB" baseline="0" dirty="0" err="1"/>
              <a:t>voyelle</a:t>
            </a:r>
            <a:r>
              <a:rPr lang="en-GB" baseline="0" dirty="0"/>
              <a:t> [&gt;5000], nasal [&gt;5000], oral [4114], jungle [4891], humour [3950], aluminium [&gt;5000] </a:t>
            </a:r>
            <a:r>
              <a:rPr lang="en-GB" baseline="0" dirty="0" err="1"/>
              <a:t>humain</a:t>
            </a:r>
            <a:r>
              <a:rPr lang="en-GB" baseline="0" dirty="0"/>
              <a:t> [286]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0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876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1069975"/>
            <a:ext cx="5143500" cy="2892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[um/un]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[um/</a:t>
            </a:r>
            <a:r>
              <a:rPr lang="en-GB" b="1" baseline="0" dirty="0"/>
              <a:t>un</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a:solidFill>
                  <a:srgbClr val="002060"/>
                </a:solidFill>
                <a:latin typeface="Century Gothic" panose="020B0502020202020204" pitchFamily="34" charset="0"/>
              </a:rPr>
              <a:t>un</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a:t>
            </a:r>
            <a:r>
              <a:rPr lang="en-GB" b="1" baseline="0" dirty="0"/>
              <a:t>to </a:t>
            </a:r>
            <a:r>
              <a:rPr lang="en-GB" b="1" dirty="0"/>
              <a:t>hold up one finger.</a:t>
            </a:r>
            <a:br>
              <a:rPr lang="en-GB" baseline="0" dirty="0"/>
            </a:br>
            <a:r>
              <a:rPr lang="en-GB" baseline="0" dirty="0"/>
              <a:t>4. Roll back the animations and work through 1-3 again, but this time, dropping your voice completely to listen carefully to the students saying the </a:t>
            </a:r>
            <a:r>
              <a:rPr lang="en-GB" b="1" dirty="0"/>
              <a:t>[um/</a:t>
            </a:r>
            <a:r>
              <a:rPr lang="en-GB" b="1" baseline="0" dirty="0"/>
              <a:t> un</a:t>
            </a:r>
            <a:r>
              <a:rPr lang="en-GB" b="1" dirty="0"/>
              <a:t>] </a:t>
            </a:r>
            <a:r>
              <a:rPr lang="en-GB" baseline="0" dirty="0"/>
              <a:t>sound, pronouncing </a:t>
            </a:r>
            <a:r>
              <a:rPr lang="en-GB" b="0" baseline="0" dirty="0"/>
              <a:t>”</a:t>
            </a:r>
            <a:r>
              <a:rPr lang="en-GB" b="1" baseline="0" dirty="0"/>
              <a:t>un</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un</a:t>
            </a:r>
            <a:r>
              <a:rPr lang="en-GB" b="1" baseline="0" dirty="0"/>
              <a:t> </a:t>
            </a:r>
            <a:r>
              <a:rPr lang="en-GB" b="0" dirty="0"/>
              <a:t>[3]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a:solidFill>
                  <a:schemeClr val="tx1"/>
                </a:solidFill>
                <a:effectLst/>
                <a:latin typeface="Century Gothic" panose="020B0502020202020204" pitchFamily="34" charset="0"/>
                <a:ea typeface="+mn-ea"/>
                <a:cs typeface="+mn-cs"/>
              </a:rPr>
              <a:t>Lonsdale,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809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2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[um/un]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[um/un] </a:t>
            </a:r>
            <a:r>
              <a:rPr lang="en-GB" baseline="0" dirty="0"/>
              <a:t>and then the </a:t>
            </a:r>
            <a:r>
              <a:rPr lang="en-GB" b="1" baseline="0" dirty="0"/>
              <a:t>source</a:t>
            </a:r>
            <a:r>
              <a:rPr lang="en-GB" baseline="0" dirty="0"/>
              <a:t> word again ‘</a:t>
            </a:r>
            <a:r>
              <a:rPr lang="en-GB" b="1" baseline="0" dirty="0"/>
              <a:t>un</a:t>
            </a:r>
            <a:r>
              <a:rPr lang="en-GB" baseline="0" dirty="0"/>
              <a:t>’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fr-FR" b="1" baseline="0" noProof="0" dirty="0"/>
              <a:t>un</a:t>
            </a:r>
            <a:r>
              <a:rPr lang="fr-FR" baseline="0" noProof="0" dirty="0"/>
              <a:t> [3]; </a:t>
            </a:r>
            <a:r>
              <a:rPr lang="fr-FR" b="1" baseline="0" noProof="0" dirty="0"/>
              <a:t>aucun </a:t>
            </a:r>
            <a:r>
              <a:rPr lang="fr-FR" b="0" baseline="0" noProof="0" dirty="0"/>
              <a:t>[63]</a:t>
            </a:r>
            <a:r>
              <a:rPr lang="fr-FR" baseline="0" noProof="0" dirty="0"/>
              <a:t> </a:t>
            </a:r>
            <a:r>
              <a:rPr lang="fr-FR" b="1" baseline="0" noProof="0" dirty="0"/>
              <a:t>chacun</a:t>
            </a:r>
            <a:r>
              <a:rPr lang="fr-FR" baseline="0" noProof="0" dirty="0"/>
              <a:t> [323]; </a:t>
            </a:r>
            <a:r>
              <a:rPr lang="fr-FR" b="1" baseline="0" noProof="0" dirty="0"/>
              <a:t>commun</a:t>
            </a:r>
            <a:r>
              <a:rPr lang="fr-FR" baseline="0" noProof="0" dirty="0"/>
              <a:t> [780]; </a:t>
            </a:r>
            <a:r>
              <a:rPr lang="fr-FR" b="1" baseline="0" noProof="0" dirty="0"/>
              <a:t>lundi</a:t>
            </a:r>
            <a:r>
              <a:rPr lang="fr-FR" baseline="0" noProof="0" dirty="0"/>
              <a:t> [1091]; </a:t>
            </a:r>
            <a:r>
              <a:rPr lang="fr-FR" b="1" baseline="0" noProof="0" dirty="0"/>
              <a:t>parfum </a:t>
            </a:r>
            <a:r>
              <a:rPr lang="fr-FR" baseline="0" noProof="0" dirty="0"/>
              <a:t>[4477].</a:t>
            </a:r>
            <a:br>
              <a:rPr lang="fr-FR" baseline="0" noProof="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a:solidFill>
                  <a:schemeClr val="tx1"/>
                </a:solidFill>
                <a:effectLst/>
                <a:latin typeface="Century Gothic" panose="020B0502020202020204" pitchFamily="34" charset="0"/>
                <a:ea typeface="+mn-ea"/>
                <a:cs typeface="+mn-cs"/>
              </a:rPr>
              <a:t>Lonsdale,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03290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3 minutes</a:t>
            </a:r>
          </a:p>
          <a:p>
            <a:endParaRPr lang="en-US" b="1" dirty="0"/>
          </a:p>
          <a:p>
            <a:r>
              <a:rPr lang="en-US" b="1" dirty="0"/>
              <a:t>Aim: </a:t>
            </a:r>
            <a:r>
              <a:rPr lang="en-US" b="0" dirty="0"/>
              <a:t>Written</a:t>
            </a:r>
            <a:r>
              <a:rPr lang="en-US" b="0" baseline="0" dirty="0"/>
              <a:t> recognition </a:t>
            </a:r>
            <a:r>
              <a:rPr lang="en-US" b="0" baseline="0"/>
              <a:t>and oral production </a:t>
            </a:r>
            <a:r>
              <a:rPr lang="en-US" b="0" baseline="0" dirty="0"/>
              <a:t>of nasal and non-nasal SSCs [un] and [um].</a:t>
            </a:r>
          </a:p>
          <a:p>
            <a:endParaRPr lang="en-US" b="1" dirty="0"/>
          </a:p>
          <a:p>
            <a:r>
              <a:rPr lang="en-US" b="1"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a:t>
            </a:r>
            <a:r>
              <a:rPr lang="en-US" sz="1200" b="1" dirty="0">
                <a:solidFill>
                  <a:schemeClr val="accent5">
                    <a:lumMod val="50000"/>
                  </a:schemeClr>
                </a:solidFill>
              </a:rPr>
              <a:t> </a:t>
            </a:r>
            <a:r>
              <a:rPr lang="en-US" sz="1200" b="0" dirty="0">
                <a:solidFill>
                  <a:schemeClr val="accent5">
                    <a:lumMod val="50000"/>
                  </a:schemeClr>
                </a:solidFill>
              </a:rPr>
              <a:t>Use slides 2-7 to revise the sounds. Remind</a:t>
            </a:r>
            <a:r>
              <a:rPr lang="en-US" sz="1200" b="0" baseline="0" dirty="0">
                <a:solidFill>
                  <a:schemeClr val="accent5">
                    <a:lumMod val="50000"/>
                  </a:schemeClr>
                </a:solidFill>
              </a:rPr>
              <a:t> students that SSCs [on] and [om] sound identical.</a:t>
            </a:r>
            <a:endParaRPr lang="en-US" sz="1200" b="0" dirty="0">
              <a:solidFill>
                <a:schemeClr val="accent5">
                  <a:lumMod val="50000"/>
                </a:schemeClr>
              </a:solidFill>
            </a:endParaRPr>
          </a:p>
          <a:p>
            <a:r>
              <a:rPr lang="en-US" sz="1200" dirty="0">
                <a:solidFill>
                  <a:schemeClr val="accent5">
                    <a:lumMod val="50000"/>
                  </a:schemeClr>
                </a:solidFill>
              </a:rPr>
              <a:t>2. Remind students that when [un]</a:t>
            </a:r>
            <a:r>
              <a:rPr lang="en-US" sz="1200" baseline="0" dirty="0">
                <a:solidFill>
                  <a:schemeClr val="accent5">
                    <a:lumMod val="50000"/>
                  </a:schemeClr>
                </a:solidFill>
              </a:rPr>
              <a:t> and [um] appear before a vowel, they are pronounced as non-nasal vowels + m/n. </a:t>
            </a:r>
            <a:r>
              <a:rPr lang="en-US" sz="1200" i="1" baseline="0" dirty="0">
                <a:solidFill>
                  <a:schemeClr val="accent5">
                    <a:lumMod val="50000"/>
                  </a:schemeClr>
                </a:solidFill>
              </a:rPr>
              <a:t>Munition </a:t>
            </a:r>
            <a:r>
              <a:rPr lang="en-US" sz="1200" i="0" baseline="0" dirty="0">
                <a:solidFill>
                  <a:schemeClr val="accent5">
                    <a:lumMod val="50000"/>
                  </a:schemeClr>
                </a:solidFill>
              </a:rPr>
              <a:t>could be used as an example to illustrate this.</a:t>
            </a:r>
            <a:endParaRPr lang="en-US" sz="1200" dirty="0">
              <a:solidFill>
                <a:schemeClr val="accent5">
                  <a:lumMod val="50000"/>
                </a:schemeClr>
              </a:solidFill>
            </a:endParaRPr>
          </a:p>
          <a:p>
            <a:r>
              <a:rPr lang="en-US" sz="1200" dirty="0">
                <a:solidFill>
                  <a:schemeClr val="accent5">
                    <a:lumMod val="50000"/>
                  </a:schemeClr>
                </a:solidFill>
              </a:rPr>
              <a:t>3. Working</a:t>
            </a:r>
            <a:r>
              <a:rPr lang="en-US" sz="1200" baseline="0" dirty="0">
                <a:solidFill>
                  <a:schemeClr val="accent5">
                    <a:lumMod val="50000"/>
                  </a:schemeClr>
                </a:solidFill>
              </a:rPr>
              <a:t> in pairs, students </a:t>
            </a:r>
            <a:r>
              <a:rPr lang="en-US" sz="1200" dirty="0">
                <a:solidFill>
                  <a:schemeClr val="accent5">
                    <a:lumMod val="50000"/>
                  </a:schemeClr>
                </a:solidFill>
              </a:rPr>
              <a:t>use the rules to sound out the words and decide whether the sounds </a:t>
            </a:r>
            <a:r>
              <a:rPr lang="en-US" sz="1200" baseline="0" dirty="0">
                <a:solidFill>
                  <a:schemeClr val="accent5">
                    <a:lumMod val="50000"/>
                  </a:schemeClr>
                </a:solidFill>
              </a:rPr>
              <a:t>in bold are </a:t>
            </a:r>
            <a:r>
              <a:rPr lang="en-US" sz="1200" dirty="0">
                <a:solidFill>
                  <a:schemeClr val="accent5">
                    <a:lumMod val="50000"/>
                  </a:schemeClr>
                </a:solidFill>
              </a:rPr>
              <a:t>nasal or non-nasal. </a:t>
            </a:r>
          </a:p>
          <a:p>
            <a:r>
              <a:rPr lang="en-US" b="0" dirty="0"/>
              <a:t>4.</a:t>
            </a:r>
            <a:r>
              <a:rPr lang="en-US" sz="1200" dirty="0">
                <a:solidFill>
                  <a:schemeClr val="accent5">
                    <a:lumMod val="50000"/>
                  </a:schemeClr>
                </a:solidFill>
              </a:rPr>
              <a:t> Click to reveal the answers. Click on the images to hear the words said aloud by</a:t>
            </a:r>
            <a:r>
              <a:rPr lang="en-US" sz="1200" baseline="0" dirty="0">
                <a:solidFill>
                  <a:schemeClr val="accent5">
                    <a:lumMod val="50000"/>
                  </a:schemeClr>
                </a:solidFill>
              </a:rPr>
              <a:t> a native speaker.</a:t>
            </a:r>
            <a:endParaRPr lang="en-US" b="0" dirty="0"/>
          </a:p>
          <a:p>
            <a:endParaRPr lang="en-US" b="0" dirty="0"/>
          </a:p>
          <a:p>
            <a:r>
              <a:rPr lang="en-US" b="1" dirty="0"/>
              <a:t>Transcript:</a:t>
            </a:r>
          </a:p>
          <a:p>
            <a:pPr rtl="0"/>
            <a:r>
              <a:rPr lang="fr-FR" sz="1200" b="0" i="0" u="none" strike="noStrike" kern="1200" dirty="0">
                <a:solidFill>
                  <a:schemeClr val="tx1"/>
                </a:solidFill>
                <a:effectLst/>
                <a:latin typeface="+mn-lt"/>
                <a:ea typeface="+mn-ea"/>
                <a:cs typeface="+mn-cs"/>
              </a:rPr>
              <a:t>unifier</a:t>
            </a:r>
          </a:p>
          <a:p>
            <a:pPr rtl="0"/>
            <a:r>
              <a:rPr lang="fr-FR" sz="1200" b="0" i="0" u="none" strike="noStrike" kern="1200" dirty="0">
                <a:solidFill>
                  <a:schemeClr val="tx1"/>
                </a:solidFill>
                <a:effectLst/>
                <a:latin typeface="+mn-lt"/>
                <a:ea typeface="+mn-ea"/>
                <a:cs typeface="+mn-cs"/>
              </a:rPr>
              <a:t>parfum</a:t>
            </a:r>
          </a:p>
          <a:p>
            <a:pPr rtl="0"/>
            <a:r>
              <a:rPr lang="fr-FR" sz="1200" b="0" i="0" u="none" strike="noStrike" kern="1200" dirty="0">
                <a:solidFill>
                  <a:schemeClr val="tx1"/>
                </a:solidFill>
                <a:effectLst/>
                <a:latin typeface="+mn-lt"/>
                <a:ea typeface="+mn-ea"/>
                <a:cs typeface="+mn-cs"/>
              </a:rPr>
              <a:t>jungle</a:t>
            </a:r>
          </a:p>
          <a:p>
            <a:pPr rtl="0"/>
            <a:r>
              <a:rPr lang="fr-FR" sz="1200" b="0" i="0" u="none" strike="noStrike" kern="1200" dirty="0">
                <a:solidFill>
                  <a:schemeClr val="tx1"/>
                </a:solidFill>
                <a:effectLst/>
                <a:latin typeface="+mn-lt"/>
                <a:ea typeface="+mn-ea"/>
                <a:cs typeface="+mn-cs"/>
              </a:rPr>
              <a:t>munition</a:t>
            </a:r>
          </a:p>
          <a:p>
            <a:pPr rtl="0"/>
            <a:r>
              <a:rPr lang="fr-FR" sz="1200" b="0" i="0" u="none" strike="noStrike" kern="1200" dirty="0">
                <a:solidFill>
                  <a:schemeClr val="tx1"/>
                </a:solidFill>
                <a:effectLst/>
                <a:latin typeface="+mn-lt"/>
                <a:ea typeface="+mn-ea"/>
                <a:cs typeface="+mn-cs"/>
              </a:rPr>
              <a:t>rumeur</a:t>
            </a:r>
          </a:p>
          <a:p>
            <a:pPr rtl="0"/>
            <a:r>
              <a:rPr lang="fr-FR" sz="1200" b="0" i="0" u="none" strike="noStrike" kern="1200" dirty="0">
                <a:solidFill>
                  <a:schemeClr val="tx1"/>
                </a:solidFill>
                <a:effectLst/>
                <a:latin typeface="+mn-lt"/>
                <a:ea typeface="+mn-ea"/>
                <a:cs typeface="+mn-cs"/>
              </a:rPr>
              <a:t>humble</a:t>
            </a:r>
          </a:p>
          <a:p>
            <a:pPr rtl="0"/>
            <a:r>
              <a:rPr lang="fr-FR" sz="1200" b="0" i="0" u="none" strike="noStrike" kern="1200" dirty="0">
                <a:solidFill>
                  <a:schemeClr val="tx1"/>
                </a:solidFill>
                <a:effectLst/>
                <a:latin typeface="+mn-lt"/>
                <a:ea typeface="+mn-ea"/>
                <a:cs typeface="+mn-cs"/>
              </a:rPr>
              <a:t>humidité</a:t>
            </a:r>
          </a:p>
          <a:p>
            <a:pPr rtl="0"/>
            <a:r>
              <a:rPr lang="fr-FR" sz="1200" b="0" i="0" u="none" strike="noStrike" kern="1200" dirty="0">
                <a:solidFill>
                  <a:schemeClr val="tx1"/>
                </a:solidFill>
                <a:effectLst/>
                <a:latin typeface="+mn-lt"/>
                <a:ea typeface="+mn-ea"/>
                <a:cs typeface="+mn-cs"/>
              </a:rPr>
              <a:t>punir</a:t>
            </a:r>
          </a:p>
          <a:p>
            <a:pPr rtl="0"/>
            <a:r>
              <a:rPr lang="fr-FR" sz="1200" b="0" i="0" u="none" strike="noStrike" kern="1200" dirty="0">
                <a:solidFill>
                  <a:schemeClr val="tx1"/>
                </a:solidFill>
                <a:effectLst/>
                <a:latin typeface="+mn-lt"/>
                <a:ea typeface="+mn-ea"/>
                <a:cs typeface="+mn-cs"/>
              </a:rPr>
              <a:t>union</a:t>
            </a:r>
          </a:p>
          <a:p>
            <a:pPr rtl="0"/>
            <a:r>
              <a:rPr lang="fr-FR" sz="1200" b="0" i="0" u="none" strike="noStrike" kern="1200" dirty="0">
                <a:solidFill>
                  <a:schemeClr val="tx1"/>
                </a:solidFill>
                <a:effectLst/>
                <a:latin typeface="+mn-lt"/>
                <a:ea typeface="+mn-ea"/>
                <a:cs typeface="+mn-cs"/>
              </a:rPr>
              <a:t>opportun</a:t>
            </a:r>
          </a:p>
          <a:p>
            <a:pPr rtl="0"/>
            <a:r>
              <a:rPr lang="fr-FR" sz="1200" b="0" i="0" u="none" strike="noStrike" kern="1200" dirty="0">
                <a:solidFill>
                  <a:schemeClr val="tx1"/>
                </a:solidFill>
                <a:effectLst/>
                <a:latin typeface="+mn-lt"/>
                <a:ea typeface="+mn-ea"/>
                <a:cs typeface="+mn-cs"/>
              </a:rPr>
              <a:t>tumulte</a:t>
            </a:r>
          </a:p>
          <a:p>
            <a:pPr rtl="0"/>
            <a:r>
              <a:rPr lang="fr-FR" sz="1200" b="0" i="0" u="none" strike="noStrike" kern="1200" dirty="0">
                <a:solidFill>
                  <a:schemeClr val="tx1"/>
                </a:solidFill>
                <a:effectLst/>
                <a:latin typeface="+mn-lt"/>
                <a:ea typeface="+mn-ea"/>
                <a:cs typeface="+mn-cs"/>
              </a:rPr>
              <a:t>cajun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GB" b="1" baseline="0" dirty="0"/>
              <a:t>Word frequency (1 is the most frequent word in French): </a:t>
            </a:r>
            <a:br>
              <a:rPr lang="en-GB" baseline="0" dirty="0"/>
            </a:br>
            <a:r>
              <a:rPr lang="fr-FR" baseline="0" noProof="0" dirty="0"/>
              <a:t>punir [2149], </a:t>
            </a:r>
          </a:p>
          <a:p>
            <a:r>
              <a:rPr lang="de-DE" sz="1200" dirty="0">
                <a:latin typeface="Century Gothic" panose="020B0502020202020204" pitchFamily="34" charset="0"/>
              </a:rPr>
              <a:t>Source: </a:t>
            </a:r>
            <a:r>
              <a:rPr lang="en-GB" sz="1200" dirty="0">
                <a:latin typeface="Century Gothic" panose="020B0502020202020204" pitchFamily="34" charset="0"/>
              </a:rPr>
              <a:t>Lonsdale, D., &amp; Le Bras, Y.  (2009). </a:t>
            </a:r>
            <a:r>
              <a:rPr lang="en-GB" sz="1200" i="1" dirty="0">
                <a:latin typeface="Century Gothic" panose="020B0502020202020204" pitchFamily="34" charset="0"/>
              </a:rPr>
              <a:t>A Frequency Dictionary of French: Core vocabulary for learners </a:t>
            </a:r>
            <a:r>
              <a:rPr lang="en-GB" sz="1200" dirty="0">
                <a:latin typeface="Century Gothic" panose="020B0502020202020204" pitchFamily="34" charset="0"/>
              </a:rPr>
              <a:t>London: Routledge.</a:t>
            </a:r>
          </a:p>
          <a:p>
            <a:pPr rtl="0"/>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t>Word frequency of cognates used (1 is the most frequent word in French): </a:t>
            </a:r>
            <a:br>
              <a:rPr lang="en-GB" sz="1200" baseline="0" dirty="0"/>
            </a:br>
            <a:r>
              <a:rPr lang="fr-FR" sz="1200" baseline="0" noProof="0" dirty="0"/>
              <a:t>unifier [ &gt;5000], parfum [ 4479], jungle [4891], munition [4920], rumeur [2164], humble [4680], humidité [&gt;5000], union [729], opportun [4485], tumulte [&gt;5000], cajun [&gt;5000]</a:t>
            </a: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a:solidFill>
                  <a:schemeClr val="tx1"/>
                </a:solidFill>
                <a:effectLst/>
                <a:latin typeface="Century Gothic" panose="020B0502020202020204" pitchFamily="34" charset="0"/>
                <a:ea typeface="+mn-ea"/>
                <a:cs typeface="+mn-cs"/>
              </a:rPr>
              <a:t>Lonsdale,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defTabSz="966064">
              <a:defRPr/>
            </a:pPr>
            <a:endParaRPr lang="en-GB" sz="13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02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[um/un]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[um/</a:t>
            </a:r>
            <a:r>
              <a:rPr lang="en-GB" b="1" baseline="0" dirty="0"/>
              <a:t>un</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a:solidFill>
                  <a:srgbClr val="002060"/>
                </a:solidFill>
                <a:latin typeface="Century Gothic" panose="020B0502020202020204" pitchFamily="34" charset="0"/>
              </a:rPr>
              <a:t>un</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a:t>
            </a:r>
            <a:r>
              <a:rPr lang="en-GB" b="1" baseline="0" dirty="0"/>
              <a:t>to </a:t>
            </a:r>
            <a:r>
              <a:rPr lang="en-GB" b="1" dirty="0"/>
              <a:t>hold up one finger.</a:t>
            </a:r>
            <a:br>
              <a:rPr lang="en-GB" baseline="0" dirty="0"/>
            </a:br>
            <a:r>
              <a:rPr lang="en-GB" baseline="0" dirty="0"/>
              <a:t>4. Roll back the animations and work through 1-3 again, but this time, dropping your voice completely to listen carefully to the students saying the </a:t>
            </a:r>
            <a:r>
              <a:rPr lang="en-GB" b="1" dirty="0"/>
              <a:t>[um/</a:t>
            </a:r>
            <a:r>
              <a:rPr lang="en-GB" b="1" baseline="0" dirty="0"/>
              <a:t> un</a:t>
            </a:r>
            <a:r>
              <a:rPr lang="en-GB" b="1" dirty="0"/>
              <a:t>] </a:t>
            </a:r>
            <a:r>
              <a:rPr lang="en-GB" baseline="0" dirty="0"/>
              <a:t>sound, pronouncing </a:t>
            </a:r>
            <a:r>
              <a:rPr lang="en-GB" b="0" baseline="0" dirty="0"/>
              <a:t>”</a:t>
            </a:r>
            <a:r>
              <a:rPr lang="en-GB" b="1" baseline="0" dirty="0"/>
              <a:t>un</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un</a:t>
            </a:r>
            <a:r>
              <a:rPr lang="en-GB" b="1" baseline="0" dirty="0"/>
              <a:t> </a:t>
            </a:r>
            <a:r>
              <a:rPr lang="en-GB" b="0" dirty="0"/>
              <a:t>[3]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426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4696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5750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a:t>To introduce SSC </a:t>
            </a:r>
            <a:r>
              <a:rPr lang="en-GB" b="1" baseline="0" dirty="0"/>
              <a:t>[um/un]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[um/un] </a:t>
            </a:r>
            <a:r>
              <a:rPr lang="en-GB" baseline="0" dirty="0"/>
              <a:t>and then the </a:t>
            </a:r>
            <a:r>
              <a:rPr lang="en-GB" b="1" baseline="0" dirty="0"/>
              <a:t>source</a:t>
            </a:r>
            <a:r>
              <a:rPr lang="en-GB" baseline="0" dirty="0"/>
              <a:t> word again ‘</a:t>
            </a:r>
            <a:r>
              <a:rPr lang="en-GB" b="1" baseline="0" dirty="0"/>
              <a:t>un</a:t>
            </a:r>
            <a:r>
              <a:rPr lang="en-GB" baseline="0" dirty="0"/>
              <a:t>’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GB" b="1" baseline="0" dirty="0"/>
              <a:t>un</a:t>
            </a:r>
            <a:r>
              <a:rPr lang="en-GB" baseline="0" dirty="0"/>
              <a:t> [3]; </a:t>
            </a:r>
            <a:r>
              <a:rPr lang="en-GB" b="1" baseline="0" dirty="0" err="1"/>
              <a:t>aucun</a:t>
            </a:r>
            <a:r>
              <a:rPr lang="en-GB" b="1" baseline="0" dirty="0"/>
              <a:t> </a:t>
            </a:r>
            <a:r>
              <a:rPr lang="en-GB" b="0" baseline="0" dirty="0"/>
              <a:t>[63]</a:t>
            </a:r>
            <a:r>
              <a:rPr lang="en-GB" baseline="0" dirty="0"/>
              <a:t> </a:t>
            </a:r>
            <a:r>
              <a:rPr lang="en-GB" b="1" baseline="0" dirty="0" err="1"/>
              <a:t>chacun</a:t>
            </a:r>
            <a:r>
              <a:rPr lang="en-GB" baseline="0" dirty="0"/>
              <a:t> [323]; </a:t>
            </a:r>
            <a:r>
              <a:rPr lang="en-GB" b="1" baseline="0" dirty="0" err="1"/>
              <a:t>commun</a:t>
            </a:r>
            <a:r>
              <a:rPr lang="en-GB" baseline="0" dirty="0"/>
              <a:t> [780]; </a:t>
            </a:r>
            <a:r>
              <a:rPr lang="en-GB" b="1" baseline="0" dirty="0" err="1"/>
              <a:t>lundi</a:t>
            </a:r>
            <a:r>
              <a:rPr lang="en-GB" baseline="0" dirty="0"/>
              <a:t> [1091]; </a:t>
            </a:r>
            <a:r>
              <a:rPr lang="en-GB" b="1" baseline="0" dirty="0" err="1"/>
              <a:t>parfum</a:t>
            </a:r>
            <a:r>
              <a:rPr lang="en-GB" b="1" baseline="0" dirty="0"/>
              <a:t> </a:t>
            </a:r>
            <a:r>
              <a:rPr lang="en-GB" baseline="0" dirty="0"/>
              <a:t>[4477].</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5034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1527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r>
              <a:rPr lang="en-GB" i="0" baseline="0" dirty="0"/>
              <a:t>…”</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6936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5 minutes</a:t>
            </a:r>
          </a:p>
          <a:p>
            <a:endParaRPr lang="en-US" b="1" dirty="0"/>
          </a:p>
          <a:p>
            <a:r>
              <a:rPr lang="en-US" b="1" dirty="0"/>
              <a:t>Aim: </a:t>
            </a:r>
            <a:r>
              <a:rPr lang="en-US" b="0" dirty="0"/>
              <a:t>Oral recognition of SSC [um/un]</a:t>
            </a:r>
            <a:endParaRPr lang="en-US" b="1" dirty="0"/>
          </a:p>
          <a:p>
            <a:endParaRPr lang="en-US" b="1" dirty="0"/>
          </a:p>
          <a:p>
            <a:r>
              <a:rPr lang="en-US" b="1" dirty="0"/>
              <a:t>Procedure:</a:t>
            </a:r>
          </a:p>
          <a:p>
            <a:r>
              <a:rPr lang="en-US" b="0" dirty="0"/>
              <a:t>1. Click boxes to hear words</a:t>
            </a:r>
          </a:p>
          <a:p>
            <a:r>
              <a:rPr lang="en-US" b="0" dirty="0"/>
              <a:t>2. Students tick if they think they hear SSC [um/un]</a:t>
            </a:r>
          </a:p>
          <a:p>
            <a:r>
              <a:rPr lang="en-US" b="0" dirty="0"/>
              <a:t>3. Answers revealed on clicks</a:t>
            </a:r>
            <a:br>
              <a:rPr lang="en-US" b="0" dirty="0"/>
            </a:br>
            <a:br>
              <a:rPr lang="en-US" b="0" dirty="0"/>
            </a:br>
            <a:r>
              <a:rPr lang="en-US" b="1" dirty="0"/>
              <a:t>Transcript:</a:t>
            </a:r>
            <a:br>
              <a:rPr lang="en-US" b="0" dirty="0"/>
            </a:br>
            <a:r>
              <a:rPr lang="en-US" b="0" dirty="0" err="1"/>
              <a:t>emprunter</a:t>
            </a:r>
            <a:br>
              <a:rPr lang="en-US" b="0" dirty="0"/>
            </a:br>
            <a:r>
              <a:rPr lang="en-US" b="0" dirty="0"/>
              <a:t>commune</a:t>
            </a:r>
            <a:br>
              <a:rPr lang="en-US" b="0" dirty="0"/>
            </a:br>
            <a:r>
              <a:rPr lang="en-US" b="0" dirty="0" err="1"/>
              <a:t>quelqu’un</a:t>
            </a:r>
            <a:br>
              <a:rPr lang="en-US" b="0" dirty="0"/>
            </a:br>
            <a:r>
              <a:rPr lang="en-US" b="0" dirty="0"/>
              <a:t>un</a:t>
            </a:r>
            <a:br>
              <a:rPr lang="en-US" b="0" dirty="0"/>
            </a:br>
            <a:r>
              <a:rPr lang="en-US" b="0" dirty="0" err="1"/>
              <a:t>jeune</a:t>
            </a:r>
            <a:br>
              <a:rPr lang="en-US" b="0" dirty="0"/>
            </a:br>
            <a:r>
              <a:rPr lang="en-US" b="0" dirty="0" err="1"/>
              <a:t>punir</a:t>
            </a:r>
            <a:br>
              <a:rPr lang="en-US" b="0" dirty="0"/>
            </a:br>
            <a:r>
              <a:rPr lang="en-US" b="0" dirty="0"/>
              <a:t>humble</a:t>
            </a:r>
            <a:br>
              <a:rPr lang="en-US" b="0" dirty="0"/>
            </a:br>
            <a:r>
              <a:rPr lang="en-US" b="0" dirty="0" err="1"/>
              <a:t>unamine</a:t>
            </a:r>
            <a:br>
              <a:rPr lang="en-US" b="0" dirty="0"/>
            </a:br>
            <a:r>
              <a:rPr lang="en-US" b="0" dirty="0"/>
              <a:t>jungle</a:t>
            </a:r>
            <a:br>
              <a:rPr lang="en-US" b="0" dirty="0"/>
            </a:br>
            <a:r>
              <a:rPr lang="en-US" b="0" dirty="0" err="1"/>
              <a:t>lundi</a:t>
            </a:r>
            <a:endParaRPr lang="en-US" b="0" dirty="0"/>
          </a:p>
          <a:p>
            <a:pPr marL="0" indent="0">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GB" baseline="0" dirty="0" err="1"/>
              <a:t>emprunter</a:t>
            </a:r>
            <a:r>
              <a:rPr lang="en-GB" baseline="0" dirty="0"/>
              <a:t> [1123], commune [851], </a:t>
            </a:r>
            <a:r>
              <a:rPr kumimoji="0" lang="fr-FR"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quelqu’</a:t>
            </a:r>
            <a:r>
              <a:rPr kumimoji="0" lang="fr-FR" sz="1200" b="0" i="0" u="none" strike="noStrike" kern="1200" cap="none" spc="0" normalizeH="0" baseline="0" noProof="0" dirty="0">
                <a:ln>
                  <a:noFill/>
                </a:ln>
                <a:solidFill>
                  <a:srgbClr val="EE6000"/>
                </a:solidFill>
                <a:effectLst/>
                <a:uLnTx/>
                <a:uFillTx/>
                <a:latin typeface="Century Gothic" panose="020F0302020204030204"/>
                <a:ea typeface="+mn-ea"/>
                <a:cs typeface="+mn-cs"/>
              </a:rPr>
              <a:t>un</a:t>
            </a:r>
            <a:r>
              <a:rPr kumimoji="0" lang="fr-FR"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[772],</a:t>
            </a:r>
            <a:r>
              <a:rPr lang="en-GB" baseline="0" dirty="0"/>
              <a:t> </a:t>
            </a:r>
            <a:r>
              <a:rPr lang="en-GB" baseline="0" dirty="0" err="1"/>
              <a:t>punir</a:t>
            </a:r>
            <a:r>
              <a:rPr lang="en-GB" baseline="0" dirty="0"/>
              <a:t> [2149], humble [4680], </a:t>
            </a:r>
            <a:r>
              <a:rPr lang="en-GB" baseline="0" dirty="0" err="1"/>
              <a:t>unanime</a:t>
            </a:r>
            <a:r>
              <a:rPr lang="en-GB" baseline="0" dirty="0"/>
              <a:t> [3050], jungle [4891], </a:t>
            </a:r>
            <a:r>
              <a:rPr lang="en-GB" baseline="0" dirty="0" err="1"/>
              <a:t>lundi</a:t>
            </a:r>
            <a:r>
              <a:rPr lang="en-GB" baseline="0" dirty="0"/>
              <a:t> [1091]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3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252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164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597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566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2807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11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7889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4832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325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82286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5466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789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36491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8626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7925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23378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2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61319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84026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0727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9619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7824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2732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36417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3383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0713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9140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13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698059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374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67429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37800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63121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3978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18037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161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068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10563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451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61533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563090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835511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640932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9437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126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6550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017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43932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31528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31/08/2022</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073494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31/08/2022</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10340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31/08/2022</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768830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31/08/2022</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28543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31/08/2022</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200867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7158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22324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5710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643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26576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32364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4461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311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741961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67393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1966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4428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104649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04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68224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0951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1578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268096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2272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40547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181418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0626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771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899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00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63450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47148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8719596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220847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962174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21.wav"/><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audio" Target="../media/audio20.wav"/><Relationship Id="rId12" Type="http://schemas.openxmlformats.org/officeDocument/2006/relationships/audio" Target="../media/audio25.wav"/><Relationship Id="rId2" Type="http://schemas.openxmlformats.org/officeDocument/2006/relationships/notesSlide" Target="../notesSlides/notesSlide10.xml"/><Relationship Id="rId1" Type="http://schemas.openxmlformats.org/officeDocument/2006/relationships/slideLayout" Target="../slideLayouts/slideLayout68.xml"/><Relationship Id="rId6" Type="http://schemas.openxmlformats.org/officeDocument/2006/relationships/audio" Target="../media/audio19.wav"/><Relationship Id="rId11" Type="http://schemas.openxmlformats.org/officeDocument/2006/relationships/audio" Target="../media/audio24.wav"/><Relationship Id="rId5" Type="http://schemas.openxmlformats.org/officeDocument/2006/relationships/audio" Target="../media/audio18.wav"/><Relationship Id="rId10" Type="http://schemas.openxmlformats.org/officeDocument/2006/relationships/audio" Target="../media/audio23.wav"/><Relationship Id="rId4" Type="http://schemas.openxmlformats.org/officeDocument/2006/relationships/audio" Target="../media/audio17.wav"/><Relationship Id="rId9" Type="http://schemas.openxmlformats.org/officeDocument/2006/relationships/audio" Target="../media/audio22.wav"/><Relationship Id="rId14" Type="http://schemas.openxmlformats.org/officeDocument/2006/relationships/audio" Target="../media/audio26.wav"/></Relationships>
</file>

<file path=ppt/slides/_rels/slide11.xml.rels><?xml version="1.0" encoding="UTF-8" standalone="yes"?>
<Relationships xmlns="http://schemas.openxmlformats.org/package/2006/relationships"><Relationship Id="rId8" Type="http://schemas.openxmlformats.org/officeDocument/2006/relationships/audio" Target="../media/audio20.wav"/><Relationship Id="rId13" Type="http://schemas.openxmlformats.org/officeDocument/2006/relationships/audio" Target="../media/audio25.wav"/><Relationship Id="rId3" Type="http://schemas.openxmlformats.org/officeDocument/2006/relationships/image" Target="../media/image5.png"/><Relationship Id="rId7" Type="http://schemas.openxmlformats.org/officeDocument/2006/relationships/audio" Target="../media/audio19.wav"/><Relationship Id="rId12" Type="http://schemas.openxmlformats.org/officeDocument/2006/relationships/audio" Target="../media/audio24.wav"/><Relationship Id="rId2" Type="http://schemas.openxmlformats.org/officeDocument/2006/relationships/notesSlide" Target="../notesSlides/notesSlide11.xml"/><Relationship Id="rId1" Type="http://schemas.openxmlformats.org/officeDocument/2006/relationships/slideLayout" Target="../slideLayouts/slideLayout68.xml"/><Relationship Id="rId6" Type="http://schemas.openxmlformats.org/officeDocument/2006/relationships/audio" Target="../media/audio18.wav"/><Relationship Id="rId11" Type="http://schemas.openxmlformats.org/officeDocument/2006/relationships/audio" Target="../media/audio23.wav"/><Relationship Id="rId5" Type="http://schemas.openxmlformats.org/officeDocument/2006/relationships/audio" Target="../media/audio17.wav"/><Relationship Id="rId10" Type="http://schemas.openxmlformats.org/officeDocument/2006/relationships/audio" Target="../media/audio22.wav"/><Relationship Id="rId4" Type="http://schemas.openxmlformats.org/officeDocument/2006/relationships/image" Target="../media/image10.png"/><Relationship Id="rId9" Type="http://schemas.openxmlformats.org/officeDocument/2006/relationships/audio" Target="../media/audio21.wav"/><Relationship Id="rId14" Type="http://schemas.openxmlformats.org/officeDocument/2006/relationships/audio" Target="../media/audio26.wav"/></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8" Type="http://schemas.openxmlformats.org/officeDocument/2006/relationships/audio" Target="../media/audio32.wav"/><Relationship Id="rId3" Type="http://schemas.openxmlformats.org/officeDocument/2006/relationships/audio" Target="../media/audio27.wav"/><Relationship Id="rId7" Type="http://schemas.openxmlformats.org/officeDocument/2006/relationships/audio" Target="../media/audio31.wav"/><Relationship Id="rId2" Type="http://schemas.openxmlformats.org/officeDocument/2006/relationships/notesSlide" Target="../notesSlides/notesSlide14.xml"/><Relationship Id="rId1" Type="http://schemas.openxmlformats.org/officeDocument/2006/relationships/slideLayout" Target="../slideLayouts/slideLayout61.xml"/><Relationship Id="rId6" Type="http://schemas.openxmlformats.org/officeDocument/2006/relationships/audio" Target="../media/audio30.wav"/><Relationship Id="rId5" Type="http://schemas.openxmlformats.org/officeDocument/2006/relationships/audio" Target="../media/audio29.wav"/><Relationship Id="rId10" Type="http://schemas.openxmlformats.org/officeDocument/2006/relationships/image" Target="../media/image7.png"/><Relationship Id="rId4" Type="http://schemas.openxmlformats.org/officeDocument/2006/relationships/audio" Target="../media/audio28.wav"/><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audio" Target="../media/audio37.wav"/><Relationship Id="rId13" Type="http://schemas.openxmlformats.org/officeDocument/2006/relationships/image" Target="../media/image13.png"/><Relationship Id="rId3" Type="http://schemas.openxmlformats.org/officeDocument/2006/relationships/audio" Target="../media/audio33.wav"/><Relationship Id="rId7" Type="http://schemas.openxmlformats.org/officeDocument/2006/relationships/audio" Target="../media/audio36.wav"/><Relationship Id="rId12"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9.xml"/><Relationship Id="rId6" Type="http://schemas.openxmlformats.org/officeDocument/2006/relationships/audio" Target="../media/audio35.wav"/><Relationship Id="rId11" Type="http://schemas.openxmlformats.org/officeDocument/2006/relationships/audio" Target="../media/audio39.wav"/><Relationship Id="rId5" Type="http://schemas.openxmlformats.org/officeDocument/2006/relationships/audio" Target="../media/audio34.wav"/><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audio" Target="../media/audio38.wav"/><Relationship Id="rId14" Type="http://schemas.openxmlformats.org/officeDocument/2006/relationships/audio" Target="../media/audio40.wav"/></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8" Type="http://schemas.openxmlformats.org/officeDocument/2006/relationships/audio" Target="../media/audio46.wav"/><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audio" Target="../media/audio41.wav"/><Relationship Id="rId7" Type="http://schemas.openxmlformats.org/officeDocument/2006/relationships/audio" Target="../media/audio45.wav"/><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7.xml"/><Relationship Id="rId16" Type="http://schemas.openxmlformats.org/officeDocument/2006/relationships/image" Target="../media/image18.png"/><Relationship Id="rId20" Type="http://schemas.openxmlformats.org/officeDocument/2006/relationships/audio" Target="../media/audio48.wav"/><Relationship Id="rId1" Type="http://schemas.openxmlformats.org/officeDocument/2006/relationships/slideLayout" Target="../slideLayouts/slideLayout79.xml"/><Relationship Id="rId6" Type="http://schemas.openxmlformats.org/officeDocument/2006/relationships/audio" Target="../media/audio44.wav"/><Relationship Id="rId11" Type="http://schemas.openxmlformats.org/officeDocument/2006/relationships/image" Target="../media/image11.png"/><Relationship Id="rId5" Type="http://schemas.openxmlformats.org/officeDocument/2006/relationships/audio" Target="../media/audio43.wav"/><Relationship Id="rId15" Type="http://schemas.openxmlformats.org/officeDocument/2006/relationships/image" Target="../media/image17.png"/><Relationship Id="rId10" Type="http://schemas.openxmlformats.org/officeDocument/2006/relationships/audio" Target="../media/audio47.wav"/><Relationship Id="rId19" Type="http://schemas.openxmlformats.org/officeDocument/2006/relationships/image" Target="../media/image21.png"/><Relationship Id="rId4" Type="http://schemas.openxmlformats.org/officeDocument/2006/relationships/audio" Target="../media/audio42.wav"/><Relationship Id="rId9" Type="http://schemas.openxmlformats.org/officeDocument/2006/relationships/image" Target="../media/image5.png"/><Relationship Id="rId1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audio" Target="../media/audio32.wav"/><Relationship Id="rId3" Type="http://schemas.openxmlformats.org/officeDocument/2006/relationships/audio" Target="../media/audio27.wav"/><Relationship Id="rId7" Type="http://schemas.openxmlformats.org/officeDocument/2006/relationships/audio" Target="../media/audio31.wav"/><Relationship Id="rId2" Type="http://schemas.openxmlformats.org/officeDocument/2006/relationships/notesSlide" Target="../notesSlides/notesSlide20.xml"/><Relationship Id="rId1" Type="http://schemas.openxmlformats.org/officeDocument/2006/relationships/slideLayout" Target="../slideLayouts/slideLayout61.xml"/><Relationship Id="rId6" Type="http://schemas.openxmlformats.org/officeDocument/2006/relationships/audio" Target="../media/audio30.wav"/><Relationship Id="rId5" Type="http://schemas.openxmlformats.org/officeDocument/2006/relationships/audio" Target="../media/audio29.wav"/><Relationship Id="rId10" Type="http://schemas.openxmlformats.org/officeDocument/2006/relationships/image" Target="../media/image7.png"/><Relationship Id="rId4" Type="http://schemas.openxmlformats.org/officeDocument/2006/relationships/audio" Target="../media/audio28.wav"/><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audio" Target="../media/audio52.wav"/><Relationship Id="rId18" Type="http://schemas.openxmlformats.org/officeDocument/2006/relationships/image" Target="../media/image30.png"/><Relationship Id="rId26" Type="http://schemas.openxmlformats.org/officeDocument/2006/relationships/image" Target="../media/image34.png"/><Relationship Id="rId3" Type="http://schemas.openxmlformats.org/officeDocument/2006/relationships/image" Target="../media/image5.png"/><Relationship Id="rId21" Type="http://schemas.openxmlformats.org/officeDocument/2006/relationships/audio" Target="../media/audio56.wav"/><Relationship Id="rId7" Type="http://schemas.openxmlformats.org/officeDocument/2006/relationships/audio" Target="../media/audio49.wav"/><Relationship Id="rId12" Type="http://schemas.openxmlformats.org/officeDocument/2006/relationships/image" Target="../media/image27.png"/><Relationship Id="rId17" Type="http://schemas.openxmlformats.org/officeDocument/2006/relationships/audio" Target="../media/audio54.wav"/><Relationship Id="rId25" Type="http://schemas.openxmlformats.org/officeDocument/2006/relationships/audio" Target="../media/audio58.wav"/><Relationship Id="rId2" Type="http://schemas.openxmlformats.org/officeDocument/2006/relationships/notesSlide" Target="../notesSlides/notesSlide21.xml"/><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audio" Target="../media/audio60.wav"/><Relationship Id="rId1" Type="http://schemas.openxmlformats.org/officeDocument/2006/relationships/slideLayout" Target="../slideLayouts/slideLayout68.xml"/><Relationship Id="rId6" Type="http://schemas.openxmlformats.org/officeDocument/2006/relationships/image" Target="../media/image24.png"/><Relationship Id="rId11" Type="http://schemas.openxmlformats.org/officeDocument/2006/relationships/audio" Target="../media/audio51.wav"/><Relationship Id="rId24" Type="http://schemas.openxmlformats.org/officeDocument/2006/relationships/image" Target="../media/image33.png"/><Relationship Id="rId5" Type="http://schemas.openxmlformats.org/officeDocument/2006/relationships/image" Target="../media/image23.png"/><Relationship Id="rId15" Type="http://schemas.openxmlformats.org/officeDocument/2006/relationships/audio" Target="../media/audio53.wav"/><Relationship Id="rId23" Type="http://schemas.openxmlformats.org/officeDocument/2006/relationships/audio" Target="../media/audio57.wav"/><Relationship Id="rId28" Type="http://schemas.openxmlformats.org/officeDocument/2006/relationships/image" Target="../media/image35.png"/><Relationship Id="rId10" Type="http://schemas.openxmlformats.org/officeDocument/2006/relationships/image" Target="../media/image26.png"/><Relationship Id="rId19" Type="http://schemas.openxmlformats.org/officeDocument/2006/relationships/audio" Target="../media/audio55.wav"/><Relationship Id="rId4" Type="http://schemas.openxmlformats.org/officeDocument/2006/relationships/image" Target="../media/image22.png"/><Relationship Id="rId9" Type="http://schemas.openxmlformats.org/officeDocument/2006/relationships/audio" Target="../media/audio50.wav"/><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audio" Target="../media/audio59.wav"/><Relationship Id="rId30"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6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16.wav"/><Relationship Id="rId3" Type="http://schemas.openxmlformats.org/officeDocument/2006/relationships/image" Target="../media/image5.png"/><Relationship Id="rId7" Type="http://schemas.openxmlformats.org/officeDocument/2006/relationships/audio" Target="../media/audio10.wav"/><Relationship Id="rId12" Type="http://schemas.openxmlformats.org/officeDocument/2006/relationships/audio" Target="../media/audio15.wav"/><Relationship Id="rId2" Type="http://schemas.openxmlformats.org/officeDocument/2006/relationships/notesSlide" Target="../notesSlides/notesSlide9.xml"/><Relationship Id="rId1" Type="http://schemas.openxmlformats.org/officeDocument/2006/relationships/slideLayout" Target="../slideLayouts/slideLayout68.xml"/><Relationship Id="rId6" Type="http://schemas.openxmlformats.org/officeDocument/2006/relationships/audio" Target="../media/audio9.wav"/><Relationship Id="rId11" Type="http://schemas.openxmlformats.org/officeDocument/2006/relationships/audio" Target="../media/audio14.wav"/><Relationship Id="rId5" Type="http://schemas.openxmlformats.org/officeDocument/2006/relationships/audio" Target="../media/audio8.wav"/><Relationship Id="rId15" Type="http://schemas.openxmlformats.org/officeDocument/2006/relationships/image" Target="../media/image9.png"/><Relationship Id="rId10" Type="http://schemas.openxmlformats.org/officeDocument/2006/relationships/audio" Target="../media/audio13.wav"/><Relationship Id="rId4" Type="http://schemas.openxmlformats.org/officeDocument/2006/relationships/audio" Target="../media/audio7.wav"/><Relationship Id="rId9" Type="http://schemas.openxmlformats.org/officeDocument/2006/relationships/audio" Target="../media/audio12.wav"/><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descr="background rectangle">
            <a:extLst>
              <a:ext uri="{C183D7F6-B498-43B3-948B-1728B52AA6E4}">
                <adec:decorative xmlns:adec="http://schemas.microsoft.com/office/drawing/2017/decorative" val="1"/>
              </a:ext>
            </a:extLst>
          </p:cNvPr>
          <p:cNvGrpSpPr/>
          <p:nvPr/>
        </p:nvGrpSpPr>
        <p:grpSpPr>
          <a:xfrm>
            <a:off x="0" y="0"/>
            <a:ext cx="12172735" cy="6860761"/>
            <a:chOff x="-5614" y="-2779"/>
            <a:chExt cx="12172735" cy="6906416"/>
          </a:xfrm>
        </p:grpSpPr>
        <p:grpSp>
          <p:nvGrpSpPr>
            <p:cNvPr id="8" name="Group 7"/>
            <p:cNvGrpSpPr/>
            <p:nvPr/>
          </p:nvGrpSpPr>
          <p:grpSpPr>
            <a:xfrm>
              <a:off x="-2804" y="-1388"/>
              <a:ext cx="12169925" cy="6903634"/>
              <a:chOff x="53641" y="-1388"/>
              <a:chExt cx="12169925" cy="6903634"/>
            </a:xfrm>
            <a:solidFill>
              <a:srgbClr val="E3EAFD"/>
            </a:solidFill>
          </p:grpSpPr>
          <p:sp>
            <p:nvSpPr>
              <p:cNvPr id="9" name="Isosceles Triangle 8">
                <a:extLst>
                  <a:ext uri="{C183D7F6-B498-43B3-948B-1728B52AA6E4}">
                    <adec:decorative xmlns:adec="http://schemas.microsoft.com/office/drawing/2017/decorative" val="1"/>
                  </a:ext>
                </a:extLst>
              </p:cNvPr>
              <p:cNvSpPr/>
              <p:nvPr/>
            </p:nvSpPr>
            <p:spPr>
              <a:xfrm rot="5400000">
                <a:off x="4989567" y="-331753"/>
                <a:ext cx="6903634" cy="7564364"/>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53641" y="0"/>
                <a:ext cx="4635976" cy="690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64041" y="-321449"/>
              <a:ext cx="6903637"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14" y="1"/>
              <a:ext cx="4350984" cy="6903636"/>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Title 2">
            <a:extLst>
              <a:ext uri="{FF2B5EF4-FFF2-40B4-BE49-F238E27FC236}">
                <a16:creationId xmlns:a16="http://schemas.microsoft.com/office/drawing/2014/main" id="{364517F0-A710-4042-8099-701E8D464216}"/>
              </a:ext>
            </a:extLst>
          </p:cNvPr>
          <p:cNvSpPr>
            <a:spLocks noGrp="1"/>
          </p:cNvSpPr>
          <p:nvPr>
            <p:ph type="ctrTitle"/>
          </p:nvPr>
        </p:nvSpPr>
        <p:spPr>
          <a:xfrm>
            <a:off x="180000" y="1883962"/>
            <a:ext cx="7308549" cy="1062010"/>
          </a:xfrm>
        </p:spPr>
        <p:txBody>
          <a:bodyPr>
            <a:normAutofit fontScale="90000"/>
          </a:bodyPr>
          <a:lstStyle/>
          <a:p>
            <a:pPr algn="l"/>
            <a:r>
              <a:rPr lang="en-GB" sz="4000" b="1" dirty="0">
                <a:solidFill>
                  <a:prstClr val="white"/>
                </a:solidFill>
              </a:rPr>
              <a:t>French Phonics Collection</a:t>
            </a:r>
            <a:br>
              <a:rPr lang="en-GB" sz="4000" b="1" dirty="0">
                <a:solidFill>
                  <a:prstClr val="white"/>
                </a:solidFill>
              </a:rPr>
            </a:br>
            <a:endParaRPr lang="en-US" sz="4000" dirty="0"/>
          </a:p>
        </p:txBody>
      </p:sp>
      <p:sp>
        <p:nvSpPr>
          <p:cNvPr id="6" name="Subtitle 5">
            <a:extLst>
              <a:ext uri="{FF2B5EF4-FFF2-40B4-BE49-F238E27FC236}">
                <a16:creationId xmlns:a16="http://schemas.microsoft.com/office/drawing/2014/main" id="{40A580B7-C268-0342-99CB-FE5B503198AA}"/>
              </a:ext>
            </a:extLst>
          </p:cNvPr>
          <p:cNvSpPr>
            <a:spLocks noGrp="1"/>
          </p:cNvSpPr>
          <p:nvPr>
            <p:ph type="subTitle" idx="1"/>
          </p:nvPr>
        </p:nvSpPr>
        <p:spPr>
          <a:xfrm>
            <a:off x="180000" y="2542938"/>
            <a:ext cx="7748076" cy="886062"/>
          </a:xfrm>
        </p:spPr>
        <p:txBody>
          <a:bodyPr>
            <a:noAutofit/>
          </a:bodyPr>
          <a:lstStyle/>
          <a:p>
            <a:pPr algn="l"/>
            <a:r>
              <a:rPr lang="en-GB" sz="3000" dirty="0">
                <a:solidFill>
                  <a:prstClr val="white"/>
                </a:solidFill>
              </a:rPr>
              <a:t>SSC [um/un]</a:t>
            </a:r>
          </a:p>
          <a:p>
            <a:endParaRPr lang="en-US" dirty="0"/>
          </a:p>
        </p:txBody>
      </p:sp>
      <p:sp>
        <p:nvSpPr>
          <p:cNvPr id="13" name="Title 3">
            <a:extLst>
              <a:ext uri="{FF2B5EF4-FFF2-40B4-BE49-F238E27FC236}">
                <a16:creationId xmlns:a16="http://schemas.microsoft.com/office/drawing/2014/main" id="{502CB826-070E-7442-AEA1-0E03C56E046F}"/>
              </a:ext>
            </a:extLst>
          </p:cNvPr>
          <p:cNvSpPr txBox="1">
            <a:spLocks/>
          </p:cNvSpPr>
          <p:nvPr/>
        </p:nvSpPr>
        <p:spPr>
          <a:xfrm>
            <a:off x="235003" y="5666212"/>
            <a:ext cx="7863968" cy="108030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400" dirty="0">
                <a:solidFill>
                  <a:prstClr val="white"/>
                </a:solidFill>
                <a:latin typeface="Century Gothic" panose="020B0502020202020204" pitchFamily="34" charset="0"/>
              </a:rPr>
              <a:t>Artwork by: Chloé </a:t>
            </a:r>
            <a:r>
              <a:rPr lang="en-GB" sz="1400" dirty="0" err="1">
                <a:solidFill>
                  <a:prstClr val="white"/>
                </a:solidFill>
                <a:latin typeface="Century Gothic" panose="020B0502020202020204" pitchFamily="34" charset="0"/>
              </a:rPr>
              <a:t>Motard</a:t>
            </a:r>
            <a:endParaRPr lang="en-GB" sz="1400" dirty="0">
              <a:solidFill>
                <a:prstClr val="white"/>
              </a:solidFill>
              <a:latin typeface="Century Gothic" panose="020B0502020202020204" pitchFamily="34" charset="0"/>
            </a:endParaRPr>
          </a:p>
          <a:p>
            <a:pPr>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30/08/2022</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1643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Phonétique</a:t>
            </a:r>
            <a:r>
              <a:rPr lang="en-GB" sz="3600" b="1" dirty="0">
                <a:solidFill>
                  <a:schemeClr val="bg1"/>
                </a:solidFill>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10046043" y="249869"/>
            <a:ext cx="186387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Rectangle 2" descr="rectangle for the timer">
            <a:extLst>
              <a:ext uri="{FF2B5EF4-FFF2-40B4-BE49-F238E27FC236}">
                <a16:creationId xmlns:a16="http://schemas.microsoft.com/office/drawing/2014/main" id="{E25FF2EB-7416-4372-BE15-C4C2E61037AE}"/>
              </a:ext>
            </a:extLst>
          </p:cNvPr>
          <p:cNvSpPr>
            <a:spLocks noChangeArrowheads="1"/>
          </p:cNvSpPr>
          <p:nvPr/>
        </p:nvSpPr>
        <p:spPr bwMode="auto">
          <a:xfrm>
            <a:off x="10215649" y="1394052"/>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Rectangle 3" descr="rectangle for the timer, it moves down the screen as the time passes">
            <a:extLst>
              <a:ext uri="{FF2B5EF4-FFF2-40B4-BE49-F238E27FC236}">
                <a16:creationId xmlns:a16="http://schemas.microsoft.com/office/drawing/2014/main" id="{B91663AC-C229-4102-8653-FC04F0298671}"/>
              </a:ext>
            </a:extLst>
          </p:cNvPr>
          <p:cNvSpPr>
            <a:spLocks noChangeArrowheads="1"/>
          </p:cNvSpPr>
          <p:nvPr/>
        </p:nvSpPr>
        <p:spPr bwMode="auto">
          <a:xfrm>
            <a:off x="10213283" y="1394050"/>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Line 7" descr="line to denote the top of the timer, 60 seconds">
            <a:extLst>
              <a:ext uri="{FF2B5EF4-FFF2-40B4-BE49-F238E27FC236}">
                <a16:creationId xmlns:a16="http://schemas.microsoft.com/office/drawing/2014/main" id="{76902A6C-D2ED-404C-A471-A0024758810A}"/>
              </a:ext>
            </a:extLst>
          </p:cNvPr>
          <p:cNvSpPr>
            <a:spLocks noChangeShapeType="1"/>
          </p:cNvSpPr>
          <p:nvPr/>
        </p:nvSpPr>
        <p:spPr bwMode="auto">
          <a:xfrm>
            <a:off x="10923710" y="138262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Text Box 12">
            <a:extLst>
              <a:ext uri="{FF2B5EF4-FFF2-40B4-BE49-F238E27FC236}">
                <a16:creationId xmlns:a16="http://schemas.microsoft.com/office/drawing/2014/main" id="{E85AFACC-13C2-4131-AA9A-7C11FE9873CB}"/>
              </a:ext>
            </a:extLst>
          </p:cNvPr>
          <p:cNvSpPr txBox="1">
            <a:spLocks noChangeArrowheads="1"/>
          </p:cNvSpPr>
          <p:nvPr/>
        </p:nvSpPr>
        <p:spPr bwMode="auto">
          <a:xfrm>
            <a:off x="11140501" y="1224773"/>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12" name="Text Box 10">
            <a:extLst>
              <a:ext uri="{FF2B5EF4-FFF2-40B4-BE49-F238E27FC236}">
                <a16:creationId xmlns:a16="http://schemas.microsoft.com/office/drawing/2014/main" id="{25B061D2-B4ED-4104-A271-F2105A9E1DFB}"/>
              </a:ext>
            </a:extLst>
          </p:cNvPr>
          <p:cNvSpPr txBox="1">
            <a:spLocks noChangeArrowheads="1"/>
          </p:cNvSpPr>
          <p:nvPr/>
        </p:nvSpPr>
        <p:spPr bwMode="auto">
          <a:xfrm>
            <a:off x="10839935" y="3256092"/>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secondes</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9" name="Line 4" descr="line for the timer, 60 to 0 seconds">
            <a:extLst>
              <a:ext uri="{FF2B5EF4-FFF2-40B4-BE49-F238E27FC236}">
                <a16:creationId xmlns:a16="http://schemas.microsoft.com/office/drawing/2014/main" id="{6400F283-5879-4D05-89B6-C398280D424A}"/>
              </a:ext>
            </a:extLst>
          </p:cNvPr>
          <p:cNvSpPr>
            <a:spLocks noChangeShapeType="1"/>
          </p:cNvSpPr>
          <p:nvPr/>
        </p:nvSpPr>
        <p:spPr bwMode="auto">
          <a:xfrm>
            <a:off x="10899022" y="1382624"/>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Line 9" descr="line to denote the end of the timer (i.e. zero seconds)">
            <a:extLst>
              <a:ext uri="{FF2B5EF4-FFF2-40B4-BE49-F238E27FC236}">
                <a16:creationId xmlns:a16="http://schemas.microsoft.com/office/drawing/2014/main" id="{301D8E24-4E17-4C0A-B561-032601D58C52}"/>
              </a:ext>
            </a:extLst>
          </p:cNvPr>
          <p:cNvSpPr>
            <a:spLocks noChangeShapeType="1"/>
          </p:cNvSpPr>
          <p:nvPr/>
        </p:nvSpPr>
        <p:spPr bwMode="auto">
          <a:xfrm>
            <a:off x="10899022" y="553888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4" name="Text Box 14">
            <a:extLst>
              <a:ext uri="{FF2B5EF4-FFF2-40B4-BE49-F238E27FC236}">
                <a16:creationId xmlns:a16="http://schemas.microsoft.com/office/drawing/2014/main" id="{5ADD598A-F84A-4D90-B2ED-C19271F23AAA}"/>
              </a:ext>
            </a:extLst>
          </p:cNvPr>
          <p:cNvSpPr txBox="1">
            <a:spLocks noChangeArrowheads="1"/>
          </p:cNvSpPr>
          <p:nvPr/>
        </p:nvSpPr>
        <p:spPr bwMode="auto">
          <a:xfrm>
            <a:off x="11115813" y="5358355"/>
            <a:ext cx="45648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15" name="AutoShape 11">
            <a:hlinkClick r:id="" action="ppaction://noaction" highlightClick="1"/>
            <a:extLst>
              <a:ext uri="{FF2B5EF4-FFF2-40B4-BE49-F238E27FC236}">
                <a16:creationId xmlns:a16="http://schemas.microsoft.com/office/drawing/2014/main" id="{D12D73BF-362A-4FF6-8C8D-7F31FEE5E970}"/>
              </a:ext>
            </a:extLst>
          </p:cNvPr>
          <p:cNvSpPr>
            <a:spLocks noChangeArrowheads="1"/>
          </p:cNvSpPr>
          <p:nvPr/>
        </p:nvSpPr>
        <p:spPr bwMode="auto">
          <a:xfrm>
            <a:off x="9952385" y="5769303"/>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DÉBUT</a:t>
            </a:r>
          </a:p>
        </p:txBody>
      </p:sp>
      <p:sp>
        <p:nvSpPr>
          <p:cNvPr id="17" name="TextBox 16">
            <a:hlinkClick r:id="" action="ppaction://noaction">
              <a:snd r:embed="rId4" name="emprunter.wav"/>
            </a:hlinkClick>
            <a:extLst>
              <a:ext uri="{FF2B5EF4-FFF2-40B4-BE49-F238E27FC236}">
                <a16:creationId xmlns:a16="http://schemas.microsoft.com/office/drawing/2014/main" id="{55F76293-F036-D943-9EC1-F5857D9662CB}"/>
              </a:ext>
            </a:extLst>
          </p:cNvPr>
          <p:cNvSpPr txBox="1"/>
          <p:nvPr/>
        </p:nvSpPr>
        <p:spPr>
          <a:xfrm>
            <a:off x="180001" y="1296000"/>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empr</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ter</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 name="TextBox 2">
            <a:hlinkClick r:id="" action="ppaction://noaction">
              <a:snd r:embed="rId5" name="jungle.wav"/>
            </a:hlinkClick>
            <a:extLst>
              <a:ext uri="{FF2B5EF4-FFF2-40B4-BE49-F238E27FC236}">
                <a16:creationId xmlns:a16="http://schemas.microsoft.com/office/drawing/2014/main" id="{380E4AAB-DD0C-4885-806B-12B1406441DC}"/>
              </a:ext>
            </a:extLst>
          </p:cNvPr>
          <p:cNvSpPr txBox="1"/>
          <p:nvPr/>
        </p:nvSpPr>
        <p:spPr>
          <a:xfrm>
            <a:off x="264310" y="3358242"/>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a:t>
            </a:r>
            <a:r>
              <a:rPr kumimoji="0" lang="en-US" sz="3200" b="0" i="0" u="none" strike="noStrike" kern="1200" cap="none" spc="0" normalizeH="0" baseline="0" noProof="0" dirty="0">
                <a:ln>
                  <a:noFill/>
                </a:ln>
                <a:solidFill>
                  <a:srgbClr val="EE6000"/>
                </a:solidFill>
                <a:effectLst/>
                <a:uLnTx/>
                <a:uFillTx/>
                <a:latin typeface="Century Gothic" panose="020F0302020204030204"/>
                <a:ea typeface="+mn-ea"/>
                <a:cs typeface="+mn-cs"/>
              </a:rPr>
              <a:t>un</a:t>
            </a: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gle</a:t>
            </a:r>
          </a:p>
        </p:txBody>
      </p:sp>
      <p:sp>
        <p:nvSpPr>
          <p:cNvPr id="20" name="TextBox 19">
            <a:hlinkClick r:id="" action="ppaction://noaction">
              <a:snd r:embed="rId6" name="quelqu'un.wav"/>
            </a:hlinkClick>
            <a:extLst>
              <a:ext uri="{FF2B5EF4-FFF2-40B4-BE49-F238E27FC236}">
                <a16:creationId xmlns:a16="http://schemas.microsoft.com/office/drawing/2014/main" id="{C7836F60-9CA4-4C47-B435-73AB427B0FCA}"/>
              </a:ext>
            </a:extLst>
          </p:cNvPr>
          <p:cNvSpPr txBox="1"/>
          <p:nvPr/>
        </p:nvSpPr>
        <p:spPr>
          <a:xfrm>
            <a:off x="2077217" y="4268902"/>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quelqu’</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2" name="TextBox 21">
            <a:hlinkClick r:id="" action="ppaction://noaction">
              <a:snd r:embed="rId7" name="opportun.wav"/>
            </a:hlinkClick>
            <a:extLst>
              <a:ext uri="{FF2B5EF4-FFF2-40B4-BE49-F238E27FC236}">
                <a16:creationId xmlns:a16="http://schemas.microsoft.com/office/drawing/2014/main" id="{F3E88548-39BE-4048-B30C-1DB2CF1F947E}"/>
              </a:ext>
            </a:extLst>
          </p:cNvPr>
          <p:cNvSpPr txBox="1"/>
          <p:nvPr/>
        </p:nvSpPr>
        <p:spPr>
          <a:xfrm>
            <a:off x="6367234" y="2381982"/>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opport</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6" name="TextBox 25">
            <a:hlinkClick r:id="" action="ppaction://noaction">
              <a:snd r:embed="rId8" name="lundi.wav"/>
            </a:hlinkClick>
            <a:extLst>
              <a:ext uri="{FF2B5EF4-FFF2-40B4-BE49-F238E27FC236}">
                <a16:creationId xmlns:a16="http://schemas.microsoft.com/office/drawing/2014/main" id="{BC7112E9-1FDE-42D4-90C3-8D33F99270D5}"/>
              </a:ext>
            </a:extLst>
          </p:cNvPr>
          <p:cNvSpPr txBox="1"/>
          <p:nvPr/>
        </p:nvSpPr>
        <p:spPr>
          <a:xfrm>
            <a:off x="4213551" y="1377496"/>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8" name="TextBox 27">
            <a:hlinkClick r:id="" action="ppaction://noaction">
              <a:snd r:embed="rId9" name="aucun.wav"/>
            </a:hlinkClick>
            <a:extLst>
              <a:ext uri="{FF2B5EF4-FFF2-40B4-BE49-F238E27FC236}">
                <a16:creationId xmlns:a16="http://schemas.microsoft.com/office/drawing/2014/main" id="{85718E82-8FF1-4960-8EFE-ECD15C888D85}"/>
              </a:ext>
            </a:extLst>
          </p:cNvPr>
          <p:cNvSpPr txBox="1"/>
          <p:nvPr/>
        </p:nvSpPr>
        <p:spPr>
          <a:xfrm>
            <a:off x="7142894" y="1300370"/>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auc</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0" name="TextBox 29">
            <a:hlinkClick r:id="" action="ppaction://noaction">
              <a:snd r:embed="rId10" name="chacun.wav"/>
            </a:hlinkClick>
            <a:extLst>
              <a:ext uri="{FF2B5EF4-FFF2-40B4-BE49-F238E27FC236}">
                <a16:creationId xmlns:a16="http://schemas.microsoft.com/office/drawing/2014/main" id="{EDD20C88-7914-47F0-BD8E-CBDE5D6CB458}"/>
              </a:ext>
            </a:extLst>
          </p:cNvPr>
          <p:cNvSpPr txBox="1"/>
          <p:nvPr/>
        </p:nvSpPr>
        <p:spPr>
          <a:xfrm>
            <a:off x="103673" y="5131255"/>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chac</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2" name="TextBox 31">
            <a:hlinkClick r:id="" action="ppaction://noaction">
              <a:snd r:embed="rId11" name="commun.wav"/>
            </a:hlinkClick>
            <a:extLst>
              <a:ext uri="{FF2B5EF4-FFF2-40B4-BE49-F238E27FC236}">
                <a16:creationId xmlns:a16="http://schemas.microsoft.com/office/drawing/2014/main" id="{1CEB2194-BE48-42AA-B9AC-E8AA1B96A1E8}"/>
              </a:ext>
            </a:extLst>
          </p:cNvPr>
          <p:cNvSpPr txBox="1"/>
          <p:nvPr/>
        </p:nvSpPr>
        <p:spPr>
          <a:xfrm>
            <a:off x="2294131" y="2376022"/>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comm</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4" name="TextBox 33">
            <a:hlinkClick r:id="" action="ppaction://noaction">
              <a:snd r:embed="rId12" name="parfum.wav"/>
            </a:hlinkClick>
            <a:extLst>
              <a:ext uri="{FF2B5EF4-FFF2-40B4-BE49-F238E27FC236}">
                <a16:creationId xmlns:a16="http://schemas.microsoft.com/office/drawing/2014/main" id="{A29DD2D8-C692-4A79-A49D-9B781F14F73F}"/>
              </a:ext>
            </a:extLst>
          </p:cNvPr>
          <p:cNvSpPr txBox="1"/>
          <p:nvPr/>
        </p:nvSpPr>
        <p:spPr>
          <a:xfrm>
            <a:off x="5356979" y="5523352"/>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parf</a:t>
            </a:r>
            <a:r>
              <a:rPr kumimoji="0" lang="en-US" sz="3200" b="0" i="0" u="none" strike="noStrike" kern="1200" cap="none" spc="0" normalizeH="0" baseline="0" noProof="0" dirty="0">
                <a:ln>
                  <a:noFill/>
                </a:ln>
                <a:solidFill>
                  <a:srgbClr val="EE6000"/>
                </a:solidFill>
                <a:effectLst/>
                <a:uLnTx/>
                <a:uFillTx/>
                <a:latin typeface="Century Gothic" panose="020F0302020204030204"/>
                <a:ea typeface="+mn-ea"/>
                <a:cs typeface="+mn-cs"/>
              </a:rPr>
              <a:t>um</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5" name="Speech Bubble: Rectangle 34">
            <a:extLst>
              <a:ext uri="{FF2B5EF4-FFF2-40B4-BE49-F238E27FC236}">
                <a16:creationId xmlns:a16="http://schemas.microsoft.com/office/drawing/2014/main" id="{6A6ADAE9-ACB2-4773-BE46-6651B0AA965E}"/>
              </a:ext>
            </a:extLst>
          </p:cNvPr>
          <p:cNvSpPr/>
          <p:nvPr/>
        </p:nvSpPr>
        <p:spPr>
          <a:xfrm>
            <a:off x="7117762" y="3643931"/>
            <a:ext cx="2893400" cy="1355112"/>
          </a:xfrm>
          <a:prstGeom prst="wedgeRectCallout">
            <a:avLst>
              <a:gd name="adj1" fmla="val -37849"/>
              <a:gd name="adj2" fmla="val 96610"/>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um</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is</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very</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rare but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you</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should</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still</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be</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aware</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of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it!</a:t>
            </a:r>
            <a:endPar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026" name="Picture 2" descr="Tennis Ball Clip Art">
            <a:extLst>
              <a:ext uri="{FF2B5EF4-FFF2-40B4-BE49-F238E27FC236}">
                <a16:creationId xmlns:a16="http://schemas.microsoft.com/office/drawing/2014/main" id="{63277095-F659-4F1D-AA48-E7123EA31AB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0166" y="379910"/>
            <a:ext cx="928431" cy="90057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267723E-6DAC-4239-B94F-AEA8784FE857}"/>
              </a:ext>
            </a:extLst>
          </p:cNvPr>
          <p:cNvSpPr txBox="1"/>
          <p:nvPr/>
        </p:nvSpPr>
        <p:spPr>
          <a:xfrm>
            <a:off x="1003408" y="1728288"/>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borrow</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2" name="TextBox 1">
            <a:extLst>
              <a:ext uri="{FF2B5EF4-FFF2-40B4-BE49-F238E27FC236}">
                <a16:creationId xmlns:a16="http://schemas.microsoft.com/office/drawing/2014/main" id="{55F1513D-0594-4F97-A5FD-92FDAFA5288A}"/>
              </a:ext>
            </a:extLst>
          </p:cNvPr>
          <p:cNvSpPr txBox="1"/>
          <p:nvPr/>
        </p:nvSpPr>
        <p:spPr>
          <a:xfrm>
            <a:off x="2897592" y="4731145"/>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somebody</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8" name="TextBox 17">
            <a:extLst>
              <a:ext uri="{FF2B5EF4-FFF2-40B4-BE49-F238E27FC236}">
                <a16:creationId xmlns:a16="http://schemas.microsoft.com/office/drawing/2014/main" id="{63B51007-869C-4D33-99E8-E69518483C5D}"/>
              </a:ext>
            </a:extLst>
          </p:cNvPr>
          <p:cNvSpPr txBox="1"/>
          <p:nvPr/>
        </p:nvSpPr>
        <p:spPr>
          <a:xfrm>
            <a:off x="7713389" y="1746123"/>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[none]</a:t>
            </a:r>
          </a:p>
        </p:txBody>
      </p:sp>
      <p:sp>
        <p:nvSpPr>
          <p:cNvPr id="19" name="TextBox 18">
            <a:extLst>
              <a:ext uri="{FF2B5EF4-FFF2-40B4-BE49-F238E27FC236}">
                <a16:creationId xmlns:a16="http://schemas.microsoft.com/office/drawing/2014/main" id="{D54AB033-6924-4F8C-A9CA-106E3199646F}"/>
              </a:ext>
            </a:extLst>
          </p:cNvPr>
          <p:cNvSpPr txBox="1"/>
          <p:nvPr/>
        </p:nvSpPr>
        <p:spPr>
          <a:xfrm>
            <a:off x="6999654" y="2810866"/>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appropriate</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21" name="TextBox 20">
            <a:extLst>
              <a:ext uri="{FF2B5EF4-FFF2-40B4-BE49-F238E27FC236}">
                <a16:creationId xmlns:a16="http://schemas.microsoft.com/office/drawing/2014/main" id="{EF5A9EBD-4387-46F5-8A4F-FAECC7EF4CA8}"/>
              </a:ext>
            </a:extLst>
          </p:cNvPr>
          <p:cNvSpPr txBox="1"/>
          <p:nvPr/>
        </p:nvSpPr>
        <p:spPr>
          <a:xfrm>
            <a:off x="836062" y="5593498"/>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each</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6" name="TextBox 15">
            <a:extLst>
              <a:ext uri="{FF2B5EF4-FFF2-40B4-BE49-F238E27FC236}">
                <a16:creationId xmlns:a16="http://schemas.microsoft.com/office/drawing/2014/main" id="{0C320C6A-A718-449C-BFFB-4DF1871BB274}"/>
              </a:ext>
            </a:extLst>
          </p:cNvPr>
          <p:cNvSpPr txBox="1"/>
          <p:nvPr/>
        </p:nvSpPr>
        <p:spPr>
          <a:xfrm>
            <a:off x="4986045" y="1800483"/>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[Monday]</a:t>
            </a:r>
          </a:p>
        </p:txBody>
      </p:sp>
      <p:sp>
        <p:nvSpPr>
          <p:cNvPr id="23" name="TextBox 22">
            <a:extLst>
              <a:ext uri="{FF2B5EF4-FFF2-40B4-BE49-F238E27FC236}">
                <a16:creationId xmlns:a16="http://schemas.microsoft.com/office/drawing/2014/main" id="{9DFA4738-B054-4A95-9173-5B29EAB03C11}"/>
              </a:ext>
            </a:extLst>
          </p:cNvPr>
          <p:cNvSpPr txBox="1"/>
          <p:nvPr/>
        </p:nvSpPr>
        <p:spPr>
          <a:xfrm>
            <a:off x="3210638" y="2817373"/>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common</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29" name="TextBox 28">
            <a:hlinkClick r:id="" action="ppaction://noaction">
              <a:snd r:embed="rId14" name="brun.wav"/>
            </a:hlinkClick>
            <a:extLst>
              <a:ext uri="{FF2B5EF4-FFF2-40B4-BE49-F238E27FC236}">
                <a16:creationId xmlns:a16="http://schemas.microsoft.com/office/drawing/2014/main" id="{54BAD7E0-6DA4-46F1-92E0-ADB67A0038DB}"/>
              </a:ext>
            </a:extLst>
          </p:cNvPr>
          <p:cNvSpPr txBox="1"/>
          <p:nvPr/>
        </p:nvSpPr>
        <p:spPr>
          <a:xfrm>
            <a:off x="4123302" y="3514271"/>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br</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8" name="TextBox 37">
            <a:extLst>
              <a:ext uri="{FF2B5EF4-FFF2-40B4-BE49-F238E27FC236}">
                <a16:creationId xmlns:a16="http://schemas.microsoft.com/office/drawing/2014/main" id="{196D3F3B-FBE5-4C9E-AD05-4FBF120E82A0}"/>
              </a:ext>
            </a:extLst>
          </p:cNvPr>
          <p:cNvSpPr txBox="1"/>
          <p:nvPr/>
        </p:nvSpPr>
        <p:spPr>
          <a:xfrm>
            <a:off x="4765785" y="3930057"/>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brown</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Tree>
    <p:extLst>
      <p:ext uri="{BB962C8B-B14F-4D97-AF65-F5344CB8AC3E}">
        <p14:creationId xmlns:p14="http://schemas.microsoft.com/office/powerpoint/2010/main" val="31915697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6"/>
                                        </p:tgtEl>
                                      </p:cBhvr>
                                    </p:animEffect>
                                    <p:set>
                                      <p:cBhvr>
                                        <p:cTn id="7" dur="1" fill="hold">
                                          <p:stCondLst>
                                            <p:cond delay="58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Phonétique</a:t>
            </a:r>
            <a:r>
              <a:rPr lang="en-GB" sz="3600" b="1" dirty="0">
                <a:solidFill>
                  <a:schemeClr val="bg1"/>
                </a:solidFill>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10046043" y="249869"/>
            <a:ext cx="186387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Rectangle 2" descr="rectangle for the timer">
            <a:extLst>
              <a:ext uri="{FF2B5EF4-FFF2-40B4-BE49-F238E27FC236}">
                <a16:creationId xmlns:a16="http://schemas.microsoft.com/office/drawing/2014/main" id="{E25FF2EB-7416-4372-BE15-C4C2E61037AE}"/>
              </a:ext>
            </a:extLst>
          </p:cNvPr>
          <p:cNvSpPr>
            <a:spLocks noChangeArrowheads="1"/>
          </p:cNvSpPr>
          <p:nvPr/>
        </p:nvSpPr>
        <p:spPr bwMode="auto">
          <a:xfrm>
            <a:off x="10215649" y="1394052"/>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Rectangle 3" descr="rectangle for the timer, it moves down the screen as the time passes">
            <a:extLst>
              <a:ext uri="{FF2B5EF4-FFF2-40B4-BE49-F238E27FC236}">
                <a16:creationId xmlns:a16="http://schemas.microsoft.com/office/drawing/2014/main" id="{B91663AC-C229-4102-8653-FC04F0298671}"/>
              </a:ext>
            </a:extLst>
          </p:cNvPr>
          <p:cNvSpPr>
            <a:spLocks noChangeArrowheads="1"/>
          </p:cNvSpPr>
          <p:nvPr/>
        </p:nvSpPr>
        <p:spPr bwMode="auto">
          <a:xfrm>
            <a:off x="10213283" y="1394050"/>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Line 7" descr="line to denote the top of the timer, 60 seconds">
            <a:extLst>
              <a:ext uri="{FF2B5EF4-FFF2-40B4-BE49-F238E27FC236}">
                <a16:creationId xmlns:a16="http://schemas.microsoft.com/office/drawing/2014/main" id="{76902A6C-D2ED-404C-A471-A0024758810A}"/>
              </a:ext>
            </a:extLst>
          </p:cNvPr>
          <p:cNvSpPr>
            <a:spLocks noChangeShapeType="1"/>
          </p:cNvSpPr>
          <p:nvPr/>
        </p:nvSpPr>
        <p:spPr bwMode="auto">
          <a:xfrm>
            <a:off x="10923710" y="138262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Text Box 12">
            <a:extLst>
              <a:ext uri="{FF2B5EF4-FFF2-40B4-BE49-F238E27FC236}">
                <a16:creationId xmlns:a16="http://schemas.microsoft.com/office/drawing/2014/main" id="{E85AFACC-13C2-4131-AA9A-7C11FE9873CB}"/>
              </a:ext>
            </a:extLst>
          </p:cNvPr>
          <p:cNvSpPr txBox="1">
            <a:spLocks noChangeArrowheads="1"/>
          </p:cNvSpPr>
          <p:nvPr/>
        </p:nvSpPr>
        <p:spPr bwMode="auto">
          <a:xfrm>
            <a:off x="11140501" y="1224773"/>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12" name="Text Box 10">
            <a:extLst>
              <a:ext uri="{FF2B5EF4-FFF2-40B4-BE49-F238E27FC236}">
                <a16:creationId xmlns:a16="http://schemas.microsoft.com/office/drawing/2014/main" id="{25B061D2-B4ED-4104-A271-F2105A9E1DFB}"/>
              </a:ext>
            </a:extLst>
          </p:cNvPr>
          <p:cNvSpPr txBox="1">
            <a:spLocks noChangeArrowheads="1"/>
          </p:cNvSpPr>
          <p:nvPr/>
        </p:nvSpPr>
        <p:spPr bwMode="auto">
          <a:xfrm>
            <a:off x="10839935" y="3256092"/>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secondes</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9" name="Line 4" descr="line for the timer, 60 to 0 seconds">
            <a:extLst>
              <a:ext uri="{FF2B5EF4-FFF2-40B4-BE49-F238E27FC236}">
                <a16:creationId xmlns:a16="http://schemas.microsoft.com/office/drawing/2014/main" id="{6400F283-5879-4D05-89B6-C398280D424A}"/>
              </a:ext>
            </a:extLst>
          </p:cNvPr>
          <p:cNvSpPr>
            <a:spLocks noChangeShapeType="1"/>
          </p:cNvSpPr>
          <p:nvPr/>
        </p:nvSpPr>
        <p:spPr bwMode="auto">
          <a:xfrm>
            <a:off x="10899022" y="1382624"/>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Line 9" descr="line to denote the end of the timer (i.e. zero seconds)">
            <a:extLst>
              <a:ext uri="{FF2B5EF4-FFF2-40B4-BE49-F238E27FC236}">
                <a16:creationId xmlns:a16="http://schemas.microsoft.com/office/drawing/2014/main" id="{301D8E24-4E17-4C0A-B561-032601D58C52}"/>
              </a:ext>
            </a:extLst>
          </p:cNvPr>
          <p:cNvSpPr>
            <a:spLocks noChangeShapeType="1"/>
          </p:cNvSpPr>
          <p:nvPr/>
        </p:nvSpPr>
        <p:spPr bwMode="auto">
          <a:xfrm>
            <a:off x="10899022" y="553888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4" name="Text Box 14">
            <a:extLst>
              <a:ext uri="{FF2B5EF4-FFF2-40B4-BE49-F238E27FC236}">
                <a16:creationId xmlns:a16="http://schemas.microsoft.com/office/drawing/2014/main" id="{5ADD598A-F84A-4D90-B2ED-C19271F23AAA}"/>
              </a:ext>
            </a:extLst>
          </p:cNvPr>
          <p:cNvSpPr txBox="1">
            <a:spLocks noChangeArrowheads="1"/>
          </p:cNvSpPr>
          <p:nvPr/>
        </p:nvSpPr>
        <p:spPr bwMode="auto">
          <a:xfrm>
            <a:off x="11115813" y="5358355"/>
            <a:ext cx="45648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15" name="AutoShape 11">
            <a:hlinkClick r:id="" action="ppaction://noaction" highlightClick="1"/>
            <a:extLst>
              <a:ext uri="{FF2B5EF4-FFF2-40B4-BE49-F238E27FC236}">
                <a16:creationId xmlns:a16="http://schemas.microsoft.com/office/drawing/2014/main" id="{D12D73BF-362A-4FF6-8C8D-7F31FEE5E970}"/>
              </a:ext>
            </a:extLst>
          </p:cNvPr>
          <p:cNvSpPr>
            <a:spLocks noChangeArrowheads="1"/>
          </p:cNvSpPr>
          <p:nvPr/>
        </p:nvSpPr>
        <p:spPr bwMode="auto">
          <a:xfrm>
            <a:off x="9952385" y="5769303"/>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DÉBUT</a:t>
            </a:r>
          </a:p>
        </p:txBody>
      </p:sp>
      <p:pic>
        <p:nvPicPr>
          <p:cNvPr id="2" name="Picture 2" descr="Tennis Ball Clip Art">
            <a:extLst>
              <a:ext uri="{FF2B5EF4-FFF2-40B4-BE49-F238E27FC236}">
                <a16:creationId xmlns:a16="http://schemas.microsoft.com/office/drawing/2014/main" id="{2A6A0FBD-225F-4740-AF83-681F4AB453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0166" y="379910"/>
            <a:ext cx="928431" cy="90057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43B896B-6DD2-4FCA-B53E-3A8BCA5E0575}"/>
              </a:ext>
            </a:extLst>
          </p:cNvPr>
          <p:cNvSpPr/>
          <p:nvPr/>
        </p:nvSpPr>
        <p:spPr>
          <a:xfrm>
            <a:off x="7148539" y="337775"/>
            <a:ext cx="133402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5B9BD5"/>
                  </a:solidFill>
                  <a:prstDash val="solid"/>
                </a:ln>
                <a:solidFill>
                  <a:srgbClr val="115076"/>
                </a:solidFill>
                <a:effectLst>
                  <a:outerShdw dist="38100" dir="2640000" algn="bl" rotWithShape="0">
                    <a:srgbClr val="5B9BD5"/>
                  </a:outerShdw>
                </a:effectLst>
                <a:uLnTx/>
                <a:uFillTx/>
                <a:latin typeface="Century Gothic" panose="020F0302020204030204"/>
                <a:ea typeface="+mn-ea"/>
                <a:cs typeface="+mn-cs"/>
              </a:rPr>
              <a:t>A-Z</a:t>
            </a:r>
          </a:p>
        </p:txBody>
      </p:sp>
      <p:sp>
        <p:nvSpPr>
          <p:cNvPr id="27" name="TextBox 26">
            <a:hlinkClick r:id="" action="ppaction://noaction">
              <a:snd r:embed="rId5" name="emprunter.wav"/>
            </a:hlinkClick>
            <a:extLst>
              <a:ext uri="{FF2B5EF4-FFF2-40B4-BE49-F238E27FC236}">
                <a16:creationId xmlns:a16="http://schemas.microsoft.com/office/drawing/2014/main" id="{0285030C-28E4-468D-BCF6-472392DD4040}"/>
              </a:ext>
            </a:extLst>
          </p:cNvPr>
          <p:cNvSpPr txBox="1"/>
          <p:nvPr/>
        </p:nvSpPr>
        <p:spPr>
          <a:xfrm>
            <a:off x="180001" y="1296000"/>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empr</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ter</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9" name="TextBox 28">
            <a:hlinkClick r:id="" action="ppaction://noaction">
              <a:snd r:embed="rId6" name="jungle.wav"/>
            </a:hlinkClick>
            <a:extLst>
              <a:ext uri="{FF2B5EF4-FFF2-40B4-BE49-F238E27FC236}">
                <a16:creationId xmlns:a16="http://schemas.microsoft.com/office/drawing/2014/main" id="{49D1E3D0-3037-4C40-9B9D-017BBDB88B75}"/>
              </a:ext>
            </a:extLst>
          </p:cNvPr>
          <p:cNvSpPr txBox="1"/>
          <p:nvPr/>
        </p:nvSpPr>
        <p:spPr>
          <a:xfrm>
            <a:off x="264310" y="3358242"/>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a:t>
            </a:r>
            <a:r>
              <a:rPr kumimoji="0" lang="en-US" sz="3200" b="0" i="0" u="none" strike="noStrike" kern="1200" cap="none" spc="0" normalizeH="0" baseline="0" noProof="0" dirty="0">
                <a:ln>
                  <a:noFill/>
                </a:ln>
                <a:solidFill>
                  <a:srgbClr val="EE6000"/>
                </a:solidFill>
                <a:effectLst/>
                <a:uLnTx/>
                <a:uFillTx/>
                <a:latin typeface="Century Gothic" panose="020F0302020204030204"/>
                <a:ea typeface="+mn-ea"/>
                <a:cs typeface="+mn-cs"/>
              </a:rPr>
              <a:t>un</a:t>
            </a: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gle</a:t>
            </a:r>
          </a:p>
        </p:txBody>
      </p:sp>
      <p:sp>
        <p:nvSpPr>
          <p:cNvPr id="30" name="TextBox 29">
            <a:hlinkClick r:id="" action="ppaction://noaction">
              <a:snd r:embed="rId7" name="quelqu'un.wav"/>
            </a:hlinkClick>
            <a:extLst>
              <a:ext uri="{FF2B5EF4-FFF2-40B4-BE49-F238E27FC236}">
                <a16:creationId xmlns:a16="http://schemas.microsoft.com/office/drawing/2014/main" id="{4CAD5A3A-7AA7-4519-A3F2-C8334101CE57}"/>
              </a:ext>
            </a:extLst>
          </p:cNvPr>
          <p:cNvSpPr txBox="1"/>
          <p:nvPr/>
        </p:nvSpPr>
        <p:spPr>
          <a:xfrm>
            <a:off x="2077217" y="4268902"/>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quelqu’</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1" name="TextBox 30">
            <a:hlinkClick r:id="" action="ppaction://noaction">
              <a:snd r:embed="rId8" name="opportun.wav"/>
            </a:hlinkClick>
            <a:extLst>
              <a:ext uri="{FF2B5EF4-FFF2-40B4-BE49-F238E27FC236}">
                <a16:creationId xmlns:a16="http://schemas.microsoft.com/office/drawing/2014/main" id="{30908C23-7229-4041-B50E-EF804EA260A1}"/>
              </a:ext>
            </a:extLst>
          </p:cNvPr>
          <p:cNvSpPr txBox="1"/>
          <p:nvPr/>
        </p:nvSpPr>
        <p:spPr>
          <a:xfrm>
            <a:off x="6367234" y="2381982"/>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opport</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2" name="TextBox 31">
            <a:hlinkClick r:id="" action="ppaction://noaction">
              <a:snd r:embed="rId9" name="lundi.wav"/>
            </a:hlinkClick>
            <a:extLst>
              <a:ext uri="{FF2B5EF4-FFF2-40B4-BE49-F238E27FC236}">
                <a16:creationId xmlns:a16="http://schemas.microsoft.com/office/drawing/2014/main" id="{2AF159CB-8F79-448E-856D-880FE65E38E8}"/>
              </a:ext>
            </a:extLst>
          </p:cNvPr>
          <p:cNvSpPr txBox="1"/>
          <p:nvPr/>
        </p:nvSpPr>
        <p:spPr>
          <a:xfrm>
            <a:off x="4213551" y="1377496"/>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3" name="TextBox 32">
            <a:hlinkClick r:id="" action="ppaction://noaction">
              <a:snd r:embed="rId10" name="aucun.wav"/>
            </a:hlinkClick>
            <a:extLst>
              <a:ext uri="{FF2B5EF4-FFF2-40B4-BE49-F238E27FC236}">
                <a16:creationId xmlns:a16="http://schemas.microsoft.com/office/drawing/2014/main" id="{1A4B90CE-C0AD-4346-BA23-3BFE55BE5EEB}"/>
              </a:ext>
            </a:extLst>
          </p:cNvPr>
          <p:cNvSpPr txBox="1"/>
          <p:nvPr/>
        </p:nvSpPr>
        <p:spPr>
          <a:xfrm>
            <a:off x="7142894" y="1300370"/>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auc</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8" name="TextBox 47">
            <a:hlinkClick r:id="" action="ppaction://noaction">
              <a:snd r:embed="rId11" name="chacun.wav"/>
            </a:hlinkClick>
            <a:extLst>
              <a:ext uri="{FF2B5EF4-FFF2-40B4-BE49-F238E27FC236}">
                <a16:creationId xmlns:a16="http://schemas.microsoft.com/office/drawing/2014/main" id="{7555B1C4-A818-4D8C-A9A6-E36111465C3E}"/>
              </a:ext>
            </a:extLst>
          </p:cNvPr>
          <p:cNvSpPr txBox="1"/>
          <p:nvPr/>
        </p:nvSpPr>
        <p:spPr>
          <a:xfrm>
            <a:off x="103673" y="5131255"/>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chac</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0" name="TextBox 49">
            <a:hlinkClick r:id="" action="ppaction://noaction">
              <a:snd r:embed="rId12" name="commun.wav"/>
            </a:hlinkClick>
            <a:extLst>
              <a:ext uri="{FF2B5EF4-FFF2-40B4-BE49-F238E27FC236}">
                <a16:creationId xmlns:a16="http://schemas.microsoft.com/office/drawing/2014/main" id="{7AD2264C-FC5E-4952-A810-9C3F90506ADE}"/>
              </a:ext>
            </a:extLst>
          </p:cNvPr>
          <p:cNvSpPr txBox="1"/>
          <p:nvPr/>
        </p:nvSpPr>
        <p:spPr>
          <a:xfrm>
            <a:off x="2294131" y="2376022"/>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comm</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2" name="TextBox 51">
            <a:hlinkClick r:id="" action="ppaction://noaction">
              <a:snd r:embed="rId13" name="parfum.wav"/>
            </a:hlinkClick>
            <a:extLst>
              <a:ext uri="{FF2B5EF4-FFF2-40B4-BE49-F238E27FC236}">
                <a16:creationId xmlns:a16="http://schemas.microsoft.com/office/drawing/2014/main" id="{048505A9-A21A-4CAB-B3EF-A8C543FE8F02}"/>
              </a:ext>
            </a:extLst>
          </p:cNvPr>
          <p:cNvSpPr txBox="1"/>
          <p:nvPr/>
        </p:nvSpPr>
        <p:spPr>
          <a:xfrm>
            <a:off x="5356979" y="5523352"/>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parf</a:t>
            </a:r>
            <a:r>
              <a:rPr kumimoji="0" lang="en-US" sz="3200" b="0" i="0" u="none" strike="noStrike" kern="1200" cap="none" spc="0" normalizeH="0" baseline="0" noProof="0" dirty="0">
                <a:ln>
                  <a:noFill/>
                </a:ln>
                <a:solidFill>
                  <a:srgbClr val="EE6000"/>
                </a:solidFill>
                <a:effectLst/>
                <a:uLnTx/>
                <a:uFillTx/>
                <a:latin typeface="Century Gothic" panose="020F0302020204030204"/>
                <a:ea typeface="+mn-ea"/>
                <a:cs typeface="+mn-cs"/>
              </a:rPr>
              <a:t>um</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4" name="Speech Bubble: Rectangle 53">
            <a:extLst>
              <a:ext uri="{FF2B5EF4-FFF2-40B4-BE49-F238E27FC236}">
                <a16:creationId xmlns:a16="http://schemas.microsoft.com/office/drawing/2014/main" id="{4703DAFD-6E8C-422E-814C-AA081C0770BF}"/>
              </a:ext>
            </a:extLst>
          </p:cNvPr>
          <p:cNvSpPr/>
          <p:nvPr/>
        </p:nvSpPr>
        <p:spPr>
          <a:xfrm>
            <a:off x="7117762" y="3643931"/>
            <a:ext cx="2893400" cy="1355112"/>
          </a:xfrm>
          <a:prstGeom prst="wedgeRectCallout">
            <a:avLst>
              <a:gd name="adj1" fmla="val -37849"/>
              <a:gd name="adj2" fmla="val 96610"/>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um</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is</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very</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rare but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you</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should</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still</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be</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aware</a:t>
            </a:r>
            <a:r>
              <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rPr>
              <a:t> of </a:t>
            </a:r>
            <a:r>
              <a:rPr kumimoji="0" lang="fr-FR"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it!</a:t>
            </a:r>
            <a:endPar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6" name="TextBox 55">
            <a:extLst>
              <a:ext uri="{FF2B5EF4-FFF2-40B4-BE49-F238E27FC236}">
                <a16:creationId xmlns:a16="http://schemas.microsoft.com/office/drawing/2014/main" id="{9882ADD9-7F8D-408F-AB6D-063C14E744CE}"/>
              </a:ext>
            </a:extLst>
          </p:cNvPr>
          <p:cNvSpPr txBox="1"/>
          <p:nvPr/>
        </p:nvSpPr>
        <p:spPr>
          <a:xfrm>
            <a:off x="1003408" y="1728288"/>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borrow</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58" name="TextBox 57">
            <a:extLst>
              <a:ext uri="{FF2B5EF4-FFF2-40B4-BE49-F238E27FC236}">
                <a16:creationId xmlns:a16="http://schemas.microsoft.com/office/drawing/2014/main" id="{C2039DD7-197B-409E-B2EB-AD956FE09282}"/>
              </a:ext>
            </a:extLst>
          </p:cNvPr>
          <p:cNvSpPr txBox="1"/>
          <p:nvPr/>
        </p:nvSpPr>
        <p:spPr>
          <a:xfrm>
            <a:off x="2897592" y="4731145"/>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somebody</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60" name="TextBox 59">
            <a:extLst>
              <a:ext uri="{FF2B5EF4-FFF2-40B4-BE49-F238E27FC236}">
                <a16:creationId xmlns:a16="http://schemas.microsoft.com/office/drawing/2014/main" id="{87FC957C-F401-410C-92AC-54ACA9910FF7}"/>
              </a:ext>
            </a:extLst>
          </p:cNvPr>
          <p:cNvSpPr txBox="1"/>
          <p:nvPr/>
        </p:nvSpPr>
        <p:spPr>
          <a:xfrm>
            <a:off x="7713389" y="1746123"/>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[none]</a:t>
            </a:r>
          </a:p>
        </p:txBody>
      </p:sp>
      <p:sp>
        <p:nvSpPr>
          <p:cNvPr id="62" name="TextBox 61">
            <a:extLst>
              <a:ext uri="{FF2B5EF4-FFF2-40B4-BE49-F238E27FC236}">
                <a16:creationId xmlns:a16="http://schemas.microsoft.com/office/drawing/2014/main" id="{6AB6E73B-BBB9-48D7-A902-4E86C311D099}"/>
              </a:ext>
            </a:extLst>
          </p:cNvPr>
          <p:cNvSpPr txBox="1"/>
          <p:nvPr/>
        </p:nvSpPr>
        <p:spPr>
          <a:xfrm>
            <a:off x="6999654" y="2810866"/>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appropriate</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64" name="TextBox 63">
            <a:extLst>
              <a:ext uri="{FF2B5EF4-FFF2-40B4-BE49-F238E27FC236}">
                <a16:creationId xmlns:a16="http://schemas.microsoft.com/office/drawing/2014/main" id="{8178FBE1-A6BF-4829-9B9A-2D68C59BAD1F}"/>
              </a:ext>
            </a:extLst>
          </p:cNvPr>
          <p:cNvSpPr txBox="1"/>
          <p:nvPr/>
        </p:nvSpPr>
        <p:spPr>
          <a:xfrm>
            <a:off x="836062" y="5593498"/>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each</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66" name="TextBox 65">
            <a:extLst>
              <a:ext uri="{FF2B5EF4-FFF2-40B4-BE49-F238E27FC236}">
                <a16:creationId xmlns:a16="http://schemas.microsoft.com/office/drawing/2014/main" id="{8222C368-2571-4758-946B-A052008B1234}"/>
              </a:ext>
            </a:extLst>
          </p:cNvPr>
          <p:cNvSpPr txBox="1"/>
          <p:nvPr/>
        </p:nvSpPr>
        <p:spPr>
          <a:xfrm>
            <a:off x="4986045" y="1800483"/>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[Monday]</a:t>
            </a:r>
          </a:p>
        </p:txBody>
      </p:sp>
      <p:sp>
        <p:nvSpPr>
          <p:cNvPr id="68" name="TextBox 67">
            <a:extLst>
              <a:ext uri="{FF2B5EF4-FFF2-40B4-BE49-F238E27FC236}">
                <a16:creationId xmlns:a16="http://schemas.microsoft.com/office/drawing/2014/main" id="{2E56197B-774B-4C54-82E6-D14371C0DAE5}"/>
              </a:ext>
            </a:extLst>
          </p:cNvPr>
          <p:cNvSpPr txBox="1"/>
          <p:nvPr/>
        </p:nvSpPr>
        <p:spPr>
          <a:xfrm>
            <a:off x="3210638" y="2817373"/>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common</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70" name="TextBox 69">
            <a:hlinkClick r:id="" action="ppaction://noaction">
              <a:snd r:embed="rId14" name="brun.wav"/>
            </a:hlinkClick>
            <a:extLst>
              <a:ext uri="{FF2B5EF4-FFF2-40B4-BE49-F238E27FC236}">
                <a16:creationId xmlns:a16="http://schemas.microsoft.com/office/drawing/2014/main" id="{99BFF95C-4819-461B-80E0-DE6407D245D4}"/>
              </a:ext>
            </a:extLst>
          </p:cNvPr>
          <p:cNvSpPr txBox="1"/>
          <p:nvPr/>
        </p:nvSpPr>
        <p:spPr>
          <a:xfrm>
            <a:off x="4123302" y="3514271"/>
            <a:ext cx="289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br</a:t>
            </a:r>
            <a:r>
              <a:rPr kumimoji="0" lang="en-US" sz="3200" b="0" i="0" u="none" strike="noStrike" kern="1200" cap="none" spc="0" normalizeH="0" baseline="0" noProof="0" dirty="0" err="1">
                <a:ln>
                  <a:noFill/>
                </a:ln>
                <a:solidFill>
                  <a:srgbClr val="EE6000"/>
                </a:solidFill>
                <a:effectLst/>
                <a:uLnTx/>
                <a:uFillTx/>
                <a:latin typeface="Century Gothic" panose="020F0302020204030204"/>
                <a:ea typeface="+mn-ea"/>
                <a:cs typeface="+mn-cs"/>
              </a:rPr>
              <a:t>un</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2" name="TextBox 71">
            <a:extLst>
              <a:ext uri="{FF2B5EF4-FFF2-40B4-BE49-F238E27FC236}">
                <a16:creationId xmlns:a16="http://schemas.microsoft.com/office/drawing/2014/main" id="{209AA4C6-976E-466C-A54B-E2A060845C86}"/>
              </a:ext>
            </a:extLst>
          </p:cNvPr>
          <p:cNvSpPr txBox="1"/>
          <p:nvPr/>
        </p:nvSpPr>
        <p:spPr>
          <a:xfrm>
            <a:off x="4765785" y="3930057"/>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brown</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Tree>
    <p:extLst>
      <p:ext uri="{BB962C8B-B14F-4D97-AF65-F5344CB8AC3E}">
        <p14:creationId xmlns:p14="http://schemas.microsoft.com/office/powerpoint/2010/main" val="2855915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6"/>
                                        </p:tgtEl>
                                      </p:cBhvr>
                                    </p:animEffect>
                                    <p:set>
                                      <p:cBhvr>
                                        <p:cTn id="7" dur="1" fill="hold">
                                          <p:stCondLst>
                                            <p:cond delay="58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SSC [um/un]</a:t>
            </a:r>
          </a:p>
        </p:txBody>
      </p:sp>
      <p:sp>
        <p:nvSpPr>
          <p:cNvPr id="6" name="Rounded Rectangle 46">
            <a:extLst>
              <a:ext uri="{FF2B5EF4-FFF2-40B4-BE49-F238E27FC236}">
                <a16:creationId xmlns:a16="http://schemas.microsoft.com/office/drawing/2014/main" id="{FE35783B-5683-490D-BE88-5977139AA429}"/>
              </a:ext>
            </a:extLst>
          </p:cNvPr>
          <p:cNvSpPr/>
          <p:nvPr/>
        </p:nvSpPr>
        <p:spPr>
          <a:xfrm>
            <a:off x="10095979" y="249869"/>
            <a:ext cx="181394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7DC76266-B793-4993-891C-1ABCD8F52580}"/>
              </a:ext>
            </a:extLst>
          </p:cNvPr>
          <p:cNvSpPr txBox="1"/>
          <p:nvPr/>
        </p:nvSpPr>
        <p:spPr>
          <a:xfrm>
            <a:off x="328399" y="2556764"/>
            <a:ext cx="113135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Consolidation [1]</a:t>
            </a:r>
          </a:p>
        </p:txBody>
      </p:sp>
    </p:spTree>
    <p:extLst>
      <p:ext uri="{BB962C8B-B14F-4D97-AF65-F5344CB8AC3E}">
        <p14:creationId xmlns:p14="http://schemas.microsoft.com/office/powerpoint/2010/main" val="292741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34E4-E74B-0C47-9E43-EAB70112822B}"/>
              </a:ext>
            </a:extLst>
          </p:cNvPr>
          <p:cNvSpPr>
            <a:spLocks noGrp="1"/>
          </p:cNvSpPr>
          <p:nvPr>
            <p:ph type="title"/>
          </p:nvPr>
        </p:nvSpPr>
        <p:spPr>
          <a:xfrm>
            <a:off x="140853" y="-194379"/>
            <a:ext cx="10515600" cy="1325563"/>
          </a:xfrm>
        </p:spPr>
        <p:txBody>
          <a:bodyPr/>
          <a:lstStyle/>
          <a:p>
            <a:pPr lvl="0">
              <a:lnSpc>
                <a:spcPct val="100000"/>
              </a:lnSpc>
              <a:spcBef>
                <a:spcPts val="0"/>
              </a:spcBef>
            </a:pPr>
            <a:r>
              <a:rPr lang="en-GB" sz="12000" b="1" dirty="0">
                <a:solidFill>
                  <a:srgbClr val="1F4E79"/>
                </a:solidFill>
                <a:latin typeface="Century Gothic" panose="020B0502020202020204" pitchFamily="34" charset="0"/>
                <a:ea typeface="+mn-ea"/>
              </a:rPr>
              <a:t>um/un</a:t>
            </a:r>
            <a:endParaRPr lang="en-US" sz="12000" dirty="0"/>
          </a:p>
        </p:txBody>
      </p:sp>
      <p:sp>
        <p:nvSpPr>
          <p:cNvPr id="4" name="TextBox 3"/>
          <p:cNvSpPr txBox="1"/>
          <p:nvPr/>
        </p:nvSpPr>
        <p:spPr>
          <a:xfrm>
            <a:off x="5272381" y="4535969"/>
            <a:ext cx="2031325"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FA6500"/>
                </a:solidFill>
                <a:effectLst/>
                <a:uLnTx/>
                <a:uFillTx/>
                <a:latin typeface="Century Gothic" panose="020F0302020204030204"/>
                <a:ea typeface="+mn-ea"/>
                <a:cs typeface="Calibri" panose="020F0502020204030204" pitchFamily="34" charset="0"/>
              </a:rPr>
              <a:t>un</a:t>
            </a:r>
          </a:p>
        </p:txBody>
      </p:sp>
      <p:sp>
        <p:nvSpPr>
          <p:cNvPr id="3" name="Rectangle 2" descr="the number one"/>
          <p:cNvSpPr/>
          <p:nvPr/>
        </p:nvSpPr>
        <p:spPr>
          <a:xfrm>
            <a:off x="4214324" y="1095238"/>
            <a:ext cx="4147438" cy="37702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Century Gothic" panose="020F0302020204030204"/>
                <a:ea typeface="+mn-ea"/>
                <a:cs typeface="+mn-cs"/>
              </a:rPr>
              <a:t>1</a:t>
            </a:r>
          </a:p>
        </p:txBody>
      </p:sp>
    </p:spTree>
    <p:extLst>
      <p:ext uri="{BB962C8B-B14F-4D97-AF65-F5344CB8AC3E}">
        <p14:creationId xmlns:p14="http://schemas.microsoft.com/office/powerpoint/2010/main" val="423244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u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u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u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53784-57D4-DE4E-A132-EA93954366B4}"/>
              </a:ext>
            </a:extLst>
          </p:cNvPr>
          <p:cNvSpPr>
            <a:spLocks noGrp="1"/>
          </p:cNvSpPr>
          <p:nvPr>
            <p:ph type="title"/>
          </p:nvPr>
        </p:nvSpPr>
        <p:spPr>
          <a:xfrm>
            <a:off x="695703" y="459480"/>
            <a:ext cx="10515600" cy="1325563"/>
          </a:xfrm>
        </p:spPr>
        <p:txBody>
          <a:bodyPr>
            <a:noAutofit/>
          </a:bodyPr>
          <a:lstStyle/>
          <a:p>
            <a:pPr algn="ctr"/>
            <a:r>
              <a:rPr lang="en-GB" sz="10000" b="1" dirty="0">
                <a:solidFill>
                  <a:srgbClr val="115076"/>
                </a:solidFill>
                <a:cs typeface="Calibri" panose="020F0502020204030204" pitchFamily="34" charset="0"/>
              </a:rPr>
              <a:t>um/un</a:t>
            </a:r>
            <a:endParaRPr lang="en-US" sz="10000" dirty="0"/>
          </a:p>
        </p:txBody>
      </p:sp>
      <p:sp>
        <p:nvSpPr>
          <p:cNvPr id="19" name="Rounded Rectangle 18" descr="rectangle"/>
          <p:cNvSpPr/>
          <p:nvPr/>
        </p:nvSpPr>
        <p:spPr>
          <a:xfrm>
            <a:off x="4487510" y="2063834"/>
            <a:ext cx="3216981"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extBox 19"/>
          <p:cNvSpPr txBox="1"/>
          <p:nvPr/>
        </p:nvSpPr>
        <p:spPr>
          <a:xfrm>
            <a:off x="5534785" y="3594940"/>
            <a:ext cx="112242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un</a:t>
            </a:r>
          </a:p>
        </p:txBody>
      </p:sp>
      <p:sp>
        <p:nvSpPr>
          <p:cNvPr id="23" name="Rectangle 22"/>
          <p:cNvSpPr/>
          <p:nvPr/>
        </p:nvSpPr>
        <p:spPr>
          <a:xfrm>
            <a:off x="1116144" y="584479"/>
            <a:ext cx="1957587"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di</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4" name="TextBox 23"/>
          <p:cNvSpPr txBox="1"/>
          <p:nvPr/>
        </p:nvSpPr>
        <p:spPr>
          <a:xfrm>
            <a:off x="694752" y="3594940"/>
            <a:ext cx="29308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auc</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5" name="TextBox 24"/>
          <p:cNvSpPr txBox="1"/>
          <p:nvPr/>
        </p:nvSpPr>
        <p:spPr>
          <a:xfrm>
            <a:off x="4040440" y="4798028"/>
            <a:ext cx="40151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chac</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6" name="TextBox 25"/>
          <p:cNvSpPr txBox="1"/>
          <p:nvPr/>
        </p:nvSpPr>
        <p:spPr>
          <a:xfrm>
            <a:off x="8010393" y="459480"/>
            <a:ext cx="36881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parf</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um</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7" name="Rectangle 26"/>
          <p:cNvSpPr/>
          <p:nvPr/>
        </p:nvSpPr>
        <p:spPr>
          <a:xfrm>
            <a:off x="7919792" y="3769132"/>
            <a:ext cx="356700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comm</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endParaRPr>
          </a:p>
        </p:txBody>
      </p:sp>
      <p:pic>
        <p:nvPicPr>
          <p:cNvPr id="28" name="Picture 27" descr="Monday on the calendar">
            <a:extLst>
              <a:ext uri="{FF2B5EF4-FFF2-40B4-BE49-F238E27FC236}">
                <a16:creationId xmlns:a16="http://schemas.microsoft.com/office/drawing/2014/main" id="{B539A51D-168B-0543-A858-8DDA78E2382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816" t="37396" r="31964" b="35376"/>
          <a:stretch/>
        </p:blipFill>
        <p:spPr>
          <a:xfrm>
            <a:off x="970241" y="1642572"/>
            <a:ext cx="2238573" cy="1952368"/>
          </a:xfrm>
          <a:prstGeom prst="rect">
            <a:avLst/>
          </a:prstGeom>
        </p:spPr>
      </p:pic>
      <p:pic>
        <p:nvPicPr>
          <p:cNvPr id="29" name="Picture 28" descr="perfume bottle">
            <a:extLst>
              <a:ext uri="{FF2B5EF4-FFF2-40B4-BE49-F238E27FC236}">
                <a16:creationId xmlns:a16="http://schemas.microsoft.com/office/drawing/2014/main" id="{02A378D0-9B85-1A4A-A33B-F4D36D0332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397" t="71011" r="29822" b="-1542"/>
          <a:stretch/>
        </p:blipFill>
        <p:spPr>
          <a:xfrm>
            <a:off x="8927701" y="1704333"/>
            <a:ext cx="1853514" cy="1957377"/>
          </a:xfrm>
          <a:prstGeom prst="rect">
            <a:avLst/>
          </a:prstGeom>
        </p:spPr>
      </p:pic>
      <p:sp>
        <p:nvSpPr>
          <p:cNvPr id="30" name="Rectangle 29">
            <a:extLst>
              <a:ext uri="{FF2B5EF4-FFF2-40B4-BE49-F238E27FC236}">
                <a16:creationId xmlns:a16="http://schemas.microsoft.com/office/drawing/2014/main" id="{DF55CC76-FF9C-224F-97DB-596F6EA4100B}"/>
              </a:ext>
            </a:extLst>
          </p:cNvPr>
          <p:cNvSpPr/>
          <p:nvPr/>
        </p:nvSpPr>
        <p:spPr>
          <a:xfrm>
            <a:off x="1228353" y="4483321"/>
            <a:ext cx="167545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[none]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1" name="Rectangle 30">
            <a:extLst>
              <a:ext uri="{FF2B5EF4-FFF2-40B4-BE49-F238E27FC236}">
                <a16:creationId xmlns:a16="http://schemas.microsoft.com/office/drawing/2014/main" id="{6C70D5E9-D171-FB4C-B44F-3112BADFC250}"/>
              </a:ext>
            </a:extLst>
          </p:cNvPr>
          <p:cNvSpPr/>
          <p:nvPr/>
        </p:nvSpPr>
        <p:spPr>
          <a:xfrm>
            <a:off x="5243841" y="5611180"/>
            <a:ext cx="170431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[each]</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6C70D5E9-D171-FB4C-B44F-3112BADFC250}"/>
              </a:ext>
            </a:extLst>
          </p:cNvPr>
          <p:cNvSpPr/>
          <p:nvPr/>
        </p:nvSpPr>
        <p:spPr>
          <a:xfrm>
            <a:off x="8574300" y="4798028"/>
            <a:ext cx="256031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[common]</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3" name="Rectangle 32" descr="the number one"/>
          <p:cNvSpPr/>
          <p:nvPr/>
        </p:nvSpPr>
        <p:spPr>
          <a:xfrm>
            <a:off x="5072533" y="1522663"/>
            <a:ext cx="2137049" cy="264687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0" b="1"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Tw Cen MT" panose="020B0602020104020603"/>
                <a:ea typeface="+mn-ea"/>
                <a:cs typeface="+mn-cs"/>
              </a:rPr>
              <a:t>1</a:t>
            </a:r>
          </a:p>
        </p:txBody>
      </p:sp>
    </p:spTree>
    <p:extLst>
      <p:ext uri="{BB962C8B-B14F-4D97-AF65-F5344CB8AC3E}">
        <p14:creationId xmlns:p14="http://schemas.microsoft.com/office/powerpoint/2010/main" val="26277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u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subTnLst>
                                    <p:audio>
                                      <p:cMediaNode>
                                        <p:cTn display="0" masterRel="sameClick">
                                          <p:stCondLst>
                                            <p:cond evt="begin" delay="0">
                                              <p:tn val="16"/>
                                            </p:cond>
                                          </p:stCondLst>
                                          <p:endCondLst>
                                            <p:cond evt="onStopAudio" delay="0">
                                              <p:tgtEl>
                                                <p:sldTgt/>
                                              </p:tgtEl>
                                            </p:cond>
                                          </p:endCondLst>
                                        </p:cTn>
                                        <p:tgtEl>
                                          <p:sndTgt r:embed="rId3" name="un.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subTnLst>
                                    <p:audio>
                                      <p:cMediaNode>
                                        <p:cTn display="0" masterRel="sameClick">
                                          <p:stCondLst>
                                            <p:cond evt="begin" delay="0">
                                              <p:tn val="21"/>
                                            </p:cond>
                                          </p:stCondLst>
                                          <p:endCondLst>
                                            <p:cond evt="onStopAudio" delay="0">
                                              <p:tgtEl>
                                                <p:sldTgt/>
                                              </p:tgtEl>
                                            </p:cond>
                                          </p:endCondLst>
                                        </p:cTn>
                                        <p:tgtEl>
                                          <p:sndTgt r:embed="rId4" name="un lundi.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subTnLst>
                                    <p:audio>
                                      <p:cMediaNode>
                                        <p:cTn display="0" masterRel="sameClick">
                                          <p:stCondLst>
                                            <p:cond evt="begin" delay="0">
                                              <p:tn val="26"/>
                                            </p:cond>
                                          </p:stCondLst>
                                          <p:endCondLst>
                                            <p:cond evt="onStopAudio" delay="0">
                                              <p:tgtEl>
                                                <p:sldTgt/>
                                              </p:tgtEl>
                                            </p:cond>
                                          </p:endCondLst>
                                        </p:cTn>
                                        <p:tgtEl>
                                          <p:sndTgt r:embed="rId4" name="un lundi.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subTnLst>
                                    <p:audio>
                                      <p:cMediaNode>
                                        <p:cTn display="0" masterRel="sameClick">
                                          <p:stCondLst>
                                            <p:cond evt="begin" delay="0">
                                              <p:tn val="31"/>
                                            </p:cond>
                                          </p:stCondLst>
                                          <p:endCondLst>
                                            <p:cond evt="onStopAudio" delay="0">
                                              <p:tgtEl>
                                                <p:sldTgt/>
                                              </p:tgtEl>
                                            </p:cond>
                                          </p:endCondLst>
                                        </p:cTn>
                                        <p:tgtEl>
                                          <p:sndTgt r:embed="rId5" name="un parfum.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subTnLst>
                                    <p:audio>
                                      <p:cMediaNode>
                                        <p:cTn display="0" masterRel="sameClick">
                                          <p:stCondLst>
                                            <p:cond evt="begin" delay="0">
                                              <p:tn val="36"/>
                                            </p:cond>
                                          </p:stCondLst>
                                          <p:endCondLst>
                                            <p:cond evt="onStopAudio" delay="0">
                                              <p:tgtEl>
                                                <p:sldTgt/>
                                              </p:tgtEl>
                                            </p:cond>
                                          </p:endCondLst>
                                        </p:cTn>
                                        <p:tgtEl>
                                          <p:sndTgt r:embed="rId5" name="un parfum.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subTnLst>
                                    <p:audio>
                                      <p:cMediaNode>
                                        <p:cTn display="0" masterRel="sameClick">
                                          <p:stCondLst>
                                            <p:cond evt="begin" delay="0">
                                              <p:tn val="41"/>
                                            </p:cond>
                                          </p:stCondLst>
                                          <p:endCondLst>
                                            <p:cond evt="onStopAudio" delay="0">
                                              <p:tgtEl>
                                                <p:sldTgt/>
                                              </p:tgtEl>
                                            </p:cond>
                                          </p:endCondLst>
                                        </p:cTn>
                                        <p:tgtEl>
                                          <p:sndTgt r:embed="rId6" name="un aucun.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subTnLst>
                                    <p:audio>
                                      <p:cMediaNode>
                                        <p:cTn display="0" masterRel="sameClick">
                                          <p:stCondLst>
                                            <p:cond evt="begin" delay="0">
                                              <p:tn val="46"/>
                                            </p:cond>
                                          </p:stCondLst>
                                          <p:endCondLst>
                                            <p:cond evt="onStopAudio" delay="0">
                                              <p:tgtEl>
                                                <p:sldTgt/>
                                              </p:tgtEl>
                                            </p:cond>
                                          </p:endCondLst>
                                        </p:cTn>
                                        <p:tgtEl>
                                          <p:sndTgt r:embed="rId6" name="un aucun.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subTnLst>
                                    <p:audio>
                                      <p:cMediaNode>
                                        <p:cTn display="0" masterRel="sameClick">
                                          <p:stCondLst>
                                            <p:cond evt="begin" delay="0">
                                              <p:tn val="51"/>
                                            </p:cond>
                                          </p:stCondLst>
                                          <p:endCondLst>
                                            <p:cond evt="onStopAudio" delay="0">
                                              <p:tgtEl>
                                                <p:sldTgt/>
                                              </p:tgtEl>
                                            </p:cond>
                                          </p:endCondLst>
                                        </p:cTn>
                                        <p:tgtEl>
                                          <p:sndTgt r:embed="rId7" name="un chacun.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subTnLst>
                                    <p:audio>
                                      <p:cMediaNode>
                                        <p:cTn display="0" masterRel="sameClick">
                                          <p:stCondLst>
                                            <p:cond evt="begin" delay="0">
                                              <p:tn val="56"/>
                                            </p:cond>
                                          </p:stCondLst>
                                          <p:endCondLst>
                                            <p:cond evt="onStopAudio" delay="0">
                                              <p:tgtEl>
                                                <p:sldTgt/>
                                              </p:tgtEl>
                                            </p:cond>
                                          </p:endCondLst>
                                        </p:cTn>
                                        <p:tgtEl>
                                          <p:sndTgt r:embed="rId7" name="un chacun.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subTnLst>
                                    <p:audio>
                                      <p:cMediaNode>
                                        <p:cTn display="0" masterRel="sameClick">
                                          <p:stCondLst>
                                            <p:cond evt="begin" delay="0">
                                              <p:tn val="61"/>
                                            </p:cond>
                                          </p:stCondLst>
                                          <p:endCondLst>
                                            <p:cond evt="onStopAudio" delay="0">
                                              <p:tgtEl>
                                                <p:sldTgt/>
                                              </p:tgtEl>
                                            </p:cond>
                                          </p:endCondLst>
                                        </p:cTn>
                                        <p:tgtEl>
                                          <p:sndTgt r:embed="rId8" name="un commun.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subTnLst>
                                    <p:audio>
                                      <p:cMediaNode>
                                        <p:cTn display="0" masterRel="sameClick">
                                          <p:stCondLst>
                                            <p:cond evt="begin" delay="0">
                                              <p:tn val="66"/>
                                            </p:cond>
                                          </p:stCondLst>
                                          <p:endCondLst>
                                            <p:cond evt="onStopAudio" delay="0">
                                              <p:tgtEl>
                                                <p:sldTgt/>
                                              </p:tgtEl>
                                            </p:cond>
                                          </p:endCondLst>
                                        </p:cTn>
                                        <p:tgtEl>
                                          <p:sndTgt r:embed="rId8" name="un commu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0" grpId="0"/>
      <p:bldP spid="23" grpId="0"/>
      <p:bldP spid="24" grpId="0"/>
      <p:bldP spid="25" grpId="0"/>
      <p:bldP spid="26" grpId="0"/>
      <p:bldP spid="27"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1FF1272-3141-4E64-92DE-2CB688D0975F}"/>
              </a:ext>
            </a:extLst>
          </p:cNvPr>
          <p:cNvGraphicFramePr>
            <a:graphicFrameLocks noGrp="1"/>
          </p:cNvGraphicFramePr>
          <p:nvPr/>
        </p:nvGraphicFramePr>
        <p:xfrm>
          <a:off x="3937467" y="1689048"/>
          <a:ext cx="7972453" cy="4473603"/>
        </p:xfrm>
        <a:graphic>
          <a:graphicData uri="http://schemas.openxmlformats.org/drawingml/2006/table">
            <a:tbl>
              <a:tblPr firstRow="1" bandRow="1">
                <a:tableStyleId>{21E4AEA4-8DFA-4A89-87EB-49C32662AFE0}</a:tableStyleId>
              </a:tblPr>
              <a:tblGrid>
                <a:gridCol w="515073">
                  <a:extLst>
                    <a:ext uri="{9D8B030D-6E8A-4147-A177-3AD203B41FA5}">
                      <a16:colId xmlns:a16="http://schemas.microsoft.com/office/drawing/2014/main" val="2607353726"/>
                    </a:ext>
                  </a:extLst>
                </a:gridCol>
                <a:gridCol w="3856062">
                  <a:extLst>
                    <a:ext uri="{9D8B030D-6E8A-4147-A177-3AD203B41FA5}">
                      <a16:colId xmlns:a16="http://schemas.microsoft.com/office/drawing/2014/main" val="1600817978"/>
                    </a:ext>
                  </a:extLst>
                </a:gridCol>
                <a:gridCol w="1801318">
                  <a:extLst>
                    <a:ext uri="{9D8B030D-6E8A-4147-A177-3AD203B41FA5}">
                      <a16:colId xmlns:a16="http://schemas.microsoft.com/office/drawing/2014/main" val="4128092149"/>
                    </a:ext>
                  </a:extLst>
                </a:gridCol>
                <a:gridCol w="1800000">
                  <a:extLst>
                    <a:ext uri="{9D8B030D-6E8A-4147-A177-3AD203B41FA5}">
                      <a16:colId xmlns:a16="http://schemas.microsoft.com/office/drawing/2014/main" val="2122696679"/>
                    </a:ext>
                  </a:extLst>
                </a:gridCol>
              </a:tblGrid>
              <a:tr h="497067">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n-lt"/>
                          <a:ea typeface="+mn-ea"/>
                          <a:cs typeface="+mn-cs"/>
                        </a:rPr>
                        <a:t>nasal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t>oral + m/n</a:t>
                      </a:r>
                    </a:p>
                  </a:txBody>
                  <a:tcPr/>
                </a:tc>
                <a:extLst>
                  <a:ext uri="{0D108BD9-81ED-4DB2-BD59-A6C34878D82A}">
                    <a16:rowId xmlns:a16="http://schemas.microsoft.com/office/drawing/2014/main" val="1153431983"/>
                  </a:ext>
                </a:extLst>
              </a:tr>
              <a:tr h="497067">
                <a:tc>
                  <a:txBody>
                    <a:bodyPr/>
                    <a:lstStyle/>
                    <a:p>
                      <a:pPr algn="ctr"/>
                      <a:endParaRPr lang="en-GB" sz="2000" dirty="0">
                        <a:solidFill>
                          <a:schemeClr val="accent1">
                            <a:lumMod val="50000"/>
                          </a:schemeClr>
                        </a:solidFill>
                      </a:endParaRPr>
                    </a:p>
                  </a:txBody>
                  <a:tcPr/>
                </a:tc>
                <a:tc>
                  <a:txBody>
                    <a:bodyPr/>
                    <a:lstStyle/>
                    <a:p>
                      <a:r>
                        <a:rPr lang="en-GB" sz="2400" dirty="0">
                          <a:solidFill>
                            <a:schemeClr val="accent5">
                              <a:lumMod val="50000"/>
                            </a:schemeClr>
                          </a:solidFill>
                        </a:rPr>
                        <a:t>l</a:t>
                      </a:r>
                      <a:r>
                        <a:rPr lang="en-GB" sz="2400" b="1" dirty="0">
                          <a:solidFill>
                            <a:schemeClr val="accent5">
                              <a:lumMod val="50000"/>
                            </a:schemeClr>
                          </a:solidFill>
                        </a:rPr>
                        <a:t>un</a:t>
                      </a:r>
                      <a:r>
                        <a:rPr lang="en-GB" sz="2400" dirty="0">
                          <a:solidFill>
                            <a:schemeClr val="accent5">
                              <a:lumMod val="50000"/>
                            </a:schemeClr>
                          </a:solidFill>
                        </a:rPr>
                        <a:t>ette</a:t>
                      </a:r>
                      <a:r>
                        <a:rPr lang="en-GB" sz="2000" dirty="0">
                          <a:solidFill>
                            <a:schemeClr val="accent5">
                              <a:lumMod val="50000"/>
                            </a:schemeClr>
                          </a:solidFill>
                        </a:rPr>
                        <a:t> [glasses]</a:t>
                      </a: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171492714"/>
                  </a:ext>
                </a:extLst>
              </a:tr>
              <a:tr h="497067">
                <a:tc>
                  <a:txBody>
                    <a:bodyPr/>
                    <a:lstStyle/>
                    <a:p>
                      <a:pPr algn="ctr"/>
                      <a:endParaRPr lang="en-GB" sz="2000" dirty="0">
                        <a:solidFill>
                          <a:schemeClr val="accent1">
                            <a:lumMod val="50000"/>
                          </a:schemeClr>
                        </a:solidFill>
                      </a:endParaRPr>
                    </a:p>
                  </a:txBody>
                  <a:tcPr/>
                </a:tc>
                <a:tc>
                  <a:txBody>
                    <a:bodyPr/>
                    <a:lstStyle/>
                    <a:p>
                      <a:r>
                        <a:rPr lang="en-GB" sz="2400" dirty="0">
                          <a:solidFill>
                            <a:schemeClr val="accent5">
                              <a:lumMod val="50000"/>
                            </a:schemeClr>
                          </a:solidFill>
                        </a:rPr>
                        <a:t>h</a:t>
                      </a:r>
                      <a:r>
                        <a:rPr lang="en-GB" sz="2400" b="1" dirty="0">
                          <a:solidFill>
                            <a:schemeClr val="accent5">
                              <a:lumMod val="50000"/>
                            </a:schemeClr>
                          </a:solidFill>
                        </a:rPr>
                        <a:t>um</a:t>
                      </a:r>
                      <a:r>
                        <a:rPr lang="en-GB" sz="2400" b="0" dirty="0">
                          <a:solidFill>
                            <a:schemeClr val="accent5">
                              <a:lumMod val="50000"/>
                            </a:schemeClr>
                          </a:solidFill>
                        </a:rPr>
                        <a:t>ble</a:t>
                      </a:r>
                      <a:r>
                        <a:rPr lang="en-GB" sz="2000" dirty="0">
                          <a:solidFill>
                            <a:schemeClr val="accent5">
                              <a:lumMod val="50000"/>
                            </a:schemeClr>
                          </a:solidFill>
                        </a:rPr>
                        <a:t> </a:t>
                      </a: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961458278"/>
                  </a:ext>
                </a:extLst>
              </a:tr>
              <a:tr h="497067">
                <a:tc>
                  <a:txBody>
                    <a:bodyPr/>
                    <a:lstStyle/>
                    <a:p>
                      <a:pPr algn="ctr"/>
                      <a:endParaRPr lang="en-GB" sz="2000" dirty="0">
                        <a:solidFill>
                          <a:schemeClr val="accent1">
                            <a:lumMod val="50000"/>
                          </a:schemeClr>
                        </a:solidFill>
                      </a:endParaRPr>
                    </a:p>
                  </a:txBody>
                  <a:tcPr/>
                </a:tc>
                <a:tc>
                  <a:txBody>
                    <a:bodyPr/>
                    <a:lstStyle/>
                    <a:p>
                      <a:r>
                        <a:rPr lang="en-GB" sz="2400" b="1">
                          <a:solidFill>
                            <a:schemeClr val="accent5">
                              <a:lumMod val="50000"/>
                            </a:schemeClr>
                          </a:solidFill>
                        </a:rPr>
                        <a:t>un</a:t>
                      </a:r>
                      <a:r>
                        <a:rPr lang="en-GB" sz="2400" b="0">
                          <a:solidFill>
                            <a:schemeClr val="accent5">
                              <a:lumMod val="50000"/>
                            </a:schemeClr>
                          </a:solidFill>
                        </a:rPr>
                        <a:t>ique</a:t>
                      </a:r>
                      <a:r>
                        <a:rPr lang="en-GB" sz="2000">
                          <a:solidFill>
                            <a:schemeClr val="accent5">
                              <a:lumMod val="50000"/>
                            </a:schemeClr>
                          </a:solidFill>
                        </a:rPr>
                        <a:t> </a:t>
                      </a:r>
                      <a:endParaRPr lang="en-GB" sz="2000" dirty="0">
                        <a:solidFill>
                          <a:schemeClr val="accent5">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189313960"/>
                  </a:ext>
                </a:extLst>
              </a:tr>
              <a:tr h="497067">
                <a:tc>
                  <a:txBody>
                    <a:bodyPr/>
                    <a:lstStyle/>
                    <a:p>
                      <a:pPr algn="ctr"/>
                      <a:endParaRPr lang="en-GB" sz="2000" dirty="0">
                        <a:solidFill>
                          <a:schemeClr val="accent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chemeClr val="accent5">
                              <a:lumMod val="50000"/>
                            </a:schemeClr>
                          </a:solidFill>
                        </a:rPr>
                        <a:t>comm</a:t>
                      </a:r>
                      <a:r>
                        <a:rPr lang="en-GB" sz="2400" b="1" dirty="0" err="1">
                          <a:solidFill>
                            <a:schemeClr val="accent5">
                              <a:lumMod val="50000"/>
                            </a:schemeClr>
                          </a:solidFill>
                        </a:rPr>
                        <a:t>un</a:t>
                      </a:r>
                      <a:r>
                        <a:rPr lang="en-GB" sz="2000" dirty="0">
                          <a:solidFill>
                            <a:schemeClr val="accent5">
                              <a:lumMod val="50000"/>
                            </a:schemeClr>
                          </a:solidFill>
                        </a:rPr>
                        <a:t> [common]</a:t>
                      </a: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344197191"/>
                  </a:ext>
                </a:extLst>
              </a:tr>
              <a:tr h="497067">
                <a:tc>
                  <a:txBody>
                    <a:bodyPr/>
                    <a:lstStyle/>
                    <a:p>
                      <a:pPr algn="ctr"/>
                      <a:endParaRPr lang="en-GB" sz="2000" dirty="0">
                        <a:solidFill>
                          <a:schemeClr val="accent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accent5">
                              <a:lumMod val="50000"/>
                            </a:schemeClr>
                          </a:solidFill>
                          <a:effectLst/>
                          <a:uLnTx/>
                          <a:uFillTx/>
                          <a:latin typeface="+mn-lt"/>
                          <a:ea typeface="+mn-ea"/>
                          <a:cs typeface="+mn-cs"/>
                        </a:rPr>
                        <a:t>fort</a:t>
                      </a:r>
                      <a:r>
                        <a:rPr kumimoji="0" lang="en-GB" sz="2400" b="1" i="0" u="none" strike="noStrike" kern="1200" cap="none" spc="0" normalizeH="0" baseline="0" noProof="0">
                          <a:ln>
                            <a:noFill/>
                          </a:ln>
                          <a:solidFill>
                            <a:schemeClr val="accent5">
                              <a:lumMod val="50000"/>
                            </a:schemeClr>
                          </a:solidFill>
                          <a:effectLst/>
                          <a:uLnTx/>
                          <a:uFillTx/>
                          <a:latin typeface="+mn-lt"/>
                          <a:ea typeface="+mn-ea"/>
                          <a:cs typeface="+mn-cs"/>
                        </a:rPr>
                        <a:t>un</a:t>
                      </a:r>
                      <a:r>
                        <a:rPr kumimoji="0" lang="en-GB" sz="2400" b="0" i="0" u="none" strike="noStrike" kern="1200" cap="none" spc="0" normalizeH="0" baseline="0" noProof="0">
                          <a:ln>
                            <a:noFill/>
                          </a:ln>
                          <a:solidFill>
                            <a:schemeClr val="accent5">
                              <a:lumMod val="50000"/>
                            </a:schemeClr>
                          </a:solidFill>
                          <a:effectLst/>
                          <a:uLnTx/>
                          <a:uFillTx/>
                          <a:latin typeface="+mn-lt"/>
                          <a:ea typeface="+mn-ea"/>
                          <a:cs typeface="+mn-cs"/>
                        </a:rPr>
                        <a:t>e</a:t>
                      </a:r>
                      <a:r>
                        <a:rPr kumimoji="0" lang="en-GB" sz="2000" b="0" i="0" u="none" strike="noStrike" kern="1200" cap="none" spc="0" normalizeH="0" baseline="0" noProof="0">
                          <a:ln>
                            <a:noFill/>
                          </a:ln>
                          <a:solidFill>
                            <a:schemeClr val="accent5">
                              <a:lumMod val="50000"/>
                            </a:schemeClr>
                          </a:solidFill>
                          <a:effectLst/>
                          <a:uLnTx/>
                          <a:uFillTx/>
                          <a:latin typeface="+mn-lt"/>
                          <a:ea typeface="+mn-ea"/>
                          <a:cs typeface="+mn-cs"/>
                        </a:rPr>
                        <a:t> </a:t>
                      </a:r>
                      <a:endParaRPr kumimoji="0" lang="en-GB" sz="2000" b="0" i="0" u="none" strike="noStrike" kern="1200" cap="none" spc="0" normalizeH="0" baseline="0" noProof="0" dirty="0">
                        <a:ln>
                          <a:noFill/>
                        </a:ln>
                        <a:solidFill>
                          <a:schemeClr val="accent5">
                            <a:lumMod val="50000"/>
                          </a:schemeClr>
                        </a:solidFill>
                        <a:effectLst/>
                        <a:uLnTx/>
                        <a:uFillTx/>
                        <a:latin typeface="+mn-lt"/>
                        <a:ea typeface="+mn-ea"/>
                        <a:cs typeface="+mn-cs"/>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972389626"/>
                  </a:ext>
                </a:extLst>
              </a:tr>
              <a:tr h="497067">
                <a:tc>
                  <a:txBody>
                    <a:bodyPr/>
                    <a:lstStyle/>
                    <a:p>
                      <a:pPr algn="ctr"/>
                      <a:endParaRPr lang="en-GB" sz="2000" dirty="0">
                        <a:solidFill>
                          <a:schemeClr val="accent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5">
                              <a:lumMod val="50000"/>
                            </a:schemeClr>
                          </a:solidFill>
                        </a:rPr>
                        <a:t>un</a:t>
                      </a:r>
                      <a:r>
                        <a:rPr lang="en-GB" sz="2400" b="0" dirty="0">
                          <a:solidFill>
                            <a:schemeClr val="accent5">
                              <a:lumMod val="50000"/>
                            </a:schemeClr>
                          </a:solidFill>
                        </a:rPr>
                        <a:t>ion</a:t>
                      </a:r>
                      <a:endParaRPr lang="en-GB" sz="2400" b="1" dirty="0">
                        <a:solidFill>
                          <a:schemeClr val="accent5">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664931564"/>
                  </a:ext>
                </a:extLst>
              </a:tr>
              <a:tr h="497067">
                <a:tc>
                  <a:txBody>
                    <a:bodyPr/>
                    <a:lstStyle/>
                    <a:p>
                      <a:pPr algn="ctr"/>
                      <a:endParaRPr lang="en-GB" sz="2000" dirty="0">
                        <a:solidFill>
                          <a:schemeClr val="accent1">
                            <a:lumMod val="50000"/>
                          </a:schemeClr>
                        </a:solidFill>
                      </a:endParaRPr>
                    </a:p>
                  </a:txBody>
                  <a:tcPr/>
                </a:tc>
                <a:tc>
                  <a:txBody>
                    <a:bodyPr/>
                    <a:lstStyle/>
                    <a:p>
                      <a:r>
                        <a:rPr lang="en-GB" sz="2400" dirty="0" err="1">
                          <a:solidFill>
                            <a:schemeClr val="accent5">
                              <a:lumMod val="50000"/>
                            </a:schemeClr>
                          </a:solidFill>
                        </a:rPr>
                        <a:t>opport</a:t>
                      </a:r>
                      <a:r>
                        <a:rPr lang="en-GB" sz="2400" b="1" dirty="0" err="1">
                          <a:solidFill>
                            <a:schemeClr val="accent5">
                              <a:lumMod val="50000"/>
                            </a:schemeClr>
                          </a:solidFill>
                        </a:rPr>
                        <a:t>un</a:t>
                      </a:r>
                      <a:r>
                        <a:rPr lang="en-GB" sz="2000" dirty="0">
                          <a:solidFill>
                            <a:schemeClr val="accent5">
                              <a:lumMod val="50000"/>
                            </a:schemeClr>
                          </a:solidFill>
                        </a:rPr>
                        <a:t> [timely]</a:t>
                      </a: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371851735"/>
                  </a:ext>
                </a:extLst>
              </a:tr>
              <a:tr h="497067">
                <a:tc>
                  <a:txBody>
                    <a:bodyPr/>
                    <a:lstStyle/>
                    <a:p>
                      <a:pPr algn="ctr"/>
                      <a:endParaRPr lang="en-GB" sz="2000" dirty="0">
                        <a:solidFill>
                          <a:schemeClr val="accent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chemeClr val="accent5">
                              <a:lumMod val="50000"/>
                            </a:schemeClr>
                          </a:solidFill>
                        </a:rPr>
                        <a:t>lég</a:t>
                      </a:r>
                      <a:r>
                        <a:rPr lang="en-GB" sz="2400" b="1" dirty="0" err="1">
                          <a:solidFill>
                            <a:schemeClr val="accent5">
                              <a:lumMod val="50000"/>
                            </a:schemeClr>
                          </a:solidFill>
                        </a:rPr>
                        <a:t>um</a:t>
                      </a:r>
                      <a:r>
                        <a:rPr lang="en-GB" sz="2400" dirty="0" err="1">
                          <a:solidFill>
                            <a:schemeClr val="accent5">
                              <a:lumMod val="50000"/>
                            </a:schemeClr>
                          </a:solidFill>
                        </a:rPr>
                        <a:t>es</a:t>
                      </a:r>
                      <a:r>
                        <a:rPr lang="en-GB" sz="2000" dirty="0">
                          <a:solidFill>
                            <a:schemeClr val="accent5">
                              <a:lumMod val="50000"/>
                            </a:schemeClr>
                          </a:solidFill>
                        </a:rPr>
                        <a:t> [vegetables]</a:t>
                      </a: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736239533"/>
                  </a:ext>
                </a:extLst>
              </a:tr>
            </a:tbl>
          </a:graphicData>
        </a:graphic>
      </p:graphicFrame>
      <p:sp>
        <p:nvSpPr>
          <p:cNvPr id="9" name="Action Button: Custom 16">
            <a:hlinkClick r:id="" action="ppaction://noaction" highlightClick="1">
              <a:snd r:embed="rId3" name="1.wav"/>
            </a:hlinkClick>
            <a:extLst>
              <a:ext uri="{FF2B5EF4-FFF2-40B4-BE49-F238E27FC236}">
                <a16:creationId xmlns:a16="http://schemas.microsoft.com/office/drawing/2014/main" id="{00B3E4C1-DFF4-46C3-8013-784275E7AA6B}"/>
              </a:ext>
            </a:extLst>
          </p:cNvPr>
          <p:cNvSpPr/>
          <p:nvPr/>
        </p:nvSpPr>
        <p:spPr>
          <a:xfrm>
            <a:off x="4013935" y="2262788"/>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pic>
        <p:nvPicPr>
          <p:cNvPr id="11" name="Picture 10" descr="green checkmark">
            <a:extLst>
              <a:ext uri="{FF2B5EF4-FFF2-40B4-BE49-F238E27FC236}">
                <a16:creationId xmlns:a16="http://schemas.microsoft.com/office/drawing/2014/main" id="{A477D0DB-1AF6-4313-B192-A8688B6E5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891" y="2293256"/>
            <a:ext cx="282522" cy="294294"/>
          </a:xfrm>
          <a:prstGeom prst="rect">
            <a:avLst/>
          </a:prstGeom>
        </p:spPr>
      </p:pic>
      <p:sp>
        <p:nvSpPr>
          <p:cNvPr id="15" name="Action Button: Custom 16">
            <a:hlinkClick r:id="" action="ppaction://noaction" highlightClick="1">
              <a:snd r:embed="rId5" name="3.wav"/>
            </a:hlinkClick>
            <a:extLst>
              <a:ext uri="{FF2B5EF4-FFF2-40B4-BE49-F238E27FC236}">
                <a16:creationId xmlns:a16="http://schemas.microsoft.com/office/drawing/2014/main" id="{D4B491BE-DEE1-4BAB-B62E-08BEC8F84C2F}"/>
              </a:ext>
            </a:extLst>
          </p:cNvPr>
          <p:cNvSpPr/>
          <p:nvPr/>
        </p:nvSpPr>
        <p:spPr>
          <a:xfrm>
            <a:off x="4013269" y="2750075"/>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pic>
        <p:nvPicPr>
          <p:cNvPr id="17" name="Picture 16" descr="green checkmark">
            <a:extLst>
              <a:ext uri="{FF2B5EF4-FFF2-40B4-BE49-F238E27FC236}">
                <a16:creationId xmlns:a16="http://schemas.microsoft.com/office/drawing/2014/main" id="{585F7701-B3C2-4037-956E-E382C5D189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1891" y="2766271"/>
            <a:ext cx="282522" cy="294294"/>
          </a:xfrm>
          <a:prstGeom prst="rect">
            <a:avLst/>
          </a:prstGeom>
        </p:spPr>
      </p:pic>
      <p:sp>
        <p:nvSpPr>
          <p:cNvPr id="18" name="Action Button: Custom 16">
            <a:hlinkClick r:id="" action="ppaction://noaction" highlightClick="1">
              <a:snd r:embed="rId6" name="4.wav"/>
            </a:hlinkClick>
            <a:extLst>
              <a:ext uri="{FF2B5EF4-FFF2-40B4-BE49-F238E27FC236}">
                <a16:creationId xmlns:a16="http://schemas.microsoft.com/office/drawing/2014/main" id="{7C5D1C98-B338-48C7-A0D6-9CC93C596CA9}"/>
              </a:ext>
            </a:extLst>
          </p:cNvPr>
          <p:cNvSpPr/>
          <p:nvPr/>
        </p:nvSpPr>
        <p:spPr>
          <a:xfrm>
            <a:off x="4013269" y="3241382"/>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pic>
        <p:nvPicPr>
          <p:cNvPr id="20" name="Picture 19" descr="green checkmark">
            <a:extLst>
              <a:ext uri="{FF2B5EF4-FFF2-40B4-BE49-F238E27FC236}">
                <a16:creationId xmlns:a16="http://schemas.microsoft.com/office/drawing/2014/main" id="{82CCF11B-407B-4EB8-B7E3-BF921D5360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891" y="3308176"/>
            <a:ext cx="282522" cy="294294"/>
          </a:xfrm>
          <a:prstGeom prst="rect">
            <a:avLst/>
          </a:prstGeom>
        </p:spPr>
      </p:pic>
      <p:sp>
        <p:nvSpPr>
          <p:cNvPr id="21" name="Action Button: Custom 16">
            <a:hlinkClick r:id="" action="ppaction://noaction" highlightClick="1">
              <a:snd r:embed="rId7" name="5.wav"/>
            </a:hlinkClick>
            <a:extLst>
              <a:ext uri="{FF2B5EF4-FFF2-40B4-BE49-F238E27FC236}">
                <a16:creationId xmlns:a16="http://schemas.microsoft.com/office/drawing/2014/main" id="{735F5EA0-D015-4C01-9444-94092DE5E112}"/>
              </a:ext>
            </a:extLst>
          </p:cNvPr>
          <p:cNvSpPr/>
          <p:nvPr/>
        </p:nvSpPr>
        <p:spPr>
          <a:xfrm>
            <a:off x="4004125" y="3758920"/>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pic>
        <p:nvPicPr>
          <p:cNvPr id="23" name="Picture 22" descr="green checkmark">
            <a:extLst>
              <a:ext uri="{FF2B5EF4-FFF2-40B4-BE49-F238E27FC236}">
                <a16:creationId xmlns:a16="http://schemas.microsoft.com/office/drawing/2014/main" id="{468F95B0-30D5-4627-80BA-98F9A35143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1891" y="3782933"/>
            <a:ext cx="282522" cy="294294"/>
          </a:xfrm>
          <a:prstGeom prst="rect">
            <a:avLst/>
          </a:prstGeom>
        </p:spPr>
      </p:pic>
      <p:sp>
        <p:nvSpPr>
          <p:cNvPr id="24" name="Action Button: Custom 16">
            <a:hlinkClick r:id="" action="ppaction://noaction" highlightClick="1">
              <a:snd r:embed="rId8" name="6.wav"/>
            </a:hlinkClick>
            <a:extLst>
              <a:ext uri="{FF2B5EF4-FFF2-40B4-BE49-F238E27FC236}">
                <a16:creationId xmlns:a16="http://schemas.microsoft.com/office/drawing/2014/main" id="{C85FFF45-DBEA-4B31-808F-B9B100F63A1A}"/>
              </a:ext>
            </a:extLst>
          </p:cNvPr>
          <p:cNvSpPr/>
          <p:nvPr/>
        </p:nvSpPr>
        <p:spPr>
          <a:xfrm>
            <a:off x="4018063" y="4244846"/>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26" name="Picture 25" descr="green checkmark">
            <a:extLst>
              <a:ext uri="{FF2B5EF4-FFF2-40B4-BE49-F238E27FC236}">
                <a16:creationId xmlns:a16="http://schemas.microsoft.com/office/drawing/2014/main" id="{AC0F72A2-2367-49CB-B79D-A173482087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891" y="4277643"/>
            <a:ext cx="282522" cy="294294"/>
          </a:xfrm>
          <a:prstGeom prst="rect">
            <a:avLst/>
          </a:prstGeom>
        </p:spPr>
      </p:pic>
      <p:pic>
        <p:nvPicPr>
          <p:cNvPr id="29" name="Picture 28" descr="green checkmark">
            <a:extLst>
              <a:ext uri="{FF2B5EF4-FFF2-40B4-BE49-F238E27FC236}">
                <a16:creationId xmlns:a16="http://schemas.microsoft.com/office/drawing/2014/main" id="{F69DC784-408A-4D6F-BF66-7212C6A4C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0861" y="4786611"/>
            <a:ext cx="282522" cy="294294"/>
          </a:xfrm>
          <a:prstGeom prst="rect">
            <a:avLst/>
          </a:prstGeom>
        </p:spPr>
      </p:pic>
      <p:sp>
        <p:nvSpPr>
          <p:cNvPr id="30" name="Action Button: Custom 16">
            <a:hlinkClick r:id="" action="ppaction://noaction" highlightClick="1">
              <a:snd r:embed="rId9" name="8.wav"/>
            </a:hlinkClick>
            <a:extLst>
              <a:ext uri="{FF2B5EF4-FFF2-40B4-BE49-F238E27FC236}">
                <a16:creationId xmlns:a16="http://schemas.microsoft.com/office/drawing/2014/main" id="{B283615F-33BB-4FCE-934D-0B85B4100205}"/>
              </a:ext>
            </a:extLst>
          </p:cNvPr>
          <p:cNvSpPr/>
          <p:nvPr/>
        </p:nvSpPr>
        <p:spPr>
          <a:xfrm>
            <a:off x="4013269" y="5229208"/>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pic>
        <p:nvPicPr>
          <p:cNvPr id="32" name="Picture 31" descr="green checkmark">
            <a:extLst>
              <a:ext uri="{FF2B5EF4-FFF2-40B4-BE49-F238E27FC236}">
                <a16:creationId xmlns:a16="http://schemas.microsoft.com/office/drawing/2014/main" id="{6A149CAA-3725-49E0-A46F-9A3F448AB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1891" y="5284440"/>
            <a:ext cx="282522" cy="294294"/>
          </a:xfrm>
          <a:prstGeom prst="rect">
            <a:avLst/>
          </a:prstGeom>
        </p:spPr>
      </p:pic>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Nasal or oral vowels?  </a:t>
            </a:r>
          </a:p>
        </p:txBody>
      </p:sp>
      <p:sp>
        <p:nvSpPr>
          <p:cNvPr id="6" name="Rounded Rectangle 46">
            <a:extLst>
              <a:ext uri="{FF2B5EF4-FFF2-40B4-BE49-F238E27FC236}">
                <a16:creationId xmlns:a16="http://schemas.microsoft.com/office/drawing/2014/main" id="{C4DE937D-D18D-4E33-B648-7028A4807AFE}"/>
              </a:ext>
            </a:extLst>
          </p:cNvPr>
          <p:cNvSpPr/>
          <p:nvPr/>
        </p:nvSpPr>
        <p:spPr>
          <a:xfrm>
            <a:off x="10527029" y="249868"/>
            <a:ext cx="1382891"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Action Button: Custom 16">
            <a:hlinkClick r:id="" action="ppaction://noaction" highlightClick="1">
              <a:snd r:embed="rId11" name="10.wav"/>
            </a:hlinkClick>
            <a:extLst>
              <a:ext uri="{FF2B5EF4-FFF2-40B4-BE49-F238E27FC236}">
                <a16:creationId xmlns:a16="http://schemas.microsoft.com/office/drawing/2014/main" id="{493337C0-D20B-4DF9-AC57-F8C71B2B1A10}"/>
              </a:ext>
            </a:extLst>
          </p:cNvPr>
          <p:cNvSpPr/>
          <p:nvPr/>
        </p:nvSpPr>
        <p:spPr>
          <a:xfrm>
            <a:off x="4013269" y="5715134"/>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pic>
        <p:nvPicPr>
          <p:cNvPr id="37" name="Picture 36" descr="green checkmark">
            <a:extLst>
              <a:ext uri="{FF2B5EF4-FFF2-40B4-BE49-F238E27FC236}">
                <a16:creationId xmlns:a16="http://schemas.microsoft.com/office/drawing/2014/main" id="{CC17436B-B48C-440D-8B29-C17471D196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7144" y="5718896"/>
            <a:ext cx="282522" cy="294294"/>
          </a:xfrm>
          <a:prstGeom prst="rect">
            <a:avLst/>
          </a:prstGeom>
        </p:spPr>
      </p:pic>
      <p:grpSp>
        <p:nvGrpSpPr>
          <p:cNvPr id="19" name="Group 18">
            <a:extLst>
              <a:ext uri="{FF2B5EF4-FFF2-40B4-BE49-F238E27FC236}">
                <a16:creationId xmlns:a16="http://schemas.microsoft.com/office/drawing/2014/main" id="{6D29A786-7012-47CC-8E06-D7FF903ED892}"/>
              </a:ext>
            </a:extLst>
          </p:cNvPr>
          <p:cNvGrpSpPr/>
          <p:nvPr/>
        </p:nvGrpSpPr>
        <p:grpSpPr>
          <a:xfrm>
            <a:off x="187894" y="1857429"/>
            <a:ext cx="3486972" cy="1140824"/>
            <a:chOff x="347716" y="1501079"/>
            <a:chExt cx="3486972" cy="1140824"/>
          </a:xfrm>
        </p:grpSpPr>
        <p:sp>
          <p:nvSpPr>
            <p:cNvPr id="16" name="TextBox 15">
              <a:extLst>
                <a:ext uri="{FF2B5EF4-FFF2-40B4-BE49-F238E27FC236}">
                  <a16:creationId xmlns:a16="http://schemas.microsoft.com/office/drawing/2014/main" id="{FB52251A-B86A-4DA4-80FE-82137B959637}"/>
                </a:ext>
              </a:extLst>
            </p:cNvPr>
            <p:cNvSpPr txBox="1"/>
            <p:nvPr/>
          </p:nvSpPr>
          <p:spPr>
            <a:xfrm>
              <a:off x="1008360" y="1501079"/>
              <a:ext cx="2826328" cy="830997"/>
            </a:xfrm>
            <a:prstGeom prst="rect">
              <a:avLst/>
            </a:prstGeom>
            <a:noFill/>
            <a:ln w="28575">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nasal vowel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[um/un]</a:t>
              </a:r>
              <a:endPar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10" name="Picture 2" descr="Alphabet Word Images, Face, Human">
              <a:extLst>
                <a:ext uri="{FF2B5EF4-FFF2-40B4-BE49-F238E27FC236}">
                  <a16:creationId xmlns:a16="http://schemas.microsoft.com/office/drawing/2014/main" id="{1DC080FB-A02D-4BDC-A21C-E93F87379CD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7716" y="1696874"/>
              <a:ext cx="806054" cy="945029"/>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DCD6288D-C53E-49D4-92F9-A6168DDE40CA}"/>
              </a:ext>
            </a:extLst>
          </p:cNvPr>
          <p:cNvSpPr txBox="1"/>
          <p:nvPr/>
        </p:nvSpPr>
        <p:spPr>
          <a:xfrm>
            <a:off x="848538" y="4347953"/>
            <a:ext cx="2826328" cy="830997"/>
          </a:xfrm>
          <a:prstGeom prst="rect">
            <a:avLst/>
          </a:prstGeom>
          <a:noFill/>
          <a:ln w="28575">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oral vowel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 + m/n</a:t>
            </a:r>
            <a:endPar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13" name="Picture 4" descr="Lips, Sexy, Mouth, Kiss, Passion, Teeth, Gloss">
            <a:extLst>
              <a:ext uri="{FF2B5EF4-FFF2-40B4-BE49-F238E27FC236}">
                <a16:creationId xmlns:a16="http://schemas.microsoft.com/office/drawing/2014/main" id="{1BA88319-1469-4FE4-9505-FB087CB3BB4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601" y="5108293"/>
            <a:ext cx="1133178" cy="830997"/>
          </a:xfrm>
          <a:prstGeom prst="rect">
            <a:avLst/>
          </a:prstGeom>
          <a:noFill/>
          <a:extLst>
            <a:ext uri="{909E8E84-426E-40DD-AFC4-6F175D3DCCD1}">
              <a14:hiddenFill xmlns:a14="http://schemas.microsoft.com/office/drawing/2010/main">
                <a:solidFill>
                  <a:srgbClr val="FFFFFF"/>
                </a:solidFill>
              </a14:hiddenFill>
            </a:ext>
          </a:extLst>
        </p:spPr>
      </p:pic>
      <p:sp>
        <p:nvSpPr>
          <p:cNvPr id="39" name="Speech Bubble: Rectangle with Corners Rounded 38">
            <a:extLst>
              <a:ext uri="{FF2B5EF4-FFF2-40B4-BE49-F238E27FC236}">
                <a16:creationId xmlns:a16="http://schemas.microsoft.com/office/drawing/2014/main" id="{8EBAE47A-5C9F-4EE0-8FAC-659589C99512}"/>
              </a:ext>
            </a:extLst>
          </p:cNvPr>
          <p:cNvSpPr/>
          <p:nvPr/>
        </p:nvSpPr>
        <p:spPr>
          <a:xfrm>
            <a:off x="8193590" y="91839"/>
            <a:ext cx="3894338" cy="2085061"/>
          </a:xfrm>
          <a:prstGeom prst="wedgeRoundRectCallout">
            <a:avLst/>
          </a:prstGeom>
          <a:solidFill>
            <a:schemeClr val="accent1">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Remember!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[um/un] are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nasal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sounds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before a consonant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or at the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end of a word,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and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oral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sounds before a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vowel.</a:t>
            </a:r>
            <a:endPar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3" name="Action Button: Custom 16">
            <a:hlinkClick r:id="" action="ppaction://noaction" highlightClick="1">
              <a:snd r:embed="rId14" name="6.wav"/>
            </a:hlinkClick>
            <a:extLst>
              <a:ext uri="{FF2B5EF4-FFF2-40B4-BE49-F238E27FC236}">
                <a16:creationId xmlns:a16="http://schemas.microsoft.com/office/drawing/2014/main" id="{50DB22ED-D8E7-4163-8BA3-D5ECA2130EE4}"/>
              </a:ext>
            </a:extLst>
          </p:cNvPr>
          <p:cNvSpPr/>
          <p:nvPr/>
        </p:nvSpPr>
        <p:spPr>
          <a:xfrm>
            <a:off x="4013269" y="4728660"/>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Tree>
    <p:extLst>
      <p:ext uri="{BB962C8B-B14F-4D97-AF65-F5344CB8AC3E}">
        <p14:creationId xmlns:p14="http://schemas.microsoft.com/office/powerpoint/2010/main" val="331269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EF9DF-2FD5-1442-9E84-D31130754D83}"/>
              </a:ext>
            </a:extLst>
          </p:cNvPr>
          <p:cNvSpPr txBox="1"/>
          <p:nvPr/>
        </p:nvSpPr>
        <p:spPr>
          <a:xfrm>
            <a:off x="180000" y="1271287"/>
            <a:ext cx="1172992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5076"/>
                </a:solidFill>
                <a:effectLst/>
                <a:uLnTx/>
                <a:uFillTx/>
                <a:latin typeface="Century Gothic" panose="020F0302020204030204"/>
                <a:ea typeface="+mn-ea"/>
                <a:cs typeface="+mn-cs"/>
              </a:rPr>
              <a:t>Normally, SSCs [um] and [un] are </a:t>
            </a: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nasal vowels</a:t>
            </a:r>
            <a:r>
              <a:rPr kumimoji="0" lang="en-US"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5076"/>
                </a:solidFill>
                <a:effectLst/>
                <a:uLnTx/>
                <a:uFillTx/>
                <a:latin typeface="Century Gothic" panose="020F0302020204030204"/>
                <a:ea typeface="+mn-ea"/>
                <a:cs typeface="+mn-cs"/>
              </a:rPr>
              <a:t>However, [um] and [un] sound </a:t>
            </a: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different</a:t>
            </a:r>
            <a:r>
              <a:rPr kumimoji="0" lang="en-US"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before a</a:t>
            </a:r>
            <a:r>
              <a:rPr kumimoji="0" lang="en-US"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vowel.</a:t>
            </a:r>
            <a:endParaRPr kumimoji="0" lang="en-US"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5076"/>
                </a:solidFill>
                <a:effectLst/>
                <a:uLnTx/>
                <a:uFillTx/>
                <a:latin typeface="Century Gothic" panose="020F0302020204030204"/>
                <a:ea typeface="+mn-ea"/>
                <a:cs typeface="+mn-cs"/>
              </a:rPr>
              <a:t>Can you think of any examples in words you already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6000"/>
                </a:solidFill>
                <a:effectLst/>
                <a:uLnTx/>
                <a:uFillTx/>
                <a:latin typeface="Century Gothic" panose="020F0302020204030204"/>
                <a:ea typeface="+mn-ea"/>
                <a:cs typeface="+mn-cs"/>
              </a:rPr>
              <a:t>before a consonant/end of word:		before a vowel: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87D1E"/>
                </a:solidFill>
                <a:effectLst/>
                <a:uLnTx/>
                <a:uFillTx/>
                <a:latin typeface="Century Gothic" panose="020F0302020204030204"/>
                <a:ea typeface="+mn-ea"/>
                <a:cs typeface="+mn-cs"/>
              </a:rPr>
              <a:t>un</a:t>
            </a:r>
            <a:r>
              <a:rPr kumimoji="0" lang="en-US"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absol</a:t>
            </a:r>
            <a:r>
              <a:rPr kumimoji="0" lang="en-US"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um</a:t>
            </a:r>
            <a:r>
              <a:rPr kumimoji="0" lang="en-US" sz="24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ent</a:t>
            </a:r>
            <a:endParaRPr kumimoji="0" lang="en-US"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chac</a:t>
            </a:r>
            <a:r>
              <a:rPr kumimoji="0" lang="en-US"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un</a:t>
            </a: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n</a:t>
            </a:r>
            <a:r>
              <a:rPr kumimoji="0" lang="en-US"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um</a:t>
            </a:r>
            <a:r>
              <a:rPr kumimoji="0" lang="en-US"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éro</a:t>
            </a:r>
            <a:endPar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l</a:t>
            </a:r>
            <a:r>
              <a:rPr kumimoji="0" lang="en-US"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un</a:t>
            </a:r>
            <a:r>
              <a:rPr kumimoji="0" lang="en-US" sz="24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di</a:t>
            </a:r>
            <a:r>
              <a:rPr kumimoji="0" lang="en-US"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un</a:t>
            </a:r>
            <a:r>
              <a:rPr kumimoji="0" lang="en-US"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iversité</a:t>
            </a:r>
            <a:endPar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				instr</a:t>
            </a:r>
            <a:r>
              <a:rPr kumimoji="0" lang="en-US" sz="2400" b="1" i="0" u="none" strike="noStrike" kern="1200" cap="none" spc="0" normalizeH="0" baseline="0" noProof="0" dirty="0">
                <a:ln>
                  <a:noFill/>
                </a:ln>
                <a:solidFill>
                  <a:srgbClr val="E87D1E"/>
                </a:solidFill>
                <a:effectLst/>
                <a:uLnTx/>
                <a:uFillTx/>
                <a:latin typeface="Century Gothic" panose="020F0302020204030204"/>
                <a:ea typeface="+mn-ea"/>
                <a:cs typeface="+mn-cs"/>
              </a:rPr>
              <a:t>um</a:t>
            </a:r>
            <a:r>
              <a:rPr kumimoji="0" lang="en-US" sz="2400" b="1" i="0" u="none" strike="noStrike" kern="1200" cap="none" spc="0" normalizeH="0" baseline="0" noProof="0" dirty="0">
                <a:ln>
                  <a:noFill/>
                </a:ln>
                <a:solidFill>
                  <a:srgbClr val="115076"/>
                </a:solidFill>
                <a:effectLst/>
                <a:uLnTx/>
                <a:uFillTx/>
                <a:latin typeface="Century Gothic" panose="020F0302020204030204"/>
                <a:ea typeface="+mn-ea"/>
                <a:cs typeface="+mn-cs"/>
              </a:rPr>
              <a:t>ent</a:t>
            </a:r>
          </a:p>
        </p:txBody>
      </p:sp>
      <p:sp>
        <p:nvSpPr>
          <p:cNvPr id="13" name="Rectangle 12">
            <a:extLst>
              <a:ext uri="{FF2B5EF4-FFF2-40B4-BE49-F238E27FC236}">
                <a16:creationId xmlns:a16="http://schemas.microsoft.com/office/drawing/2014/main" id="{00DEFD59-66CC-4D2B-A8A0-5B97FACFCCF7}"/>
              </a:ext>
            </a:extLst>
          </p:cNvPr>
          <p:cNvSpPr/>
          <p:nvPr/>
        </p:nvSpPr>
        <p:spPr>
          <a:xfrm>
            <a:off x="6550011" y="5368885"/>
            <a:ext cx="2005573" cy="32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(instrument)</a:t>
            </a:r>
          </a:p>
        </p:txBody>
      </p:sp>
      <p:sp>
        <p:nvSpPr>
          <p:cNvPr id="12" name="Rectangle 11">
            <a:extLst>
              <a:ext uri="{FF2B5EF4-FFF2-40B4-BE49-F238E27FC236}">
                <a16:creationId xmlns:a16="http://schemas.microsoft.com/office/drawing/2014/main" id="{CA747333-263E-4495-89C2-E5DF2F589E35}"/>
              </a:ext>
            </a:extLst>
          </p:cNvPr>
          <p:cNvSpPr/>
          <p:nvPr/>
        </p:nvSpPr>
        <p:spPr>
          <a:xfrm>
            <a:off x="6550011" y="5011972"/>
            <a:ext cx="2005573" cy="32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(university)</a:t>
            </a:r>
          </a:p>
        </p:txBody>
      </p:sp>
      <p:sp>
        <p:nvSpPr>
          <p:cNvPr id="5" name="Rectangle 4">
            <a:extLst>
              <a:ext uri="{FF2B5EF4-FFF2-40B4-BE49-F238E27FC236}">
                <a16:creationId xmlns:a16="http://schemas.microsoft.com/office/drawing/2014/main" id="{7B8A23DA-1809-496F-AFA0-C2852F968CB6}"/>
              </a:ext>
            </a:extLst>
          </p:cNvPr>
          <p:cNvSpPr/>
          <p:nvPr/>
        </p:nvSpPr>
        <p:spPr>
          <a:xfrm>
            <a:off x="6550011" y="4279857"/>
            <a:ext cx="2005573" cy="32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(absolutely)</a:t>
            </a:r>
          </a:p>
        </p:txBody>
      </p:sp>
      <p:sp>
        <p:nvSpPr>
          <p:cNvPr id="14" name="Rectangle 13">
            <a:extLst>
              <a:ext uri="{FF2B5EF4-FFF2-40B4-BE49-F238E27FC236}">
                <a16:creationId xmlns:a16="http://schemas.microsoft.com/office/drawing/2014/main" id="{7EB34FA2-B7F6-4AFE-8C9E-D18F2C8BD60E}"/>
              </a:ext>
            </a:extLst>
          </p:cNvPr>
          <p:cNvSpPr/>
          <p:nvPr/>
        </p:nvSpPr>
        <p:spPr>
          <a:xfrm>
            <a:off x="180000" y="4279857"/>
            <a:ext cx="2005573" cy="32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(one)</a:t>
            </a:r>
          </a:p>
        </p:txBody>
      </p:sp>
      <p:sp>
        <p:nvSpPr>
          <p:cNvPr id="11" name="Rectangle 10">
            <a:extLst>
              <a:ext uri="{FF2B5EF4-FFF2-40B4-BE49-F238E27FC236}">
                <a16:creationId xmlns:a16="http://schemas.microsoft.com/office/drawing/2014/main" id="{2AFA9400-14EB-4A0A-8F89-ADA1052ECCD5}"/>
              </a:ext>
            </a:extLst>
          </p:cNvPr>
          <p:cNvSpPr/>
          <p:nvPr/>
        </p:nvSpPr>
        <p:spPr>
          <a:xfrm>
            <a:off x="6550011" y="4602492"/>
            <a:ext cx="2610513" cy="375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(number)</a:t>
            </a: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[um], [un]</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9514703" y="249869"/>
            <a:ext cx="2395218"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8BBE0987-7B8C-48B3-9579-9E6E08BA7F74}"/>
              </a:ext>
            </a:extLst>
          </p:cNvPr>
          <p:cNvSpPr txBox="1"/>
          <p:nvPr/>
        </p:nvSpPr>
        <p:spPr>
          <a:xfrm>
            <a:off x="2816977" y="4279857"/>
            <a:ext cx="2610513" cy="1123712"/>
          </a:xfrm>
          <a:prstGeom prst="wedgeRoundRectCallout">
            <a:avLst>
              <a:gd name="adj1" fmla="val -55880"/>
              <a:gd name="adj2" fmla="val -20568"/>
              <a:gd name="adj3" fmla="val 16667"/>
            </a:avLst>
          </a:prstGeom>
          <a:solidFill>
            <a:srgbClr val="115076"/>
          </a:solidFill>
          <a:ln>
            <a:solidFill>
              <a:srgbClr val="EE6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These sounds are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nasal vowels [um</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[un</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9" name="TextBox 8">
            <a:extLst>
              <a:ext uri="{FF2B5EF4-FFF2-40B4-BE49-F238E27FC236}">
                <a16:creationId xmlns:a16="http://schemas.microsoft.com/office/drawing/2014/main" id="{B7C6CA2D-5341-4335-97B7-530BC8E6B381}"/>
              </a:ext>
            </a:extLst>
          </p:cNvPr>
          <p:cNvSpPr txBox="1"/>
          <p:nvPr/>
        </p:nvSpPr>
        <p:spPr>
          <a:xfrm>
            <a:off x="9299408" y="4279857"/>
            <a:ext cx="2610513" cy="1123712"/>
          </a:xfrm>
          <a:prstGeom prst="wedgeRoundRectCallout">
            <a:avLst>
              <a:gd name="adj1" fmla="val -55880"/>
              <a:gd name="adj2" fmla="val -20568"/>
              <a:gd name="adj3" fmla="val 16667"/>
            </a:avLst>
          </a:prstGeom>
          <a:solidFill>
            <a:srgbClr val="115076"/>
          </a:solidFill>
          <a:ln>
            <a:solidFill>
              <a:srgbClr val="EE6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These sounds are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oral vowels [u]</a:t>
            </a:r>
            <a:b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m / n.</a:t>
            </a:r>
          </a:p>
        </p:txBody>
      </p:sp>
      <p:sp>
        <p:nvSpPr>
          <p:cNvPr id="15" name="Rectangle 14">
            <a:extLst>
              <a:ext uri="{FF2B5EF4-FFF2-40B4-BE49-F238E27FC236}">
                <a16:creationId xmlns:a16="http://schemas.microsoft.com/office/drawing/2014/main" id="{001FD9F9-5D90-43D0-8631-CF98B80BFBBC}"/>
              </a:ext>
            </a:extLst>
          </p:cNvPr>
          <p:cNvSpPr/>
          <p:nvPr/>
        </p:nvSpPr>
        <p:spPr>
          <a:xfrm>
            <a:off x="180001" y="4651535"/>
            <a:ext cx="2005573" cy="32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(everyone)</a:t>
            </a:r>
          </a:p>
        </p:txBody>
      </p:sp>
      <p:sp>
        <p:nvSpPr>
          <p:cNvPr id="16" name="Rectangle 15">
            <a:extLst>
              <a:ext uri="{FF2B5EF4-FFF2-40B4-BE49-F238E27FC236}">
                <a16:creationId xmlns:a16="http://schemas.microsoft.com/office/drawing/2014/main" id="{426916EF-03C9-4269-9018-929074DBEA93}"/>
              </a:ext>
            </a:extLst>
          </p:cNvPr>
          <p:cNvSpPr/>
          <p:nvPr/>
        </p:nvSpPr>
        <p:spPr>
          <a:xfrm>
            <a:off x="180000" y="5000849"/>
            <a:ext cx="2005573" cy="32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(Monday)</a:t>
            </a:r>
          </a:p>
        </p:txBody>
      </p:sp>
    </p:spTree>
    <p:extLst>
      <p:ext uri="{BB962C8B-B14F-4D97-AF65-F5344CB8AC3E}">
        <p14:creationId xmlns:p14="http://schemas.microsoft.com/office/powerpoint/2010/main" val="4755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animBg="1"/>
      <p:bldP spid="14" grpId="0" animBg="1"/>
      <p:bldP spid="11" grpId="0" animBg="1"/>
      <p:bldP spid="3" grpId="0" animBg="1"/>
      <p:bldP spid="9"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767EA9-0C02-4955-982C-A8D461CAA360}"/>
              </a:ext>
            </a:extLst>
          </p:cNvPr>
          <p:cNvSpPr txBox="1"/>
          <p:nvPr/>
        </p:nvSpPr>
        <p:spPr>
          <a:xfrm>
            <a:off x="341843" y="1247447"/>
            <a:ext cx="397864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Lis les mots et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décide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si</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c’est</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voyelle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nasale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voyelle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orale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Puis</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dis les mots !</a:t>
            </a:r>
          </a:p>
        </p:txBody>
      </p:sp>
      <p:graphicFrame>
        <p:nvGraphicFramePr>
          <p:cNvPr id="26" name="Table 6">
            <a:extLst>
              <a:ext uri="{FF2B5EF4-FFF2-40B4-BE49-F238E27FC236}">
                <a16:creationId xmlns:a16="http://schemas.microsoft.com/office/drawing/2014/main" id="{8A5E58B0-EF63-4568-A4BA-DF1324683AB0}"/>
              </a:ext>
            </a:extLst>
          </p:cNvPr>
          <p:cNvGraphicFramePr>
            <a:graphicFrameLocks noGrp="1"/>
          </p:cNvGraphicFramePr>
          <p:nvPr/>
        </p:nvGraphicFramePr>
        <p:xfrm>
          <a:off x="4588193" y="1653957"/>
          <a:ext cx="7321728" cy="4473603"/>
        </p:xfrm>
        <a:graphic>
          <a:graphicData uri="http://schemas.openxmlformats.org/drawingml/2006/table">
            <a:tbl>
              <a:tblPr firstRow="1" bandRow="1">
                <a:tableStyleId>{21E4AEA4-8DFA-4A89-87EB-49C32662AFE0}</a:tableStyleId>
              </a:tblPr>
              <a:tblGrid>
                <a:gridCol w="818962">
                  <a:extLst>
                    <a:ext uri="{9D8B030D-6E8A-4147-A177-3AD203B41FA5}">
                      <a16:colId xmlns:a16="http://schemas.microsoft.com/office/drawing/2014/main" val="2607353726"/>
                    </a:ext>
                  </a:extLst>
                </a:gridCol>
                <a:gridCol w="3924562">
                  <a:extLst>
                    <a:ext uri="{9D8B030D-6E8A-4147-A177-3AD203B41FA5}">
                      <a16:colId xmlns:a16="http://schemas.microsoft.com/office/drawing/2014/main" val="1600817978"/>
                    </a:ext>
                  </a:extLst>
                </a:gridCol>
                <a:gridCol w="1288800">
                  <a:extLst>
                    <a:ext uri="{9D8B030D-6E8A-4147-A177-3AD203B41FA5}">
                      <a16:colId xmlns:a16="http://schemas.microsoft.com/office/drawing/2014/main" val="4128092149"/>
                    </a:ext>
                  </a:extLst>
                </a:gridCol>
                <a:gridCol w="1289404">
                  <a:extLst>
                    <a:ext uri="{9D8B030D-6E8A-4147-A177-3AD203B41FA5}">
                      <a16:colId xmlns:a16="http://schemas.microsoft.com/office/drawing/2014/main" val="2244844891"/>
                    </a:ext>
                  </a:extLst>
                </a:gridCol>
              </a:tblGrid>
              <a:tr h="497067">
                <a:tc>
                  <a:txBody>
                    <a:bodyPr/>
                    <a:lstStyle/>
                    <a:p>
                      <a:endParaRPr lang="en-GB" sz="2000" dirty="0"/>
                    </a:p>
                  </a:txBody>
                  <a:tcPr>
                    <a:solidFill>
                      <a:schemeClr val="bg1"/>
                    </a:solidFill>
                  </a:tcPr>
                </a:tc>
                <a:tc>
                  <a:txBody>
                    <a:bodyPr/>
                    <a:lstStyle/>
                    <a:p>
                      <a:endParaRPr lang="en-GB" sz="20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n-lt"/>
                          <a:ea typeface="+mn-ea"/>
                          <a:cs typeface="+mn-cs"/>
                        </a:rPr>
                        <a:t>[nasal]</a:t>
                      </a:r>
                      <a:endParaRPr lang="en-GB" sz="20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t>[u]</a:t>
                      </a:r>
                    </a:p>
                  </a:txBody>
                  <a:tcPr/>
                </a:tc>
                <a:extLst>
                  <a:ext uri="{0D108BD9-81ED-4DB2-BD59-A6C34878D82A}">
                    <a16:rowId xmlns:a16="http://schemas.microsoft.com/office/drawing/2014/main" val="1153431983"/>
                  </a:ext>
                </a:extLst>
              </a:tr>
              <a:tr h="497067">
                <a:tc>
                  <a:txBody>
                    <a:bodyPr/>
                    <a:lstStyle/>
                    <a:p>
                      <a:pPr algn="ctr"/>
                      <a:endParaRPr lang="en-GB" sz="2000" dirty="0">
                        <a:solidFill>
                          <a:schemeClr val="accent1">
                            <a:lumMod val="50000"/>
                          </a:schemeClr>
                        </a:solidFill>
                      </a:endParaRPr>
                    </a:p>
                  </a:txBody>
                  <a:tcPr/>
                </a:tc>
                <a:tc>
                  <a:txBody>
                    <a:bodyPr/>
                    <a:lstStyle/>
                    <a:p>
                      <a:r>
                        <a:rPr lang="en-GB" sz="2000" b="0" dirty="0">
                          <a:solidFill>
                            <a:schemeClr val="accent1">
                              <a:lumMod val="50000"/>
                            </a:schemeClr>
                          </a:solidFill>
                        </a:rPr>
                        <a:t>l</a:t>
                      </a:r>
                      <a:r>
                        <a:rPr lang="en-GB" sz="2000" b="1" dirty="0">
                          <a:solidFill>
                            <a:schemeClr val="accent1">
                              <a:lumMod val="50000"/>
                            </a:schemeClr>
                          </a:solidFill>
                        </a:rPr>
                        <a:t>um</a:t>
                      </a:r>
                      <a:r>
                        <a:rPr lang="en-GB" sz="2000" b="0" dirty="0">
                          <a:solidFill>
                            <a:schemeClr val="accent1">
                              <a:lumMod val="50000"/>
                            </a:schemeClr>
                          </a:solidFill>
                        </a:rPr>
                        <a:t>ière [light]</a:t>
                      </a: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171492714"/>
                  </a:ext>
                </a:extLst>
              </a:tr>
              <a:tr h="497067">
                <a:tc>
                  <a:txBody>
                    <a:bodyPr/>
                    <a:lstStyle/>
                    <a:p>
                      <a:pPr algn="ctr"/>
                      <a:endParaRPr lang="en-GB" sz="2000" dirty="0">
                        <a:solidFill>
                          <a:schemeClr val="accent1">
                            <a:lumMod val="50000"/>
                          </a:schemeClr>
                        </a:solidFill>
                      </a:endParaRPr>
                    </a:p>
                  </a:txBody>
                  <a:tcPr/>
                </a:tc>
                <a:tc>
                  <a:txBody>
                    <a:bodyPr/>
                    <a:lstStyle/>
                    <a:p>
                      <a:r>
                        <a:rPr lang="en-GB" sz="2000" b="0" dirty="0" err="1">
                          <a:solidFill>
                            <a:schemeClr val="accent1">
                              <a:lumMod val="50000"/>
                            </a:schemeClr>
                          </a:solidFill>
                        </a:rPr>
                        <a:t>p</a:t>
                      </a:r>
                      <a:r>
                        <a:rPr lang="en-GB" sz="2000" b="1" dirty="0" err="1">
                          <a:solidFill>
                            <a:schemeClr val="accent1">
                              <a:lumMod val="50000"/>
                            </a:schemeClr>
                          </a:solidFill>
                        </a:rPr>
                        <a:t>un</a:t>
                      </a:r>
                      <a:r>
                        <a:rPr lang="en-GB" sz="2000" b="0" dirty="0" err="1">
                          <a:solidFill>
                            <a:schemeClr val="accent1">
                              <a:lumMod val="50000"/>
                            </a:schemeClr>
                          </a:solidFill>
                        </a:rPr>
                        <a:t>ir</a:t>
                      </a:r>
                      <a:r>
                        <a:rPr lang="en-GB" sz="2000" b="0" dirty="0">
                          <a:solidFill>
                            <a:schemeClr val="accent1">
                              <a:lumMod val="50000"/>
                            </a:schemeClr>
                          </a:solidFill>
                        </a:rPr>
                        <a:t> [to punish]</a:t>
                      </a:r>
                      <a:endParaRPr lang="en-GB" sz="2000" dirty="0">
                        <a:solidFill>
                          <a:schemeClr val="accent1">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961458278"/>
                  </a:ext>
                </a:extLst>
              </a:tr>
              <a:tr h="497067">
                <a:tc>
                  <a:txBody>
                    <a:bodyPr/>
                    <a:lstStyle/>
                    <a:p>
                      <a:pPr algn="ctr"/>
                      <a:endParaRPr lang="en-GB" sz="2000" dirty="0">
                        <a:solidFill>
                          <a:schemeClr val="accent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accent1">
                              <a:lumMod val="50000"/>
                            </a:schemeClr>
                          </a:solidFill>
                        </a:rPr>
                        <a:t>j</a:t>
                      </a:r>
                      <a:r>
                        <a:rPr lang="en-GB" sz="2000" b="1" dirty="0">
                          <a:solidFill>
                            <a:schemeClr val="accent1">
                              <a:lumMod val="50000"/>
                            </a:schemeClr>
                          </a:solidFill>
                        </a:rPr>
                        <a:t>un</a:t>
                      </a:r>
                      <a:r>
                        <a:rPr lang="en-GB" sz="2000" b="0" dirty="0">
                          <a:solidFill>
                            <a:schemeClr val="accent1">
                              <a:lumMod val="50000"/>
                            </a:schemeClr>
                          </a:solidFill>
                        </a:rPr>
                        <a:t>gle </a:t>
                      </a:r>
                    </a:p>
                  </a:txBody>
                  <a:tcPr anchor="ctr"/>
                </a:tc>
                <a:tc>
                  <a:txBody>
                    <a:bodyPr/>
                    <a:lstStyle/>
                    <a:p>
                      <a:endParaRPr lang="en-GB" sz="200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189313960"/>
                  </a:ext>
                </a:extLst>
              </a:tr>
              <a:tr h="497067">
                <a:tc>
                  <a:txBody>
                    <a:bodyPr/>
                    <a:lstStyle/>
                    <a:p>
                      <a:pPr algn="ctr"/>
                      <a:r>
                        <a:rPr lang="en-GB" sz="2000" dirty="0">
                          <a:solidFill>
                            <a:schemeClr val="accent1">
                              <a:lumMod val="50000"/>
                            </a:schemeClr>
                          </a:solidFill>
                        </a:rPr>
                        <a:t>j</a:t>
                      </a:r>
                    </a:p>
                  </a:txBody>
                  <a:tcPr/>
                </a:tc>
                <a:tc>
                  <a:txBody>
                    <a:bodyPr/>
                    <a:lstStyle/>
                    <a:p>
                      <a:r>
                        <a:rPr lang="en-GB" sz="2000" b="0" dirty="0">
                          <a:solidFill>
                            <a:schemeClr val="accent1">
                              <a:lumMod val="50000"/>
                            </a:schemeClr>
                          </a:solidFill>
                        </a:rPr>
                        <a:t>h</a:t>
                      </a:r>
                      <a:r>
                        <a:rPr lang="en-GB" sz="2000" b="1" dirty="0">
                          <a:solidFill>
                            <a:schemeClr val="accent1">
                              <a:lumMod val="50000"/>
                            </a:schemeClr>
                          </a:solidFill>
                        </a:rPr>
                        <a:t>um</a:t>
                      </a:r>
                      <a:r>
                        <a:rPr lang="en-GB" sz="2000" b="0" dirty="0">
                          <a:solidFill>
                            <a:schemeClr val="accent1">
                              <a:lumMod val="50000"/>
                            </a:schemeClr>
                          </a:solidFill>
                        </a:rPr>
                        <a:t>our  </a:t>
                      </a: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344197191"/>
                  </a:ext>
                </a:extLst>
              </a:tr>
              <a:tr h="497067">
                <a:tc>
                  <a:txBody>
                    <a:bodyPr/>
                    <a:lstStyle/>
                    <a:p>
                      <a:pPr algn="ctr"/>
                      <a:endParaRPr lang="en-GB" sz="2000" b="0" dirty="0">
                        <a:solidFill>
                          <a:schemeClr val="accent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err="1">
                          <a:solidFill>
                            <a:schemeClr val="accent1">
                              <a:lumMod val="50000"/>
                            </a:schemeClr>
                          </a:solidFill>
                        </a:rPr>
                        <a:t>empr</a:t>
                      </a:r>
                      <a:r>
                        <a:rPr lang="en-GB" sz="2000" b="1" dirty="0" err="1">
                          <a:solidFill>
                            <a:schemeClr val="accent1">
                              <a:lumMod val="50000"/>
                            </a:schemeClr>
                          </a:solidFill>
                        </a:rPr>
                        <a:t>un</a:t>
                      </a:r>
                      <a:r>
                        <a:rPr lang="en-GB" sz="2000" b="0" dirty="0" err="1">
                          <a:solidFill>
                            <a:schemeClr val="accent1">
                              <a:lumMod val="50000"/>
                            </a:schemeClr>
                          </a:solidFill>
                        </a:rPr>
                        <a:t>ter</a:t>
                      </a:r>
                      <a:r>
                        <a:rPr lang="en-GB" sz="2000" b="0" dirty="0">
                          <a:solidFill>
                            <a:schemeClr val="accent1">
                              <a:lumMod val="50000"/>
                            </a:schemeClr>
                          </a:solidFill>
                        </a:rPr>
                        <a:t> [to borrow]</a:t>
                      </a:r>
                    </a:p>
                  </a:txBody>
                  <a:tcPr anchor="ctr"/>
                </a:tc>
                <a:tc>
                  <a:txBody>
                    <a:bodyPr/>
                    <a:lstStyle/>
                    <a:p>
                      <a:endParaRPr lang="en-GB" sz="200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972389626"/>
                  </a:ext>
                </a:extLst>
              </a:tr>
              <a:tr h="497067">
                <a:tc>
                  <a:txBody>
                    <a:bodyPr/>
                    <a:lstStyle/>
                    <a:p>
                      <a:pPr algn="ctr"/>
                      <a:endParaRPr lang="en-GB" sz="2000" dirty="0">
                        <a:solidFill>
                          <a:schemeClr val="accent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accent1">
                              <a:lumMod val="50000"/>
                            </a:schemeClr>
                          </a:solidFill>
                        </a:rPr>
                        <a:t>al</a:t>
                      </a:r>
                      <a:r>
                        <a:rPr lang="en-GB" sz="2000" b="1" dirty="0">
                          <a:solidFill>
                            <a:schemeClr val="accent1">
                              <a:lumMod val="50000"/>
                            </a:schemeClr>
                          </a:solidFill>
                        </a:rPr>
                        <a:t>um</a:t>
                      </a:r>
                      <a:r>
                        <a:rPr lang="en-GB" sz="2000" b="0" dirty="0">
                          <a:solidFill>
                            <a:schemeClr val="accent1">
                              <a:lumMod val="50000"/>
                            </a:schemeClr>
                          </a:solidFill>
                        </a:rPr>
                        <a:t>inium  </a:t>
                      </a: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664931564"/>
                  </a:ext>
                </a:extLst>
              </a:tr>
              <a:tr h="497067">
                <a:tc>
                  <a:txBody>
                    <a:bodyPr/>
                    <a:lstStyle/>
                    <a:p>
                      <a:pPr algn="ctr"/>
                      <a:r>
                        <a:rPr lang="en-GB" sz="2000" dirty="0">
                          <a:solidFill>
                            <a:schemeClr val="accent1">
                              <a:lumMod val="50000"/>
                            </a:schemeClr>
                          </a:solidFill>
                        </a:rPr>
                        <a:t>h</a:t>
                      </a:r>
                    </a:p>
                  </a:txBody>
                  <a:tcPr/>
                </a:tc>
                <a:tc>
                  <a:txBody>
                    <a:bodyPr/>
                    <a:lstStyle/>
                    <a:p>
                      <a:r>
                        <a:rPr lang="en-GB" sz="2000" b="0" dirty="0" err="1">
                          <a:solidFill>
                            <a:schemeClr val="accent1">
                              <a:lumMod val="50000"/>
                            </a:schemeClr>
                          </a:solidFill>
                        </a:rPr>
                        <a:t>h</a:t>
                      </a:r>
                      <a:r>
                        <a:rPr lang="en-GB" sz="2000" b="1" dirty="0" err="1">
                          <a:solidFill>
                            <a:schemeClr val="accent1">
                              <a:lumMod val="50000"/>
                            </a:schemeClr>
                          </a:solidFill>
                        </a:rPr>
                        <a:t>um</a:t>
                      </a:r>
                      <a:r>
                        <a:rPr lang="en-GB" sz="2000" b="0" dirty="0" err="1">
                          <a:solidFill>
                            <a:schemeClr val="accent1">
                              <a:lumMod val="50000"/>
                            </a:schemeClr>
                          </a:solidFill>
                        </a:rPr>
                        <a:t>aine</a:t>
                      </a:r>
                      <a:endParaRPr lang="en-GB" sz="2000" dirty="0">
                        <a:solidFill>
                          <a:schemeClr val="accent1">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371851735"/>
                  </a:ext>
                </a:extLst>
              </a:tr>
              <a:tr h="497067">
                <a:tc>
                  <a:txBody>
                    <a:bodyPr/>
                    <a:lstStyle/>
                    <a:p>
                      <a:pPr algn="ctr"/>
                      <a:endParaRPr lang="en-GB" sz="2000" dirty="0">
                        <a:solidFill>
                          <a:schemeClr val="accent1">
                            <a:lumMod val="50000"/>
                          </a:schemeClr>
                        </a:solidFill>
                      </a:endParaRPr>
                    </a:p>
                  </a:txBody>
                  <a:tcPr/>
                </a:tc>
                <a:tc>
                  <a:txBody>
                    <a:bodyPr/>
                    <a:lstStyle/>
                    <a:p>
                      <a:r>
                        <a:rPr lang="en-GB" sz="2000" dirty="0" err="1">
                          <a:solidFill>
                            <a:schemeClr val="accent1">
                              <a:lumMod val="50000"/>
                            </a:schemeClr>
                          </a:solidFill>
                        </a:rPr>
                        <a:t>quelqu’</a:t>
                      </a:r>
                      <a:r>
                        <a:rPr lang="en-GB" sz="2000" b="1" dirty="0" err="1">
                          <a:solidFill>
                            <a:schemeClr val="accent1">
                              <a:lumMod val="50000"/>
                            </a:schemeClr>
                          </a:solidFill>
                        </a:rPr>
                        <a:t>un</a:t>
                      </a:r>
                      <a:r>
                        <a:rPr lang="en-GB" sz="2000" b="1" dirty="0">
                          <a:solidFill>
                            <a:schemeClr val="accent1">
                              <a:lumMod val="50000"/>
                            </a:schemeClr>
                          </a:solidFill>
                        </a:rPr>
                        <a:t> </a:t>
                      </a:r>
                      <a:r>
                        <a:rPr lang="en-GB" sz="2000" b="0" dirty="0">
                          <a:solidFill>
                            <a:schemeClr val="accent1">
                              <a:lumMod val="50000"/>
                            </a:schemeClr>
                          </a:solidFill>
                        </a:rPr>
                        <a:t>[someone]</a:t>
                      </a: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736239533"/>
                  </a:ext>
                </a:extLst>
              </a:tr>
            </a:tbl>
          </a:graphicData>
        </a:graphic>
      </p:graphicFrame>
      <p:sp>
        <p:nvSpPr>
          <p:cNvPr id="34" name="Action Button: Custom 16">
            <a:hlinkClick r:id="" action="ppaction://noaction" highlightClick="1">
              <a:snd r:embed="rId3" name="2.wav"/>
            </a:hlinkClick>
            <a:extLst>
              <a:ext uri="{FF2B5EF4-FFF2-40B4-BE49-F238E27FC236}">
                <a16:creationId xmlns:a16="http://schemas.microsoft.com/office/drawing/2014/main" id="{DB48506B-B3DB-4D58-8767-CFD8B059C065}"/>
              </a:ext>
            </a:extLst>
          </p:cNvPr>
          <p:cNvSpPr/>
          <p:nvPr/>
        </p:nvSpPr>
        <p:spPr>
          <a:xfrm>
            <a:off x="4805232" y="2193456"/>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7" name="Action Button: Custom 16">
            <a:hlinkClick r:id="" action="ppaction://noaction" highlightClick="1">
              <a:snd r:embed="rId4" name="3.wav"/>
            </a:hlinkClick>
            <a:extLst>
              <a:ext uri="{FF2B5EF4-FFF2-40B4-BE49-F238E27FC236}">
                <a16:creationId xmlns:a16="http://schemas.microsoft.com/office/drawing/2014/main" id="{8A1DE54B-4809-4B97-93E3-68BD32236018}"/>
              </a:ext>
            </a:extLst>
          </p:cNvPr>
          <p:cNvSpPr/>
          <p:nvPr/>
        </p:nvSpPr>
        <p:spPr>
          <a:xfrm>
            <a:off x="4805232" y="2689781"/>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40" name="Action Button: Custom 16">
            <a:hlinkClick r:id="" action="ppaction://noaction" highlightClick="1">
              <a:snd r:embed="rId5" name="4.wav"/>
            </a:hlinkClick>
            <a:extLst>
              <a:ext uri="{FF2B5EF4-FFF2-40B4-BE49-F238E27FC236}">
                <a16:creationId xmlns:a16="http://schemas.microsoft.com/office/drawing/2014/main" id="{1AA001D9-A76E-4BA3-8BC0-CBABE0E655B2}"/>
              </a:ext>
            </a:extLst>
          </p:cNvPr>
          <p:cNvSpPr/>
          <p:nvPr/>
        </p:nvSpPr>
        <p:spPr>
          <a:xfrm>
            <a:off x="4805232" y="3186106"/>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43" name="Action Button: Custom 16">
            <a:hlinkClick r:id="" action="ppaction://noaction" highlightClick="1">
              <a:snd r:embed="rId6" name="5.wav"/>
            </a:hlinkClick>
            <a:extLst>
              <a:ext uri="{FF2B5EF4-FFF2-40B4-BE49-F238E27FC236}">
                <a16:creationId xmlns:a16="http://schemas.microsoft.com/office/drawing/2014/main" id="{308E3B9A-1B71-4AD2-A5C6-94D58343866D}"/>
              </a:ext>
            </a:extLst>
          </p:cNvPr>
          <p:cNvSpPr/>
          <p:nvPr/>
        </p:nvSpPr>
        <p:spPr>
          <a:xfrm>
            <a:off x="4805232" y="3682431"/>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49" name="Action Button: Custom 16">
            <a:hlinkClick r:id="" action="ppaction://noaction" highlightClick="1">
              <a:snd r:embed="rId7" name="7.wav"/>
            </a:hlinkClick>
            <a:extLst>
              <a:ext uri="{FF2B5EF4-FFF2-40B4-BE49-F238E27FC236}">
                <a16:creationId xmlns:a16="http://schemas.microsoft.com/office/drawing/2014/main" id="{7BF854E3-63B4-4055-8855-C2F49C26F195}"/>
              </a:ext>
            </a:extLst>
          </p:cNvPr>
          <p:cNvSpPr/>
          <p:nvPr/>
        </p:nvSpPr>
        <p:spPr>
          <a:xfrm>
            <a:off x="4815426" y="4675081"/>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52" name="Action Button: Custom 16">
            <a:hlinkClick r:id="" action="ppaction://noaction" highlightClick="1">
              <a:snd r:embed="rId8" name="8.wav"/>
            </a:hlinkClick>
            <a:extLst>
              <a:ext uri="{FF2B5EF4-FFF2-40B4-BE49-F238E27FC236}">
                <a16:creationId xmlns:a16="http://schemas.microsoft.com/office/drawing/2014/main" id="{69587073-1742-4651-96A6-1BC886786F14}"/>
              </a:ext>
            </a:extLst>
          </p:cNvPr>
          <p:cNvSpPr/>
          <p:nvPr/>
        </p:nvSpPr>
        <p:spPr>
          <a:xfrm>
            <a:off x="4814801" y="5171406"/>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[nasal] </a:t>
            </a:r>
            <a:r>
              <a:rPr lang="en-GB" sz="3600" b="1" dirty="0" err="1">
                <a:solidFill>
                  <a:schemeClr val="bg1"/>
                </a:solidFill>
              </a:rPr>
              <a:t>ou</a:t>
            </a:r>
            <a:r>
              <a:rPr lang="en-GB" sz="3600" b="1" dirty="0">
                <a:solidFill>
                  <a:schemeClr val="bg1"/>
                </a:solidFill>
              </a:rPr>
              <a:t> [u] ?</a:t>
            </a:r>
          </a:p>
        </p:txBody>
      </p:sp>
      <p:sp>
        <p:nvSpPr>
          <p:cNvPr id="5" name="Action Button: Custom 16">
            <a:hlinkClick r:id="" action="ppaction://noaction" highlightClick="1">
              <a:snd r:embed="rId10" name="9.wav"/>
            </a:hlinkClick>
            <a:extLst>
              <a:ext uri="{FF2B5EF4-FFF2-40B4-BE49-F238E27FC236}">
                <a16:creationId xmlns:a16="http://schemas.microsoft.com/office/drawing/2014/main" id="{37B955FD-6D22-485E-B7A0-BAC782A7C7EB}"/>
              </a:ext>
            </a:extLst>
          </p:cNvPr>
          <p:cNvSpPr/>
          <p:nvPr/>
        </p:nvSpPr>
        <p:spPr>
          <a:xfrm>
            <a:off x="4819358" y="5667730"/>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pic>
        <p:nvPicPr>
          <p:cNvPr id="39" name="Picture 38" descr="green checkmark">
            <a:extLst>
              <a:ext uri="{FF2B5EF4-FFF2-40B4-BE49-F238E27FC236}">
                <a16:creationId xmlns:a16="http://schemas.microsoft.com/office/drawing/2014/main" id="{C8E6E8D7-DE8F-4BEB-8B05-9C0ECDE75E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09564" y="2720052"/>
            <a:ext cx="282522" cy="294294"/>
          </a:xfrm>
          <a:prstGeom prst="rect">
            <a:avLst/>
          </a:prstGeom>
        </p:spPr>
      </p:pic>
      <p:pic>
        <p:nvPicPr>
          <p:cNvPr id="42" name="Picture 41" descr="green checkmark">
            <a:extLst>
              <a:ext uri="{FF2B5EF4-FFF2-40B4-BE49-F238E27FC236}">
                <a16:creationId xmlns:a16="http://schemas.microsoft.com/office/drawing/2014/main" id="{6C140137-C628-4DDD-AA95-4B2A860ED4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14876" y="3245384"/>
            <a:ext cx="282522" cy="294294"/>
          </a:xfrm>
          <a:prstGeom prst="rect">
            <a:avLst/>
          </a:prstGeom>
        </p:spPr>
      </p:pic>
      <p:pic>
        <p:nvPicPr>
          <p:cNvPr id="45" name="Picture 44" descr="green checkmark">
            <a:extLst>
              <a:ext uri="{FF2B5EF4-FFF2-40B4-BE49-F238E27FC236}">
                <a16:creationId xmlns:a16="http://schemas.microsoft.com/office/drawing/2014/main" id="{FE3E904E-45E5-4B2C-8261-F6D288B5A09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20432" y="3770605"/>
            <a:ext cx="282522" cy="294294"/>
          </a:xfrm>
          <a:prstGeom prst="rect">
            <a:avLst/>
          </a:prstGeom>
        </p:spPr>
      </p:pic>
      <p:pic>
        <p:nvPicPr>
          <p:cNvPr id="48" name="Picture 47" descr="green checkmark">
            <a:extLst>
              <a:ext uri="{FF2B5EF4-FFF2-40B4-BE49-F238E27FC236}">
                <a16:creationId xmlns:a16="http://schemas.microsoft.com/office/drawing/2014/main" id="{5CFBC655-279E-4FB0-8FDD-AF309D9065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13474" y="4214571"/>
            <a:ext cx="282522" cy="294294"/>
          </a:xfrm>
          <a:prstGeom prst="rect">
            <a:avLst/>
          </a:prstGeom>
        </p:spPr>
      </p:pic>
      <p:pic>
        <p:nvPicPr>
          <p:cNvPr id="54" name="Picture 53" descr="green checkmark">
            <a:extLst>
              <a:ext uri="{FF2B5EF4-FFF2-40B4-BE49-F238E27FC236}">
                <a16:creationId xmlns:a16="http://schemas.microsoft.com/office/drawing/2014/main" id="{7894612A-A8D6-4F48-BF76-E2A8588A31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84979" y="5238946"/>
            <a:ext cx="282522" cy="294294"/>
          </a:xfrm>
          <a:prstGeom prst="rect">
            <a:avLst/>
          </a:prstGeom>
        </p:spPr>
      </p:pic>
      <p:pic>
        <p:nvPicPr>
          <p:cNvPr id="23" name="Picture 22" descr="green checkmark">
            <a:extLst>
              <a:ext uri="{FF2B5EF4-FFF2-40B4-BE49-F238E27FC236}">
                <a16:creationId xmlns:a16="http://schemas.microsoft.com/office/drawing/2014/main" id="{387EB785-8E58-4FE3-99C6-93BE732FEBB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32649" y="5703327"/>
            <a:ext cx="282522" cy="294294"/>
          </a:xfrm>
          <a:prstGeom prst="rect">
            <a:avLst/>
          </a:prstGeom>
        </p:spPr>
      </p:pic>
      <p:sp>
        <p:nvSpPr>
          <p:cNvPr id="7" name="Rounded Rectangle 46">
            <a:extLst>
              <a:ext uri="{FF2B5EF4-FFF2-40B4-BE49-F238E27FC236}">
                <a16:creationId xmlns:a16="http://schemas.microsoft.com/office/drawing/2014/main" id="{71F5E840-CE2F-4D42-AC35-9892ED450F6F}"/>
              </a:ext>
            </a:extLst>
          </p:cNvPr>
          <p:cNvSpPr/>
          <p:nvPr/>
        </p:nvSpPr>
        <p:spPr>
          <a:xfrm>
            <a:off x="9836469" y="246062"/>
            <a:ext cx="2073452" cy="403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8" name="Picture 27" descr="green checkmark">
            <a:extLst>
              <a:ext uri="{FF2B5EF4-FFF2-40B4-BE49-F238E27FC236}">
                <a16:creationId xmlns:a16="http://schemas.microsoft.com/office/drawing/2014/main" id="{D2B8B980-EF16-4FD7-8203-C199737B3BC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24424" y="2270393"/>
            <a:ext cx="282522" cy="294294"/>
          </a:xfrm>
          <a:prstGeom prst="rect">
            <a:avLst/>
          </a:prstGeom>
        </p:spPr>
      </p:pic>
      <p:grpSp>
        <p:nvGrpSpPr>
          <p:cNvPr id="38" name="Group 37">
            <a:extLst>
              <a:ext uri="{FF2B5EF4-FFF2-40B4-BE49-F238E27FC236}">
                <a16:creationId xmlns:a16="http://schemas.microsoft.com/office/drawing/2014/main" id="{BC19A527-C0E8-4133-9C55-EFADD4E2516C}"/>
              </a:ext>
            </a:extLst>
          </p:cNvPr>
          <p:cNvGrpSpPr/>
          <p:nvPr/>
        </p:nvGrpSpPr>
        <p:grpSpPr>
          <a:xfrm>
            <a:off x="341843" y="3516441"/>
            <a:ext cx="2959414" cy="1039207"/>
            <a:chOff x="875274" y="1292869"/>
            <a:chExt cx="2959414" cy="1039207"/>
          </a:xfrm>
        </p:grpSpPr>
        <p:sp>
          <p:nvSpPr>
            <p:cNvPr id="41" name="TextBox 40">
              <a:extLst>
                <a:ext uri="{FF2B5EF4-FFF2-40B4-BE49-F238E27FC236}">
                  <a16:creationId xmlns:a16="http://schemas.microsoft.com/office/drawing/2014/main" id="{DBC8FFD9-D752-4EDF-ADD6-6D62FD7E8FD9}"/>
                </a:ext>
              </a:extLst>
            </p:cNvPr>
            <p:cNvSpPr txBox="1"/>
            <p:nvPr/>
          </p:nvSpPr>
          <p:spPr>
            <a:xfrm>
              <a:off x="1008360" y="1501079"/>
              <a:ext cx="2826328" cy="830997"/>
            </a:xfrm>
            <a:prstGeom prst="rect">
              <a:avLst/>
            </a:prstGeom>
            <a:noFill/>
            <a:ln w="28575">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nasal vowel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[um/un]</a:t>
              </a:r>
              <a:endPar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44" name="Picture 2" descr="Alphabet Word Images, Face, Human">
              <a:extLst>
                <a:ext uri="{FF2B5EF4-FFF2-40B4-BE49-F238E27FC236}">
                  <a16:creationId xmlns:a16="http://schemas.microsoft.com/office/drawing/2014/main" id="{92D6F7F1-FBB2-40DA-B30C-7B35D5418BF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5274" y="1292869"/>
              <a:ext cx="550467" cy="645376"/>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a:extLst>
              <a:ext uri="{FF2B5EF4-FFF2-40B4-BE49-F238E27FC236}">
                <a16:creationId xmlns:a16="http://schemas.microsoft.com/office/drawing/2014/main" id="{B8468D81-4207-407D-ADF0-AD1443C1CCC0}"/>
              </a:ext>
            </a:extLst>
          </p:cNvPr>
          <p:cNvSpPr txBox="1"/>
          <p:nvPr/>
        </p:nvSpPr>
        <p:spPr>
          <a:xfrm>
            <a:off x="934746" y="4832373"/>
            <a:ext cx="1906694" cy="830997"/>
          </a:xfrm>
          <a:prstGeom prst="rect">
            <a:avLst/>
          </a:prstGeom>
          <a:noFill/>
          <a:ln w="28575">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oral vowel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a:t>
            </a:r>
            <a:endPar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53" name="Picture 4" descr="Lips, Sexy, Mouth, Kiss, Passion, Teeth, Gloss">
            <a:extLst>
              <a:ext uri="{FF2B5EF4-FFF2-40B4-BE49-F238E27FC236}">
                <a16:creationId xmlns:a16="http://schemas.microsoft.com/office/drawing/2014/main" id="{41EFD2A7-36A5-4CAE-A80F-77882546E89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3753" y="5247872"/>
            <a:ext cx="883936" cy="6482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green checkmark">
            <a:extLst>
              <a:ext uri="{FF2B5EF4-FFF2-40B4-BE49-F238E27FC236}">
                <a16:creationId xmlns:a16="http://schemas.microsoft.com/office/drawing/2014/main" id="{257BA139-44F7-44C5-A96E-946448A50E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07948" y="4769492"/>
            <a:ext cx="282522" cy="294294"/>
          </a:xfrm>
          <a:prstGeom prst="rect">
            <a:avLst/>
          </a:prstGeom>
        </p:spPr>
      </p:pic>
      <p:pic>
        <p:nvPicPr>
          <p:cNvPr id="9" name="Picture 2" descr="Leaves Clip Art">
            <a:extLst>
              <a:ext uri="{FF2B5EF4-FFF2-40B4-BE49-F238E27FC236}">
                <a16:creationId xmlns:a16="http://schemas.microsoft.com/office/drawing/2014/main" id="{89186A9D-9561-4FE3-97D3-195F40496BB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65286" y="3074830"/>
            <a:ext cx="673571" cy="635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oji, Smilie, Whatsapp, Emotion, Laugh, Face, Happy">
            <a:extLst>
              <a:ext uri="{FF2B5EF4-FFF2-40B4-BE49-F238E27FC236}">
                <a16:creationId xmlns:a16="http://schemas.microsoft.com/office/drawing/2014/main" id="{B1108BCE-879B-42ED-BF6B-545D8D842E38}"/>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66315" r="16655" b="77174"/>
          <a:stretch/>
        </p:blipFill>
        <p:spPr bwMode="auto">
          <a:xfrm>
            <a:off x="6844038" y="3610783"/>
            <a:ext cx="652013" cy="5898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oda, Pop, Can, Aluminum, Cola, Beer, Tin, Red, Juice">
            <a:extLst>
              <a:ext uri="{FF2B5EF4-FFF2-40B4-BE49-F238E27FC236}">
                <a16:creationId xmlns:a16="http://schemas.microsoft.com/office/drawing/2014/main" id="{5B7566A7-C781-4DD2-98D8-7561F889FDF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65633" y="4624228"/>
            <a:ext cx="296423" cy="5155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hild, Series, Kindergarten, Figure, Human, Human Chain">
            <a:extLst>
              <a:ext uri="{FF2B5EF4-FFF2-40B4-BE49-F238E27FC236}">
                <a16:creationId xmlns:a16="http://schemas.microsoft.com/office/drawing/2014/main" id="{303CA7ED-8AE3-4820-B6B4-D95329692528}"/>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r="49867"/>
          <a:stretch/>
        </p:blipFill>
        <p:spPr bwMode="auto">
          <a:xfrm>
            <a:off x="7788863" y="4624228"/>
            <a:ext cx="1454745" cy="14508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ntern, Street Lamp, Street Light, Illuminate, Lamp">
            <a:extLst>
              <a:ext uri="{FF2B5EF4-FFF2-40B4-BE49-F238E27FC236}">
                <a16:creationId xmlns:a16="http://schemas.microsoft.com/office/drawing/2014/main" id="{96FCE0A2-B4E9-4908-939A-38F21271293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527989" y="2168687"/>
            <a:ext cx="738252" cy="7212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rgument, Angry, Silhouette, Boss, Client, Dispute">
            <a:extLst>
              <a:ext uri="{FF2B5EF4-FFF2-40B4-BE49-F238E27FC236}">
                <a16:creationId xmlns:a16="http://schemas.microsoft.com/office/drawing/2014/main" id="{5C805196-C7EA-4BD8-B36A-A673E5E11E9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92715" y="2638627"/>
            <a:ext cx="553676" cy="498308"/>
          </a:xfrm>
          <a:prstGeom prst="rect">
            <a:avLst/>
          </a:prstGeom>
          <a:noFill/>
          <a:extLst>
            <a:ext uri="{909E8E84-426E-40DD-AFC4-6F175D3DCCD1}">
              <a14:hiddenFill xmlns:a14="http://schemas.microsoft.com/office/drawing/2010/main">
                <a:solidFill>
                  <a:srgbClr val="FFFFFF"/>
                </a:solidFill>
              </a14:hiddenFill>
            </a:ext>
          </a:extLst>
        </p:spPr>
      </p:pic>
      <p:sp>
        <p:nvSpPr>
          <p:cNvPr id="55" name="Action Button: Custom 16">
            <a:hlinkClick r:id="" action="ppaction://noaction" highlightClick="1">
              <a:snd r:embed="rId20" name="7.wav"/>
            </a:hlinkClick>
            <a:extLst>
              <a:ext uri="{FF2B5EF4-FFF2-40B4-BE49-F238E27FC236}">
                <a16:creationId xmlns:a16="http://schemas.microsoft.com/office/drawing/2014/main" id="{6D6E4BEC-85BB-440F-B6E1-D3D1A8BBDF66}"/>
              </a:ext>
            </a:extLst>
          </p:cNvPr>
          <p:cNvSpPr/>
          <p:nvPr/>
        </p:nvSpPr>
        <p:spPr>
          <a:xfrm>
            <a:off x="4823558" y="4187761"/>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Tree>
    <p:extLst>
      <p:ext uri="{BB962C8B-B14F-4D97-AF65-F5344CB8AC3E}">
        <p14:creationId xmlns:p14="http://schemas.microsoft.com/office/powerpoint/2010/main" val="110700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SSC [um/un]</a:t>
            </a:r>
          </a:p>
        </p:txBody>
      </p:sp>
      <p:sp>
        <p:nvSpPr>
          <p:cNvPr id="6" name="Rounded Rectangle 46">
            <a:extLst>
              <a:ext uri="{FF2B5EF4-FFF2-40B4-BE49-F238E27FC236}">
                <a16:creationId xmlns:a16="http://schemas.microsoft.com/office/drawing/2014/main" id="{FE35783B-5683-490D-BE88-5977139AA429}"/>
              </a:ext>
            </a:extLst>
          </p:cNvPr>
          <p:cNvSpPr/>
          <p:nvPr/>
        </p:nvSpPr>
        <p:spPr>
          <a:xfrm>
            <a:off x="10095979" y="249869"/>
            <a:ext cx="181394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7DC76266-B793-4993-891C-1ABCD8F52580}"/>
              </a:ext>
            </a:extLst>
          </p:cNvPr>
          <p:cNvSpPr txBox="1"/>
          <p:nvPr/>
        </p:nvSpPr>
        <p:spPr>
          <a:xfrm>
            <a:off x="328399" y="2556764"/>
            <a:ext cx="113135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Consolidation [2]</a:t>
            </a:r>
          </a:p>
        </p:txBody>
      </p:sp>
    </p:spTree>
    <p:extLst>
      <p:ext uri="{BB962C8B-B14F-4D97-AF65-F5344CB8AC3E}">
        <p14:creationId xmlns:p14="http://schemas.microsoft.com/office/powerpoint/2010/main" val="3509092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34E4-E74B-0C47-9E43-EAB70112822B}"/>
              </a:ext>
            </a:extLst>
          </p:cNvPr>
          <p:cNvSpPr>
            <a:spLocks noGrp="1"/>
          </p:cNvSpPr>
          <p:nvPr>
            <p:ph type="title"/>
          </p:nvPr>
        </p:nvSpPr>
        <p:spPr>
          <a:xfrm>
            <a:off x="140853" y="-194379"/>
            <a:ext cx="10515600" cy="1325563"/>
          </a:xfrm>
        </p:spPr>
        <p:txBody>
          <a:bodyPr/>
          <a:lstStyle/>
          <a:p>
            <a:pPr lvl="0">
              <a:lnSpc>
                <a:spcPct val="100000"/>
              </a:lnSpc>
              <a:spcBef>
                <a:spcPts val="0"/>
              </a:spcBef>
            </a:pPr>
            <a:r>
              <a:rPr lang="en-GB" sz="12000" b="1" dirty="0">
                <a:solidFill>
                  <a:srgbClr val="1F4E79"/>
                </a:solidFill>
                <a:latin typeface="Century Gothic" panose="020B0502020202020204" pitchFamily="34" charset="0"/>
                <a:ea typeface="+mn-ea"/>
              </a:rPr>
              <a:t>um/un</a:t>
            </a:r>
            <a:endParaRPr lang="en-US" sz="12000" dirty="0"/>
          </a:p>
        </p:txBody>
      </p:sp>
      <p:sp>
        <p:nvSpPr>
          <p:cNvPr id="4" name="TextBox 3"/>
          <p:cNvSpPr txBox="1"/>
          <p:nvPr/>
        </p:nvSpPr>
        <p:spPr>
          <a:xfrm>
            <a:off x="5272381" y="4535969"/>
            <a:ext cx="2031325"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FA6500"/>
                </a:solidFill>
                <a:effectLst/>
                <a:uLnTx/>
                <a:uFillTx/>
                <a:latin typeface="Century Gothic" panose="020F0302020204030204"/>
                <a:ea typeface="+mn-ea"/>
                <a:cs typeface="Calibri" panose="020F0502020204030204" pitchFamily="34" charset="0"/>
              </a:rPr>
              <a:t>un</a:t>
            </a:r>
          </a:p>
        </p:txBody>
      </p:sp>
      <p:sp>
        <p:nvSpPr>
          <p:cNvPr id="3" name="Rectangle 2" descr="the number one"/>
          <p:cNvSpPr/>
          <p:nvPr/>
        </p:nvSpPr>
        <p:spPr>
          <a:xfrm>
            <a:off x="4214324" y="1095238"/>
            <a:ext cx="4147438" cy="37702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Century Gothic" panose="020F0302020204030204"/>
                <a:ea typeface="+mn-ea"/>
                <a:cs typeface="+mn-cs"/>
              </a:rPr>
              <a:t>1</a:t>
            </a:r>
          </a:p>
        </p:txBody>
      </p:sp>
    </p:spTree>
    <p:extLst>
      <p:ext uri="{BB962C8B-B14F-4D97-AF65-F5344CB8AC3E}">
        <p14:creationId xmlns:p14="http://schemas.microsoft.com/office/powerpoint/2010/main" val="39786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u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u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u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SSC [um/un]</a:t>
            </a:r>
          </a:p>
        </p:txBody>
      </p:sp>
      <p:sp>
        <p:nvSpPr>
          <p:cNvPr id="6" name="Rounded Rectangle 46">
            <a:extLst>
              <a:ext uri="{FF2B5EF4-FFF2-40B4-BE49-F238E27FC236}">
                <a16:creationId xmlns:a16="http://schemas.microsoft.com/office/drawing/2014/main" id="{FE35783B-5683-490D-BE88-5977139AA429}"/>
              </a:ext>
            </a:extLst>
          </p:cNvPr>
          <p:cNvSpPr/>
          <p:nvPr/>
        </p:nvSpPr>
        <p:spPr>
          <a:xfrm>
            <a:off x="10095979" y="249869"/>
            <a:ext cx="181394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7DC76266-B793-4993-891C-1ABCD8F52580}"/>
              </a:ext>
            </a:extLst>
          </p:cNvPr>
          <p:cNvSpPr txBox="1"/>
          <p:nvPr/>
        </p:nvSpPr>
        <p:spPr>
          <a:xfrm>
            <a:off x="328399" y="2556764"/>
            <a:ext cx="113135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Introduction</a:t>
            </a:r>
          </a:p>
        </p:txBody>
      </p:sp>
    </p:spTree>
    <p:extLst>
      <p:ext uri="{BB962C8B-B14F-4D97-AF65-F5344CB8AC3E}">
        <p14:creationId xmlns:p14="http://schemas.microsoft.com/office/powerpoint/2010/main" val="134442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53784-57D4-DE4E-A132-EA93954366B4}"/>
              </a:ext>
            </a:extLst>
          </p:cNvPr>
          <p:cNvSpPr>
            <a:spLocks noGrp="1"/>
          </p:cNvSpPr>
          <p:nvPr>
            <p:ph type="title"/>
          </p:nvPr>
        </p:nvSpPr>
        <p:spPr>
          <a:xfrm>
            <a:off x="695703" y="459480"/>
            <a:ext cx="10515600" cy="1325563"/>
          </a:xfrm>
        </p:spPr>
        <p:txBody>
          <a:bodyPr>
            <a:noAutofit/>
          </a:bodyPr>
          <a:lstStyle/>
          <a:p>
            <a:pPr algn="ctr"/>
            <a:r>
              <a:rPr lang="en-GB" sz="10000" b="1" dirty="0">
                <a:solidFill>
                  <a:srgbClr val="115076"/>
                </a:solidFill>
                <a:cs typeface="Calibri" panose="020F0502020204030204" pitchFamily="34" charset="0"/>
              </a:rPr>
              <a:t>um/un</a:t>
            </a:r>
            <a:endParaRPr lang="en-US" sz="10000" dirty="0"/>
          </a:p>
        </p:txBody>
      </p:sp>
      <p:sp>
        <p:nvSpPr>
          <p:cNvPr id="19" name="Rounded Rectangle 18" descr="rectangle"/>
          <p:cNvSpPr/>
          <p:nvPr/>
        </p:nvSpPr>
        <p:spPr>
          <a:xfrm>
            <a:off x="4487510" y="2063834"/>
            <a:ext cx="3216981"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extBox 19"/>
          <p:cNvSpPr txBox="1"/>
          <p:nvPr/>
        </p:nvSpPr>
        <p:spPr>
          <a:xfrm>
            <a:off x="5534785" y="3594940"/>
            <a:ext cx="112242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un</a:t>
            </a:r>
          </a:p>
        </p:txBody>
      </p:sp>
      <p:sp>
        <p:nvSpPr>
          <p:cNvPr id="23" name="Rectangle 22"/>
          <p:cNvSpPr/>
          <p:nvPr/>
        </p:nvSpPr>
        <p:spPr>
          <a:xfrm>
            <a:off x="1116144" y="584479"/>
            <a:ext cx="1957587"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fr-FR"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un</a:t>
            </a: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di</a:t>
            </a:r>
            <a:endParaRPr kumimoji="0" lang="fr-FR"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4" name="TextBox 23"/>
          <p:cNvSpPr txBox="1"/>
          <p:nvPr/>
        </p:nvSpPr>
        <p:spPr>
          <a:xfrm>
            <a:off x="694752" y="3594940"/>
            <a:ext cx="29308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auc</a:t>
            </a:r>
            <a:r>
              <a:rPr kumimoji="0" lang="fr-FR"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un</a:t>
            </a:r>
          </a:p>
        </p:txBody>
      </p:sp>
      <p:sp>
        <p:nvSpPr>
          <p:cNvPr id="25" name="TextBox 24"/>
          <p:cNvSpPr txBox="1"/>
          <p:nvPr/>
        </p:nvSpPr>
        <p:spPr>
          <a:xfrm>
            <a:off x="4040440" y="4798028"/>
            <a:ext cx="40151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chac</a:t>
            </a:r>
            <a:r>
              <a:rPr kumimoji="0" lang="fr-FR"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6" name="TextBox 25"/>
          <p:cNvSpPr txBox="1"/>
          <p:nvPr/>
        </p:nvSpPr>
        <p:spPr>
          <a:xfrm>
            <a:off x="8010393" y="459480"/>
            <a:ext cx="36881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parf</a:t>
            </a:r>
            <a:r>
              <a:rPr kumimoji="0" lang="fr-FR"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um</a:t>
            </a:r>
          </a:p>
        </p:txBody>
      </p:sp>
      <p:sp>
        <p:nvSpPr>
          <p:cNvPr id="27" name="Rectangle 26"/>
          <p:cNvSpPr/>
          <p:nvPr/>
        </p:nvSpPr>
        <p:spPr>
          <a:xfrm>
            <a:off x="7919792" y="3769132"/>
            <a:ext cx="356700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comm</a:t>
            </a:r>
            <a:r>
              <a:rPr kumimoji="0" lang="fr-FR"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fr-FR"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endParaRPr>
          </a:p>
        </p:txBody>
      </p:sp>
      <p:pic>
        <p:nvPicPr>
          <p:cNvPr id="28" name="Picture 27" descr="Monday on the calendar">
            <a:extLst>
              <a:ext uri="{FF2B5EF4-FFF2-40B4-BE49-F238E27FC236}">
                <a16:creationId xmlns:a16="http://schemas.microsoft.com/office/drawing/2014/main" id="{B539A51D-168B-0543-A858-8DDA78E2382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816" t="37396" r="31964" b="35376"/>
          <a:stretch/>
        </p:blipFill>
        <p:spPr>
          <a:xfrm>
            <a:off x="970241" y="1642572"/>
            <a:ext cx="2238573" cy="1952368"/>
          </a:xfrm>
          <a:prstGeom prst="rect">
            <a:avLst/>
          </a:prstGeom>
        </p:spPr>
      </p:pic>
      <p:pic>
        <p:nvPicPr>
          <p:cNvPr id="29" name="Picture 28" descr="perfume bottle">
            <a:extLst>
              <a:ext uri="{FF2B5EF4-FFF2-40B4-BE49-F238E27FC236}">
                <a16:creationId xmlns:a16="http://schemas.microsoft.com/office/drawing/2014/main" id="{02A378D0-9B85-1A4A-A33B-F4D36D0332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397" t="71011" r="29822" b="-1542"/>
          <a:stretch/>
        </p:blipFill>
        <p:spPr>
          <a:xfrm>
            <a:off x="8927701" y="1704333"/>
            <a:ext cx="1853514" cy="1957377"/>
          </a:xfrm>
          <a:prstGeom prst="rect">
            <a:avLst/>
          </a:prstGeom>
        </p:spPr>
      </p:pic>
      <p:sp>
        <p:nvSpPr>
          <p:cNvPr id="30" name="Rectangle 29">
            <a:extLst>
              <a:ext uri="{FF2B5EF4-FFF2-40B4-BE49-F238E27FC236}">
                <a16:creationId xmlns:a16="http://schemas.microsoft.com/office/drawing/2014/main" id="{DF55CC76-FF9C-224F-97DB-596F6EA4100B}"/>
              </a:ext>
            </a:extLst>
          </p:cNvPr>
          <p:cNvSpPr/>
          <p:nvPr/>
        </p:nvSpPr>
        <p:spPr>
          <a:xfrm>
            <a:off x="1228353" y="4483321"/>
            <a:ext cx="167545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[none]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1" name="Rectangle 30">
            <a:extLst>
              <a:ext uri="{FF2B5EF4-FFF2-40B4-BE49-F238E27FC236}">
                <a16:creationId xmlns:a16="http://schemas.microsoft.com/office/drawing/2014/main" id="{6C70D5E9-D171-FB4C-B44F-3112BADFC250}"/>
              </a:ext>
            </a:extLst>
          </p:cNvPr>
          <p:cNvSpPr/>
          <p:nvPr/>
        </p:nvSpPr>
        <p:spPr>
          <a:xfrm>
            <a:off x="5243841" y="5611180"/>
            <a:ext cx="170431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[each]</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6C70D5E9-D171-FB4C-B44F-3112BADFC250}"/>
              </a:ext>
            </a:extLst>
          </p:cNvPr>
          <p:cNvSpPr/>
          <p:nvPr/>
        </p:nvSpPr>
        <p:spPr>
          <a:xfrm>
            <a:off x="8574300" y="4798028"/>
            <a:ext cx="256031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[common]</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3" name="Rectangle 32" descr="the number one"/>
          <p:cNvSpPr/>
          <p:nvPr/>
        </p:nvSpPr>
        <p:spPr>
          <a:xfrm>
            <a:off x="5072533" y="1522663"/>
            <a:ext cx="2137049" cy="264687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0" b="1"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Tw Cen MT" panose="020B0602020104020603"/>
                <a:ea typeface="+mn-ea"/>
                <a:cs typeface="+mn-cs"/>
              </a:rPr>
              <a:t>1</a:t>
            </a:r>
          </a:p>
        </p:txBody>
      </p:sp>
    </p:spTree>
    <p:extLst>
      <p:ext uri="{BB962C8B-B14F-4D97-AF65-F5344CB8AC3E}">
        <p14:creationId xmlns:p14="http://schemas.microsoft.com/office/powerpoint/2010/main" val="1708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u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subTnLst>
                                    <p:audio>
                                      <p:cMediaNode>
                                        <p:cTn display="0" masterRel="sameClick">
                                          <p:stCondLst>
                                            <p:cond evt="begin" delay="0">
                                              <p:tn val="16"/>
                                            </p:cond>
                                          </p:stCondLst>
                                          <p:endCondLst>
                                            <p:cond evt="onStopAudio" delay="0">
                                              <p:tgtEl>
                                                <p:sldTgt/>
                                              </p:tgtEl>
                                            </p:cond>
                                          </p:endCondLst>
                                        </p:cTn>
                                        <p:tgtEl>
                                          <p:sndTgt r:embed="rId3" name="un.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subTnLst>
                                    <p:audio>
                                      <p:cMediaNode>
                                        <p:cTn display="0" masterRel="sameClick">
                                          <p:stCondLst>
                                            <p:cond evt="begin" delay="0">
                                              <p:tn val="21"/>
                                            </p:cond>
                                          </p:stCondLst>
                                          <p:endCondLst>
                                            <p:cond evt="onStopAudio" delay="0">
                                              <p:tgtEl>
                                                <p:sldTgt/>
                                              </p:tgtEl>
                                            </p:cond>
                                          </p:endCondLst>
                                        </p:cTn>
                                        <p:tgtEl>
                                          <p:sndTgt r:embed="rId4" name="un lundi.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subTnLst>
                                    <p:audio>
                                      <p:cMediaNode>
                                        <p:cTn display="0" masterRel="sameClick">
                                          <p:stCondLst>
                                            <p:cond evt="begin" delay="0">
                                              <p:tn val="26"/>
                                            </p:cond>
                                          </p:stCondLst>
                                          <p:endCondLst>
                                            <p:cond evt="onStopAudio" delay="0">
                                              <p:tgtEl>
                                                <p:sldTgt/>
                                              </p:tgtEl>
                                            </p:cond>
                                          </p:endCondLst>
                                        </p:cTn>
                                        <p:tgtEl>
                                          <p:sndTgt r:embed="rId4" name="un lundi.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subTnLst>
                                    <p:audio>
                                      <p:cMediaNode>
                                        <p:cTn display="0" masterRel="sameClick">
                                          <p:stCondLst>
                                            <p:cond evt="begin" delay="0">
                                              <p:tn val="31"/>
                                            </p:cond>
                                          </p:stCondLst>
                                          <p:endCondLst>
                                            <p:cond evt="onStopAudio" delay="0">
                                              <p:tgtEl>
                                                <p:sldTgt/>
                                              </p:tgtEl>
                                            </p:cond>
                                          </p:endCondLst>
                                        </p:cTn>
                                        <p:tgtEl>
                                          <p:sndTgt r:embed="rId5" name="un parfum.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subTnLst>
                                    <p:audio>
                                      <p:cMediaNode>
                                        <p:cTn display="0" masterRel="sameClick">
                                          <p:stCondLst>
                                            <p:cond evt="begin" delay="0">
                                              <p:tn val="36"/>
                                            </p:cond>
                                          </p:stCondLst>
                                          <p:endCondLst>
                                            <p:cond evt="onStopAudio" delay="0">
                                              <p:tgtEl>
                                                <p:sldTgt/>
                                              </p:tgtEl>
                                            </p:cond>
                                          </p:endCondLst>
                                        </p:cTn>
                                        <p:tgtEl>
                                          <p:sndTgt r:embed="rId5" name="un parfum.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subTnLst>
                                    <p:audio>
                                      <p:cMediaNode>
                                        <p:cTn display="0" masterRel="sameClick">
                                          <p:stCondLst>
                                            <p:cond evt="begin" delay="0">
                                              <p:tn val="41"/>
                                            </p:cond>
                                          </p:stCondLst>
                                          <p:endCondLst>
                                            <p:cond evt="onStopAudio" delay="0">
                                              <p:tgtEl>
                                                <p:sldTgt/>
                                              </p:tgtEl>
                                            </p:cond>
                                          </p:endCondLst>
                                        </p:cTn>
                                        <p:tgtEl>
                                          <p:sndTgt r:embed="rId6" name="un aucun.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subTnLst>
                                    <p:audio>
                                      <p:cMediaNode>
                                        <p:cTn display="0" masterRel="sameClick">
                                          <p:stCondLst>
                                            <p:cond evt="begin" delay="0">
                                              <p:tn val="46"/>
                                            </p:cond>
                                          </p:stCondLst>
                                          <p:endCondLst>
                                            <p:cond evt="onStopAudio" delay="0">
                                              <p:tgtEl>
                                                <p:sldTgt/>
                                              </p:tgtEl>
                                            </p:cond>
                                          </p:endCondLst>
                                        </p:cTn>
                                        <p:tgtEl>
                                          <p:sndTgt r:embed="rId6" name="un aucun.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subTnLst>
                                    <p:audio>
                                      <p:cMediaNode>
                                        <p:cTn display="0" masterRel="sameClick">
                                          <p:stCondLst>
                                            <p:cond evt="begin" delay="0">
                                              <p:tn val="51"/>
                                            </p:cond>
                                          </p:stCondLst>
                                          <p:endCondLst>
                                            <p:cond evt="onStopAudio" delay="0">
                                              <p:tgtEl>
                                                <p:sldTgt/>
                                              </p:tgtEl>
                                            </p:cond>
                                          </p:endCondLst>
                                        </p:cTn>
                                        <p:tgtEl>
                                          <p:sndTgt r:embed="rId7" name="un chacun.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subTnLst>
                                    <p:audio>
                                      <p:cMediaNode>
                                        <p:cTn display="0" masterRel="sameClick">
                                          <p:stCondLst>
                                            <p:cond evt="begin" delay="0">
                                              <p:tn val="56"/>
                                            </p:cond>
                                          </p:stCondLst>
                                          <p:endCondLst>
                                            <p:cond evt="onStopAudio" delay="0">
                                              <p:tgtEl>
                                                <p:sldTgt/>
                                              </p:tgtEl>
                                            </p:cond>
                                          </p:endCondLst>
                                        </p:cTn>
                                        <p:tgtEl>
                                          <p:sndTgt r:embed="rId7" name="un chacun.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subTnLst>
                                    <p:audio>
                                      <p:cMediaNode>
                                        <p:cTn display="0" masterRel="sameClick">
                                          <p:stCondLst>
                                            <p:cond evt="begin" delay="0">
                                              <p:tn val="61"/>
                                            </p:cond>
                                          </p:stCondLst>
                                          <p:endCondLst>
                                            <p:cond evt="onStopAudio" delay="0">
                                              <p:tgtEl>
                                                <p:sldTgt/>
                                              </p:tgtEl>
                                            </p:cond>
                                          </p:endCondLst>
                                        </p:cTn>
                                        <p:tgtEl>
                                          <p:sndTgt r:embed="rId8" name="un commun.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subTnLst>
                                    <p:audio>
                                      <p:cMediaNode>
                                        <p:cTn display="0" masterRel="sameClick">
                                          <p:stCondLst>
                                            <p:cond evt="begin" delay="0">
                                              <p:tn val="66"/>
                                            </p:cond>
                                          </p:stCondLst>
                                          <p:endCondLst>
                                            <p:cond evt="onStopAudio" delay="0">
                                              <p:tgtEl>
                                                <p:sldTgt/>
                                              </p:tgtEl>
                                            </p:cond>
                                          </p:endCondLst>
                                        </p:cTn>
                                        <p:tgtEl>
                                          <p:sndTgt r:embed="rId8" name="un commu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0" grpId="0"/>
      <p:bldP spid="23" grpId="0"/>
      <p:bldP spid="24" grpId="0"/>
      <p:bldP spid="25" grpId="0"/>
      <p:bldP spid="26" grpId="0"/>
      <p:bldP spid="27"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9" y="178002"/>
            <a:ext cx="5492196" cy="867128"/>
          </a:xfrm>
          <a:prstGeom prst="rect">
            <a:avLst/>
          </a:prstGeom>
        </p:spPr>
      </p:pic>
      <p:sp>
        <p:nvSpPr>
          <p:cNvPr id="4" name="Title 3"/>
          <p:cNvSpPr>
            <a:spLocks noGrp="1"/>
          </p:cNvSpPr>
          <p:nvPr>
            <p:ph type="title"/>
          </p:nvPr>
        </p:nvSpPr>
        <p:spPr>
          <a:xfrm>
            <a:off x="15959" y="177820"/>
            <a:ext cx="5265384" cy="707849"/>
          </a:xfrm>
        </p:spPr>
        <p:txBody>
          <a:bodyPr>
            <a:normAutofit/>
          </a:bodyPr>
          <a:lstStyle/>
          <a:p>
            <a:r>
              <a:rPr lang="fr-FR" sz="3600" b="1" dirty="0">
                <a:solidFill>
                  <a:schemeClr val="bg1"/>
                </a:solidFill>
              </a:rPr>
              <a:t>Les voyelles nasales </a:t>
            </a:r>
            <a:r>
              <a:rPr lang="en-GB" sz="3600" b="1" dirty="0">
                <a:solidFill>
                  <a:schemeClr val="bg1"/>
                </a:solidFill>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10481801" y="251600"/>
            <a:ext cx="154508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lire/parler</a:t>
            </a:r>
          </a:p>
        </p:txBody>
      </p:sp>
      <p:sp>
        <p:nvSpPr>
          <p:cNvPr id="2" name="TextBox 1">
            <a:extLst>
              <a:ext uri="{FF2B5EF4-FFF2-40B4-BE49-F238E27FC236}">
                <a16:creationId xmlns:a16="http://schemas.microsoft.com/office/drawing/2014/main" id="{F5AEF9DF-2FD5-1442-9E84-D31130754D83}"/>
              </a:ext>
            </a:extLst>
          </p:cNvPr>
          <p:cNvSpPr txBox="1"/>
          <p:nvPr/>
        </p:nvSpPr>
        <p:spPr>
          <a:xfrm>
            <a:off x="2074523" y="1966326"/>
            <a:ext cx="1833147" cy="1938992"/>
          </a:xfrm>
          <a:prstGeom prst="rect">
            <a:avLst/>
          </a:prstGeom>
          <a:solidFill>
            <a:srgbClr val="E3EAFD"/>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115076"/>
                </a:solidFill>
                <a:effectLst/>
                <a:uLnTx/>
                <a:uFillTx/>
                <a:latin typeface="Century Gothic" panose="020F0302020204030204"/>
                <a:ea typeface="+mn-ea"/>
                <a:cs typeface="+mn-cs"/>
              </a:rPr>
              <a:t>parf</a:t>
            </a:r>
            <a:r>
              <a:rPr kumimoji="0" lang="fr-FR" sz="2800" b="1" i="0" u="none" strike="noStrike" kern="1200" cap="none" spc="0" normalizeH="0" baseline="0" noProof="0" dirty="0">
                <a:ln>
                  <a:noFill/>
                </a:ln>
                <a:solidFill>
                  <a:srgbClr val="115076"/>
                </a:solidFill>
                <a:effectLst/>
                <a:uLnTx/>
                <a:uFillTx/>
                <a:latin typeface="Century Gothic" panose="020F0302020204030204"/>
                <a:ea typeface="+mn-ea"/>
                <a:cs typeface="+mn-cs"/>
              </a:rPr>
              <a:t>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perfume</a:t>
            </a: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6" name="TextBox 5">
            <a:extLst>
              <a:ext uri="{FF2B5EF4-FFF2-40B4-BE49-F238E27FC236}">
                <a16:creationId xmlns:a16="http://schemas.microsoft.com/office/drawing/2014/main" id="{8AC3E6F7-F57E-4B9C-B826-A7D25754D13D}"/>
              </a:ext>
            </a:extLst>
          </p:cNvPr>
          <p:cNvSpPr txBox="1"/>
          <p:nvPr/>
        </p:nvSpPr>
        <p:spPr>
          <a:xfrm>
            <a:off x="38150" y="1066043"/>
            <a:ext cx="121538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Remember that the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nasal</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SSCs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[un]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and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[um]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become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non-nasal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sounds when they come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before a vowel.</a:t>
            </a: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92A3D034-4C3E-405B-986F-331EA084B620}"/>
              </a:ext>
            </a:extLst>
          </p:cNvPr>
          <p:cNvSpPr txBox="1"/>
          <p:nvPr/>
        </p:nvSpPr>
        <p:spPr>
          <a:xfrm>
            <a:off x="8138167" y="3981497"/>
            <a:ext cx="2152768" cy="2215991"/>
          </a:xfrm>
          <a:prstGeom prst="rect">
            <a:avLst/>
          </a:prstGeom>
          <a:solidFill>
            <a:srgbClr val="115076"/>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t</a:t>
            </a:r>
            <a:r>
              <a:rPr kumimoji="0" lang="fr-FR" sz="2800" b="1" i="0" u="none" strike="noStrike" kern="1200" cap="none" spc="0" normalizeH="0" baseline="0" noProof="0" dirty="0">
                <a:ln>
                  <a:noFill/>
                </a:ln>
                <a:solidFill>
                  <a:prstClr val="white"/>
                </a:solidFill>
                <a:effectLst/>
                <a:uLnTx/>
                <a:uFillTx/>
                <a:latin typeface="Century Gothic" panose="020F0302020204030204"/>
                <a:ea typeface="+mn-ea"/>
                <a:cs typeface="+mn-cs"/>
              </a:rPr>
              <a:t>um</a:t>
            </a: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ulte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chaos</a:t>
            </a:r>
            <a:r>
              <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A3C83F86-C9DE-440C-A4B9-EF14F6F2CE74}"/>
              </a:ext>
            </a:extLst>
          </p:cNvPr>
          <p:cNvSpPr txBox="1"/>
          <p:nvPr/>
        </p:nvSpPr>
        <p:spPr>
          <a:xfrm>
            <a:off x="10358598" y="3990948"/>
            <a:ext cx="1673394" cy="2215991"/>
          </a:xfrm>
          <a:prstGeom prst="rect">
            <a:avLst/>
          </a:prstGeom>
          <a:solidFill>
            <a:srgbClr val="E87D1E"/>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caj</a:t>
            </a:r>
            <a:r>
              <a:rPr kumimoji="0" lang="fr-FR" sz="2800" b="1" i="0" u="none" strike="noStrike" kern="1200" cap="none" spc="0" normalizeH="0" baseline="0" noProof="0" dirty="0">
                <a:ln>
                  <a:noFill/>
                </a:ln>
                <a:solidFill>
                  <a:prstClr val="white"/>
                </a:solidFill>
                <a:effectLst/>
                <a:uLnTx/>
                <a:uFillTx/>
                <a:latin typeface="Century Gothic" panose="020F0302020204030204"/>
                <a:ea typeface="+mn-ea"/>
                <a:cs typeface="+mn-cs"/>
              </a:rPr>
              <a:t>un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rPr>
              <a:t>[cajun]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F6F7BA76-CF35-4090-86E0-7259204EBDA4}"/>
              </a:ext>
            </a:extLst>
          </p:cNvPr>
          <p:cNvSpPr txBox="1"/>
          <p:nvPr/>
        </p:nvSpPr>
        <p:spPr>
          <a:xfrm>
            <a:off x="10404716" y="1978977"/>
            <a:ext cx="1622551" cy="1938992"/>
          </a:xfrm>
          <a:prstGeom prst="rect">
            <a:avLst/>
          </a:prstGeom>
          <a:solidFill>
            <a:srgbClr val="E3EAFD"/>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115076"/>
                </a:solidFill>
                <a:effectLst/>
                <a:uLnTx/>
                <a:uFillTx/>
                <a:latin typeface="Century Gothic" panose="020F0302020204030204"/>
                <a:ea typeface="+mn-ea"/>
                <a:cs typeface="+mn-cs"/>
              </a:rPr>
              <a:t>h</a:t>
            </a:r>
            <a:r>
              <a:rPr kumimoji="0" lang="fr-FR" sz="2800" b="1" i="0" u="none" strike="noStrike" kern="1200" cap="none" spc="0" normalizeH="0" baseline="0" noProof="0" dirty="0">
                <a:ln>
                  <a:noFill/>
                </a:ln>
                <a:solidFill>
                  <a:srgbClr val="115076"/>
                </a:solidFill>
                <a:effectLst/>
                <a:uLnTx/>
                <a:uFillTx/>
                <a:latin typeface="Century Gothic" panose="020F0302020204030204"/>
                <a:ea typeface="+mn-ea"/>
                <a:cs typeface="+mn-cs"/>
              </a:rPr>
              <a:t>um</a:t>
            </a:r>
            <a:r>
              <a:rPr kumimoji="0" lang="fr-FR" sz="2800" b="0" i="0" u="none" strike="noStrike" kern="1200" cap="none" spc="0" normalizeH="0" baseline="0" noProof="0" dirty="0">
                <a:ln>
                  <a:noFill/>
                </a:ln>
                <a:solidFill>
                  <a:srgbClr val="115076"/>
                </a:solidFill>
                <a:effectLst/>
                <a:uLnTx/>
                <a:uFillTx/>
                <a:latin typeface="Century Gothic" panose="020F0302020204030204"/>
                <a:ea typeface="+mn-ea"/>
                <a:cs typeface="+mn-cs"/>
              </a:rPr>
              <a:t>ble</a:t>
            </a:r>
            <a:endParaRPr kumimoji="0" lang="fr-FR" sz="28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[humble]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0574DA6C-2F04-400E-9805-65AF1D6D6A20}"/>
              </a:ext>
            </a:extLst>
          </p:cNvPr>
          <p:cNvSpPr txBox="1"/>
          <p:nvPr/>
        </p:nvSpPr>
        <p:spPr>
          <a:xfrm>
            <a:off x="6113952" y="3981497"/>
            <a:ext cx="1921444" cy="2215991"/>
          </a:xfrm>
          <a:prstGeom prst="rect">
            <a:avLst/>
          </a:prstGeom>
          <a:solidFill>
            <a:srgbClr val="E3EAFD"/>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115076"/>
                </a:solidFill>
                <a:effectLst/>
                <a:uLnTx/>
                <a:uFillTx/>
                <a:latin typeface="Century Gothic" panose="020F0302020204030204"/>
                <a:ea typeface="+mn-ea"/>
                <a:cs typeface="+mn-cs"/>
              </a:rPr>
              <a:t>opport</a:t>
            </a:r>
            <a:r>
              <a:rPr kumimoji="0" lang="fr-FR" sz="2800" b="1" i="0" u="none" strike="noStrike" kern="1200" cap="none" spc="0" normalizeH="0" baseline="0" noProof="0" dirty="0">
                <a:ln>
                  <a:noFill/>
                </a:ln>
                <a:solidFill>
                  <a:srgbClr val="115076"/>
                </a:solidFill>
                <a:effectLst/>
                <a:uLnTx/>
                <a:uFillTx/>
                <a:latin typeface="Century Gothic" panose="020F0302020204030204"/>
                <a:ea typeface="+mn-ea"/>
                <a:cs typeface="+mn-cs"/>
              </a:rPr>
              <a:t>un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timely</a:t>
            </a: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80501834-70F3-45F0-BC2B-17271A21BB26}"/>
              </a:ext>
            </a:extLst>
          </p:cNvPr>
          <p:cNvSpPr txBox="1"/>
          <p:nvPr/>
        </p:nvSpPr>
        <p:spPr>
          <a:xfrm>
            <a:off x="8138167" y="1966326"/>
            <a:ext cx="2152770" cy="1938992"/>
          </a:xfrm>
          <a:prstGeom prst="rect">
            <a:avLst/>
          </a:prstGeom>
          <a:solidFill>
            <a:srgbClr val="E87D1E"/>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r</a:t>
            </a:r>
            <a:r>
              <a:rPr kumimoji="0" lang="fr-FR" sz="2800" b="1" i="0" u="none" strike="noStrike" kern="1200" cap="none" spc="0" normalizeH="0" baseline="0" noProof="0" dirty="0">
                <a:ln>
                  <a:noFill/>
                </a:ln>
                <a:solidFill>
                  <a:prstClr val="white"/>
                </a:solidFill>
                <a:effectLst/>
                <a:uLnTx/>
                <a:uFillTx/>
                <a:latin typeface="Century Gothic" panose="020F0302020204030204"/>
                <a:ea typeface="+mn-ea"/>
                <a:cs typeface="+mn-cs"/>
              </a:rPr>
              <a:t>um</a:t>
            </a: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eur</a:t>
            </a:r>
            <a:endParaRPr kumimoji="0" lang="fr-FR"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[rumour]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854B66AE-ABF7-4BC0-95A5-6637D0635B42}"/>
              </a:ext>
            </a:extLst>
          </p:cNvPr>
          <p:cNvSpPr txBox="1"/>
          <p:nvPr/>
        </p:nvSpPr>
        <p:spPr>
          <a:xfrm>
            <a:off x="177431" y="3969129"/>
            <a:ext cx="1966891" cy="2215991"/>
          </a:xfrm>
          <a:prstGeom prst="rect">
            <a:avLst/>
          </a:prstGeom>
          <a:solidFill>
            <a:srgbClr val="115076"/>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h</a:t>
            </a:r>
            <a:r>
              <a:rPr kumimoji="0" lang="fr-FR" sz="2800" b="1" i="0" u="none" strike="noStrike" kern="1200" cap="none" spc="0" normalizeH="0" baseline="0" noProof="0" dirty="0">
                <a:ln>
                  <a:noFill/>
                </a:ln>
                <a:solidFill>
                  <a:prstClr val="white"/>
                </a:solidFill>
                <a:effectLst/>
                <a:uLnTx/>
                <a:uFillTx/>
                <a:latin typeface="Century Gothic" panose="020F0302020204030204"/>
                <a:ea typeface="+mn-ea"/>
                <a:cs typeface="+mn-cs"/>
              </a:rPr>
              <a:t>um</a:t>
            </a: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idité</a:t>
            </a:r>
            <a:endParaRPr kumimoji="0" lang="fr-FR"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[humidity</a:t>
            </a:r>
            <a:r>
              <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44ABBC46-FA7C-411B-B75C-4251ED2EC9B3}"/>
              </a:ext>
            </a:extLst>
          </p:cNvPr>
          <p:cNvSpPr txBox="1"/>
          <p:nvPr/>
        </p:nvSpPr>
        <p:spPr>
          <a:xfrm>
            <a:off x="5985987" y="1966326"/>
            <a:ext cx="2060099" cy="1938992"/>
          </a:xfrm>
          <a:prstGeom prst="rect">
            <a:avLst/>
          </a:prstGeom>
          <a:solidFill>
            <a:srgbClr val="FBF0D5"/>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115076"/>
                </a:solidFill>
                <a:effectLst/>
                <a:uLnTx/>
                <a:uFillTx/>
                <a:latin typeface="Century Gothic" panose="020F0302020204030204"/>
                <a:ea typeface="+mn-ea"/>
                <a:cs typeface="+mn-cs"/>
              </a:rPr>
              <a:t>m</a:t>
            </a:r>
            <a:r>
              <a:rPr kumimoji="0" lang="fr-FR" sz="2800" b="1" i="0" u="none" strike="noStrike" kern="1200" cap="none" spc="0" normalizeH="0" baseline="0" noProof="0" dirty="0">
                <a:ln>
                  <a:noFill/>
                </a:ln>
                <a:solidFill>
                  <a:srgbClr val="115076"/>
                </a:solidFill>
                <a:effectLst/>
                <a:uLnTx/>
                <a:uFillTx/>
                <a:latin typeface="Century Gothic" panose="020F0302020204030204"/>
                <a:ea typeface="+mn-ea"/>
                <a:cs typeface="+mn-cs"/>
              </a:rPr>
              <a:t>un</a:t>
            </a:r>
            <a:r>
              <a:rPr kumimoji="0" lang="fr-FR" sz="2800" b="0" i="0" u="none" strike="noStrike" kern="1200" cap="none" spc="0" normalizeH="0" baseline="0" noProof="0" dirty="0">
                <a:ln>
                  <a:noFill/>
                </a:ln>
                <a:solidFill>
                  <a:srgbClr val="115076"/>
                </a:solidFill>
                <a:effectLst/>
                <a:uLnTx/>
                <a:uFillTx/>
                <a:latin typeface="Century Gothic" panose="020F0302020204030204"/>
                <a:ea typeface="+mn-ea"/>
                <a:cs typeface="+mn-cs"/>
              </a:rPr>
              <a:t>ition</a:t>
            </a:r>
            <a:endParaRPr kumimoji="0" lang="fr-FR" sz="28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[ammunition]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7" name="TextBox 16">
            <a:extLst>
              <a:ext uri="{FF2B5EF4-FFF2-40B4-BE49-F238E27FC236}">
                <a16:creationId xmlns:a16="http://schemas.microsoft.com/office/drawing/2014/main" id="{A5936A0E-A06E-4FE0-A8D3-2F8307F19B1C}"/>
              </a:ext>
            </a:extLst>
          </p:cNvPr>
          <p:cNvSpPr txBox="1"/>
          <p:nvPr/>
        </p:nvSpPr>
        <p:spPr>
          <a:xfrm>
            <a:off x="163724" y="1966326"/>
            <a:ext cx="1797019" cy="1938992"/>
          </a:xfrm>
          <a:prstGeom prst="rect">
            <a:avLst/>
          </a:prstGeom>
          <a:solidFill>
            <a:srgbClr val="E87D1E"/>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F0302020204030204"/>
                <a:ea typeface="+mn-ea"/>
                <a:cs typeface="+mn-cs"/>
              </a:rPr>
              <a:t>un</a:t>
            </a: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ifier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to unify</a:t>
            </a:r>
            <a:r>
              <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8C41C8F6-DC00-496B-A98B-FA28407CF230}"/>
              </a:ext>
            </a:extLst>
          </p:cNvPr>
          <p:cNvSpPr txBox="1"/>
          <p:nvPr/>
        </p:nvSpPr>
        <p:spPr>
          <a:xfrm>
            <a:off x="2255718" y="3969129"/>
            <a:ext cx="1747569" cy="2215991"/>
          </a:xfrm>
          <a:prstGeom prst="rect">
            <a:avLst/>
          </a:prstGeom>
          <a:solidFill>
            <a:srgbClr val="FBF0D5"/>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115076"/>
                </a:solidFill>
                <a:effectLst/>
                <a:uLnTx/>
                <a:uFillTx/>
                <a:latin typeface="Century Gothic" panose="020F0302020204030204"/>
                <a:ea typeface="+mn-ea"/>
                <a:cs typeface="+mn-cs"/>
              </a:rPr>
              <a:t>p</a:t>
            </a:r>
            <a:r>
              <a:rPr kumimoji="0" lang="fr-FR" sz="2800" b="1" i="0" u="none" strike="noStrike" kern="1200" cap="none" spc="0" normalizeH="0" baseline="0" noProof="0" dirty="0">
                <a:ln>
                  <a:noFill/>
                </a:ln>
                <a:solidFill>
                  <a:srgbClr val="115076"/>
                </a:solidFill>
                <a:effectLst/>
                <a:uLnTx/>
                <a:uFillTx/>
                <a:latin typeface="Century Gothic" panose="020F0302020204030204"/>
                <a:ea typeface="+mn-ea"/>
                <a:cs typeface="+mn-cs"/>
              </a:rPr>
              <a:t>un</a:t>
            </a:r>
            <a:r>
              <a:rPr kumimoji="0" lang="fr-FR" sz="2800" b="0" i="0" u="none" strike="noStrike" kern="1200" cap="none" spc="0" normalizeH="0" baseline="0" noProof="0" dirty="0">
                <a:ln>
                  <a:noFill/>
                </a:ln>
                <a:solidFill>
                  <a:srgbClr val="115076"/>
                </a:solidFill>
                <a:effectLst/>
                <a:uLnTx/>
                <a:uFillTx/>
                <a:latin typeface="Century Gothic" panose="020F0302020204030204"/>
                <a:ea typeface="+mn-ea"/>
                <a:cs typeface="+mn-cs"/>
              </a:rPr>
              <a:t>ir</a:t>
            </a:r>
            <a:endParaRPr kumimoji="0" lang="fr-FR" sz="28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[to punish</a:t>
            </a:r>
            <a:r>
              <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73D5F316-6289-4EC2-BD32-D0053DCD619C}"/>
              </a:ext>
            </a:extLst>
          </p:cNvPr>
          <p:cNvSpPr txBox="1"/>
          <p:nvPr/>
        </p:nvSpPr>
        <p:spPr>
          <a:xfrm>
            <a:off x="4128131" y="3969129"/>
            <a:ext cx="1899372" cy="2215991"/>
          </a:xfrm>
          <a:prstGeom prst="rect">
            <a:avLst/>
          </a:prstGeom>
          <a:solidFill>
            <a:srgbClr val="E87D1E"/>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F0302020204030204"/>
                <a:ea typeface="+mn-ea"/>
                <a:cs typeface="+mn-cs"/>
              </a:rPr>
              <a:t>un</a:t>
            </a: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union]</a:t>
            </a:r>
            <a:endPar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2B3716A5-D9AA-407A-8688-FD772B6179AD}"/>
              </a:ext>
            </a:extLst>
          </p:cNvPr>
          <p:cNvSpPr txBox="1"/>
          <p:nvPr/>
        </p:nvSpPr>
        <p:spPr>
          <a:xfrm>
            <a:off x="4003288" y="1966326"/>
            <a:ext cx="1900752" cy="1938992"/>
          </a:xfrm>
          <a:prstGeom prst="rect">
            <a:avLst/>
          </a:prstGeom>
          <a:solidFill>
            <a:srgbClr val="115076"/>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j</a:t>
            </a:r>
            <a:r>
              <a:rPr kumimoji="0" lang="fr-FR" sz="2800" b="1" i="0" u="none" strike="noStrike" kern="1200" cap="none" spc="0" normalizeH="0" baseline="0" noProof="0" dirty="0">
                <a:ln>
                  <a:noFill/>
                </a:ln>
                <a:solidFill>
                  <a:prstClr val="white"/>
                </a:solidFill>
                <a:effectLst/>
                <a:uLnTx/>
                <a:uFillTx/>
                <a:latin typeface="Century Gothic" panose="020F0302020204030204"/>
                <a:ea typeface="+mn-ea"/>
                <a:cs typeface="+mn-cs"/>
              </a:rPr>
              <a:t>un</a:t>
            </a:r>
            <a:r>
              <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rPr>
              <a:t>gle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jungle</a:t>
            </a:r>
            <a:r>
              <a:rPr kumimoji="0" lang="fr-FR"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nvGrpSpPr>
          <p:cNvPr id="81" name="Group 80">
            <a:extLst>
              <a:ext uri="{FF2B5EF4-FFF2-40B4-BE49-F238E27FC236}">
                <a16:creationId xmlns:a16="http://schemas.microsoft.com/office/drawing/2014/main" id="{3D174AC2-AB17-4070-A2AE-3C5A6B2220A6}"/>
              </a:ext>
            </a:extLst>
          </p:cNvPr>
          <p:cNvGrpSpPr/>
          <p:nvPr/>
        </p:nvGrpSpPr>
        <p:grpSpPr>
          <a:xfrm>
            <a:off x="9311022" y="180579"/>
            <a:ext cx="905658" cy="707849"/>
            <a:chOff x="8767591" y="272802"/>
            <a:chExt cx="905658" cy="707849"/>
          </a:xfrm>
        </p:grpSpPr>
        <p:pic>
          <p:nvPicPr>
            <p:cNvPr id="75" name="Picture 74" descr="Icon&#10;&#10;Description automatically generated">
              <a:extLst>
                <a:ext uri="{FF2B5EF4-FFF2-40B4-BE49-F238E27FC236}">
                  <a16:creationId xmlns:a16="http://schemas.microsoft.com/office/drawing/2014/main" id="{EAEE8A61-083A-4907-AF3C-EC6FCE39F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591" y="272802"/>
              <a:ext cx="604990" cy="707849"/>
            </a:xfrm>
            <a:prstGeom prst="rect">
              <a:avLst/>
            </a:prstGeom>
          </p:spPr>
        </p:pic>
        <p:pic>
          <p:nvPicPr>
            <p:cNvPr id="77" name="Picture 76" descr="Shape&#10;&#10;Description automatically generated">
              <a:extLst>
                <a:ext uri="{FF2B5EF4-FFF2-40B4-BE49-F238E27FC236}">
                  <a16:creationId xmlns:a16="http://schemas.microsoft.com/office/drawing/2014/main" id="{0A6995BD-5353-4289-8483-1DA42066A5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471" y="289890"/>
              <a:ext cx="428778" cy="428778"/>
            </a:xfrm>
            <a:prstGeom prst="rect">
              <a:avLst/>
            </a:prstGeom>
          </p:spPr>
        </p:pic>
      </p:grpSp>
      <p:grpSp>
        <p:nvGrpSpPr>
          <p:cNvPr id="82" name="Group 81">
            <a:extLst>
              <a:ext uri="{FF2B5EF4-FFF2-40B4-BE49-F238E27FC236}">
                <a16:creationId xmlns:a16="http://schemas.microsoft.com/office/drawing/2014/main" id="{D93CE20C-B0A3-47AD-80C8-02134F85D2EC}"/>
              </a:ext>
            </a:extLst>
          </p:cNvPr>
          <p:cNvGrpSpPr/>
          <p:nvPr/>
        </p:nvGrpSpPr>
        <p:grpSpPr>
          <a:xfrm>
            <a:off x="5598582" y="176930"/>
            <a:ext cx="1007605" cy="707849"/>
            <a:chOff x="6369600" y="211352"/>
            <a:chExt cx="1007605" cy="707849"/>
          </a:xfrm>
        </p:grpSpPr>
        <p:pic>
          <p:nvPicPr>
            <p:cNvPr id="74" name="Picture 73" descr="Icon&#10;&#10;Description automatically generated">
              <a:extLst>
                <a:ext uri="{FF2B5EF4-FFF2-40B4-BE49-F238E27FC236}">
                  <a16:creationId xmlns:a16="http://schemas.microsoft.com/office/drawing/2014/main" id="{F548BED2-AA30-4342-B7EF-B94F831CE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600" y="211352"/>
              <a:ext cx="604990" cy="707849"/>
            </a:xfrm>
            <a:prstGeom prst="rect">
              <a:avLst/>
            </a:prstGeom>
          </p:spPr>
        </p:pic>
        <p:pic>
          <p:nvPicPr>
            <p:cNvPr id="79" name="Picture 78" descr="Shape&#10;&#10;Description automatically generated">
              <a:extLst>
                <a:ext uri="{FF2B5EF4-FFF2-40B4-BE49-F238E27FC236}">
                  <a16:creationId xmlns:a16="http://schemas.microsoft.com/office/drawing/2014/main" id="{4D20D9F5-BE42-47FF-8936-75C5A4A584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88582">
              <a:off x="6769702" y="230746"/>
              <a:ext cx="607503" cy="455153"/>
            </a:xfrm>
            <a:prstGeom prst="rect">
              <a:avLst/>
            </a:prstGeom>
          </p:spPr>
        </p:pic>
      </p:grpSp>
      <p:sp>
        <p:nvSpPr>
          <p:cNvPr id="84" name="TextBox 83">
            <a:extLst>
              <a:ext uri="{FF2B5EF4-FFF2-40B4-BE49-F238E27FC236}">
                <a16:creationId xmlns:a16="http://schemas.microsoft.com/office/drawing/2014/main" id="{080C3171-4E68-4212-8858-27694743F0BD}"/>
              </a:ext>
            </a:extLst>
          </p:cNvPr>
          <p:cNvSpPr txBox="1"/>
          <p:nvPr/>
        </p:nvSpPr>
        <p:spPr>
          <a:xfrm>
            <a:off x="6407795" y="227357"/>
            <a:ext cx="293641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Are the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vowels in bold</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nasal or non-nasal?</a:t>
            </a: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pic>
        <p:nvPicPr>
          <p:cNvPr id="20" name="Picture 19" descr="A picture containing text, vector graphics&#10;&#10;Description automatically generated">
            <a:hlinkClick r:id="" action="ppaction://noaction">
              <a:snd r:embed="rId7" name="tumulte.wav"/>
            </a:hlinkClick>
            <a:extLst>
              <a:ext uri="{FF2B5EF4-FFF2-40B4-BE49-F238E27FC236}">
                <a16:creationId xmlns:a16="http://schemas.microsoft.com/office/drawing/2014/main" id="{24390BB2-4991-48A8-B4B9-DB8BFEE73A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0573" y="4864353"/>
            <a:ext cx="1524294" cy="1219436"/>
          </a:xfrm>
          <a:prstGeom prst="rect">
            <a:avLst/>
          </a:prstGeom>
        </p:spPr>
      </p:pic>
      <p:pic>
        <p:nvPicPr>
          <p:cNvPr id="23" name="Picture 22" descr="A picture containing text, watch&#10;&#10;Description automatically generated">
            <a:hlinkClick r:id="" action="ppaction://noaction">
              <a:snd r:embed="rId9" name="opportun.wav"/>
            </a:hlinkClick>
            <a:extLst>
              <a:ext uri="{FF2B5EF4-FFF2-40B4-BE49-F238E27FC236}">
                <a16:creationId xmlns:a16="http://schemas.microsoft.com/office/drawing/2014/main" id="{8EF02D98-C078-4DF9-B095-B422C644CC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99857" y="4858846"/>
            <a:ext cx="867083" cy="1230451"/>
          </a:xfrm>
          <a:prstGeom prst="rect">
            <a:avLst/>
          </a:prstGeom>
        </p:spPr>
      </p:pic>
      <p:pic>
        <p:nvPicPr>
          <p:cNvPr id="25" name="Picture 24" descr="Icon&#10;&#10;Description automatically generated">
            <a:hlinkClick r:id="" action="ppaction://noaction">
              <a:snd r:embed="rId11" name="union.wav"/>
            </a:hlinkClick>
            <a:extLst>
              <a:ext uri="{FF2B5EF4-FFF2-40B4-BE49-F238E27FC236}">
                <a16:creationId xmlns:a16="http://schemas.microsoft.com/office/drawing/2014/main" id="{46846D17-7177-4737-A452-C985183EE96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67282" y="4875203"/>
            <a:ext cx="1361824" cy="1123505"/>
          </a:xfrm>
          <a:prstGeom prst="rect">
            <a:avLst/>
          </a:prstGeom>
        </p:spPr>
      </p:pic>
      <p:pic>
        <p:nvPicPr>
          <p:cNvPr id="31" name="Picture 30" descr="A picture containing logo&#10;&#10;Description automatically generated">
            <a:hlinkClick r:id="" action="ppaction://noaction">
              <a:snd r:embed="rId13" name="humidite.wav"/>
            </a:hlinkClick>
            <a:extLst>
              <a:ext uri="{FF2B5EF4-FFF2-40B4-BE49-F238E27FC236}">
                <a16:creationId xmlns:a16="http://schemas.microsoft.com/office/drawing/2014/main" id="{C4C15F19-4D29-4E72-9B3C-36A850C6867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7352" y="4888372"/>
            <a:ext cx="1375589" cy="1171400"/>
          </a:xfrm>
          <a:prstGeom prst="rect">
            <a:avLst/>
          </a:prstGeom>
        </p:spPr>
      </p:pic>
      <p:pic>
        <p:nvPicPr>
          <p:cNvPr id="35" name="Picture 34" descr="A picture containing text, silhouette&#10;&#10;Description automatically generated">
            <a:hlinkClick r:id="" action="ppaction://noaction">
              <a:snd r:embed="rId15" name="humble.wav"/>
            </a:hlinkClick>
            <a:extLst>
              <a:ext uri="{FF2B5EF4-FFF2-40B4-BE49-F238E27FC236}">
                <a16:creationId xmlns:a16="http://schemas.microsoft.com/office/drawing/2014/main" id="{D0823BBA-2794-40EE-9E8C-723CA6EA8D5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50376" y="2764794"/>
            <a:ext cx="1361543" cy="1067960"/>
          </a:xfrm>
          <a:prstGeom prst="rect">
            <a:avLst/>
          </a:prstGeom>
        </p:spPr>
      </p:pic>
      <p:pic>
        <p:nvPicPr>
          <p:cNvPr id="39" name="Picture 38" descr="Icon&#10;&#10;Description automatically generated">
            <a:hlinkClick r:id="" action="ppaction://noaction">
              <a:snd r:embed="rId17" name="rumeur.wav"/>
            </a:hlinkClick>
            <a:extLst>
              <a:ext uri="{FF2B5EF4-FFF2-40B4-BE49-F238E27FC236}">
                <a16:creationId xmlns:a16="http://schemas.microsoft.com/office/drawing/2014/main" id="{24837684-5FAE-419A-BF08-BB719C27CCE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752829" y="2764794"/>
            <a:ext cx="1116385" cy="1116385"/>
          </a:xfrm>
          <a:prstGeom prst="rect">
            <a:avLst/>
          </a:prstGeom>
        </p:spPr>
      </p:pic>
      <p:pic>
        <p:nvPicPr>
          <p:cNvPr id="45" name="Picture 44" descr="A picture containing text&#10;&#10;Description automatically generated">
            <a:hlinkClick r:id="" action="ppaction://noaction">
              <a:snd r:embed="rId19" name="jungle.wav"/>
            </a:hlinkClick>
            <a:extLst>
              <a:ext uri="{FF2B5EF4-FFF2-40B4-BE49-F238E27FC236}">
                <a16:creationId xmlns:a16="http://schemas.microsoft.com/office/drawing/2014/main" id="{97080283-DA29-49FF-B5EE-68FAC2372AD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02952" y="2732808"/>
            <a:ext cx="893158" cy="1264649"/>
          </a:xfrm>
          <a:prstGeom prst="rect">
            <a:avLst/>
          </a:prstGeom>
        </p:spPr>
      </p:pic>
      <p:pic>
        <p:nvPicPr>
          <p:cNvPr id="47" name="Picture 46" descr="A picture containing text, vector graphics, clipart&#10;&#10;Description automatically generated">
            <a:hlinkClick r:id="" action="ppaction://noaction">
              <a:snd r:embed="rId21" name="parfum.wav"/>
            </a:hlinkClick>
            <a:extLst>
              <a:ext uri="{FF2B5EF4-FFF2-40B4-BE49-F238E27FC236}">
                <a16:creationId xmlns:a16="http://schemas.microsoft.com/office/drawing/2014/main" id="{DB8C8F44-42A1-4204-83DA-1F1F3382667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718748" y="2698601"/>
            <a:ext cx="649732" cy="1159912"/>
          </a:xfrm>
          <a:prstGeom prst="rect">
            <a:avLst/>
          </a:prstGeom>
        </p:spPr>
      </p:pic>
      <p:pic>
        <p:nvPicPr>
          <p:cNvPr id="50" name="Picture 49" descr="Shape&#10;&#10;Description automatically generated">
            <a:hlinkClick r:id="" action="ppaction://noaction">
              <a:snd r:embed="rId23" name="unifier.wav"/>
            </a:hlinkClick>
            <a:extLst>
              <a:ext uri="{FF2B5EF4-FFF2-40B4-BE49-F238E27FC236}">
                <a16:creationId xmlns:a16="http://schemas.microsoft.com/office/drawing/2014/main" id="{FBC1AAB5-6755-4EE9-A3EF-7934109FAFE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07352" y="2835265"/>
            <a:ext cx="1006460" cy="1006460"/>
          </a:xfrm>
          <a:prstGeom prst="rect">
            <a:avLst/>
          </a:prstGeom>
        </p:spPr>
      </p:pic>
      <p:grpSp>
        <p:nvGrpSpPr>
          <p:cNvPr id="86" name="Group 85">
            <a:extLst>
              <a:ext uri="{FF2B5EF4-FFF2-40B4-BE49-F238E27FC236}">
                <a16:creationId xmlns:a16="http://schemas.microsoft.com/office/drawing/2014/main" id="{3656E098-50B5-4DAA-BB76-347A4048526F}"/>
              </a:ext>
            </a:extLst>
          </p:cNvPr>
          <p:cNvGrpSpPr/>
          <p:nvPr/>
        </p:nvGrpSpPr>
        <p:grpSpPr>
          <a:xfrm>
            <a:off x="10456926" y="3210120"/>
            <a:ext cx="1007605" cy="707849"/>
            <a:chOff x="6369600" y="211352"/>
            <a:chExt cx="1007605" cy="707849"/>
          </a:xfrm>
        </p:grpSpPr>
        <p:pic>
          <p:nvPicPr>
            <p:cNvPr id="87" name="Picture 86" descr="Icon&#10;&#10;Description automatically generated">
              <a:extLst>
                <a:ext uri="{FF2B5EF4-FFF2-40B4-BE49-F238E27FC236}">
                  <a16:creationId xmlns:a16="http://schemas.microsoft.com/office/drawing/2014/main" id="{31ED355E-F876-4992-A0E7-F7E5C688E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600" y="211352"/>
              <a:ext cx="604990" cy="707849"/>
            </a:xfrm>
            <a:prstGeom prst="rect">
              <a:avLst/>
            </a:prstGeom>
          </p:spPr>
        </p:pic>
        <p:pic>
          <p:nvPicPr>
            <p:cNvPr id="88" name="Picture 87" descr="Shape&#10;&#10;Description automatically generated">
              <a:extLst>
                <a:ext uri="{FF2B5EF4-FFF2-40B4-BE49-F238E27FC236}">
                  <a16:creationId xmlns:a16="http://schemas.microsoft.com/office/drawing/2014/main" id="{894FBBF0-21A9-468A-AE75-1732D1313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88582">
              <a:off x="6769702" y="230746"/>
              <a:ext cx="607503" cy="455153"/>
            </a:xfrm>
            <a:prstGeom prst="rect">
              <a:avLst/>
            </a:prstGeom>
          </p:spPr>
        </p:pic>
      </p:grpSp>
      <p:grpSp>
        <p:nvGrpSpPr>
          <p:cNvPr id="124" name="Group 123">
            <a:extLst>
              <a:ext uri="{FF2B5EF4-FFF2-40B4-BE49-F238E27FC236}">
                <a16:creationId xmlns:a16="http://schemas.microsoft.com/office/drawing/2014/main" id="{8294012E-61FC-4010-BF8B-CCF52EC2AFCA}"/>
              </a:ext>
            </a:extLst>
          </p:cNvPr>
          <p:cNvGrpSpPr/>
          <p:nvPr/>
        </p:nvGrpSpPr>
        <p:grpSpPr>
          <a:xfrm>
            <a:off x="8175771" y="3197469"/>
            <a:ext cx="905658" cy="707849"/>
            <a:chOff x="8767591" y="272802"/>
            <a:chExt cx="905658" cy="707849"/>
          </a:xfrm>
        </p:grpSpPr>
        <p:pic>
          <p:nvPicPr>
            <p:cNvPr id="125" name="Picture 124" descr="Icon&#10;&#10;Description automatically generated">
              <a:extLst>
                <a:ext uri="{FF2B5EF4-FFF2-40B4-BE49-F238E27FC236}">
                  <a16:creationId xmlns:a16="http://schemas.microsoft.com/office/drawing/2014/main" id="{0527662F-6E17-465F-A911-C7379F513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591" y="272802"/>
              <a:ext cx="604990" cy="707849"/>
            </a:xfrm>
            <a:prstGeom prst="rect">
              <a:avLst/>
            </a:prstGeom>
          </p:spPr>
        </p:pic>
        <p:pic>
          <p:nvPicPr>
            <p:cNvPr id="126" name="Picture 125" descr="Shape&#10;&#10;Description automatically generated">
              <a:extLst>
                <a:ext uri="{FF2B5EF4-FFF2-40B4-BE49-F238E27FC236}">
                  <a16:creationId xmlns:a16="http://schemas.microsoft.com/office/drawing/2014/main" id="{DF66E63B-7730-49E7-A532-67A321D7CC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471" y="289890"/>
              <a:ext cx="428778" cy="428778"/>
            </a:xfrm>
            <a:prstGeom prst="rect">
              <a:avLst/>
            </a:prstGeom>
          </p:spPr>
        </p:pic>
      </p:grpSp>
      <p:grpSp>
        <p:nvGrpSpPr>
          <p:cNvPr id="109" name="Group 108">
            <a:extLst>
              <a:ext uri="{FF2B5EF4-FFF2-40B4-BE49-F238E27FC236}">
                <a16:creationId xmlns:a16="http://schemas.microsoft.com/office/drawing/2014/main" id="{8805E7FE-D897-416B-B475-CCF4C94BAA2B}"/>
              </a:ext>
            </a:extLst>
          </p:cNvPr>
          <p:cNvGrpSpPr/>
          <p:nvPr/>
        </p:nvGrpSpPr>
        <p:grpSpPr>
          <a:xfrm>
            <a:off x="231503" y="5433705"/>
            <a:ext cx="905658" cy="707849"/>
            <a:chOff x="8767591" y="272802"/>
            <a:chExt cx="905658" cy="707849"/>
          </a:xfrm>
        </p:grpSpPr>
        <p:pic>
          <p:nvPicPr>
            <p:cNvPr id="110" name="Picture 109" descr="Icon&#10;&#10;Description automatically generated">
              <a:extLst>
                <a:ext uri="{FF2B5EF4-FFF2-40B4-BE49-F238E27FC236}">
                  <a16:creationId xmlns:a16="http://schemas.microsoft.com/office/drawing/2014/main" id="{5A7B6FF4-1F4A-4385-976F-217551D4C9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591" y="272802"/>
              <a:ext cx="604990" cy="707849"/>
            </a:xfrm>
            <a:prstGeom prst="rect">
              <a:avLst/>
            </a:prstGeom>
          </p:spPr>
        </p:pic>
        <p:pic>
          <p:nvPicPr>
            <p:cNvPr id="111" name="Picture 110" descr="Shape&#10;&#10;Description automatically generated">
              <a:extLst>
                <a:ext uri="{FF2B5EF4-FFF2-40B4-BE49-F238E27FC236}">
                  <a16:creationId xmlns:a16="http://schemas.microsoft.com/office/drawing/2014/main" id="{F684DE3D-6BFA-4F3F-9B41-68CF20D4EF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471" y="289890"/>
              <a:ext cx="428778" cy="428778"/>
            </a:xfrm>
            <a:prstGeom prst="rect">
              <a:avLst/>
            </a:prstGeom>
          </p:spPr>
        </p:pic>
      </p:grpSp>
      <p:pic>
        <p:nvPicPr>
          <p:cNvPr id="53" name="Picture 52">
            <a:hlinkClick r:id="" action="ppaction://noaction">
              <a:snd r:embed="rId25" name="punir.wav"/>
            </a:hlinkClick>
            <a:extLst>
              <a:ext uri="{FF2B5EF4-FFF2-40B4-BE49-F238E27FC236}">
                <a16:creationId xmlns:a16="http://schemas.microsoft.com/office/drawing/2014/main" id="{B739B015-9E4C-4ACA-8C7A-2597DE02144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303559" y="4902646"/>
            <a:ext cx="1552917" cy="1142850"/>
          </a:xfrm>
          <a:prstGeom prst="rect">
            <a:avLst/>
          </a:prstGeom>
        </p:spPr>
      </p:pic>
      <p:grpSp>
        <p:nvGrpSpPr>
          <p:cNvPr id="89" name="Group 88">
            <a:extLst>
              <a:ext uri="{FF2B5EF4-FFF2-40B4-BE49-F238E27FC236}">
                <a16:creationId xmlns:a16="http://schemas.microsoft.com/office/drawing/2014/main" id="{4B704811-1906-4DE6-8E0B-4C18A1D9C63B}"/>
              </a:ext>
            </a:extLst>
          </p:cNvPr>
          <p:cNvGrpSpPr/>
          <p:nvPr/>
        </p:nvGrpSpPr>
        <p:grpSpPr>
          <a:xfrm>
            <a:off x="163724" y="3173330"/>
            <a:ext cx="905658" cy="707849"/>
            <a:chOff x="8767591" y="272802"/>
            <a:chExt cx="905658" cy="707849"/>
          </a:xfrm>
        </p:grpSpPr>
        <p:pic>
          <p:nvPicPr>
            <p:cNvPr id="90" name="Picture 89" descr="Icon&#10;&#10;Description automatically generated">
              <a:extLst>
                <a:ext uri="{FF2B5EF4-FFF2-40B4-BE49-F238E27FC236}">
                  <a16:creationId xmlns:a16="http://schemas.microsoft.com/office/drawing/2014/main" id="{9122C9FD-7D23-4426-8298-3339B087A6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591" y="272802"/>
              <a:ext cx="604990" cy="707849"/>
            </a:xfrm>
            <a:prstGeom prst="rect">
              <a:avLst/>
            </a:prstGeom>
          </p:spPr>
        </p:pic>
        <p:pic>
          <p:nvPicPr>
            <p:cNvPr id="91" name="Picture 90" descr="Shape&#10;&#10;Description automatically generated">
              <a:extLst>
                <a:ext uri="{FF2B5EF4-FFF2-40B4-BE49-F238E27FC236}">
                  <a16:creationId xmlns:a16="http://schemas.microsoft.com/office/drawing/2014/main" id="{53D7199E-2FD3-42C2-A076-AC9E5E638D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471" y="289890"/>
              <a:ext cx="428778" cy="428778"/>
            </a:xfrm>
            <a:prstGeom prst="rect">
              <a:avLst/>
            </a:prstGeom>
          </p:spPr>
        </p:pic>
      </p:grpSp>
      <p:grpSp>
        <p:nvGrpSpPr>
          <p:cNvPr id="92" name="Group 91">
            <a:extLst>
              <a:ext uri="{FF2B5EF4-FFF2-40B4-BE49-F238E27FC236}">
                <a16:creationId xmlns:a16="http://schemas.microsoft.com/office/drawing/2014/main" id="{6AA6090A-C326-4272-ABF0-8DEECA907C0C}"/>
              </a:ext>
            </a:extLst>
          </p:cNvPr>
          <p:cNvGrpSpPr/>
          <p:nvPr/>
        </p:nvGrpSpPr>
        <p:grpSpPr>
          <a:xfrm>
            <a:off x="2116517" y="3133876"/>
            <a:ext cx="1007605" cy="707849"/>
            <a:chOff x="6369600" y="211352"/>
            <a:chExt cx="1007605" cy="707849"/>
          </a:xfrm>
        </p:grpSpPr>
        <p:pic>
          <p:nvPicPr>
            <p:cNvPr id="93" name="Picture 92" descr="Icon&#10;&#10;Description automatically generated">
              <a:extLst>
                <a:ext uri="{FF2B5EF4-FFF2-40B4-BE49-F238E27FC236}">
                  <a16:creationId xmlns:a16="http://schemas.microsoft.com/office/drawing/2014/main" id="{E2C025C1-9963-4FB6-B4C7-FCA72866F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600" y="211352"/>
              <a:ext cx="604990" cy="707849"/>
            </a:xfrm>
            <a:prstGeom prst="rect">
              <a:avLst/>
            </a:prstGeom>
          </p:spPr>
        </p:pic>
        <p:pic>
          <p:nvPicPr>
            <p:cNvPr id="128" name="Picture 127" descr="Shape&#10;&#10;Description automatically generated">
              <a:extLst>
                <a:ext uri="{FF2B5EF4-FFF2-40B4-BE49-F238E27FC236}">
                  <a16:creationId xmlns:a16="http://schemas.microsoft.com/office/drawing/2014/main" id="{877C7809-50A7-4931-8DFF-B9646CC782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88582">
              <a:off x="6769702" y="230746"/>
              <a:ext cx="607503" cy="455153"/>
            </a:xfrm>
            <a:prstGeom prst="rect">
              <a:avLst/>
            </a:prstGeom>
          </p:spPr>
        </p:pic>
      </p:grpSp>
      <p:grpSp>
        <p:nvGrpSpPr>
          <p:cNvPr id="94" name="Group 93">
            <a:extLst>
              <a:ext uri="{FF2B5EF4-FFF2-40B4-BE49-F238E27FC236}">
                <a16:creationId xmlns:a16="http://schemas.microsoft.com/office/drawing/2014/main" id="{9F45CF21-CD84-48C4-B133-AD904ECB627A}"/>
              </a:ext>
            </a:extLst>
          </p:cNvPr>
          <p:cNvGrpSpPr/>
          <p:nvPr/>
        </p:nvGrpSpPr>
        <p:grpSpPr>
          <a:xfrm>
            <a:off x="6152347" y="5429221"/>
            <a:ext cx="1007605" cy="707849"/>
            <a:chOff x="6369600" y="211352"/>
            <a:chExt cx="1007605" cy="707849"/>
          </a:xfrm>
        </p:grpSpPr>
        <p:pic>
          <p:nvPicPr>
            <p:cNvPr id="95" name="Picture 94" descr="Icon&#10;&#10;Description automatically generated">
              <a:extLst>
                <a:ext uri="{FF2B5EF4-FFF2-40B4-BE49-F238E27FC236}">
                  <a16:creationId xmlns:a16="http://schemas.microsoft.com/office/drawing/2014/main" id="{F846D91C-7E2B-49DB-B876-3898380C0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600" y="211352"/>
              <a:ext cx="604990" cy="707849"/>
            </a:xfrm>
            <a:prstGeom prst="rect">
              <a:avLst/>
            </a:prstGeom>
          </p:spPr>
        </p:pic>
        <p:pic>
          <p:nvPicPr>
            <p:cNvPr id="96" name="Picture 95" descr="Shape&#10;&#10;Description automatically generated">
              <a:extLst>
                <a:ext uri="{FF2B5EF4-FFF2-40B4-BE49-F238E27FC236}">
                  <a16:creationId xmlns:a16="http://schemas.microsoft.com/office/drawing/2014/main" id="{24AA5FB5-39E5-4438-8637-192376F817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88582">
              <a:off x="6769702" y="230746"/>
              <a:ext cx="607503" cy="455153"/>
            </a:xfrm>
            <a:prstGeom prst="rect">
              <a:avLst/>
            </a:prstGeom>
          </p:spPr>
        </p:pic>
      </p:grpSp>
      <p:grpSp>
        <p:nvGrpSpPr>
          <p:cNvPr id="73" name="Group 72">
            <a:extLst>
              <a:ext uri="{FF2B5EF4-FFF2-40B4-BE49-F238E27FC236}">
                <a16:creationId xmlns:a16="http://schemas.microsoft.com/office/drawing/2014/main" id="{DB0610D2-21FF-4D57-B8D2-B3C92756E938}"/>
              </a:ext>
            </a:extLst>
          </p:cNvPr>
          <p:cNvGrpSpPr/>
          <p:nvPr/>
        </p:nvGrpSpPr>
        <p:grpSpPr>
          <a:xfrm>
            <a:off x="8175771" y="5474072"/>
            <a:ext cx="905658" cy="707849"/>
            <a:chOff x="8767591" y="272802"/>
            <a:chExt cx="905658" cy="707849"/>
          </a:xfrm>
        </p:grpSpPr>
        <p:pic>
          <p:nvPicPr>
            <p:cNvPr id="76" name="Picture 75" descr="Icon&#10;&#10;Description automatically generated">
              <a:extLst>
                <a:ext uri="{FF2B5EF4-FFF2-40B4-BE49-F238E27FC236}">
                  <a16:creationId xmlns:a16="http://schemas.microsoft.com/office/drawing/2014/main" id="{82A020CE-3957-4EDF-B1FA-40BBD6ED0A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591" y="272802"/>
              <a:ext cx="604990" cy="707849"/>
            </a:xfrm>
            <a:prstGeom prst="rect">
              <a:avLst/>
            </a:prstGeom>
          </p:spPr>
        </p:pic>
        <p:pic>
          <p:nvPicPr>
            <p:cNvPr id="78" name="Picture 77" descr="Shape&#10;&#10;Description automatically generated">
              <a:extLst>
                <a:ext uri="{FF2B5EF4-FFF2-40B4-BE49-F238E27FC236}">
                  <a16:creationId xmlns:a16="http://schemas.microsoft.com/office/drawing/2014/main" id="{1B33D45D-BB54-4682-84BE-08EDF840C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471" y="289890"/>
              <a:ext cx="428778" cy="428778"/>
            </a:xfrm>
            <a:prstGeom prst="rect">
              <a:avLst/>
            </a:prstGeom>
          </p:spPr>
        </p:pic>
      </p:grpSp>
      <p:grpSp>
        <p:nvGrpSpPr>
          <p:cNvPr id="103" name="Group 102">
            <a:extLst>
              <a:ext uri="{FF2B5EF4-FFF2-40B4-BE49-F238E27FC236}">
                <a16:creationId xmlns:a16="http://schemas.microsoft.com/office/drawing/2014/main" id="{962BDC32-1D92-46D9-8428-3F129C19370A}"/>
              </a:ext>
            </a:extLst>
          </p:cNvPr>
          <p:cNvGrpSpPr/>
          <p:nvPr/>
        </p:nvGrpSpPr>
        <p:grpSpPr>
          <a:xfrm>
            <a:off x="4066854" y="3191012"/>
            <a:ext cx="1007605" cy="707849"/>
            <a:chOff x="6369600" y="211352"/>
            <a:chExt cx="1007605" cy="707849"/>
          </a:xfrm>
        </p:grpSpPr>
        <p:pic>
          <p:nvPicPr>
            <p:cNvPr id="104" name="Picture 103" descr="Icon&#10;&#10;Description automatically generated">
              <a:extLst>
                <a:ext uri="{FF2B5EF4-FFF2-40B4-BE49-F238E27FC236}">
                  <a16:creationId xmlns:a16="http://schemas.microsoft.com/office/drawing/2014/main" id="{13455212-8FE7-42B6-AA4C-230D4443C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600" y="211352"/>
              <a:ext cx="604990" cy="707849"/>
            </a:xfrm>
            <a:prstGeom prst="rect">
              <a:avLst/>
            </a:prstGeom>
          </p:spPr>
        </p:pic>
        <p:pic>
          <p:nvPicPr>
            <p:cNvPr id="105" name="Picture 104" descr="Shape&#10;&#10;Description automatically generated">
              <a:extLst>
                <a:ext uri="{FF2B5EF4-FFF2-40B4-BE49-F238E27FC236}">
                  <a16:creationId xmlns:a16="http://schemas.microsoft.com/office/drawing/2014/main" id="{E912F1C2-10A4-437A-92FB-8CBCF414BA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88582">
              <a:off x="6769702" y="230746"/>
              <a:ext cx="607503" cy="455153"/>
            </a:xfrm>
            <a:prstGeom prst="rect">
              <a:avLst/>
            </a:prstGeom>
          </p:spPr>
        </p:pic>
      </p:grpSp>
      <p:pic>
        <p:nvPicPr>
          <p:cNvPr id="55" name="Picture 54">
            <a:hlinkClick r:id="" action="ppaction://noaction">
              <a:snd r:embed="rId27" name="munition.wav"/>
            </a:hlinkClick>
            <a:extLst>
              <a:ext uri="{FF2B5EF4-FFF2-40B4-BE49-F238E27FC236}">
                <a16:creationId xmlns:a16="http://schemas.microsoft.com/office/drawing/2014/main" id="{DDD32F0A-9218-41CB-9FFC-0CA0D09C1BC1}"/>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183081" y="2732808"/>
            <a:ext cx="1808473" cy="1092843"/>
          </a:xfrm>
          <a:prstGeom prst="rect">
            <a:avLst/>
          </a:prstGeom>
        </p:spPr>
      </p:pic>
      <p:grpSp>
        <p:nvGrpSpPr>
          <p:cNvPr id="80" name="Group 79">
            <a:extLst>
              <a:ext uri="{FF2B5EF4-FFF2-40B4-BE49-F238E27FC236}">
                <a16:creationId xmlns:a16="http://schemas.microsoft.com/office/drawing/2014/main" id="{478C885E-8699-49DB-A355-19B77F133CDA}"/>
              </a:ext>
            </a:extLst>
          </p:cNvPr>
          <p:cNvGrpSpPr/>
          <p:nvPr/>
        </p:nvGrpSpPr>
        <p:grpSpPr>
          <a:xfrm>
            <a:off x="6008590" y="3182974"/>
            <a:ext cx="905658" cy="707849"/>
            <a:chOff x="8767591" y="272802"/>
            <a:chExt cx="905658" cy="707849"/>
          </a:xfrm>
        </p:grpSpPr>
        <p:pic>
          <p:nvPicPr>
            <p:cNvPr id="83" name="Picture 82" descr="Icon&#10;&#10;Description automatically generated">
              <a:extLst>
                <a:ext uri="{FF2B5EF4-FFF2-40B4-BE49-F238E27FC236}">
                  <a16:creationId xmlns:a16="http://schemas.microsoft.com/office/drawing/2014/main" id="{CDB6465C-E012-4287-B12E-B9666CC8EC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591" y="272802"/>
              <a:ext cx="604990" cy="707849"/>
            </a:xfrm>
            <a:prstGeom prst="rect">
              <a:avLst/>
            </a:prstGeom>
          </p:spPr>
        </p:pic>
        <p:pic>
          <p:nvPicPr>
            <p:cNvPr id="85" name="Picture 84" descr="Shape&#10;&#10;Description automatically generated">
              <a:extLst>
                <a:ext uri="{FF2B5EF4-FFF2-40B4-BE49-F238E27FC236}">
                  <a16:creationId xmlns:a16="http://schemas.microsoft.com/office/drawing/2014/main" id="{1D4CE5A2-E87D-4501-95D9-E7542FF85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471" y="289890"/>
              <a:ext cx="428778" cy="428778"/>
            </a:xfrm>
            <a:prstGeom prst="rect">
              <a:avLst/>
            </a:prstGeom>
          </p:spPr>
        </p:pic>
      </p:grpSp>
      <p:grpSp>
        <p:nvGrpSpPr>
          <p:cNvPr id="118" name="Group 117">
            <a:extLst>
              <a:ext uri="{FF2B5EF4-FFF2-40B4-BE49-F238E27FC236}">
                <a16:creationId xmlns:a16="http://schemas.microsoft.com/office/drawing/2014/main" id="{59566157-9D9D-4824-A66C-7B0BCFABEA9A}"/>
              </a:ext>
            </a:extLst>
          </p:cNvPr>
          <p:cNvGrpSpPr/>
          <p:nvPr/>
        </p:nvGrpSpPr>
        <p:grpSpPr>
          <a:xfrm>
            <a:off x="2301659" y="5442978"/>
            <a:ext cx="905658" cy="707849"/>
            <a:chOff x="8767591" y="272802"/>
            <a:chExt cx="905658" cy="707849"/>
          </a:xfrm>
        </p:grpSpPr>
        <p:pic>
          <p:nvPicPr>
            <p:cNvPr id="119" name="Picture 118" descr="Icon&#10;&#10;Description automatically generated">
              <a:extLst>
                <a:ext uri="{FF2B5EF4-FFF2-40B4-BE49-F238E27FC236}">
                  <a16:creationId xmlns:a16="http://schemas.microsoft.com/office/drawing/2014/main" id="{644FDAC3-5A75-4B30-A9C5-AB2A1D690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591" y="272802"/>
              <a:ext cx="604990" cy="707849"/>
            </a:xfrm>
            <a:prstGeom prst="rect">
              <a:avLst/>
            </a:prstGeom>
          </p:spPr>
        </p:pic>
        <p:pic>
          <p:nvPicPr>
            <p:cNvPr id="120" name="Picture 119" descr="Shape&#10;&#10;Description automatically generated">
              <a:extLst>
                <a:ext uri="{FF2B5EF4-FFF2-40B4-BE49-F238E27FC236}">
                  <a16:creationId xmlns:a16="http://schemas.microsoft.com/office/drawing/2014/main" id="{80586D48-2827-49A6-B5F0-6018B0080F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471" y="289890"/>
              <a:ext cx="428778" cy="428778"/>
            </a:xfrm>
            <a:prstGeom prst="rect">
              <a:avLst/>
            </a:prstGeom>
          </p:spPr>
        </p:pic>
      </p:grpSp>
      <p:grpSp>
        <p:nvGrpSpPr>
          <p:cNvPr id="112" name="Group 111">
            <a:extLst>
              <a:ext uri="{FF2B5EF4-FFF2-40B4-BE49-F238E27FC236}">
                <a16:creationId xmlns:a16="http://schemas.microsoft.com/office/drawing/2014/main" id="{83C5A10A-26A3-4C28-851F-6A33671FBB61}"/>
              </a:ext>
            </a:extLst>
          </p:cNvPr>
          <p:cNvGrpSpPr/>
          <p:nvPr/>
        </p:nvGrpSpPr>
        <p:grpSpPr>
          <a:xfrm>
            <a:off x="4219015" y="5437222"/>
            <a:ext cx="905658" cy="707849"/>
            <a:chOff x="8767591" y="272802"/>
            <a:chExt cx="905658" cy="707849"/>
          </a:xfrm>
        </p:grpSpPr>
        <p:pic>
          <p:nvPicPr>
            <p:cNvPr id="113" name="Picture 112" descr="Icon&#10;&#10;Description automatically generated">
              <a:extLst>
                <a:ext uri="{FF2B5EF4-FFF2-40B4-BE49-F238E27FC236}">
                  <a16:creationId xmlns:a16="http://schemas.microsoft.com/office/drawing/2014/main" id="{A3572D8F-B2A4-4323-B911-6B9D7EED61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591" y="272802"/>
              <a:ext cx="604990" cy="707849"/>
            </a:xfrm>
            <a:prstGeom prst="rect">
              <a:avLst/>
            </a:prstGeom>
          </p:spPr>
        </p:pic>
        <p:pic>
          <p:nvPicPr>
            <p:cNvPr id="114" name="Picture 113" descr="Shape&#10;&#10;Description automatically generated">
              <a:extLst>
                <a:ext uri="{FF2B5EF4-FFF2-40B4-BE49-F238E27FC236}">
                  <a16:creationId xmlns:a16="http://schemas.microsoft.com/office/drawing/2014/main" id="{52626D92-364B-42BE-A1FA-DA14B25C07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471" y="289890"/>
              <a:ext cx="428778" cy="428778"/>
            </a:xfrm>
            <a:prstGeom prst="rect">
              <a:avLst/>
            </a:prstGeom>
          </p:spPr>
        </p:pic>
      </p:grpSp>
      <p:pic>
        <p:nvPicPr>
          <p:cNvPr id="5" name="Picture 4">
            <a:hlinkClick r:id="" action="ppaction://noaction">
              <a:snd r:embed="rId29" name="cajun.wav"/>
            </a:hlinkClick>
            <a:extLst>
              <a:ext uri="{FF2B5EF4-FFF2-40B4-BE49-F238E27FC236}">
                <a16:creationId xmlns:a16="http://schemas.microsoft.com/office/drawing/2014/main" id="{B9100211-7CBE-02FF-5243-3027C29857DE}"/>
              </a:ext>
            </a:extLst>
          </p:cNvPr>
          <p:cNvPicPr>
            <a:picLocks noChangeAspect="1"/>
          </p:cNvPicPr>
          <p:nvPr/>
        </p:nvPicPr>
        <p:blipFill>
          <a:blip r:embed="rId30"/>
          <a:stretch>
            <a:fillRect/>
          </a:stretch>
        </p:blipFill>
        <p:spPr>
          <a:xfrm>
            <a:off x="10591225" y="5068632"/>
            <a:ext cx="1249532" cy="828092"/>
          </a:xfrm>
          <a:prstGeom prst="rect">
            <a:avLst/>
          </a:prstGeom>
        </p:spPr>
      </p:pic>
      <p:grpSp>
        <p:nvGrpSpPr>
          <p:cNvPr id="97" name="Group 96">
            <a:extLst>
              <a:ext uri="{FF2B5EF4-FFF2-40B4-BE49-F238E27FC236}">
                <a16:creationId xmlns:a16="http://schemas.microsoft.com/office/drawing/2014/main" id="{9550FD2D-A1AA-4585-97E3-AB040F0FF522}"/>
              </a:ext>
            </a:extLst>
          </p:cNvPr>
          <p:cNvGrpSpPr/>
          <p:nvPr/>
        </p:nvGrpSpPr>
        <p:grpSpPr>
          <a:xfrm>
            <a:off x="10369871" y="5482678"/>
            <a:ext cx="1007605" cy="707849"/>
            <a:chOff x="6369600" y="211352"/>
            <a:chExt cx="1007605" cy="707849"/>
          </a:xfrm>
        </p:grpSpPr>
        <p:pic>
          <p:nvPicPr>
            <p:cNvPr id="98" name="Picture 97" descr="Icon&#10;&#10;Description automatically generated">
              <a:extLst>
                <a:ext uri="{FF2B5EF4-FFF2-40B4-BE49-F238E27FC236}">
                  <a16:creationId xmlns:a16="http://schemas.microsoft.com/office/drawing/2014/main" id="{8D24E82E-347F-4C39-A69E-07F7304F3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600" y="211352"/>
              <a:ext cx="604990" cy="707849"/>
            </a:xfrm>
            <a:prstGeom prst="rect">
              <a:avLst/>
            </a:prstGeom>
          </p:spPr>
        </p:pic>
        <p:pic>
          <p:nvPicPr>
            <p:cNvPr id="99" name="Picture 98" descr="Shape&#10;&#10;Description automatically generated">
              <a:extLst>
                <a:ext uri="{FF2B5EF4-FFF2-40B4-BE49-F238E27FC236}">
                  <a16:creationId xmlns:a16="http://schemas.microsoft.com/office/drawing/2014/main" id="{CCF13FE6-5464-4CEA-A544-92A7F37D3D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88582">
              <a:off x="6769702" y="230746"/>
              <a:ext cx="607503" cy="455153"/>
            </a:xfrm>
            <a:prstGeom prst="rect">
              <a:avLst/>
            </a:prstGeom>
          </p:spPr>
        </p:pic>
      </p:grpSp>
    </p:spTree>
    <p:extLst>
      <p:ext uri="{BB962C8B-B14F-4D97-AF65-F5344CB8AC3E}">
        <p14:creationId xmlns:p14="http://schemas.microsoft.com/office/powerpoint/2010/main" val="5444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34E4-E74B-0C47-9E43-EAB70112822B}"/>
              </a:ext>
            </a:extLst>
          </p:cNvPr>
          <p:cNvSpPr>
            <a:spLocks noGrp="1"/>
          </p:cNvSpPr>
          <p:nvPr>
            <p:ph type="title"/>
          </p:nvPr>
        </p:nvSpPr>
        <p:spPr>
          <a:xfrm>
            <a:off x="140853" y="-310491"/>
            <a:ext cx="10515600" cy="1325563"/>
          </a:xfrm>
        </p:spPr>
        <p:txBody>
          <a:bodyPr/>
          <a:lstStyle/>
          <a:p>
            <a:pPr lvl="0">
              <a:lnSpc>
                <a:spcPct val="100000"/>
              </a:lnSpc>
              <a:spcBef>
                <a:spcPts val="0"/>
              </a:spcBef>
            </a:pPr>
            <a:r>
              <a:rPr lang="en-GB" sz="13900" b="1" dirty="0">
                <a:solidFill>
                  <a:srgbClr val="1F4E79"/>
                </a:solidFill>
                <a:latin typeface="Century Gothic" panose="020B0502020202020204" pitchFamily="34" charset="0"/>
                <a:ea typeface="+mn-ea"/>
              </a:rPr>
              <a:t>um/un</a:t>
            </a:r>
            <a:endParaRPr lang="en-US" sz="3600" dirty="0"/>
          </a:p>
        </p:txBody>
      </p:sp>
      <p:sp>
        <p:nvSpPr>
          <p:cNvPr id="4" name="TextBox 3"/>
          <p:cNvSpPr txBox="1"/>
          <p:nvPr/>
        </p:nvSpPr>
        <p:spPr>
          <a:xfrm>
            <a:off x="5272381" y="4535969"/>
            <a:ext cx="2031325"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FA6500"/>
                </a:solidFill>
                <a:effectLst/>
                <a:uLnTx/>
                <a:uFillTx/>
                <a:latin typeface="Century Gothic" panose="020F0302020204030204"/>
                <a:ea typeface="+mn-ea"/>
                <a:cs typeface="Calibri" panose="020F0502020204030204" pitchFamily="34" charset="0"/>
              </a:rPr>
              <a:t>un</a:t>
            </a:r>
          </a:p>
        </p:txBody>
      </p:sp>
      <p:sp>
        <p:nvSpPr>
          <p:cNvPr id="3" name="Rectangle 2" descr="the number one"/>
          <p:cNvSpPr/>
          <p:nvPr/>
        </p:nvSpPr>
        <p:spPr>
          <a:xfrm>
            <a:off x="4214324" y="1095238"/>
            <a:ext cx="4147438" cy="37702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Century Gothic" panose="020F0302020204030204"/>
                <a:ea typeface="+mn-ea"/>
                <a:cs typeface="+mn-cs"/>
              </a:rPr>
              <a:t>1</a:t>
            </a:r>
          </a:p>
        </p:txBody>
      </p:sp>
    </p:spTree>
    <p:extLst>
      <p:ext uri="{BB962C8B-B14F-4D97-AF65-F5344CB8AC3E}">
        <p14:creationId xmlns:p14="http://schemas.microsoft.com/office/powerpoint/2010/main" val="23982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30 un 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30 un 1.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30 un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98241" y="2311753"/>
            <a:ext cx="2031325"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FA6500"/>
                </a:solidFill>
                <a:effectLst/>
                <a:uLnTx/>
                <a:uFillTx/>
                <a:latin typeface="Century Gothic" panose="020F0302020204030204"/>
                <a:ea typeface="+mn-ea"/>
                <a:cs typeface="Calibri" panose="020F0502020204030204" pitchFamily="34" charset="0"/>
              </a:rPr>
              <a:t>un</a:t>
            </a:r>
          </a:p>
        </p:txBody>
      </p:sp>
      <p:sp>
        <p:nvSpPr>
          <p:cNvPr id="12" name="Title 1">
            <a:extLst>
              <a:ext uri="{FF2B5EF4-FFF2-40B4-BE49-F238E27FC236}">
                <a16:creationId xmlns:a16="http://schemas.microsoft.com/office/drawing/2014/main" id="{3A1E34E4-E74B-0C47-9E43-EAB70112822B}"/>
              </a:ext>
            </a:extLst>
          </p:cNvPr>
          <p:cNvSpPr>
            <a:spLocks noGrp="1"/>
          </p:cNvSpPr>
          <p:nvPr>
            <p:ph type="title"/>
          </p:nvPr>
        </p:nvSpPr>
        <p:spPr>
          <a:xfrm>
            <a:off x="140853" y="-310491"/>
            <a:ext cx="10515600" cy="1325563"/>
          </a:xfrm>
        </p:spPr>
        <p:txBody>
          <a:bodyPr/>
          <a:lstStyle/>
          <a:p>
            <a:pPr lvl="0">
              <a:lnSpc>
                <a:spcPct val="100000"/>
              </a:lnSpc>
              <a:spcBef>
                <a:spcPts val="0"/>
              </a:spcBef>
            </a:pPr>
            <a:r>
              <a:rPr lang="en-GB" sz="13900" b="1" dirty="0">
                <a:solidFill>
                  <a:srgbClr val="1F4E79"/>
                </a:solidFill>
                <a:latin typeface="Century Gothic" panose="020B0502020202020204" pitchFamily="34" charset="0"/>
                <a:ea typeface="+mn-ea"/>
              </a:rPr>
              <a:t>um/un</a:t>
            </a:r>
            <a:endParaRPr lang="en-US" sz="3600" dirty="0"/>
          </a:p>
        </p:txBody>
      </p:sp>
    </p:spTree>
    <p:extLst>
      <p:ext uri="{BB962C8B-B14F-4D97-AF65-F5344CB8AC3E}">
        <p14:creationId xmlns:p14="http://schemas.microsoft.com/office/powerpoint/2010/main" val="25037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30 un 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30 un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72381" y="4535969"/>
            <a:ext cx="2031325"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FA6500"/>
                </a:solidFill>
                <a:effectLst/>
                <a:uLnTx/>
                <a:uFillTx/>
                <a:latin typeface="Century Gothic" panose="020F0302020204030204"/>
                <a:ea typeface="+mn-ea"/>
                <a:cs typeface="Calibri" panose="020F0502020204030204" pitchFamily="34" charset="0"/>
              </a:rPr>
              <a:t>un</a:t>
            </a:r>
          </a:p>
        </p:txBody>
      </p:sp>
      <p:sp>
        <p:nvSpPr>
          <p:cNvPr id="8" name="Rectangle 7" descr="the number one"/>
          <p:cNvSpPr/>
          <p:nvPr/>
        </p:nvSpPr>
        <p:spPr>
          <a:xfrm>
            <a:off x="4214324" y="1095238"/>
            <a:ext cx="4147438" cy="37702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Century Gothic" panose="020F0302020204030204"/>
                <a:ea typeface="+mn-ea"/>
                <a:cs typeface="+mn-cs"/>
              </a:rPr>
              <a:t>1</a:t>
            </a:r>
          </a:p>
        </p:txBody>
      </p:sp>
      <p:sp>
        <p:nvSpPr>
          <p:cNvPr id="3" name="Title 2">
            <a:extLst>
              <a:ext uri="{FF2B5EF4-FFF2-40B4-BE49-F238E27FC236}">
                <a16:creationId xmlns:a16="http://schemas.microsoft.com/office/drawing/2014/main" id="{9663BCB1-2783-984F-B28E-7BE9984DC02C}"/>
              </a:ext>
            </a:extLst>
          </p:cNvPr>
          <p:cNvSpPr>
            <a:spLocks noGrp="1"/>
          </p:cNvSpPr>
          <p:nvPr>
            <p:ph type="title"/>
          </p:nvPr>
        </p:nvSpPr>
        <p:spPr>
          <a:xfrm>
            <a:off x="140705" y="-94596"/>
            <a:ext cx="10515600" cy="1325563"/>
          </a:xfrm>
        </p:spPr>
        <p:txBody>
          <a:bodyPr/>
          <a:lstStyle/>
          <a:p>
            <a:r>
              <a:rPr lang="en-GB" sz="13900" b="1" dirty="0">
                <a:solidFill>
                  <a:srgbClr val="1F4E79"/>
                </a:solidFill>
                <a:latin typeface="Century Gothic" panose="020B0502020202020204" pitchFamily="34" charset="0"/>
              </a:rPr>
              <a:t>um/un</a:t>
            </a:r>
            <a:endParaRPr lang="en-US" sz="13900" dirty="0"/>
          </a:p>
        </p:txBody>
      </p:sp>
    </p:spTree>
    <p:extLst>
      <p:ext uri="{BB962C8B-B14F-4D97-AF65-F5344CB8AC3E}">
        <p14:creationId xmlns:p14="http://schemas.microsoft.com/office/powerpoint/2010/main" val="22600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53784-57D4-DE4E-A132-EA93954366B4}"/>
              </a:ext>
            </a:extLst>
          </p:cNvPr>
          <p:cNvSpPr>
            <a:spLocks noGrp="1"/>
          </p:cNvSpPr>
          <p:nvPr>
            <p:ph type="title"/>
          </p:nvPr>
        </p:nvSpPr>
        <p:spPr>
          <a:xfrm>
            <a:off x="695703" y="459480"/>
            <a:ext cx="10515600" cy="1325563"/>
          </a:xfrm>
        </p:spPr>
        <p:txBody>
          <a:bodyPr>
            <a:noAutofit/>
          </a:bodyPr>
          <a:lstStyle/>
          <a:p>
            <a:pPr algn="ctr"/>
            <a:r>
              <a:rPr lang="en-GB" sz="10000" b="1" dirty="0">
                <a:solidFill>
                  <a:srgbClr val="115076"/>
                </a:solidFill>
                <a:cs typeface="Calibri" panose="020F0502020204030204" pitchFamily="34" charset="0"/>
              </a:rPr>
              <a:t>um/un</a:t>
            </a:r>
            <a:endParaRPr lang="en-US" sz="10000" dirty="0"/>
          </a:p>
        </p:txBody>
      </p:sp>
      <p:sp>
        <p:nvSpPr>
          <p:cNvPr id="19" name="Rounded Rectangle 18" descr="rectangle"/>
          <p:cNvSpPr/>
          <p:nvPr/>
        </p:nvSpPr>
        <p:spPr>
          <a:xfrm>
            <a:off x="4487510" y="2063834"/>
            <a:ext cx="3216981"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extBox 19"/>
          <p:cNvSpPr txBox="1"/>
          <p:nvPr/>
        </p:nvSpPr>
        <p:spPr>
          <a:xfrm>
            <a:off x="5534785" y="3594940"/>
            <a:ext cx="112242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un</a:t>
            </a:r>
          </a:p>
        </p:txBody>
      </p:sp>
      <p:sp>
        <p:nvSpPr>
          <p:cNvPr id="23" name="Rectangle 22"/>
          <p:cNvSpPr/>
          <p:nvPr/>
        </p:nvSpPr>
        <p:spPr>
          <a:xfrm>
            <a:off x="1116144" y="584479"/>
            <a:ext cx="1957587"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di</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4" name="TextBox 23"/>
          <p:cNvSpPr txBox="1"/>
          <p:nvPr/>
        </p:nvSpPr>
        <p:spPr>
          <a:xfrm>
            <a:off x="694752" y="3594940"/>
            <a:ext cx="29308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auc</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5" name="TextBox 24"/>
          <p:cNvSpPr txBox="1"/>
          <p:nvPr/>
        </p:nvSpPr>
        <p:spPr>
          <a:xfrm>
            <a:off x="4040440" y="4798028"/>
            <a:ext cx="40151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chac</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6" name="TextBox 25"/>
          <p:cNvSpPr txBox="1"/>
          <p:nvPr/>
        </p:nvSpPr>
        <p:spPr>
          <a:xfrm>
            <a:off x="8010393" y="459480"/>
            <a:ext cx="36881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parf</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um</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7" name="Rectangle 26"/>
          <p:cNvSpPr/>
          <p:nvPr/>
        </p:nvSpPr>
        <p:spPr>
          <a:xfrm>
            <a:off x="7919792" y="3769132"/>
            <a:ext cx="356700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comm</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endParaRPr>
          </a:p>
        </p:txBody>
      </p:sp>
      <p:pic>
        <p:nvPicPr>
          <p:cNvPr id="28" name="Picture 27" descr="Monday on the calendar">
            <a:extLst>
              <a:ext uri="{FF2B5EF4-FFF2-40B4-BE49-F238E27FC236}">
                <a16:creationId xmlns:a16="http://schemas.microsoft.com/office/drawing/2014/main" id="{B539A51D-168B-0543-A858-8DDA78E2382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816" t="37396" r="31964" b="35376"/>
          <a:stretch/>
        </p:blipFill>
        <p:spPr>
          <a:xfrm>
            <a:off x="970241" y="1642572"/>
            <a:ext cx="2238573" cy="1952368"/>
          </a:xfrm>
          <a:prstGeom prst="rect">
            <a:avLst/>
          </a:prstGeom>
        </p:spPr>
      </p:pic>
      <p:pic>
        <p:nvPicPr>
          <p:cNvPr id="29" name="Picture 28" descr="perfume bottle">
            <a:extLst>
              <a:ext uri="{FF2B5EF4-FFF2-40B4-BE49-F238E27FC236}">
                <a16:creationId xmlns:a16="http://schemas.microsoft.com/office/drawing/2014/main" id="{02A378D0-9B85-1A4A-A33B-F4D36D0332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397" t="71011" r="29822" b="-1542"/>
          <a:stretch/>
        </p:blipFill>
        <p:spPr>
          <a:xfrm>
            <a:off x="8927701" y="1704333"/>
            <a:ext cx="1853514" cy="1957377"/>
          </a:xfrm>
          <a:prstGeom prst="rect">
            <a:avLst/>
          </a:prstGeom>
        </p:spPr>
      </p:pic>
      <p:sp>
        <p:nvSpPr>
          <p:cNvPr id="30" name="Rectangle 29">
            <a:extLst>
              <a:ext uri="{FF2B5EF4-FFF2-40B4-BE49-F238E27FC236}">
                <a16:creationId xmlns:a16="http://schemas.microsoft.com/office/drawing/2014/main" id="{DF55CC76-FF9C-224F-97DB-596F6EA4100B}"/>
              </a:ext>
            </a:extLst>
          </p:cNvPr>
          <p:cNvSpPr/>
          <p:nvPr/>
        </p:nvSpPr>
        <p:spPr>
          <a:xfrm>
            <a:off x="1228353" y="4483321"/>
            <a:ext cx="167545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[none]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1" name="Rectangle 30">
            <a:extLst>
              <a:ext uri="{FF2B5EF4-FFF2-40B4-BE49-F238E27FC236}">
                <a16:creationId xmlns:a16="http://schemas.microsoft.com/office/drawing/2014/main" id="{6C70D5E9-D171-FB4C-B44F-3112BADFC250}"/>
              </a:ext>
            </a:extLst>
          </p:cNvPr>
          <p:cNvSpPr/>
          <p:nvPr/>
        </p:nvSpPr>
        <p:spPr>
          <a:xfrm>
            <a:off x="5243841" y="5611180"/>
            <a:ext cx="170431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[each]</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6C70D5E9-D171-FB4C-B44F-3112BADFC250}"/>
              </a:ext>
            </a:extLst>
          </p:cNvPr>
          <p:cNvSpPr/>
          <p:nvPr/>
        </p:nvSpPr>
        <p:spPr>
          <a:xfrm>
            <a:off x="8574300" y="4798028"/>
            <a:ext cx="256031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[common]</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3" name="Rectangle 32" descr="the number one"/>
          <p:cNvSpPr/>
          <p:nvPr/>
        </p:nvSpPr>
        <p:spPr>
          <a:xfrm>
            <a:off x="5072533" y="1522663"/>
            <a:ext cx="2137049" cy="264687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0" b="1"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Tw Cen MT" panose="020B0602020104020603"/>
                <a:ea typeface="+mn-ea"/>
                <a:cs typeface="+mn-cs"/>
              </a:rPr>
              <a:t>1</a:t>
            </a:r>
          </a:p>
        </p:txBody>
      </p:sp>
    </p:spTree>
    <p:extLst>
      <p:ext uri="{BB962C8B-B14F-4D97-AF65-F5344CB8AC3E}">
        <p14:creationId xmlns:p14="http://schemas.microsoft.com/office/powerpoint/2010/main" val="64681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30 un 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subTnLst>
                                    <p:audio>
                                      <p:cMediaNode>
                                        <p:cTn display="0" masterRel="sameClick">
                                          <p:stCondLst>
                                            <p:cond evt="begin" delay="0">
                                              <p:tn val="16"/>
                                            </p:cond>
                                          </p:stCondLst>
                                          <p:endCondLst>
                                            <p:cond evt="onStopAudio" delay="0">
                                              <p:tgtEl>
                                                <p:sldTgt/>
                                              </p:tgtEl>
                                            </p:cond>
                                          </p:endCondLst>
                                        </p:cTn>
                                        <p:tgtEl>
                                          <p:sndTgt r:embed="rId3" name="30 un 1.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subTnLst>
                                    <p:audio>
                                      <p:cMediaNode>
                                        <p:cTn display="0" masterRel="sameClick">
                                          <p:stCondLst>
                                            <p:cond evt="begin" delay="0">
                                              <p:tn val="21"/>
                                            </p:cond>
                                          </p:stCondLst>
                                          <p:endCondLst>
                                            <p:cond evt="onStopAudio" delay="0">
                                              <p:tgtEl>
                                                <p:sldTgt/>
                                              </p:tgtEl>
                                            </p:cond>
                                          </p:endCondLst>
                                        </p:cTn>
                                        <p:tgtEl>
                                          <p:sndTgt r:embed="rId4" name="30. lundi.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subTnLst>
                                    <p:audio>
                                      <p:cMediaNode>
                                        <p:cTn display="0" masterRel="sameClick">
                                          <p:stCondLst>
                                            <p:cond evt="begin" delay="0">
                                              <p:tn val="26"/>
                                            </p:cond>
                                          </p:stCondLst>
                                          <p:endCondLst>
                                            <p:cond evt="onStopAudio" delay="0">
                                              <p:tgtEl>
                                                <p:sldTgt/>
                                              </p:tgtEl>
                                            </p:cond>
                                          </p:endCondLst>
                                        </p:cTn>
                                        <p:tgtEl>
                                          <p:sndTgt r:embed="rId4" name="30. lundi.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subTnLst>
                                    <p:audio>
                                      <p:cMediaNode>
                                        <p:cTn display="0" masterRel="sameClick">
                                          <p:stCondLst>
                                            <p:cond evt="begin" delay="0">
                                              <p:tn val="31"/>
                                            </p:cond>
                                          </p:stCondLst>
                                          <p:endCondLst>
                                            <p:cond evt="onStopAudio" delay="0">
                                              <p:tgtEl>
                                                <p:sldTgt/>
                                              </p:tgtEl>
                                            </p:cond>
                                          </p:endCondLst>
                                        </p:cTn>
                                        <p:tgtEl>
                                          <p:sndTgt r:embed="rId5" name="30. parfum.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subTnLst>
                                    <p:audio>
                                      <p:cMediaNode>
                                        <p:cTn display="0" masterRel="sameClick">
                                          <p:stCondLst>
                                            <p:cond evt="begin" delay="0">
                                              <p:tn val="36"/>
                                            </p:cond>
                                          </p:stCondLst>
                                          <p:endCondLst>
                                            <p:cond evt="onStopAudio" delay="0">
                                              <p:tgtEl>
                                                <p:sldTgt/>
                                              </p:tgtEl>
                                            </p:cond>
                                          </p:endCondLst>
                                        </p:cTn>
                                        <p:tgtEl>
                                          <p:sndTgt r:embed="rId5" name="30. parfum.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subTnLst>
                                    <p:audio>
                                      <p:cMediaNode>
                                        <p:cTn display="0" masterRel="sameClick">
                                          <p:stCondLst>
                                            <p:cond evt="begin" delay="0">
                                              <p:tn val="41"/>
                                            </p:cond>
                                          </p:stCondLst>
                                          <p:endCondLst>
                                            <p:cond evt="onStopAudio" delay="0">
                                              <p:tgtEl>
                                                <p:sldTgt/>
                                              </p:tgtEl>
                                            </p:cond>
                                          </p:endCondLst>
                                        </p:cTn>
                                        <p:tgtEl>
                                          <p:sndTgt r:embed="rId6" name="30. aucun.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subTnLst>
                                    <p:audio>
                                      <p:cMediaNode>
                                        <p:cTn display="0" masterRel="sameClick">
                                          <p:stCondLst>
                                            <p:cond evt="begin" delay="0">
                                              <p:tn val="46"/>
                                            </p:cond>
                                          </p:stCondLst>
                                          <p:endCondLst>
                                            <p:cond evt="onStopAudio" delay="0">
                                              <p:tgtEl>
                                                <p:sldTgt/>
                                              </p:tgtEl>
                                            </p:cond>
                                          </p:endCondLst>
                                        </p:cTn>
                                        <p:tgtEl>
                                          <p:sndTgt r:embed="rId6" name="30. aucun.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subTnLst>
                                    <p:audio>
                                      <p:cMediaNode>
                                        <p:cTn display="0" masterRel="sameClick">
                                          <p:stCondLst>
                                            <p:cond evt="begin" delay="0">
                                              <p:tn val="51"/>
                                            </p:cond>
                                          </p:stCondLst>
                                          <p:endCondLst>
                                            <p:cond evt="onStopAudio" delay="0">
                                              <p:tgtEl>
                                                <p:sldTgt/>
                                              </p:tgtEl>
                                            </p:cond>
                                          </p:endCondLst>
                                        </p:cTn>
                                        <p:tgtEl>
                                          <p:sndTgt r:embed="rId7" name="30. chacun.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subTnLst>
                                    <p:audio>
                                      <p:cMediaNode>
                                        <p:cTn display="0" masterRel="sameClick">
                                          <p:stCondLst>
                                            <p:cond evt="begin" delay="0">
                                              <p:tn val="56"/>
                                            </p:cond>
                                          </p:stCondLst>
                                          <p:endCondLst>
                                            <p:cond evt="onStopAudio" delay="0">
                                              <p:tgtEl>
                                                <p:sldTgt/>
                                              </p:tgtEl>
                                            </p:cond>
                                          </p:endCondLst>
                                        </p:cTn>
                                        <p:tgtEl>
                                          <p:sndTgt r:embed="rId7" name="30. chacun.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subTnLst>
                                    <p:audio>
                                      <p:cMediaNode>
                                        <p:cTn display="0" masterRel="sameClick">
                                          <p:stCondLst>
                                            <p:cond evt="begin" delay="0">
                                              <p:tn val="61"/>
                                            </p:cond>
                                          </p:stCondLst>
                                          <p:endCondLst>
                                            <p:cond evt="onStopAudio" delay="0">
                                              <p:tgtEl>
                                                <p:sldTgt/>
                                              </p:tgtEl>
                                            </p:cond>
                                          </p:endCondLst>
                                        </p:cTn>
                                        <p:tgtEl>
                                          <p:sndTgt r:embed="rId8" name="30. commun.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subTnLst>
                                    <p:audio>
                                      <p:cMediaNode>
                                        <p:cTn display="0" masterRel="sameClick">
                                          <p:stCondLst>
                                            <p:cond evt="begin" delay="0">
                                              <p:tn val="66"/>
                                            </p:cond>
                                          </p:stCondLst>
                                          <p:endCondLst>
                                            <p:cond evt="onStopAudio" delay="0">
                                              <p:tgtEl>
                                                <p:sldTgt/>
                                              </p:tgtEl>
                                            </p:cond>
                                          </p:endCondLst>
                                        </p:cTn>
                                        <p:tgtEl>
                                          <p:sndTgt r:embed="rId8" name="30. commu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0" grpId="0"/>
      <p:bldP spid="23" grpId="0"/>
      <p:bldP spid="24" grpId="0"/>
      <p:bldP spid="25" grpId="0"/>
      <p:bldP spid="26" grpId="0"/>
      <p:bldP spid="27"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EC3251-E8E9-E744-8C0A-C0C5FEF48032}"/>
              </a:ext>
            </a:extLst>
          </p:cNvPr>
          <p:cNvSpPr>
            <a:spLocks noGrp="1"/>
          </p:cNvSpPr>
          <p:nvPr>
            <p:ph type="title"/>
          </p:nvPr>
        </p:nvSpPr>
        <p:spPr>
          <a:xfrm>
            <a:off x="694752" y="460800"/>
            <a:ext cx="10515600" cy="1325563"/>
          </a:xfrm>
        </p:spPr>
        <p:txBody>
          <a:bodyPr>
            <a:noAutofit/>
          </a:bodyPr>
          <a:lstStyle/>
          <a:p>
            <a:pPr algn="ctr"/>
            <a:r>
              <a:rPr lang="en-GB" sz="10000" b="1" dirty="0">
                <a:solidFill>
                  <a:srgbClr val="115076"/>
                </a:solidFill>
                <a:cs typeface="Calibri" panose="020F0502020204030204" pitchFamily="34" charset="0"/>
              </a:rPr>
              <a:t>um/un</a:t>
            </a:r>
            <a:endParaRPr lang="en-US" sz="10000" dirty="0"/>
          </a:p>
        </p:txBody>
      </p:sp>
      <p:sp>
        <p:nvSpPr>
          <p:cNvPr id="12" name="Rounded Rectangle 11" descr="rectangle"/>
          <p:cNvSpPr/>
          <p:nvPr/>
        </p:nvSpPr>
        <p:spPr>
          <a:xfrm>
            <a:off x="4487510" y="2063834"/>
            <a:ext cx="3216981"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Rectangle 13"/>
          <p:cNvSpPr/>
          <p:nvPr/>
        </p:nvSpPr>
        <p:spPr>
          <a:xfrm>
            <a:off x="1116144" y="584479"/>
            <a:ext cx="1957587"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di</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6" name="TextBox 15"/>
          <p:cNvSpPr txBox="1"/>
          <p:nvPr/>
        </p:nvSpPr>
        <p:spPr>
          <a:xfrm>
            <a:off x="694752" y="3594940"/>
            <a:ext cx="29308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auc</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7" name="TextBox 16"/>
          <p:cNvSpPr txBox="1"/>
          <p:nvPr/>
        </p:nvSpPr>
        <p:spPr>
          <a:xfrm>
            <a:off x="4040440" y="4798028"/>
            <a:ext cx="40151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chac</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8" name="TextBox 17"/>
          <p:cNvSpPr txBox="1"/>
          <p:nvPr/>
        </p:nvSpPr>
        <p:spPr>
          <a:xfrm>
            <a:off x="8010393" y="459480"/>
            <a:ext cx="36881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parf</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um</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9" name="Rectangle 18"/>
          <p:cNvSpPr/>
          <p:nvPr/>
        </p:nvSpPr>
        <p:spPr>
          <a:xfrm>
            <a:off x="7919792" y="3769132"/>
            <a:ext cx="356700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comm</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0D0CEC8E-C683-3F44-B9F7-68EBEA61A1BA}"/>
              </a:ext>
            </a:extLst>
          </p:cNvPr>
          <p:cNvSpPr txBox="1"/>
          <p:nvPr/>
        </p:nvSpPr>
        <p:spPr>
          <a:xfrm>
            <a:off x="5534785" y="3594940"/>
            <a:ext cx="112242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un</a:t>
            </a:r>
          </a:p>
        </p:txBody>
      </p:sp>
      <p:sp>
        <p:nvSpPr>
          <p:cNvPr id="11" name="Rectangle 10" descr="the number one">
            <a:extLst>
              <a:ext uri="{FF2B5EF4-FFF2-40B4-BE49-F238E27FC236}">
                <a16:creationId xmlns:a16="http://schemas.microsoft.com/office/drawing/2014/main" id="{34A8BBA8-3B59-E344-B8E9-ED98ACA772C3}"/>
              </a:ext>
            </a:extLst>
          </p:cNvPr>
          <p:cNvSpPr/>
          <p:nvPr/>
        </p:nvSpPr>
        <p:spPr>
          <a:xfrm>
            <a:off x="5072533" y="1522663"/>
            <a:ext cx="2137049" cy="264687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0" b="1"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Tw Cen MT" panose="020B0602020104020603"/>
                <a:ea typeface="+mn-ea"/>
                <a:cs typeface="+mn-cs"/>
              </a:rPr>
              <a:t>1</a:t>
            </a:r>
          </a:p>
        </p:txBody>
      </p:sp>
    </p:spTree>
    <p:extLst>
      <p:ext uri="{BB962C8B-B14F-4D97-AF65-F5344CB8AC3E}">
        <p14:creationId xmlns:p14="http://schemas.microsoft.com/office/powerpoint/2010/main" val="11580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30 un 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30 un 1.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3" name="30 un 1.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4" name="30. lundi.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subTnLst>
                                    <p:audio>
                                      <p:cMediaNode>
                                        <p:cTn display="0" masterRel="sameClick">
                                          <p:stCondLst>
                                            <p:cond evt="begin" delay="0">
                                              <p:tn val="26"/>
                                            </p:cond>
                                          </p:stCondLst>
                                          <p:endCondLst>
                                            <p:cond evt="onStopAudio" delay="0">
                                              <p:tgtEl>
                                                <p:sldTgt/>
                                              </p:tgtEl>
                                            </p:cond>
                                          </p:endCondLst>
                                        </p:cTn>
                                        <p:tgtEl>
                                          <p:sndTgt r:embed="rId5" name="30. parfum.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subTnLst>
                                    <p:audio>
                                      <p:cMediaNode>
                                        <p:cTn display="0" masterRel="sameClick">
                                          <p:stCondLst>
                                            <p:cond evt="begin" delay="0">
                                              <p:tn val="31"/>
                                            </p:cond>
                                          </p:stCondLst>
                                          <p:endCondLst>
                                            <p:cond evt="onStopAudio" delay="0">
                                              <p:tgtEl>
                                                <p:sldTgt/>
                                              </p:tgtEl>
                                            </p:cond>
                                          </p:endCondLst>
                                        </p:cTn>
                                        <p:tgtEl>
                                          <p:sndTgt r:embed="rId6" name="30. aucun.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subTnLst>
                                    <p:audio>
                                      <p:cMediaNode>
                                        <p:cTn display="0" masterRel="sameClick">
                                          <p:stCondLst>
                                            <p:cond evt="begin" delay="0">
                                              <p:tn val="36"/>
                                            </p:cond>
                                          </p:stCondLst>
                                          <p:endCondLst>
                                            <p:cond evt="onStopAudio" delay="0">
                                              <p:tgtEl>
                                                <p:sldTgt/>
                                              </p:tgtEl>
                                            </p:cond>
                                          </p:endCondLst>
                                        </p:cTn>
                                        <p:tgtEl>
                                          <p:sndTgt r:embed="rId7" name="30. chacun.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subTnLst>
                                    <p:audio>
                                      <p:cMediaNode>
                                        <p:cTn display="0" masterRel="sameClick">
                                          <p:stCondLst>
                                            <p:cond evt="begin" delay="0">
                                              <p:tn val="41"/>
                                            </p:cond>
                                          </p:stCondLst>
                                          <p:endCondLst>
                                            <p:cond evt="onStopAudio" delay="0">
                                              <p:tgtEl>
                                                <p:sldTgt/>
                                              </p:tgtEl>
                                            </p:cond>
                                          </p:endCondLst>
                                        </p:cTn>
                                        <p:tgtEl>
                                          <p:sndTgt r:embed="rId8" name="30. commu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4" grpId="0"/>
      <p:bldP spid="16" grpId="0"/>
      <p:bldP spid="17" grpId="0"/>
      <p:bldP spid="18" grpId="0"/>
      <p:bldP spid="1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52" y="460800"/>
            <a:ext cx="10515600" cy="1325563"/>
          </a:xfrm>
        </p:spPr>
        <p:txBody>
          <a:bodyPr>
            <a:noAutofit/>
          </a:bodyPr>
          <a:lstStyle/>
          <a:p>
            <a:pPr algn="ctr"/>
            <a:r>
              <a:rPr lang="en-GB" sz="10000" b="1" dirty="0">
                <a:solidFill>
                  <a:srgbClr val="115076"/>
                </a:solidFill>
                <a:cs typeface="Calibri" panose="020F0502020204030204" pitchFamily="34" charset="0"/>
              </a:rPr>
              <a:t>um/un</a:t>
            </a:r>
            <a:endParaRPr lang="en-GB" sz="3600" dirty="0"/>
          </a:p>
        </p:txBody>
      </p:sp>
      <p:sp>
        <p:nvSpPr>
          <p:cNvPr id="9" name="Rounded Rectangle 8" descr="rectangle"/>
          <p:cNvSpPr/>
          <p:nvPr/>
        </p:nvSpPr>
        <p:spPr>
          <a:xfrm>
            <a:off x="4487510" y="2063834"/>
            <a:ext cx="3216981"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5534785" y="3594940"/>
            <a:ext cx="112242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un</a:t>
            </a:r>
          </a:p>
        </p:txBody>
      </p:sp>
      <p:sp>
        <p:nvSpPr>
          <p:cNvPr id="4" name="Rectangle 3"/>
          <p:cNvSpPr/>
          <p:nvPr/>
        </p:nvSpPr>
        <p:spPr>
          <a:xfrm>
            <a:off x="1116144" y="584479"/>
            <a:ext cx="1957587"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di</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694752" y="3594940"/>
            <a:ext cx="29308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auc</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4040440" y="4798028"/>
            <a:ext cx="40151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chac</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8010393" y="459480"/>
            <a:ext cx="36881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parf</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um</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 name="Rectangle 9"/>
          <p:cNvSpPr/>
          <p:nvPr/>
        </p:nvSpPr>
        <p:spPr>
          <a:xfrm>
            <a:off x="7919792" y="3769132"/>
            <a:ext cx="356700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comm</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un</a:t>
            </a:r>
            <a:endParaRPr kumimoji="0" lang="en-GB"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endParaRPr>
          </a:p>
        </p:txBody>
      </p:sp>
      <p:sp>
        <p:nvSpPr>
          <p:cNvPr id="22" name="Rectangle 21" descr="the number one"/>
          <p:cNvSpPr/>
          <p:nvPr/>
        </p:nvSpPr>
        <p:spPr>
          <a:xfrm>
            <a:off x="5072533" y="1522663"/>
            <a:ext cx="2137049" cy="264687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0" b="1"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Tw Cen MT" panose="020B0602020104020603"/>
                <a:ea typeface="+mn-ea"/>
                <a:cs typeface="+mn-cs"/>
              </a:rPr>
              <a:t>1</a:t>
            </a:r>
          </a:p>
        </p:txBody>
      </p:sp>
    </p:spTree>
    <p:extLst>
      <p:ext uri="{BB962C8B-B14F-4D97-AF65-F5344CB8AC3E}">
        <p14:creationId xmlns:p14="http://schemas.microsoft.com/office/powerpoint/2010/main" val="367380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5" grpId="0"/>
      <p:bldP spid="4" grpId="0"/>
      <p:bldP spid="15" grpId="0"/>
      <p:bldP spid="7" grpId="0"/>
      <p:bldP spid="8" grpId="0"/>
      <p:bldP spid="1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Phonétique</a:t>
            </a:r>
            <a:endParaRPr lang="en-GB" sz="3600" b="1" dirty="0">
              <a:solidFill>
                <a:schemeClr val="bg1"/>
              </a:solidFill>
            </a:endParaRPr>
          </a:p>
        </p:txBody>
      </p:sp>
      <p:sp>
        <p:nvSpPr>
          <p:cNvPr id="7" name="Rounded Rectangle 46">
            <a:extLst>
              <a:ext uri="{FF2B5EF4-FFF2-40B4-BE49-F238E27FC236}">
                <a16:creationId xmlns:a16="http://schemas.microsoft.com/office/drawing/2014/main" id="{FB09667E-50A2-4099-B9F5-10D9728BF65D}"/>
              </a:ext>
            </a:extLst>
          </p:cNvPr>
          <p:cNvSpPr/>
          <p:nvPr/>
        </p:nvSpPr>
        <p:spPr>
          <a:xfrm>
            <a:off x="10277475" y="249869"/>
            <a:ext cx="1632445"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Rectangle 1">
            <a:hlinkClick r:id="" action="ppaction://noaction">
              <a:snd r:embed="rId4" name="emprunter.wav"/>
            </a:hlinkClick>
            <a:extLst>
              <a:ext uri="{FF2B5EF4-FFF2-40B4-BE49-F238E27FC236}">
                <a16:creationId xmlns:a16="http://schemas.microsoft.com/office/drawing/2014/main" id="{D5F401DC-2D3D-437D-9B30-2DDE1332B5FE}"/>
              </a:ext>
            </a:extLst>
          </p:cNvPr>
          <p:cNvSpPr/>
          <p:nvPr/>
        </p:nvSpPr>
        <p:spPr>
          <a:xfrm>
            <a:off x="1387090" y="2036326"/>
            <a:ext cx="4318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Rectangle 2">
            <a:hlinkClick r:id="" action="ppaction://noaction">
              <a:snd r:embed="rId5" name="commune.wav"/>
            </a:hlinkClick>
            <a:extLst>
              <a:ext uri="{FF2B5EF4-FFF2-40B4-BE49-F238E27FC236}">
                <a16:creationId xmlns:a16="http://schemas.microsoft.com/office/drawing/2014/main" id="{03A1648F-BF97-4ADB-8754-424B4AAE08EC}"/>
              </a:ext>
            </a:extLst>
          </p:cNvPr>
          <p:cNvSpPr/>
          <p:nvPr/>
        </p:nvSpPr>
        <p:spPr>
          <a:xfrm>
            <a:off x="1387090" y="2915824"/>
            <a:ext cx="4318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rPr>
              <a:t>B</a:t>
            </a:r>
          </a:p>
        </p:txBody>
      </p:sp>
      <p:sp>
        <p:nvSpPr>
          <p:cNvPr id="5" name="Rectangle 4">
            <a:hlinkClick r:id="" action="ppaction://noaction">
              <a:snd r:embed="rId6" name="unanime.wav"/>
            </a:hlinkClick>
            <a:extLst>
              <a:ext uri="{FF2B5EF4-FFF2-40B4-BE49-F238E27FC236}">
                <a16:creationId xmlns:a16="http://schemas.microsoft.com/office/drawing/2014/main" id="{C7DBAB2E-68FC-4AD8-BAC3-1F7A122D4CDE}"/>
              </a:ext>
            </a:extLst>
          </p:cNvPr>
          <p:cNvSpPr/>
          <p:nvPr/>
        </p:nvSpPr>
        <p:spPr>
          <a:xfrm>
            <a:off x="6361084" y="3793715"/>
            <a:ext cx="4318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rPr>
              <a:t>H</a:t>
            </a:r>
          </a:p>
        </p:txBody>
      </p:sp>
      <p:sp>
        <p:nvSpPr>
          <p:cNvPr id="12" name="Rectangle 11">
            <a:hlinkClick r:id="" action="ppaction://noaction">
              <a:snd r:embed="rId7" name="humble.wav"/>
            </a:hlinkClick>
            <a:extLst>
              <a:ext uri="{FF2B5EF4-FFF2-40B4-BE49-F238E27FC236}">
                <a16:creationId xmlns:a16="http://schemas.microsoft.com/office/drawing/2014/main" id="{1819868A-C127-41CD-8B16-F3B370A0C0D1}"/>
              </a:ext>
            </a:extLst>
          </p:cNvPr>
          <p:cNvSpPr/>
          <p:nvPr/>
        </p:nvSpPr>
        <p:spPr>
          <a:xfrm>
            <a:off x="6361084" y="2914513"/>
            <a:ext cx="4318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rPr>
              <a:t>G</a:t>
            </a:r>
          </a:p>
        </p:txBody>
      </p:sp>
      <p:sp>
        <p:nvSpPr>
          <p:cNvPr id="14" name="Rectangle 13">
            <a:hlinkClick r:id="" action="ppaction://noaction">
              <a:snd r:embed="rId8" name="punir.wav"/>
            </a:hlinkClick>
            <a:extLst>
              <a:ext uri="{FF2B5EF4-FFF2-40B4-BE49-F238E27FC236}">
                <a16:creationId xmlns:a16="http://schemas.microsoft.com/office/drawing/2014/main" id="{0A93FCBB-1DF8-4E2D-88C8-C60C9521507F}"/>
              </a:ext>
            </a:extLst>
          </p:cNvPr>
          <p:cNvSpPr/>
          <p:nvPr/>
        </p:nvSpPr>
        <p:spPr>
          <a:xfrm>
            <a:off x="6361084" y="2035311"/>
            <a:ext cx="4318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rPr>
              <a:t>F</a:t>
            </a:r>
          </a:p>
        </p:txBody>
      </p:sp>
      <p:sp>
        <p:nvSpPr>
          <p:cNvPr id="16" name="Rectangle 15">
            <a:hlinkClick r:id="" action="ppaction://noaction">
              <a:snd r:embed="rId9" name="jeune.wav"/>
            </a:hlinkClick>
            <a:extLst>
              <a:ext uri="{FF2B5EF4-FFF2-40B4-BE49-F238E27FC236}">
                <a16:creationId xmlns:a16="http://schemas.microsoft.com/office/drawing/2014/main" id="{23FC29F4-91AE-4BAF-A094-A5F282B38754}"/>
              </a:ext>
            </a:extLst>
          </p:cNvPr>
          <p:cNvSpPr/>
          <p:nvPr/>
        </p:nvSpPr>
        <p:spPr>
          <a:xfrm>
            <a:off x="1387090" y="5554320"/>
            <a:ext cx="4318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rPr>
              <a:t>E</a:t>
            </a:r>
          </a:p>
        </p:txBody>
      </p:sp>
      <p:sp>
        <p:nvSpPr>
          <p:cNvPr id="18" name="Rectangle 17">
            <a:hlinkClick r:id="" action="ppaction://noaction">
              <a:snd r:embed="rId10" name="un.wav"/>
            </a:hlinkClick>
            <a:extLst>
              <a:ext uri="{FF2B5EF4-FFF2-40B4-BE49-F238E27FC236}">
                <a16:creationId xmlns:a16="http://schemas.microsoft.com/office/drawing/2014/main" id="{AC0619B8-4383-418A-8B34-2A8386B40F30}"/>
              </a:ext>
            </a:extLst>
          </p:cNvPr>
          <p:cNvSpPr/>
          <p:nvPr/>
        </p:nvSpPr>
        <p:spPr>
          <a:xfrm>
            <a:off x="1387090" y="4674820"/>
            <a:ext cx="4318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rPr>
              <a:t>D</a:t>
            </a:r>
          </a:p>
        </p:txBody>
      </p:sp>
      <p:sp>
        <p:nvSpPr>
          <p:cNvPr id="20" name="Rectangle 19">
            <a:hlinkClick r:id="" action="ppaction://noaction">
              <a:snd r:embed="rId11" name="quelqu'un.wav"/>
            </a:hlinkClick>
            <a:extLst>
              <a:ext uri="{FF2B5EF4-FFF2-40B4-BE49-F238E27FC236}">
                <a16:creationId xmlns:a16="http://schemas.microsoft.com/office/drawing/2014/main" id="{88E7B3CF-64F9-49EA-A145-6D34D00F3F72}"/>
              </a:ext>
            </a:extLst>
          </p:cNvPr>
          <p:cNvSpPr/>
          <p:nvPr/>
        </p:nvSpPr>
        <p:spPr>
          <a:xfrm>
            <a:off x="1387090" y="3795322"/>
            <a:ext cx="4318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rPr>
              <a:t>C</a:t>
            </a:r>
          </a:p>
        </p:txBody>
      </p:sp>
      <p:sp>
        <p:nvSpPr>
          <p:cNvPr id="22" name="Rectangle 21">
            <a:hlinkClick r:id="" action="ppaction://noaction">
              <a:snd r:embed="rId12" name="lundi.wav"/>
            </a:hlinkClick>
            <a:extLst>
              <a:ext uri="{FF2B5EF4-FFF2-40B4-BE49-F238E27FC236}">
                <a16:creationId xmlns:a16="http://schemas.microsoft.com/office/drawing/2014/main" id="{EF230332-0FBB-4240-A167-BEBE967DCB6F}"/>
              </a:ext>
            </a:extLst>
          </p:cNvPr>
          <p:cNvSpPr/>
          <p:nvPr/>
        </p:nvSpPr>
        <p:spPr>
          <a:xfrm>
            <a:off x="6359585" y="5552120"/>
            <a:ext cx="4318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rPr>
              <a:t>J</a:t>
            </a:r>
          </a:p>
        </p:txBody>
      </p:sp>
      <p:sp>
        <p:nvSpPr>
          <p:cNvPr id="24" name="Rectangle 23">
            <a:hlinkClick r:id="" action="ppaction://noaction">
              <a:snd r:embed="rId13" name="jungle.wav"/>
            </a:hlinkClick>
            <a:extLst>
              <a:ext uri="{FF2B5EF4-FFF2-40B4-BE49-F238E27FC236}">
                <a16:creationId xmlns:a16="http://schemas.microsoft.com/office/drawing/2014/main" id="{108C2190-2D44-400A-AEAF-8F9BBF23DC80}"/>
              </a:ext>
            </a:extLst>
          </p:cNvPr>
          <p:cNvSpPr/>
          <p:nvPr/>
        </p:nvSpPr>
        <p:spPr>
          <a:xfrm>
            <a:off x="6361084" y="4672917"/>
            <a:ext cx="4318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F0302020204030204"/>
                <a:ea typeface="+mn-ea"/>
                <a:cs typeface="+mn-cs"/>
              </a:rPr>
              <a:t>I</a:t>
            </a:r>
          </a:p>
        </p:txBody>
      </p:sp>
      <p:pic>
        <p:nvPicPr>
          <p:cNvPr id="2054" name="Picture 6" descr="Check Mark Clip Art">
            <a:extLst>
              <a:ext uri="{FF2B5EF4-FFF2-40B4-BE49-F238E27FC236}">
                <a16:creationId xmlns:a16="http://schemas.microsoft.com/office/drawing/2014/main" id="{1DDDC604-3919-4E70-A6C0-8D46AC643C2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00498" y="1802640"/>
            <a:ext cx="814092" cy="7569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heck Mark Clip Art">
            <a:extLst>
              <a:ext uri="{FF2B5EF4-FFF2-40B4-BE49-F238E27FC236}">
                <a16:creationId xmlns:a16="http://schemas.microsoft.com/office/drawing/2014/main" id="{19D9728F-C818-42F5-9440-6500655DE9A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31914" y="3689254"/>
            <a:ext cx="814092" cy="7569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eck Mark Clip Art">
            <a:extLst>
              <a:ext uri="{FF2B5EF4-FFF2-40B4-BE49-F238E27FC236}">
                <a16:creationId xmlns:a16="http://schemas.microsoft.com/office/drawing/2014/main" id="{6863F70E-BD0E-4801-8222-1E689E2F11D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31914" y="4535485"/>
            <a:ext cx="814092" cy="7569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Wrong Cross Clip Art">
            <a:extLst>
              <a:ext uri="{FF2B5EF4-FFF2-40B4-BE49-F238E27FC236}">
                <a16:creationId xmlns:a16="http://schemas.microsoft.com/office/drawing/2014/main" id="{9F8E6E05-9ED6-4602-9595-70271CFFD03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31914" y="5378105"/>
            <a:ext cx="814092" cy="8140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Wrong Cross Clip Art">
            <a:extLst>
              <a:ext uri="{FF2B5EF4-FFF2-40B4-BE49-F238E27FC236}">
                <a16:creationId xmlns:a16="http://schemas.microsoft.com/office/drawing/2014/main" id="{AB596BE9-7652-4A58-8C84-024EDABAA3C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80192" y="1836290"/>
            <a:ext cx="814092" cy="81409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heck Mark Clip Art">
            <a:extLst>
              <a:ext uri="{FF2B5EF4-FFF2-40B4-BE49-F238E27FC236}">
                <a16:creationId xmlns:a16="http://schemas.microsoft.com/office/drawing/2014/main" id="{D00CA2B4-8BA4-4751-836A-C4B82246F65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80192" y="2754198"/>
            <a:ext cx="814092" cy="7569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Wrong Cross Clip Art">
            <a:extLst>
              <a:ext uri="{FF2B5EF4-FFF2-40B4-BE49-F238E27FC236}">
                <a16:creationId xmlns:a16="http://schemas.microsoft.com/office/drawing/2014/main" id="{DDFD665C-14C4-4BC8-91EF-69F98BCE421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14430" y="3617866"/>
            <a:ext cx="814092" cy="8140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heck Mark Clip Art">
            <a:extLst>
              <a:ext uri="{FF2B5EF4-FFF2-40B4-BE49-F238E27FC236}">
                <a16:creationId xmlns:a16="http://schemas.microsoft.com/office/drawing/2014/main" id="{A35E10C1-344E-4927-95E6-5F329072633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4430" y="4573764"/>
            <a:ext cx="814092" cy="75693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2737D8B-1669-4733-BE74-3F1270630C59}"/>
              </a:ext>
            </a:extLst>
          </p:cNvPr>
          <p:cNvSpPr txBox="1"/>
          <p:nvPr/>
        </p:nvSpPr>
        <p:spPr>
          <a:xfrm>
            <a:off x="2914590" y="2036326"/>
            <a:ext cx="2350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empr</a:t>
            </a:r>
            <a:r>
              <a:rPr kumimoji="0" lang="fr-FR" sz="2800" b="0" i="0" u="none" strike="noStrike" kern="1200" cap="none" spc="0" normalizeH="0" baseline="0" noProof="0" dirty="0">
                <a:ln>
                  <a:noFill/>
                </a:ln>
                <a:solidFill>
                  <a:srgbClr val="EE6000"/>
                </a:solidFill>
                <a:effectLst/>
                <a:uLnTx/>
                <a:uFillTx/>
                <a:latin typeface="Century Gothic" panose="020F0302020204030204"/>
                <a:ea typeface="+mn-ea"/>
                <a:cs typeface="+mn-cs"/>
              </a:rPr>
              <a:t>un</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ter</a:t>
            </a:r>
          </a:p>
        </p:txBody>
      </p:sp>
      <p:sp>
        <p:nvSpPr>
          <p:cNvPr id="41" name="TextBox 40">
            <a:extLst>
              <a:ext uri="{FF2B5EF4-FFF2-40B4-BE49-F238E27FC236}">
                <a16:creationId xmlns:a16="http://schemas.microsoft.com/office/drawing/2014/main" id="{D277CD7C-A462-426A-90E1-0B80F5755349}"/>
              </a:ext>
            </a:extLst>
          </p:cNvPr>
          <p:cNvSpPr txBox="1"/>
          <p:nvPr/>
        </p:nvSpPr>
        <p:spPr>
          <a:xfrm>
            <a:off x="2914590" y="3794224"/>
            <a:ext cx="2350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quelqu’</a:t>
            </a:r>
            <a:r>
              <a:rPr kumimoji="0" lang="fr-FR" sz="2800" b="0" i="0" u="none" strike="noStrike" kern="1200" cap="none" spc="0" normalizeH="0" baseline="0" noProof="0" dirty="0">
                <a:ln>
                  <a:noFill/>
                </a:ln>
                <a:solidFill>
                  <a:srgbClr val="EE6000"/>
                </a:solidFill>
                <a:effectLst/>
                <a:uLnTx/>
                <a:uFillTx/>
                <a:latin typeface="Century Gothic" panose="020F0302020204030204"/>
                <a:ea typeface="+mn-ea"/>
                <a:cs typeface="+mn-cs"/>
              </a:rPr>
              <a:t>un</a:t>
            </a:r>
            <a:endPar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2" name="TextBox 41">
            <a:extLst>
              <a:ext uri="{FF2B5EF4-FFF2-40B4-BE49-F238E27FC236}">
                <a16:creationId xmlns:a16="http://schemas.microsoft.com/office/drawing/2014/main" id="{26479E3F-E869-4F56-903E-9D7E86739B2B}"/>
              </a:ext>
            </a:extLst>
          </p:cNvPr>
          <p:cNvSpPr txBox="1"/>
          <p:nvPr/>
        </p:nvSpPr>
        <p:spPr>
          <a:xfrm>
            <a:off x="2940200" y="4673173"/>
            <a:ext cx="2350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EE6000"/>
                </a:solidFill>
                <a:effectLst/>
                <a:uLnTx/>
                <a:uFillTx/>
                <a:latin typeface="Century Gothic" panose="020F0302020204030204"/>
                <a:ea typeface="+mn-ea"/>
                <a:cs typeface="+mn-cs"/>
              </a:rPr>
              <a:t>un</a:t>
            </a:r>
            <a:endPar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3" name="TextBox 42">
            <a:extLst>
              <a:ext uri="{FF2B5EF4-FFF2-40B4-BE49-F238E27FC236}">
                <a16:creationId xmlns:a16="http://schemas.microsoft.com/office/drawing/2014/main" id="{40369E05-78D4-4FA1-A0A5-AA9ED658A5A0}"/>
              </a:ext>
            </a:extLst>
          </p:cNvPr>
          <p:cNvSpPr txBox="1"/>
          <p:nvPr/>
        </p:nvSpPr>
        <p:spPr>
          <a:xfrm>
            <a:off x="2940200" y="5549842"/>
            <a:ext cx="2350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jeune</a:t>
            </a:r>
          </a:p>
        </p:txBody>
      </p:sp>
      <p:sp>
        <p:nvSpPr>
          <p:cNvPr id="44" name="TextBox 43">
            <a:extLst>
              <a:ext uri="{FF2B5EF4-FFF2-40B4-BE49-F238E27FC236}">
                <a16:creationId xmlns:a16="http://schemas.microsoft.com/office/drawing/2014/main" id="{EC906D87-E0E2-4384-84E5-B68667763B2E}"/>
              </a:ext>
            </a:extLst>
          </p:cNvPr>
          <p:cNvSpPr txBox="1"/>
          <p:nvPr/>
        </p:nvSpPr>
        <p:spPr>
          <a:xfrm>
            <a:off x="8455589" y="2036326"/>
            <a:ext cx="2350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punir</a:t>
            </a:r>
          </a:p>
        </p:txBody>
      </p:sp>
      <p:sp>
        <p:nvSpPr>
          <p:cNvPr id="45" name="TextBox 44">
            <a:extLst>
              <a:ext uri="{FF2B5EF4-FFF2-40B4-BE49-F238E27FC236}">
                <a16:creationId xmlns:a16="http://schemas.microsoft.com/office/drawing/2014/main" id="{62A20EA5-909C-4550-A1ED-9A30F252F6B0}"/>
              </a:ext>
            </a:extLst>
          </p:cNvPr>
          <p:cNvSpPr txBox="1"/>
          <p:nvPr/>
        </p:nvSpPr>
        <p:spPr>
          <a:xfrm>
            <a:off x="8455589" y="2914705"/>
            <a:ext cx="2350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a:t>
            </a:r>
            <a:r>
              <a:rPr kumimoji="0" lang="fr-FR" sz="2800" b="0" i="0" u="none" strike="noStrike" kern="1200" cap="none" spc="0" normalizeH="0" baseline="0" noProof="0" dirty="0">
                <a:ln>
                  <a:noFill/>
                </a:ln>
                <a:solidFill>
                  <a:srgbClr val="EE6000"/>
                </a:solidFill>
                <a:effectLst/>
                <a:uLnTx/>
                <a:uFillTx/>
                <a:latin typeface="Century Gothic" panose="020F0302020204030204"/>
                <a:ea typeface="+mn-ea"/>
                <a:cs typeface="+mn-cs"/>
              </a:rPr>
              <a:t>um</a:t>
            </a:r>
            <a:r>
              <a:rPr kumimoji="0" lang="fr-FR"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ble</a:t>
            </a:r>
            <a:endPar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6" name="TextBox 45">
            <a:extLst>
              <a:ext uri="{FF2B5EF4-FFF2-40B4-BE49-F238E27FC236}">
                <a16:creationId xmlns:a16="http://schemas.microsoft.com/office/drawing/2014/main" id="{9ABFAA87-E7C2-4110-90C3-0E0DCE61AE8D}"/>
              </a:ext>
            </a:extLst>
          </p:cNvPr>
          <p:cNvSpPr txBox="1"/>
          <p:nvPr/>
        </p:nvSpPr>
        <p:spPr>
          <a:xfrm>
            <a:off x="8455589" y="3793084"/>
            <a:ext cx="2350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unanime</a:t>
            </a:r>
          </a:p>
        </p:txBody>
      </p:sp>
      <p:sp>
        <p:nvSpPr>
          <p:cNvPr id="47" name="TextBox 46">
            <a:extLst>
              <a:ext uri="{FF2B5EF4-FFF2-40B4-BE49-F238E27FC236}">
                <a16:creationId xmlns:a16="http://schemas.microsoft.com/office/drawing/2014/main" id="{0D8EBEDC-E89D-4F07-B9CB-6C2F86D1E445}"/>
              </a:ext>
            </a:extLst>
          </p:cNvPr>
          <p:cNvSpPr txBox="1"/>
          <p:nvPr/>
        </p:nvSpPr>
        <p:spPr>
          <a:xfrm>
            <a:off x="8450068" y="4671463"/>
            <a:ext cx="2350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a:t>
            </a:r>
            <a:r>
              <a:rPr kumimoji="0" lang="fr-FR" sz="2800" b="0" i="0" u="none" strike="noStrike" kern="1200" cap="none" spc="0" normalizeH="0" baseline="0" noProof="0" dirty="0">
                <a:ln>
                  <a:noFill/>
                </a:ln>
                <a:solidFill>
                  <a:srgbClr val="EE6000"/>
                </a:solidFill>
                <a:effectLst/>
                <a:uLnTx/>
                <a:uFillTx/>
                <a:latin typeface="Century Gothic" panose="020F0302020204030204"/>
                <a:ea typeface="+mn-ea"/>
                <a:cs typeface="+mn-cs"/>
              </a:rPr>
              <a:t>un</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gle</a:t>
            </a:r>
          </a:p>
        </p:txBody>
      </p:sp>
      <p:sp>
        <p:nvSpPr>
          <p:cNvPr id="49" name="TextBox 48">
            <a:extLst>
              <a:ext uri="{FF2B5EF4-FFF2-40B4-BE49-F238E27FC236}">
                <a16:creationId xmlns:a16="http://schemas.microsoft.com/office/drawing/2014/main" id="{3DCE6283-8E5C-4634-8888-CBE8C7BC259B}"/>
              </a:ext>
            </a:extLst>
          </p:cNvPr>
          <p:cNvSpPr txBox="1"/>
          <p:nvPr/>
        </p:nvSpPr>
        <p:spPr>
          <a:xfrm>
            <a:off x="3275895" y="2363987"/>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borrow</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50" name="TextBox 49">
            <a:extLst>
              <a:ext uri="{FF2B5EF4-FFF2-40B4-BE49-F238E27FC236}">
                <a16:creationId xmlns:a16="http://schemas.microsoft.com/office/drawing/2014/main" id="{36D08CAB-D455-42C5-BD79-4103F76E6780}"/>
              </a:ext>
            </a:extLst>
          </p:cNvPr>
          <p:cNvSpPr txBox="1"/>
          <p:nvPr/>
        </p:nvSpPr>
        <p:spPr>
          <a:xfrm>
            <a:off x="3341657" y="4116249"/>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somebody</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51" name="TextBox 50">
            <a:extLst>
              <a:ext uri="{FF2B5EF4-FFF2-40B4-BE49-F238E27FC236}">
                <a16:creationId xmlns:a16="http://schemas.microsoft.com/office/drawing/2014/main" id="{81D57D32-E652-46E7-9D65-BEABD12D88DB}"/>
              </a:ext>
            </a:extLst>
          </p:cNvPr>
          <p:cNvSpPr txBox="1"/>
          <p:nvPr/>
        </p:nvSpPr>
        <p:spPr>
          <a:xfrm>
            <a:off x="8816894" y="2341652"/>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punish</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grpSp>
        <p:nvGrpSpPr>
          <p:cNvPr id="15" name="Group 14">
            <a:extLst>
              <a:ext uri="{FF2B5EF4-FFF2-40B4-BE49-F238E27FC236}">
                <a16:creationId xmlns:a16="http://schemas.microsoft.com/office/drawing/2014/main" id="{69BC3572-89AD-4DEA-97B8-10D88C27FED1}"/>
              </a:ext>
            </a:extLst>
          </p:cNvPr>
          <p:cNvGrpSpPr/>
          <p:nvPr/>
        </p:nvGrpSpPr>
        <p:grpSpPr>
          <a:xfrm>
            <a:off x="7145846" y="5435263"/>
            <a:ext cx="4307026" cy="832059"/>
            <a:chOff x="7145846" y="5435263"/>
            <a:chExt cx="4307026" cy="832059"/>
          </a:xfrm>
        </p:grpSpPr>
        <p:pic>
          <p:nvPicPr>
            <p:cNvPr id="38" name="Picture 6" descr="Check Mark Clip Art">
              <a:extLst>
                <a:ext uri="{FF2B5EF4-FFF2-40B4-BE49-F238E27FC236}">
                  <a16:creationId xmlns:a16="http://schemas.microsoft.com/office/drawing/2014/main" id="{5BCAEA38-FD36-4B7F-8EF4-383EB4D472C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45846" y="5435263"/>
              <a:ext cx="814092" cy="75693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788162F3-6B12-4225-B9CC-822FA3D8B841}"/>
                </a:ext>
              </a:extLst>
            </p:cNvPr>
            <p:cNvGrpSpPr/>
            <p:nvPr/>
          </p:nvGrpSpPr>
          <p:grpSpPr>
            <a:xfrm>
              <a:off x="8498745" y="5549842"/>
              <a:ext cx="2954127" cy="717480"/>
              <a:chOff x="8498745" y="5549842"/>
              <a:chExt cx="2954127" cy="717480"/>
            </a:xfrm>
          </p:grpSpPr>
          <p:sp>
            <p:nvSpPr>
              <p:cNvPr id="48" name="TextBox 47">
                <a:extLst>
                  <a:ext uri="{FF2B5EF4-FFF2-40B4-BE49-F238E27FC236}">
                    <a16:creationId xmlns:a16="http://schemas.microsoft.com/office/drawing/2014/main" id="{873BA3EF-76BE-43F0-85DB-0E6BAE1FDA88}"/>
                  </a:ext>
                </a:extLst>
              </p:cNvPr>
              <p:cNvSpPr txBox="1"/>
              <p:nvPr/>
            </p:nvSpPr>
            <p:spPr>
              <a:xfrm>
                <a:off x="8498745" y="5549842"/>
                <a:ext cx="2350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t>
                </a:r>
                <a:r>
                  <a:rPr kumimoji="0" lang="fr-FR" sz="2800" b="0" i="0" u="none" strike="noStrike" kern="1200" cap="none" spc="0" normalizeH="0" baseline="0" noProof="0" dirty="0">
                    <a:ln>
                      <a:noFill/>
                    </a:ln>
                    <a:solidFill>
                      <a:srgbClr val="EE6000"/>
                    </a:solidFill>
                    <a:effectLst/>
                    <a:uLnTx/>
                    <a:uFillTx/>
                    <a:latin typeface="Century Gothic" panose="020F0302020204030204"/>
                    <a:ea typeface="+mn-ea"/>
                    <a:cs typeface="+mn-cs"/>
                  </a:rPr>
                  <a:t>un</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a:t>
                </a:r>
              </a:p>
            </p:txBody>
          </p:sp>
          <p:sp>
            <p:nvSpPr>
              <p:cNvPr id="52" name="TextBox 51">
                <a:extLst>
                  <a:ext uri="{FF2B5EF4-FFF2-40B4-BE49-F238E27FC236}">
                    <a16:creationId xmlns:a16="http://schemas.microsoft.com/office/drawing/2014/main" id="{11EAF604-312F-4DBB-9DF2-1D03438840E7}"/>
                  </a:ext>
                </a:extLst>
              </p:cNvPr>
              <p:cNvSpPr txBox="1"/>
              <p:nvPr/>
            </p:nvSpPr>
            <p:spPr>
              <a:xfrm>
                <a:off x="9102078" y="5867212"/>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[Monday]</a:t>
                </a:r>
              </a:p>
            </p:txBody>
          </p:sp>
        </p:grpSp>
      </p:grpSp>
      <p:sp>
        <p:nvSpPr>
          <p:cNvPr id="9" name="TextBox 8">
            <a:extLst>
              <a:ext uri="{FF2B5EF4-FFF2-40B4-BE49-F238E27FC236}">
                <a16:creationId xmlns:a16="http://schemas.microsoft.com/office/drawing/2014/main" id="{CF1EA917-4748-4446-915D-79030362B823}"/>
              </a:ext>
            </a:extLst>
          </p:cNvPr>
          <p:cNvSpPr txBox="1"/>
          <p:nvPr/>
        </p:nvSpPr>
        <p:spPr>
          <a:xfrm>
            <a:off x="180000" y="1296000"/>
            <a:ext cx="111980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Do you hear SSC [um/un]?</a:t>
            </a:r>
          </a:p>
        </p:txBody>
      </p:sp>
      <p:grpSp>
        <p:nvGrpSpPr>
          <p:cNvPr id="13" name="Group 12">
            <a:extLst>
              <a:ext uri="{FF2B5EF4-FFF2-40B4-BE49-F238E27FC236}">
                <a16:creationId xmlns:a16="http://schemas.microsoft.com/office/drawing/2014/main" id="{7BCCC36E-0EA8-4FC1-B78E-D767135124F9}"/>
              </a:ext>
            </a:extLst>
          </p:cNvPr>
          <p:cNvGrpSpPr/>
          <p:nvPr/>
        </p:nvGrpSpPr>
        <p:grpSpPr>
          <a:xfrm>
            <a:off x="2031914" y="2809158"/>
            <a:ext cx="3594775" cy="819897"/>
            <a:chOff x="2031914" y="2809158"/>
            <a:chExt cx="3594775" cy="819897"/>
          </a:xfrm>
        </p:grpSpPr>
        <p:pic>
          <p:nvPicPr>
            <p:cNvPr id="2056" name="Picture 8" descr="Wrong Cross Clip Art">
              <a:extLst>
                <a:ext uri="{FF2B5EF4-FFF2-40B4-BE49-F238E27FC236}">
                  <a16:creationId xmlns:a16="http://schemas.microsoft.com/office/drawing/2014/main" id="{D1FD7585-8BE7-47BF-96B6-5DE00CE98F0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31914" y="2809158"/>
              <a:ext cx="814092" cy="81409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B28C5932-6F05-43C9-84AC-C7CA8CB09133}"/>
                </a:ext>
              </a:extLst>
            </p:cNvPr>
            <p:cNvGrpSpPr/>
            <p:nvPr/>
          </p:nvGrpSpPr>
          <p:grpSpPr>
            <a:xfrm>
              <a:off x="2940200" y="2915275"/>
              <a:ext cx="2686489" cy="713780"/>
              <a:chOff x="2940200" y="2915275"/>
              <a:chExt cx="2686489" cy="713780"/>
            </a:xfrm>
          </p:grpSpPr>
          <p:sp>
            <p:nvSpPr>
              <p:cNvPr id="40" name="TextBox 39">
                <a:extLst>
                  <a:ext uri="{FF2B5EF4-FFF2-40B4-BE49-F238E27FC236}">
                    <a16:creationId xmlns:a16="http://schemas.microsoft.com/office/drawing/2014/main" id="{11FCEE09-FD49-4725-819C-8118F60B0D72}"/>
                  </a:ext>
                </a:extLst>
              </p:cNvPr>
              <p:cNvSpPr txBox="1"/>
              <p:nvPr/>
            </p:nvSpPr>
            <p:spPr>
              <a:xfrm>
                <a:off x="2940200" y="2915275"/>
                <a:ext cx="2350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commune</a:t>
                </a:r>
              </a:p>
            </p:txBody>
          </p:sp>
          <p:sp>
            <p:nvSpPr>
              <p:cNvPr id="54" name="TextBox 53">
                <a:extLst>
                  <a:ext uri="{FF2B5EF4-FFF2-40B4-BE49-F238E27FC236}">
                    <a16:creationId xmlns:a16="http://schemas.microsoft.com/office/drawing/2014/main" id="{FBF10CB0-415C-4D79-9979-D3CF362DE89A}"/>
                  </a:ext>
                </a:extLst>
              </p:cNvPr>
              <p:cNvSpPr txBox="1"/>
              <p:nvPr/>
            </p:nvSpPr>
            <p:spPr>
              <a:xfrm>
                <a:off x="3275895" y="3228945"/>
                <a:ext cx="23507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town</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grpSp>
      </p:grpSp>
    </p:spTree>
    <p:extLst>
      <p:ext uri="{BB962C8B-B14F-4D97-AF65-F5344CB8AC3E}">
        <p14:creationId xmlns:p14="http://schemas.microsoft.com/office/powerpoint/2010/main" val="28949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1" grpId="0"/>
      <p:bldP spid="42" grpId="0"/>
      <p:bldP spid="43" grpId="0"/>
      <p:bldP spid="44" grpId="0"/>
      <p:bldP spid="45" grpId="0"/>
      <p:bldP spid="46" grpId="0"/>
      <p:bldP spid="47" grpId="0"/>
      <p:bldP spid="49" grpId="0"/>
      <p:bldP spid="50" grpId="0"/>
      <p:bldP spid="51"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skeleton_template" id="{8581BD2D-41DD-2F4A-A625-4F5721570AFA}" vid="{0FFFEC36-5810-6749-8F05-986CA2358D1D}"/>
    </a:ext>
  </a:extLst>
</a:theme>
</file>

<file path=ppt/theme/theme2.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skeleton_template" id="{8581BD2D-41DD-2F4A-A625-4F5721570AFA}" vid="{9E779C71-68E2-D942-9213-7E5BD48DD39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skeleton_template" id="{8581BD2D-41DD-2F4A-A625-4F5721570AFA}" vid="{18A606E2-FD5C-BB43-8276-B6C723CB4548}"/>
    </a:ext>
  </a:extLst>
</a:theme>
</file>

<file path=ppt/theme/theme4.xml><?xml version="1.0" encoding="utf-8"?>
<a:theme xmlns:a="http://schemas.openxmlformats.org/drawingml/2006/main" name="1_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ln>
          <a:solidFill>
            <a:srgbClr val="E65D00"/>
          </a:solid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spPr>
      <a:bodyPr wrap="square" rtlCol="0">
        <a:spAutoFit/>
      </a:bodyPr>
      <a:lstStyle>
        <a:defPPr algn="l">
          <a:defRPr sz="2400" b="1" dirty="0" smtClean="0">
            <a:solidFill>
              <a:srgbClr val="4472C4">
                <a:lumMod val="50000"/>
              </a:srgbClr>
            </a:solidFill>
            <a:latin typeface="Century Gothic" panose="020F0302020204030204"/>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French_skeleton_template</Template>
  <TotalTime>0</TotalTime>
  <Words>3341</Words>
  <Application>Microsoft Office PowerPoint</Application>
  <PresentationFormat>Widescreen</PresentationFormat>
  <Paragraphs>489</Paragraphs>
  <Slides>21</Slides>
  <Notes>21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21</vt:i4>
      </vt:variant>
    </vt:vector>
  </HeadingPairs>
  <TitlesOfParts>
    <vt:vector size="33" baseType="lpstr">
      <vt:lpstr>Arial</vt:lpstr>
      <vt:lpstr>Calibri</vt:lpstr>
      <vt:lpstr>Century Gothic</vt:lpstr>
      <vt:lpstr>Tw Cen MT</vt:lpstr>
      <vt:lpstr>1_Office Theme</vt:lpstr>
      <vt:lpstr>NCELP Theme</vt:lpstr>
      <vt:lpstr>2_Office Theme</vt:lpstr>
      <vt:lpstr>1_NCELP Theme</vt:lpstr>
      <vt:lpstr>5_Office Theme</vt:lpstr>
      <vt:lpstr>6_Office Theme</vt:lpstr>
      <vt:lpstr>3_Office Theme</vt:lpstr>
      <vt:lpstr>7_Office Theme</vt:lpstr>
      <vt:lpstr>French Phonics Collection </vt:lpstr>
      <vt:lpstr>SSC [um/un]</vt:lpstr>
      <vt:lpstr>um/un</vt:lpstr>
      <vt:lpstr>um/un</vt:lpstr>
      <vt:lpstr>um/un</vt:lpstr>
      <vt:lpstr>um/un</vt:lpstr>
      <vt:lpstr>um/un</vt:lpstr>
      <vt:lpstr>um/un</vt:lpstr>
      <vt:lpstr>Phonétique</vt:lpstr>
      <vt:lpstr>Phonétique  </vt:lpstr>
      <vt:lpstr>Phonétique  </vt:lpstr>
      <vt:lpstr>SSC [um/un]</vt:lpstr>
      <vt:lpstr>um/un</vt:lpstr>
      <vt:lpstr>um/un</vt:lpstr>
      <vt:lpstr>Nasal or oral vowels?  </vt:lpstr>
      <vt:lpstr>[um], [un]</vt:lpstr>
      <vt:lpstr>[nasal] ou [u] ?</vt:lpstr>
      <vt:lpstr>SSC [um/un]</vt:lpstr>
      <vt:lpstr>um/un</vt:lpstr>
      <vt:lpstr>um/un</vt:lpstr>
      <vt:lpstr>Les voyelles nasales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Phonics Collection</dc:title>
  <dc:creator>Catherine Morris</dc:creator>
  <cp:lastModifiedBy>Louise Bibbey</cp:lastModifiedBy>
  <cp:revision>22</cp:revision>
  <dcterms:created xsi:type="dcterms:W3CDTF">2021-02-16T11:52:59Z</dcterms:created>
  <dcterms:modified xsi:type="dcterms:W3CDTF">2022-08-31T09:14:27Z</dcterms:modified>
</cp:coreProperties>
</file>