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3" r:id="rId4"/>
    <p:sldMasterId id="2147483735" r:id="rId5"/>
    <p:sldMasterId id="2147483747" r:id="rId6"/>
    <p:sldMasterId id="2147483759" r:id="rId7"/>
  </p:sldMasterIdLst>
  <p:notesMasterIdLst>
    <p:notesMasterId r:id="rId42"/>
  </p:notesMasterIdLst>
  <p:sldIdLst>
    <p:sldId id="258" r:id="rId8"/>
    <p:sldId id="313" r:id="rId9"/>
    <p:sldId id="324" r:id="rId10"/>
    <p:sldId id="325" r:id="rId11"/>
    <p:sldId id="359" r:id="rId12"/>
    <p:sldId id="726" r:id="rId13"/>
    <p:sldId id="296" r:id="rId14"/>
    <p:sldId id="387" r:id="rId15"/>
    <p:sldId id="678" r:id="rId16"/>
    <p:sldId id="315" r:id="rId17"/>
    <p:sldId id="394" r:id="rId18"/>
    <p:sldId id="314" r:id="rId19"/>
    <p:sldId id="727" r:id="rId20"/>
    <p:sldId id="728" r:id="rId21"/>
    <p:sldId id="729" r:id="rId22"/>
    <p:sldId id="730" r:id="rId23"/>
    <p:sldId id="731" r:id="rId24"/>
    <p:sldId id="732" r:id="rId25"/>
    <p:sldId id="364" r:id="rId26"/>
    <p:sldId id="365" r:id="rId27"/>
    <p:sldId id="421" r:id="rId28"/>
    <p:sldId id="733" r:id="rId29"/>
    <p:sldId id="734" r:id="rId30"/>
    <p:sldId id="636" r:id="rId31"/>
    <p:sldId id="637" r:id="rId32"/>
    <p:sldId id="638" r:id="rId33"/>
    <p:sldId id="681" r:id="rId34"/>
    <p:sldId id="735" r:id="rId35"/>
    <p:sldId id="736" r:id="rId36"/>
    <p:sldId id="683" r:id="rId37"/>
    <p:sldId id="722" r:id="rId38"/>
    <p:sldId id="737" r:id="rId39"/>
    <p:sldId id="724" r:id="rId40"/>
    <p:sldId id="52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9" autoAdjust="0"/>
    <p:restoredTop sz="94737" autoAdjust="0"/>
  </p:normalViewPr>
  <p:slideViewPr>
    <p:cSldViewPr snapToGrid="0">
      <p:cViewPr varScale="1">
        <p:scale>
          <a:sx n="74" d="100"/>
          <a:sy n="74" d="100"/>
        </p:scale>
        <p:origin x="850"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practice production of SSC [u]. To raise awareness of cross-linguistic pronunciation differences. Words chosen are cognates or near-cognates consisting of SSC [u] and consonants which are equivalent or near-equivalent to the English SSC, </a:t>
            </a:r>
            <a:r>
              <a:rPr lang="en-GB" b="0" dirty="0"/>
              <a:t>purposefully chosen for unlearning the connection between the SSC and the English sound. </a:t>
            </a:r>
            <a:r>
              <a:rPr lang="en-US" b="0" dirty="0"/>
              <a:t>The pronunciation of letter ‘u’ in the English translations of these words varies. Students should be made aware that as the pronunciation of [u] in French is consistent, SSC equivalence with English is variable – sometimes it will differ, sometimes it will be the same. </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Students work in pairs, alternately saying one of the words and listening to spot errors in their partner’s pronunciation.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Students get one point for each correct French pronunciation of the SSC and lose a point if they say the English equivalent!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on the words to check pronunciation. Students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Go over the meaning of the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public [285], </a:t>
            </a:r>
            <a:r>
              <a:rPr lang="en-GB" baseline="0" dirty="0" err="1"/>
              <a:t>pur</a:t>
            </a:r>
            <a:r>
              <a:rPr lang="en-GB" baseline="0" dirty="0"/>
              <a:t> [1643], </a:t>
            </a:r>
            <a:r>
              <a:rPr lang="en-GB" baseline="0" dirty="0" err="1"/>
              <a:t>mesure</a:t>
            </a:r>
            <a:r>
              <a:rPr lang="en-GB" baseline="0" dirty="0"/>
              <a:t> [262], culture [993], super [2993], </a:t>
            </a:r>
            <a:r>
              <a:rPr lang="en-GB" baseline="0" dirty="0" err="1"/>
              <a:t>adulte</a:t>
            </a:r>
            <a:r>
              <a:rPr lang="en-GB" baseline="0" dirty="0"/>
              <a:t> [1580], multiple [2072], stupide [3407], </a:t>
            </a:r>
            <a:r>
              <a:rPr lang="en-GB" baseline="0" dirty="0" err="1"/>
              <a:t>duc</a:t>
            </a:r>
            <a:r>
              <a:rPr lang="en-GB" baseline="0" dirty="0"/>
              <a:t> [4804], nature [542]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 [</a:t>
            </a:r>
            <a:r>
              <a:rPr lang="en-US" b="0" dirty="0" err="1"/>
              <a:t>ou</a:t>
            </a:r>
            <a:r>
              <a:rPr lang="en-US" b="0" dirty="0"/>
              <a:t>], contrasting with [u] introduced in lesson 1.</a:t>
            </a:r>
          </a:p>
          <a:p>
            <a:endParaRPr lang="en-US" b="1" dirty="0"/>
          </a:p>
          <a:p>
            <a:r>
              <a:rPr lang="en-US" b="1" dirty="0"/>
              <a:t>Procedure:</a:t>
            </a:r>
          </a:p>
          <a:p>
            <a:r>
              <a:rPr lang="en-US" b="0" dirty="0"/>
              <a:t>1. Click on a picture to hear the word said aloud.</a:t>
            </a:r>
          </a:p>
          <a:p>
            <a:r>
              <a:rPr lang="en-US" b="0" dirty="0"/>
              <a:t>2. Student writes [</a:t>
            </a:r>
            <a:r>
              <a:rPr lang="en-US" b="0" dirty="0" err="1"/>
              <a:t>ou</a:t>
            </a:r>
            <a:r>
              <a:rPr lang="en-US" b="0" dirty="0"/>
              <a:t>] or [u] in their books.</a:t>
            </a:r>
          </a:p>
          <a:p>
            <a:r>
              <a:rPr lang="en-US" b="0" dirty="0"/>
              <a:t>3. Answer revealed on a click.</a:t>
            </a:r>
          </a:p>
          <a:p>
            <a:r>
              <a:rPr lang="en-US" b="0" dirty="0"/>
              <a:t>4. Clarify the meaning of the word.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 and word frequency (1 is the most frequent word in French): </a:t>
            </a:r>
            <a:br>
              <a:rPr lang="en-GB" baseline="0" dirty="0"/>
            </a:br>
            <a:r>
              <a:rPr lang="en-GB" baseline="0" dirty="0" err="1"/>
              <a:t>ouvert</a:t>
            </a:r>
            <a:r>
              <a:rPr lang="en-GB" baseline="0" dirty="0"/>
              <a:t> [897], </a:t>
            </a:r>
            <a:r>
              <a:rPr lang="en-GB" baseline="0" dirty="0" err="1"/>
              <a:t>calculer</a:t>
            </a:r>
            <a:r>
              <a:rPr lang="en-GB" baseline="0" dirty="0"/>
              <a:t> [2331], bureau [273], </a:t>
            </a:r>
            <a:r>
              <a:rPr lang="en-GB" baseline="0" dirty="0" err="1"/>
              <a:t>poule</a:t>
            </a:r>
            <a:r>
              <a:rPr lang="en-GB" baseline="0" dirty="0"/>
              <a:t> [4321], amour [967], </a:t>
            </a:r>
            <a:r>
              <a:rPr lang="en-GB" baseline="0" dirty="0" err="1"/>
              <a:t>boulot</a:t>
            </a:r>
            <a:r>
              <a:rPr lang="en-GB" baseline="0" dirty="0"/>
              <a:t> [2929], </a:t>
            </a:r>
            <a:r>
              <a:rPr lang="en-GB" baseline="0" dirty="0" err="1"/>
              <a:t>discuter</a:t>
            </a:r>
            <a:r>
              <a:rPr lang="en-GB" baseline="0" dirty="0"/>
              <a:t> [737], rue [598]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898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[u]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tu</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 someone else as though</a:t>
            </a:r>
            <a:r>
              <a:rPr lang="en-GB" b="0" baseline="0" dirty="0"/>
              <a:t> addressing him/her ‘you’</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[u] </a:t>
            </a:r>
            <a:r>
              <a:rPr lang="en-GB" baseline="0" dirty="0"/>
              <a:t>sound, pronouncing </a:t>
            </a:r>
            <a:r>
              <a:rPr lang="en-GB" b="0" baseline="0" dirty="0"/>
              <a:t>”</a:t>
            </a:r>
            <a:r>
              <a:rPr lang="en-GB" b="1" baseline="0" dirty="0" err="1"/>
              <a:t>tu</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tu</a:t>
            </a:r>
            <a:r>
              <a:rPr lang="en-GB" baseline="0" dirty="0"/>
              <a:t> [112]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01103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94684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7663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[u] </a:t>
            </a:r>
            <a:r>
              <a:rPr lang="en-GB" baseline="0" dirty="0"/>
              <a:t>and then the </a:t>
            </a:r>
            <a:r>
              <a:rPr lang="en-GB" b="1" baseline="0" dirty="0"/>
              <a:t>source</a:t>
            </a:r>
            <a:r>
              <a:rPr lang="en-GB" baseline="0" dirty="0"/>
              <a:t> word again ‘</a:t>
            </a:r>
            <a:r>
              <a:rPr lang="en-GB" b="1" baseline="0" dirty="0" err="1"/>
              <a:t>tu</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tu</a:t>
            </a:r>
            <a:r>
              <a:rPr lang="en-GB" baseline="0" dirty="0"/>
              <a:t> [112]; </a:t>
            </a:r>
            <a:r>
              <a:rPr lang="en-GB" b="1" baseline="0" dirty="0" err="1"/>
              <a:t>salut</a:t>
            </a:r>
            <a:r>
              <a:rPr lang="en-GB" b="1" baseline="0" dirty="0"/>
              <a:t> ! </a:t>
            </a:r>
            <a:r>
              <a:rPr lang="en-GB" b="0" baseline="0" dirty="0"/>
              <a:t>[2205]</a:t>
            </a:r>
            <a:r>
              <a:rPr lang="en-GB" baseline="0" dirty="0"/>
              <a:t> </a:t>
            </a:r>
            <a:r>
              <a:rPr lang="en-GB" b="1" baseline="0" dirty="0" err="1"/>
              <a:t>vue</a:t>
            </a:r>
            <a:r>
              <a:rPr lang="en-GB" baseline="0" dirty="0"/>
              <a:t> [191]; </a:t>
            </a:r>
            <a:r>
              <a:rPr lang="en-GB" b="1" baseline="0" dirty="0"/>
              <a:t>sur</a:t>
            </a:r>
            <a:r>
              <a:rPr lang="en-GB" baseline="0" dirty="0"/>
              <a:t> [16]; </a:t>
            </a:r>
            <a:r>
              <a:rPr lang="en-GB" b="1" baseline="0" dirty="0" err="1"/>
              <a:t>amusant</a:t>
            </a:r>
            <a:r>
              <a:rPr lang="en-GB" baseline="0" dirty="0"/>
              <a:t> [4695]; </a:t>
            </a:r>
            <a:r>
              <a:rPr lang="en-GB" b="1" baseline="0" dirty="0"/>
              <a:t>utiliser </a:t>
            </a:r>
            <a:r>
              <a:rPr lang="en-GB" baseline="0" dirty="0"/>
              <a:t>[345].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45655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52664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3824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a:t>
            </a:r>
            <a:r>
              <a:rPr lang="en-GB" b="0" i="0" dirty="0"/>
              <a:t> Raising awareness of cross-linguistic differences in the pronunciation of [u] between French and English</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Before beginning the task, the teacher should make students aware that their knowledge of English will not help them here. Ask them how many different </a:t>
            </a:r>
            <a:r>
              <a:rPr lang="en-GB" b="1" i="0" dirty="0"/>
              <a:t>English</a:t>
            </a:r>
            <a:r>
              <a:rPr lang="en-GB" b="0" i="0" dirty="0"/>
              <a:t> pronunciations of [u] they can think of, using the cognates on the board as prompts (at least four ways - </a:t>
            </a:r>
            <a:r>
              <a:rPr lang="en-GB" b="0" i="1" dirty="0"/>
              <a:t>pl</a:t>
            </a:r>
            <a:r>
              <a:rPr lang="en-GB" b="1" i="1" dirty="0"/>
              <a:t>u</a:t>
            </a:r>
            <a:r>
              <a:rPr lang="en-GB" b="0" i="1" dirty="0"/>
              <a:t>s, </a:t>
            </a:r>
            <a:r>
              <a:rPr lang="en-GB" b="1" i="1" dirty="0"/>
              <a:t>u</a:t>
            </a:r>
            <a:r>
              <a:rPr lang="en-GB" b="0" i="1" dirty="0"/>
              <a:t>niversity, poll</a:t>
            </a:r>
            <a:r>
              <a:rPr lang="en-GB" b="1" i="1" dirty="0"/>
              <a:t>u</a:t>
            </a:r>
            <a:r>
              <a:rPr lang="en-GB" b="0" i="1" dirty="0"/>
              <a:t>tion, temperat</a:t>
            </a:r>
            <a:r>
              <a:rPr lang="en-GB" b="1" i="1" dirty="0"/>
              <a:t>u</a:t>
            </a:r>
            <a:r>
              <a:rPr lang="en-GB" b="0" i="1" dirty="0"/>
              <a:t>re</a:t>
            </a:r>
            <a:r>
              <a:rPr lang="en-GB" b="0" i="0" dirty="0"/>
              <a:t>). Highlight that French is more consistent – the [u] is pronounced the same way each time.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To complete the task, students must look for words in which the letter ‘u’ stands alone as a vowel, (i.e. is not combined with another vowel as in e.g. </a:t>
            </a:r>
            <a:r>
              <a:rPr lang="en-GB" b="0" i="1" dirty="0"/>
              <a:t>r</a:t>
            </a:r>
            <a:r>
              <a:rPr lang="en-GB" b="1" i="1" dirty="0"/>
              <a:t>ou</a:t>
            </a:r>
            <a:r>
              <a:rPr lang="en-GB" b="0" i="1" dirty="0"/>
              <a:t>tine, </a:t>
            </a:r>
            <a:r>
              <a:rPr lang="en-GB" b="0" i="0" dirty="0"/>
              <a:t>even though that combination of letters in this word sounds the same in English!) The presence of a single letter ‘u’ in French indicates that SSC </a:t>
            </a:r>
            <a:r>
              <a:rPr lang="en-GB" b="1" i="0" dirty="0"/>
              <a:t>[u] </a:t>
            </a:r>
            <a:r>
              <a:rPr lang="en-GB" b="0" i="0" dirty="0"/>
              <a:t>is needed (</a:t>
            </a:r>
            <a:r>
              <a:rPr lang="en-GB" b="1" i="0" dirty="0"/>
              <a:t>NB: </a:t>
            </a:r>
            <a:r>
              <a:rPr lang="en-GB" b="0" i="0" dirty="0"/>
              <a:t>there are a few exceptions to this when letter ‘u’ is combined with a nasal –n, as in </a:t>
            </a:r>
            <a:r>
              <a:rPr lang="en-GB" b="0" i="1" dirty="0"/>
              <a:t>un, </a:t>
            </a:r>
            <a:r>
              <a:rPr lang="en-GB" b="0" i="1" dirty="0" err="1"/>
              <a:t>lundi</a:t>
            </a:r>
            <a:r>
              <a:rPr lang="en-GB" b="0" i="0" dirty="0"/>
              <a:t> etc which are avoided here).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Using this information, students should be able to locate the 10 words containing SSC </a:t>
            </a:r>
            <a:r>
              <a:rPr lang="en-GB" b="1" i="0" dirty="0"/>
              <a:t>[u] </a:t>
            </a:r>
            <a:r>
              <a:rPr lang="en-GB" b="0" i="0" dirty="0"/>
              <a:t>(on a click, the distractor words disappear).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plus [19], routine [4120], </a:t>
            </a:r>
            <a:r>
              <a:rPr lang="en-GB" baseline="0" dirty="0" err="1"/>
              <a:t>retourner</a:t>
            </a:r>
            <a:r>
              <a:rPr lang="en-GB" baseline="0" dirty="0"/>
              <a:t> [999], pollution [3073], boutique [3791], </a:t>
            </a:r>
            <a:r>
              <a:rPr lang="en-GB" baseline="0" dirty="0" err="1"/>
              <a:t>musée</a:t>
            </a:r>
            <a:r>
              <a:rPr lang="en-GB" baseline="0" dirty="0"/>
              <a:t> [2216], revolution [1617], culture [913], usage [863], </a:t>
            </a:r>
            <a:r>
              <a:rPr lang="en-GB" baseline="0" dirty="0" err="1"/>
              <a:t>université</a:t>
            </a:r>
            <a:r>
              <a:rPr lang="en-GB" baseline="0" dirty="0"/>
              <a:t> [1192], </a:t>
            </a:r>
            <a:r>
              <a:rPr lang="en-GB" baseline="0" dirty="0" err="1"/>
              <a:t>journaliste</a:t>
            </a:r>
            <a:r>
              <a:rPr lang="en-GB" baseline="0" dirty="0"/>
              <a:t> [1337], budget [962], </a:t>
            </a:r>
            <a:r>
              <a:rPr lang="en-GB" baseline="0" dirty="0" err="1"/>
              <a:t>température</a:t>
            </a:r>
            <a:r>
              <a:rPr lang="en-GB" baseline="0" dirty="0"/>
              <a:t> [2924], </a:t>
            </a:r>
            <a:r>
              <a:rPr lang="en-GB" baseline="0" dirty="0" err="1"/>
              <a:t>tourisme</a:t>
            </a:r>
            <a:r>
              <a:rPr lang="en-GB" baseline="0" dirty="0"/>
              <a:t> [2955], troupe [1282], multiple [2072], couple [1167], cousin [3387]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06964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Oral production of SSC [u]</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Using this colour-coded version of the related reading activity in lesson 1, teachers should revise the following points: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 </a:t>
            </a:r>
            <a:r>
              <a:rPr lang="en-GB" b="1" i="0" dirty="0"/>
              <a:t>Four</a:t>
            </a:r>
            <a:r>
              <a:rPr lang="en-GB" b="0" i="0" dirty="0"/>
              <a:t> sounds are represented by the letter ‘u’ in English: </a:t>
            </a:r>
            <a:r>
              <a:rPr lang="en-GB" b="0" i="1" dirty="0"/>
              <a:t>pl</a:t>
            </a:r>
            <a:r>
              <a:rPr lang="en-GB" b="1" i="1" dirty="0"/>
              <a:t>u</a:t>
            </a:r>
            <a:r>
              <a:rPr lang="en-GB" b="0" i="1" dirty="0"/>
              <a:t>s/b</a:t>
            </a:r>
            <a:r>
              <a:rPr lang="en-GB" b="1" i="1" dirty="0"/>
              <a:t>u</a:t>
            </a:r>
            <a:r>
              <a:rPr lang="en-GB" b="0" i="1" dirty="0"/>
              <a:t>dget/m</a:t>
            </a:r>
            <a:r>
              <a:rPr lang="en-GB" b="1" i="1" dirty="0"/>
              <a:t>u</a:t>
            </a:r>
            <a:r>
              <a:rPr lang="en-GB" b="0" i="1" dirty="0"/>
              <a:t>ltiple; m</a:t>
            </a:r>
            <a:r>
              <a:rPr lang="en-GB" b="1" i="1" dirty="0"/>
              <a:t>u</a:t>
            </a:r>
            <a:r>
              <a:rPr lang="en-GB" b="0" i="1" dirty="0"/>
              <a:t>seum/</a:t>
            </a:r>
            <a:r>
              <a:rPr lang="en-GB" b="1" i="1" dirty="0"/>
              <a:t>u</a:t>
            </a:r>
            <a:r>
              <a:rPr lang="en-GB" b="0" i="1" dirty="0"/>
              <a:t>niversity/</a:t>
            </a:r>
            <a:r>
              <a:rPr lang="en-GB" b="1" i="1" dirty="0"/>
              <a:t>u</a:t>
            </a:r>
            <a:r>
              <a:rPr lang="en-GB" b="0" i="1" dirty="0"/>
              <a:t>sage; poll</a:t>
            </a:r>
            <a:r>
              <a:rPr lang="en-GB" b="1" i="1" dirty="0"/>
              <a:t>u</a:t>
            </a:r>
            <a:r>
              <a:rPr lang="en-GB" b="0" i="1" dirty="0"/>
              <a:t>tion/revol</a:t>
            </a:r>
            <a:r>
              <a:rPr lang="en-GB" b="1" i="1" dirty="0"/>
              <a:t>u</a:t>
            </a:r>
            <a:r>
              <a:rPr lang="en-GB" b="0" i="1" dirty="0"/>
              <a:t>tion; temperat</a:t>
            </a:r>
            <a:r>
              <a:rPr lang="en-GB" b="1" i="1" dirty="0"/>
              <a:t>u</a:t>
            </a:r>
            <a:r>
              <a:rPr lang="en-GB" b="0" i="1" dirty="0"/>
              <a:t>re/cult</a:t>
            </a:r>
            <a:r>
              <a:rPr lang="en-GB" b="1" i="1" dirty="0"/>
              <a:t>u</a:t>
            </a:r>
            <a:r>
              <a:rPr lang="en-GB" b="0" i="1" dirty="0"/>
              <a:t>re. </a:t>
            </a:r>
            <a:r>
              <a:rPr lang="en-GB" b="0" i="0" dirty="0"/>
              <a:t>In the French cognates, the ‘u’ is pronounced the same way in each case.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b/ Several of the words in blue, which contain SSC [u] in English, do not in French (</a:t>
            </a:r>
            <a:r>
              <a:rPr lang="en-GB" b="0" i="1" dirty="0"/>
              <a:t>routine, boutique, </a:t>
            </a:r>
            <a:r>
              <a:rPr lang="en-GB" b="0" i="1" dirty="0" err="1"/>
              <a:t>tourisme</a:t>
            </a:r>
            <a:r>
              <a:rPr lang="en-GB" b="0" i="0" dirty="0"/>
              <a:t>, </a:t>
            </a:r>
            <a:r>
              <a:rPr lang="en-GB" b="0" i="1" dirty="0"/>
              <a:t>troupe</a:t>
            </a:r>
            <a:r>
              <a:rPr lang="en-GB" b="0" i="0" dirty="0"/>
              <a:t>). Teachers to highlight the fact that students must therefore look at the </a:t>
            </a:r>
            <a:r>
              <a:rPr lang="en-GB" b="1" i="0" dirty="0"/>
              <a:t>spelling</a:t>
            </a:r>
            <a:r>
              <a:rPr lang="en-GB" b="0" i="0" dirty="0"/>
              <a:t>, rather than English pronunciation, to work out the correct sound. (NB: SSC [</a:t>
            </a:r>
            <a:r>
              <a:rPr lang="en-GB" b="0" i="0" dirty="0" err="1"/>
              <a:t>ou</a:t>
            </a:r>
            <a:r>
              <a:rPr lang="en-GB" b="0" i="0" dirty="0"/>
              <a:t>] is revisited in next week’s sequence).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Teacher elicits pronunciation by pointing at a word, and asking </a:t>
            </a:r>
            <a:r>
              <a:rPr lang="en-GB" b="0" i="1" dirty="0"/>
              <a:t>Comment </a:t>
            </a:r>
            <a:r>
              <a:rPr lang="en-GB" b="0" i="1" dirty="0" err="1"/>
              <a:t>dit</a:t>
            </a:r>
            <a:r>
              <a:rPr lang="en-GB" b="0" i="1" dirty="0"/>
              <a:t>-on? </a:t>
            </a:r>
            <a:r>
              <a:rPr lang="en-GB" b="0" i="0" dirty="0"/>
              <a:t>Students answer chorally.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Students check their pronunciation by listening to recordings, played on clicking individual words.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4. Students repeat.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plus [19], routine [4120], </a:t>
            </a:r>
            <a:r>
              <a:rPr lang="en-GB" baseline="0" dirty="0" err="1"/>
              <a:t>retourner</a:t>
            </a:r>
            <a:r>
              <a:rPr lang="en-GB" baseline="0" dirty="0"/>
              <a:t> [999], pollution [3073], boutique [3791], </a:t>
            </a:r>
            <a:r>
              <a:rPr lang="en-GB" baseline="0" dirty="0" err="1"/>
              <a:t>musée</a:t>
            </a:r>
            <a:r>
              <a:rPr lang="en-GB" baseline="0" dirty="0"/>
              <a:t> [2216], revolution [1617], culture [913], usage [863], </a:t>
            </a:r>
            <a:r>
              <a:rPr lang="en-GB" baseline="0" dirty="0" err="1"/>
              <a:t>université</a:t>
            </a:r>
            <a:r>
              <a:rPr lang="en-GB" baseline="0" dirty="0"/>
              <a:t> [1192], </a:t>
            </a:r>
            <a:r>
              <a:rPr lang="en-GB" baseline="0" dirty="0" err="1"/>
              <a:t>journaliste</a:t>
            </a:r>
            <a:r>
              <a:rPr lang="en-GB" baseline="0" dirty="0"/>
              <a:t> [1337], budget [962], </a:t>
            </a:r>
            <a:r>
              <a:rPr lang="en-GB" baseline="0" dirty="0" err="1"/>
              <a:t>température</a:t>
            </a:r>
            <a:r>
              <a:rPr lang="en-GB" baseline="0" dirty="0"/>
              <a:t> [2924], </a:t>
            </a:r>
            <a:r>
              <a:rPr lang="en-GB" baseline="0" dirty="0" err="1"/>
              <a:t>tourisme</a:t>
            </a:r>
            <a:r>
              <a:rPr lang="en-GB" baseline="0" dirty="0"/>
              <a:t> [2955], troupe [1282], multiple [2072], couple [1167], cousin [3387]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6543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672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[u]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tu</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 someone else as though</a:t>
            </a:r>
            <a:r>
              <a:rPr lang="en-GB" b="0" baseline="0" dirty="0"/>
              <a:t> addressing him/her ‘you’</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[u] </a:t>
            </a:r>
            <a:r>
              <a:rPr lang="en-GB" baseline="0" dirty="0"/>
              <a:t>sound, pronouncing </a:t>
            </a:r>
            <a:r>
              <a:rPr lang="en-GB" b="0" baseline="0" dirty="0"/>
              <a:t>”</a:t>
            </a:r>
            <a:r>
              <a:rPr lang="en-GB" b="1" baseline="0" dirty="0" err="1"/>
              <a:t>tu</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tu</a:t>
            </a:r>
            <a:r>
              <a:rPr lang="en-GB" baseline="0" dirty="0"/>
              <a:t> [112]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2772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[u] </a:t>
            </a:r>
            <a:r>
              <a:rPr lang="en-GB" baseline="0" dirty="0"/>
              <a:t>and then the </a:t>
            </a:r>
            <a:r>
              <a:rPr lang="en-GB" b="1" baseline="0" dirty="0"/>
              <a:t>source</a:t>
            </a:r>
            <a:r>
              <a:rPr lang="en-GB" baseline="0" dirty="0"/>
              <a:t> word again ‘</a:t>
            </a:r>
            <a:r>
              <a:rPr lang="en-GB" b="1" baseline="0" dirty="0" err="1"/>
              <a:t>tu</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tu</a:t>
            </a:r>
            <a:r>
              <a:rPr lang="en-GB" baseline="0" dirty="0"/>
              <a:t> [112]; </a:t>
            </a:r>
            <a:r>
              <a:rPr lang="en-GB" b="1" baseline="0" dirty="0" err="1"/>
              <a:t>salut</a:t>
            </a:r>
            <a:r>
              <a:rPr lang="en-GB" b="1" baseline="0" dirty="0"/>
              <a:t> ! </a:t>
            </a:r>
            <a:r>
              <a:rPr lang="en-GB" b="0" baseline="0" dirty="0"/>
              <a:t>[2205]</a:t>
            </a:r>
            <a:r>
              <a:rPr lang="en-GB" baseline="0" dirty="0"/>
              <a:t> </a:t>
            </a:r>
            <a:r>
              <a:rPr lang="en-GB" b="1" baseline="0" dirty="0" err="1"/>
              <a:t>vue</a:t>
            </a:r>
            <a:r>
              <a:rPr lang="en-GB" baseline="0" dirty="0"/>
              <a:t> [191]; </a:t>
            </a:r>
            <a:r>
              <a:rPr lang="en-GB" b="1" baseline="0" dirty="0"/>
              <a:t>sur</a:t>
            </a:r>
            <a:r>
              <a:rPr lang="en-GB" baseline="0" dirty="0"/>
              <a:t> [16]; </a:t>
            </a:r>
            <a:r>
              <a:rPr lang="en-GB" b="1" baseline="0" dirty="0" err="1"/>
              <a:t>amusant</a:t>
            </a:r>
            <a:r>
              <a:rPr lang="en-GB" baseline="0" dirty="0"/>
              <a:t> [4695]; </a:t>
            </a:r>
            <a:r>
              <a:rPr lang="en-GB" b="1" baseline="0" dirty="0"/>
              <a:t>utiliser </a:t>
            </a:r>
            <a:r>
              <a:rPr lang="en-GB" baseline="0" dirty="0"/>
              <a:t>[345].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60260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Aural recognition of nasal [um/un] and oral [u] vowels in unknown words.</a:t>
            </a:r>
          </a:p>
          <a:p>
            <a:endParaRPr lang="en-US" b="0" dirty="0"/>
          </a:p>
          <a:p>
            <a:r>
              <a:rPr lang="en-US" b="1" dirty="0"/>
              <a:t>Procedure:</a:t>
            </a:r>
          </a:p>
          <a:p>
            <a:r>
              <a:rPr lang="en-US" b="0" dirty="0"/>
              <a:t>1. Practice saying SSCs </a:t>
            </a:r>
            <a:r>
              <a:rPr lang="en-US" b="1" dirty="0"/>
              <a:t>[um/un]</a:t>
            </a:r>
            <a:r>
              <a:rPr lang="en-US" b="0" dirty="0"/>
              <a:t> and </a:t>
            </a:r>
            <a:r>
              <a:rPr lang="en-US" b="1" dirty="0"/>
              <a:t>[u]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aloud, in isolation. Students should notice a vibration in the nose when they produce the nasal sounds, but not when they produce the oral sounds.</a:t>
            </a:r>
            <a:endParaRPr lang="en-US" b="0" dirty="0"/>
          </a:p>
          <a:p>
            <a:r>
              <a:rPr lang="en-US" b="0" dirty="0"/>
              <a:t>2. Click the numbers to play the audio.</a:t>
            </a:r>
          </a:p>
          <a:p>
            <a:r>
              <a:rPr lang="en-US" b="0" dirty="0"/>
              <a:t>3. Students write 1-10 and decide if the letters in bold represent a nasal or non-nasal vowel sound.</a:t>
            </a:r>
          </a:p>
          <a:p>
            <a:r>
              <a:rPr lang="en-US" b="0" dirty="0"/>
              <a:t>4. Click to reveal the answers.</a:t>
            </a:r>
          </a:p>
          <a:p>
            <a:r>
              <a:rPr lang="en-US" b="0" dirty="0"/>
              <a:t>5. Click to bring up the reminder.</a:t>
            </a:r>
          </a:p>
          <a:p>
            <a:r>
              <a:rPr lang="en-US" b="0" dirty="0"/>
              <a:t>6. Click to hear the words again. Students repeat.</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lunette</a:t>
            </a:r>
          </a:p>
          <a:p>
            <a:pPr rtl="0" eaLnBrk="1" fontAlgn="ctr" latinLnBrk="0" hangingPunct="1"/>
            <a:r>
              <a:rPr lang="en-GB" sz="1200" b="0" i="0" u="none" strike="noStrike" kern="1200" dirty="0">
                <a:solidFill>
                  <a:schemeClr val="tx1"/>
                </a:solidFill>
                <a:effectLst/>
                <a:latin typeface="+mn-lt"/>
                <a:ea typeface="+mn-ea"/>
                <a:cs typeface="+mn-cs"/>
              </a:rPr>
              <a:t>2. humble</a:t>
            </a:r>
          </a:p>
          <a:p>
            <a:pPr rtl="0" eaLnBrk="1" fontAlgn="ctr" latinLnBrk="0" hangingPunct="1"/>
            <a:r>
              <a:rPr lang="en-GB" sz="1200" b="0" i="0" u="none" strike="noStrike" kern="1200" dirty="0">
                <a:solidFill>
                  <a:schemeClr val="tx1"/>
                </a:solidFill>
                <a:effectLst/>
                <a:latin typeface="+mn-lt"/>
                <a:ea typeface="+mn-ea"/>
                <a:cs typeface="+mn-cs"/>
              </a:rPr>
              <a:t>3. unique</a:t>
            </a:r>
          </a:p>
          <a:p>
            <a:pPr rtl="0" eaLnBrk="1" fontAlgn="ctr" latinLnBrk="0" hangingPunct="1"/>
            <a:r>
              <a:rPr lang="en-GB" sz="1200" b="0" i="0" u="none" strike="noStrike" kern="1200" dirty="0">
                <a:solidFill>
                  <a:schemeClr val="tx1"/>
                </a:solidFill>
                <a:effectLst/>
                <a:latin typeface="+mn-lt"/>
                <a:ea typeface="+mn-ea"/>
                <a:cs typeface="+mn-cs"/>
              </a:rPr>
              <a:t>4. </a:t>
            </a:r>
            <a:r>
              <a:rPr lang="en-GB" sz="1200" b="0" i="0" u="none" strike="noStrike" kern="1200" dirty="0" err="1">
                <a:solidFill>
                  <a:schemeClr val="tx1"/>
                </a:solidFill>
                <a:effectLst/>
                <a:latin typeface="+mn-lt"/>
                <a:ea typeface="+mn-ea"/>
                <a:cs typeface="+mn-cs"/>
              </a:rPr>
              <a:t>commun</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5. fortune</a:t>
            </a:r>
          </a:p>
          <a:p>
            <a:pPr rtl="0" eaLnBrk="1" fontAlgn="auto" latinLnBrk="0" hangingPunct="1"/>
            <a:r>
              <a:rPr lang="en-GB" sz="1200" b="0" i="0" u="none" strike="noStrike" kern="1200" dirty="0">
                <a:solidFill>
                  <a:schemeClr val="tx1"/>
                </a:solidFill>
                <a:effectLst/>
                <a:latin typeface="+mn-lt"/>
                <a:ea typeface="+mn-ea"/>
                <a:cs typeface="+mn-cs"/>
              </a:rPr>
              <a:t>6. union</a:t>
            </a:r>
          </a:p>
          <a:p>
            <a:pPr rtl="0" eaLnBrk="1" fontAlgn="ctr" latinLnBrk="0" hangingPunct="1"/>
            <a:r>
              <a:rPr lang="en-GB" sz="1200" b="0" i="0" u="none" strike="noStrike" kern="1200" dirty="0">
                <a:solidFill>
                  <a:schemeClr val="tx1"/>
                </a:solidFill>
                <a:effectLst/>
                <a:latin typeface="+mn-lt"/>
                <a:ea typeface="+mn-ea"/>
                <a:cs typeface="+mn-cs"/>
              </a:rPr>
              <a:t>7. </a:t>
            </a:r>
            <a:r>
              <a:rPr lang="en-GB" sz="1200" b="0" i="0" u="none" strike="noStrike" kern="1200" dirty="0" err="1">
                <a:solidFill>
                  <a:schemeClr val="tx1"/>
                </a:solidFill>
                <a:effectLst/>
                <a:latin typeface="+mn-lt"/>
                <a:ea typeface="+mn-ea"/>
                <a:cs typeface="+mn-cs"/>
              </a:rPr>
              <a:t>opportun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t>
            </a:r>
            <a:r>
              <a:rPr lang="en-GB" sz="1200" b="0" i="0" u="none" strike="noStrike" kern="1200" dirty="0" err="1">
                <a:solidFill>
                  <a:schemeClr val="tx1"/>
                </a:solidFill>
                <a:effectLst/>
                <a:latin typeface="+mn-lt"/>
                <a:ea typeface="+mn-ea"/>
                <a:cs typeface="+mn-cs"/>
              </a:rPr>
              <a:t>légumes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lunette [4207], </a:t>
            </a:r>
            <a:r>
              <a:rPr lang="en-GB" baseline="0" dirty="0" err="1"/>
              <a:t>commun</a:t>
            </a:r>
            <a:r>
              <a:rPr lang="en-GB" baseline="0" dirty="0"/>
              <a:t> [780], </a:t>
            </a:r>
            <a:r>
              <a:rPr lang="en-GB" baseline="0" dirty="0" err="1"/>
              <a:t>opportun</a:t>
            </a:r>
            <a:r>
              <a:rPr lang="en-GB" baseline="0" dirty="0"/>
              <a:t> [4485], </a:t>
            </a:r>
            <a:r>
              <a:rPr lang="en-GB" baseline="0" dirty="0" err="1"/>
              <a:t>légume</a:t>
            </a:r>
            <a:r>
              <a:rPr lang="en-GB" baseline="0" dirty="0"/>
              <a:t> [3117]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humble [4680], unique [402], fortune [2371], union [729]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551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a:t>
            </a:r>
            <a:r>
              <a:rPr lang="en-US" b="0" dirty="0"/>
              <a:t> revising the spelling rules governing pronunciation changes in SSCs which are normally nasal vowels and applying these to [um] and [un].</a:t>
            </a:r>
          </a:p>
          <a:p>
            <a:endParaRPr lang="en-US" b="0" dirty="0"/>
          </a:p>
          <a:p>
            <a:r>
              <a:rPr lang="en-GB" b="1" dirty="0"/>
              <a:t>Procedure:</a:t>
            </a:r>
            <a:br>
              <a:rPr lang="en-GB" dirty="0"/>
            </a:br>
            <a:r>
              <a:rPr lang="en-GB" dirty="0"/>
              <a:t>1. Cycle through the information on the slide using the animation sequence.</a:t>
            </a:r>
            <a:br>
              <a:rPr lang="en-GB"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applying awareness of the pronunciation rules governing SSCs </a:t>
            </a:r>
            <a:r>
              <a:rPr lang="en-GB" sz="1200" b="0" dirty="0">
                <a:solidFill>
                  <a:schemeClr val="bg1"/>
                </a:solidFill>
              </a:rPr>
              <a:t>[um/un] and [u] </a:t>
            </a:r>
            <a:r>
              <a:rPr lang="en-US" b="0" dirty="0"/>
              <a:t>to the oral production of words containing these letter combinations.</a:t>
            </a:r>
          </a:p>
          <a:p>
            <a:endParaRPr lang="en-US" b="0" dirty="0"/>
          </a:p>
          <a:p>
            <a:r>
              <a:rPr lang="en-US" b="1" dirty="0"/>
              <a:t>Procedure</a:t>
            </a:r>
          </a:p>
          <a:p>
            <a:pPr marL="0" indent="0">
              <a:buNone/>
            </a:pPr>
            <a:r>
              <a:rPr lang="en-US" b="0" dirty="0"/>
              <a:t>1. Students read the words and decide based on the presence of absence of a vowel after letter ‘m’ or ‘n’ whether a nasal pronunciation is needed or not..</a:t>
            </a:r>
          </a:p>
          <a:p>
            <a:pPr marL="0" indent="0">
              <a:buNone/>
            </a:pPr>
            <a:r>
              <a:rPr lang="en-US" b="0" dirty="0"/>
              <a:t>2. Click to check.</a:t>
            </a:r>
          </a:p>
          <a:p>
            <a:pPr marL="0" indent="0">
              <a:buNone/>
            </a:pPr>
            <a:r>
              <a:rPr lang="en-US" b="0" dirty="0"/>
              <a:t>3. Now, students are challenged to pronounce the words correctly. Students should work in pairs and monitor each other for this.</a:t>
            </a:r>
          </a:p>
          <a:p>
            <a:pPr marL="0" indent="0">
              <a:buNone/>
            </a:pPr>
            <a:r>
              <a:rPr lang="en-US" b="0" dirty="0"/>
              <a:t>4. Students try to say the words out loud. Teacher corrects.</a:t>
            </a:r>
          </a:p>
          <a:p>
            <a:pPr marL="0" indent="0">
              <a:buNone/>
            </a:pPr>
            <a:r>
              <a:rPr lang="en-US" b="0" dirty="0"/>
              <a:t>5. Click the numbers to hear pronunciation</a:t>
            </a:r>
          </a:p>
          <a:p>
            <a:pPr marL="228600" indent="-228600">
              <a:buAutoNum type="arabicPeriod"/>
            </a:pPr>
            <a:endParaRPr lang="en-US" b="0" dirty="0"/>
          </a:p>
          <a:p>
            <a:pPr marL="0" indent="0">
              <a:buNone/>
            </a:pPr>
            <a:r>
              <a:rPr lang="en-US" b="1" dirty="0"/>
              <a:t>Transcript:</a:t>
            </a:r>
          </a:p>
          <a:p>
            <a:pPr marL="0" indent="0">
              <a:buNone/>
            </a:pPr>
            <a:r>
              <a:rPr lang="en-US" b="0" dirty="0"/>
              <a:t>1. lumière </a:t>
            </a:r>
          </a:p>
          <a:p>
            <a:pPr marL="0" indent="0">
              <a:buNone/>
            </a:pPr>
            <a:r>
              <a:rPr lang="en-US" b="0" dirty="0"/>
              <a:t>2. </a:t>
            </a:r>
            <a:r>
              <a:rPr lang="en-US" b="0" dirty="0" err="1"/>
              <a:t>punir</a:t>
            </a:r>
            <a:endParaRPr lang="en-US" b="0" dirty="0"/>
          </a:p>
          <a:p>
            <a:pPr marL="0" indent="0">
              <a:buNone/>
            </a:pPr>
            <a:r>
              <a:rPr lang="en-US" b="0" dirty="0"/>
              <a:t>3. jungle</a:t>
            </a:r>
          </a:p>
          <a:p>
            <a:pPr marL="0" indent="0">
              <a:buNone/>
            </a:pPr>
            <a:r>
              <a:rPr lang="en-US" b="0" dirty="0"/>
              <a:t>4. </a:t>
            </a:r>
            <a:r>
              <a:rPr lang="en-US" b="0" dirty="0" err="1"/>
              <a:t>humour</a:t>
            </a:r>
            <a:endParaRPr lang="en-US" b="0" dirty="0"/>
          </a:p>
          <a:p>
            <a:pPr marL="0" indent="0">
              <a:buNone/>
            </a:pPr>
            <a:r>
              <a:rPr lang="en-US" b="0" dirty="0"/>
              <a:t>5. </a:t>
            </a:r>
            <a:r>
              <a:rPr lang="en-US" b="0" dirty="0" err="1"/>
              <a:t>emprunter</a:t>
            </a:r>
            <a:endParaRPr lang="en-US" b="0" dirty="0"/>
          </a:p>
          <a:p>
            <a:pPr marL="0" indent="0">
              <a:buNone/>
            </a:pPr>
            <a:r>
              <a:rPr lang="en-US" b="0" dirty="0"/>
              <a:t>6. </a:t>
            </a:r>
            <a:r>
              <a:rPr lang="en-US" b="0" dirty="0" err="1"/>
              <a:t>aluminium</a:t>
            </a:r>
            <a:endParaRPr lang="en-US" b="0" dirty="0"/>
          </a:p>
          <a:p>
            <a:pPr marL="0" indent="0">
              <a:buNone/>
            </a:pPr>
            <a:r>
              <a:rPr lang="en-US" b="0" dirty="0"/>
              <a:t>7. </a:t>
            </a:r>
            <a:r>
              <a:rPr lang="en-US" b="0" dirty="0" err="1"/>
              <a:t>humaine</a:t>
            </a:r>
            <a:endParaRPr lang="en-US" b="0" dirty="0"/>
          </a:p>
          <a:p>
            <a:pPr marL="0" indent="0">
              <a:buNone/>
            </a:pPr>
            <a:r>
              <a:rPr lang="en-US" b="0" dirty="0"/>
              <a:t>8. </a:t>
            </a:r>
            <a:r>
              <a:rPr lang="en-US" b="0" dirty="0" err="1"/>
              <a:t>quelqu’un</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lumière [1059], </a:t>
            </a:r>
            <a:r>
              <a:rPr lang="en-GB" baseline="0" dirty="0" err="1"/>
              <a:t>punir</a:t>
            </a:r>
            <a:r>
              <a:rPr lang="en-GB" baseline="0" dirty="0"/>
              <a:t> [2149], </a:t>
            </a:r>
            <a:r>
              <a:rPr lang="en-GB" baseline="0" dirty="0" err="1"/>
              <a:t>emprunter</a:t>
            </a:r>
            <a:r>
              <a:rPr lang="en-GB" baseline="0" dirty="0"/>
              <a:t> [1123], </a:t>
            </a:r>
            <a:r>
              <a:rPr lang="en-GB" baseline="0" dirty="0" err="1"/>
              <a:t>quelqu’un</a:t>
            </a:r>
            <a:r>
              <a:rPr lang="en-GB" baseline="0" dirty="0"/>
              <a:t> [772]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in task instructions (1 is the most frequent word in French): </a:t>
            </a:r>
            <a:br>
              <a:rPr lang="en-GB" baseline="0" dirty="0"/>
            </a:br>
            <a:r>
              <a:rPr lang="en-GB" baseline="0" dirty="0" err="1"/>
              <a:t>décider</a:t>
            </a:r>
            <a:r>
              <a:rPr lang="en-GB" baseline="0" dirty="0"/>
              <a:t> [165], </a:t>
            </a:r>
            <a:r>
              <a:rPr lang="en-GB" baseline="0" dirty="0" err="1"/>
              <a:t>voyelle</a:t>
            </a:r>
            <a:r>
              <a:rPr lang="en-GB" baseline="0" dirty="0"/>
              <a:t> [&gt;5000], nasal [&gt;5000], oral [4114], jungle [4891], humour [3950], aluminium [&gt;5000] </a:t>
            </a:r>
            <a:r>
              <a:rPr lang="en-GB" baseline="0" dirty="0" err="1"/>
              <a:t>humain</a:t>
            </a:r>
            <a:r>
              <a:rPr lang="en-GB" baseline="0" dirty="0"/>
              <a:t> [286]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52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445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[u]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tu</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 someone else as though</a:t>
            </a:r>
            <a:r>
              <a:rPr lang="en-GB" b="0" baseline="0" dirty="0"/>
              <a:t> addressing him/her ‘you’</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[u] </a:t>
            </a:r>
            <a:r>
              <a:rPr lang="en-GB" baseline="0" dirty="0"/>
              <a:t>sound, pronouncing </a:t>
            </a:r>
            <a:r>
              <a:rPr lang="en-GB" b="0" baseline="0" dirty="0"/>
              <a:t>”</a:t>
            </a:r>
            <a:r>
              <a:rPr lang="en-GB" b="1" baseline="0" dirty="0" err="1"/>
              <a:t>tu</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tu</a:t>
            </a:r>
            <a:r>
              <a:rPr lang="en-GB" baseline="0" dirty="0"/>
              <a:t> [112]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0454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[u] </a:t>
            </a:r>
            <a:r>
              <a:rPr lang="en-GB" baseline="0" dirty="0"/>
              <a:t>and then the </a:t>
            </a:r>
            <a:r>
              <a:rPr lang="en-GB" b="1" baseline="0" dirty="0"/>
              <a:t>source</a:t>
            </a:r>
            <a:r>
              <a:rPr lang="en-GB" baseline="0" dirty="0"/>
              <a:t> word again ‘</a:t>
            </a:r>
            <a:r>
              <a:rPr lang="en-GB" b="1" baseline="0" dirty="0" err="1"/>
              <a:t>tu</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tu</a:t>
            </a:r>
            <a:r>
              <a:rPr lang="en-GB" baseline="0" dirty="0"/>
              <a:t> [112]; </a:t>
            </a:r>
            <a:r>
              <a:rPr lang="en-GB" b="1" baseline="0" dirty="0" err="1"/>
              <a:t>salut</a:t>
            </a:r>
            <a:r>
              <a:rPr lang="en-GB" b="1" baseline="0" dirty="0"/>
              <a:t> ! </a:t>
            </a:r>
            <a:r>
              <a:rPr lang="en-GB" b="0" baseline="0" dirty="0"/>
              <a:t>[2205]</a:t>
            </a:r>
            <a:r>
              <a:rPr lang="en-GB" baseline="0" dirty="0"/>
              <a:t> </a:t>
            </a:r>
            <a:r>
              <a:rPr lang="en-GB" b="1" baseline="0" dirty="0" err="1"/>
              <a:t>vue</a:t>
            </a:r>
            <a:r>
              <a:rPr lang="en-GB" baseline="0" dirty="0"/>
              <a:t> [191]; </a:t>
            </a:r>
            <a:r>
              <a:rPr lang="en-GB" b="1" baseline="0" dirty="0"/>
              <a:t>sur</a:t>
            </a:r>
            <a:r>
              <a:rPr lang="en-GB" baseline="0" dirty="0"/>
              <a:t> [16]; </a:t>
            </a:r>
            <a:r>
              <a:rPr lang="en-GB" b="1" baseline="0" dirty="0" err="1"/>
              <a:t>amusant</a:t>
            </a:r>
            <a:r>
              <a:rPr lang="en-GB" baseline="0" dirty="0"/>
              <a:t> [4695]; </a:t>
            </a:r>
            <a:r>
              <a:rPr lang="en-GB" b="1" baseline="0" dirty="0"/>
              <a:t>utiliser </a:t>
            </a:r>
            <a:r>
              <a:rPr lang="en-GB" baseline="0" dirty="0"/>
              <a:t>[345].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2693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[u]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tu</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 someone else as though</a:t>
            </a:r>
            <a:r>
              <a:rPr lang="en-GB" b="0" baseline="0" dirty="0"/>
              <a:t> addressing him/her ‘you’</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[u] </a:t>
            </a:r>
            <a:r>
              <a:rPr lang="en-GB" baseline="0" dirty="0"/>
              <a:t>sound, pronouncing </a:t>
            </a:r>
            <a:r>
              <a:rPr lang="en-GB" b="0" baseline="0" dirty="0"/>
              <a:t>”</a:t>
            </a:r>
            <a:r>
              <a:rPr lang="en-GB" b="1" baseline="0" dirty="0" err="1"/>
              <a:t>tu</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tu</a:t>
            </a:r>
            <a:r>
              <a:rPr lang="en-GB" baseline="0" dirty="0"/>
              <a:t> [112]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16169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differentiate between SSCs [</a:t>
            </a:r>
            <a:r>
              <a:rPr lang="en-US" b="0" dirty="0" err="1"/>
              <a:t>ou</a:t>
            </a:r>
            <a:r>
              <a:rPr lang="en-US" b="0" dirty="0"/>
              <a:t>] and [u] with a focus on pronouns </a:t>
            </a:r>
            <a:r>
              <a:rPr lang="en-US" b="0" i="1" dirty="0"/>
              <a:t>nous </a:t>
            </a:r>
            <a:r>
              <a:rPr lang="en-US" b="0" i="0" dirty="0"/>
              <a:t>and </a:t>
            </a:r>
            <a:r>
              <a:rPr lang="en-US" b="0" i="1" dirty="0" err="1"/>
              <a:t>vous</a:t>
            </a:r>
            <a:r>
              <a:rPr lang="en-US" b="0" i="0" dirty="0"/>
              <a:t>, as well as two new modal verb forms introduced this week which contain this SSC.</a:t>
            </a:r>
            <a:endParaRPr lang="en-US" b="1" dirty="0"/>
          </a:p>
          <a:p>
            <a:endParaRPr lang="en-US" b="1" dirty="0"/>
          </a:p>
          <a:p>
            <a:r>
              <a:rPr lang="en-US" b="1" dirty="0"/>
              <a:t>Procedure:</a:t>
            </a:r>
          </a:p>
          <a:p>
            <a:r>
              <a:rPr lang="en-US" b="0" dirty="0"/>
              <a:t>1. Click to reveal the explanation. Highlight that you need to use the SSC [</a:t>
            </a:r>
            <a:r>
              <a:rPr lang="en-US" b="0" dirty="0" err="1"/>
              <a:t>ou</a:t>
            </a:r>
            <a:r>
              <a:rPr lang="en-US" b="0" dirty="0"/>
              <a:t>] whenever you want to talk about </a:t>
            </a:r>
            <a:r>
              <a:rPr lang="en-US" b="0" i="0" dirty="0"/>
              <a:t>what you and another person are doing, or when you want to address more than one person on someone you don’t know.</a:t>
            </a:r>
            <a:endParaRPr lang="en-US" b="0" dirty="0"/>
          </a:p>
          <a:p>
            <a:r>
              <a:rPr lang="en-US" b="0" dirty="0"/>
              <a:t>2. Draw attention to the difference between SSCs [</a:t>
            </a:r>
            <a:r>
              <a:rPr lang="en-US" b="0" dirty="0" err="1"/>
              <a:t>ou</a:t>
            </a:r>
            <a:r>
              <a:rPr lang="en-US" b="0" dirty="0"/>
              <a:t>] and [u] using the examples on the slide (click on orange words to hear them). </a:t>
            </a:r>
          </a:p>
          <a:p>
            <a:r>
              <a:rPr lang="en-US" b="0" dirty="0"/>
              <a:t>3. Students repeat.</a:t>
            </a:r>
          </a:p>
          <a:p>
            <a:endParaRPr lang="en-US" b="0" dirty="0"/>
          </a:p>
          <a:p>
            <a:r>
              <a:rPr lang="en-US" b="1" dirty="0"/>
              <a:t>Transcript:</a:t>
            </a:r>
          </a:p>
          <a:p>
            <a:r>
              <a:rPr lang="en-US" b="0" dirty="0"/>
              <a:t>nous </a:t>
            </a:r>
            <a:r>
              <a:rPr lang="en-US" b="0" dirty="0" err="1"/>
              <a:t>pouvons</a:t>
            </a:r>
            <a:endParaRPr lang="en-US" b="0" dirty="0"/>
          </a:p>
          <a:p>
            <a:r>
              <a:rPr lang="en-US" b="0" dirty="0" err="1"/>
              <a:t>vous</a:t>
            </a:r>
            <a:r>
              <a:rPr lang="en-US" b="0" dirty="0"/>
              <a:t> </a:t>
            </a:r>
            <a:r>
              <a:rPr lang="en-US" b="0" dirty="0" err="1"/>
              <a:t>pouvez</a:t>
            </a:r>
            <a:endParaRPr lang="en-US" b="0" dirty="0"/>
          </a:p>
          <a:p>
            <a:r>
              <a:rPr lang="en-US" b="0" dirty="0"/>
              <a:t>nous</a:t>
            </a:r>
          </a:p>
          <a:p>
            <a:r>
              <a:rPr lang="en-US" b="0" dirty="0"/>
              <a:t>nu</a:t>
            </a:r>
          </a:p>
          <a:p>
            <a:r>
              <a:rPr lang="en-US" b="0" dirty="0" err="1"/>
              <a:t>vous</a:t>
            </a:r>
            <a:endParaRPr lang="en-US" b="0" dirty="0"/>
          </a:p>
          <a:p>
            <a:r>
              <a:rPr lang="en-US" b="0" dirty="0" err="1"/>
              <a:t>vue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latin typeface="+mn-lt"/>
              </a:rPr>
              <a:t>nu [3207]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524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[u] </a:t>
            </a:r>
            <a:r>
              <a:rPr lang="en-GB" baseline="0" dirty="0"/>
              <a:t>and then the </a:t>
            </a:r>
            <a:r>
              <a:rPr lang="en-GB" b="1" baseline="0" dirty="0"/>
              <a:t>source</a:t>
            </a:r>
            <a:r>
              <a:rPr lang="en-GB" baseline="0" dirty="0"/>
              <a:t> word again ‘</a:t>
            </a:r>
            <a:r>
              <a:rPr lang="en-GB" b="1" baseline="0" dirty="0" err="1"/>
              <a:t>tu</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tu</a:t>
            </a:r>
            <a:r>
              <a:rPr lang="en-GB" baseline="0" dirty="0"/>
              <a:t> [112]; </a:t>
            </a:r>
            <a:r>
              <a:rPr lang="en-GB" b="1" baseline="0" dirty="0" err="1"/>
              <a:t>salut</a:t>
            </a:r>
            <a:r>
              <a:rPr lang="en-GB" b="1" baseline="0" dirty="0"/>
              <a:t> ! </a:t>
            </a:r>
            <a:r>
              <a:rPr lang="en-GB" b="0" baseline="0" dirty="0"/>
              <a:t>[2205]</a:t>
            </a:r>
            <a:r>
              <a:rPr lang="en-GB" baseline="0" dirty="0"/>
              <a:t> </a:t>
            </a:r>
            <a:r>
              <a:rPr lang="en-GB" b="1" baseline="0" dirty="0" err="1"/>
              <a:t>vue</a:t>
            </a:r>
            <a:r>
              <a:rPr lang="en-GB" baseline="0" dirty="0"/>
              <a:t> [191]; </a:t>
            </a:r>
            <a:r>
              <a:rPr lang="en-GB" b="1" baseline="0" dirty="0"/>
              <a:t>sur</a:t>
            </a:r>
            <a:r>
              <a:rPr lang="en-GB" baseline="0" dirty="0"/>
              <a:t> [16]; </a:t>
            </a:r>
            <a:r>
              <a:rPr lang="en-GB" b="1" baseline="0" dirty="0" err="1"/>
              <a:t>amusant</a:t>
            </a:r>
            <a:r>
              <a:rPr lang="en-GB" baseline="0" dirty="0"/>
              <a:t> [4695]; </a:t>
            </a:r>
            <a:r>
              <a:rPr lang="en-GB" b="1" baseline="0" dirty="0"/>
              <a:t>utiliser </a:t>
            </a:r>
            <a:r>
              <a:rPr lang="en-GB" baseline="0" dirty="0"/>
              <a:t>[345].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9496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[3/3]</a:t>
            </a:r>
          </a:p>
          <a:p>
            <a:endParaRPr lang="en-US" b="1" dirty="0"/>
          </a:p>
          <a:p>
            <a:r>
              <a:rPr lang="en-US" b="1" dirty="0"/>
              <a:t>Procedure:</a:t>
            </a:r>
          </a:p>
          <a:p>
            <a:r>
              <a:rPr lang="en-US" b="0" dirty="0"/>
              <a:t>1. Click audio buttons to hear a French word.</a:t>
            </a:r>
          </a:p>
          <a:p>
            <a:r>
              <a:rPr lang="en-US" b="0" dirty="0"/>
              <a:t>2. Students tick whether they hear [ou] or [u].</a:t>
            </a:r>
          </a:p>
          <a:p>
            <a:r>
              <a:rPr lang="en-US" b="0" dirty="0"/>
              <a:t>Optional step-up for higher level students: attempt to transcribe full word.</a:t>
            </a:r>
          </a:p>
          <a:p>
            <a:r>
              <a:rPr lang="en-US" b="0" dirty="0"/>
              <a:t>3. Click to reveal answers one by one.</a:t>
            </a:r>
          </a:p>
          <a:p>
            <a:endParaRPr lang="en-US" b="0" dirty="0"/>
          </a:p>
          <a:p>
            <a:r>
              <a:rPr lang="en-US" b="1" dirty="0"/>
              <a:t>Transcript:</a:t>
            </a:r>
          </a:p>
          <a:p>
            <a:pPr marL="228600" indent="-228600">
              <a:buAutoNum type="arabicPeriod"/>
            </a:pPr>
            <a:r>
              <a:rPr lang="en-US" b="0" dirty="0"/>
              <a:t>la poupée</a:t>
            </a:r>
          </a:p>
          <a:p>
            <a:pPr marL="228600" indent="-228600">
              <a:buAutoNum type="arabicPeriod"/>
            </a:pPr>
            <a:r>
              <a:rPr lang="en-US" b="0" dirty="0"/>
              <a:t>les cubes</a:t>
            </a:r>
          </a:p>
          <a:p>
            <a:pPr marL="228600" indent="-228600">
              <a:buAutoNum type="arabicPeriod"/>
            </a:pPr>
            <a:r>
              <a:rPr lang="en-US" b="0" dirty="0"/>
              <a:t>le nounours</a:t>
            </a:r>
          </a:p>
          <a:p>
            <a:pPr marL="228600" indent="-228600">
              <a:buAutoNum type="arabicPeriod"/>
            </a:pPr>
            <a:r>
              <a:rPr lang="en-US" b="0" dirty="0"/>
              <a:t>les patins à roulettes</a:t>
            </a:r>
          </a:p>
          <a:p>
            <a:pPr marL="228600" indent="-228600">
              <a:buAutoNum type="arabicPeriod"/>
            </a:pPr>
            <a:r>
              <a:rPr lang="en-US" b="0" dirty="0"/>
              <a:t>l’ours en peluche</a:t>
            </a:r>
          </a:p>
          <a:p>
            <a:pPr marL="228600" indent="-228600">
              <a:buAutoNum type="arabicPeriod"/>
            </a:pPr>
            <a:r>
              <a:rPr lang="en-US" b="0" dirty="0"/>
              <a:t>la toupie</a:t>
            </a:r>
          </a:p>
          <a:p>
            <a:pPr marL="228600" indent="-228600">
              <a:buAutoNum type="arabicPeriod"/>
            </a:pPr>
            <a:r>
              <a:rPr lang="en-US" b="0" dirty="0"/>
              <a:t>la sucette de bébé</a:t>
            </a:r>
          </a:p>
          <a:p>
            <a:pPr marL="228600" indent="-228600">
              <a:buAutoNum type="arabicPeriod"/>
            </a:pPr>
            <a:r>
              <a:rPr lang="en-US" b="0" dirty="0"/>
              <a:t>la peinture à numéros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cube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poupée [&gt;5000], nounours [&gt;5000], patins à roulettes [&gt;5000/4/&gt;5000], ours en peluche [4800/7/&gt;5000], toupie [&gt;5000], sucette de bébé [&gt;5000/2/2271], peinture à numéros [2880/4/766]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2/2</a:t>
            </a:r>
          </a:p>
          <a:p>
            <a:endParaRPr lang="en-US" b="1" dirty="0"/>
          </a:p>
          <a:p>
            <a:r>
              <a:rPr lang="en-US" b="1" dirty="0"/>
              <a:t>Aim: </a:t>
            </a:r>
            <a:r>
              <a:rPr lang="en-US" b="0" dirty="0"/>
              <a:t>Speaking practice of SSC [u]</a:t>
            </a:r>
            <a:endParaRPr lang="en-US" b="1" dirty="0"/>
          </a:p>
          <a:p>
            <a:endParaRPr lang="en-US" b="1" dirty="0"/>
          </a:p>
          <a:p>
            <a:r>
              <a:rPr lang="en-US" b="1" dirty="0"/>
              <a:t>Procedure:</a:t>
            </a:r>
          </a:p>
          <a:p>
            <a:r>
              <a:rPr lang="en-US" b="0" dirty="0"/>
              <a:t>1. Students work in pairs.</a:t>
            </a:r>
          </a:p>
          <a:p>
            <a:r>
              <a:rPr lang="en-US" b="0" dirty="0"/>
              <a:t>2. One at a time they have to say as many [u] words as possible in 30s.</a:t>
            </a:r>
          </a:p>
          <a:p>
            <a:r>
              <a:rPr lang="en-US" b="0" dirty="0"/>
              <a:t>3. The partner listens to make sure pronunciation is correct.</a:t>
            </a:r>
          </a:p>
          <a:p>
            <a:r>
              <a:rPr lang="en-US" b="0" dirty="0"/>
              <a:t>4. If they get one wrong, start again.</a:t>
            </a:r>
          </a:p>
          <a:p>
            <a:r>
              <a:rPr lang="en-US" b="0" dirty="0"/>
              <a:t>5. Swap roles.</a:t>
            </a:r>
          </a:p>
          <a:p>
            <a:r>
              <a:rPr lang="en-US" b="0" dirty="0"/>
              <a:t>6. Click on words to hear native pronunciation.</a:t>
            </a:r>
          </a:p>
          <a:p>
            <a:endParaRPr lang="en-US" b="0" dirty="0"/>
          </a:p>
          <a:p>
            <a:r>
              <a:rPr lang="en-US" b="1" dirty="0"/>
              <a:t>Transcript:</a:t>
            </a:r>
          </a:p>
          <a:p>
            <a:r>
              <a:rPr lang="en-US" b="0" dirty="0"/>
              <a:t>univers</a:t>
            </a:r>
          </a:p>
          <a:p>
            <a:r>
              <a:rPr lang="en-US" b="0" dirty="0"/>
              <a:t>minute</a:t>
            </a:r>
          </a:p>
          <a:p>
            <a:r>
              <a:rPr lang="en-US" b="0" dirty="0"/>
              <a:t>endurance</a:t>
            </a:r>
          </a:p>
          <a:p>
            <a:r>
              <a:rPr lang="en-US" b="0" dirty="0"/>
              <a:t>brunette</a:t>
            </a:r>
          </a:p>
          <a:p>
            <a:r>
              <a:rPr lang="en-US" b="0" dirty="0"/>
              <a:t>justifier</a:t>
            </a:r>
          </a:p>
          <a:p>
            <a:r>
              <a:rPr lang="en-US" b="0" dirty="0"/>
              <a:t>amusement</a:t>
            </a:r>
          </a:p>
          <a:p>
            <a:r>
              <a:rPr lang="en-US" b="0" dirty="0"/>
              <a:t>musique</a:t>
            </a:r>
          </a:p>
          <a:p>
            <a:r>
              <a:rPr lang="en-US" b="0" dirty="0"/>
              <a:t>vocabulaire</a:t>
            </a:r>
          </a:p>
          <a:p>
            <a:r>
              <a:rPr lang="en-US" b="0" dirty="0"/>
              <a:t>urgent</a:t>
            </a:r>
          </a:p>
          <a:p>
            <a:r>
              <a:rPr lang="en-US" b="0" dirty="0"/>
              <a:t>évolution</a:t>
            </a:r>
          </a:p>
          <a:p>
            <a:r>
              <a:rPr lang="en-US" b="0" dirty="0"/>
              <a:t>littérature</a:t>
            </a:r>
          </a:p>
          <a:p>
            <a:r>
              <a:rPr lang="en-US" b="0" dirty="0"/>
              <a:t>instruction</a:t>
            </a:r>
          </a:p>
          <a:p>
            <a:r>
              <a:rPr lang="en-US" b="0" dirty="0"/>
              <a:t>monument</a:t>
            </a:r>
          </a:p>
          <a:p>
            <a:r>
              <a:rPr lang="en-US" b="0" dirty="0"/>
              <a:t>publicité</a:t>
            </a:r>
          </a:p>
          <a:p>
            <a:r>
              <a:rPr lang="en-US" b="0" dirty="0"/>
              <a:t>agriculture</a:t>
            </a:r>
          </a:p>
          <a:p>
            <a:r>
              <a:rPr lang="en-US" b="0" dirty="0"/>
              <a:t>bus</a:t>
            </a:r>
          </a:p>
          <a:p>
            <a:r>
              <a:rPr lang="en-US" b="0" dirty="0"/>
              <a:t>solution</a:t>
            </a:r>
          </a:p>
          <a:p>
            <a:r>
              <a:rPr lang="en-US" b="0" dirty="0"/>
              <a:t>université</a:t>
            </a:r>
          </a:p>
          <a:p>
            <a:r>
              <a:rPr lang="en-US" b="0" dirty="0"/>
              <a:t>vulnerable</a:t>
            </a:r>
          </a:p>
          <a:p>
            <a:r>
              <a:rPr lang="en-US" b="0" dirty="0"/>
              <a:t>construction</a:t>
            </a:r>
          </a:p>
          <a:p>
            <a:r>
              <a:rPr lang="en-US" b="0" dirty="0"/>
              <a:t>support</a:t>
            </a:r>
          </a:p>
          <a:p>
            <a:r>
              <a:rPr lang="en-US" b="0" dirty="0"/>
              <a:t>calculatrice</a:t>
            </a:r>
          </a:p>
          <a:p>
            <a:endParaRPr lang="en-US" b="0" dirty="0"/>
          </a:p>
          <a:p>
            <a:r>
              <a:rPr lang="en-GB" b="1" baseline="0" dirty="0"/>
              <a:t>Word frequency of cognates (1 is the most frequent word in French): </a:t>
            </a:r>
            <a:br>
              <a:rPr lang="en-GB" baseline="0" dirty="0"/>
            </a:br>
            <a:r>
              <a:rPr lang="en-US" b="0" dirty="0"/>
              <a:t>univers [2112], minute [375], endurance [&gt;5000], brunette [&gt;5000], justifier [884], amusement [&gt;5000], musique [1139], vocabulaire [4159], urgent [2179], évolution [1352], littérature [2083], instruction [1632], monument [4113], publicité [2110], agriculture [2088], bus [4027], solution [608], université [1192], vulnerable [&gt;5000], construction [976], support [3708], calculatrice [&gt;5000]</a:t>
            </a:r>
          </a:p>
          <a:p>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948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69958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55073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[u] </a:t>
            </a:r>
            <a:r>
              <a:rPr lang="en-GB" baseline="0" dirty="0"/>
              <a:t>and then the </a:t>
            </a:r>
            <a:r>
              <a:rPr lang="en-GB" b="1" baseline="0" dirty="0"/>
              <a:t>source</a:t>
            </a:r>
            <a:r>
              <a:rPr lang="en-GB" baseline="0" dirty="0"/>
              <a:t> word again ‘</a:t>
            </a:r>
            <a:r>
              <a:rPr lang="en-GB" b="1" baseline="0" dirty="0" err="1"/>
              <a:t>tu</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tu</a:t>
            </a:r>
            <a:r>
              <a:rPr lang="en-GB" baseline="0" dirty="0"/>
              <a:t> [112]; </a:t>
            </a:r>
            <a:r>
              <a:rPr lang="en-GB" b="1" baseline="0" dirty="0" err="1"/>
              <a:t>salut</a:t>
            </a:r>
            <a:r>
              <a:rPr lang="en-GB" b="1" baseline="0" dirty="0"/>
              <a:t> ! </a:t>
            </a:r>
            <a:r>
              <a:rPr lang="en-GB" b="0" baseline="0" dirty="0"/>
              <a:t>[2205]</a:t>
            </a:r>
            <a:r>
              <a:rPr lang="en-GB" baseline="0" dirty="0"/>
              <a:t> </a:t>
            </a:r>
            <a:r>
              <a:rPr lang="en-GB" b="1" baseline="0" dirty="0" err="1"/>
              <a:t>vue</a:t>
            </a:r>
            <a:r>
              <a:rPr lang="en-GB" baseline="0" dirty="0"/>
              <a:t> [191]; </a:t>
            </a:r>
            <a:r>
              <a:rPr lang="en-GB" b="1" baseline="0" dirty="0"/>
              <a:t>sur</a:t>
            </a:r>
            <a:r>
              <a:rPr lang="en-GB" baseline="0" dirty="0"/>
              <a:t> [16]; </a:t>
            </a:r>
            <a:r>
              <a:rPr lang="en-GB" b="1" baseline="0" dirty="0" err="1"/>
              <a:t>amusant</a:t>
            </a:r>
            <a:r>
              <a:rPr lang="en-GB" baseline="0" dirty="0"/>
              <a:t> [4695]; </a:t>
            </a:r>
            <a:r>
              <a:rPr lang="en-GB" b="1" baseline="0" dirty="0"/>
              <a:t>utiliser </a:t>
            </a:r>
            <a:r>
              <a:rPr lang="en-GB" baseline="0" dirty="0"/>
              <a:t>[345].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6956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84714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32419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Aural recognition of SSC [u], and revision of SSC [</a:t>
            </a:r>
            <a:r>
              <a:rPr lang="en-US" b="0" dirty="0" err="1"/>
              <a:t>eu</a:t>
            </a:r>
            <a:r>
              <a:rPr lang="en-US" b="0" dirty="0"/>
              <a:t>] introduced in week 1.1.2.</a:t>
            </a:r>
          </a:p>
          <a:p>
            <a:endParaRPr lang="en-US" b="1" dirty="0"/>
          </a:p>
          <a:p>
            <a:r>
              <a:rPr lang="en-US" b="1" dirty="0"/>
              <a:t>Procedure:</a:t>
            </a:r>
          </a:p>
          <a:p>
            <a:r>
              <a:rPr lang="en-US" b="0" dirty="0"/>
              <a:t>1. Click on a picture to hear the word said aloud.</a:t>
            </a:r>
          </a:p>
          <a:p>
            <a:r>
              <a:rPr lang="en-US" b="0" dirty="0"/>
              <a:t>2. Student writes [u] or [</a:t>
            </a:r>
            <a:r>
              <a:rPr lang="en-US" b="0" dirty="0" err="1"/>
              <a:t>eu</a:t>
            </a:r>
            <a:r>
              <a:rPr lang="en-US" b="0" dirty="0"/>
              <a:t>] in their books.</a:t>
            </a:r>
          </a:p>
          <a:p>
            <a:r>
              <a:rPr lang="en-US" b="0" dirty="0"/>
              <a:t>3. Answer revealed on a click.</a:t>
            </a:r>
          </a:p>
          <a:p>
            <a:r>
              <a:rPr lang="en-US" b="0" dirty="0"/>
              <a:t>4. Clarify the meaning of the word.</a:t>
            </a:r>
          </a:p>
          <a:p>
            <a:endParaRPr lang="en-US" b="0" dirty="0"/>
          </a:p>
          <a:p>
            <a:r>
              <a:rPr lang="en-US" b="1" dirty="0"/>
              <a:t>Transcript and w</a:t>
            </a:r>
            <a:r>
              <a:rPr lang="en-GB" b="1" baseline="0" dirty="0" err="1"/>
              <a:t>ord</a:t>
            </a:r>
            <a:r>
              <a:rPr lang="en-GB" b="1" baseline="0" dirty="0"/>
              <a:t> frequency (1 is the most frequent word in French): </a:t>
            </a:r>
            <a:br>
              <a:rPr lang="en-GB" baseline="0" dirty="0"/>
            </a:br>
            <a:r>
              <a:rPr lang="en-GB" baseline="0" dirty="0"/>
              <a:t>plus [19], </a:t>
            </a:r>
            <a:r>
              <a:rPr lang="en-GB" baseline="0" dirty="0" err="1"/>
              <a:t>généreux</a:t>
            </a:r>
            <a:r>
              <a:rPr lang="en-GB" baseline="0" dirty="0"/>
              <a:t> [2015], deux [41], </a:t>
            </a:r>
            <a:r>
              <a:rPr lang="en-GB" baseline="0" dirty="0" err="1"/>
              <a:t>fameux</a:t>
            </a:r>
            <a:r>
              <a:rPr lang="en-GB" baseline="0" dirty="0"/>
              <a:t> [2060], cellule [2151], </a:t>
            </a:r>
            <a:r>
              <a:rPr lang="en-GB" baseline="0" dirty="0" err="1"/>
              <a:t>véhicule</a:t>
            </a:r>
            <a:r>
              <a:rPr lang="en-GB" baseline="0" dirty="0"/>
              <a:t> [1959], diffuser [1995], </a:t>
            </a:r>
            <a:r>
              <a:rPr lang="en-GB" baseline="0" dirty="0" err="1"/>
              <a:t>joueur</a:t>
            </a:r>
            <a:r>
              <a:rPr lang="en-GB" baseline="0" dirty="0"/>
              <a:t> [2003]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53574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1626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29411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9608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253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67999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710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241530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09353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3944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24294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52886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1452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57877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1442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0733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999117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83969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686116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27839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1774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655792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826863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14457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351153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6760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2384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078137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048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36402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286133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70993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4117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760490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15617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47747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5325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74469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117925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982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631088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430302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78580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1656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35899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4898740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989298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634554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3" Type="http://schemas.openxmlformats.org/officeDocument/2006/relationships/image" Target="../media/image5.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10.xml"/><Relationship Id="rId1" Type="http://schemas.openxmlformats.org/officeDocument/2006/relationships/slideLayout" Target="../slideLayouts/slideLayout57.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s>
</file>

<file path=ppt/slides/_rels/slide11.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23.png"/><Relationship Id="rId1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20.png"/><Relationship Id="rId12" Type="http://schemas.openxmlformats.org/officeDocument/2006/relationships/audio" Target="../media/audio32.wav"/><Relationship Id="rId17" Type="http://schemas.openxmlformats.org/officeDocument/2006/relationships/audio" Target="../media/audio35.wav"/><Relationship Id="rId2" Type="http://schemas.openxmlformats.org/officeDocument/2006/relationships/notesSlide" Target="../notesSlides/notesSlide11.xml"/><Relationship Id="rId16" Type="http://schemas.openxmlformats.org/officeDocument/2006/relationships/image" Target="../media/image24.png"/><Relationship Id="rId1" Type="http://schemas.openxmlformats.org/officeDocument/2006/relationships/slideLayout" Target="../slideLayouts/slideLayout46.xml"/><Relationship Id="rId6" Type="http://schemas.openxmlformats.org/officeDocument/2006/relationships/audio" Target="../media/audio29.wav"/><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audio" Target="../media/audio34.wav"/><Relationship Id="rId10" Type="http://schemas.openxmlformats.org/officeDocument/2006/relationships/audio" Target="../media/audio31.wav"/><Relationship Id="rId4" Type="http://schemas.openxmlformats.org/officeDocument/2006/relationships/audio" Target="../media/audio28.wav"/><Relationship Id="rId9" Type="http://schemas.openxmlformats.org/officeDocument/2006/relationships/image" Target="../media/image21.png"/><Relationship Id="rId14" Type="http://schemas.openxmlformats.org/officeDocument/2006/relationships/audio" Target="../media/audio33.wav"/></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5.png"/><Relationship Id="rId3" Type="http://schemas.openxmlformats.org/officeDocument/2006/relationships/audio" Target="../media/audio36.wav"/><Relationship Id="rId7" Type="http://schemas.openxmlformats.org/officeDocument/2006/relationships/audio" Target="../media/audio40.wav"/><Relationship Id="rId12" Type="http://schemas.openxmlformats.org/officeDocument/2006/relationships/audio" Target="../media/audio45.wav"/><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audio" Target="../media/audio39.wav"/><Relationship Id="rId11" Type="http://schemas.openxmlformats.org/officeDocument/2006/relationships/audio" Target="../media/audio44.wav"/><Relationship Id="rId5" Type="http://schemas.openxmlformats.org/officeDocument/2006/relationships/audio" Target="../media/audio38.wav"/><Relationship Id="rId10" Type="http://schemas.openxmlformats.org/officeDocument/2006/relationships/audio" Target="../media/audio43.wav"/><Relationship Id="rId4" Type="http://schemas.openxmlformats.org/officeDocument/2006/relationships/audio" Target="../media/audio37.wav"/><Relationship Id="rId9" Type="http://schemas.openxmlformats.org/officeDocument/2006/relationships/audio" Target="../media/audio42.wav"/></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jpeg"/></Relationships>
</file>

<file path=ppt/slides/_rels/slide24.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28.png"/><Relationship Id="rId3" Type="http://schemas.openxmlformats.org/officeDocument/2006/relationships/audio" Target="../media/audio46.wav"/><Relationship Id="rId7" Type="http://schemas.openxmlformats.org/officeDocument/2006/relationships/audio" Target="../media/audio49.wav"/><Relationship Id="rId12"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68.xml"/><Relationship Id="rId6" Type="http://schemas.openxmlformats.org/officeDocument/2006/relationships/audio" Target="../media/audio48.wav"/><Relationship Id="rId11" Type="http://schemas.openxmlformats.org/officeDocument/2006/relationships/audio" Target="../media/audio52.wav"/><Relationship Id="rId5" Type="http://schemas.openxmlformats.org/officeDocument/2006/relationships/audio" Target="../media/audio47.wav"/><Relationship Id="rId10" Type="http://schemas.openxmlformats.org/officeDocument/2006/relationships/image" Target="../media/image5.png"/><Relationship Id="rId4" Type="http://schemas.openxmlformats.org/officeDocument/2006/relationships/image" Target="../media/image26.png"/><Relationship Id="rId9" Type="http://schemas.openxmlformats.org/officeDocument/2006/relationships/audio" Target="../media/audio51.wav"/><Relationship Id="rId14" Type="http://schemas.openxmlformats.org/officeDocument/2006/relationships/audio" Target="../media/audio53.wav"/></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image" Target="../media/image30.png"/><Relationship Id="rId18" Type="http://schemas.openxmlformats.org/officeDocument/2006/relationships/image" Target="../media/image35.jpeg"/><Relationship Id="rId3" Type="http://schemas.openxmlformats.org/officeDocument/2006/relationships/audio" Target="../media/audio54.wav"/><Relationship Id="rId7" Type="http://schemas.openxmlformats.org/officeDocument/2006/relationships/audio" Target="../media/audio58.wav"/><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26.xml"/><Relationship Id="rId16" Type="http://schemas.openxmlformats.org/officeDocument/2006/relationships/image" Target="../media/image33.png"/><Relationship Id="rId20" Type="http://schemas.openxmlformats.org/officeDocument/2006/relationships/audio" Target="../media/audio61.wav"/><Relationship Id="rId1" Type="http://schemas.openxmlformats.org/officeDocument/2006/relationships/slideLayout" Target="../slideLayouts/slideLayout68.xml"/><Relationship Id="rId6" Type="http://schemas.openxmlformats.org/officeDocument/2006/relationships/audio" Target="../media/audio57.wav"/><Relationship Id="rId11" Type="http://schemas.openxmlformats.org/officeDocument/2006/relationships/image" Target="../media/image26.png"/><Relationship Id="rId5" Type="http://schemas.openxmlformats.org/officeDocument/2006/relationships/audio" Target="../media/audio56.wav"/><Relationship Id="rId15" Type="http://schemas.openxmlformats.org/officeDocument/2006/relationships/image" Target="../media/image32.png"/><Relationship Id="rId10" Type="http://schemas.openxmlformats.org/officeDocument/2006/relationships/audio" Target="../media/audio60.wav"/><Relationship Id="rId19" Type="http://schemas.openxmlformats.org/officeDocument/2006/relationships/image" Target="../media/image36.png"/><Relationship Id="rId4" Type="http://schemas.openxmlformats.org/officeDocument/2006/relationships/audio" Target="../media/audio55.wav"/><Relationship Id="rId9" Type="http://schemas.openxmlformats.org/officeDocument/2006/relationships/image" Target="../media/image5.png"/><Relationship Id="rId1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72.xml"/><Relationship Id="rId5" Type="http://schemas.openxmlformats.org/officeDocument/2006/relationships/image" Target="../media/image6.pn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2.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audio" Target="../media/audio71.wav"/><Relationship Id="rId18" Type="http://schemas.openxmlformats.org/officeDocument/2006/relationships/image" Target="../media/image41.png"/><Relationship Id="rId3" Type="http://schemas.openxmlformats.org/officeDocument/2006/relationships/audio" Target="../media/audio62.wav"/><Relationship Id="rId7" Type="http://schemas.openxmlformats.org/officeDocument/2006/relationships/audio" Target="../media/audio66.wav"/><Relationship Id="rId12" Type="http://schemas.openxmlformats.org/officeDocument/2006/relationships/audio" Target="../media/audio70.wav"/><Relationship Id="rId17" Type="http://schemas.openxmlformats.org/officeDocument/2006/relationships/image" Target="../media/image40.png"/><Relationship Id="rId2" Type="http://schemas.openxmlformats.org/officeDocument/2006/relationships/notesSlide" Target="../notesSlides/notesSlide30.xml"/><Relationship Id="rId16" Type="http://schemas.openxmlformats.org/officeDocument/2006/relationships/image" Target="../media/image39.png"/><Relationship Id="rId1" Type="http://schemas.openxmlformats.org/officeDocument/2006/relationships/slideLayout" Target="../slideLayouts/slideLayout57.xml"/><Relationship Id="rId6" Type="http://schemas.openxmlformats.org/officeDocument/2006/relationships/audio" Target="../media/audio65.wav"/><Relationship Id="rId11" Type="http://schemas.openxmlformats.org/officeDocument/2006/relationships/audio" Target="../media/audio69.wav"/><Relationship Id="rId5" Type="http://schemas.openxmlformats.org/officeDocument/2006/relationships/audio" Target="../media/audio64.wav"/><Relationship Id="rId15" Type="http://schemas.openxmlformats.org/officeDocument/2006/relationships/image" Target="../media/image38.png"/><Relationship Id="rId10" Type="http://schemas.openxmlformats.org/officeDocument/2006/relationships/audio" Target="../media/audio68.wav"/><Relationship Id="rId4" Type="http://schemas.openxmlformats.org/officeDocument/2006/relationships/audio" Target="../media/audio63.wav"/><Relationship Id="rId9" Type="http://schemas.openxmlformats.org/officeDocument/2006/relationships/image" Target="../media/image5.png"/><Relationship Id="rId1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jpeg"/></Relationships>
</file>

<file path=ppt/slides/_rels/slide33.xml.rels><?xml version="1.0" encoding="UTF-8" standalone="yes"?>
<Relationships xmlns="http://schemas.openxmlformats.org/package/2006/relationships"><Relationship Id="rId8" Type="http://schemas.openxmlformats.org/officeDocument/2006/relationships/audio" Target="../media/audio76.wav"/><Relationship Id="rId13" Type="http://schemas.openxmlformats.org/officeDocument/2006/relationships/image" Target="../media/image43.png"/><Relationship Id="rId18" Type="http://schemas.openxmlformats.org/officeDocument/2006/relationships/image" Target="../media/image48.jpeg"/><Relationship Id="rId3" Type="http://schemas.openxmlformats.org/officeDocument/2006/relationships/image" Target="../media/image5.png"/><Relationship Id="rId21" Type="http://schemas.openxmlformats.org/officeDocument/2006/relationships/image" Target="../media/image51.png"/><Relationship Id="rId7" Type="http://schemas.openxmlformats.org/officeDocument/2006/relationships/audio" Target="../media/audio75.wav"/><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33.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57.xml"/><Relationship Id="rId6" Type="http://schemas.openxmlformats.org/officeDocument/2006/relationships/audio" Target="../media/audio74.wav"/><Relationship Id="rId11" Type="http://schemas.openxmlformats.org/officeDocument/2006/relationships/audio" Target="../media/audio79.wav"/><Relationship Id="rId5" Type="http://schemas.openxmlformats.org/officeDocument/2006/relationships/audio" Target="../media/audio73.wav"/><Relationship Id="rId15" Type="http://schemas.openxmlformats.org/officeDocument/2006/relationships/image" Target="../media/image45.png"/><Relationship Id="rId10" Type="http://schemas.openxmlformats.org/officeDocument/2006/relationships/audio" Target="../media/audio78.wav"/><Relationship Id="rId19" Type="http://schemas.openxmlformats.org/officeDocument/2006/relationships/image" Target="../media/image49.png"/><Relationship Id="rId4" Type="http://schemas.openxmlformats.org/officeDocument/2006/relationships/audio" Target="../media/audio72.wav"/><Relationship Id="rId9" Type="http://schemas.openxmlformats.org/officeDocument/2006/relationships/audio" Target="../media/audio77.wav"/><Relationship Id="rId14" Type="http://schemas.openxmlformats.org/officeDocument/2006/relationships/image" Target="../media/image44.png"/></Relationships>
</file>

<file path=ppt/slides/_rels/slide34.xml.rels><?xml version="1.0" encoding="UTF-8" standalone="yes"?>
<Relationships xmlns="http://schemas.openxmlformats.org/package/2006/relationships"><Relationship Id="rId13" Type="http://schemas.openxmlformats.org/officeDocument/2006/relationships/audio" Target="../media/audio88.wav"/><Relationship Id="rId18" Type="http://schemas.openxmlformats.org/officeDocument/2006/relationships/audio" Target="../media/audio93.wav"/><Relationship Id="rId26" Type="http://schemas.openxmlformats.org/officeDocument/2006/relationships/image" Target="../media/image53.png"/><Relationship Id="rId39" Type="http://schemas.openxmlformats.org/officeDocument/2006/relationships/image" Target="../media/image65.png"/><Relationship Id="rId21" Type="http://schemas.openxmlformats.org/officeDocument/2006/relationships/audio" Target="../media/audio96.wav"/><Relationship Id="rId34" Type="http://schemas.openxmlformats.org/officeDocument/2006/relationships/image" Target="../media/image60.png"/><Relationship Id="rId42" Type="http://schemas.openxmlformats.org/officeDocument/2006/relationships/image" Target="../media/image68.png"/><Relationship Id="rId47" Type="http://schemas.openxmlformats.org/officeDocument/2006/relationships/image" Target="../media/image73.png"/><Relationship Id="rId7" Type="http://schemas.openxmlformats.org/officeDocument/2006/relationships/audio" Target="../media/audio83.wav"/><Relationship Id="rId2" Type="http://schemas.openxmlformats.org/officeDocument/2006/relationships/notesSlide" Target="../notesSlides/notesSlide34.xml"/><Relationship Id="rId16" Type="http://schemas.openxmlformats.org/officeDocument/2006/relationships/audio" Target="../media/audio91.wav"/><Relationship Id="rId29" Type="http://schemas.openxmlformats.org/officeDocument/2006/relationships/image" Target="../media/image55.png"/><Relationship Id="rId1" Type="http://schemas.openxmlformats.org/officeDocument/2006/relationships/slideLayout" Target="../slideLayouts/slideLayout57.xml"/><Relationship Id="rId6" Type="http://schemas.openxmlformats.org/officeDocument/2006/relationships/audio" Target="../media/audio82.wav"/><Relationship Id="rId11" Type="http://schemas.openxmlformats.org/officeDocument/2006/relationships/image" Target="../media/image52.png"/><Relationship Id="rId24" Type="http://schemas.openxmlformats.org/officeDocument/2006/relationships/audio" Target="../media/audio99.wav"/><Relationship Id="rId32" Type="http://schemas.openxmlformats.org/officeDocument/2006/relationships/image" Target="../media/image58.png"/><Relationship Id="rId37" Type="http://schemas.openxmlformats.org/officeDocument/2006/relationships/image" Target="../media/image63.png"/><Relationship Id="rId40" Type="http://schemas.openxmlformats.org/officeDocument/2006/relationships/image" Target="../media/image66.png"/><Relationship Id="rId45" Type="http://schemas.openxmlformats.org/officeDocument/2006/relationships/image" Target="../media/image71.png"/><Relationship Id="rId5" Type="http://schemas.openxmlformats.org/officeDocument/2006/relationships/audio" Target="../media/audio81.wav"/><Relationship Id="rId15" Type="http://schemas.openxmlformats.org/officeDocument/2006/relationships/audio" Target="../media/audio90.wav"/><Relationship Id="rId23" Type="http://schemas.openxmlformats.org/officeDocument/2006/relationships/audio" Target="../media/audio98.wav"/><Relationship Id="rId28" Type="http://schemas.openxmlformats.org/officeDocument/2006/relationships/image" Target="../media/image54.png"/><Relationship Id="rId36" Type="http://schemas.openxmlformats.org/officeDocument/2006/relationships/image" Target="../media/image62.png"/><Relationship Id="rId10" Type="http://schemas.openxmlformats.org/officeDocument/2006/relationships/audio" Target="../media/audio86.wav"/><Relationship Id="rId19" Type="http://schemas.openxmlformats.org/officeDocument/2006/relationships/audio" Target="../media/audio94.wav"/><Relationship Id="rId31" Type="http://schemas.openxmlformats.org/officeDocument/2006/relationships/image" Target="../media/image57.png"/><Relationship Id="rId44" Type="http://schemas.openxmlformats.org/officeDocument/2006/relationships/image" Target="../media/image70.png"/><Relationship Id="rId4" Type="http://schemas.openxmlformats.org/officeDocument/2006/relationships/audio" Target="../media/audio80.wav"/><Relationship Id="rId9" Type="http://schemas.openxmlformats.org/officeDocument/2006/relationships/audio" Target="../media/audio85.wav"/><Relationship Id="rId14" Type="http://schemas.openxmlformats.org/officeDocument/2006/relationships/audio" Target="../media/audio89.wav"/><Relationship Id="rId22" Type="http://schemas.openxmlformats.org/officeDocument/2006/relationships/audio" Target="../media/audio97.wav"/><Relationship Id="rId27" Type="http://schemas.openxmlformats.org/officeDocument/2006/relationships/audio" Target="../media/audio101.wav"/><Relationship Id="rId30" Type="http://schemas.openxmlformats.org/officeDocument/2006/relationships/image" Target="../media/image56.png"/><Relationship Id="rId35" Type="http://schemas.openxmlformats.org/officeDocument/2006/relationships/image" Target="../media/image61.png"/><Relationship Id="rId43" Type="http://schemas.openxmlformats.org/officeDocument/2006/relationships/image" Target="../media/image69.png"/><Relationship Id="rId8" Type="http://schemas.openxmlformats.org/officeDocument/2006/relationships/audio" Target="../media/audio84.wav"/><Relationship Id="rId3" Type="http://schemas.openxmlformats.org/officeDocument/2006/relationships/image" Target="../media/image5.png"/><Relationship Id="rId12" Type="http://schemas.openxmlformats.org/officeDocument/2006/relationships/audio" Target="../media/audio87.wav"/><Relationship Id="rId17" Type="http://schemas.openxmlformats.org/officeDocument/2006/relationships/audio" Target="../media/audio92.wav"/><Relationship Id="rId25" Type="http://schemas.openxmlformats.org/officeDocument/2006/relationships/audio" Target="../media/audio100.wav"/><Relationship Id="rId33" Type="http://schemas.openxmlformats.org/officeDocument/2006/relationships/image" Target="../media/image59.png"/><Relationship Id="rId38" Type="http://schemas.openxmlformats.org/officeDocument/2006/relationships/image" Target="../media/image64.png"/><Relationship Id="rId46" Type="http://schemas.openxmlformats.org/officeDocument/2006/relationships/image" Target="../media/image72.png"/><Relationship Id="rId20" Type="http://schemas.openxmlformats.org/officeDocument/2006/relationships/audio" Target="../media/audio95.wav"/><Relationship Id="rId41"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4.wav"/><Relationship Id="rId1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audio" Target="../media/audio16.wav"/><Relationship Id="rId2" Type="http://schemas.openxmlformats.org/officeDocument/2006/relationships/notesSlide" Target="../notesSlides/notesSlide9.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57.xml"/><Relationship Id="rId6" Type="http://schemas.openxmlformats.org/officeDocument/2006/relationships/audio" Target="../media/audio10.wav"/><Relationship Id="rId11" Type="http://schemas.openxmlformats.org/officeDocument/2006/relationships/audio" Target="../media/audio13.wav"/><Relationship Id="rId5" Type="http://schemas.openxmlformats.org/officeDocument/2006/relationships/image" Target="../media/image11.png"/><Relationship Id="rId15" Type="http://schemas.openxmlformats.org/officeDocument/2006/relationships/audio" Target="../media/audio15.wav"/><Relationship Id="rId10" Type="http://schemas.openxmlformats.org/officeDocument/2006/relationships/image" Target="../media/image13.png"/><Relationship Id="rId19" Type="http://schemas.openxmlformats.org/officeDocument/2006/relationships/audio" Target="../media/audio17.wav"/><Relationship Id="rId4" Type="http://schemas.openxmlformats.org/officeDocument/2006/relationships/audio" Target="../media/audio9.wav"/><Relationship Id="rId9" Type="http://schemas.openxmlformats.org/officeDocument/2006/relationships/audio" Target="../media/audio12.wav"/><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[u]</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31/08/22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hlinkClick r:id="" action="ppaction://noaction">
              <a:snd r:embed="rId4" name="multiple.wav"/>
            </a:hlinkClick>
            <a:extLst>
              <a:ext uri="{FF2B5EF4-FFF2-40B4-BE49-F238E27FC236}">
                <a16:creationId xmlns:a16="http://schemas.microsoft.com/office/drawing/2014/main" id="{55F76293-F036-D943-9EC1-F5857D9662CB}"/>
              </a:ext>
            </a:extLst>
          </p:cNvPr>
          <p:cNvSpPr txBox="1"/>
          <p:nvPr/>
        </p:nvSpPr>
        <p:spPr>
          <a:xfrm>
            <a:off x="7226718" y="3625424"/>
            <a:ext cx="21739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multiple</a:t>
            </a:r>
          </a:p>
        </p:txBody>
      </p:sp>
      <p:sp>
        <p:nvSpPr>
          <p:cNvPr id="16" name="TextBox 15">
            <a:hlinkClick r:id="" action="ppaction://noaction">
              <a:snd r:embed="rId5" name="public.wav"/>
            </a:hlinkClick>
            <a:extLst>
              <a:ext uri="{FF2B5EF4-FFF2-40B4-BE49-F238E27FC236}">
                <a16:creationId xmlns:a16="http://schemas.microsoft.com/office/drawing/2014/main" id="{46C33CE1-EE4B-4F48-A881-8A59298EB444}"/>
              </a:ext>
            </a:extLst>
          </p:cNvPr>
          <p:cNvSpPr txBox="1"/>
          <p:nvPr/>
        </p:nvSpPr>
        <p:spPr>
          <a:xfrm>
            <a:off x="1619848" y="1528762"/>
            <a:ext cx="17764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public</a:t>
            </a:r>
          </a:p>
        </p:txBody>
      </p:sp>
      <p:sp>
        <p:nvSpPr>
          <p:cNvPr id="19" name="TextBox 18">
            <a:hlinkClick r:id="" action="ppaction://noaction">
              <a:snd r:embed="rId6" name="mesure.wav"/>
            </a:hlinkClick>
            <a:extLst>
              <a:ext uri="{FF2B5EF4-FFF2-40B4-BE49-F238E27FC236}">
                <a16:creationId xmlns:a16="http://schemas.microsoft.com/office/drawing/2014/main" id="{DC5D431E-5E96-465C-A0EB-69EE27FD3DEC}"/>
              </a:ext>
            </a:extLst>
          </p:cNvPr>
          <p:cNvSpPr txBox="1"/>
          <p:nvPr/>
        </p:nvSpPr>
        <p:spPr>
          <a:xfrm>
            <a:off x="6719009" y="1004713"/>
            <a:ext cx="19846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mesure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7" name="nature.wav"/>
            </a:hlinkClick>
            <a:extLst>
              <a:ext uri="{FF2B5EF4-FFF2-40B4-BE49-F238E27FC236}">
                <a16:creationId xmlns:a16="http://schemas.microsoft.com/office/drawing/2014/main" id="{1B562084-6A0A-4721-9D72-C3C734C4FCD5}"/>
              </a:ext>
            </a:extLst>
          </p:cNvPr>
          <p:cNvSpPr txBox="1"/>
          <p:nvPr/>
        </p:nvSpPr>
        <p:spPr>
          <a:xfrm>
            <a:off x="6839922" y="5252458"/>
            <a:ext cx="21143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nature</a:t>
            </a:r>
          </a:p>
        </p:txBody>
      </p:sp>
      <p:sp>
        <p:nvSpPr>
          <p:cNvPr id="21" name="TextBox 20">
            <a:hlinkClick r:id="" action="ppaction://noaction">
              <a:snd r:embed="rId8" name="pur.wav"/>
            </a:hlinkClick>
            <a:extLst>
              <a:ext uri="{FF2B5EF4-FFF2-40B4-BE49-F238E27FC236}">
                <a16:creationId xmlns:a16="http://schemas.microsoft.com/office/drawing/2014/main" id="{1A5B951E-5718-4C95-BF41-12ED0C189522}"/>
              </a:ext>
            </a:extLst>
          </p:cNvPr>
          <p:cNvSpPr txBox="1"/>
          <p:nvPr/>
        </p:nvSpPr>
        <p:spPr>
          <a:xfrm>
            <a:off x="4655294" y="1859479"/>
            <a:ext cx="10564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pur</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9" name="stupide.wav"/>
            </a:hlinkClick>
            <a:extLst>
              <a:ext uri="{FF2B5EF4-FFF2-40B4-BE49-F238E27FC236}">
                <a16:creationId xmlns:a16="http://schemas.microsoft.com/office/drawing/2014/main" id="{5D7D901B-D7FD-486C-836F-1573D203E662}"/>
              </a:ext>
            </a:extLst>
          </p:cNvPr>
          <p:cNvSpPr txBox="1"/>
          <p:nvPr/>
        </p:nvSpPr>
        <p:spPr>
          <a:xfrm>
            <a:off x="705342" y="4767491"/>
            <a:ext cx="22839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stupide</a:t>
            </a:r>
          </a:p>
        </p:txBody>
      </p:sp>
      <p:sp>
        <p:nvSpPr>
          <p:cNvPr id="25" name="TextBox 24">
            <a:hlinkClick r:id="" action="ppaction://noaction">
              <a:snd r:embed="rId10" name="super.wav"/>
            </a:hlinkClick>
            <a:extLst>
              <a:ext uri="{FF2B5EF4-FFF2-40B4-BE49-F238E27FC236}">
                <a16:creationId xmlns:a16="http://schemas.microsoft.com/office/drawing/2014/main" id="{88FA0DB5-56D5-4D21-B6EC-E66548AE941D}"/>
              </a:ext>
            </a:extLst>
          </p:cNvPr>
          <p:cNvSpPr txBox="1"/>
          <p:nvPr/>
        </p:nvSpPr>
        <p:spPr>
          <a:xfrm>
            <a:off x="4710124" y="3305868"/>
            <a:ext cx="16370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super</a:t>
            </a:r>
          </a:p>
        </p:txBody>
      </p:sp>
      <p:sp>
        <p:nvSpPr>
          <p:cNvPr id="26" name="TextBox 25">
            <a:hlinkClick r:id="" action="ppaction://noaction">
              <a:snd r:embed="rId11" name="culture.wav"/>
            </a:hlinkClick>
            <a:extLst>
              <a:ext uri="{FF2B5EF4-FFF2-40B4-BE49-F238E27FC236}">
                <a16:creationId xmlns:a16="http://schemas.microsoft.com/office/drawing/2014/main" id="{888EBC88-1EB6-4379-8B03-1755687333B3}"/>
              </a:ext>
            </a:extLst>
          </p:cNvPr>
          <p:cNvSpPr txBox="1"/>
          <p:nvPr/>
        </p:nvSpPr>
        <p:spPr>
          <a:xfrm>
            <a:off x="1155494" y="2951925"/>
            <a:ext cx="20612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culture</a:t>
            </a:r>
          </a:p>
        </p:txBody>
      </p:sp>
      <p:sp>
        <p:nvSpPr>
          <p:cNvPr id="27" name="TextBox 26">
            <a:hlinkClick r:id="" action="ppaction://noaction">
              <a:snd r:embed="rId12" name="adulte.wav"/>
            </a:hlinkClick>
            <a:extLst>
              <a:ext uri="{FF2B5EF4-FFF2-40B4-BE49-F238E27FC236}">
                <a16:creationId xmlns:a16="http://schemas.microsoft.com/office/drawing/2014/main" id="{94C2547C-099D-473D-B76D-895694A54088}"/>
              </a:ext>
            </a:extLst>
          </p:cNvPr>
          <p:cNvSpPr txBox="1"/>
          <p:nvPr/>
        </p:nvSpPr>
        <p:spPr>
          <a:xfrm>
            <a:off x="7800313" y="2252610"/>
            <a:ext cx="1806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adulte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hlinkClick r:id="" action="ppaction://noaction">
              <a:snd r:embed="rId13" name="duc.wav"/>
            </a:hlinkClick>
            <a:extLst>
              <a:ext uri="{FF2B5EF4-FFF2-40B4-BE49-F238E27FC236}">
                <a16:creationId xmlns:a16="http://schemas.microsoft.com/office/drawing/2014/main" id="{FCFFAEE3-7EC4-4135-85B9-E70EB8B7F489}"/>
              </a:ext>
            </a:extLst>
          </p:cNvPr>
          <p:cNvSpPr txBox="1"/>
          <p:nvPr/>
        </p:nvSpPr>
        <p:spPr>
          <a:xfrm>
            <a:off x="4517325" y="4695738"/>
            <a:ext cx="12669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duc</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5F42EA50-68FD-4C2B-A50E-8542BA1E27A0}"/>
              </a:ext>
            </a:extLst>
          </p:cNvPr>
          <p:cNvSpPr txBox="1"/>
          <p:nvPr/>
        </p:nvSpPr>
        <p:spPr>
          <a:xfrm>
            <a:off x="4683802" y="5324293"/>
            <a:ext cx="987258" cy="4725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Duke</a:t>
            </a:r>
          </a:p>
        </p:txBody>
      </p:sp>
      <p:sp>
        <p:nvSpPr>
          <p:cNvPr id="28" name="Rectangle 2">
            <a:extLst>
              <a:ext uri="{FF2B5EF4-FFF2-40B4-BE49-F238E27FC236}">
                <a16:creationId xmlns:a16="http://schemas.microsoft.com/office/drawing/2014/main" id="{E94E6B71-DF71-4704-A8C8-0A2F038241CE}"/>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29" name="Rectangle 3">
            <a:extLst>
              <a:ext uri="{FF2B5EF4-FFF2-40B4-BE49-F238E27FC236}">
                <a16:creationId xmlns:a16="http://schemas.microsoft.com/office/drawing/2014/main" id="{4DDCF825-AF65-4D27-9AF9-5334C9BAC4E5}"/>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0" name="Line 4">
            <a:extLst>
              <a:ext uri="{FF2B5EF4-FFF2-40B4-BE49-F238E27FC236}">
                <a16:creationId xmlns:a16="http://schemas.microsoft.com/office/drawing/2014/main" id="{C33CC224-D1EC-44A2-B01E-39C1D61CDABF}"/>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2" name="Line 7">
            <a:extLst>
              <a:ext uri="{FF2B5EF4-FFF2-40B4-BE49-F238E27FC236}">
                <a16:creationId xmlns:a16="http://schemas.microsoft.com/office/drawing/2014/main" id="{E451C346-042D-4D1C-AC3B-4FE46F4B469C}"/>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3" name="Line 9">
            <a:extLst>
              <a:ext uri="{FF2B5EF4-FFF2-40B4-BE49-F238E27FC236}">
                <a16:creationId xmlns:a16="http://schemas.microsoft.com/office/drawing/2014/main" id="{6D1E4FB4-391D-41E0-B4CD-8CD1D8A82E08}"/>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4" name="Text Box 10">
            <a:extLst>
              <a:ext uri="{FF2B5EF4-FFF2-40B4-BE49-F238E27FC236}">
                <a16:creationId xmlns:a16="http://schemas.microsoft.com/office/drawing/2014/main" id="{ED2F530D-C4BA-4487-9266-DA065082F07C}"/>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35" name="Text Box 12">
            <a:extLst>
              <a:ext uri="{FF2B5EF4-FFF2-40B4-BE49-F238E27FC236}">
                <a16:creationId xmlns:a16="http://schemas.microsoft.com/office/drawing/2014/main" id="{1043C5EE-CB67-46DE-AFBD-C03D911F4C97}"/>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30</a:t>
            </a:r>
          </a:p>
        </p:txBody>
      </p:sp>
      <p:sp>
        <p:nvSpPr>
          <p:cNvPr id="36" name="Text Box 14">
            <a:extLst>
              <a:ext uri="{FF2B5EF4-FFF2-40B4-BE49-F238E27FC236}">
                <a16:creationId xmlns:a16="http://schemas.microsoft.com/office/drawing/2014/main" id="{B9429B71-DCBD-4113-AE45-E659BBBE3D2D}"/>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37" name="AutoShape 11">
            <a:hlinkClick r:id="" action="ppaction://noaction" highlightClick="1"/>
            <a:extLst>
              <a:ext uri="{FF2B5EF4-FFF2-40B4-BE49-F238E27FC236}">
                <a16:creationId xmlns:a16="http://schemas.microsoft.com/office/drawing/2014/main" id="{CB4CFF66-81F7-4914-B160-B001E2780252}"/>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29"/>
                                        </p:tgtEl>
                                      </p:cBhvr>
                                    </p:animEffect>
                                    <p:set>
                                      <p:cBhvr>
                                        <p:cTn id="7" dur="1" fill="hold">
                                          <p:stCondLst>
                                            <p:cond delay="29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TextBox 10">
            <a:extLst>
              <a:ext uri="{FF2B5EF4-FFF2-40B4-BE49-F238E27FC236}">
                <a16:creationId xmlns:a16="http://schemas.microsoft.com/office/drawing/2014/main" id="{D34298F8-535D-409A-8525-1AFA832FA231}"/>
              </a:ext>
            </a:extLst>
          </p:cNvPr>
          <p:cNvSpPr txBox="1"/>
          <p:nvPr/>
        </p:nvSpPr>
        <p:spPr>
          <a:xfrm>
            <a:off x="6862224" y="3448800"/>
            <a:ext cx="22067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 u</a:t>
            </a:r>
            <a:r>
              <a:rPr kumimoji="0" lang="en-US"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reau</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EEF8304D-D82B-4473-9AD7-8E15878E57D9}"/>
              </a:ext>
            </a:extLst>
          </p:cNvPr>
          <p:cNvSpPr txBox="1"/>
          <p:nvPr/>
        </p:nvSpPr>
        <p:spPr>
          <a:xfrm>
            <a:off x="580618" y="3448800"/>
            <a:ext cx="16641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A6500"/>
                </a:solidFill>
                <a:effectLst/>
                <a:uLnTx/>
                <a:uFillTx/>
                <a:latin typeface="Century Gothic" panose="020F0302020204030204"/>
                <a:ea typeface="+mn-ea"/>
                <a:cs typeface="+mn-cs"/>
              </a:rPr>
              <a:t>ou</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vert</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A33F4414-0513-4178-B63E-171D47A80E54}"/>
              </a:ext>
            </a:extLst>
          </p:cNvPr>
          <p:cNvSpPr txBox="1"/>
          <p:nvPr/>
        </p:nvSpPr>
        <p:spPr>
          <a:xfrm>
            <a:off x="624014" y="5569200"/>
            <a:ext cx="16641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ou</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p>
        </p:txBody>
      </p:sp>
      <p:sp>
        <p:nvSpPr>
          <p:cNvPr id="16" name="TextBox 15">
            <a:extLst>
              <a:ext uri="{FF2B5EF4-FFF2-40B4-BE49-F238E27FC236}">
                <a16:creationId xmlns:a16="http://schemas.microsoft.com/office/drawing/2014/main" id="{C4904652-E434-4FF0-A86E-41F32E9C20E6}"/>
              </a:ext>
            </a:extLst>
          </p:cNvPr>
          <p:cNvSpPr txBox="1"/>
          <p:nvPr/>
        </p:nvSpPr>
        <p:spPr>
          <a:xfrm>
            <a:off x="6774409" y="5569200"/>
            <a:ext cx="23823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disc </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u</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B1CD4E73-B5D9-4B5F-A7CB-75438594CA44}"/>
              </a:ext>
            </a:extLst>
          </p:cNvPr>
          <p:cNvSpPr txBox="1"/>
          <p:nvPr/>
        </p:nvSpPr>
        <p:spPr>
          <a:xfrm>
            <a:off x="3355738" y="5569200"/>
            <a:ext cx="2222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t>
            </a:r>
            <a:r>
              <a:rPr kumimoji="0" lang="en-US" sz="3600" b="1" i="0" u="none" strike="noStrike" kern="1200" cap="none" spc="0" normalizeH="0" baseline="0" noProof="0" dirty="0" err="1">
                <a:ln>
                  <a:noFill/>
                </a:ln>
                <a:solidFill>
                  <a:srgbClr val="FA6500"/>
                </a:solidFill>
                <a:effectLst/>
                <a:uLnTx/>
                <a:uFillTx/>
                <a:latin typeface="Century Gothic" panose="020F0302020204030204"/>
                <a:ea typeface="+mn-ea"/>
                <a:cs typeface="+mn-cs"/>
              </a:rPr>
              <a:t>ou</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lot</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3C5BA399-06BD-4351-BBE9-DA43DA54819D}"/>
              </a:ext>
            </a:extLst>
          </p:cNvPr>
          <p:cNvSpPr txBox="1"/>
          <p:nvPr/>
        </p:nvSpPr>
        <p:spPr>
          <a:xfrm>
            <a:off x="10245071" y="3448800"/>
            <a:ext cx="14915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
            </a:r>
            <a:r>
              <a:rPr kumimoji="0" lang="en-US" sz="3600" b="1" i="0" u="none" strike="noStrike" kern="1200" cap="none" spc="0" normalizeH="0" baseline="0" noProof="0" dirty="0" err="1">
                <a:ln>
                  <a:noFill/>
                </a:ln>
                <a:solidFill>
                  <a:srgbClr val="FA6500"/>
                </a:solidFill>
                <a:effectLst/>
                <a:uLnTx/>
                <a:uFillTx/>
                <a:latin typeface="Century Gothic" panose="020F0302020204030204"/>
                <a:ea typeface="+mn-ea"/>
                <a:cs typeface="+mn-cs"/>
              </a:rPr>
              <a:t>ou</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B45F1129-F861-4AE2-86FE-F1F792223EBA}"/>
              </a:ext>
            </a:extLst>
          </p:cNvPr>
          <p:cNvSpPr txBox="1"/>
          <p:nvPr/>
        </p:nvSpPr>
        <p:spPr>
          <a:xfrm>
            <a:off x="10026713" y="5569200"/>
            <a:ext cx="21339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 </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u </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pic>
        <p:nvPicPr>
          <p:cNvPr id="14" name="Picture 8" descr="Calculator Clip Art">
            <a:hlinkClick r:id="" action="ppaction://noaction">
              <a:snd r:embed="rId4" name="calculer.wav"/>
            </a:hlinkClick>
            <a:extLst>
              <a:ext uri="{FF2B5EF4-FFF2-40B4-BE49-F238E27FC236}">
                <a16:creationId xmlns:a16="http://schemas.microsoft.com/office/drawing/2014/main" id="{3E1770B7-721A-40CA-9024-8859829118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9494" y="2036931"/>
            <a:ext cx="1325002" cy="12057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Open Sign Clip Art">
            <a:hlinkClick r:id="" action="ppaction://noaction">
              <a:snd r:embed="rId6" name="ouvert.wav"/>
            </a:hlinkClick>
            <a:extLst>
              <a:ext uri="{FF2B5EF4-FFF2-40B4-BE49-F238E27FC236}">
                <a16:creationId xmlns:a16="http://schemas.microsoft.com/office/drawing/2014/main" id="{5199ED55-D302-4A52-8A6E-D2DCE96A0F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931" y="2026463"/>
            <a:ext cx="2379436" cy="14132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hat Icon Clip Art">
            <a:hlinkClick r:id="" action="ppaction://noaction">
              <a:snd r:embed="rId8" name="discuter.wav"/>
            </a:hlinkClick>
            <a:extLst>
              <a:ext uri="{FF2B5EF4-FFF2-40B4-BE49-F238E27FC236}">
                <a16:creationId xmlns:a16="http://schemas.microsoft.com/office/drawing/2014/main" id="{26A88370-FBC7-4808-A360-B103CCF8F2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66377" y="4497073"/>
            <a:ext cx="1127354" cy="112735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eart-arrow Clip Art">
            <a:hlinkClick r:id="" action="ppaction://noaction">
              <a:snd r:embed="rId10" name="amour.wav"/>
            </a:hlinkClick>
            <a:extLst>
              <a:ext uri="{FF2B5EF4-FFF2-40B4-BE49-F238E27FC236}">
                <a16:creationId xmlns:a16="http://schemas.microsoft.com/office/drawing/2014/main" id="{6685A65C-E646-44E7-8994-54B82AD6F4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7571" y="4396558"/>
            <a:ext cx="1560950" cy="109266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1156D51-69F4-4C99-A78B-F60F654BE667}"/>
              </a:ext>
            </a:extLst>
          </p:cNvPr>
          <p:cNvSpPr txBox="1"/>
          <p:nvPr/>
        </p:nvSpPr>
        <p:spPr>
          <a:xfrm>
            <a:off x="180000" y="1296000"/>
            <a:ext cx="93347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a:t>
            </a:r>
            <a:r>
              <a:rPr kumimoji="0" lang="en-US"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 ? </a:t>
            </a:r>
          </a:p>
        </p:txBody>
      </p:sp>
      <p:pic>
        <p:nvPicPr>
          <p:cNvPr id="1026" name="Picture 2" descr="Animal, Chicken, Farm, Hen, Hsm Various, Tier, Verbs">
            <a:hlinkClick r:id="" action="ppaction://noaction">
              <a:snd r:embed="rId12" name="poule.wav"/>
            </a:hlinkClick>
            <a:extLst>
              <a:ext uri="{FF2B5EF4-FFF2-40B4-BE49-F238E27FC236}">
                <a16:creationId xmlns:a16="http://schemas.microsoft.com/office/drawing/2014/main" id="{D3BC3470-E1BC-4A5C-A3C4-FEB349B79E9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26727" y="2136029"/>
            <a:ext cx="1328228" cy="128538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14" name="boulot.wav"/>
            </a:hlinkClick>
            <a:extLst>
              <a:ext uri="{FF2B5EF4-FFF2-40B4-BE49-F238E27FC236}">
                <a16:creationId xmlns:a16="http://schemas.microsoft.com/office/drawing/2014/main" id="{356237BF-8547-49AB-B8CB-6396B3392570}"/>
              </a:ext>
            </a:extLst>
          </p:cNvPr>
          <p:cNvSpPr txBox="1"/>
          <p:nvPr/>
        </p:nvSpPr>
        <p:spPr>
          <a:xfrm>
            <a:off x="3009964" y="4791602"/>
            <a:ext cx="29137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[job]</a:t>
            </a:r>
          </a:p>
        </p:txBody>
      </p:sp>
      <p:pic>
        <p:nvPicPr>
          <p:cNvPr id="1028" name="Picture 4" descr="Desk, Office, Table, Cupboard, Furniture, Brown Office">
            <a:hlinkClick r:id="" action="ppaction://noaction">
              <a:snd r:embed="rId15" name="bureau-2.wav"/>
            </a:hlinkClick>
            <a:extLst>
              <a:ext uri="{FF2B5EF4-FFF2-40B4-BE49-F238E27FC236}">
                <a16:creationId xmlns:a16="http://schemas.microsoft.com/office/drawing/2014/main" id="{506150EF-546B-40D8-986C-95D52E85692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86743" y="2012783"/>
            <a:ext cx="2182233" cy="1422998"/>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46">
            <a:extLst>
              <a:ext uri="{FF2B5EF4-FFF2-40B4-BE49-F238E27FC236}">
                <a16:creationId xmlns:a16="http://schemas.microsoft.com/office/drawing/2014/main" id="{830429BC-4198-4D82-873E-EBB55D44D8D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D2635B59-BCD9-4D6F-B206-B4E27AF2A7EF}"/>
              </a:ext>
            </a:extLst>
          </p:cNvPr>
          <p:cNvSpPr txBox="1"/>
          <p:nvPr/>
        </p:nvSpPr>
        <p:spPr>
          <a:xfrm>
            <a:off x="3277111" y="3448800"/>
            <a:ext cx="23794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calc</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 u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a:t>
            </a:r>
            <a:r>
              <a:rPr kumimoji="0" lang="en-US" sz="3600" b="0" i="0" u="none" strike="noStrike" kern="1200" cap="none" spc="0" normalizeH="0" baseline="0" noProof="0" dirty="0">
                <a:ln>
                  <a:noFill/>
                </a:ln>
                <a:solidFill>
                  <a:srgbClr val="FA6500"/>
                </a:solidFill>
                <a:effectLst/>
                <a:uLnTx/>
                <a:uFillTx/>
                <a:latin typeface="Century Gothic" panose="020F0302020204030204"/>
                <a:ea typeface="+mn-ea"/>
                <a:cs typeface="+mn-cs"/>
              </a:rPr>
              <a:t> </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E1A0DA22-CAE1-4694-AFEC-F1D72B3A7E63}"/>
              </a:ext>
            </a:extLst>
          </p:cNvPr>
          <p:cNvSpPr txBox="1"/>
          <p:nvPr/>
        </p:nvSpPr>
        <p:spPr>
          <a:xfrm>
            <a:off x="674814" y="3570369"/>
            <a:ext cx="57393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_</a:t>
            </a:r>
          </a:p>
        </p:txBody>
      </p:sp>
      <p:sp>
        <p:nvSpPr>
          <p:cNvPr id="34" name="TextBox 33">
            <a:extLst>
              <a:ext uri="{FF2B5EF4-FFF2-40B4-BE49-F238E27FC236}">
                <a16:creationId xmlns:a16="http://schemas.microsoft.com/office/drawing/2014/main" id="{CAC2CABB-7B28-44E1-8B1C-E037CAD88011}"/>
              </a:ext>
            </a:extLst>
          </p:cNvPr>
          <p:cNvSpPr txBox="1"/>
          <p:nvPr/>
        </p:nvSpPr>
        <p:spPr>
          <a:xfrm>
            <a:off x="4391995" y="3570369"/>
            <a:ext cx="453055"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_</a:t>
            </a:r>
          </a:p>
        </p:txBody>
      </p:sp>
      <p:sp>
        <p:nvSpPr>
          <p:cNvPr id="35" name="TextBox 34">
            <a:extLst>
              <a:ext uri="{FF2B5EF4-FFF2-40B4-BE49-F238E27FC236}">
                <a16:creationId xmlns:a16="http://schemas.microsoft.com/office/drawing/2014/main" id="{8A7DA050-5AC2-4D79-893D-F7FEDE48FADD}"/>
              </a:ext>
            </a:extLst>
          </p:cNvPr>
          <p:cNvSpPr txBox="1"/>
          <p:nvPr/>
        </p:nvSpPr>
        <p:spPr>
          <a:xfrm>
            <a:off x="7266377" y="3570369"/>
            <a:ext cx="453055"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_</a:t>
            </a:r>
          </a:p>
        </p:txBody>
      </p:sp>
      <p:sp>
        <p:nvSpPr>
          <p:cNvPr id="36" name="TextBox 35">
            <a:extLst>
              <a:ext uri="{FF2B5EF4-FFF2-40B4-BE49-F238E27FC236}">
                <a16:creationId xmlns:a16="http://schemas.microsoft.com/office/drawing/2014/main" id="{8308F943-45C3-44B6-8550-5DD6ED05A7F0}"/>
              </a:ext>
            </a:extLst>
          </p:cNvPr>
          <p:cNvSpPr txBox="1"/>
          <p:nvPr/>
        </p:nvSpPr>
        <p:spPr>
          <a:xfrm>
            <a:off x="10661650" y="3570369"/>
            <a:ext cx="55244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_</a:t>
            </a:r>
          </a:p>
        </p:txBody>
      </p:sp>
      <p:sp>
        <p:nvSpPr>
          <p:cNvPr id="37" name="TextBox 36">
            <a:extLst>
              <a:ext uri="{FF2B5EF4-FFF2-40B4-BE49-F238E27FC236}">
                <a16:creationId xmlns:a16="http://schemas.microsoft.com/office/drawing/2014/main" id="{18753FF3-1696-49B1-9B13-D5E668AEA97A}"/>
              </a:ext>
            </a:extLst>
          </p:cNvPr>
          <p:cNvSpPr txBox="1"/>
          <p:nvPr/>
        </p:nvSpPr>
        <p:spPr>
          <a:xfrm>
            <a:off x="1456069" y="5708750"/>
            <a:ext cx="55244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_</a:t>
            </a:r>
          </a:p>
        </p:txBody>
      </p:sp>
      <p:sp>
        <p:nvSpPr>
          <p:cNvPr id="38" name="TextBox 37">
            <a:extLst>
              <a:ext uri="{FF2B5EF4-FFF2-40B4-BE49-F238E27FC236}">
                <a16:creationId xmlns:a16="http://schemas.microsoft.com/office/drawing/2014/main" id="{3F1F32C9-5B24-4C20-9C8E-045ABE60D765}"/>
              </a:ext>
            </a:extLst>
          </p:cNvPr>
          <p:cNvSpPr txBox="1"/>
          <p:nvPr/>
        </p:nvSpPr>
        <p:spPr>
          <a:xfrm>
            <a:off x="4066073" y="5708750"/>
            <a:ext cx="55244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_</a:t>
            </a:r>
          </a:p>
        </p:txBody>
      </p:sp>
      <p:sp>
        <p:nvSpPr>
          <p:cNvPr id="39" name="TextBox 38">
            <a:extLst>
              <a:ext uri="{FF2B5EF4-FFF2-40B4-BE49-F238E27FC236}">
                <a16:creationId xmlns:a16="http://schemas.microsoft.com/office/drawing/2014/main" id="{DC3AAD93-EA87-4B26-AF73-07C5E263F1C9}"/>
              </a:ext>
            </a:extLst>
          </p:cNvPr>
          <p:cNvSpPr txBox="1"/>
          <p:nvPr/>
        </p:nvSpPr>
        <p:spPr>
          <a:xfrm>
            <a:off x="7719432" y="5708750"/>
            <a:ext cx="55244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_</a:t>
            </a:r>
          </a:p>
        </p:txBody>
      </p:sp>
      <p:sp>
        <p:nvSpPr>
          <p:cNvPr id="40" name="TextBox 39">
            <a:extLst>
              <a:ext uri="{FF2B5EF4-FFF2-40B4-BE49-F238E27FC236}">
                <a16:creationId xmlns:a16="http://schemas.microsoft.com/office/drawing/2014/main" id="{9D9E5B78-ECDC-47D0-8E36-15C865769EEA}"/>
              </a:ext>
            </a:extLst>
          </p:cNvPr>
          <p:cNvSpPr txBox="1"/>
          <p:nvPr/>
        </p:nvSpPr>
        <p:spPr>
          <a:xfrm>
            <a:off x="10735931" y="5708750"/>
            <a:ext cx="55244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_</a:t>
            </a:r>
          </a:p>
        </p:txBody>
      </p:sp>
      <p:grpSp>
        <p:nvGrpSpPr>
          <p:cNvPr id="7" name="Group 6">
            <a:extLst>
              <a:ext uri="{FF2B5EF4-FFF2-40B4-BE49-F238E27FC236}">
                <a16:creationId xmlns:a16="http://schemas.microsoft.com/office/drawing/2014/main" id="{A7281CA0-39FB-4EAB-99FA-B5E0BFAFD3D2}"/>
              </a:ext>
            </a:extLst>
          </p:cNvPr>
          <p:cNvGrpSpPr/>
          <p:nvPr/>
        </p:nvGrpSpPr>
        <p:grpSpPr>
          <a:xfrm>
            <a:off x="9648760" y="4396558"/>
            <a:ext cx="2179522" cy="1573168"/>
            <a:chOff x="9648760" y="4396558"/>
            <a:chExt cx="2179522" cy="1573168"/>
          </a:xfrm>
        </p:grpSpPr>
        <p:pic>
          <p:nvPicPr>
            <p:cNvPr id="3" name="Picture 2" descr="A picture containing computer, table, room&#10;&#10;Description automatically generated">
              <a:hlinkClick r:id="" action="ppaction://noaction">
                <a:snd r:embed="rId17" name="72. rue.wav"/>
              </a:hlinkClick>
              <a:extLst>
                <a:ext uri="{FF2B5EF4-FFF2-40B4-BE49-F238E27FC236}">
                  <a16:creationId xmlns:a16="http://schemas.microsoft.com/office/drawing/2014/main" id="{DCD9B9AC-2088-4A67-849E-5D9156D5D51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04147" y="4396558"/>
              <a:ext cx="1924135" cy="1214610"/>
            </a:xfrm>
            <a:prstGeom prst="rect">
              <a:avLst/>
            </a:prstGeom>
          </p:spPr>
        </p:pic>
        <p:sp>
          <p:nvSpPr>
            <p:cNvPr id="6" name="Arrow: Right 5">
              <a:extLst>
                <a:ext uri="{FF2B5EF4-FFF2-40B4-BE49-F238E27FC236}">
                  <a16:creationId xmlns:a16="http://schemas.microsoft.com/office/drawing/2014/main" id="{BD009A86-0592-4088-AF9E-3179B7234FA9}"/>
                </a:ext>
              </a:extLst>
            </p:cNvPr>
            <p:cNvSpPr/>
            <p:nvPr/>
          </p:nvSpPr>
          <p:spPr>
            <a:xfrm rot="19384944">
              <a:off x="9648760" y="5708750"/>
              <a:ext cx="552449" cy="2609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77771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a:solidFill>
                  <a:schemeClr val="bg1"/>
                </a:solidFill>
              </a:rPr>
              <a:t>SSC [u]</a:t>
            </a:r>
            <a:endParaRPr lang="en-GB" sz="3600" b="1" dirty="0">
              <a:solidFill>
                <a:schemeClr val="bg1"/>
              </a:solidFill>
            </a:endParaRP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68E3-555B-0C48-B01D-9ACC53640B2E}"/>
              </a:ext>
            </a:extLst>
          </p:cNvPr>
          <p:cNvSpPr>
            <a:spLocks noGrp="1"/>
          </p:cNvSpPr>
          <p:nvPr>
            <p:ph type="title"/>
          </p:nvPr>
        </p:nvSpPr>
        <p:spPr>
          <a:xfrm>
            <a:off x="274492" y="-944891"/>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pic>
        <p:nvPicPr>
          <p:cNvPr id="13" name="Picture 2" descr="a boy pointing to a gir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4450" y="1079555"/>
            <a:ext cx="3581298" cy="315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7643" y="4304138"/>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4652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u tu.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4" name="u t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617D5-66BF-AE46-B82E-456333EC8472}"/>
              </a:ext>
            </a:extLst>
          </p:cNvPr>
          <p:cNvSpPr>
            <a:spLocks noGrp="1"/>
          </p:cNvSpPr>
          <p:nvPr>
            <p:ph type="title"/>
          </p:nvPr>
        </p:nvSpPr>
        <p:spPr>
          <a:xfrm>
            <a:off x="274492" y="-954785"/>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sp>
        <p:nvSpPr>
          <p:cNvPr id="12" name="TextBox 11"/>
          <p:cNvSpPr txBox="1"/>
          <p:nvPr/>
        </p:nvSpPr>
        <p:spPr>
          <a:xfrm>
            <a:off x="4277643" y="1861371"/>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32338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u t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68E3-555B-0C48-B01D-9ACC53640B2E}"/>
              </a:ext>
            </a:extLst>
          </p:cNvPr>
          <p:cNvSpPr>
            <a:spLocks noGrp="1"/>
          </p:cNvSpPr>
          <p:nvPr>
            <p:ph type="title"/>
          </p:nvPr>
        </p:nvSpPr>
        <p:spPr>
          <a:xfrm>
            <a:off x="274492" y="-944891"/>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pic>
        <p:nvPicPr>
          <p:cNvPr id="13" name="Picture 2" descr="a boy pointing to a gir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4450" y="1079555"/>
            <a:ext cx="3581298" cy="315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7643" y="4304138"/>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2816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199" y="40133"/>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2" descr="boy pointing to a gir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pic>
        <p:nvPicPr>
          <p:cNvPr id="3" name="Picture 2" descr="two silhouettes with a speech bubble saying 'hi'"/>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07313" y="1509039"/>
            <a:ext cx="1814026" cy="1498697"/>
          </a:xfrm>
          <a:prstGeom prst="rect">
            <a:avLst/>
          </a:prstGeom>
        </p:spPr>
      </p:pic>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9" name="Picture 8" descr="laughing fac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73546" y="4570989"/>
            <a:ext cx="1524000" cy="1524000"/>
          </a:xfrm>
          <a:prstGeom prst="rect">
            <a:avLst/>
          </a:prstGeom>
        </p:spPr>
      </p:pic>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6" name="TextBox 5"/>
          <p:cNvSpPr txBox="1"/>
          <p:nvPr/>
        </p:nvSpPr>
        <p:spPr>
          <a:xfrm>
            <a:off x="5168197" y="558959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man in the clouds with binocular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44605" y="1608139"/>
            <a:ext cx="2341075" cy="1565884"/>
          </a:xfrm>
          <a:prstGeom prst="rect">
            <a:avLst/>
          </a:prstGeom>
        </p:spPr>
      </p:pic>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sp>
        <p:nvSpPr>
          <p:cNvPr id="17" name="TextBox 16"/>
          <p:cNvSpPr txBox="1"/>
          <p:nvPr/>
        </p:nvSpPr>
        <p:spPr>
          <a:xfrm>
            <a:off x="9163103" y="444844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use]</a:t>
            </a:r>
          </a:p>
        </p:txBody>
      </p:sp>
    </p:spTree>
    <p:extLst>
      <p:ext uri="{BB962C8B-B14F-4D97-AF65-F5344CB8AC3E}">
        <p14:creationId xmlns:p14="http://schemas.microsoft.com/office/powerpoint/2010/main" val="76754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tu.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5" name="u tu.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u salu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6" name="u salu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subTnLst>
                                    <p:audio>
                                      <p:cMediaNode>
                                        <p:cTn display="0" masterRel="sameClick">
                                          <p:stCondLst>
                                            <p:cond evt="begin" delay="0">
                                              <p:tn val="31"/>
                                            </p:cond>
                                          </p:stCondLst>
                                          <p:endCondLst>
                                            <p:cond evt="onStopAudio" delay="0">
                                              <p:tgtEl>
                                                <p:sldTgt/>
                                              </p:tgtEl>
                                            </p:cond>
                                          </p:endCondLst>
                                        </p:cTn>
                                        <p:tgtEl>
                                          <p:sndTgt r:embed="rId7" name="u v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u v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subTnLst>
                                    <p:audio>
                                      <p:cMediaNode>
                                        <p:cTn display="0" masterRel="sameClick">
                                          <p:stCondLst>
                                            <p:cond evt="begin" delay="0">
                                              <p:tn val="41"/>
                                            </p:cond>
                                          </p:stCondLst>
                                          <p:endCondLst>
                                            <p:cond evt="onStopAudio" delay="0">
                                              <p:tgtEl>
                                                <p:sldTgt/>
                                              </p:tgtEl>
                                            </p:cond>
                                          </p:endCondLst>
                                        </p:cTn>
                                        <p:tgtEl>
                                          <p:sndTgt r:embed="rId8" name="u amusan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subTnLst>
                                    <p:audio>
                                      <p:cMediaNode>
                                        <p:cTn display="0" masterRel="sameClick">
                                          <p:stCondLst>
                                            <p:cond evt="begin" delay="0">
                                              <p:tn val="46"/>
                                            </p:cond>
                                          </p:stCondLst>
                                          <p:endCondLst>
                                            <p:cond evt="onStopAudio" delay="0">
                                              <p:tgtEl>
                                                <p:sldTgt/>
                                              </p:tgtEl>
                                            </p:cond>
                                          </p:endCondLst>
                                        </p:cTn>
                                        <p:tgtEl>
                                          <p:sndTgt r:embed="rId8" name="u amusan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subTnLst>
                                    <p:audio>
                                      <p:cMediaNode>
                                        <p:cTn display="0" masterRel="sameClick">
                                          <p:stCondLst>
                                            <p:cond evt="begin" delay="0">
                                              <p:tn val="51"/>
                                            </p:cond>
                                          </p:stCondLst>
                                          <p:endCondLst>
                                            <p:cond evt="onStopAudio" delay="0">
                                              <p:tgtEl>
                                                <p:sldTgt/>
                                              </p:tgtEl>
                                            </p:cond>
                                          </p:endCondLst>
                                        </p:cTn>
                                        <p:tgtEl>
                                          <p:sndTgt r:embed="rId9" name="u s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u s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subTnLst>
                                    <p:audio>
                                      <p:cMediaNode>
                                        <p:cTn display="0" masterRel="sameClick">
                                          <p:stCondLst>
                                            <p:cond evt="begin" delay="0">
                                              <p:tn val="61"/>
                                            </p:cond>
                                          </p:stCondLst>
                                          <p:endCondLst>
                                            <p:cond evt="onStopAudio" delay="0">
                                              <p:tgtEl>
                                                <p:sldTgt/>
                                              </p:tgtEl>
                                            </p:cond>
                                          </p:endCondLst>
                                        </p:cTn>
                                        <p:tgtEl>
                                          <p:sndTgt r:embed="rId10" name="u utili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10" name="u utili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2" grpId="0"/>
      <p:bldP spid="7" grpId="0"/>
      <p:bldP spid="18" grpId="0"/>
      <p:bldP spid="15" grpId="0"/>
      <p:bldP spid="6" grpId="0"/>
      <p:bldP spid="14"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7667"/>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pic>
        <p:nvPicPr>
          <p:cNvPr id="10" name="Picture 2" descr="boy pointing to a girl">
            <a:extLst>
              <a:ext uri="{FF2B5EF4-FFF2-40B4-BE49-F238E27FC236}">
                <a16:creationId xmlns:a16="http://schemas.microsoft.com/office/drawing/2014/main" id="{BF82274D-4B20-C144-A063-8C9122DE885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98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tu.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5" name="u tu.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u salu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subTnLst>
                                    <p:audio>
                                      <p:cMediaNode>
                                        <p:cTn display="0" masterRel="sameClick">
                                          <p:stCondLst>
                                            <p:cond evt="begin" delay="0">
                                              <p:tn val="26"/>
                                            </p:cond>
                                          </p:stCondLst>
                                          <p:endCondLst>
                                            <p:cond evt="onStopAudio" delay="0">
                                              <p:tgtEl>
                                                <p:sldTgt/>
                                              </p:tgtEl>
                                            </p:cond>
                                          </p:endCondLst>
                                        </p:cTn>
                                        <p:tgtEl>
                                          <p:sndTgt r:embed="rId7" name="u vu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8" name="u amusan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9" name="u su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subTnLst>
                                    <p:audio>
                                      <p:cMediaNode>
                                        <p:cTn display="0" masterRel="sameClick">
                                          <p:stCondLst>
                                            <p:cond evt="begin" delay="0">
                                              <p:tn val="41"/>
                                            </p:cond>
                                          </p:stCondLst>
                                          <p:endCondLst>
                                            <p:cond evt="onStopAudio" delay="0">
                                              <p:tgtEl>
                                                <p:sldTgt/>
                                              </p:tgtEl>
                                            </p:cond>
                                          </p:endCondLst>
                                        </p:cTn>
                                        <p:tgtEl>
                                          <p:sndTgt r:embed="rId10" name="u utili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7667"/>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pic>
        <p:nvPicPr>
          <p:cNvPr id="10" name="Picture 2" descr="boy pointing to a girl">
            <a:extLst>
              <a:ext uri="{FF2B5EF4-FFF2-40B4-BE49-F238E27FC236}">
                <a16:creationId xmlns:a16="http://schemas.microsoft.com/office/drawing/2014/main" id="{BF82274D-4B20-C144-A063-8C9122DE88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04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extBox 1">
            <a:extLst>
              <a:ext uri="{FF2B5EF4-FFF2-40B4-BE49-F238E27FC236}">
                <a16:creationId xmlns:a16="http://schemas.microsoft.com/office/drawing/2014/main" id="{9F77F18D-6E49-42F5-B216-00D1D7D6F793}"/>
              </a:ext>
            </a:extLst>
          </p:cNvPr>
          <p:cNvSpPr txBox="1"/>
          <p:nvPr/>
        </p:nvSpPr>
        <p:spPr>
          <a:xfrm>
            <a:off x="272503" y="1344349"/>
            <a:ext cx="115359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Trouve</a:t>
            </a:r>
            <a:r>
              <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les mots qui </a:t>
            </a:r>
            <a:r>
              <a:rPr kumimoji="0" lang="en-GB" sz="24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ont</a:t>
            </a:r>
            <a:r>
              <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la SSC </a:t>
            </a: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[u].</a:t>
            </a:r>
            <a:r>
              <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p:txBody>
      </p:sp>
      <p:sp>
        <p:nvSpPr>
          <p:cNvPr id="3" name="TextBox 2">
            <a:extLst>
              <a:ext uri="{FF2B5EF4-FFF2-40B4-BE49-F238E27FC236}">
                <a16:creationId xmlns:a16="http://schemas.microsoft.com/office/drawing/2014/main" id="{0B34D7E0-5EA6-4532-A5BC-E18F530C329A}"/>
              </a:ext>
            </a:extLst>
          </p:cNvPr>
          <p:cNvSpPr txBox="1"/>
          <p:nvPr/>
        </p:nvSpPr>
        <p:spPr>
          <a:xfrm>
            <a:off x="272503" y="2958459"/>
            <a:ext cx="162232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plus</a:t>
            </a:r>
          </a:p>
        </p:txBody>
      </p:sp>
      <p:sp>
        <p:nvSpPr>
          <p:cNvPr id="8" name="TextBox 7">
            <a:extLst>
              <a:ext uri="{FF2B5EF4-FFF2-40B4-BE49-F238E27FC236}">
                <a16:creationId xmlns:a16="http://schemas.microsoft.com/office/drawing/2014/main" id="{7CCC969F-B690-4297-8943-CA2BD72D9924}"/>
              </a:ext>
            </a:extLst>
          </p:cNvPr>
          <p:cNvSpPr txBox="1"/>
          <p:nvPr/>
        </p:nvSpPr>
        <p:spPr>
          <a:xfrm>
            <a:off x="3623534" y="3528330"/>
            <a:ext cx="28878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culture</a:t>
            </a:r>
          </a:p>
        </p:txBody>
      </p:sp>
      <p:sp>
        <p:nvSpPr>
          <p:cNvPr id="9" name="TextBox 8">
            <a:extLst>
              <a:ext uri="{FF2B5EF4-FFF2-40B4-BE49-F238E27FC236}">
                <a16:creationId xmlns:a16="http://schemas.microsoft.com/office/drawing/2014/main" id="{07FD95D7-2D34-4017-9DF7-215C4AB83A08}"/>
              </a:ext>
            </a:extLst>
          </p:cNvPr>
          <p:cNvSpPr txBox="1"/>
          <p:nvPr/>
        </p:nvSpPr>
        <p:spPr>
          <a:xfrm>
            <a:off x="4089862" y="5718349"/>
            <a:ext cx="28878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multiple</a:t>
            </a:r>
          </a:p>
        </p:txBody>
      </p:sp>
      <p:sp>
        <p:nvSpPr>
          <p:cNvPr id="10" name="TextBox 9">
            <a:extLst>
              <a:ext uri="{FF2B5EF4-FFF2-40B4-BE49-F238E27FC236}">
                <a16:creationId xmlns:a16="http://schemas.microsoft.com/office/drawing/2014/main" id="{F4B953DD-C387-405B-97C3-3AFF711EA8D0}"/>
              </a:ext>
            </a:extLst>
          </p:cNvPr>
          <p:cNvSpPr txBox="1"/>
          <p:nvPr/>
        </p:nvSpPr>
        <p:spPr>
          <a:xfrm>
            <a:off x="6862916" y="3959217"/>
            <a:ext cx="162232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université</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1" name="TextBox 10">
            <a:extLst>
              <a:ext uri="{FF2B5EF4-FFF2-40B4-BE49-F238E27FC236}">
                <a16:creationId xmlns:a16="http://schemas.microsoft.com/office/drawing/2014/main" id="{6454F77F-2E85-4691-8E99-198FAE4410CC}"/>
              </a:ext>
            </a:extLst>
          </p:cNvPr>
          <p:cNvSpPr txBox="1"/>
          <p:nvPr/>
        </p:nvSpPr>
        <p:spPr>
          <a:xfrm>
            <a:off x="2008239" y="3567468"/>
            <a:ext cx="162232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usage</a:t>
            </a:r>
          </a:p>
        </p:txBody>
      </p:sp>
      <p:sp>
        <p:nvSpPr>
          <p:cNvPr id="4" name="Rectangle 3">
            <a:extLst>
              <a:ext uri="{FF2B5EF4-FFF2-40B4-BE49-F238E27FC236}">
                <a16:creationId xmlns:a16="http://schemas.microsoft.com/office/drawing/2014/main" id="{6E3577D2-9A60-4739-B094-77C5C4ED82DF}"/>
              </a:ext>
            </a:extLst>
          </p:cNvPr>
          <p:cNvSpPr/>
          <p:nvPr/>
        </p:nvSpPr>
        <p:spPr>
          <a:xfrm>
            <a:off x="3759531" y="4623339"/>
            <a:ext cx="191590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température</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3" name="Rectangle 12">
            <a:extLst>
              <a:ext uri="{FF2B5EF4-FFF2-40B4-BE49-F238E27FC236}">
                <a16:creationId xmlns:a16="http://schemas.microsoft.com/office/drawing/2014/main" id="{ABA31907-F66B-4C3F-8F53-33A8CA4BDA91}"/>
              </a:ext>
            </a:extLst>
          </p:cNvPr>
          <p:cNvSpPr/>
          <p:nvPr/>
        </p:nvSpPr>
        <p:spPr>
          <a:xfrm>
            <a:off x="9221350" y="4527241"/>
            <a:ext cx="1334020"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tourisme</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4" name="TextBox 13">
            <a:extLst>
              <a:ext uri="{FF2B5EF4-FFF2-40B4-BE49-F238E27FC236}">
                <a16:creationId xmlns:a16="http://schemas.microsoft.com/office/drawing/2014/main" id="{91BD920A-9DE7-4CFB-93A0-9E5BA64471EC}"/>
              </a:ext>
            </a:extLst>
          </p:cNvPr>
          <p:cNvSpPr txBox="1"/>
          <p:nvPr/>
        </p:nvSpPr>
        <p:spPr>
          <a:xfrm>
            <a:off x="385917" y="4476699"/>
            <a:ext cx="162232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budget</a:t>
            </a:r>
          </a:p>
        </p:txBody>
      </p:sp>
      <p:sp>
        <p:nvSpPr>
          <p:cNvPr id="15" name="TextBox 14">
            <a:extLst>
              <a:ext uri="{FF2B5EF4-FFF2-40B4-BE49-F238E27FC236}">
                <a16:creationId xmlns:a16="http://schemas.microsoft.com/office/drawing/2014/main" id="{889F1DDB-D152-4CFF-A852-A394A5C93EA7}"/>
              </a:ext>
            </a:extLst>
          </p:cNvPr>
          <p:cNvSpPr txBox="1"/>
          <p:nvPr/>
        </p:nvSpPr>
        <p:spPr>
          <a:xfrm>
            <a:off x="3907015" y="2279146"/>
            <a:ext cx="28878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retourner</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6" name="TextBox 15">
            <a:extLst>
              <a:ext uri="{FF2B5EF4-FFF2-40B4-BE49-F238E27FC236}">
                <a16:creationId xmlns:a16="http://schemas.microsoft.com/office/drawing/2014/main" id="{5C6EA22C-177C-435A-838F-E197A6638AB1}"/>
              </a:ext>
            </a:extLst>
          </p:cNvPr>
          <p:cNvSpPr txBox="1"/>
          <p:nvPr/>
        </p:nvSpPr>
        <p:spPr>
          <a:xfrm>
            <a:off x="6735784" y="2835669"/>
            <a:ext cx="28878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révolution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7" name="Rectangle 16">
            <a:extLst>
              <a:ext uri="{FF2B5EF4-FFF2-40B4-BE49-F238E27FC236}">
                <a16:creationId xmlns:a16="http://schemas.microsoft.com/office/drawing/2014/main" id="{D842445F-1907-4355-BF4C-D3D85D1DCD64}"/>
              </a:ext>
            </a:extLst>
          </p:cNvPr>
          <p:cNvSpPr/>
          <p:nvPr/>
        </p:nvSpPr>
        <p:spPr>
          <a:xfrm>
            <a:off x="7099069" y="5367899"/>
            <a:ext cx="115448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couple</a:t>
            </a:r>
          </a:p>
        </p:txBody>
      </p:sp>
      <p:sp>
        <p:nvSpPr>
          <p:cNvPr id="18" name="TextBox 17">
            <a:extLst>
              <a:ext uri="{FF2B5EF4-FFF2-40B4-BE49-F238E27FC236}">
                <a16:creationId xmlns:a16="http://schemas.microsoft.com/office/drawing/2014/main" id="{9AAB58A1-8162-4339-9F5C-238E75715306}"/>
              </a:ext>
            </a:extLst>
          </p:cNvPr>
          <p:cNvSpPr txBox="1"/>
          <p:nvPr/>
        </p:nvSpPr>
        <p:spPr>
          <a:xfrm>
            <a:off x="1334730" y="5545231"/>
            <a:ext cx="162232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troupe</a:t>
            </a:r>
          </a:p>
        </p:txBody>
      </p:sp>
      <p:sp>
        <p:nvSpPr>
          <p:cNvPr id="19" name="TextBox 18">
            <a:extLst>
              <a:ext uri="{FF2B5EF4-FFF2-40B4-BE49-F238E27FC236}">
                <a16:creationId xmlns:a16="http://schemas.microsoft.com/office/drawing/2014/main" id="{D562DFD9-507C-4C67-A662-9C9B217D4080}"/>
              </a:ext>
            </a:extLst>
          </p:cNvPr>
          <p:cNvSpPr txBox="1"/>
          <p:nvPr/>
        </p:nvSpPr>
        <p:spPr>
          <a:xfrm>
            <a:off x="9261120" y="3347424"/>
            <a:ext cx="28878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journaliste</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20" name="TextBox 19">
            <a:extLst>
              <a:ext uri="{FF2B5EF4-FFF2-40B4-BE49-F238E27FC236}">
                <a16:creationId xmlns:a16="http://schemas.microsoft.com/office/drawing/2014/main" id="{B2179932-9696-4870-8C24-D3B97DECFDC6}"/>
              </a:ext>
            </a:extLst>
          </p:cNvPr>
          <p:cNvSpPr txBox="1"/>
          <p:nvPr/>
        </p:nvSpPr>
        <p:spPr>
          <a:xfrm>
            <a:off x="9221350" y="5552745"/>
            <a:ext cx="28878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cousin</a:t>
            </a:r>
          </a:p>
        </p:txBody>
      </p:sp>
      <p:sp>
        <p:nvSpPr>
          <p:cNvPr id="21" name="Rectangle 20">
            <a:extLst>
              <a:ext uri="{FF2B5EF4-FFF2-40B4-BE49-F238E27FC236}">
                <a16:creationId xmlns:a16="http://schemas.microsoft.com/office/drawing/2014/main" id="{F0C9A2B0-B7F1-4F3A-BE47-A0D9440CE30B}"/>
              </a:ext>
            </a:extLst>
          </p:cNvPr>
          <p:cNvSpPr/>
          <p:nvPr/>
        </p:nvSpPr>
        <p:spPr>
          <a:xfrm>
            <a:off x="9221350" y="1418634"/>
            <a:ext cx="143180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boutique</a:t>
            </a:r>
          </a:p>
        </p:txBody>
      </p:sp>
      <p:sp>
        <p:nvSpPr>
          <p:cNvPr id="22" name="TextBox 21">
            <a:extLst>
              <a:ext uri="{FF2B5EF4-FFF2-40B4-BE49-F238E27FC236}">
                <a16:creationId xmlns:a16="http://schemas.microsoft.com/office/drawing/2014/main" id="{832C8B02-186C-4FD5-9520-C2A457A117DA}"/>
              </a:ext>
            </a:extLst>
          </p:cNvPr>
          <p:cNvSpPr txBox="1"/>
          <p:nvPr/>
        </p:nvSpPr>
        <p:spPr>
          <a:xfrm>
            <a:off x="1894825" y="2236284"/>
            <a:ext cx="162232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routine</a:t>
            </a:r>
          </a:p>
        </p:txBody>
      </p:sp>
      <p:sp>
        <p:nvSpPr>
          <p:cNvPr id="23" name="Rectangle 22">
            <a:extLst>
              <a:ext uri="{FF2B5EF4-FFF2-40B4-BE49-F238E27FC236}">
                <a16:creationId xmlns:a16="http://schemas.microsoft.com/office/drawing/2014/main" id="{E4D5A112-E603-4A52-9463-4F6D41A0E3E1}"/>
              </a:ext>
            </a:extLst>
          </p:cNvPr>
          <p:cNvSpPr/>
          <p:nvPr/>
        </p:nvSpPr>
        <p:spPr>
          <a:xfrm>
            <a:off x="10297175" y="2269161"/>
            <a:ext cx="109517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musée</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24" name="Rectangle 23">
            <a:extLst>
              <a:ext uri="{FF2B5EF4-FFF2-40B4-BE49-F238E27FC236}">
                <a16:creationId xmlns:a16="http://schemas.microsoft.com/office/drawing/2014/main" id="{6420557A-0EC3-4E99-B1A4-BA8D3B45ED5B}"/>
              </a:ext>
            </a:extLst>
          </p:cNvPr>
          <p:cNvSpPr/>
          <p:nvPr/>
        </p:nvSpPr>
        <p:spPr>
          <a:xfrm>
            <a:off x="7212304" y="1603585"/>
            <a:ext cx="1378631"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pollution</a:t>
            </a:r>
          </a:p>
        </p:txBody>
      </p:sp>
      <p:sp>
        <p:nvSpPr>
          <p:cNvPr id="5" name="Rounded Rectangle 46">
            <a:extLst>
              <a:ext uri="{FF2B5EF4-FFF2-40B4-BE49-F238E27FC236}">
                <a16:creationId xmlns:a16="http://schemas.microsoft.com/office/drawing/2014/main" id="{C887F684-0280-4C97-80C3-D54569F2DE0F}"/>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lire</a:t>
            </a:r>
          </a:p>
        </p:txBody>
      </p:sp>
      <p:sp>
        <p:nvSpPr>
          <p:cNvPr id="7" name="Title 6">
            <a:extLst>
              <a:ext uri="{FF2B5EF4-FFF2-40B4-BE49-F238E27FC236}">
                <a16:creationId xmlns:a16="http://schemas.microsoft.com/office/drawing/2014/main" id="{718B30AA-3CB1-4691-A06E-AEF8F7C9C33A}"/>
              </a:ext>
            </a:extLst>
          </p:cNvPr>
          <p:cNvSpPr>
            <a:spLocks noGrp="1"/>
          </p:cNvSpPr>
          <p:nvPr>
            <p:ph type="title"/>
          </p:nvPr>
        </p:nvSpPr>
        <p:spPr>
          <a:xfrm>
            <a:off x="838200" y="443074"/>
            <a:ext cx="4837240" cy="561640"/>
          </a:xfrm>
        </p:spPr>
        <p:txBody>
          <a:bodyPr>
            <a:normAutofit fontScale="90000"/>
          </a:bodyPr>
          <a:lstStyle/>
          <a:p>
            <a:r>
              <a:rPr lang="fr-FR" dirty="0"/>
              <a:t>Phonétique </a:t>
            </a:r>
          </a:p>
        </p:txBody>
      </p:sp>
      <p:pic>
        <p:nvPicPr>
          <p:cNvPr id="31" name="Picture 30" descr="background rectangle">
            <a:extLst>
              <a:ext uri="{FF2B5EF4-FFF2-40B4-BE49-F238E27FC236}">
                <a16:creationId xmlns:a16="http://schemas.microsoft.com/office/drawing/2014/main" id="{EFBB71FD-3825-4846-BB65-DE8994D5E16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1175C1E7-3422-49FA-BE22-519196A7085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sym typeface="Arial"/>
              </a:rPr>
              <a:t>Phonétique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Tree>
    <p:extLst>
      <p:ext uri="{BB962C8B-B14F-4D97-AF65-F5344CB8AC3E}">
        <p14:creationId xmlns:p14="http://schemas.microsoft.com/office/powerpoint/2010/main" val="281773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8" grpId="0"/>
      <p:bldP spid="19"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[u]</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extBox 1">
            <a:extLst>
              <a:ext uri="{FF2B5EF4-FFF2-40B4-BE49-F238E27FC236}">
                <a16:creationId xmlns:a16="http://schemas.microsoft.com/office/drawing/2014/main" id="{9F77F18D-6E49-42F5-B216-00D1D7D6F793}"/>
              </a:ext>
            </a:extLst>
          </p:cNvPr>
          <p:cNvSpPr txBox="1"/>
          <p:nvPr/>
        </p:nvSpPr>
        <p:spPr>
          <a:xfrm>
            <a:off x="272503" y="1344349"/>
            <a:ext cx="115359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Prononce</a:t>
            </a:r>
            <a:r>
              <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les mots qui </a:t>
            </a:r>
            <a:r>
              <a:rPr kumimoji="0" lang="en-GB" sz="24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ont</a:t>
            </a:r>
            <a:r>
              <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la SSC </a:t>
            </a: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[u].</a:t>
            </a:r>
            <a:r>
              <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p:txBody>
      </p:sp>
      <p:sp>
        <p:nvSpPr>
          <p:cNvPr id="3" name="TextBox 2">
            <a:hlinkClick r:id="" action="ppaction://noaction">
              <a:snd r:embed="rId3" name="plus.wav"/>
            </a:hlinkClick>
            <a:extLst>
              <a:ext uri="{FF2B5EF4-FFF2-40B4-BE49-F238E27FC236}">
                <a16:creationId xmlns:a16="http://schemas.microsoft.com/office/drawing/2014/main" id="{0B34D7E0-5EA6-4532-A5BC-E18F530C329A}"/>
              </a:ext>
            </a:extLst>
          </p:cNvPr>
          <p:cNvSpPr txBox="1"/>
          <p:nvPr/>
        </p:nvSpPr>
        <p:spPr>
          <a:xfrm>
            <a:off x="272503" y="2958459"/>
            <a:ext cx="162232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pl</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u</a:t>
            </a:r>
            <a:r>
              <a:rPr kumimoji="0" lang="en-GB" sz="2200" b="0"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s</a:t>
            </a:r>
          </a:p>
        </p:txBody>
      </p:sp>
      <p:sp>
        <p:nvSpPr>
          <p:cNvPr id="8" name="TextBox 7">
            <a:hlinkClick r:id="" action="ppaction://noaction">
              <a:snd r:embed="rId4" name="culture.wav"/>
            </a:hlinkClick>
            <a:extLst>
              <a:ext uri="{FF2B5EF4-FFF2-40B4-BE49-F238E27FC236}">
                <a16:creationId xmlns:a16="http://schemas.microsoft.com/office/drawing/2014/main" id="{7CCC969F-B690-4297-8943-CA2BD72D9924}"/>
              </a:ext>
            </a:extLst>
          </p:cNvPr>
          <p:cNvSpPr txBox="1"/>
          <p:nvPr/>
        </p:nvSpPr>
        <p:spPr>
          <a:xfrm>
            <a:off x="3623534" y="3528330"/>
            <a:ext cx="28878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c</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u</a:t>
            </a:r>
            <a:r>
              <a:rPr kumimoji="0" lang="en-GB" sz="2200" b="0"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lt</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u</a:t>
            </a:r>
            <a:r>
              <a:rPr kumimoji="0" lang="en-GB" sz="2200" b="0"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re</a:t>
            </a:r>
          </a:p>
        </p:txBody>
      </p:sp>
      <p:sp>
        <p:nvSpPr>
          <p:cNvPr id="10" name="TextBox 9">
            <a:hlinkClick r:id="" action="ppaction://noaction">
              <a:snd r:embed="rId5" name="université.wav"/>
            </a:hlinkClick>
            <a:extLst>
              <a:ext uri="{FF2B5EF4-FFF2-40B4-BE49-F238E27FC236}">
                <a16:creationId xmlns:a16="http://schemas.microsoft.com/office/drawing/2014/main" id="{F4B953DD-C387-405B-97C3-3AFF711EA8D0}"/>
              </a:ext>
            </a:extLst>
          </p:cNvPr>
          <p:cNvSpPr txBox="1"/>
          <p:nvPr/>
        </p:nvSpPr>
        <p:spPr>
          <a:xfrm>
            <a:off x="6862916" y="3959217"/>
            <a:ext cx="162232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u</a:t>
            </a:r>
            <a:r>
              <a:rPr kumimoji="0" lang="en-GB" sz="2200" b="0"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niversité</a:t>
            </a:r>
            <a:endParaRPr kumimoji="0" lang="en-GB" sz="2200" b="0"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endParaRPr>
          </a:p>
        </p:txBody>
      </p:sp>
      <p:sp>
        <p:nvSpPr>
          <p:cNvPr id="11" name="TextBox 10">
            <a:hlinkClick r:id="" action="ppaction://noaction">
              <a:snd r:embed="rId6" name="usage.wav"/>
            </a:hlinkClick>
            <a:extLst>
              <a:ext uri="{FF2B5EF4-FFF2-40B4-BE49-F238E27FC236}">
                <a16:creationId xmlns:a16="http://schemas.microsoft.com/office/drawing/2014/main" id="{6454F77F-2E85-4691-8E99-198FAE4410CC}"/>
              </a:ext>
            </a:extLst>
          </p:cNvPr>
          <p:cNvSpPr txBox="1"/>
          <p:nvPr/>
        </p:nvSpPr>
        <p:spPr>
          <a:xfrm>
            <a:off x="2008239" y="3567468"/>
            <a:ext cx="162232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u</a:t>
            </a:r>
            <a:r>
              <a:rPr kumimoji="0" lang="en-GB" sz="2200" b="0"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sage</a:t>
            </a:r>
          </a:p>
        </p:txBody>
      </p:sp>
      <p:sp>
        <p:nvSpPr>
          <p:cNvPr id="4" name="Rectangle 3">
            <a:hlinkClick r:id="" action="ppaction://noaction">
              <a:snd r:embed="rId7" name="température.wav"/>
            </a:hlinkClick>
            <a:extLst>
              <a:ext uri="{FF2B5EF4-FFF2-40B4-BE49-F238E27FC236}">
                <a16:creationId xmlns:a16="http://schemas.microsoft.com/office/drawing/2014/main" id="{6E3577D2-9A60-4739-B094-77C5C4ED82DF}"/>
              </a:ext>
            </a:extLst>
          </p:cNvPr>
          <p:cNvSpPr/>
          <p:nvPr/>
        </p:nvSpPr>
        <p:spPr>
          <a:xfrm>
            <a:off x="3759531" y="4623339"/>
            <a:ext cx="191590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températ</a:t>
            </a:r>
            <a:r>
              <a:rPr kumimoji="0" lang="en-GB" sz="2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u</a:t>
            </a:r>
            <a:r>
              <a:rPr kumimoji="0" lang="en-GB" sz="2200" b="0"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re</a:t>
            </a:r>
            <a:endParaRPr kumimoji="0" lang="en-GB" sz="2200" b="0"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endParaRPr>
          </a:p>
        </p:txBody>
      </p:sp>
      <p:sp>
        <p:nvSpPr>
          <p:cNvPr id="13" name="Rectangle 12">
            <a:extLst>
              <a:ext uri="{FF2B5EF4-FFF2-40B4-BE49-F238E27FC236}">
                <a16:creationId xmlns:a16="http://schemas.microsoft.com/office/drawing/2014/main" id="{ABA31907-F66B-4C3F-8F53-33A8CA4BDA91}"/>
              </a:ext>
            </a:extLst>
          </p:cNvPr>
          <p:cNvSpPr/>
          <p:nvPr/>
        </p:nvSpPr>
        <p:spPr>
          <a:xfrm>
            <a:off x="9221350" y="4527241"/>
            <a:ext cx="1334020"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tourisme</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5" name="TextBox 14">
            <a:extLst>
              <a:ext uri="{FF2B5EF4-FFF2-40B4-BE49-F238E27FC236}">
                <a16:creationId xmlns:a16="http://schemas.microsoft.com/office/drawing/2014/main" id="{889F1DDB-D152-4CFF-A852-A394A5C93EA7}"/>
              </a:ext>
            </a:extLst>
          </p:cNvPr>
          <p:cNvSpPr txBox="1"/>
          <p:nvPr/>
        </p:nvSpPr>
        <p:spPr>
          <a:xfrm>
            <a:off x="3907015" y="2279146"/>
            <a:ext cx="28878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retourner</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6" name="TextBox 15">
            <a:hlinkClick r:id="" action="ppaction://noaction">
              <a:snd r:embed="rId8" name="révolution.wav"/>
            </a:hlinkClick>
            <a:extLst>
              <a:ext uri="{FF2B5EF4-FFF2-40B4-BE49-F238E27FC236}">
                <a16:creationId xmlns:a16="http://schemas.microsoft.com/office/drawing/2014/main" id="{5C6EA22C-177C-435A-838F-E197A6638AB1}"/>
              </a:ext>
            </a:extLst>
          </p:cNvPr>
          <p:cNvSpPr txBox="1"/>
          <p:nvPr/>
        </p:nvSpPr>
        <p:spPr>
          <a:xfrm>
            <a:off x="6735784" y="2835669"/>
            <a:ext cx="28878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révol</a:t>
            </a:r>
            <a:r>
              <a:rPr kumimoji="0" lang="en-GB" sz="2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u</a:t>
            </a:r>
            <a:r>
              <a:rPr kumimoji="0" lang="en-GB" sz="2200" b="0"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tion</a:t>
            </a:r>
            <a:endParaRPr kumimoji="0" lang="en-GB" sz="2200" b="0"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endParaRPr>
          </a:p>
        </p:txBody>
      </p:sp>
      <p:sp>
        <p:nvSpPr>
          <p:cNvPr id="17" name="Rectangle 16">
            <a:extLst>
              <a:ext uri="{FF2B5EF4-FFF2-40B4-BE49-F238E27FC236}">
                <a16:creationId xmlns:a16="http://schemas.microsoft.com/office/drawing/2014/main" id="{D842445F-1907-4355-BF4C-D3D85D1DCD64}"/>
              </a:ext>
            </a:extLst>
          </p:cNvPr>
          <p:cNvSpPr/>
          <p:nvPr/>
        </p:nvSpPr>
        <p:spPr>
          <a:xfrm>
            <a:off x="7099069" y="5367899"/>
            <a:ext cx="115448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couple</a:t>
            </a:r>
          </a:p>
        </p:txBody>
      </p:sp>
      <p:sp>
        <p:nvSpPr>
          <p:cNvPr id="18" name="TextBox 17">
            <a:extLst>
              <a:ext uri="{FF2B5EF4-FFF2-40B4-BE49-F238E27FC236}">
                <a16:creationId xmlns:a16="http://schemas.microsoft.com/office/drawing/2014/main" id="{9AAB58A1-8162-4339-9F5C-238E75715306}"/>
              </a:ext>
            </a:extLst>
          </p:cNvPr>
          <p:cNvSpPr txBox="1"/>
          <p:nvPr/>
        </p:nvSpPr>
        <p:spPr>
          <a:xfrm>
            <a:off x="1334730" y="5545231"/>
            <a:ext cx="162232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troupe</a:t>
            </a:r>
          </a:p>
        </p:txBody>
      </p:sp>
      <p:sp>
        <p:nvSpPr>
          <p:cNvPr id="19" name="TextBox 18">
            <a:extLst>
              <a:ext uri="{FF2B5EF4-FFF2-40B4-BE49-F238E27FC236}">
                <a16:creationId xmlns:a16="http://schemas.microsoft.com/office/drawing/2014/main" id="{D562DFD9-507C-4C67-A662-9C9B217D4080}"/>
              </a:ext>
            </a:extLst>
          </p:cNvPr>
          <p:cNvSpPr txBox="1"/>
          <p:nvPr/>
        </p:nvSpPr>
        <p:spPr>
          <a:xfrm>
            <a:off x="9436981" y="3266556"/>
            <a:ext cx="28878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journaliste</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20" name="TextBox 19">
            <a:extLst>
              <a:ext uri="{FF2B5EF4-FFF2-40B4-BE49-F238E27FC236}">
                <a16:creationId xmlns:a16="http://schemas.microsoft.com/office/drawing/2014/main" id="{B2179932-9696-4870-8C24-D3B97DECFDC6}"/>
              </a:ext>
            </a:extLst>
          </p:cNvPr>
          <p:cNvSpPr txBox="1"/>
          <p:nvPr/>
        </p:nvSpPr>
        <p:spPr>
          <a:xfrm>
            <a:off x="9221350" y="5552745"/>
            <a:ext cx="28878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cousin</a:t>
            </a:r>
          </a:p>
        </p:txBody>
      </p:sp>
      <p:sp>
        <p:nvSpPr>
          <p:cNvPr id="22" name="TextBox 21">
            <a:extLst>
              <a:ext uri="{FF2B5EF4-FFF2-40B4-BE49-F238E27FC236}">
                <a16:creationId xmlns:a16="http://schemas.microsoft.com/office/drawing/2014/main" id="{832C8B02-186C-4FD5-9520-C2A457A117DA}"/>
              </a:ext>
            </a:extLst>
          </p:cNvPr>
          <p:cNvSpPr txBox="1"/>
          <p:nvPr/>
        </p:nvSpPr>
        <p:spPr>
          <a:xfrm>
            <a:off x="1894825" y="2236284"/>
            <a:ext cx="162232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routine</a:t>
            </a:r>
          </a:p>
        </p:txBody>
      </p:sp>
      <p:sp>
        <p:nvSpPr>
          <p:cNvPr id="23" name="Rectangle 22">
            <a:extLst>
              <a:ext uri="{FF2B5EF4-FFF2-40B4-BE49-F238E27FC236}">
                <a16:creationId xmlns:a16="http://schemas.microsoft.com/office/drawing/2014/main" id="{911365C8-1A85-4B4B-9549-3CBCDA704A32}"/>
              </a:ext>
            </a:extLst>
          </p:cNvPr>
          <p:cNvSpPr/>
          <p:nvPr/>
        </p:nvSpPr>
        <p:spPr>
          <a:xfrm>
            <a:off x="9221350" y="1418634"/>
            <a:ext cx="143180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boutique</a:t>
            </a:r>
          </a:p>
        </p:txBody>
      </p:sp>
      <p:sp>
        <p:nvSpPr>
          <p:cNvPr id="24" name="Rectangle 23">
            <a:hlinkClick r:id="" action="ppaction://noaction">
              <a:snd r:embed="rId9" name="musée.wav"/>
            </a:hlinkClick>
            <a:extLst>
              <a:ext uri="{FF2B5EF4-FFF2-40B4-BE49-F238E27FC236}">
                <a16:creationId xmlns:a16="http://schemas.microsoft.com/office/drawing/2014/main" id="{CF8B6BB0-3080-4FDA-9390-8A44E3EC946E}"/>
              </a:ext>
            </a:extLst>
          </p:cNvPr>
          <p:cNvSpPr/>
          <p:nvPr/>
        </p:nvSpPr>
        <p:spPr>
          <a:xfrm>
            <a:off x="10297175" y="2269161"/>
            <a:ext cx="109517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m</a:t>
            </a:r>
            <a:r>
              <a:rPr kumimoji="0" lang="en-GB" sz="2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u</a:t>
            </a:r>
            <a:r>
              <a:rPr kumimoji="0" lang="en-GB" sz="2200" b="0"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sée</a:t>
            </a:r>
            <a:endParaRPr kumimoji="0" lang="en-GB" sz="2200" b="0"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endParaRPr>
          </a:p>
        </p:txBody>
      </p:sp>
      <p:sp>
        <p:nvSpPr>
          <p:cNvPr id="25" name="Rectangle 24">
            <a:hlinkClick r:id="" action="ppaction://noaction">
              <a:snd r:embed="rId10" name="pollution.wav"/>
            </a:hlinkClick>
            <a:extLst>
              <a:ext uri="{FF2B5EF4-FFF2-40B4-BE49-F238E27FC236}">
                <a16:creationId xmlns:a16="http://schemas.microsoft.com/office/drawing/2014/main" id="{D69B704A-47D8-4D6E-A64B-1DA7D8A2A89F}"/>
              </a:ext>
            </a:extLst>
          </p:cNvPr>
          <p:cNvSpPr/>
          <p:nvPr/>
        </p:nvSpPr>
        <p:spPr>
          <a:xfrm>
            <a:off x="7212304" y="1603585"/>
            <a:ext cx="1378631"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poll</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u</a:t>
            </a:r>
            <a:r>
              <a:rPr kumimoji="0" lang="en-GB" sz="2200" b="0"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tion</a:t>
            </a:r>
          </a:p>
        </p:txBody>
      </p:sp>
      <p:sp>
        <p:nvSpPr>
          <p:cNvPr id="27" name="TextBox 26">
            <a:hlinkClick r:id="" action="ppaction://noaction">
              <a:snd r:embed="rId11" name="multiple.wav"/>
            </a:hlinkClick>
            <a:extLst>
              <a:ext uri="{FF2B5EF4-FFF2-40B4-BE49-F238E27FC236}">
                <a16:creationId xmlns:a16="http://schemas.microsoft.com/office/drawing/2014/main" id="{D94ECE92-B56F-4EB5-A52D-D05AFBBB6FE7}"/>
              </a:ext>
            </a:extLst>
          </p:cNvPr>
          <p:cNvSpPr txBox="1"/>
          <p:nvPr/>
        </p:nvSpPr>
        <p:spPr>
          <a:xfrm>
            <a:off x="4089862" y="5718349"/>
            <a:ext cx="28878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ED7D31">
                    <a:lumMod val="75000"/>
                  </a:srgbClr>
                </a:solidFill>
                <a:effectLst/>
                <a:uLnTx/>
                <a:uFillTx/>
                <a:latin typeface="Century Gothic" panose="020B0502020202020204" pitchFamily="34" charset="0"/>
                <a:cs typeface="Arial"/>
                <a:sym typeface="Arial"/>
              </a:rPr>
              <a:t>m</a:t>
            </a:r>
            <a:r>
              <a:rPr kumimoji="0" lang="en-GB" sz="2200" b="1" i="0" u="none" strike="noStrike" kern="0" cap="none" spc="0" normalizeH="0" baseline="0" noProof="0" dirty="0">
                <a:ln>
                  <a:noFill/>
                </a:ln>
                <a:solidFill>
                  <a:srgbClr val="ED7D31">
                    <a:lumMod val="75000"/>
                  </a:srgbClr>
                </a:solidFill>
                <a:effectLst/>
                <a:uLnTx/>
                <a:uFillTx/>
                <a:latin typeface="Century Gothic" panose="020B0502020202020204" pitchFamily="34" charset="0"/>
                <a:cs typeface="Arial"/>
                <a:sym typeface="Arial"/>
              </a:rPr>
              <a:t>u</a:t>
            </a:r>
            <a:r>
              <a:rPr kumimoji="0" lang="en-GB" sz="2200" b="0" i="0" u="none" strike="noStrike" kern="0" cap="none" spc="0" normalizeH="0" baseline="0" noProof="0" dirty="0">
                <a:ln>
                  <a:noFill/>
                </a:ln>
                <a:solidFill>
                  <a:srgbClr val="ED7D31">
                    <a:lumMod val="75000"/>
                  </a:srgbClr>
                </a:solidFill>
                <a:effectLst/>
                <a:uLnTx/>
                <a:uFillTx/>
                <a:latin typeface="Century Gothic" panose="020B0502020202020204" pitchFamily="34" charset="0"/>
                <a:cs typeface="Arial"/>
                <a:sym typeface="Arial"/>
              </a:rPr>
              <a:t>ltiple</a:t>
            </a:r>
          </a:p>
        </p:txBody>
      </p:sp>
      <p:sp>
        <p:nvSpPr>
          <p:cNvPr id="28" name="TextBox 27">
            <a:hlinkClick r:id="" action="ppaction://noaction">
              <a:snd r:embed="rId12" name="budget.wav"/>
            </a:hlinkClick>
            <a:extLst>
              <a:ext uri="{FF2B5EF4-FFF2-40B4-BE49-F238E27FC236}">
                <a16:creationId xmlns:a16="http://schemas.microsoft.com/office/drawing/2014/main" id="{B244891C-9559-4EBD-B7CC-EB8BC019FED1}"/>
              </a:ext>
            </a:extLst>
          </p:cNvPr>
          <p:cNvSpPr txBox="1"/>
          <p:nvPr/>
        </p:nvSpPr>
        <p:spPr>
          <a:xfrm>
            <a:off x="385917" y="4476699"/>
            <a:ext cx="162232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ED7D31">
                    <a:lumMod val="75000"/>
                  </a:srgbClr>
                </a:solidFill>
                <a:effectLst/>
                <a:uLnTx/>
                <a:uFillTx/>
                <a:latin typeface="Century Gothic" panose="020B0502020202020204" pitchFamily="34" charset="0"/>
                <a:cs typeface="Arial"/>
                <a:sym typeface="Arial"/>
              </a:rPr>
              <a:t>b</a:t>
            </a:r>
            <a:r>
              <a:rPr kumimoji="0" lang="en-GB" sz="2200" b="1" i="0" u="none" strike="noStrike" kern="0" cap="none" spc="0" normalizeH="0" baseline="0" noProof="0" dirty="0">
                <a:ln>
                  <a:noFill/>
                </a:ln>
                <a:solidFill>
                  <a:srgbClr val="ED7D31">
                    <a:lumMod val="75000"/>
                  </a:srgbClr>
                </a:solidFill>
                <a:effectLst/>
                <a:uLnTx/>
                <a:uFillTx/>
                <a:latin typeface="Century Gothic" panose="020B0502020202020204" pitchFamily="34" charset="0"/>
                <a:cs typeface="Arial"/>
                <a:sym typeface="Arial"/>
              </a:rPr>
              <a:t>u</a:t>
            </a:r>
            <a:r>
              <a:rPr kumimoji="0" lang="en-GB" sz="2200" b="0" i="0" u="none" strike="noStrike" kern="0" cap="none" spc="0" normalizeH="0" baseline="0" noProof="0" dirty="0">
                <a:ln>
                  <a:noFill/>
                </a:ln>
                <a:solidFill>
                  <a:srgbClr val="ED7D31">
                    <a:lumMod val="75000"/>
                  </a:srgbClr>
                </a:solidFill>
                <a:effectLst/>
                <a:uLnTx/>
                <a:uFillTx/>
                <a:latin typeface="Century Gothic" panose="020B0502020202020204" pitchFamily="34" charset="0"/>
                <a:cs typeface="Arial"/>
                <a:sym typeface="Arial"/>
              </a:rPr>
              <a:t>dget</a:t>
            </a:r>
          </a:p>
        </p:txBody>
      </p:sp>
      <p:sp>
        <p:nvSpPr>
          <p:cNvPr id="6" name="Title 5">
            <a:extLst>
              <a:ext uri="{FF2B5EF4-FFF2-40B4-BE49-F238E27FC236}">
                <a16:creationId xmlns:a16="http://schemas.microsoft.com/office/drawing/2014/main" id="{B76F5609-D7C4-4228-B3CD-1455777B7B37}"/>
              </a:ext>
            </a:extLst>
          </p:cNvPr>
          <p:cNvSpPr>
            <a:spLocks noGrp="1"/>
          </p:cNvSpPr>
          <p:nvPr>
            <p:ph type="title"/>
          </p:nvPr>
        </p:nvSpPr>
        <p:spPr>
          <a:xfrm>
            <a:off x="838200" y="443074"/>
            <a:ext cx="4427184" cy="561640"/>
          </a:xfrm>
        </p:spPr>
        <p:txBody>
          <a:bodyPr>
            <a:normAutofit fontScale="90000"/>
          </a:bodyPr>
          <a:lstStyle/>
          <a:p>
            <a:r>
              <a:rPr lang="fr-FR" dirty="0"/>
              <a:t>Phonétique </a:t>
            </a:r>
          </a:p>
        </p:txBody>
      </p:sp>
      <p:pic>
        <p:nvPicPr>
          <p:cNvPr id="32" name="Picture 31" descr="background rectangle">
            <a:extLst>
              <a:ext uri="{FF2B5EF4-FFF2-40B4-BE49-F238E27FC236}">
                <a16:creationId xmlns:a16="http://schemas.microsoft.com/office/drawing/2014/main" id="{5275D9B3-5F33-4260-8A44-32834AB93E25}"/>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A1E2E354-8A91-4E43-8142-E3117C7AF32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sym typeface="Arial"/>
              </a:rPr>
              <a:t>Phonétique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12" name="Rounded Rectangle 46">
            <a:extLst>
              <a:ext uri="{FF2B5EF4-FFF2-40B4-BE49-F238E27FC236}">
                <a16:creationId xmlns:a16="http://schemas.microsoft.com/office/drawing/2014/main" id="{EAF1A2C0-DB85-4C06-B661-9FFDFC1DB16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1188738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a:solidFill>
                  <a:schemeClr val="bg1"/>
                </a:solidFill>
              </a:rPr>
              <a:t>SSC [u]</a:t>
            </a:r>
            <a:endParaRPr lang="en-GB" sz="3600" b="1" dirty="0">
              <a:solidFill>
                <a:schemeClr val="bg1"/>
              </a:solidFill>
            </a:endParaRP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735087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68E3-555B-0C48-B01D-9ACC53640B2E}"/>
              </a:ext>
            </a:extLst>
          </p:cNvPr>
          <p:cNvSpPr>
            <a:spLocks noGrp="1"/>
          </p:cNvSpPr>
          <p:nvPr>
            <p:ph type="title"/>
          </p:nvPr>
        </p:nvSpPr>
        <p:spPr>
          <a:xfrm>
            <a:off x="274492" y="-944891"/>
            <a:ext cx="10515600" cy="1325563"/>
          </a:xfrm>
        </p:spPr>
        <p:txBody>
          <a:bodyPr>
            <a:normAutofit fontScale="90000"/>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pic>
        <p:nvPicPr>
          <p:cNvPr id="13" name="Picture 2" descr="a boy pointing to a gir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4450" y="1079555"/>
            <a:ext cx="3581298" cy="315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7643" y="4304138"/>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05401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u tu.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4" name="u t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199" y="40133"/>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2" descr="boy pointing to a gir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pic>
        <p:nvPicPr>
          <p:cNvPr id="3" name="Picture 2" descr="two silhouettes with a speech bubble saying 'hi'"/>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07313" y="1509039"/>
            <a:ext cx="1814026" cy="1498697"/>
          </a:xfrm>
          <a:prstGeom prst="rect">
            <a:avLst/>
          </a:prstGeom>
        </p:spPr>
      </p:pic>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9" name="Picture 8" descr="laughing fac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73546" y="4570989"/>
            <a:ext cx="1524000" cy="1524000"/>
          </a:xfrm>
          <a:prstGeom prst="rect">
            <a:avLst/>
          </a:prstGeom>
        </p:spPr>
      </p:pic>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6" name="TextBox 5"/>
          <p:cNvSpPr txBox="1"/>
          <p:nvPr/>
        </p:nvSpPr>
        <p:spPr>
          <a:xfrm>
            <a:off x="5168197" y="558959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man in the clouds with binocular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44605" y="1608139"/>
            <a:ext cx="2341075" cy="1565884"/>
          </a:xfrm>
          <a:prstGeom prst="rect">
            <a:avLst/>
          </a:prstGeom>
        </p:spPr>
      </p:pic>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sp>
        <p:nvSpPr>
          <p:cNvPr id="17" name="TextBox 16"/>
          <p:cNvSpPr txBox="1"/>
          <p:nvPr/>
        </p:nvSpPr>
        <p:spPr>
          <a:xfrm>
            <a:off x="9163103" y="444844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use]</a:t>
            </a:r>
          </a:p>
        </p:txBody>
      </p:sp>
    </p:spTree>
    <p:extLst>
      <p:ext uri="{BB962C8B-B14F-4D97-AF65-F5344CB8AC3E}">
        <p14:creationId xmlns:p14="http://schemas.microsoft.com/office/powerpoint/2010/main" val="374935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tu.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5" name="u tu.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u salu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6" name="u salu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subTnLst>
                                    <p:audio>
                                      <p:cMediaNode>
                                        <p:cTn display="0" masterRel="sameClick">
                                          <p:stCondLst>
                                            <p:cond evt="begin" delay="0">
                                              <p:tn val="31"/>
                                            </p:cond>
                                          </p:stCondLst>
                                          <p:endCondLst>
                                            <p:cond evt="onStopAudio" delay="0">
                                              <p:tgtEl>
                                                <p:sldTgt/>
                                              </p:tgtEl>
                                            </p:cond>
                                          </p:endCondLst>
                                        </p:cTn>
                                        <p:tgtEl>
                                          <p:sndTgt r:embed="rId7" name="u v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u v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subTnLst>
                                    <p:audio>
                                      <p:cMediaNode>
                                        <p:cTn display="0" masterRel="sameClick">
                                          <p:stCondLst>
                                            <p:cond evt="begin" delay="0">
                                              <p:tn val="41"/>
                                            </p:cond>
                                          </p:stCondLst>
                                          <p:endCondLst>
                                            <p:cond evt="onStopAudio" delay="0">
                                              <p:tgtEl>
                                                <p:sldTgt/>
                                              </p:tgtEl>
                                            </p:cond>
                                          </p:endCondLst>
                                        </p:cTn>
                                        <p:tgtEl>
                                          <p:sndTgt r:embed="rId8" name="u amusan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subTnLst>
                                    <p:audio>
                                      <p:cMediaNode>
                                        <p:cTn display="0" masterRel="sameClick">
                                          <p:stCondLst>
                                            <p:cond evt="begin" delay="0">
                                              <p:tn val="46"/>
                                            </p:cond>
                                          </p:stCondLst>
                                          <p:endCondLst>
                                            <p:cond evt="onStopAudio" delay="0">
                                              <p:tgtEl>
                                                <p:sldTgt/>
                                              </p:tgtEl>
                                            </p:cond>
                                          </p:endCondLst>
                                        </p:cTn>
                                        <p:tgtEl>
                                          <p:sndTgt r:embed="rId8" name="u amusan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subTnLst>
                                    <p:audio>
                                      <p:cMediaNode>
                                        <p:cTn display="0" masterRel="sameClick">
                                          <p:stCondLst>
                                            <p:cond evt="begin" delay="0">
                                              <p:tn val="51"/>
                                            </p:cond>
                                          </p:stCondLst>
                                          <p:endCondLst>
                                            <p:cond evt="onStopAudio" delay="0">
                                              <p:tgtEl>
                                                <p:sldTgt/>
                                              </p:tgtEl>
                                            </p:cond>
                                          </p:endCondLst>
                                        </p:cTn>
                                        <p:tgtEl>
                                          <p:sndTgt r:embed="rId9" name="u s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u s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subTnLst>
                                    <p:audio>
                                      <p:cMediaNode>
                                        <p:cTn display="0" masterRel="sameClick">
                                          <p:stCondLst>
                                            <p:cond evt="begin" delay="0">
                                              <p:tn val="61"/>
                                            </p:cond>
                                          </p:stCondLst>
                                          <p:endCondLst>
                                            <p:cond evt="onStopAudio" delay="0">
                                              <p:tgtEl>
                                                <p:sldTgt/>
                                              </p:tgtEl>
                                            </p:cond>
                                          </p:endCondLst>
                                        </p:cTn>
                                        <p:tgtEl>
                                          <p:sndTgt r:embed="rId10" name="u utili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10" name="u utili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2" grpId="0"/>
      <p:bldP spid="7" grpId="0"/>
      <p:bldP spid="18" grpId="0"/>
      <p:bldP spid="15" grpId="0"/>
      <p:bldP spid="6" grpId="0"/>
      <p:bldP spid="14"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3937467" y="1689048"/>
          <a:ext cx="7972453" cy="4473603"/>
        </p:xfrm>
        <a:graphic>
          <a:graphicData uri="http://schemas.openxmlformats.org/drawingml/2006/table">
            <a:tbl>
              <a:tblPr firstRow="1" bandRow="1">
                <a:tableStyleId>{21E4AEA4-8DFA-4A89-87EB-49C32662AFE0}</a:tableStyleId>
              </a:tblPr>
              <a:tblGrid>
                <a:gridCol w="515073">
                  <a:extLst>
                    <a:ext uri="{9D8B030D-6E8A-4147-A177-3AD203B41FA5}">
                      <a16:colId xmlns:a16="http://schemas.microsoft.com/office/drawing/2014/main" val="2607353726"/>
                    </a:ext>
                  </a:extLst>
                </a:gridCol>
                <a:gridCol w="3856062">
                  <a:extLst>
                    <a:ext uri="{9D8B030D-6E8A-4147-A177-3AD203B41FA5}">
                      <a16:colId xmlns:a16="http://schemas.microsoft.com/office/drawing/2014/main" val="1600817978"/>
                    </a:ext>
                  </a:extLst>
                </a:gridCol>
                <a:gridCol w="1801318">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122696679"/>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oral + m/n</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5">
                              <a:lumMod val="50000"/>
                            </a:schemeClr>
                          </a:solidFill>
                        </a:rPr>
                        <a:t>l</a:t>
                      </a:r>
                      <a:r>
                        <a:rPr lang="en-GB" sz="2400" b="1" dirty="0">
                          <a:solidFill>
                            <a:schemeClr val="accent5">
                              <a:lumMod val="50000"/>
                            </a:schemeClr>
                          </a:solidFill>
                        </a:rPr>
                        <a:t>un</a:t>
                      </a:r>
                      <a:r>
                        <a:rPr lang="en-GB" sz="2400" dirty="0">
                          <a:solidFill>
                            <a:schemeClr val="accent5">
                              <a:lumMod val="50000"/>
                            </a:schemeClr>
                          </a:solidFill>
                        </a:rPr>
                        <a:t>ette</a:t>
                      </a:r>
                      <a:r>
                        <a:rPr lang="en-GB" sz="2000" dirty="0">
                          <a:solidFill>
                            <a:schemeClr val="accent5">
                              <a:lumMod val="50000"/>
                            </a:schemeClr>
                          </a:solidFill>
                        </a:rPr>
                        <a:t> [glasses]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5">
                              <a:lumMod val="50000"/>
                            </a:schemeClr>
                          </a:solidFill>
                        </a:rPr>
                        <a:t>h</a:t>
                      </a:r>
                      <a:r>
                        <a:rPr lang="en-GB" sz="2400" b="1" dirty="0">
                          <a:solidFill>
                            <a:schemeClr val="accent5">
                              <a:lumMod val="50000"/>
                            </a:schemeClr>
                          </a:solidFill>
                        </a:rPr>
                        <a:t>um</a:t>
                      </a:r>
                      <a:r>
                        <a:rPr lang="en-GB" sz="2400" b="0" dirty="0">
                          <a:solidFill>
                            <a:schemeClr val="accent5">
                              <a:lumMod val="50000"/>
                            </a:schemeClr>
                          </a:solidFill>
                        </a:rPr>
                        <a:t>ble</a:t>
                      </a:r>
                      <a:r>
                        <a:rPr lang="en-GB" sz="2000" dirty="0">
                          <a:solidFill>
                            <a:schemeClr val="accent5">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400" b="1">
                          <a:solidFill>
                            <a:schemeClr val="accent5">
                              <a:lumMod val="50000"/>
                            </a:schemeClr>
                          </a:solidFill>
                        </a:rPr>
                        <a:t>un</a:t>
                      </a:r>
                      <a:r>
                        <a:rPr lang="en-GB" sz="2400" b="0">
                          <a:solidFill>
                            <a:schemeClr val="accent5">
                              <a:lumMod val="50000"/>
                            </a:schemeClr>
                          </a:solidFill>
                        </a:rPr>
                        <a:t>ique</a:t>
                      </a:r>
                      <a:r>
                        <a:rPr lang="en-GB" sz="2000">
                          <a:solidFill>
                            <a:schemeClr val="accent5">
                              <a:lumMod val="50000"/>
                            </a:schemeClr>
                          </a:solidFill>
                        </a:rPr>
                        <a:t> </a:t>
                      </a:r>
                      <a:endParaRPr lang="en-GB" sz="20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rPr>
                        <a:t>comm</a:t>
                      </a:r>
                      <a:r>
                        <a:rPr lang="en-GB" sz="2400" b="1" dirty="0" err="1">
                          <a:solidFill>
                            <a:schemeClr val="accent5">
                              <a:lumMod val="50000"/>
                            </a:schemeClr>
                          </a:solidFill>
                        </a:rPr>
                        <a:t>un</a:t>
                      </a:r>
                      <a:r>
                        <a:rPr lang="en-GB" sz="2000" dirty="0">
                          <a:solidFill>
                            <a:schemeClr val="accent5">
                              <a:lumMod val="50000"/>
                            </a:schemeClr>
                          </a:solidFill>
                        </a:rPr>
                        <a:t> [common]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accent5">
                              <a:lumMod val="50000"/>
                            </a:schemeClr>
                          </a:solidFill>
                          <a:effectLst/>
                          <a:uLnTx/>
                          <a:uFillTx/>
                          <a:latin typeface="+mn-lt"/>
                          <a:ea typeface="+mn-ea"/>
                          <a:cs typeface="+mn-cs"/>
                        </a:rPr>
                        <a:t>fort</a:t>
                      </a:r>
                      <a:r>
                        <a:rPr kumimoji="0" lang="en-GB" sz="2400" b="1" i="0" u="none" strike="noStrike" kern="1200" cap="none" spc="0" normalizeH="0" baseline="0" noProof="0">
                          <a:ln>
                            <a:noFill/>
                          </a:ln>
                          <a:solidFill>
                            <a:schemeClr val="accent5">
                              <a:lumMod val="50000"/>
                            </a:schemeClr>
                          </a:solidFill>
                          <a:effectLst/>
                          <a:uLnTx/>
                          <a:uFillTx/>
                          <a:latin typeface="+mn-lt"/>
                          <a:ea typeface="+mn-ea"/>
                          <a:cs typeface="+mn-cs"/>
                        </a:rPr>
                        <a:t>un</a:t>
                      </a:r>
                      <a:r>
                        <a:rPr kumimoji="0" lang="en-GB" sz="2400" b="0" i="0" u="none" strike="noStrike" kern="1200" cap="none" spc="0" normalizeH="0" baseline="0" noProof="0">
                          <a:ln>
                            <a:noFill/>
                          </a:ln>
                          <a:solidFill>
                            <a:schemeClr val="accent5">
                              <a:lumMod val="50000"/>
                            </a:schemeClr>
                          </a:solidFill>
                          <a:effectLst/>
                          <a:uLnTx/>
                          <a:uFillTx/>
                          <a:latin typeface="+mn-lt"/>
                          <a:ea typeface="+mn-ea"/>
                          <a:cs typeface="+mn-cs"/>
                        </a:rPr>
                        <a:t>e</a:t>
                      </a:r>
                      <a:r>
                        <a:rPr kumimoji="0" lang="en-GB" sz="2000" b="0" i="0" u="none" strike="noStrike" kern="1200" cap="none" spc="0" normalizeH="0" baseline="0" noProof="0">
                          <a:ln>
                            <a:noFill/>
                          </a:ln>
                          <a:solidFill>
                            <a:schemeClr val="accent5">
                              <a:lumMod val="50000"/>
                            </a:schemeClr>
                          </a:solidFill>
                          <a:effectLst/>
                          <a:uLnTx/>
                          <a:uFillTx/>
                          <a:latin typeface="+mn-lt"/>
                          <a:ea typeface="+mn-ea"/>
                          <a:cs typeface="+mn-cs"/>
                        </a:rPr>
                        <a:t> </a:t>
                      </a:r>
                      <a:endParaRPr kumimoji="0" lang="en-GB" sz="2000" b="0" i="0" u="none" strike="noStrike" kern="1200" cap="none" spc="0" normalizeH="0" baseline="0" noProof="0" dirty="0">
                        <a:ln>
                          <a:noFill/>
                        </a:ln>
                        <a:solidFill>
                          <a:schemeClr val="accent5">
                            <a:lumMod val="50000"/>
                          </a:schemeClr>
                        </a:solidFill>
                        <a:effectLst/>
                        <a:uLnTx/>
                        <a:uFillTx/>
                        <a:latin typeface="+mn-lt"/>
                        <a:ea typeface="+mn-ea"/>
                        <a:cs typeface="+mn-cs"/>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rPr>
                        <a:t>un</a:t>
                      </a:r>
                      <a:r>
                        <a:rPr lang="en-GB" sz="2400" b="0" dirty="0">
                          <a:solidFill>
                            <a:schemeClr val="accent5">
                              <a:lumMod val="50000"/>
                            </a:schemeClr>
                          </a:solidFill>
                        </a:rPr>
                        <a:t>ion</a:t>
                      </a:r>
                      <a:endParaRPr lang="en-GB" sz="2400" b="1"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5">
                              <a:lumMod val="50000"/>
                            </a:schemeClr>
                          </a:solidFill>
                        </a:rPr>
                        <a:t>opport</a:t>
                      </a:r>
                      <a:r>
                        <a:rPr lang="en-GB" sz="2400" b="1" dirty="0" err="1">
                          <a:solidFill>
                            <a:schemeClr val="accent5">
                              <a:lumMod val="50000"/>
                            </a:schemeClr>
                          </a:solidFill>
                        </a:rPr>
                        <a:t>un</a:t>
                      </a:r>
                      <a:r>
                        <a:rPr lang="en-GB" sz="2000" dirty="0">
                          <a:solidFill>
                            <a:schemeClr val="accent5">
                              <a:lumMod val="50000"/>
                            </a:schemeClr>
                          </a:solidFill>
                        </a:rPr>
                        <a:t> [timely]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rPr>
                        <a:t>lég</a:t>
                      </a:r>
                      <a:r>
                        <a:rPr lang="en-GB" sz="2400" b="1" dirty="0" err="1">
                          <a:solidFill>
                            <a:schemeClr val="accent5">
                              <a:lumMod val="50000"/>
                            </a:schemeClr>
                          </a:solidFill>
                        </a:rPr>
                        <a:t>um</a:t>
                      </a:r>
                      <a:r>
                        <a:rPr lang="en-GB" sz="2400" dirty="0" err="1">
                          <a:solidFill>
                            <a:schemeClr val="accent5">
                              <a:lumMod val="50000"/>
                            </a:schemeClr>
                          </a:solidFill>
                        </a:rPr>
                        <a:t>es</a:t>
                      </a:r>
                      <a:r>
                        <a:rPr lang="en-GB" sz="2000" dirty="0">
                          <a:solidFill>
                            <a:schemeClr val="accent5">
                              <a:lumMod val="50000"/>
                            </a:schemeClr>
                          </a:solidFill>
                        </a:rPr>
                        <a:t> [vegetables]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4013935" y="22627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1" name="Picture 10"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0891" y="2293256"/>
            <a:ext cx="282522" cy="294294"/>
          </a:xfrm>
          <a:prstGeom prst="rect">
            <a:avLst/>
          </a:prstGeom>
        </p:spPr>
      </p:pic>
      <p:sp>
        <p:nvSpPr>
          <p:cNvPr id="15" name="Action Button: Custom 16">
            <a:hlinkClick r:id="" action="ppaction://noaction" highlightClick="1">
              <a:snd r:embed="rId5" name="3.wav"/>
            </a:hlinkClick>
            <a:extLst>
              <a:ext uri="{FF2B5EF4-FFF2-40B4-BE49-F238E27FC236}">
                <a16:creationId xmlns:a16="http://schemas.microsoft.com/office/drawing/2014/main" id="{D4B491BE-DEE1-4BAB-B62E-08BEC8F84C2F}"/>
              </a:ext>
            </a:extLst>
          </p:cNvPr>
          <p:cNvSpPr/>
          <p:nvPr/>
        </p:nvSpPr>
        <p:spPr>
          <a:xfrm>
            <a:off x="4013269" y="27500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7" name="Picture 16" descr="green checkmark">
            <a:extLst>
              <a:ext uri="{FF2B5EF4-FFF2-40B4-BE49-F238E27FC236}">
                <a16:creationId xmlns:a16="http://schemas.microsoft.com/office/drawing/2014/main" id="{585F7701-B3C2-4037-956E-E382C5D18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2766271"/>
            <a:ext cx="282522" cy="294294"/>
          </a:xfrm>
          <a:prstGeom prst="rect">
            <a:avLst/>
          </a:prstGeom>
        </p:spPr>
      </p:pic>
      <p:sp>
        <p:nvSpPr>
          <p:cNvPr id="18" name="Action Button: Custom 16">
            <a:hlinkClick r:id="" action="ppaction://noaction" highlightClick="1">
              <a:snd r:embed="rId6" name="4.wav"/>
            </a:hlinkClick>
            <a:extLst>
              <a:ext uri="{FF2B5EF4-FFF2-40B4-BE49-F238E27FC236}">
                <a16:creationId xmlns:a16="http://schemas.microsoft.com/office/drawing/2014/main" id="{7C5D1C98-B338-48C7-A0D6-9CC93C596CA9}"/>
              </a:ext>
            </a:extLst>
          </p:cNvPr>
          <p:cNvSpPr/>
          <p:nvPr/>
        </p:nvSpPr>
        <p:spPr>
          <a:xfrm>
            <a:off x="4013269" y="32413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20" name="Picture 19" descr="green checkmark">
            <a:extLst>
              <a:ext uri="{FF2B5EF4-FFF2-40B4-BE49-F238E27FC236}">
                <a16:creationId xmlns:a16="http://schemas.microsoft.com/office/drawing/2014/main" id="{82CCF11B-407B-4EB8-B7E3-BF921D536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0891" y="3308176"/>
            <a:ext cx="282522" cy="294294"/>
          </a:xfrm>
          <a:prstGeom prst="rect">
            <a:avLst/>
          </a:prstGeom>
        </p:spPr>
      </p:pic>
      <p:sp>
        <p:nvSpPr>
          <p:cNvPr id="21" name="Action Button: Custom 16">
            <a:hlinkClick r:id="" action="ppaction://noaction" highlightClick="1">
              <a:snd r:embed="rId7" name="5.wav"/>
            </a:hlinkClick>
            <a:extLst>
              <a:ext uri="{FF2B5EF4-FFF2-40B4-BE49-F238E27FC236}">
                <a16:creationId xmlns:a16="http://schemas.microsoft.com/office/drawing/2014/main" id="{735F5EA0-D015-4C01-9444-94092DE5E112}"/>
              </a:ext>
            </a:extLst>
          </p:cNvPr>
          <p:cNvSpPr/>
          <p:nvPr/>
        </p:nvSpPr>
        <p:spPr>
          <a:xfrm>
            <a:off x="4004125" y="375892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3" name="Picture 22" descr="green checkmark">
            <a:extLst>
              <a:ext uri="{FF2B5EF4-FFF2-40B4-BE49-F238E27FC236}">
                <a16:creationId xmlns:a16="http://schemas.microsoft.com/office/drawing/2014/main" id="{468F95B0-30D5-4627-80BA-98F9A3514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3782933"/>
            <a:ext cx="282522" cy="294294"/>
          </a:xfrm>
          <a:prstGeom prst="rect">
            <a:avLst/>
          </a:prstGeom>
        </p:spPr>
      </p:pic>
      <p:sp>
        <p:nvSpPr>
          <p:cNvPr id="24" name="Action Button: Custom 16">
            <a:hlinkClick r:id="" action="ppaction://noaction" highlightClick="1">
              <a:snd r:embed="rId8" name="6.wav"/>
            </a:hlinkClick>
            <a:extLst>
              <a:ext uri="{FF2B5EF4-FFF2-40B4-BE49-F238E27FC236}">
                <a16:creationId xmlns:a16="http://schemas.microsoft.com/office/drawing/2014/main" id="{C85FFF45-DBEA-4B31-808F-B9B100F63A1A}"/>
              </a:ext>
            </a:extLst>
          </p:cNvPr>
          <p:cNvSpPr/>
          <p:nvPr/>
        </p:nvSpPr>
        <p:spPr>
          <a:xfrm>
            <a:off x="4018063" y="42448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6" name="Picture 25" descr="green checkmark">
            <a:extLst>
              <a:ext uri="{FF2B5EF4-FFF2-40B4-BE49-F238E27FC236}">
                <a16:creationId xmlns:a16="http://schemas.microsoft.com/office/drawing/2014/main" id="{AC0F72A2-2367-49CB-B79D-A17348208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0891" y="4277643"/>
            <a:ext cx="282522" cy="294294"/>
          </a:xfrm>
          <a:prstGeom prst="rect">
            <a:avLst/>
          </a:prstGeom>
        </p:spPr>
      </p:pic>
      <p:pic>
        <p:nvPicPr>
          <p:cNvPr id="29" name="Picture 28" descr="green checkmark">
            <a:extLst>
              <a:ext uri="{FF2B5EF4-FFF2-40B4-BE49-F238E27FC236}">
                <a16:creationId xmlns:a16="http://schemas.microsoft.com/office/drawing/2014/main" id="{F69DC784-408A-4D6F-BF66-7212C6A4C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0861" y="4786611"/>
            <a:ext cx="282522" cy="294294"/>
          </a:xfrm>
          <a:prstGeom prst="rect">
            <a:avLst/>
          </a:prstGeom>
        </p:spPr>
      </p:pic>
      <p:sp>
        <p:nvSpPr>
          <p:cNvPr id="30" name="Action Button: Custom 16">
            <a:hlinkClick r:id="" action="ppaction://noaction" highlightClick="1">
              <a:snd r:embed="rId9" name="8.wav"/>
            </a:hlinkClick>
            <a:extLst>
              <a:ext uri="{FF2B5EF4-FFF2-40B4-BE49-F238E27FC236}">
                <a16:creationId xmlns:a16="http://schemas.microsoft.com/office/drawing/2014/main" id="{B283615F-33BB-4FCE-934D-0B85B4100205}"/>
              </a:ext>
            </a:extLst>
          </p:cNvPr>
          <p:cNvSpPr/>
          <p:nvPr/>
        </p:nvSpPr>
        <p:spPr>
          <a:xfrm>
            <a:off x="4013269" y="52292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32" name="Picture 31" descr="green checkmark">
            <a:extLst>
              <a:ext uri="{FF2B5EF4-FFF2-40B4-BE49-F238E27FC236}">
                <a16:creationId xmlns:a16="http://schemas.microsoft.com/office/drawing/2014/main" id="{6A149CAA-3725-49E0-A46F-9A3F448AB6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5284440"/>
            <a:ext cx="282522" cy="2942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Nasal or oral vowels?  </a:t>
            </a:r>
          </a:p>
        </p:txBody>
      </p:sp>
      <p:sp>
        <p:nvSpPr>
          <p:cNvPr id="6" name="Rounded Rectangle 46">
            <a:extLst>
              <a:ext uri="{FF2B5EF4-FFF2-40B4-BE49-F238E27FC236}">
                <a16:creationId xmlns:a16="http://schemas.microsoft.com/office/drawing/2014/main" id="{C4DE937D-D18D-4E33-B648-7028A4807AFE}"/>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Action Button: Custom 16">
            <a:hlinkClick r:id="" action="ppaction://noaction" highlightClick="1">
              <a:snd r:embed="rId11" name="10.wav"/>
            </a:hlinkClick>
            <a:extLst>
              <a:ext uri="{FF2B5EF4-FFF2-40B4-BE49-F238E27FC236}">
                <a16:creationId xmlns:a16="http://schemas.microsoft.com/office/drawing/2014/main" id="{493337C0-D20B-4DF9-AC57-F8C71B2B1A10}"/>
              </a:ext>
            </a:extLst>
          </p:cNvPr>
          <p:cNvSpPr/>
          <p:nvPr/>
        </p:nvSpPr>
        <p:spPr>
          <a:xfrm>
            <a:off x="4013269" y="571513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7" name="Picture 36" descr="green checkmark">
            <a:extLst>
              <a:ext uri="{FF2B5EF4-FFF2-40B4-BE49-F238E27FC236}">
                <a16:creationId xmlns:a16="http://schemas.microsoft.com/office/drawing/2014/main" id="{CC17436B-B48C-440D-8B29-C17471D19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7144" y="5718896"/>
            <a:ext cx="282522" cy="294294"/>
          </a:xfrm>
          <a:prstGeom prst="rect">
            <a:avLst/>
          </a:prstGeom>
        </p:spPr>
      </p:pic>
      <p:grpSp>
        <p:nvGrpSpPr>
          <p:cNvPr id="19" name="Group 18">
            <a:extLst>
              <a:ext uri="{FF2B5EF4-FFF2-40B4-BE49-F238E27FC236}">
                <a16:creationId xmlns:a16="http://schemas.microsoft.com/office/drawing/2014/main" id="{6D29A786-7012-47CC-8E06-D7FF903ED892}"/>
              </a:ext>
            </a:extLst>
          </p:cNvPr>
          <p:cNvGrpSpPr/>
          <p:nvPr/>
        </p:nvGrpSpPr>
        <p:grpSpPr>
          <a:xfrm>
            <a:off x="187894" y="1857429"/>
            <a:ext cx="3486972" cy="1140824"/>
            <a:chOff x="347716" y="1501079"/>
            <a:chExt cx="3486972" cy="1140824"/>
          </a:xfrm>
        </p:grpSpPr>
        <p:sp>
          <p:nvSpPr>
            <p:cNvPr id="16" name="TextBox 15">
              <a:extLst>
                <a:ext uri="{FF2B5EF4-FFF2-40B4-BE49-F238E27FC236}">
                  <a16:creationId xmlns:a16="http://schemas.microsoft.com/office/drawing/2014/main" id="{FB52251A-B86A-4DA4-80FE-82137B959637}"/>
                </a:ext>
              </a:extLst>
            </p:cNvPr>
            <p:cNvSpPr txBox="1"/>
            <p:nvPr/>
          </p:nvSpPr>
          <p:spPr>
            <a:xfrm>
              <a:off x="1008360" y="1501079"/>
              <a:ext cx="2826328"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[um/un]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 name="Picture 2" descr="Alphabet Word Images, Face, Human">
              <a:extLst>
                <a:ext uri="{FF2B5EF4-FFF2-40B4-BE49-F238E27FC236}">
                  <a16:creationId xmlns:a16="http://schemas.microsoft.com/office/drawing/2014/main" id="{1DC080FB-A02D-4BDC-A21C-E93F87379CD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7716" y="1696874"/>
              <a:ext cx="806054" cy="94502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DCD6288D-C53E-49D4-92F9-A6168DDE40CA}"/>
              </a:ext>
            </a:extLst>
          </p:cNvPr>
          <p:cNvSpPr txBox="1"/>
          <p:nvPr/>
        </p:nvSpPr>
        <p:spPr>
          <a:xfrm>
            <a:off x="848538" y="4347953"/>
            <a:ext cx="2826328"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oral vowel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 + m/n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3" name="Picture 4" descr="Lips, Sexy, Mouth, Kiss, Passion, Teeth, Gloss">
            <a:extLst>
              <a:ext uri="{FF2B5EF4-FFF2-40B4-BE49-F238E27FC236}">
                <a16:creationId xmlns:a16="http://schemas.microsoft.com/office/drawing/2014/main" id="{1BA88319-1469-4FE4-9505-FB087CB3BB4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601" y="5108293"/>
            <a:ext cx="1133178" cy="830997"/>
          </a:xfrm>
          <a:prstGeom prst="rect">
            <a:avLst/>
          </a:prstGeom>
          <a:noFill/>
          <a:extLst>
            <a:ext uri="{909E8E84-426E-40DD-AFC4-6F175D3DCCD1}">
              <a14:hiddenFill xmlns:a14="http://schemas.microsoft.com/office/drawing/2010/main">
                <a:solidFill>
                  <a:srgbClr val="FFFFFF"/>
                </a:solidFill>
              </a14:hiddenFill>
            </a:ext>
          </a:extLst>
        </p:spPr>
      </p:pic>
      <p:sp>
        <p:nvSpPr>
          <p:cNvPr id="39" name="Speech Bubble: Rectangle with Corners Rounded 38">
            <a:extLst>
              <a:ext uri="{FF2B5EF4-FFF2-40B4-BE49-F238E27FC236}">
                <a16:creationId xmlns:a16="http://schemas.microsoft.com/office/drawing/2014/main" id="{8EBAE47A-5C9F-4EE0-8FAC-659589C99512}"/>
              </a:ext>
            </a:extLst>
          </p:cNvPr>
          <p:cNvSpPr/>
          <p:nvPr/>
        </p:nvSpPr>
        <p:spPr>
          <a:xfrm>
            <a:off x="8193590" y="91839"/>
            <a:ext cx="3894338" cy="2085061"/>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[um/un]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before a consonant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or at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end of a word,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before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vowel.</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Action Button: Custom 16">
            <a:hlinkClick r:id="" action="ppaction://noaction" highlightClick="1">
              <a:snd r:embed="rId14" name="6.wav"/>
            </a:hlinkClick>
            <a:extLst>
              <a:ext uri="{FF2B5EF4-FFF2-40B4-BE49-F238E27FC236}">
                <a16:creationId xmlns:a16="http://schemas.microsoft.com/office/drawing/2014/main" id="{50DB22ED-D8E7-4163-8BA3-D5ECA2130EE4}"/>
              </a:ext>
            </a:extLst>
          </p:cNvPr>
          <p:cNvSpPr/>
          <p:nvPr/>
        </p:nvSpPr>
        <p:spPr>
          <a:xfrm>
            <a:off x="4013269" y="472866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331269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AEF9DF-2FD5-1442-9E84-D31130754D83}"/>
              </a:ext>
            </a:extLst>
          </p:cNvPr>
          <p:cNvSpPr txBox="1"/>
          <p:nvPr/>
        </p:nvSpPr>
        <p:spPr>
          <a:xfrm>
            <a:off x="180000" y="1271287"/>
            <a:ext cx="117299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Normally, SSCs [um] and [un] are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nasal vowels</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However, [um] and [un] sound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before a</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vowel.</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Can you think of any examples in words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before a consonant/end of word:		before a vowel: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un</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absol</a:t>
            </a:r>
            <a:r>
              <a:rPr kumimoji="0" lang="en-US"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um</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ent</a:t>
            </a:r>
            <a:endPar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chac</a:t>
            </a:r>
            <a:r>
              <a:rPr kumimoji="0" lang="en-US"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un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a:t>
            </a:r>
            <a:r>
              <a:rPr kumimoji="0" lang="en-US"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um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éro</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a:t>
            </a:r>
            <a:r>
              <a:rPr kumimoji="0" lang="en-US"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un</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un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iversité</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instr</a:t>
            </a: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um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ent</a:t>
            </a:r>
          </a:p>
        </p:txBody>
      </p:sp>
      <p:sp>
        <p:nvSpPr>
          <p:cNvPr id="13" name="Rectangle 12">
            <a:extLst>
              <a:ext uri="{FF2B5EF4-FFF2-40B4-BE49-F238E27FC236}">
                <a16:creationId xmlns:a16="http://schemas.microsoft.com/office/drawing/2014/main" id="{00DEFD59-66CC-4D2B-A8A0-5B97FACFCCF7}"/>
              </a:ext>
            </a:extLst>
          </p:cNvPr>
          <p:cNvSpPr/>
          <p:nvPr/>
        </p:nvSpPr>
        <p:spPr>
          <a:xfrm>
            <a:off x="6550011" y="5368885"/>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(instrument)</a:t>
            </a:r>
          </a:p>
        </p:txBody>
      </p:sp>
      <p:sp>
        <p:nvSpPr>
          <p:cNvPr id="12" name="Rectangle 11">
            <a:extLst>
              <a:ext uri="{FF2B5EF4-FFF2-40B4-BE49-F238E27FC236}">
                <a16:creationId xmlns:a16="http://schemas.microsoft.com/office/drawing/2014/main" id="{CA747333-263E-4495-89C2-E5DF2F589E35}"/>
              </a:ext>
            </a:extLst>
          </p:cNvPr>
          <p:cNvSpPr/>
          <p:nvPr/>
        </p:nvSpPr>
        <p:spPr>
          <a:xfrm>
            <a:off x="6550011" y="5011972"/>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(university)</a:t>
            </a:r>
          </a:p>
        </p:txBody>
      </p:sp>
      <p:sp>
        <p:nvSpPr>
          <p:cNvPr id="5" name="Rectangle 4">
            <a:extLst>
              <a:ext uri="{FF2B5EF4-FFF2-40B4-BE49-F238E27FC236}">
                <a16:creationId xmlns:a16="http://schemas.microsoft.com/office/drawing/2014/main" id="{7B8A23DA-1809-496F-AFA0-C2852F968CB6}"/>
              </a:ext>
            </a:extLst>
          </p:cNvPr>
          <p:cNvSpPr/>
          <p:nvPr/>
        </p:nvSpPr>
        <p:spPr>
          <a:xfrm>
            <a:off x="6550011" y="4279857"/>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(absolutely)</a:t>
            </a:r>
          </a:p>
        </p:txBody>
      </p:sp>
      <p:sp>
        <p:nvSpPr>
          <p:cNvPr id="14" name="Rectangle 13">
            <a:extLst>
              <a:ext uri="{FF2B5EF4-FFF2-40B4-BE49-F238E27FC236}">
                <a16:creationId xmlns:a16="http://schemas.microsoft.com/office/drawing/2014/main" id="{7EB34FA2-B7F6-4AFE-8C9E-D18F2C8BD60E}"/>
              </a:ext>
            </a:extLst>
          </p:cNvPr>
          <p:cNvSpPr/>
          <p:nvPr/>
        </p:nvSpPr>
        <p:spPr>
          <a:xfrm>
            <a:off x="180000" y="4279857"/>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(one)</a:t>
            </a:r>
          </a:p>
        </p:txBody>
      </p:sp>
      <p:sp>
        <p:nvSpPr>
          <p:cNvPr id="11" name="Rectangle 10">
            <a:extLst>
              <a:ext uri="{FF2B5EF4-FFF2-40B4-BE49-F238E27FC236}">
                <a16:creationId xmlns:a16="http://schemas.microsoft.com/office/drawing/2014/main" id="{2AFA9400-14EB-4A0A-8F89-ADA1052ECCD5}"/>
              </a:ext>
            </a:extLst>
          </p:cNvPr>
          <p:cNvSpPr/>
          <p:nvPr/>
        </p:nvSpPr>
        <p:spPr>
          <a:xfrm>
            <a:off x="6550011" y="4602492"/>
            <a:ext cx="2610513" cy="375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(number)</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[um], [un]</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8BBE0987-7B8C-48B3-9579-9E6E08BA7F74}"/>
              </a:ext>
            </a:extLst>
          </p:cNvPr>
          <p:cNvSpPr txBox="1"/>
          <p:nvPr/>
        </p:nvSpPr>
        <p:spPr>
          <a:xfrm>
            <a:off x="2816977" y="4279857"/>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vowels [um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[un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B7C6CA2D-5341-4335-97B7-530BC8E6B381}"/>
              </a:ext>
            </a:extLst>
          </p:cNvPr>
          <p:cNvSpPr txBox="1"/>
          <p:nvPr/>
        </p:nvSpPr>
        <p:spPr>
          <a:xfrm>
            <a:off x="9299408" y="4279857"/>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vowels [u]</a:t>
            </a:r>
            <a:b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 / n.</a:t>
            </a:r>
          </a:p>
        </p:txBody>
      </p:sp>
      <p:sp>
        <p:nvSpPr>
          <p:cNvPr id="15" name="Rectangle 14">
            <a:extLst>
              <a:ext uri="{FF2B5EF4-FFF2-40B4-BE49-F238E27FC236}">
                <a16:creationId xmlns:a16="http://schemas.microsoft.com/office/drawing/2014/main" id="{001FD9F9-5D90-43D0-8631-CF98B80BFBBC}"/>
              </a:ext>
            </a:extLst>
          </p:cNvPr>
          <p:cNvSpPr/>
          <p:nvPr/>
        </p:nvSpPr>
        <p:spPr>
          <a:xfrm>
            <a:off x="180001" y="4651535"/>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(everyone)</a:t>
            </a:r>
          </a:p>
        </p:txBody>
      </p:sp>
      <p:sp>
        <p:nvSpPr>
          <p:cNvPr id="16" name="Rectangle 15">
            <a:extLst>
              <a:ext uri="{FF2B5EF4-FFF2-40B4-BE49-F238E27FC236}">
                <a16:creationId xmlns:a16="http://schemas.microsoft.com/office/drawing/2014/main" id="{426916EF-03C9-4269-9018-929074DBEA93}"/>
              </a:ext>
            </a:extLst>
          </p:cNvPr>
          <p:cNvSpPr/>
          <p:nvPr/>
        </p:nvSpPr>
        <p:spPr>
          <a:xfrm>
            <a:off x="180000" y="5000849"/>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(Monday)</a:t>
            </a:r>
          </a:p>
        </p:txBody>
      </p:sp>
    </p:spTree>
    <p:extLst>
      <p:ext uri="{BB962C8B-B14F-4D97-AF65-F5344CB8AC3E}">
        <p14:creationId xmlns:p14="http://schemas.microsoft.com/office/powerpoint/2010/main" val="47556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animBg="1"/>
      <p:bldP spid="14" grpId="0" animBg="1"/>
      <p:bldP spid="11" grpId="0" animBg="1"/>
      <p:bldP spid="3" grpId="0" animBg="1"/>
      <p:bldP spid="9"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767EA9-0C02-4955-982C-A8D461CAA360}"/>
              </a:ext>
            </a:extLst>
          </p:cNvPr>
          <p:cNvSpPr txBox="1"/>
          <p:nvPr/>
        </p:nvSpPr>
        <p:spPr>
          <a:xfrm>
            <a:off x="341843" y="1247447"/>
            <a:ext cx="39786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les mots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décide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nasale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orale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dis les mots !</a:t>
            </a:r>
          </a:p>
        </p:txBody>
      </p:sp>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nvGraphicFramePr>
        <p:xfrm>
          <a:off x="4588193" y="1653957"/>
          <a:ext cx="7321728" cy="4473603"/>
        </p:xfrm>
        <a:graphic>
          <a:graphicData uri="http://schemas.openxmlformats.org/drawingml/2006/table">
            <a:tbl>
              <a:tblPr firstRow="1" bandRow="1">
                <a:tableStyleId>{21E4AEA4-8DFA-4A89-87EB-49C32662AFE0}</a:tableStyleId>
              </a:tblPr>
              <a:tblGrid>
                <a:gridCol w="818962">
                  <a:extLst>
                    <a:ext uri="{9D8B030D-6E8A-4147-A177-3AD203B41FA5}">
                      <a16:colId xmlns:a16="http://schemas.microsoft.com/office/drawing/2014/main" val="2607353726"/>
                    </a:ext>
                  </a:extLst>
                </a:gridCol>
                <a:gridCol w="3924562">
                  <a:extLst>
                    <a:ext uri="{9D8B030D-6E8A-4147-A177-3AD203B41FA5}">
                      <a16:colId xmlns:a16="http://schemas.microsoft.com/office/drawing/2014/main" val="1600817978"/>
                    </a:ext>
                  </a:extLst>
                </a:gridCol>
                <a:gridCol w="1288800">
                  <a:extLst>
                    <a:ext uri="{9D8B030D-6E8A-4147-A177-3AD203B41FA5}">
                      <a16:colId xmlns:a16="http://schemas.microsoft.com/office/drawing/2014/main" val="4128092149"/>
                    </a:ext>
                  </a:extLst>
                </a:gridCol>
                <a:gridCol w="1289404">
                  <a:extLst>
                    <a:ext uri="{9D8B030D-6E8A-4147-A177-3AD203B41FA5}">
                      <a16:colId xmlns:a16="http://schemas.microsoft.com/office/drawing/2014/main" val="2244844891"/>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[u]</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l</a:t>
                      </a:r>
                      <a:r>
                        <a:rPr lang="en-GB" sz="2000" b="1" dirty="0">
                          <a:solidFill>
                            <a:schemeClr val="accent1">
                              <a:lumMod val="50000"/>
                            </a:schemeClr>
                          </a:solidFill>
                        </a:rPr>
                        <a:t>um</a:t>
                      </a:r>
                      <a:r>
                        <a:rPr lang="en-GB" sz="2000" b="0" dirty="0">
                          <a:solidFill>
                            <a:schemeClr val="accent1">
                              <a:lumMod val="50000"/>
                            </a:schemeClr>
                          </a:solidFill>
                        </a:rPr>
                        <a:t>ière [light]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1">
                              <a:lumMod val="50000"/>
                            </a:schemeClr>
                          </a:solidFill>
                        </a:rPr>
                        <a:t>p</a:t>
                      </a:r>
                      <a:r>
                        <a:rPr lang="en-GB" sz="2000" b="1" dirty="0" err="1">
                          <a:solidFill>
                            <a:schemeClr val="accent1">
                              <a:lumMod val="50000"/>
                            </a:schemeClr>
                          </a:solidFill>
                        </a:rPr>
                        <a:t>un</a:t>
                      </a:r>
                      <a:r>
                        <a:rPr lang="en-GB" sz="2000" b="0" dirty="0" err="1">
                          <a:solidFill>
                            <a:schemeClr val="accent1">
                              <a:lumMod val="50000"/>
                            </a:schemeClr>
                          </a:solidFill>
                        </a:rPr>
                        <a:t>ir</a:t>
                      </a:r>
                      <a:r>
                        <a:rPr lang="en-GB" sz="2000" b="0" dirty="0">
                          <a:solidFill>
                            <a:schemeClr val="accent1">
                              <a:lumMod val="50000"/>
                            </a:schemeClr>
                          </a:solidFill>
                        </a:rPr>
                        <a:t> [to punish]</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j</a:t>
                      </a:r>
                      <a:r>
                        <a:rPr lang="en-GB" sz="2000" b="1" dirty="0">
                          <a:solidFill>
                            <a:schemeClr val="accent1">
                              <a:lumMod val="50000"/>
                            </a:schemeClr>
                          </a:solidFill>
                        </a:rPr>
                        <a:t>un</a:t>
                      </a:r>
                      <a:r>
                        <a:rPr lang="en-GB" sz="2000" b="0" dirty="0">
                          <a:solidFill>
                            <a:schemeClr val="accent1">
                              <a:lumMod val="50000"/>
                            </a:schemeClr>
                          </a:solidFill>
                        </a:rPr>
                        <a:t>gle </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a:solidFill>
                            <a:schemeClr val="accent1">
                              <a:lumMod val="50000"/>
                            </a:schemeClr>
                          </a:solidFill>
                        </a:rPr>
                        <a:t>j</a:t>
                      </a:r>
                    </a:p>
                  </a:txBody>
                  <a:tcPr/>
                </a:tc>
                <a:tc>
                  <a:txBody>
                    <a:bodyPr/>
                    <a:lstStyle/>
                    <a:p>
                      <a:r>
                        <a:rPr lang="en-GB" sz="2000" b="0" dirty="0">
                          <a:solidFill>
                            <a:schemeClr val="accent1">
                              <a:lumMod val="50000"/>
                            </a:schemeClr>
                          </a:solidFill>
                        </a:rPr>
                        <a:t>h</a:t>
                      </a:r>
                      <a:r>
                        <a:rPr lang="en-GB" sz="2000" b="1" dirty="0">
                          <a:solidFill>
                            <a:schemeClr val="accent1">
                              <a:lumMod val="50000"/>
                            </a:schemeClr>
                          </a:solidFill>
                        </a:rPr>
                        <a:t>um</a:t>
                      </a:r>
                      <a:r>
                        <a:rPr lang="en-GB" sz="2000" b="0" dirty="0">
                          <a:solidFill>
                            <a:schemeClr val="accent1">
                              <a:lumMod val="50000"/>
                            </a:schemeClr>
                          </a:solidFill>
                        </a:rPr>
                        <a:t>our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b="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empr</a:t>
                      </a:r>
                      <a:r>
                        <a:rPr lang="en-GB" sz="2000" b="1" dirty="0" err="1">
                          <a:solidFill>
                            <a:schemeClr val="accent1">
                              <a:lumMod val="50000"/>
                            </a:schemeClr>
                          </a:solidFill>
                        </a:rPr>
                        <a:t>un</a:t>
                      </a:r>
                      <a:r>
                        <a:rPr lang="en-GB" sz="2000" b="0" dirty="0" err="1">
                          <a:solidFill>
                            <a:schemeClr val="accent1">
                              <a:lumMod val="50000"/>
                            </a:schemeClr>
                          </a:solidFill>
                        </a:rPr>
                        <a:t>ter</a:t>
                      </a:r>
                      <a:r>
                        <a:rPr lang="en-GB" sz="2000" b="0" dirty="0">
                          <a:solidFill>
                            <a:schemeClr val="accent1">
                              <a:lumMod val="50000"/>
                            </a:schemeClr>
                          </a:solidFill>
                        </a:rPr>
                        <a:t> [to borrow]</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al</a:t>
                      </a:r>
                      <a:r>
                        <a:rPr lang="en-GB" sz="2000" b="1" dirty="0">
                          <a:solidFill>
                            <a:schemeClr val="accent1">
                              <a:lumMod val="50000"/>
                            </a:schemeClr>
                          </a:solidFill>
                        </a:rPr>
                        <a:t>um</a:t>
                      </a:r>
                      <a:r>
                        <a:rPr lang="en-GB" sz="2000" b="0" dirty="0">
                          <a:solidFill>
                            <a:schemeClr val="accent1">
                              <a:lumMod val="50000"/>
                            </a:schemeClr>
                          </a:solidFill>
                        </a:rPr>
                        <a:t>inium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r>
                        <a:rPr lang="en-GB" sz="2000" dirty="0">
                          <a:solidFill>
                            <a:schemeClr val="accent1">
                              <a:lumMod val="50000"/>
                            </a:schemeClr>
                          </a:solidFill>
                        </a:rPr>
                        <a:t>h</a:t>
                      </a:r>
                    </a:p>
                  </a:txBody>
                  <a:tcPr/>
                </a:tc>
                <a:tc>
                  <a:txBody>
                    <a:bodyPr/>
                    <a:lstStyle/>
                    <a:p>
                      <a:r>
                        <a:rPr lang="en-GB" sz="2000" b="0" dirty="0" err="1">
                          <a:solidFill>
                            <a:schemeClr val="accent1">
                              <a:lumMod val="50000"/>
                            </a:schemeClr>
                          </a:solidFill>
                        </a:rPr>
                        <a:t>h</a:t>
                      </a:r>
                      <a:r>
                        <a:rPr lang="en-GB" sz="2000" b="1" dirty="0" err="1">
                          <a:solidFill>
                            <a:schemeClr val="accent1">
                              <a:lumMod val="50000"/>
                            </a:schemeClr>
                          </a:solidFill>
                        </a:rPr>
                        <a:t>um</a:t>
                      </a:r>
                      <a:r>
                        <a:rPr lang="en-GB" sz="2000" b="0" dirty="0" err="1">
                          <a:solidFill>
                            <a:schemeClr val="accent1">
                              <a:lumMod val="50000"/>
                            </a:schemeClr>
                          </a:solidFill>
                        </a:rPr>
                        <a:t>aine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quelqu’</a:t>
                      </a:r>
                      <a:r>
                        <a:rPr lang="en-GB" sz="2000" b="1" dirty="0" err="1">
                          <a:solidFill>
                            <a:schemeClr val="accent1">
                              <a:lumMod val="50000"/>
                            </a:schemeClr>
                          </a:solidFill>
                        </a:rPr>
                        <a:t>un</a:t>
                      </a:r>
                      <a:r>
                        <a:rPr lang="en-GB" sz="2000" b="1" dirty="0">
                          <a:solidFill>
                            <a:schemeClr val="accent1">
                              <a:lumMod val="50000"/>
                            </a:schemeClr>
                          </a:solidFill>
                        </a:rPr>
                        <a:t> </a:t>
                      </a:r>
                      <a:r>
                        <a:rPr lang="en-GB" sz="2000" b="0" dirty="0">
                          <a:solidFill>
                            <a:schemeClr val="accent1">
                              <a:lumMod val="50000"/>
                            </a:schemeClr>
                          </a:solidFill>
                        </a:rPr>
                        <a:t>[someone]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34" name="Action Button: Custom 16">
            <a:hlinkClick r:id="" action="ppaction://noaction" highlightClick="1">
              <a:snd r:embed="rId3" name="2.wav"/>
            </a:hlinkClick>
            <a:extLst>
              <a:ext uri="{FF2B5EF4-FFF2-40B4-BE49-F238E27FC236}">
                <a16:creationId xmlns:a16="http://schemas.microsoft.com/office/drawing/2014/main" id="{DB48506B-B3DB-4D58-8767-CFD8B059C065}"/>
              </a:ext>
            </a:extLst>
          </p:cNvPr>
          <p:cNvSpPr/>
          <p:nvPr/>
        </p:nvSpPr>
        <p:spPr>
          <a:xfrm>
            <a:off x="4805232" y="21934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4" name="3.wav"/>
            </a:hlinkClick>
            <a:extLst>
              <a:ext uri="{FF2B5EF4-FFF2-40B4-BE49-F238E27FC236}">
                <a16:creationId xmlns:a16="http://schemas.microsoft.com/office/drawing/2014/main" id="{8A1DE54B-4809-4B97-93E3-68BD32236018}"/>
              </a:ext>
            </a:extLst>
          </p:cNvPr>
          <p:cNvSpPr/>
          <p:nvPr/>
        </p:nvSpPr>
        <p:spPr>
          <a:xfrm>
            <a:off x="4805232" y="26897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5" name="4.wav"/>
            </a:hlinkClick>
            <a:extLst>
              <a:ext uri="{FF2B5EF4-FFF2-40B4-BE49-F238E27FC236}">
                <a16:creationId xmlns:a16="http://schemas.microsoft.com/office/drawing/2014/main" id="{1AA001D9-A76E-4BA3-8BC0-CBABE0E655B2}"/>
              </a:ext>
            </a:extLst>
          </p:cNvPr>
          <p:cNvSpPr/>
          <p:nvPr/>
        </p:nvSpPr>
        <p:spPr>
          <a:xfrm>
            <a:off x="4805232" y="318610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3" name="Action Button: Custom 16">
            <a:hlinkClick r:id="" action="ppaction://noaction" highlightClick="1">
              <a:snd r:embed="rId6" name="5.wav"/>
            </a:hlinkClick>
            <a:extLst>
              <a:ext uri="{FF2B5EF4-FFF2-40B4-BE49-F238E27FC236}">
                <a16:creationId xmlns:a16="http://schemas.microsoft.com/office/drawing/2014/main" id="{308E3B9A-1B71-4AD2-A5C6-94D58343866D}"/>
              </a:ext>
            </a:extLst>
          </p:cNvPr>
          <p:cNvSpPr/>
          <p:nvPr/>
        </p:nvSpPr>
        <p:spPr>
          <a:xfrm>
            <a:off x="4805232" y="36824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9" name="Action Button: Custom 16">
            <a:hlinkClick r:id="" action="ppaction://noaction" highlightClick="1">
              <a:snd r:embed="rId7" name="7.wav"/>
            </a:hlinkClick>
            <a:extLst>
              <a:ext uri="{FF2B5EF4-FFF2-40B4-BE49-F238E27FC236}">
                <a16:creationId xmlns:a16="http://schemas.microsoft.com/office/drawing/2014/main" id="{7BF854E3-63B4-4055-8855-C2F49C26F195}"/>
              </a:ext>
            </a:extLst>
          </p:cNvPr>
          <p:cNvSpPr/>
          <p:nvPr/>
        </p:nvSpPr>
        <p:spPr>
          <a:xfrm>
            <a:off x="4815426" y="46750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2" name="Action Button: Custom 16">
            <a:hlinkClick r:id="" action="ppaction://noaction" highlightClick="1">
              <a:snd r:embed="rId8" name="8.wav"/>
            </a:hlinkClick>
            <a:extLst>
              <a:ext uri="{FF2B5EF4-FFF2-40B4-BE49-F238E27FC236}">
                <a16:creationId xmlns:a16="http://schemas.microsoft.com/office/drawing/2014/main" id="{69587073-1742-4651-96A6-1BC886786F14}"/>
              </a:ext>
            </a:extLst>
          </p:cNvPr>
          <p:cNvSpPr/>
          <p:nvPr/>
        </p:nvSpPr>
        <p:spPr>
          <a:xfrm>
            <a:off x="4814801" y="517140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[nasal] </a:t>
            </a:r>
            <a:r>
              <a:rPr lang="en-GB" sz="3600" b="1" dirty="0" err="1">
                <a:solidFill>
                  <a:schemeClr val="bg1"/>
                </a:solidFill>
              </a:rPr>
              <a:t>ou</a:t>
            </a:r>
            <a:r>
              <a:rPr lang="en-GB" sz="3600" b="1" dirty="0">
                <a:solidFill>
                  <a:schemeClr val="bg1"/>
                </a:solidFill>
              </a:rPr>
              <a:t> [u] ?</a:t>
            </a:r>
          </a:p>
        </p:txBody>
      </p:sp>
      <p:sp>
        <p:nvSpPr>
          <p:cNvPr id="5" name="Action Button: Custom 16">
            <a:hlinkClick r:id="" action="ppaction://noaction" highlightClick="1">
              <a:snd r:embed="rId10" name="9.wav"/>
            </a:hlinkClick>
            <a:extLst>
              <a:ext uri="{FF2B5EF4-FFF2-40B4-BE49-F238E27FC236}">
                <a16:creationId xmlns:a16="http://schemas.microsoft.com/office/drawing/2014/main" id="{37B955FD-6D22-485E-B7A0-BAC782A7C7EB}"/>
              </a:ext>
            </a:extLst>
          </p:cNvPr>
          <p:cNvSpPr/>
          <p:nvPr/>
        </p:nvSpPr>
        <p:spPr>
          <a:xfrm>
            <a:off x="4819358" y="566773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9" name="Picture 38" descr="green checkmark">
            <a:extLst>
              <a:ext uri="{FF2B5EF4-FFF2-40B4-BE49-F238E27FC236}">
                <a16:creationId xmlns:a16="http://schemas.microsoft.com/office/drawing/2014/main" id="{C8E6E8D7-DE8F-4BEB-8B05-9C0ECDE75E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09564" y="2720052"/>
            <a:ext cx="282522" cy="294294"/>
          </a:xfrm>
          <a:prstGeom prst="rect">
            <a:avLst/>
          </a:prstGeom>
        </p:spPr>
      </p:pic>
      <p:pic>
        <p:nvPicPr>
          <p:cNvPr id="42" name="Picture 41" descr="green checkmark">
            <a:extLst>
              <a:ext uri="{FF2B5EF4-FFF2-40B4-BE49-F238E27FC236}">
                <a16:creationId xmlns:a16="http://schemas.microsoft.com/office/drawing/2014/main" id="{6C140137-C628-4DDD-AA95-4B2A860ED4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14876" y="3245384"/>
            <a:ext cx="282522" cy="294294"/>
          </a:xfrm>
          <a:prstGeom prst="rect">
            <a:avLst/>
          </a:prstGeom>
        </p:spPr>
      </p:pic>
      <p:pic>
        <p:nvPicPr>
          <p:cNvPr id="45" name="Picture 44" descr="green checkmark">
            <a:extLst>
              <a:ext uri="{FF2B5EF4-FFF2-40B4-BE49-F238E27FC236}">
                <a16:creationId xmlns:a16="http://schemas.microsoft.com/office/drawing/2014/main" id="{FE3E904E-45E5-4B2C-8261-F6D288B5A0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20432" y="3770605"/>
            <a:ext cx="282522" cy="294294"/>
          </a:xfrm>
          <a:prstGeom prst="rect">
            <a:avLst/>
          </a:prstGeom>
        </p:spPr>
      </p:pic>
      <p:pic>
        <p:nvPicPr>
          <p:cNvPr id="48" name="Picture 47" descr="green checkmark">
            <a:extLst>
              <a:ext uri="{FF2B5EF4-FFF2-40B4-BE49-F238E27FC236}">
                <a16:creationId xmlns:a16="http://schemas.microsoft.com/office/drawing/2014/main" id="{5CFBC655-279E-4FB0-8FDD-AF309D9065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13474" y="4214571"/>
            <a:ext cx="282522" cy="294294"/>
          </a:xfrm>
          <a:prstGeom prst="rect">
            <a:avLst/>
          </a:prstGeom>
        </p:spPr>
      </p:pic>
      <p:pic>
        <p:nvPicPr>
          <p:cNvPr id="54" name="Picture 53" descr="green checkmark">
            <a:extLst>
              <a:ext uri="{FF2B5EF4-FFF2-40B4-BE49-F238E27FC236}">
                <a16:creationId xmlns:a16="http://schemas.microsoft.com/office/drawing/2014/main" id="{7894612A-A8D6-4F48-BF76-E2A8588A31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84979" y="5238946"/>
            <a:ext cx="282522" cy="294294"/>
          </a:xfrm>
          <a:prstGeom prst="rect">
            <a:avLst/>
          </a:prstGeom>
        </p:spPr>
      </p:pic>
      <p:pic>
        <p:nvPicPr>
          <p:cNvPr id="23" name="Picture 22" descr="green checkmark">
            <a:extLst>
              <a:ext uri="{FF2B5EF4-FFF2-40B4-BE49-F238E27FC236}">
                <a16:creationId xmlns:a16="http://schemas.microsoft.com/office/drawing/2014/main" id="{387EB785-8E58-4FE3-99C6-93BE732FEBB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32649" y="5703327"/>
            <a:ext cx="282522" cy="294294"/>
          </a:xfrm>
          <a:prstGeom prst="rect">
            <a:avLst/>
          </a:prstGeom>
        </p:spPr>
      </p:pic>
      <p:sp>
        <p:nvSpPr>
          <p:cNvPr id="7" name="Rounded Rectangle 46">
            <a:extLst>
              <a:ext uri="{FF2B5EF4-FFF2-40B4-BE49-F238E27FC236}">
                <a16:creationId xmlns:a16="http://schemas.microsoft.com/office/drawing/2014/main" id="{71F5E840-CE2F-4D42-AC35-9892ED450F6F}"/>
              </a:ext>
            </a:extLst>
          </p:cNvPr>
          <p:cNvSpPr/>
          <p:nvPr/>
        </p:nvSpPr>
        <p:spPr>
          <a:xfrm>
            <a:off x="9836469" y="246062"/>
            <a:ext cx="2073452" cy="403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green checkmark">
            <a:extLst>
              <a:ext uri="{FF2B5EF4-FFF2-40B4-BE49-F238E27FC236}">
                <a16:creationId xmlns:a16="http://schemas.microsoft.com/office/drawing/2014/main" id="{D2B8B980-EF16-4FD7-8203-C199737B3BC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24424" y="2270393"/>
            <a:ext cx="282522" cy="294294"/>
          </a:xfrm>
          <a:prstGeom prst="rect">
            <a:avLst/>
          </a:prstGeom>
        </p:spPr>
      </p:pic>
      <p:grpSp>
        <p:nvGrpSpPr>
          <p:cNvPr id="38" name="Group 37">
            <a:extLst>
              <a:ext uri="{FF2B5EF4-FFF2-40B4-BE49-F238E27FC236}">
                <a16:creationId xmlns:a16="http://schemas.microsoft.com/office/drawing/2014/main" id="{BC19A527-C0E8-4133-9C55-EFADD4E2516C}"/>
              </a:ext>
            </a:extLst>
          </p:cNvPr>
          <p:cNvGrpSpPr/>
          <p:nvPr/>
        </p:nvGrpSpPr>
        <p:grpSpPr>
          <a:xfrm>
            <a:off x="341843" y="3516441"/>
            <a:ext cx="2959414" cy="1039207"/>
            <a:chOff x="875274" y="1292869"/>
            <a:chExt cx="2959414" cy="1039207"/>
          </a:xfrm>
        </p:grpSpPr>
        <p:sp>
          <p:nvSpPr>
            <p:cNvPr id="41" name="TextBox 40">
              <a:extLst>
                <a:ext uri="{FF2B5EF4-FFF2-40B4-BE49-F238E27FC236}">
                  <a16:creationId xmlns:a16="http://schemas.microsoft.com/office/drawing/2014/main" id="{DBC8FFD9-D752-4EDF-ADD6-6D62FD7E8FD9}"/>
                </a:ext>
              </a:extLst>
            </p:cNvPr>
            <p:cNvSpPr txBox="1"/>
            <p:nvPr/>
          </p:nvSpPr>
          <p:spPr>
            <a:xfrm>
              <a:off x="1008360" y="1501079"/>
              <a:ext cx="2826328"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[um/un]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4" name="Picture 2" descr="Alphabet Word Images, Face, Human">
              <a:extLst>
                <a:ext uri="{FF2B5EF4-FFF2-40B4-BE49-F238E27FC236}">
                  <a16:creationId xmlns:a16="http://schemas.microsoft.com/office/drawing/2014/main" id="{92D6F7F1-FBB2-40DA-B30C-7B35D5418BF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5274" y="1292869"/>
              <a:ext cx="550467" cy="6453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49">
            <a:extLst>
              <a:ext uri="{FF2B5EF4-FFF2-40B4-BE49-F238E27FC236}">
                <a16:creationId xmlns:a16="http://schemas.microsoft.com/office/drawing/2014/main" id="{B8468D81-4207-407D-ADF0-AD1443C1CCC0}"/>
              </a:ext>
            </a:extLst>
          </p:cNvPr>
          <p:cNvSpPr txBox="1"/>
          <p:nvPr/>
        </p:nvSpPr>
        <p:spPr>
          <a:xfrm>
            <a:off x="934746" y="4832373"/>
            <a:ext cx="1906694"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oral vowel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3" name="Picture 4" descr="Lips, Sexy, Mouth, Kiss, Passion, Teeth, Gloss">
            <a:extLst>
              <a:ext uri="{FF2B5EF4-FFF2-40B4-BE49-F238E27FC236}">
                <a16:creationId xmlns:a16="http://schemas.microsoft.com/office/drawing/2014/main" id="{41EFD2A7-36A5-4CAE-A80F-77882546E89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3753" y="5247872"/>
            <a:ext cx="883936" cy="64822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green checkmark">
            <a:extLst>
              <a:ext uri="{FF2B5EF4-FFF2-40B4-BE49-F238E27FC236}">
                <a16:creationId xmlns:a16="http://schemas.microsoft.com/office/drawing/2014/main" id="{257BA139-44F7-44C5-A96E-946448A50ED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07948" y="4769492"/>
            <a:ext cx="282522" cy="294294"/>
          </a:xfrm>
          <a:prstGeom prst="rect">
            <a:avLst/>
          </a:prstGeom>
        </p:spPr>
      </p:pic>
      <p:pic>
        <p:nvPicPr>
          <p:cNvPr id="9" name="Picture 2" descr="Leaves Clip Art">
            <a:extLst>
              <a:ext uri="{FF2B5EF4-FFF2-40B4-BE49-F238E27FC236}">
                <a16:creationId xmlns:a16="http://schemas.microsoft.com/office/drawing/2014/main" id="{89186A9D-9561-4FE3-97D3-195F40496BB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65286" y="3074830"/>
            <a:ext cx="673571" cy="635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oji, Smilie, Whatsapp, Emotion, Laugh, Face, Happy">
            <a:extLst>
              <a:ext uri="{FF2B5EF4-FFF2-40B4-BE49-F238E27FC236}">
                <a16:creationId xmlns:a16="http://schemas.microsoft.com/office/drawing/2014/main" id="{B1108BCE-879B-42ED-BF6B-545D8D842E38}"/>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66315" r="16655" b="77174"/>
          <a:stretch/>
        </p:blipFill>
        <p:spPr bwMode="auto">
          <a:xfrm>
            <a:off x="6844038" y="3610783"/>
            <a:ext cx="652013" cy="5898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Soda, Pop, Can, Aluminum, Cola, Beer, Tin, Red, Juice">
            <a:extLst>
              <a:ext uri="{FF2B5EF4-FFF2-40B4-BE49-F238E27FC236}">
                <a16:creationId xmlns:a16="http://schemas.microsoft.com/office/drawing/2014/main" id="{5B7566A7-C781-4DD2-98D8-7561F889FDF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65633" y="4624228"/>
            <a:ext cx="296423" cy="5155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Child, Series, Kindergarten, Figure, Human, Human Chain">
            <a:extLst>
              <a:ext uri="{FF2B5EF4-FFF2-40B4-BE49-F238E27FC236}">
                <a16:creationId xmlns:a16="http://schemas.microsoft.com/office/drawing/2014/main" id="{303CA7ED-8AE3-4820-B6B4-D95329692528}"/>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49867"/>
          <a:stretch/>
        </p:blipFill>
        <p:spPr bwMode="auto">
          <a:xfrm>
            <a:off x="7788863" y="4624228"/>
            <a:ext cx="1454745" cy="14508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antern, Street Lamp, Street Light, Illuminate, Lamp">
            <a:extLst>
              <a:ext uri="{FF2B5EF4-FFF2-40B4-BE49-F238E27FC236}">
                <a16:creationId xmlns:a16="http://schemas.microsoft.com/office/drawing/2014/main" id="{96FCE0A2-B4E9-4908-939A-38F21271293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527989" y="2168687"/>
            <a:ext cx="738252" cy="72122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rgument, Angry, Silhouette, Boss, Client, Dispute">
            <a:extLst>
              <a:ext uri="{FF2B5EF4-FFF2-40B4-BE49-F238E27FC236}">
                <a16:creationId xmlns:a16="http://schemas.microsoft.com/office/drawing/2014/main" id="{5C805196-C7EA-4BD8-B36A-A673E5E11E9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692715" y="2638627"/>
            <a:ext cx="553676" cy="498308"/>
          </a:xfrm>
          <a:prstGeom prst="rect">
            <a:avLst/>
          </a:prstGeom>
          <a:noFill/>
          <a:extLst>
            <a:ext uri="{909E8E84-426E-40DD-AFC4-6F175D3DCCD1}">
              <a14:hiddenFill xmlns:a14="http://schemas.microsoft.com/office/drawing/2010/main">
                <a:solidFill>
                  <a:srgbClr val="FFFFFF"/>
                </a:solidFill>
              </a14:hiddenFill>
            </a:ext>
          </a:extLst>
        </p:spPr>
      </p:pic>
      <p:sp>
        <p:nvSpPr>
          <p:cNvPr id="55" name="Action Button: Custom 16">
            <a:hlinkClick r:id="" action="ppaction://noaction" highlightClick="1">
              <a:snd r:embed="rId20" name="7.wav"/>
            </a:hlinkClick>
            <a:extLst>
              <a:ext uri="{FF2B5EF4-FFF2-40B4-BE49-F238E27FC236}">
                <a16:creationId xmlns:a16="http://schemas.microsoft.com/office/drawing/2014/main" id="{6D6E4BEC-85BB-440F-B6E1-D3D1A8BBDF66}"/>
              </a:ext>
            </a:extLst>
          </p:cNvPr>
          <p:cNvSpPr/>
          <p:nvPr/>
        </p:nvSpPr>
        <p:spPr>
          <a:xfrm>
            <a:off x="4823558" y="41877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110700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a:solidFill>
                  <a:schemeClr val="bg1"/>
                </a:solidFill>
              </a:rPr>
              <a:t>SSC [u]</a:t>
            </a:r>
            <a:endParaRPr lang="en-GB" sz="3600" b="1" dirty="0">
              <a:solidFill>
                <a:schemeClr val="bg1"/>
              </a:solidFill>
            </a:endParaRP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384619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68E3-555B-0C48-B01D-9ACC53640B2E}"/>
              </a:ext>
            </a:extLst>
          </p:cNvPr>
          <p:cNvSpPr>
            <a:spLocks noGrp="1"/>
          </p:cNvSpPr>
          <p:nvPr>
            <p:ph type="title"/>
          </p:nvPr>
        </p:nvSpPr>
        <p:spPr>
          <a:xfrm>
            <a:off x="274492" y="-944891"/>
            <a:ext cx="10515600" cy="1325563"/>
          </a:xfrm>
        </p:spPr>
        <p:txBody>
          <a:bodyPr>
            <a:normAutofit fontScale="90000"/>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pic>
        <p:nvPicPr>
          <p:cNvPr id="13" name="Picture 2" descr="a boy pointing to a gir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4450" y="1079555"/>
            <a:ext cx="3581298" cy="315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7643" y="4304138"/>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31962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u tu.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4" name="u t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199" y="40133"/>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2" descr="boy pointing to a gir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pic>
        <p:nvPicPr>
          <p:cNvPr id="3" name="Picture 2" descr="two silhouettes with a speech bubble saying 'hi'"/>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07313" y="1509039"/>
            <a:ext cx="1814026" cy="1498697"/>
          </a:xfrm>
          <a:prstGeom prst="rect">
            <a:avLst/>
          </a:prstGeom>
        </p:spPr>
      </p:pic>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9" name="Picture 8" descr="laughing fac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73546" y="4570989"/>
            <a:ext cx="1524000" cy="1524000"/>
          </a:xfrm>
          <a:prstGeom prst="rect">
            <a:avLst/>
          </a:prstGeom>
        </p:spPr>
      </p:pic>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6" name="TextBox 5"/>
          <p:cNvSpPr txBox="1"/>
          <p:nvPr/>
        </p:nvSpPr>
        <p:spPr>
          <a:xfrm>
            <a:off x="5168197" y="558959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man in the clouds with binocular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44605" y="1608139"/>
            <a:ext cx="2341075" cy="1565884"/>
          </a:xfrm>
          <a:prstGeom prst="rect">
            <a:avLst/>
          </a:prstGeom>
        </p:spPr>
      </p:pic>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sp>
        <p:nvSpPr>
          <p:cNvPr id="17" name="TextBox 16"/>
          <p:cNvSpPr txBox="1"/>
          <p:nvPr/>
        </p:nvSpPr>
        <p:spPr>
          <a:xfrm>
            <a:off x="9163103" y="444844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use]</a:t>
            </a:r>
          </a:p>
        </p:txBody>
      </p:sp>
    </p:spTree>
    <p:extLst>
      <p:ext uri="{BB962C8B-B14F-4D97-AF65-F5344CB8AC3E}">
        <p14:creationId xmlns:p14="http://schemas.microsoft.com/office/powerpoint/2010/main" val="249668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tu.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5" name="u tu.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u salu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6" name="u salu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subTnLst>
                                    <p:audio>
                                      <p:cMediaNode>
                                        <p:cTn display="0" masterRel="sameClick">
                                          <p:stCondLst>
                                            <p:cond evt="begin" delay="0">
                                              <p:tn val="31"/>
                                            </p:cond>
                                          </p:stCondLst>
                                          <p:endCondLst>
                                            <p:cond evt="onStopAudio" delay="0">
                                              <p:tgtEl>
                                                <p:sldTgt/>
                                              </p:tgtEl>
                                            </p:cond>
                                          </p:endCondLst>
                                        </p:cTn>
                                        <p:tgtEl>
                                          <p:sndTgt r:embed="rId7" name="u v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u v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subTnLst>
                                    <p:audio>
                                      <p:cMediaNode>
                                        <p:cTn display="0" masterRel="sameClick">
                                          <p:stCondLst>
                                            <p:cond evt="begin" delay="0">
                                              <p:tn val="41"/>
                                            </p:cond>
                                          </p:stCondLst>
                                          <p:endCondLst>
                                            <p:cond evt="onStopAudio" delay="0">
                                              <p:tgtEl>
                                                <p:sldTgt/>
                                              </p:tgtEl>
                                            </p:cond>
                                          </p:endCondLst>
                                        </p:cTn>
                                        <p:tgtEl>
                                          <p:sndTgt r:embed="rId8" name="u amusan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subTnLst>
                                    <p:audio>
                                      <p:cMediaNode>
                                        <p:cTn display="0" masterRel="sameClick">
                                          <p:stCondLst>
                                            <p:cond evt="begin" delay="0">
                                              <p:tn val="46"/>
                                            </p:cond>
                                          </p:stCondLst>
                                          <p:endCondLst>
                                            <p:cond evt="onStopAudio" delay="0">
                                              <p:tgtEl>
                                                <p:sldTgt/>
                                              </p:tgtEl>
                                            </p:cond>
                                          </p:endCondLst>
                                        </p:cTn>
                                        <p:tgtEl>
                                          <p:sndTgt r:embed="rId8" name="u amusan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subTnLst>
                                    <p:audio>
                                      <p:cMediaNode>
                                        <p:cTn display="0" masterRel="sameClick">
                                          <p:stCondLst>
                                            <p:cond evt="begin" delay="0">
                                              <p:tn val="51"/>
                                            </p:cond>
                                          </p:stCondLst>
                                          <p:endCondLst>
                                            <p:cond evt="onStopAudio" delay="0">
                                              <p:tgtEl>
                                                <p:sldTgt/>
                                              </p:tgtEl>
                                            </p:cond>
                                          </p:endCondLst>
                                        </p:cTn>
                                        <p:tgtEl>
                                          <p:sndTgt r:embed="rId9" name="u s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u s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subTnLst>
                                    <p:audio>
                                      <p:cMediaNode>
                                        <p:cTn display="0" masterRel="sameClick">
                                          <p:stCondLst>
                                            <p:cond evt="begin" delay="0">
                                              <p:tn val="61"/>
                                            </p:cond>
                                          </p:stCondLst>
                                          <p:endCondLst>
                                            <p:cond evt="onStopAudio" delay="0">
                                              <p:tgtEl>
                                                <p:sldTgt/>
                                              </p:tgtEl>
                                            </p:cond>
                                          </p:endCondLst>
                                        </p:cTn>
                                        <p:tgtEl>
                                          <p:sndTgt r:embed="rId10" name="u utili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10" name="u utili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2" grpId="0"/>
      <p:bldP spid="7" grpId="0"/>
      <p:bldP spid="18" grpId="0"/>
      <p:bldP spid="15" grpId="0"/>
      <p:bldP spid="6" grpId="0"/>
      <p:bldP spid="14"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68E3-555B-0C48-B01D-9ACC53640B2E}"/>
              </a:ext>
            </a:extLst>
          </p:cNvPr>
          <p:cNvSpPr>
            <a:spLocks noGrp="1"/>
          </p:cNvSpPr>
          <p:nvPr>
            <p:ph type="title"/>
          </p:nvPr>
        </p:nvSpPr>
        <p:spPr>
          <a:xfrm>
            <a:off x="274492" y="-944891"/>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pic>
        <p:nvPicPr>
          <p:cNvPr id="13" name="Picture 2" descr="a boy pointing to a gir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4450" y="1079555"/>
            <a:ext cx="3581298" cy="315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7643" y="4304138"/>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4687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u tu.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4" name="u t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SSCs [</a:t>
            </a:r>
            <a:r>
              <a:rPr lang="en-GB" sz="3600" b="1" dirty="0" err="1">
                <a:solidFill>
                  <a:schemeClr val="bg1"/>
                </a:solidFill>
              </a:rPr>
              <a:t>ou</a:t>
            </a:r>
            <a:r>
              <a:rPr lang="en-GB" sz="3600" b="1" dirty="0">
                <a:solidFill>
                  <a:schemeClr val="bg1"/>
                </a:solidFill>
              </a:rPr>
              <a:t>] and [u]</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999695" y="249869"/>
            <a:ext cx="191022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talk about what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t>
            </a:r>
            <a:r>
              <a:rPr kumimoji="0" lang="en-US" sz="2400" b="1" i="0" u="none" strike="noStrike" kern="1200" cap="none" spc="0" normalizeH="0" baseline="-25000" noProof="0" dirty="0">
                <a:ln>
                  <a:noFill/>
                </a:ln>
                <a:solidFill>
                  <a:srgbClr val="4472C4">
                    <a:lumMod val="50000"/>
                  </a:srgbClr>
                </a:solidFill>
                <a:effectLst/>
                <a:uLnTx/>
                <a:uFillTx/>
                <a:latin typeface="Century Gothic" panose="020F0302020204030204"/>
                <a:ea typeface="+mn-ea"/>
                <a:cs typeface="+mn-cs"/>
              </a:rPr>
              <a:t>formal/plural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doing, we need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SSC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ou</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 careful not to mix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SSC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ou</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SSC [u]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could be the difference between saying: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a:t>
            </a:r>
            <a:endParaRPr kumimoji="0" lang="en-US" sz="2400" b="0" i="1"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a:t>
            </a:r>
            <a:endParaRPr kumimoji="0" lang="en-US" sz="2400" b="0" i="1"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9" name="TextBox 8">
            <a:hlinkClick r:id="" action="ppaction://noaction">
              <a:snd r:embed="rId3" name="nous pouvons 9114 s4.wav"/>
            </a:hlinkClick>
            <a:extLst>
              <a:ext uri="{FF2B5EF4-FFF2-40B4-BE49-F238E27FC236}">
                <a16:creationId xmlns:a16="http://schemas.microsoft.com/office/drawing/2014/main" id="{2157381D-76C5-485C-BDF9-F08F4EC326E7}"/>
              </a:ext>
            </a:extLst>
          </p:cNvPr>
          <p:cNvSpPr txBox="1"/>
          <p:nvPr/>
        </p:nvSpPr>
        <p:spPr>
          <a:xfrm>
            <a:off x="180000" y="2033788"/>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n</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 can, are able to)	</a:t>
            </a:r>
          </a:p>
        </p:txBody>
      </p:sp>
      <p:sp>
        <p:nvSpPr>
          <p:cNvPr id="10" name="TextBox 9">
            <a:hlinkClick r:id="" action="ppaction://noaction">
              <a:snd r:embed="rId4" name="vous pouvez 9114 s4.wav"/>
            </a:hlinkClick>
            <a:extLst>
              <a:ext uri="{FF2B5EF4-FFF2-40B4-BE49-F238E27FC236}">
                <a16:creationId xmlns:a16="http://schemas.microsoft.com/office/drawing/2014/main" id="{07C01F6C-D32C-4A5A-B8C0-D57BD161E67E}"/>
              </a:ext>
            </a:extLst>
          </p:cNvPr>
          <p:cNvSpPr txBox="1"/>
          <p:nvPr/>
        </p:nvSpPr>
        <p:spPr>
          <a:xfrm>
            <a:off x="180000" y="2771576"/>
            <a:ext cx="57505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v</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ou</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s</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(you</a:t>
            </a:r>
            <a:r>
              <a:rPr kumimoji="0" lang="en-US" sz="2400" b="0" i="0" u="none" strike="noStrike" kern="1200" cap="none" spc="0" normalizeH="0" baseline="-2500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can, are able to)</a:t>
            </a:r>
          </a:p>
        </p:txBody>
      </p:sp>
      <p:sp>
        <p:nvSpPr>
          <p:cNvPr id="11" name="TextBox 10">
            <a:hlinkClick r:id="" action="ppaction://noaction">
              <a:snd r:embed="rId10" name="ou nous.wav"/>
            </a:hlinkClick>
            <a:extLst>
              <a:ext uri="{FF2B5EF4-FFF2-40B4-BE49-F238E27FC236}">
                <a16:creationId xmlns:a16="http://schemas.microsoft.com/office/drawing/2014/main" id="{6E2104B3-FC54-4249-A5BF-5B52BF026A4F}"/>
              </a:ext>
            </a:extLst>
          </p:cNvPr>
          <p:cNvSpPr txBox="1"/>
          <p:nvPr/>
        </p:nvSpPr>
        <p:spPr>
          <a:xfrm>
            <a:off x="180000" y="4974717"/>
            <a:ext cx="179287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n</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s (we) </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TextBox 12">
            <a:hlinkClick r:id="" action="ppaction://noaction">
              <a:snd r:embed="rId11" name="u nu.wav"/>
            </a:hlinkClick>
            <a:extLst>
              <a:ext uri="{FF2B5EF4-FFF2-40B4-BE49-F238E27FC236}">
                <a16:creationId xmlns:a16="http://schemas.microsoft.com/office/drawing/2014/main" id="{7C3AAEF3-A8A4-4D12-B180-E5233ABEB414}"/>
              </a:ext>
            </a:extLst>
          </p:cNvPr>
          <p:cNvSpPr txBox="1"/>
          <p:nvPr/>
        </p:nvSpPr>
        <p:spPr>
          <a:xfrm>
            <a:off x="6457245" y="4974717"/>
            <a:ext cx="20280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n</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u</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(naked)</a:t>
            </a:r>
          </a:p>
        </p:txBody>
      </p:sp>
      <p:sp>
        <p:nvSpPr>
          <p:cNvPr id="15" name="TextBox 14">
            <a:hlinkClick r:id="" action="ppaction://noaction">
              <a:snd r:embed="rId12" name="ou vous.wav"/>
            </a:hlinkClick>
            <a:extLst>
              <a:ext uri="{FF2B5EF4-FFF2-40B4-BE49-F238E27FC236}">
                <a16:creationId xmlns:a16="http://schemas.microsoft.com/office/drawing/2014/main" id="{6325FD29-0CBD-468D-8CEF-E3B031B587EE}"/>
              </a:ext>
            </a:extLst>
          </p:cNvPr>
          <p:cNvSpPr txBox="1"/>
          <p:nvPr/>
        </p:nvSpPr>
        <p:spPr>
          <a:xfrm>
            <a:off x="180000" y="5699624"/>
            <a:ext cx="3186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v</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ou</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s</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(you)</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TextBox 16">
            <a:hlinkClick r:id="" action="ppaction://noaction">
              <a:snd r:embed="rId13" name="u vue.wav"/>
            </a:hlinkClick>
            <a:extLst>
              <a:ext uri="{FF2B5EF4-FFF2-40B4-BE49-F238E27FC236}">
                <a16:creationId xmlns:a16="http://schemas.microsoft.com/office/drawing/2014/main" id="{EB3B5127-5CCB-4791-8222-28B330C8BA01}"/>
              </a:ext>
            </a:extLst>
          </p:cNvPr>
          <p:cNvSpPr txBox="1"/>
          <p:nvPr/>
        </p:nvSpPr>
        <p:spPr>
          <a:xfrm>
            <a:off x="6457245" y="5681313"/>
            <a:ext cx="35474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v</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u</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(view)</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9" name="Picture 18" descr="A picture containing text, vector graphics&#10;&#10;Description automatically generated">
            <a:extLst>
              <a:ext uri="{FF2B5EF4-FFF2-40B4-BE49-F238E27FC236}">
                <a16:creationId xmlns:a16="http://schemas.microsoft.com/office/drawing/2014/main" id="{7E1CD49E-E9E5-4010-BCEA-94F06690EC02}"/>
              </a:ext>
            </a:extLst>
          </p:cNvPr>
          <p:cNvPicPr>
            <a:picLocks noChangeAspect="1"/>
          </p:cNvPicPr>
          <p:nvPr/>
        </p:nvPicPr>
        <p:blipFill rotWithShape="1">
          <a:blip r:embed="rId14" cstate="print">
            <a:clrChange>
              <a:clrFrom>
                <a:srgbClr val="FFFFFE"/>
              </a:clrFrom>
              <a:clrTo>
                <a:srgbClr val="FFFFFE">
                  <a:alpha val="0"/>
                </a:srgbClr>
              </a:clrTo>
            </a:clrChange>
            <a:extLst>
              <a:ext uri="{28A0092B-C50C-407E-A947-70E740481C1C}">
                <a14:useLocalDpi xmlns:a14="http://schemas.microsoft.com/office/drawing/2010/main" val="0"/>
              </a:ext>
            </a:extLst>
          </a:blip>
          <a:srcRect b="6285"/>
          <a:stretch/>
        </p:blipFill>
        <p:spPr>
          <a:xfrm>
            <a:off x="1572242" y="4645572"/>
            <a:ext cx="1527737" cy="1019931"/>
          </a:xfrm>
          <a:prstGeom prst="rect">
            <a:avLst/>
          </a:prstGeom>
        </p:spPr>
      </p:pic>
      <p:pic>
        <p:nvPicPr>
          <p:cNvPr id="21" name="Picture 20" descr="Shape, circle, rectangle&#10;&#10;Description automatically generated">
            <a:extLst>
              <a:ext uri="{FF2B5EF4-FFF2-40B4-BE49-F238E27FC236}">
                <a16:creationId xmlns:a16="http://schemas.microsoft.com/office/drawing/2014/main" id="{FD8C6336-3BA2-452F-A272-8D85627FAC27}"/>
              </a:ext>
            </a:extLst>
          </p:cNvPr>
          <p:cNvPicPr>
            <a:picLocks noChangeAspect="1"/>
          </p:cNvPicPr>
          <p:nvPr/>
        </p:nvPicPr>
        <p:blipFill>
          <a:blip r:embed="rId15"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099979" y="5239377"/>
            <a:ext cx="1547517" cy="1088331"/>
          </a:xfrm>
          <a:prstGeom prst="rect">
            <a:avLst/>
          </a:prstGeom>
        </p:spPr>
      </p:pic>
      <p:pic>
        <p:nvPicPr>
          <p:cNvPr id="1026" name="Picture 2" descr="Mountains, Tatry, Landscape, Nature, Tops, View, Clouds">
            <a:extLst>
              <a:ext uri="{FF2B5EF4-FFF2-40B4-BE49-F238E27FC236}">
                <a16:creationId xmlns:a16="http://schemas.microsoft.com/office/drawing/2014/main" id="{A511CAF9-9912-4317-8CF8-3F34208126A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99695" y="5136225"/>
            <a:ext cx="1547517" cy="1105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am And Eve, Adam, Eve, Garden, Genesis, Bible, Woman">
            <a:extLst>
              <a:ext uri="{FF2B5EF4-FFF2-40B4-BE49-F238E27FC236}">
                <a16:creationId xmlns:a16="http://schemas.microsoft.com/office/drawing/2014/main" id="{94EA4405-DCD2-4CAD-A637-32734CA4873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41027" y="4542069"/>
            <a:ext cx="1244303" cy="10262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oman, Equality, Rosie, Riveter, Women, Workforce">
            <a:extLst>
              <a:ext uri="{FF2B5EF4-FFF2-40B4-BE49-F238E27FC236}">
                <a16:creationId xmlns:a16="http://schemas.microsoft.com/office/drawing/2014/main" id="{89ACABAE-02B3-429D-8E0B-D9F40A38957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25903" y="1849310"/>
            <a:ext cx="638113" cy="748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Woman, Equality, Rosie, Riveter, Women, Workforce">
            <a:extLst>
              <a:ext uri="{FF2B5EF4-FFF2-40B4-BE49-F238E27FC236}">
                <a16:creationId xmlns:a16="http://schemas.microsoft.com/office/drawing/2014/main" id="{1D39D11A-A493-D546-9F34-89B337158E9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44959" y="2587098"/>
            <a:ext cx="638113" cy="7482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Woman, Equality, Rosie, Riveter, Women, Workforce">
            <a:extLst>
              <a:ext uri="{FF2B5EF4-FFF2-40B4-BE49-F238E27FC236}">
                <a16:creationId xmlns:a16="http://schemas.microsoft.com/office/drawing/2014/main" id="{B796AAA4-FCE4-BB4F-84FA-C764E502AD9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19746" y="1847837"/>
            <a:ext cx="638113" cy="748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20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nous pouvons 9114 s4.wav"/>
                                        </p:tgtEl>
                                      </p:cMediaNode>
                                    </p:audio>
                                  </p:sub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vous pouvez 9114 s4.wav"/>
                                        </p:tgtEl>
                                      </p:cMediaNode>
                                    </p:audio>
                                  </p:sub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ou nous.wav"/>
                                        </p:tgtEl>
                                      </p:cMediaNode>
                                    </p:audio>
                                  </p:sub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u nu.wav"/>
                                        </p:tgtEl>
                                      </p:cMediaNode>
                                    </p:audio>
                                  </p:subTnLst>
                                </p:cTn>
                              </p:par>
                              <p:par>
                                <p:cTn id="43" presetID="1" presetClass="entr" presetSubtype="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7" name="ou vous.wav"/>
                                        </p:tgtEl>
                                      </p:cMediaNode>
                                    </p:audio>
                                  </p:sub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8" name="u vue.wav"/>
                                        </p:tgtEl>
                                      </p:cMediaNode>
                                    </p:audio>
                                  </p:subTnLst>
                                </p:cTn>
                              </p:par>
                              <p:par>
                                <p:cTn id="59" presetID="1" presetClass="entr" presetSubtype="0" fill="hold" nodeType="withEffect">
                                  <p:stCondLst>
                                    <p:cond delay="0"/>
                                  </p:stCondLst>
                                  <p:childTnLst>
                                    <p:set>
                                      <p:cBhvr>
                                        <p:cTn id="6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a:solidFill>
                  <a:schemeClr val="bg1"/>
                </a:solidFill>
              </a:rPr>
              <a:t>SSC [u]</a:t>
            </a:r>
            <a:endParaRPr lang="en-GB" sz="3600" b="1" dirty="0">
              <a:solidFill>
                <a:schemeClr val="bg1"/>
              </a:solidFill>
            </a:endParaRP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p:txBody>
      </p:sp>
    </p:spTree>
    <p:extLst>
      <p:ext uri="{BB962C8B-B14F-4D97-AF65-F5344CB8AC3E}">
        <p14:creationId xmlns:p14="http://schemas.microsoft.com/office/powerpoint/2010/main" val="3020834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199" y="40133"/>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2" descr="boy pointing to a gir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pic>
        <p:nvPicPr>
          <p:cNvPr id="3" name="Picture 2" descr="two silhouettes with a speech bubble saying 'hi'"/>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07313" y="1509039"/>
            <a:ext cx="1814026" cy="1498697"/>
          </a:xfrm>
          <a:prstGeom prst="rect">
            <a:avLst/>
          </a:prstGeom>
        </p:spPr>
      </p:pic>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9" name="Picture 8" descr="laughing fac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73546" y="4570989"/>
            <a:ext cx="1524000" cy="1524000"/>
          </a:xfrm>
          <a:prstGeom prst="rect">
            <a:avLst/>
          </a:prstGeom>
        </p:spPr>
      </p:pic>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6" name="TextBox 5"/>
          <p:cNvSpPr txBox="1"/>
          <p:nvPr/>
        </p:nvSpPr>
        <p:spPr>
          <a:xfrm>
            <a:off x="5168197" y="558959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man in the clouds with binocular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44605" y="1608139"/>
            <a:ext cx="2341075" cy="1565884"/>
          </a:xfrm>
          <a:prstGeom prst="rect">
            <a:avLst/>
          </a:prstGeom>
        </p:spPr>
      </p:pic>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sp>
        <p:nvSpPr>
          <p:cNvPr id="17" name="TextBox 16"/>
          <p:cNvSpPr txBox="1"/>
          <p:nvPr/>
        </p:nvSpPr>
        <p:spPr>
          <a:xfrm>
            <a:off x="9163103" y="444844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use]</a:t>
            </a:r>
          </a:p>
        </p:txBody>
      </p:sp>
    </p:spTree>
    <p:extLst>
      <p:ext uri="{BB962C8B-B14F-4D97-AF65-F5344CB8AC3E}">
        <p14:creationId xmlns:p14="http://schemas.microsoft.com/office/powerpoint/2010/main" val="129444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tu.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5" name="u tu.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u salu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6" name="u salu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subTnLst>
                                    <p:audio>
                                      <p:cMediaNode>
                                        <p:cTn display="0" masterRel="sameClick">
                                          <p:stCondLst>
                                            <p:cond evt="begin" delay="0">
                                              <p:tn val="31"/>
                                            </p:cond>
                                          </p:stCondLst>
                                          <p:endCondLst>
                                            <p:cond evt="onStopAudio" delay="0">
                                              <p:tgtEl>
                                                <p:sldTgt/>
                                              </p:tgtEl>
                                            </p:cond>
                                          </p:endCondLst>
                                        </p:cTn>
                                        <p:tgtEl>
                                          <p:sndTgt r:embed="rId7" name="u v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u v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subTnLst>
                                    <p:audio>
                                      <p:cMediaNode>
                                        <p:cTn display="0" masterRel="sameClick">
                                          <p:stCondLst>
                                            <p:cond evt="begin" delay="0">
                                              <p:tn val="41"/>
                                            </p:cond>
                                          </p:stCondLst>
                                          <p:endCondLst>
                                            <p:cond evt="onStopAudio" delay="0">
                                              <p:tgtEl>
                                                <p:sldTgt/>
                                              </p:tgtEl>
                                            </p:cond>
                                          </p:endCondLst>
                                        </p:cTn>
                                        <p:tgtEl>
                                          <p:sndTgt r:embed="rId8" name="u amusan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subTnLst>
                                    <p:audio>
                                      <p:cMediaNode>
                                        <p:cTn display="0" masterRel="sameClick">
                                          <p:stCondLst>
                                            <p:cond evt="begin" delay="0">
                                              <p:tn val="46"/>
                                            </p:cond>
                                          </p:stCondLst>
                                          <p:endCondLst>
                                            <p:cond evt="onStopAudio" delay="0">
                                              <p:tgtEl>
                                                <p:sldTgt/>
                                              </p:tgtEl>
                                            </p:cond>
                                          </p:endCondLst>
                                        </p:cTn>
                                        <p:tgtEl>
                                          <p:sndTgt r:embed="rId8" name="u amusan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subTnLst>
                                    <p:audio>
                                      <p:cMediaNode>
                                        <p:cTn display="0" masterRel="sameClick">
                                          <p:stCondLst>
                                            <p:cond evt="begin" delay="0">
                                              <p:tn val="51"/>
                                            </p:cond>
                                          </p:stCondLst>
                                          <p:endCondLst>
                                            <p:cond evt="onStopAudio" delay="0">
                                              <p:tgtEl>
                                                <p:sldTgt/>
                                              </p:tgtEl>
                                            </p:cond>
                                          </p:endCondLst>
                                        </p:cTn>
                                        <p:tgtEl>
                                          <p:sndTgt r:embed="rId9" name="u s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u s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subTnLst>
                                    <p:audio>
                                      <p:cMediaNode>
                                        <p:cTn display="0" masterRel="sameClick">
                                          <p:stCondLst>
                                            <p:cond evt="begin" delay="0">
                                              <p:tn val="61"/>
                                            </p:cond>
                                          </p:stCondLst>
                                          <p:endCondLst>
                                            <p:cond evt="onStopAudio" delay="0">
                                              <p:tgtEl>
                                                <p:sldTgt/>
                                              </p:tgtEl>
                                            </p:cond>
                                          </p:endCondLst>
                                        </p:cTn>
                                        <p:tgtEl>
                                          <p:sndTgt r:embed="rId10" name="u utili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10" name="u utili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2" grpId="0"/>
      <p:bldP spid="7" grpId="0"/>
      <p:bldP spid="18" grpId="0"/>
      <p:bldP spid="15" grpId="0"/>
      <p:bldP spid="6" grpId="0"/>
      <p:bldP spid="14"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8F12BB-6E80-4532-80E1-9BEBF4E62411}"/>
              </a:ext>
            </a:extLst>
          </p:cNvPr>
          <p:cNvSpPr txBox="1"/>
          <p:nvPr/>
        </p:nvSpPr>
        <p:spPr>
          <a:xfrm>
            <a:off x="898503" y="3280269"/>
            <a:ext cx="2089397"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p</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ou</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pée</a:t>
            </a: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DC20485C-0281-4A74-8E65-0786EEC46600}"/>
              </a:ext>
            </a:extLst>
          </p:cNvPr>
          <p:cNvSpPr txBox="1"/>
          <p:nvPr/>
        </p:nvSpPr>
        <p:spPr>
          <a:xfrm>
            <a:off x="3727352" y="3280269"/>
            <a:ext cx="2089397"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les c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u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bes</a:t>
            </a: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1636DE5A-1F94-4FC5-A547-926CE87F70DF}"/>
              </a:ext>
            </a:extLst>
          </p:cNvPr>
          <p:cNvSpPr txBox="1"/>
          <p:nvPr/>
        </p:nvSpPr>
        <p:spPr>
          <a:xfrm>
            <a:off x="6490013" y="3280269"/>
            <a:ext cx="2089397"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n</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ou</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n</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ou</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rs</a:t>
            </a: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F91FE95D-7218-4C1E-90E5-23832AA2E0CA}"/>
              </a:ext>
            </a:extLst>
          </p:cNvPr>
          <p:cNvSpPr txBox="1"/>
          <p:nvPr/>
        </p:nvSpPr>
        <p:spPr>
          <a:xfrm>
            <a:off x="968819" y="5573816"/>
            <a:ext cx="1973925"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ou</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rs 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pel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u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che</a:t>
            </a: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7D913FF1-8200-4883-9B60-93AB7AB646CC}"/>
              </a:ext>
            </a:extLst>
          </p:cNvPr>
          <p:cNvSpPr txBox="1"/>
          <p:nvPr/>
        </p:nvSpPr>
        <p:spPr>
          <a:xfrm>
            <a:off x="3723231" y="5573816"/>
            <a:ext cx="2089397"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t</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ou</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pie</a:t>
            </a: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A5835476-BB05-4133-9A41-D9A39A7A2646}"/>
              </a:ext>
            </a:extLst>
          </p:cNvPr>
          <p:cNvSpPr txBox="1"/>
          <p:nvPr/>
        </p:nvSpPr>
        <p:spPr>
          <a:xfrm>
            <a:off x="6528477" y="5465437"/>
            <a:ext cx="1982305"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s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u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cette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de bébé</a:t>
            </a: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A7C39F77-184F-4DC7-884F-33F74E2BE264}"/>
              </a:ext>
            </a:extLst>
          </p:cNvPr>
          <p:cNvSpPr txBox="1"/>
          <p:nvPr/>
        </p:nvSpPr>
        <p:spPr>
          <a:xfrm>
            <a:off x="9270937" y="5493771"/>
            <a:ext cx="2921063"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peint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u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re à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n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u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méros</a:t>
            </a: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B0235CC7-98EB-483F-B54D-BBA49D58A6E1}"/>
              </a:ext>
            </a:extLst>
          </p:cNvPr>
          <p:cNvSpPr txBox="1"/>
          <p:nvPr/>
        </p:nvSpPr>
        <p:spPr>
          <a:xfrm>
            <a:off x="9267856" y="3280269"/>
            <a:ext cx="2089397"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les patins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à r</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ou</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lettes</a:t>
            </a: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42707AFA-36D5-48C5-AF70-1382A3A4DD4E}"/>
              </a:ext>
            </a:extLst>
          </p:cNvPr>
          <p:cNvSpPr txBox="1"/>
          <p:nvPr/>
        </p:nvSpPr>
        <p:spPr>
          <a:xfrm>
            <a:off x="1552575" y="3280268"/>
            <a:ext cx="379636" cy="461665"/>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t>
            </a:r>
            <a:r>
              <a:rPr lang="fr-FR" sz="3600" b="1" dirty="0">
                <a:solidFill>
                  <a:schemeClr val="bg1"/>
                </a:solidFill>
              </a:rPr>
              <a:t>ou] vs [u]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écrire</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44241"/>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Noura parle de son enfance. Entends-tu [ou] ou [u] ?</a:t>
            </a:r>
          </a:p>
        </p:txBody>
      </p:sp>
      <p:sp>
        <p:nvSpPr>
          <p:cNvPr id="3" name="Rectangle 2">
            <a:hlinkClick r:id="" action="ppaction://noaction">
              <a:snd r:embed="rId4" name="la poupée.wav"/>
            </a:hlinkClick>
            <a:extLst>
              <a:ext uri="{FF2B5EF4-FFF2-40B4-BE49-F238E27FC236}">
                <a16:creationId xmlns:a16="http://schemas.microsoft.com/office/drawing/2014/main" id="{58438403-15A3-43C3-AE64-B06F0850893A}"/>
              </a:ext>
            </a:extLst>
          </p:cNvPr>
          <p:cNvSpPr/>
          <p:nvPr/>
        </p:nvSpPr>
        <p:spPr>
          <a:xfrm>
            <a:off x="327064" y="328026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hlinkClick r:id="" action="ppaction://noaction">
              <a:snd r:embed="rId5" name="les cubes.wav"/>
            </a:hlinkClick>
            <a:extLst>
              <a:ext uri="{FF2B5EF4-FFF2-40B4-BE49-F238E27FC236}">
                <a16:creationId xmlns:a16="http://schemas.microsoft.com/office/drawing/2014/main" id="{C23199A8-340E-4BC2-BD8F-8E1B699F7CA7}"/>
              </a:ext>
            </a:extLst>
          </p:cNvPr>
          <p:cNvSpPr/>
          <p:nvPr/>
        </p:nvSpPr>
        <p:spPr>
          <a:xfrm>
            <a:off x="3104703" y="328026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hlinkClick r:id="" action="ppaction://noaction">
              <a:snd r:embed="rId6" name="le nounours.wav"/>
            </a:hlinkClick>
            <a:extLst>
              <a:ext uri="{FF2B5EF4-FFF2-40B4-BE49-F238E27FC236}">
                <a16:creationId xmlns:a16="http://schemas.microsoft.com/office/drawing/2014/main" id="{CD09435C-9BE6-470A-92C8-05FA05689B3C}"/>
              </a:ext>
            </a:extLst>
          </p:cNvPr>
          <p:cNvSpPr/>
          <p:nvPr/>
        </p:nvSpPr>
        <p:spPr>
          <a:xfrm>
            <a:off x="5882342" y="328026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ectangle 10">
            <a:hlinkClick r:id="" action="ppaction://noaction">
              <a:snd r:embed="rId7" name="les patins à roulettes.wav"/>
            </a:hlinkClick>
            <a:extLst>
              <a:ext uri="{FF2B5EF4-FFF2-40B4-BE49-F238E27FC236}">
                <a16:creationId xmlns:a16="http://schemas.microsoft.com/office/drawing/2014/main" id="{4E13ED77-FA46-47CC-A5BD-6221C5FC383A}"/>
              </a:ext>
            </a:extLst>
          </p:cNvPr>
          <p:cNvSpPr/>
          <p:nvPr/>
        </p:nvSpPr>
        <p:spPr>
          <a:xfrm>
            <a:off x="8659981" y="328026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ectangle 11">
            <a:hlinkClick r:id="" action="ppaction://noaction">
              <a:snd r:embed="rId8" name="l'ours en peluche.wav"/>
            </a:hlinkClick>
            <a:extLst>
              <a:ext uri="{FF2B5EF4-FFF2-40B4-BE49-F238E27FC236}">
                <a16:creationId xmlns:a16="http://schemas.microsoft.com/office/drawing/2014/main" id="{8199511E-2F18-491B-9535-3689C35AFBAA}"/>
              </a:ext>
            </a:extLst>
          </p:cNvPr>
          <p:cNvSpPr/>
          <p:nvPr/>
        </p:nvSpPr>
        <p:spPr>
          <a:xfrm>
            <a:off x="326129" y="557381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ectangle 12">
            <a:hlinkClick r:id="" action="ppaction://noaction">
              <a:snd r:embed="rId9" name="la toupie.wav"/>
            </a:hlinkClick>
            <a:extLst>
              <a:ext uri="{FF2B5EF4-FFF2-40B4-BE49-F238E27FC236}">
                <a16:creationId xmlns:a16="http://schemas.microsoft.com/office/drawing/2014/main" id="{D7D825D4-D5B1-4664-937A-FB26453A1219}"/>
              </a:ext>
            </a:extLst>
          </p:cNvPr>
          <p:cNvSpPr/>
          <p:nvPr/>
        </p:nvSpPr>
        <p:spPr>
          <a:xfrm>
            <a:off x="3103768" y="557381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hlinkClick r:id="" action="ppaction://noaction">
              <a:snd r:embed="rId10" name="la sucette de bébé.wav"/>
            </a:hlinkClick>
            <a:extLst>
              <a:ext uri="{FF2B5EF4-FFF2-40B4-BE49-F238E27FC236}">
                <a16:creationId xmlns:a16="http://schemas.microsoft.com/office/drawing/2014/main" id="{CDCC4FD3-B698-4299-B51F-2C4D9BBF863E}"/>
              </a:ext>
            </a:extLst>
          </p:cNvPr>
          <p:cNvSpPr/>
          <p:nvPr/>
        </p:nvSpPr>
        <p:spPr>
          <a:xfrm>
            <a:off x="5881407" y="557381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ectangle 14">
            <a:hlinkClick r:id="" action="ppaction://noaction">
              <a:snd r:embed="rId11" name="la peinture à numéros.wav"/>
            </a:hlinkClick>
            <a:extLst>
              <a:ext uri="{FF2B5EF4-FFF2-40B4-BE49-F238E27FC236}">
                <a16:creationId xmlns:a16="http://schemas.microsoft.com/office/drawing/2014/main" id="{DC83CDC6-8333-45D2-B6F5-64962308762F}"/>
              </a:ext>
            </a:extLst>
          </p:cNvPr>
          <p:cNvSpPr/>
          <p:nvPr/>
        </p:nvSpPr>
        <p:spPr>
          <a:xfrm>
            <a:off x="8659981" y="557381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descr="Baby, Child, Childhood, Children, Doll, Girl">
            <a:extLst>
              <a:ext uri="{FF2B5EF4-FFF2-40B4-BE49-F238E27FC236}">
                <a16:creationId xmlns:a16="http://schemas.microsoft.com/office/drawing/2014/main" id="{F987D0E8-C8EC-4B5B-8E66-30832911E13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6907" y="1757665"/>
            <a:ext cx="1146951" cy="1625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locks, Wooden, Toy, Alphabet, Letters, Lettered">
            <a:extLst>
              <a:ext uri="{FF2B5EF4-FFF2-40B4-BE49-F238E27FC236}">
                <a16:creationId xmlns:a16="http://schemas.microsoft.com/office/drawing/2014/main" id="{9A127829-D287-4B58-8CEF-905C38909F7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61506" y="1889673"/>
            <a:ext cx="1516687" cy="144255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FB507C9-C75A-46B7-9475-972CAB3B9162}"/>
              </a:ext>
            </a:extLst>
          </p:cNvPr>
          <p:cNvGrpSpPr/>
          <p:nvPr/>
        </p:nvGrpSpPr>
        <p:grpSpPr>
          <a:xfrm>
            <a:off x="9063705" y="1567905"/>
            <a:ext cx="1801067" cy="1925616"/>
            <a:chOff x="4061227" y="0"/>
            <a:chExt cx="2034774" cy="2175485"/>
          </a:xfrm>
        </p:grpSpPr>
        <p:pic>
          <p:nvPicPr>
            <p:cNvPr id="1034" name="Picture 10" descr="Roller Blades, Inline Skate, Skating, Sport, Active">
              <a:extLst>
                <a:ext uri="{FF2B5EF4-FFF2-40B4-BE49-F238E27FC236}">
                  <a16:creationId xmlns:a16="http://schemas.microsoft.com/office/drawing/2014/main" id="{28633353-9E1E-42E3-8F7A-6FCD27CF660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7844" r="50000" b="73237"/>
            <a:stretch/>
          </p:blipFill>
          <p:spPr bwMode="auto">
            <a:xfrm>
              <a:off x="4422471" y="0"/>
              <a:ext cx="1673530" cy="18354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Roller Blades, Inline Skate, Skating, Sport, Active">
              <a:extLst>
                <a:ext uri="{FF2B5EF4-FFF2-40B4-BE49-F238E27FC236}">
                  <a16:creationId xmlns:a16="http://schemas.microsoft.com/office/drawing/2014/main" id="{481ADA4B-0236-4759-B1C5-8F34E0CA898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7844" r="50000" b="73237"/>
            <a:stretch/>
          </p:blipFill>
          <p:spPr bwMode="auto">
            <a:xfrm>
              <a:off x="4061227" y="56446"/>
              <a:ext cx="1932140" cy="2119039"/>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Topspin, Spin, Top, Spinning, Spindle, Childhood, Toy">
            <a:extLst>
              <a:ext uri="{FF2B5EF4-FFF2-40B4-BE49-F238E27FC236}">
                <a16:creationId xmlns:a16="http://schemas.microsoft.com/office/drawing/2014/main" id="{E780B4E3-7B34-4F27-BC25-7B4618FD075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76931" y="4443391"/>
            <a:ext cx="1283524" cy="11014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acifier, Dummy, Comforter, Soother, Baby, Toy">
            <a:extLst>
              <a:ext uri="{FF2B5EF4-FFF2-40B4-BE49-F238E27FC236}">
                <a16:creationId xmlns:a16="http://schemas.microsoft.com/office/drawing/2014/main" id="{C1FCDE9E-8A05-40DD-857B-96A63575305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62424" y="3965086"/>
            <a:ext cx="1944574" cy="155912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42707AFA-36D5-48C5-AF70-1382A3A4DD4E}"/>
              </a:ext>
            </a:extLst>
          </p:cNvPr>
          <p:cNvSpPr txBox="1"/>
          <p:nvPr/>
        </p:nvSpPr>
        <p:spPr>
          <a:xfrm>
            <a:off x="4575038" y="3263707"/>
            <a:ext cx="188484" cy="461665"/>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42707AFA-36D5-48C5-AF70-1382A3A4DD4E}"/>
              </a:ext>
            </a:extLst>
          </p:cNvPr>
          <p:cNvSpPr txBox="1"/>
          <p:nvPr/>
        </p:nvSpPr>
        <p:spPr>
          <a:xfrm>
            <a:off x="7100845" y="3277630"/>
            <a:ext cx="379636" cy="461665"/>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42707AFA-36D5-48C5-AF70-1382A3A4DD4E}"/>
              </a:ext>
            </a:extLst>
          </p:cNvPr>
          <p:cNvSpPr txBox="1"/>
          <p:nvPr/>
        </p:nvSpPr>
        <p:spPr>
          <a:xfrm>
            <a:off x="7661211" y="3277630"/>
            <a:ext cx="379636" cy="461665"/>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030" name="Picture 6" descr="Teddy Bear, Teddy, Bear, Toy, Stuffed Animal, Doll">
            <a:extLst>
              <a:ext uri="{FF2B5EF4-FFF2-40B4-BE49-F238E27FC236}">
                <a16:creationId xmlns:a16="http://schemas.microsoft.com/office/drawing/2014/main" id="{210C8272-3C0A-41C0-8C65-B23F5AA219A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58255" y="1873513"/>
            <a:ext cx="1227290" cy="149013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42707AFA-36D5-48C5-AF70-1382A3A4DD4E}"/>
              </a:ext>
            </a:extLst>
          </p:cNvPr>
          <p:cNvSpPr txBox="1"/>
          <p:nvPr/>
        </p:nvSpPr>
        <p:spPr>
          <a:xfrm>
            <a:off x="9750608" y="3695767"/>
            <a:ext cx="373507" cy="366098"/>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42707AFA-36D5-48C5-AF70-1382A3A4DD4E}"/>
              </a:ext>
            </a:extLst>
          </p:cNvPr>
          <p:cNvSpPr txBox="1"/>
          <p:nvPr/>
        </p:nvSpPr>
        <p:spPr>
          <a:xfrm>
            <a:off x="1210746" y="5553715"/>
            <a:ext cx="379636" cy="461665"/>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032" name="Picture 8" descr="Teddy Bear, Toy, Soft Toy, Teddy, Toys, Bear, Cute">
            <a:extLst>
              <a:ext uri="{FF2B5EF4-FFF2-40B4-BE49-F238E27FC236}">
                <a16:creationId xmlns:a16="http://schemas.microsoft.com/office/drawing/2014/main" id="{3EABC9B7-B98A-4B74-87D5-8F2BE4745404}"/>
              </a:ext>
            </a:extLst>
          </p:cNvPr>
          <p:cNvPicPr>
            <a:picLocks noChangeAspect="1" noChangeArrowheads="1"/>
          </p:cNvPicPr>
          <p:nvPr/>
        </p:nvPicPr>
        <p:blipFill>
          <a:blip r:embed="rId18" cstate="print">
            <a:clrChange>
              <a:clrFrom>
                <a:srgbClr val="FFCA6C"/>
              </a:clrFrom>
              <a:clrTo>
                <a:srgbClr val="FFCA6C">
                  <a:alpha val="0"/>
                </a:srgbClr>
              </a:clrTo>
            </a:clrChange>
            <a:extLst>
              <a:ext uri="{28A0092B-C50C-407E-A947-70E740481C1C}">
                <a14:useLocalDpi xmlns:a14="http://schemas.microsoft.com/office/drawing/2010/main" val="0"/>
              </a:ext>
            </a:extLst>
          </a:blip>
          <a:srcRect/>
          <a:stretch>
            <a:fillRect/>
          </a:stretch>
        </p:blipFill>
        <p:spPr bwMode="auto">
          <a:xfrm>
            <a:off x="706538" y="3849412"/>
            <a:ext cx="1819616" cy="181961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42707AFA-36D5-48C5-AF70-1382A3A4DD4E}"/>
              </a:ext>
            </a:extLst>
          </p:cNvPr>
          <p:cNvSpPr txBox="1"/>
          <p:nvPr/>
        </p:nvSpPr>
        <p:spPr>
          <a:xfrm>
            <a:off x="1556631" y="5943148"/>
            <a:ext cx="294414" cy="461665"/>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42707AFA-36D5-48C5-AF70-1382A3A4DD4E}"/>
              </a:ext>
            </a:extLst>
          </p:cNvPr>
          <p:cNvSpPr txBox="1"/>
          <p:nvPr/>
        </p:nvSpPr>
        <p:spPr>
          <a:xfrm>
            <a:off x="4261844" y="5553715"/>
            <a:ext cx="379636" cy="461665"/>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42707AFA-36D5-48C5-AF70-1382A3A4DD4E}"/>
              </a:ext>
            </a:extLst>
          </p:cNvPr>
          <p:cNvSpPr txBox="1"/>
          <p:nvPr/>
        </p:nvSpPr>
        <p:spPr>
          <a:xfrm>
            <a:off x="7082082" y="5447604"/>
            <a:ext cx="379636" cy="461665"/>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42707AFA-36D5-48C5-AF70-1382A3A4DD4E}"/>
              </a:ext>
            </a:extLst>
          </p:cNvPr>
          <p:cNvSpPr txBox="1"/>
          <p:nvPr/>
        </p:nvSpPr>
        <p:spPr>
          <a:xfrm>
            <a:off x="10462137" y="5471292"/>
            <a:ext cx="329928" cy="461665"/>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24" name="Group 23">
            <a:extLst>
              <a:ext uri="{FF2B5EF4-FFF2-40B4-BE49-F238E27FC236}">
                <a16:creationId xmlns:a16="http://schemas.microsoft.com/office/drawing/2014/main" id="{C73C01B8-0824-4C62-AF59-622CB08E0980}"/>
              </a:ext>
            </a:extLst>
          </p:cNvPr>
          <p:cNvGrpSpPr/>
          <p:nvPr/>
        </p:nvGrpSpPr>
        <p:grpSpPr>
          <a:xfrm>
            <a:off x="8932461" y="3849472"/>
            <a:ext cx="2952614" cy="1704243"/>
            <a:chOff x="8986781" y="4199092"/>
            <a:chExt cx="2331564" cy="1345774"/>
          </a:xfrm>
        </p:grpSpPr>
        <p:pic>
          <p:nvPicPr>
            <p:cNvPr id="1040" name="Picture 16" descr="Butterfly, Insect, Animal, Nature">
              <a:extLst>
                <a:ext uri="{FF2B5EF4-FFF2-40B4-BE49-F238E27FC236}">
                  <a16:creationId xmlns:a16="http://schemas.microsoft.com/office/drawing/2014/main" id="{E74D7531-E598-4449-A677-F5BA1F1E262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86781" y="4493760"/>
              <a:ext cx="1325773" cy="9266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aint, Tube, Art, Color, Colorful, Oil, Craft, Mix">
              <a:extLst>
                <a:ext uri="{FF2B5EF4-FFF2-40B4-BE49-F238E27FC236}">
                  <a16:creationId xmlns:a16="http://schemas.microsoft.com/office/drawing/2014/main" id="{5E86142D-BB5D-4378-BB31-73D0883B5B5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229506" y="4811034"/>
              <a:ext cx="1088839" cy="73383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aint, Brush, Paint Brush, Color, Paintbrush, Painter">
              <a:extLst>
                <a:ext uri="{FF2B5EF4-FFF2-40B4-BE49-F238E27FC236}">
                  <a16:creationId xmlns:a16="http://schemas.microsoft.com/office/drawing/2014/main" id="{4858679A-0826-45E1-8F9C-279CD94E409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1681564">
              <a:off x="9880196" y="4199092"/>
              <a:ext cx="815298" cy="1120257"/>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TextBox 53">
            <a:extLst>
              <a:ext uri="{FF2B5EF4-FFF2-40B4-BE49-F238E27FC236}">
                <a16:creationId xmlns:a16="http://schemas.microsoft.com/office/drawing/2014/main" id="{42707AFA-36D5-48C5-AF70-1382A3A4DD4E}"/>
              </a:ext>
            </a:extLst>
          </p:cNvPr>
          <p:cNvSpPr txBox="1"/>
          <p:nvPr/>
        </p:nvSpPr>
        <p:spPr>
          <a:xfrm>
            <a:off x="9533855" y="5912399"/>
            <a:ext cx="373507" cy="366098"/>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8677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3" grpId="0" animBg="1"/>
      <p:bldP spid="44" grpId="0" animBg="1"/>
      <p:bldP spid="45" grpId="0" animBg="1"/>
      <p:bldP spid="46" grpId="0" animBg="1"/>
      <p:bldP spid="47" grpId="0" animBg="1"/>
      <p:bldP spid="48" grpId="0" animBg="1"/>
      <p:bldP spid="49" grpId="0" animBg="1"/>
      <p:bldP spid="50" grpId="0" animBg="1"/>
      <p:bldP spid="51" grpId="0" animBg="1"/>
      <p:bldP spid="5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Les mots [u] </a:t>
            </a:r>
            <a:r>
              <a:rPr lang="fr-FR" sz="3600" b="1" dirty="0">
                <a:solidFill>
                  <a:schemeClr val="bg1"/>
                </a:solidFill>
              </a:rPr>
              <a:t>en</a:t>
            </a:r>
            <a:r>
              <a:rPr lang="en-GB" sz="3600" b="1" dirty="0">
                <a:solidFill>
                  <a:schemeClr val="bg1"/>
                </a:solidFill>
              </a:rPr>
              <a:t> </a:t>
            </a:r>
            <a:r>
              <a:rPr lang="fr-FR" sz="3600" b="1" dirty="0">
                <a:solidFill>
                  <a:schemeClr val="bg1"/>
                </a:solidFill>
              </a:rPr>
              <a:t>français</a:t>
            </a:r>
          </a:p>
        </p:txBody>
      </p:sp>
      <p:sp>
        <p:nvSpPr>
          <p:cNvPr id="6" name="Google Shape;216;p3">
            <a:extLst>
              <a:ext uri="{FF2B5EF4-FFF2-40B4-BE49-F238E27FC236}">
                <a16:creationId xmlns:a16="http://schemas.microsoft.com/office/drawing/2014/main" id="{E1C1EA56-69DE-44B1-8D5B-EF7A207B53ED}"/>
              </a:ext>
            </a:extLst>
          </p:cNvPr>
          <p:cNvSpPr/>
          <p:nvPr/>
        </p:nvSpPr>
        <p:spPr>
          <a:xfrm>
            <a:off x="10068765" y="1405743"/>
            <a:ext cx="502131" cy="4156257"/>
          </a:xfrm>
          <a:prstGeom prst="rect">
            <a:avLst/>
          </a:prstGeom>
          <a:solidFill>
            <a:srgbClr val="CC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Twentieth Century"/>
              <a:buNone/>
              <a:tabLst/>
              <a:defRPr/>
            </a:pPr>
            <a:endParaRPr kumimoji="0" sz="20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9" name="Google Shape;217;p3">
            <a:extLst>
              <a:ext uri="{FF2B5EF4-FFF2-40B4-BE49-F238E27FC236}">
                <a16:creationId xmlns:a16="http://schemas.microsoft.com/office/drawing/2014/main" id="{3F84D346-090E-4D90-AFAA-C1695B281A74}"/>
              </a:ext>
            </a:extLst>
          </p:cNvPr>
          <p:cNvSpPr/>
          <p:nvPr/>
        </p:nvSpPr>
        <p:spPr>
          <a:xfrm>
            <a:off x="10066399" y="1405741"/>
            <a:ext cx="503528" cy="4156259"/>
          </a:xfrm>
          <a:prstGeom prst="rect">
            <a:avLst/>
          </a:prstGeom>
          <a:gradFill>
            <a:gsLst>
              <a:gs pos="0">
                <a:srgbClr val="F08B54"/>
              </a:gs>
              <a:gs pos="50000">
                <a:srgbClr val="F67A26"/>
              </a:gs>
              <a:gs pos="100000">
                <a:srgbClr val="E36A18"/>
              </a:gs>
            </a:gsLst>
            <a:lin ang="5400000" scaled="0"/>
          </a:gradFill>
          <a:ln w="9525" cap="flat" cmpd="sng">
            <a:solidFill>
              <a:srgbClr val="02456F"/>
            </a:solidFill>
            <a:prstDash val="solid"/>
            <a:round/>
            <a:headEnd type="none" w="sm" len="sm"/>
            <a:tailEnd type="none" w="sm" len="sm"/>
          </a:ln>
          <a:effectLst>
            <a:outerShdw blurRad="57150" dist="19050" dir="5400000" algn="ctr" rotWithShape="0">
              <a:schemeClr val="lt1">
                <a:alpha val="62745"/>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2000"/>
              <a:buFont typeface="Twentieth Century"/>
              <a:buNone/>
              <a:tabLst/>
              <a:defRPr/>
            </a:pPr>
            <a:endParaRPr kumimoji="0" sz="20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cxnSp>
        <p:nvCxnSpPr>
          <p:cNvPr id="10" name="Google Shape;218;p3">
            <a:extLst>
              <a:ext uri="{FF2B5EF4-FFF2-40B4-BE49-F238E27FC236}">
                <a16:creationId xmlns:a16="http://schemas.microsoft.com/office/drawing/2014/main" id="{67029DB3-A969-4D41-B505-8A56B1AC1D01}"/>
              </a:ext>
            </a:extLst>
          </p:cNvPr>
          <p:cNvCxnSpPr/>
          <p:nvPr/>
        </p:nvCxnSpPr>
        <p:spPr>
          <a:xfrm>
            <a:off x="10752138" y="1394315"/>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219;p3">
            <a:extLst>
              <a:ext uri="{FF2B5EF4-FFF2-40B4-BE49-F238E27FC236}">
                <a16:creationId xmlns:a16="http://schemas.microsoft.com/office/drawing/2014/main" id="{BD52341D-F8B2-49CA-B310-57BA94999C05}"/>
              </a:ext>
            </a:extLst>
          </p:cNvPr>
          <p:cNvCxnSpPr/>
          <p:nvPr/>
        </p:nvCxnSpPr>
        <p:spPr>
          <a:xfrm>
            <a:off x="10776826" y="139431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220;p3">
            <a:extLst>
              <a:ext uri="{FF2B5EF4-FFF2-40B4-BE49-F238E27FC236}">
                <a16:creationId xmlns:a16="http://schemas.microsoft.com/office/drawing/2014/main" id="{1E175021-6B52-444F-8160-609137967283}"/>
              </a:ext>
            </a:extLst>
          </p:cNvPr>
          <p:cNvCxnSpPr/>
          <p:nvPr/>
        </p:nvCxnSpPr>
        <p:spPr>
          <a:xfrm>
            <a:off x="10752138" y="5550574"/>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221;p3">
            <a:extLst>
              <a:ext uri="{FF2B5EF4-FFF2-40B4-BE49-F238E27FC236}">
                <a16:creationId xmlns:a16="http://schemas.microsoft.com/office/drawing/2014/main" id="{6D1A11A7-33B4-4433-8F34-37D3A40B1EBD}"/>
              </a:ext>
            </a:extLst>
          </p:cNvPr>
          <p:cNvSpPr txBox="1"/>
          <p:nvPr/>
        </p:nvSpPr>
        <p:spPr>
          <a:xfrm>
            <a:off x="10752138" y="3378217"/>
            <a:ext cx="1439862"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1200" cap="none" spc="0" normalizeH="0" baseline="0" noProof="0" dirty="0">
                <a:ln>
                  <a:noFill/>
                </a:ln>
                <a:solidFill>
                  <a:srgbClr val="104F75"/>
                </a:solidFill>
                <a:effectLst/>
                <a:uLnTx/>
                <a:uFillTx/>
                <a:latin typeface="Century Gothic"/>
                <a:ea typeface="Century Gothic"/>
                <a:cs typeface="Century Gothic"/>
                <a:sym typeface="Century Gothic"/>
              </a:rPr>
              <a:t>SECONDES</a:t>
            </a:r>
            <a:endParaRPr kumimoji="0" sz="1800" b="1" i="0" u="none" strike="noStrike" kern="1200" cap="none" spc="0" normalizeH="0" baseline="0" noProof="0" dirty="0">
              <a:ln>
                <a:noFill/>
              </a:ln>
              <a:solidFill>
                <a:srgbClr val="104F75"/>
              </a:solidFill>
              <a:effectLst/>
              <a:uLnTx/>
              <a:uFillTx/>
              <a:latin typeface="Century Gothic"/>
              <a:ea typeface="Century Gothic"/>
              <a:cs typeface="Century Gothic"/>
              <a:sym typeface="Century Gothic"/>
            </a:endParaRPr>
          </a:p>
        </p:txBody>
      </p:sp>
      <p:sp>
        <p:nvSpPr>
          <p:cNvPr id="14" name="Google Shape;222;p3">
            <a:extLst>
              <a:ext uri="{FF2B5EF4-FFF2-40B4-BE49-F238E27FC236}">
                <a16:creationId xmlns:a16="http://schemas.microsoft.com/office/drawing/2014/main" id="{D85DC676-7A21-4F9E-BAF4-410E5C7298E1}"/>
              </a:ext>
            </a:extLst>
          </p:cNvPr>
          <p:cNvSpPr txBox="1"/>
          <p:nvPr/>
        </p:nvSpPr>
        <p:spPr>
          <a:xfrm>
            <a:off x="10993617" y="1236464"/>
            <a:ext cx="43180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600"/>
              <a:buFont typeface="Century Gothic"/>
              <a:buNone/>
              <a:tabLst/>
              <a:defRPr/>
            </a:pPr>
            <a:r>
              <a:rPr kumimoji="0" lang="en-GB" sz="1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5" name="Google Shape;223;p3">
            <a:extLst>
              <a:ext uri="{FF2B5EF4-FFF2-40B4-BE49-F238E27FC236}">
                <a16:creationId xmlns:a16="http://schemas.microsoft.com/office/drawing/2014/main" id="{90FD03F4-788F-40AD-B8D3-02D51FCB5831}"/>
              </a:ext>
            </a:extLst>
          </p:cNvPr>
          <p:cNvSpPr txBox="1"/>
          <p:nvPr/>
        </p:nvSpPr>
        <p:spPr>
          <a:xfrm>
            <a:off x="10968929" y="5370046"/>
            <a:ext cx="734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600"/>
              <a:buFont typeface="Century Gothic"/>
              <a:buNone/>
              <a:tabLst/>
              <a:defRPr/>
            </a:pPr>
            <a:r>
              <a:rPr kumimoji="0" lang="en-GB" sz="1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Google Shape;225;p3">
            <a:extLst>
              <a:ext uri="{FF2B5EF4-FFF2-40B4-BE49-F238E27FC236}">
                <a16:creationId xmlns:a16="http://schemas.microsoft.com/office/drawing/2014/main" id="{50971A20-F720-4060-A501-A6BDA5670F6C}"/>
              </a:ext>
            </a:extLst>
          </p:cNvPr>
          <p:cNvSpPr/>
          <p:nvPr/>
        </p:nvSpPr>
        <p:spPr>
          <a:xfrm>
            <a:off x="9915171" y="5562000"/>
            <a:ext cx="745068" cy="76587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Twentieth Century"/>
              <a:buNone/>
              <a:tabLst/>
              <a:defRPr/>
            </a:pPr>
            <a:endParaRPr kumimoji="0" sz="1800" b="0" i="0" u="none" strike="noStrike" kern="120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sp>
        <p:nvSpPr>
          <p:cNvPr id="17" name="Google Shape;226;p3">
            <a:extLst>
              <a:ext uri="{FF2B5EF4-FFF2-40B4-BE49-F238E27FC236}">
                <a16:creationId xmlns:a16="http://schemas.microsoft.com/office/drawing/2014/main" id="{4608EF1D-B4EA-40C6-9217-6EB6F658A276}"/>
              </a:ext>
            </a:extLst>
          </p:cNvPr>
          <p:cNvSpPr/>
          <p:nvPr/>
        </p:nvSpPr>
        <p:spPr>
          <a:xfrm>
            <a:off x="9805501" y="57809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TextBox 17">
            <a:hlinkClick r:id="" action="ppaction://noaction">
              <a:snd r:embed="rId4" name="bus.wav"/>
            </a:hlinkClick>
            <a:extLst>
              <a:ext uri="{FF2B5EF4-FFF2-40B4-BE49-F238E27FC236}">
                <a16:creationId xmlns:a16="http://schemas.microsoft.com/office/drawing/2014/main" id="{146BF3B0-C4F1-4DD3-BA50-043065B0F4D9}"/>
              </a:ext>
            </a:extLst>
          </p:cNvPr>
          <p:cNvSpPr txBox="1"/>
          <p:nvPr/>
        </p:nvSpPr>
        <p:spPr>
          <a:xfrm>
            <a:off x="4606970" y="4710924"/>
            <a:ext cx="9227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bus</a:t>
            </a:r>
          </a:p>
        </p:txBody>
      </p:sp>
      <p:sp>
        <p:nvSpPr>
          <p:cNvPr id="19" name="TextBox 18">
            <a:hlinkClick r:id="" action="ppaction://noaction">
              <a:snd r:embed="rId5" name="publicité.wav"/>
            </a:hlinkClick>
            <a:extLst>
              <a:ext uri="{FF2B5EF4-FFF2-40B4-BE49-F238E27FC236}">
                <a16:creationId xmlns:a16="http://schemas.microsoft.com/office/drawing/2014/main" id="{E2B45073-38B2-4D06-AE8B-E1077303879B}"/>
              </a:ext>
            </a:extLst>
          </p:cNvPr>
          <p:cNvSpPr txBox="1"/>
          <p:nvPr/>
        </p:nvSpPr>
        <p:spPr>
          <a:xfrm>
            <a:off x="416578" y="4710924"/>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publicité</a:t>
            </a:r>
          </a:p>
        </p:txBody>
      </p:sp>
      <p:sp>
        <p:nvSpPr>
          <p:cNvPr id="20" name="TextBox 19">
            <a:hlinkClick r:id="" action="ppaction://noaction">
              <a:snd r:embed="rId6" name="musique.wav"/>
            </a:hlinkClick>
            <a:extLst>
              <a:ext uri="{FF2B5EF4-FFF2-40B4-BE49-F238E27FC236}">
                <a16:creationId xmlns:a16="http://schemas.microsoft.com/office/drawing/2014/main" id="{81A5EA4F-D5F1-424B-92F8-FFA49800D29F}"/>
              </a:ext>
            </a:extLst>
          </p:cNvPr>
          <p:cNvSpPr txBox="1"/>
          <p:nvPr/>
        </p:nvSpPr>
        <p:spPr>
          <a:xfrm>
            <a:off x="4176186" y="2703445"/>
            <a:ext cx="15021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musique</a:t>
            </a:r>
          </a:p>
        </p:txBody>
      </p:sp>
      <p:sp>
        <p:nvSpPr>
          <p:cNvPr id="22" name="TextBox 21">
            <a:hlinkClick r:id="" action="ppaction://noaction">
              <a:snd r:embed="rId7" name="urgent.wav"/>
            </a:hlinkClick>
            <a:extLst>
              <a:ext uri="{FF2B5EF4-FFF2-40B4-BE49-F238E27FC236}">
                <a16:creationId xmlns:a16="http://schemas.microsoft.com/office/drawing/2014/main" id="{BEEA2221-9687-4492-B73D-26A1CE4B291E}"/>
              </a:ext>
            </a:extLst>
          </p:cNvPr>
          <p:cNvSpPr txBox="1"/>
          <p:nvPr/>
        </p:nvSpPr>
        <p:spPr>
          <a:xfrm>
            <a:off x="8057949" y="2703445"/>
            <a:ext cx="12361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urgent</a:t>
            </a:r>
          </a:p>
        </p:txBody>
      </p:sp>
      <p:sp>
        <p:nvSpPr>
          <p:cNvPr id="23" name="TextBox 22">
            <a:hlinkClick r:id="" action="ppaction://noaction">
              <a:snd r:embed="rId8" name="justifier.wav"/>
            </a:hlinkClick>
            <a:extLst>
              <a:ext uri="{FF2B5EF4-FFF2-40B4-BE49-F238E27FC236}">
                <a16:creationId xmlns:a16="http://schemas.microsoft.com/office/drawing/2014/main" id="{CA7D1667-D9C4-483C-962F-73E127825163}"/>
              </a:ext>
            </a:extLst>
          </p:cNvPr>
          <p:cNvSpPr txBox="1"/>
          <p:nvPr/>
        </p:nvSpPr>
        <p:spPr>
          <a:xfrm>
            <a:off x="625761" y="2703445"/>
            <a:ext cx="12361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justifier</a:t>
            </a:r>
          </a:p>
        </p:txBody>
      </p:sp>
      <p:sp>
        <p:nvSpPr>
          <p:cNvPr id="24" name="TextBox 23">
            <a:hlinkClick r:id="" action="ppaction://noaction">
              <a:snd r:embed="rId9" name="université.wav"/>
            </a:hlinkClick>
            <a:extLst>
              <a:ext uri="{FF2B5EF4-FFF2-40B4-BE49-F238E27FC236}">
                <a16:creationId xmlns:a16="http://schemas.microsoft.com/office/drawing/2014/main" id="{ADEA1563-92BC-4D9C-9872-CCE810E1D260}"/>
              </a:ext>
            </a:extLst>
          </p:cNvPr>
          <p:cNvSpPr txBox="1"/>
          <p:nvPr/>
        </p:nvSpPr>
        <p:spPr>
          <a:xfrm>
            <a:off x="7848766" y="4710924"/>
            <a:ext cx="16545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université</a:t>
            </a:r>
          </a:p>
        </p:txBody>
      </p:sp>
      <p:sp>
        <p:nvSpPr>
          <p:cNvPr id="25" name="TextBox 24">
            <a:hlinkClick r:id="" action="ppaction://noaction">
              <a:snd r:embed="rId10" name="vocabulaire.wav"/>
            </a:hlinkClick>
            <a:extLst>
              <a:ext uri="{FF2B5EF4-FFF2-40B4-BE49-F238E27FC236}">
                <a16:creationId xmlns:a16="http://schemas.microsoft.com/office/drawing/2014/main" id="{7B7B33D3-D677-4D3D-84DC-7E4BF7E53AE9}"/>
              </a:ext>
            </a:extLst>
          </p:cNvPr>
          <p:cNvSpPr txBox="1"/>
          <p:nvPr/>
        </p:nvSpPr>
        <p:spPr>
          <a:xfrm>
            <a:off x="5823582" y="2703445"/>
            <a:ext cx="20891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vocabulaire</a:t>
            </a:r>
          </a:p>
        </p:txBody>
      </p:sp>
      <p:pic>
        <p:nvPicPr>
          <p:cNvPr id="2052" name="Picture 4" descr="Planet, Rocket, Space, Stars, Black Stars, Black Planet">
            <a:extLst>
              <a:ext uri="{FF2B5EF4-FFF2-40B4-BE49-F238E27FC236}">
                <a16:creationId xmlns:a16="http://schemas.microsoft.com/office/drawing/2014/main" id="{91109967-6F80-4A2C-B696-66E8463C85BE}"/>
              </a:ext>
            </a:extLst>
          </p:cNvPr>
          <p:cNvPicPr>
            <a:picLocks noChangeAspect="1" noChangeArrowheads="1"/>
          </p:cNvPicPr>
          <p:nvPr/>
        </p:nvPicPr>
        <p:blipFill>
          <a:blip r:embed="rId11"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5731" y="1207965"/>
            <a:ext cx="954892" cy="954892"/>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46">
            <a:extLst>
              <a:ext uri="{FF2B5EF4-FFF2-40B4-BE49-F238E27FC236}">
                <a16:creationId xmlns:a16="http://schemas.microsoft.com/office/drawing/2014/main" id="{5433B8FB-AEBC-4FBF-8F3A-FFB5C03060E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27" name="TextBox 26">
            <a:hlinkClick r:id="" action="ppaction://noaction">
              <a:snd r:embed="rId12" name="evolution.wav"/>
            </a:hlinkClick>
            <a:extLst>
              <a:ext uri="{FF2B5EF4-FFF2-40B4-BE49-F238E27FC236}">
                <a16:creationId xmlns:a16="http://schemas.microsoft.com/office/drawing/2014/main" id="{042CB09F-D9ED-4E52-A07C-6575CB512139}"/>
              </a:ext>
            </a:extLst>
          </p:cNvPr>
          <p:cNvSpPr txBox="1"/>
          <p:nvPr/>
        </p:nvSpPr>
        <p:spPr>
          <a:xfrm>
            <a:off x="416578" y="3689866"/>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évolution</a:t>
            </a:r>
          </a:p>
        </p:txBody>
      </p:sp>
      <p:sp>
        <p:nvSpPr>
          <p:cNvPr id="28" name="TextBox 27">
            <a:hlinkClick r:id="" action="ppaction://noaction">
              <a:snd r:embed="rId13" name="littérature.wav"/>
            </a:hlinkClick>
            <a:extLst>
              <a:ext uri="{FF2B5EF4-FFF2-40B4-BE49-F238E27FC236}">
                <a16:creationId xmlns:a16="http://schemas.microsoft.com/office/drawing/2014/main" id="{B3153B81-D113-42EE-9826-FC4F44911B4C}"/>
              </a:ext>
            </a:extLst>
          </p:cNvPr>
          <p:cNvSpPr txBox="1"/>
          <p:nvPr/>
        </p:nvSpPr>
        <p:spPr>
          <a:xfrm>
            <a:off x="2715567" y="3689866"/>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littérature</a:t>
            </a:r>
          </a:p>
        </p:txBody>
      </p:sp>
      <p:sp>
        <p:nvSpPr>
          <p:cNvPr id="29" name="TextBox 28">
            <a:hlinkClick r:id="" action="ppaction://noaction">
              <a:snd r:embed="rId14" name="brunette.wav"/>
            </a:hlinkClick>
            <a:extLst>
              <a:ext uri="{FF2B5EF4-FFF2-40B4-BE49-F238E27FC236}">
                <a16:creationId xmlns:a16="http://schemas.microsoft.com/office/drawing/2014/main" id="{A750BA0D-6038-4051-8055-F261C10DAD4A}"/>
              </a:ext>
            </a:extLst>
          </p:cNvPr>
          <p:cNvSpPr txBox="1"/>
          <p:nvPr/>
        </p:nvSpPr>
        <p:spPr>
          <a:xfrm>
            <a:off x="7848766" y="1717024"/>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brunette</a:t>
            </a:r>
          </a:p>
        </p:txBody>
      </p:sp>
      <p:sp>
        <p:nvSpPr>
          <p:cNvPr id="30" name="TextBox 29">
            <a:hlinkClick r:id="" action="ppaction://noaction">
              <a:snd r:embed="rId15" name="solution.wav"/>
            </a:hlinkClick>
            <a:extLst>
              <a:ext uri="{FF2B5EF4-FFF2-40B4-BE49-F238E27FC236}">
                <a16:creationId xmlns:a16="http://schemas.microsoft.com/office/drawing/2014/main" id="{F69EA4A7-F263-4C36-BE98-36BE847C199E}"/>
              </a:ext>
            </a:extLst>
          </p:cNvPr>
          <p:cNvSpPr txBox="1"/>
          <p:nvPr/>
        </p:nvSpPr>
        <p:spPr>
          <a:xfrm>
            <a:off x="5861965" y="4710924"/>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solution</a:t>
            </a:r>
          </a:p>
        </p:txBody>
      </p:sp>
      <p:sp>
        <p:nvSpPr>
          <p:cNvPr id="31" name="TextBox 30">
            <a:hlinkClick r:id="" action="ppaction://noaction">
              <a:snd r:embed="rId16" name="vulnerable.wav"/>
            </a:hlinkClick>
            <a:extLst>
              <a:ext uri="{FF2B5EF4-FFF2-40B4-BE49-F238E27FC236}">
                <a16:creationId xmlns:a16="http://schemas.microsoft.com/office/drawing/2014/main" id="{116B9035-53C8-4D39-80B1-46C3ABAEF9B5}"/>
              </a:ext>
            </a:extLst>
          </p:cNvPr>
          <p:cNvSpPr txBox="1"/>
          <p:nvPr/>
        </p:nvSpPr>
        <p:spPr>
          <a:xfrm>
            <a:off x="211026" y="5662707"/>
            <a:ext cx="2065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vulnérable</a:t>
            </a:r>
          </a:p>
        </p:txBody>
      </p:sp>
      <p:sp>
        <p:nvSpPr>
          <p:cNvPr id="32" name="TextBox 31">
            <a:hlinkClick r:id="" action="ppaction://noaction">
              <a:snd r:embed="rId17" name="endurance.wav"/>
            </a:hlinkClick>
            <a:extLst>
              <a:ext uri="{FF2B5EF4-FFF2-40B4-BE49-F238E27FC236}">
                <a16:creationId xmlns:a16="http://schemas.microsoft.com/office/drawing/2014/main" id="{14F88DB9-B5C5-4B85-AEAC-56A6621B82B4}"/>
              </a:ext>
            </a:extLst>
          </p:cNvPr>
          <p:cNvSpPr txBox="1"/>
          <p:nvPr/>
        </p:nvSpPr>
        <p:spPr>
          <a:xfrm>
            <a:off x="5043940" y="1717024"/>
            <a:ext cx="20411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endurance</a:t>
            </a:r>
          </a:p>
        </p:txBody>
      </p:sp>
      <p:sp>
        <p:nvSpPr>
          <p:cNvPr id="33" name="TextBox 32">
            <a:hlinkClick r:id="" action="ppaction://noaction">
              <a:snd r:embed="rId18" name="monument.wav"/>
            </a:hlinkClick>
            <a:extLst>
              <a:ext uri="{FF2B5EF4-FFF2-40B4-BE49-F238E27FC236}">
                <a16:creationId xmlns:a16="http://schemas.microsoft.com/office/drawing/2014/main" id="{4C25BA3E-8B3A-49AC-AC8B-820ED279561A}"/>
              </a:ext>
            </a:extLst>
          </p:cNvPr>
          <p:cNvSpPr txBox="1"/>
          <p:nvPr/>
        </p:nvSpPr>
        <p:spPr>
          <a:xfrm>
            <a:off x="7621024" y="3689866"/>
            <a:ext cx="21100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monument</a:t>
            </a:r>
          </a:p>
        </p:txBody>
      </p:sp>
      <p:sp>
        <p:nvSpPr>
          <p:cNvPr id="34" name="TextBox 33">
            <a:hlinkClick r:id="" action="ppaction://noaction">
              <a:snd r:embed="rId19" name="agriculture.wav"/>
            </a:hlinkClick>
            <a:extLst>
              <a:ext uri="{FF2B5EF4-FFF2-40B4-BE49-F238E27FC236}">
                <a16:creationId xmlns:a16="http://schemas.microsoft.com/office/drawing/2014/main" id="{63CD3CF3-9EA1-493E-871A-0088177C89D4}"/>
              </a:ext>
            </a:extLst>
          </p:cNvPr>
          <p:cNvSpPr txBox="1"/>
          <p:nvPr/>
        </p:nvSpPr>
        <p:spPr>
          <a:xfrm>
            <a:off x="2403379" y="4710924"/>
            <a:ext cx="18713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agriculture</a:t>
            </a:r>
          </a:p>
        </p:txBody>
      </p:sp>
      <p:sp>
        <p:nvSpPr>
          <p:cNvPr id="35" name="TextBox 34">
            <a:hlinkClick r:id="" action="ppaction://noaction">
              <a:snd r:embed="rId20" name="amusement.wav"/>
            </a:hlinkClick>
            <a:extLst>
              <a:ext uri="{FF2B5EF4-FFF2-40B4-BE49-F238E27FC236}">
                <a16:creationId xmlns:a16="http://schemas.microsoft.com/office/drawing/2014/main" id="{74375C68-0608-491A-8565-7FEFD74C7B03}"/>
              </a:ext>
            </a:extLst>
          </p:cNvPr>
          <p:cNvSpPr txBox="1"/>
          <p:nvPr/>
        </p:nvSpPr>
        <p:spPr>
          <a:xfrm>
            <a:off x="2007190" y="2703445"/>
            <a:ext cx="20237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amusement</a:t>
            </a:r>
          </a:p>
        </p:txBody>
      </p:sp>
      <p:sp>
        <p:nvSpPr>
          <p:cNvPr id="36" name="TextBox 35">
            <a:hlinkClick r:id="" action="ppaction://noaction">
              <a:snd r:embed="rId21" name="construction.wav"/>
            </a:hlinkClick>
            <a:extLst>
              <a:ext uri="{FF2B5EF4-FFF2-40B4-BE49-F238E27FC236}">
                <a16:creationId xmlns:a16="http://schemas.microsoft.com/office/drawing/2014/main" id="{DC861736-5BF8-47B3-A525-C88A5F6CC468}"/>
              </a:ext>
            </a:extLst>
          </p:cNvPr>
          <p:cNvSpPr txBox="1"/>
          <p:nvPr/>
        </p:nvSpPr>
        <p:spPr>
          <a:xfrm>
            <a:off x="2725709" y="5662707"/>
            <a:ext cx="2065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construction</a:t>
            </a:r>
          </a:p>
        </p:txBody>
      </p:sp>
      <p:sp>
        <p:nvSpPr>
          <p:cNvPr id="37" name="TextBox 36">
            <a:hlinkClick r:id="" action="ppaction://noaction">
              <a:snd r:embed="rId22" name="instruction.wav"/>
            </a:hlinkClick>
            <a:extLst>
              <a:ext uri="{FF2B5EF4-FFF2-40B4-BE49-F238E27FC236}">
                <a16:creationId xmlns:a16="http://schemas.microsoft.com/office/drawing/2014/main" id="{44F4E797-E997-4DB1-9BD6-C2B88B93E93D}"/>
              </a:ext>
            </a:extLst>
          </p:cNvPr>
          <p:cNvSpPr txBox="1"/>
          <p:nvPr/>
        </p:nvSpPr>
        <p:spPr>
          <a:xfrm>
            <a:off x="5014556" y="3689866"/>
            <a:ext cx="19620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instruction</a:t>
            </a:r>
          </a:p>
        </p:txBody>
      </p:sp>
      <p:sp>
        <p:nvSpPr>
          <p:cNvPr id="38" name="TextBox 37">
            <a:hlinkClick r:id="" action="ppaction://noaction">
              <a:snd r:embed="rId23" name="minute.wav"/>
            </a:hlinkClick>
            <a:extLst>
              <a:ext uri="{FF2B5EF4-FFF2-40B4-BE49-F238E27FC236}">
                <a16:creationId xmlns:a16="http://schemas.microsoft.com/office/drawing/2014/main" id="{3D7B84EF-2972-4017-BE9E-602A3B98B507}"/>
              </a:ext>
            </a:extLst>
          </p:cNvPr>
          <p:cNvSpPr txBox="1"/>
          <p:nvPr/>
        </p:nvSpPr>
        <p:spPr>
          <a:xfrm>
            <a:off x="2625667" y="1717024"/>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minute</a:t>
            </a:r>
          </a:p>
        </p:txBody>
      </p:sp>
      <p:sp>
        <p:nvSpPr>
          <p:cNvPr id="39" name="TextBox 38">
            <a:hlinkClick r:id="" action="ppaction://noaction">
              <a:snd r:embed="rId24" name="support.wav"/>
            </a:hlinkClick>
            <a:extLst>
              <a:ext uri="{FF2B5EF4-FFF2-40B4-BE49-F238E27FC236}">
                <a16:creationId xmlns:a16="http://schemas.microsoft.com/office/drawing/2014/main" id="{5E6746B2-0CCF-4264-BAC5-692763AA55A3}"/>
              </a:ext>
            </a:extLst>
          </p:cNvPr>
          <p:cNvSpPr txBox="1"/>
          <p:nvPr/>
        </p:nvSpPr>
        <p:spPr>
          <a:xfrm>
            <a:off x="5240392" y="5662707"/>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support</a:t>
            </a:r>
          </a:p>
        </p:txBody>
      </p:sp>
      <p:sp>
        <p:nvSpPr>
          <p:cNvPr id="40" name="TextBox 39">
            <a:hlinkClick r:id="" action="ppaction://noaction">
              <a:snd r:embed="rId25" name="calculatrice.wav"/>
            </a:hlinkClick>
            <a:extLst>
              <a:ext uri="{FF2B5EF4-FFF2-40B4-BE49-F238E27FC236}">
                <a16:creationId xmlns:a16="http://schemas.microsoft.com/office/drawing/2014/main" id="{F083D931-B878-4514-BD3B-CBC5EC071182}"/>
              </a:ext>
            </a:extLst>
          </p:cNvPr>
          <p:cNvSpPr txBox="1"/>
          <p:nvPr/>
        </p:nvSpPr>
        <p:spPr>
          <a:xfrm>
            <a:off x="7643214" y="5662707"/>
            <a:ext cx="2065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calculatrice</a:t>
            </a:r>
          </a:p>
        </p:txBody>
      </p:sp>
      <p:pic>
        <p:nvPicPr>
          <p:cNvPr id="2050" name="Picture 2" descr="Bus, Machine, Perspective, Ride, Transportation">
            <a:extLst>
              <a:ext uri="{FF2B5EF4-FFF2-40B4-BE49-F238E27FC236}">
                <a16:creationId xmlns:a16="http://schemas.microsoft.com/office/drawing/2014/main" id="{32DD05F9-D6D9-48EE-AD08-A2B9E6E22F51}"/>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483789" y="4391596"/>
            <a:ext cx="752693" cy="42731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hlinkClick r:id="" action="ppaction://noaction">
              <a:snd r:embed="rId27" name="univers.wav"/>
            </a:hlinkClick>
            <a:extLst>
              <a:ext uri="{FF2B5EF4-FFF2-40B4-BE49-F238E27FC236}">
                <a16:creationId xmlns:a16="http://schemas.microsoft.com/office/drawing/2014/main" id="{0F43D1F1-0202-4596-B55C-EECC742A50EC}"/>
              </a:ext>
            </a:extLst>
          </p:cNvPr>
          <p:cNvSpPr txBox="1"/>
          <p:nvPr/>
        </p:nvSpPr>
        <p:spPr>
          <a:xfrm>
            <a:off x="625761" y="1717024"/>
            <a:ext cx="12361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univers</a:t>
            </a:r>
          </a:p>
        </p:txBody>
      </p:sp>
      <p:pic>
        <p:nvPicPr>
          <p:cNvPr id="2054" name="Picture 6" descr="Clock, Time, Hour, Minute, Wall Clock, Watch, Analog">
            <a:extLst>
              <a:ext uri="{FF2B5EF4-FFF2-40B4-BE49-F238E27FC236}">
                <a16:creationId xmlns:a16="http://schemas.microsoft.com/office/drawing/2014/main" id="{3B3C256B-AB8C-4FCF-AA69-2B97B68D1BC7}"/>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384189" y="1257423"/>
            <a:ext cx="745068" cy="7450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orld War, Soldier, Run, Attack, Silhouette, Defense">
            <a:extLst>
              <a:ext uri="{FF2B5EF4-FFF2-40B4-BE49-F238E27FC236}">
                <a16:creationId xmlns:a16="http://schemas.microsoft.com/office/drawing/2014/main" id="{5A524DF7-5FEB-4B3C-BBDC-545EE36FF914}"/>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940722" y="1098910"/>
            <a:ext cx="915813" cy="74506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irl, Happy, Smile, Young, Beautiful, Female, Woman">
            <a:extLst>
              <a:ext uri="{FF2B5EF4-FFF2-40B4-BE49-F238E27FC236}">
                <a16:creationId xmlns:a16="http://schemas.microsoft.com/office/drawing/2014/main" id="{B7E5E274-DA49-4A86-88FA-AD2826C71688}"/>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475248" y="978461"/>
            <a:ext cx="745068" cy="76855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humbs Up, Smiley Face, Emoji, Happy, Smiley, Face">
            <a:extLst>
              <a:ext uri="{FF2B5EF4-FFF2-40B4-BE49-F238E27FC236}">
                <a16:creationId xmlns:a16="http://schemas.microsoft.com/office/drawing/2014/main" id="{628FD63B-F7DA-4D89-A3C5-30884BB98279}"/>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299911" y="2265756"/>
            <a:ext cx="715731" cy="50026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ilhouette, Musical, Note, Clef, Bass, Treble, Music">
            <a:extLst>
              <a:ext uri="{FF2B5EF4-FFF2-40B4-BE49-F238E27FC236}">
                <a16:creationId xmlns:a16="http://schemas.microsoft.com/office/drawing/2014/main" id="{8291F0B4-A3B5-41F9-BC8F-BC819E05E190}"/>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rot="306950">
            <a:off x="4713462" y="2332135"/>
            <a:ext cx="849313" cy="52108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Ambulance, Paramedic, Red, Cross, Doctor">
            <a:extLst>
              <a:ext uri="{FF2B5EF4-FFF2-40B4-BE49-F238E27FC236}">
                <a16:creationId xmlns:a16="http://schemas.microsoft.com/office/drawing/2014/main" id="{571609F7-5A1C-484A-B036-2EE1EFF843CB}"/>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8118500" y="2359803"/>
            <a:ext cx="906338" cy="46166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Evolution, Walking, Charles Darwin, Science, Man">
            <a:extLst>
              <a:ext uri="{FF2B5EF4-FFF2-40B4-BE49-F238E27FC236}">
                <a16:creationId xmlns:a16="http://schemas.microsoft.com/office/drawing/2014/main" id="{3989958F-D15C-4C49-9440-9007C6F08166}"/>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15460" y="3306735"/>
            <a:ext cx="905643" cy="501877"/>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Owl, Book, Animal, Literature, Studying, Reading">
            <a:extLst>
              <a:ext uri="{FF2B5EF4-FFF2-40B4-BE49-F238E27FC236}">
                <a16:creationId xmlns:a16="http://schemas.microsoft.com/office/drawing/2014/main" id="{3E529976-36D4-46D5-B7B8-8FBAF3F6D81C}"/>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4004886" y="3312193"/>
            <a:ext cx="554018" cy="52211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Eiffel Tower, Paris, Silhouette, France, Country">
            <a:extLst>
              <a:ext uri="{FF2B5EF4-FFF2-40B4-BE49-F238E27FC236}">
                <a16:creationId xmlns:a16="http://schemas.microsoft.com/office/drawing/2014/main" id="{7108BF9F-51E6-49A2-840D-6A93A0FAB36E}"/>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9523575" y="3448700"/>
            <a:ext cx="347462" cy="694924"/>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Graduation, Cap, Hat, Achievement, Diploma, Tassel">
            <a:extLst>
              <a:ext uri="{FF2B5EF4-FFF2-40B4-BE49-F238E27FC236}">
                <a16:creationId xmlns:a16="http://schemas.microsoft.com/office/drawing/2014/main" id="{E3126616-4D33-488C-9672-820B1576CD14}"/>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7643214" y="4420072"/>
            <a:ext cx="984919" cy="510927"/>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Check, Correct, Mark, Right, Choice, Symbol, Yes, Ok">
            <a:extLst>
              <a:ext uri="{FF2B5EF4-FFF2-40B4-BE49-F238E27FC236}">
                <a16:creationId xmlns:a16="http://schemas.microsoft.com/office/drawing/2014/main" id="{7BB2ED60-B23D-44E0-A7F8-426D82953330}"/>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6735588" y="4239589"/>
            <a:ext cx="628944" cy="599788"/>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Tractor, Farm, Kid, Agriculture, Rural, Field">
            <a:extLst>
              <a:ext uri="{FF2B5EF4-FFF2-40B4-BE49-F238E27FC236}">
                <a16:creationId xmlns:a16="http://schemas.microsoft.com/office/drawing/2014/main" id="{46764907-1B09-4936-AD45-202135361446}"/>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2423155" y="4357240"/>
            <a:ext cx="826864" cy="461666"/>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Woman, Engineer, Work, Worker, Lady, Plans, Helmet">
            <a:extLst>
              <a:ext uri="{FF2B5EF4-FFF2-40B4-BE49-F238E27FC236}">
                <a16:creationId xmlns:a16="http://schemas.microsoft.com/office/drawing/2014/main" id="{2B4FB37C-0E7D-45C5-B168-E60C30958E1D}"/>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271822" y="5268911"/>
            <a:ext cx="698987" cy="787591"/>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Handshake, Hands, Icon, Partnership, Teamwork, Help">
            <a:extLst>
              <a:ext uri="{FF2B5EF4-FFF2-40B4-BE49-F238E27FC236}">
                <a16:creationId xmlns:a16="http://schemas.microsoft.com/office/drawing/2014/main" id="{D0915DD8-04A7-4AA5-814F-AC0A65470587}"/>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4954585" y="5315244"/>
            <a:ext cx="762486" cy="694924"/>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School, School Supplies, Education, Classroom, Office">
            <a:extLst>
              <a:ext uri="{FF2B5EF4-FFF2-40B4-BE49-F238E27FC236}">
                <a16:creationId xmlns:a16="http://schemas.microsoft.com/office/drawing/2014/main" id="{081856A4-CF6C-4F31-A42D-FDA7A817C386}"/>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7111745" y="5664044"/>
            <a:ext cx="745069" cy="778592"/>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Speech, Bubble, Shape, Text, Chat, Speak, Talk, Message">
            <a:extLst>
              <a:ext uri="{FF2B5EF4-FFF2-40B4-BE49-F238E27FC236}">
                <a16:creationId xmlns:a16="http://schemas.microsoft.com/office/drawing/2014/main" id="{2A7AFE12-9A46-4629-8801-386D94C404C8}"/>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897802" y="2184345"/>
            <a:ext cx="660424" cy="602668"/>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Arrows, Diagram, Process, Visualisation, Change">
            <a:extLst>
              <a:ext uri="{FF2B5EF4-FFF2-40B4-BE49-F238E27FC236}">
                <a16:creationId xmlns:a16="http://schemas.microsoft.com/office/drawing/2014/main" id="{5C77297D-9B78-4858-9107-4E6AF8354C6D}"/>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5181429" y="3258052"/>
            <a:ext cx="1588702" cy="794351"/>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Badge, Button, Sales, Discount, Offer, Price, Sale, Tag">
            <a:extLst>
              <a:ext uri="{FF2B5EF4-FFF2-40B4-BE49-F238E27FC236}">
                <a16:creationId xmlns:a16="http://schemas.microsoft.com/office/drawing/2014/main" id="{2BFBE655-808E-4665-AD26-39DC40A65102}"/>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4245" y="4239589"/>
            <a:ext cx="734647" cy="733628"/>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Balance, Scale, Justice, Law, Judge, Judicial">
            <a:extLst>
              <a:ext uri="{FF2B5EF4-FFF2-40B4-BE49-F238E27FC236}">
                <a16:creationId xmlns:a16="http://schemas.microsoft.com/office/drawing/2014/main" id="{CD87F0B9-217F-40D0-8D9E-C421E4BB463F}"/>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124375" y="2531722"/>
            <a:ext cx="752693" cy="486114"/>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Baby, Girl, Cartoons, Pink, New Baby, Newborn, Lying">
            <a:extLst>
              <a:ext uri="{FF2B5EF4-FFF2-40B4-BE49-F238E27FC236}">
                <a16:creationId xmlns:a16="http://schemas.microsoft.com/office/drawing/2014/main" id="{46A57EA6-74AB-422C-9FC2-A73DEA6597B0}"/>
              </a:ext>
            </a:extLst>
          </p:cNvPr>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rot="1067553">
            <a:off x="26915" y="5975036"/>
            <a:ext cx="698987" cy="404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09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30000"/>
                                        <p:tgtEl>
                                          <p:spTgt spid="9"/>
                                        </p:tgtEl>
                                      </p:cBhvr>
                                    </p:animEffect>
                                    <p:set>
                                      <p:cBhvr>
                                        <p:cTn id="7" dur="1" fill="hold">
                                          <p:stCondLst>
                                            <p:cond delay="29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617D5-66BF-AE46-B82E-456333EC8472}"/>
              </a:ext>
            </a:extLst>
          </p:cNvPr>
          <p:cNvSpPr>
            <a:spLocks noGrp="1"/>
          </p:cNvSpPr>
          <p:nvPr>
            <p:ph type="title"/>
          </p:nvPr>
        </p:nvSpPr>
        <p:spPr>
          <a:xfrm>
            <a:off x="274492" y="-954785"/>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sp>
        <p:nvSpPr>
          <p:cNvPr id="12" name="TextBox 11"/>
          <p:cNvSpPr txBox="1"/>
          <p:nvPr/>
        </p:nvSpPr>
        <p:spPr>
          <a:xfrm>
            <a:off x="4277643" y="1861371"/>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79215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u t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68E3-555B-0C48-B01D-9ACC53640B2E}"/>
              </a:ext>
            </a:extLst>
          </p:cNvPr>
          <p:cNvSpPr>
            <a:spLocks noGrp="1"/>
          </p:cNvSpPr>
          <p:nvPr>
            <p:ph type="title"/>
          </p:nvPr>
        </p:nvSpPr>
        <p:spPr>
          <a:xfrm>
            <a:off x="274492" y="-944891"/>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pic>
        <p:nvPicPr>
          <p:cNvPr id="13" name="Picture 2" descr="a boy pointing to a gir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4450" y="1079555"/>
            <a:ext cx="3581298" cy="315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7643" y="4304138"/>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03118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199" y="40133"/>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2" descr="boy pointing to a gir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pic>
        <p:nvPicPr>
          <p:cNvPr id="3" name="Picture 2" descr="two silhouettes with a speech bubble saying 'hi'"/>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07313" y="1509039"/>
            <a:ext cx="1814026" cy="1498697"/>
          </a:xfrm>
          <a:prstGeom prst="rect">
            <a:avLst/>
          </a:prstGeom>
        </p:spPr>
      </p:pic>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9" name="Picture 8" descr="laughing fac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73546" y="4570989"/>
            <a:ext cx="1524000" cy="1524000"/>
          </a:xfrm>
          <a:prstGeom prst="rect">
            <a:avLst/>
          </a:prstGeom>
        </p:spPr>
      </p:pic>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6" name="TextBox 5"/>
          <p:cNvSpPr txBox="1"/>
          <p:nvPr/>
        </p:nvSpPr>
        <p:spPr>
          <a:xfrm>
            <a:off x="5168197" y="558959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man in the clouds with binocular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44605" y="1608139"/>
            <a:ext cx="2341075" cy="1565884"/>
          </a:xfrm>
          <a:prstGeom prst="rect">
            <a:avLst/>
          </a:prstGeom>
        </p:spPr>
      </p:pic>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sp>
        <p:nvSpPr>
          <p:cNvPr id="17" name="TextBox 16"/>
          <p:cNvSpPr txBox="1"/>
          <p:nvPr/>
        </p:nvSpPr>
        <p:spPr>
          <a:xfrm>
            <a:off x="9163103" y="444844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use]</a:t>
            </a:r>
          </a:p>
        </p:txBody>
      </p:sp>
    </p:spTree>
    <p:extLst>
      <p:ext uri="{BB962C8B-B14F-4D97-AF65-F5344CB8AC3E}">
        <p14:creationId xmlns:p14="http://schemas.microsoft.com/office/powerpoint/2010/main" val="8997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tu.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5" name="u tu.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u salu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6" name="u salu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subTnLst>
                                    <p:audio>
                                      <p:cMediaNode>
                                        <p:cTn display="0" masterRel="sameClick">
                                          <p:stCondLst>
                                            <p:cond evt="begin" delay="0">
                                              <p:tn val="31"/>
                                            </p:cond>
                                          </p:stCondLst>
                                          <p:endCondLst>
                                            <p:cond evt="onStopAudio" delay="0">
                                              <p:tgtEl>
                                                <p:sldTgt/>
                                              </p:tgtEl>
                                            </p:cond>
                                          </p:endCondLst>
                                        </p:cTn>
                                        <p:tgtEl>
                                          <p:sndTgt r:embed="rId7" name="u v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u v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subTnLst>
                                    <p:audio>
                                      <p:cMediaNode>
                                        <p:cTn display="0" masterRel="sameClick">
                                          <p:stCondLst>
                                            <p:cond evt="begin" delay="0">
                                              <p:tn val="41"/>
                                            </p:cond>
                                          </p:stCondLst>
                                          <p:endCondLst>
                                            <p:cond evt="onStopAudio" delay="0">
                                              <p:tgtEl>
                                                <p:sldTgt/>
                                              </p:tgtEl>
                                            </p:cond>
                                          </p:endCondLst>
                                        </p:cTn>
                                        <p:tgtEl>
                                          <p:sndTgt r:embed="rId8" name="u amusan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subTnLst>
                                    <p:audio>
                                      <p:cMediaNode>
                                        <p:cTn display="0" masterRel="sameClick">
                                          <p:stCondLst>
                                            <p:cond evt="begin" delay="0">
                                              <p:tn val="46"/>
                                            </p:cond>
                                          </p:stCondLst>
                                          <p:endCondLst>
                                            <p:cond evt="onStopAudio" delay="0">
                                              <p:tgtEl>
                                                <p:sldTgt/>
                                              </p:tgtEl>
                                            </p:cond>
                                          </p:endCondLst>
                                        </p:cTn>
                                        <p:tgtEl>
                                          <p:sndTgt r:embed="rId8" name="u amusan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subTnLst>
                                    <p:audio>
                                      <p:cMediaNode>
                                        <p:cTn display="0" masterRel="sameClick">
                                          <p:stCondLst>
                                            <p:cond evt="begin" delay="0">
                                              <p:tn val="51"/>
                                            </p:cond>
                                          </p:stCondLst>
                                          <p:endCondLst>
                                            <p:cond evt="onStopAudio" delay="0">
                                              <p:tgtEl>
                                                <p:sldTgt/>
                                              </p:tgtEl>
                                            </p:cond>
                                          </p:endCondLst>
                                        </p:cTn>
                                        <p:tgtEl>
                                          <p:sndTgt r:embed="rId9" name="u s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u s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subTnLst>
                                    <p:audio>
                                      <p:cMediaNode>
                                        <p:cTn display="0" masterRel="sameClick">
                                          <p:stCondLst>
                                            <p:cond evt="begin" delay="0">
                                              <p:tn val="61"/>
                                            </p:cond>
                                          </p:stCondLst>
                                          <p:endCondLst>
                                            <p:cond evt="onStopAudio" delay="0">
                                              <p:tgtEl>
                                                <p:sldTgt/>
                                              </p:tgtEl>
                                            </p:cond>
                                          </p:endCondLst>
                                        </p:cTn>
                                        <p:tgtEl>
                                          <p:sndTgt r:embed="rId10" name="u utili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10" name="u utili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2" grpId="0"/>
      <p:bldP spid="7" grpId="0"/>
      <p:bldP spid="18" grpId="0"/>
      <p:bldP spid="15" grpId="0"/>
      <p:bldP spid="6" grpId="0"/>
      <p:bldP spid="14"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7667"/>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pic>
        <p:nvPicPr>
          <p:cNvPr id="10" name="Picture 2" descr="boy pointing to a girl">
            <a:extLst>
              <a:ext uri="{FF2B5EF4-FFF2-40B4-BE49-F238E27FC236}">
                <a16:creationId xmlns:a16="http://schemas.microsoft.com/office/drawing/2014/main" id="{BF82274D-4B20-C144-A063-8C9122DE885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41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tu.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5" name="u tu.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u salu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subTnLst>
                                    <p:audio>
                                      <p:cMediaNode>
                                        <p:cTn display="0" masterRel="sameClick">
                                          <p:stCondLst>
                                            <p:cond evt="begin" delay="0">
                                              <p:tn val="26"/>
                                            </p:cond>
                                          </p:stCondLst>
                                          <p:endCondLst>
                                            <p:cond evt="onStopAudio" delay="0">
                                              <p:tgtEl>
                                                <p:sldTgt/>
                                              </p:tgtEl>
                                            </p:cond>
                                          </p:endCondLst>
                                        </p:cTn>
                                        <p:tgtEl>
                                          <p:sndTgt r:embed="rId7" name="u vu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8" name="u amusan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9" name="u su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subTnLst>
                                    <p:audio>
                                      <p:cMediaNode>
                                        <p:cTn display="0" masterRel="sameClick">
                                          <p:stCondLst>
                                            <p:cond evt="begin" delay="0">
                                              <p:tn val="41"/>
                                            </p:cond>
                                          </p:stCondLst>
                                          <p:endCondLst>
                                            <p:cond evt="onStopAudio" delay="0">
                                              <p:tgtEl>
                                                <p:sldTgt/>
                                              </p:tgtEl>
                                            </p:cond>
                                          </p:endCondLst>
                                        </p:cTn>
                                        <p:tgtEl>
                                          <p:sndTgt r:embed="rId10" name="u utili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7667"/>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pic>
        <p:nvPicPr>
          <p:cNvPr id="10" name="Picture 2" descr="boy pointing to a girl">
            <a:extLst>
              <a:ext uri="{FF2B5EF4-FFF2-40B4-BE49-F238E27FC236}">
                <a16:creationId xmlns:a16="http://schemas.microsoft.com/office/drawing/2014/main" id="{BF82274D-4B20-C144-A063-8C9122DE88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26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93347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p:txBody>
      </p:sp>
      <p:pic>
        <p:nvPicPr>
          <p:cNvPr id="1026" name="Picture 2" descr="List Add Clip Art">
            <a:hlinkClick r:id="" action="ppaction://noaction">
              <a:snd r:embed="rId4" name="plus.wav"/>
            </a:hlinkClick>
            <a:extLst>
              <a:ext uri="{FF2B5EF4-FFF2-40B4-BE49-F238E27FC236}">
                <a16:creationId xmlns:a16="http://schemas.microsoft.com/office/drawing/2014/main" id="{D2802642-0886-4CDE-B96E-A9C75556D2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055" y="2286000"/>
            <a:ext cx="1207851" cy="1143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EB0E738-FC44-46E7-9B0B-D20C4FC17CCD}"/>
              </a:ext>
            </a:extLst>
          </p:cNvPr>
          <p:cNvSpPr txBox="1"/>
          <p:nvPr/>
        </p:nvSpPr>
        <p:spPr>
          <a:xfrm>
            <a:off x="405390" y="3427200"/>
            <a:ext cx="14112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 </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u </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p>
        </p:txBody>
      </p:sp>
      <p:pic>
        <p:nvPicPr>
          <p:cNvPr id="1028" name="Picture 4" descr="Hand With Money Clipart Image">
            <a:hlinkClick r:id="" action="ppaction://noaction">
              <a:snd r:embed="rId6" name="genereux.wav"/>
            </a:hlinkClick>
            <a:extLst>
              <a:ext uri="{FF2B5EF4-FFF2-40B4-BE49-F238E27FC236}">
                <a16:creationId xmlns:a16="http://schemas.microsoft.com/office/drawing/2014/main" id="{BBC2C7DE-86F4-4A54-8CC6-A1A5C7235C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775" b="27381"/>
          <a:stretch/>
        </p:blipFill>
        <p:spPr bwMode="auto">
          <a:xfrm>
            <a:off x="2770159" y="2002395"/>
            <a:ext cx="1802465" cy="15190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195799C-BF55-4824-A911-37FB6B93D392}"/>
              </a:ext>
            </a:extLst>
          </p:cNvPr>
          <p:cNvSpPr txBox="1"/>
          <p:nvPr/>
        </p:nvSpPr>
        <p:spPr>
          <a:xfrm>
            <a:off x="2612566" y="3427200"/>
            <a:ext cx="23823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t>
            </a:r>
            <a:r>
              <a:rPr kumimoji="0" lang="en-US" sz="3600" b="1" i="0" u="none" strike="noStrike" kern="1200" cap="none" spc="0" normalizeH="0" baseline="0" noProof="0" dirty="0" err="1">
                <a:ln>
                  <a:noFill/>
                </a:ln>
                <a:solidFill>
                  <a:srgbClr val="FA6500"/>
                </a:solidFill>
                <a:effectLst/>
                <a:uLnTx/>
                <a:uFillTx/>
                <a:latin typeface="Century Gothic" panose="020F0302020204030204"/>
                <a:ea typeface="+mn-ea"/>
                <a:cs typeface="+mn-cs"/>
              </a:rPr>
              <a:t>eu</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x</a:t>
            </a:r>
          </a:p>
        </p:txBody>
      </p:sp>
      <p:sp>
        <p:nvSpPr>
          <p:cNvPr id="11" name="TextBox 10">
            <a:extLst>
              <a:ext uri="{FF2B5EF4-FFF2-40B4-BE49-F238E27FC236}">
                <a16:creationId xmlns:a16="http://schemas.microsoft.com/office/drawing/2014/main" id="{D34298F8-535D-409A-8525-1AFA832FA231}"/>
              </a:ext>
            </a:extLst>
          </p:cNvPr>
          <p:cNvSpPr txBox="1"/>
          <p:nvPr/>
        </p:nvSpPr>
        <p:spPr>
          <a:xfrm>
            <a:off x="7932344" y="3427200"/>
            <a:ext cx="15716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eu</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x</a:t>
            </a:r>
          </a:p>
        </p:txBody>
      </p:sp>
      <p:sp>
        <p:nvSpPr>
          <p:cNvPr id="3" name="Rectangle 2">
            <a:hlinkClick r:id="" action="ppaction://noaction">
              <a:snd r:embed="rId8" name="deux.wav"/>
            </a:hlinkClick>
            <a:extLst>
              <a:ext uri="{FF2B5EF4-FFF2-40B4-BE49-F238E27FC236}">
                <a16:creationId xmlns:a16="http://schemas.microsoft.com/office/drawing/2014/main" id="{870C7A4E-668E-4DF2-831C-5F0E0FA55469}"/>
              </a:ext>
            </a:extLst>
          </p:cNvPr>
          <p:cNvSpPr/>
          <p:nvPr/>
        </p:nvSpPr>
        <p:spPr>
          <a:xfrm>
            <a:off x="8070311" y="2233958"/>
            <a:ext cx="1072108"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srgbClr val="FFC000"/>
                </a:solidFill>
                <a:effectLst/>
                <a:uLnTx/>
                <a:uFillTx/>
                <a:latin typeface="Century Gothic" panose="020F0302020204030204"/>
                <a:ea typeface="+mn-ea"/>
                <a:cs typeface="+mn-cs"/>
              </a:rPr>
              <a:t>2</a:t>
            </a:r>
          </a:p>
        </p:txBody>
      </p:sp>
      <p:sp>
        <p:nvSpPr>
          <p:cNvPr id="13" name="TextBox 12">
            <a:extLst>
              <a:ext uri="{FF2B5EF4-FFF2-40B4-BE49-F238E27FC236}">
                <a16:creationId xmlns:a16="http://schemas.microsoft.com/office/drawing/2014/main" id="{EEF8304D-D82B-4473-9AD7-8E15878E57D9}"/>
              </a:ext>
            </a:extLst>
          </p:cNvPr>
          <p:cNvSpPr txBox="1"/>
          <p:nvPr/>
        </p:nvSpPr>
        <p:spPr>
          <a:xfrm>
            <a:off x="9540547" y="5554800"/>
            <a:ext cx="23823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a:t>
            </a:r>
            <a:r>
              <a:rPr kumimoji="0" lang="en-US" sz="3600" b="1" i="0" u="none" strike="noStrike" kern="1200" cap="none" spc="0" normalizeH="0" baseline="0" noProof="0" dirty="0" err="1">
                <a:ln>
                  <a:noFill/>
                </a:ln>
                <a:solidFill>
                  <a:srgbClr val="FA6500"/>
                </a:solidFill>
                <a:effectLst/>
                <a:uLnTx/>
                <a:uFillTx/>
                <a:latin typeface="Century Gothic" panose="020F0302020204030204"/>
                <a:ea typeface="+mn-ea"/>
                <a:cs typeface="+mn-cs"/>
              </a:rPr>
              <a:t>eu</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x</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2" name="Picture 8" descr="Prison Cell Clip Art">
            <a:hlinkClick r:id="" action="ppaction://noaction">
              <a:snd r:embed="rId9" name="cellule.wav"/>
            </a:hlinkClick>
            <a:extLst>
              <a:ext uri="{FF2B5EF4-FFF2-40B4-BE49-F238E27FC236}">
                <a16:creationId xmlns:a16="http://schemas.microsoft.com/office/drawing/2014/main" id="{70DFA94C-0F3A-4C11-833C-A16070F092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90310" y="2001813"/>
            <a:ext cx="981385" cy="14529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33F4414-0513-4178-B63E-171D47A80E54}"/>
              </a:ext>
            </a:extLst>
          </p:cNvPr>
          <p:cNvSpPr txBox="1"/>
          <p:nvPr/>
        </p:nvSpPr>
        <p:spPr>
          <a:xfrm>
            <a:off x="5307915" y="3427200"/>
            <a:ext cx="18891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cell </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u </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t>
            </a:r>
          </a:p>
        </p:txBody>
      </p:sp>
      <p:sp>
        <p:nvSpPr>
          <p:cNvPr id="16" name="TextBox 15">
            <a:extLst>
              <a:ext uri="{FF2B5EF4-FFF2-40B4-BE49-F238E27FC236}">
                <a16:creationId xmlns:a16="http://schemas.microsoft.com/office/drawing/2014/main" id="{C4904652-E434-4FF0-A86E-41F32E9C20E6}"/>
              </a:ext>
            </a:extLst>
          </p:cNvPr>
          <p:cNvSpPr txBox="1"/>
          <p:nvPr/>
        </p:nvSpPr>
        <p:spPr>
          <a:xfrm>
            <a:off x="6377453" y="5554800"/>
            <a:ext cx="23982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véhic</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u </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t>
            </a:r>
          </a:p>
        </p:txBody>
      </p:sp>
      <p:pic>
        <p:nvPicPr>
          <p:cNvPr id="1034" name="Picture 10" descr="Blazer Clip Art">
            <a:hlinkClick r:id="" action="ppaction://noaction">
              <a:snd r:embed="rId11" name="vehicule.wav"/>
            </a:hlinkClick>
            <a:extLst>
              <a:ext uri="{FF2B5EF4-FFF2-40B4-BE49-F238E27FC236}">
                <a16:creationId xmlns:a16="http://schemas.microsoft.com/office/drawing/2014/main" id="{79F41EB2-5E5D-47F2-8807-DF5C5D9CC36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1099" y="4418999"/>
            <a:ext cx="2143127"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adio Waves Clip Art">
            <a:hlinkClick r:id="" action="ppaction://noaction">
              <a:snd r:embed="rId13" name="diffuser.wav"/>
            </a:hlinkClick>
            <a:extLst>
              <a:ext uri="{FF2B5EF4-FFF2-40B4-BE49-F238E27FC236}">
                <a16:creationId xmlns:a16="http://schemas.microsoft.com/office/drawing/2014/main" id="{240D4329-6B0F-4A26-BE13-CE3D92D079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07483" y="1919175"/>
            <a:ext cx="1416260" cy="155788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1CD4E73-B5D9-4B5F-A7CB-75438594CA44}"/>
              </a:ext>
            </a:extLst>
          </p:cNvPr>
          <p:cNvSpPr txBox="1"/>
          <p:nvPr/>
        </p:nvSpPr>
        <p:spPr>
          <a:xfrm>
            <a:off x="9982669" y="3427200"/>
            <a:ext cx="24307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diff </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u </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pic>
        <p:nvPicPr>
          <p:cNvPr id="1038" name="Picture 14" descr="Judge  Clip Art">
            <a:hlinkClick r:id="" action="ppaction://noaction">
              <a:snd r:embed="rId15" name="jury.wav"/>
            </a:hlinkClick>
            <a:extLst>
              <a:ext uri="{FF2B5EF4-FFF2-40B4-BE49-F238E27FC236}">
                <a16:creationId xmlns:a16="http://schemas.microsoft.com/office/drawing/2014/main" id="{878EF46B-937D-40F0-B407-CA9FD6A4526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8229" y="4256054"/>
            <a:ext cx="1859353" cy="14688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C5BA399-06BD-4351-BBE9-DA43DA54819D}"/>
              </a:ext>
            </a:extLst>
          </p:cNvPr>
          <p:cNvSpPr txBox="1"/>
          <p:nvPr/>
        </p:nvSpPr>
        <p:spPr>
          <a:xfrm>
            <a:off x="1278873" y="5554800"/>
            <a:ext cx="12292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 </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u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ry</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0" name="Picture 16" descr="Futbolista Soccer Player Clip Art">
            <a:hlinkClick r:id="" action="ppaction://noaction">
              <a:snd r:embed="rId17" name="joueur.wav"/>
            </a:hlinkClick>
            <a:extLst>
              <a:ext uri="{FF2B5EF4-FFF2-40B4-BE49-F238E27FC236}">
                <a16:creationId xmlns:a16="http://schemas.microsoft.com/office/drawing/2014/main" id="{86849F06-940E-4E4B-B62C-5B6348474A2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46007" y="4298086"/>
            <a:ext cx="1002688" cy="13504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d Carpet Clip Art">
            <a:hlinkClick r:id="" action="ppaction://noaction">
              <a:snd r:embed="rId19" name="fameux.wav"/>
            </a:hlinkClick>
            <a:extLst>
              <a:ext uri="{FF2B5EF4-FFF2-40B4-BE49-F238E27FC236}">
                <a16:creationId xmlns:a16="http://schemas.microsoft.com/office/drawing/2014/main" id="{72D1B307-3A8E-447C-BDEB-1636101E8E9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94005" y="4172174"/>
            <a:ext cx="2430797" cy="13013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45F1129-F861-4AE2-86FE-F1F792223EBA}"/>
              </a:ext>
            </a:extLst>
          </p:cNvPr>
          <p:cNvSpPr txBox="1"/>
          <p:nvPr/>
        </p:nvSpPr>
        <p:spPr>
          <a:xfrm>
            <a:off x="3855165" y="5554800"/>
            <a:ext cx="16411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a:t>
            </a:r>
            <a:r>
              <a:rPr kumimoji="0" lang="en-US" sz="3600" b="1" i="0" u="none" strike="noStrike" kern="1200" cap="none" spc="0" normalizeH="0" baseline="0" noProof="0" dirty="0" err="1">
                <a:ln>
                  <a:noFill/>
                </a:ln>
                <a:solidFill>
                  <a:srgbClr val="FA6500"/>
                </a:solidFill>
                <a:effectLst/>
                <a:uLnTx/>
                <a:uFillTx/>
                <a:latin typeface="Century Gothic" panose="020F0302020204030204"/>
                <a:ea typeface="+mn-ea"/>
                <a:cs typeface="+mn-cs"/>
              </a:rPr>
              <a:t>eu</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ounded Rectangle 46">
            <a:extLst>
              <a:ext uri="{FF2B5EF4-FFF2-40B4-BE49-F238E27FC236}">
                <a16:creationId xmlns:a16="http://schemas.microsoft.com/office/drawing/2014/main" id="{8F0BA57F-E219-452E-99AC-485382CBEE38}"/>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90502A00-ADDA-4722-B5BD-4D93BC08985B}"/>
              </a:ext>
            </a:extLst>
          </p:cNvPr>
          <p:cNvSpPr txBox="1"/>
          <p:nvPr/>
        </p:nvSpPr>
        <p:spPr>
          <a:xfrm>
            <a:off x="1043980" y="3557397"/>
            <a:ext cx="234893"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26" name="TextBox 25">
            <a:extLst>
              <a:ext uri="{FF2B5EF4-FFF2-40B4-BE49-F238E27FC236}">
                <a16:creationId xmlns:a16="http://schemas.microsoft.com/office/drawing/2014/main" id="{CB5380AC-B3FD-4956-B904-92FF5C193FCB}"/>
              </a:ext>
            </a:extLst>
          </p:cNvPr>
          <p:cNvSpPr txBox="1"/>
          <p:nvPr/>
        </p:nvSpPr>
        <p:spPr>
          <a:xfrm>
            <a:off x="4030462" y="3556384"/>
            <a:ext cx="57393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27" name="TextBox 26">
            <a:extLst>
              <a:ext uri="{FF2B5EF4-FFF2-40B4-BE49-F238E27FC236}">
                <a16:creationId xmlns:a16="http://schemas.microsoft.com/office/drawing/2014/main" id="{C41CA40E-C54F-495C-A7DD-2E913955D7F6}"/>
              </a:ext>
            </a:extLst>
          </p:cNvPr>
          <p:cNvSpPr txBox="1"/>
          <p:nvPr/>
        </p:nvSpPr>
        <p:spPr>
          <a:xfrm>
            <a:off x="6155421" y="3556768"/>
            <a:ext cx="57393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28" name="TextBox 27">
            <a:extLst>
              <a:ext uri="{FF2B5EF4-FFF2-40B4-BE49-F238E27FC236}">
                <a16:creationId xmlns:a16="http://schemas.microsoft.com/office/drawing/2014/main" id="{AD9BFB6F-ED1A-4121-A6F5-27093AED01DA}"/>
              </a:ext>
            </a:extLst>
          </p:cNvPr>
          <p:cNvSpPr txBox="1"/>
          <p:nvPr/>
        </p:nvSpPr>
        <p:spPr>
          <a:xfrm>
            <a:off x="8319395" y="3556384"/>
            <a:ext cx="57393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29" name="TextBox 28">
            <a:extLst>
              <a:ext uri="{FF2B5EF4-FFF2-40B4-BE49-F238E27FC236}">
                <a16:creationId xmlns:a16="http://schemas.microsoft.com/office/drawing/2014/main" id="{CAFA9FAF-39E3-4473-BCF7-DAC3CD58F6B9}"/>
              </a:ext>
            </a:extLst>
          </p:cNvPr>
          <p:cNvSpPr txBox="1"/>
          <p:nvPr/>
        </p:nvSpPr>
        <p:spPr>
          <a:xfrm>
            <a:off x="10490899" y="5683478"/>
            <a:ext cx="57393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30" name="TextBox 29">
            <a:extLst>
              <a:ext uri="{FF2B5EF4-FFF2-40B4-BE49-F238E27FC236}">
                <a16:creationId xmlns:a16="http://schemas.microsoft.com/office/drawing/2014/main" id="{248C5B31-11C5-446E-ACC9-BEBC93EF3ECB}"/>
              </a:ext>
            </a:extLst>
          </p:cNvPr>
          <p:cNvSpPr txBox="1"/>
          <p:nvPr/>
        </p:nvSpPr>
        <p:spPr>
          <a:xfrm>
            <a:off x="7645374" y="5683477"/>
            <a:ext cx="57393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31" name="TextBox 30">
            <a:extLst>
              <a:ext uri="{FF2B5EF4-FFF2-40B4-BE49-F238E27FC236}">
                <a16:creationId xmlns:a16="http://schemas.microsoft.com/office/drawing/2014/main" id="{6229E6B2-A03C-42E3-B4B5-E1BD639B2A80}"/>
              </a:ext>
            </a:extLst>
          </p:cNvPr>
          <p:cNvSpPr txBox="1"/>
          <p:nvPr/>
        </p:nvSpPr>
        <p:spPr>
          <a:xfrm>
            <a:off x="4609522" y="5683477"/>
            <a:ext cx="57393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32" name="TextBox 31">
            <a:extLst>
              <a:ext uri="{FF2B5EF4-FFF2-40B4-BE49-F238E27FC236}">
                <a16:creationId xmlns:a16="http://schemas.microsoft.com/office/drawing/2014/main" id="{A9CDFE62-1371-4A07-8278-902F186F3029}"/>
              </a:ext>
            </a:extLst>
          </p:cNvPr>
          <p:cNvSpPr txBox="1"/>
          <p:nvPr/>
        </p:nvSpPr>
        <p:spPr>
          <a:xfrm>
            <a:off x="1458595" y="5683477"/>
            <a:ext cx="548005"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33" name="TextBox 32">
            <a:extLst>
              <a:ext uri="{FF2B5EF4-FFF2-40B4-BE49-F238E27FC236}">
                <a16:creationId xmlns:a16="http://schemas.microsoft.com/office/drawing/2014/main" id="{407C0A16-0DA8-4872-BF39-783CE1876A3A}"/>
              </a:ext>
            </a:extLst>
          </p:cNvPr>
          <p:cNvSpPr txBox="1"/>
          <p:nvPr/>
        </p:nvSpPr>
        <p:spPr>
          <a:xfrm>
            <a:off x="10814972" y="3557038"/>
            <a:ext cx="49973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Tree>
    <p:extLst>
      <p:ext uri="{BB962C8B-B14F-4D97-AF65-F5344CB8AC3E}">
        <p14:creationId xmlns:p14="http://schemas.microsoft.com/office/powerpoint/2010/main" val="196493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P spid="27" grpId="0" animBg="1"/>
      <p:bldP spid="28" grpId="0" animBg="1"/>
      <p:bldP spid="29" grpId="0" animBg="1"/>
      <p:bldP spid="30" grpId="0" animBg="1"/>
      <p:bldP spid="31" grpId="0" animBg="1"/>
      <p:bldP spid="32" grpId="0" animBg="1"/>
      <p:bldP spid="33"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rgbClr val="E65D00"/>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lgn="l">
          <a:defRPr sz="2400" b="1" dirty="0" smtClean="0">
            <a:solidFill>
              <a:srgbClr val="4472C4">
                <a:lumMod val="50000"/>
              </a:srgbClr>
            </a:solidFill>
            <a:latin typeface="Century Gothic" panose="020F0302020204030204"/>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5468</Words>
  <Application>Microsoft Office PowerPoint</Application>
  <PresentationFormat>Widescreen</PresentationFormat>
  <Paragraphs>704</Paragraphs>
  <Slides>34</Slides>
  <Notes>34</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34</vt:i4>
      </vt:variant>
    </vt:vector>
  </HeadingPairs>
  <TitlesOfParts>
    <vt:vector size="46" baseType="lpstr">
      <vt:lpstr>Arial</vt:lpstr>
      <vt:lpstr>Calibri</vt:lpstr>
      <vt:lpstr>Century Gothic</vt:lpstr>
      <vt:lpstr>Tw Cen MT</vt:lpstr>
      <vt:lpstr>Twentieth Century</vt:lpstr>
      <vt:lpstr>1_Office Theme</vt:lpstr>
      <vt:lpstr>NCELP Theme</vt:lpstr>
      <vt:lpstr>2_Office Theme</vt:lpstr>
      <vt:lpstr>1_NCELP Theme</vt:lpstr>
      <vt:lpstr>3_Office Theme</vt:lpstr>
      <vt:lpstr>4_Office Theme</vt:lpstr>
      <vt:lpstr>6_Office Theme</vt:lpstr>
      <vt:lpstr>French Phonics Collection </vt:lpstr>
      <vt:lpstr>SSC [u]</vt:lpstr>
      <vt:lpstr>u</vt:lpstr>
      <vt:lpstr>u</vt:lpstr>
      <vt:lpstr>u</vt:lpstr>
      <vt:lpstr>u</vt:lpstr>
      <vt:lpstr>u</vt:lpstr>
      <vt:lpstr>u</vt:lpstr>
      <vt:lpstr>Phonétique  </vt:lpstr>
      <vt:lpstr>Phonétique  </vt:lpstr>
      <vt:lpstr>Phonétique  </vt:lpstr>
      <vt:lpstr>SSC [u]</vt:lpstr>
      <vt:lpstr>u</vt:lpstr>
      <vt:lpstr>u</vt:lpstr>
      <vt:lpstr>u</vt:lpstr>
      <vt:lpstr>u</vt:lpstr>
      <vt:lpstr>u</vt:lpstr>
      <vt:lpstr>u</vt:lpstr>
      <vt:lpstr>Phonétique </vt:lpstr>
      <vt:lpstr>Phonétique </vt:lpstr>
      <vt:lpstr>SSC [u]</vt:lpstr>
      <vt:lpstr>u</vt:lpstr>
      <vt:lpstr>u</vt:lpstr>
      <vt:lpstr>Nasal or oral vowels?  </vt:lpstr>
      <vt:lpstr>[um], [un]</vt:lpstr>
      <vt:lpstr>[nasal] ou [u] ?</vt:lpstr>
      <vt:lpstr>SSC [u]</vt:lpstr>
      <vt:lpstr>u</vt:lpstr>
      <vt:lpstr>u</vt:lpstr>
      <vt:lpstr>SSCs [ou] and [u]</vt:lpstr>
      <vt:lpstr>SSC [u]</vt:lpstr>
      <vt:lpstr>u</vt:lpstr>
      <vt:lpstr>[ou] vs [u]  </vt:lpstr>
      <vt:lpstr>Les mots [u] en français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18</cp:revision>
  <dcterms:created xsi:type="dcterms:W3CDTF">2021-02-16T11:52:59Z</dcterms:created>
  <dcterms:modified xsi:type="dcterms:W3CDTF">2022-08-31T06:54:35Z</dcterms:modified>
</cp:coreProperties>
</file>