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 id="2147483806" r:id="rId8"/>
  </p:sldMasterIdLst>
  <p:notesMasterIdLst>
    <p:notesMasterId r:id="rId46"/>
  </p:notesMasterIdLst>
  <p:sldIdLst>
    <p:sldId id="258" r:id="rId9"/>
    <p:sldId id="313" r:id="rId10"/>
    <p:sldId id="346" r:id="rId11"/>
    <p:sldId id="347" r:id="rId12"/>
    <p:sldId id="371" r:id="rId13"/>
    <p:sldId id="728" r:id="rId14"/>
    <p:sldId id="308" r:id="rId15"/>
    <p:sldId id="399" r:id="rId16"/>
    <p:sldId id="717" r:id="rId17"/>
    <p:sldId id="574" r:id="rId18"/>
    <p:sldId id="575" r:id="rId19"/>
    <p:sldId id="314" r:id="rId20"/>
    <p:sldId id="729" r:id="rId21"/>
    <p:sldId id="730" r:id="rId22"/>
    <p:sldId id="731" r:id="rId23"/>
    <p:sldId id="732" r:id="rId24"/>
    <p:sldId id="733" r:id="rId25"/>
    <p:sldId id="734" r:id="rId26"/>
    <p:sldId id="329" r:id="rId27"/>
    <p:sldId id="295" r:id="rId28"/>
    <p:sldId id="605" r:id="rId29"/>
    <p:sldId id="735" r:id="rId30"/>
    <p:sldId id="736" r:id="rId31"/>
    <p:sldId id="716" r:id="rId32"/>
    <p:sldId id="713" r:id="rId33"/>
    <p:sldId id="692" r:id="rId34"/>
    <p:sldId id="702" r:id="rId35"/>
    <p:sldId id="721" r:id="rId36"/>
    <p:sldId id="722" r:id="rId37"/>
    <p:sldId id="723" r:id="rId38"/>
    <p:sldId id="724" r:id="rId39"/>
    <p:sldId id="737" r:id="rId40"/>
    <p:sldId id="738" r:id="rId41"/>
    <p:sldId id="726" r:id="rId42"/>
    <p:sldId id="690" r:id="rId43"/>
    <p:sldId id="727" r:id="rId44"/>
    <p:sldId id="6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94737" autoAdjust="0"/>
  </p:normalViewPr>
  <p:slideViewPr>
    <p:cSldViewPr snapToGrid="0">
      <p:cViewPr varScale="1">
        <p:scale>
          <a:sx n="74" d="100"/>
          <a:sy n="74" d="100"/>
        </p:scale>
        <p:origin x="874"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As previous but with 15 fewer seconds on the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72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As previous but with 15 fewer seconds on the timer still.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08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45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903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6718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188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431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813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endParaRPr lang="en-GB" b="1" baseline="0" dirty="0"/>
          </a:p>
          <a:p>
            <a:pPr marL="0"/>
            <a:r>
              <a:rPr lang="en-GB" b="1" baseline="0" dirty="0"/>
              <a:t>Aim: </a:t>
            </a:r>
            <a:r>
              <a:rPr lang="en-GB" baseline="0" dirty="0"/>
              <a:t>reinforce students’ awareness of the fact that [</a:t>
            </a:r>
            <a:r>
              <a:rPr lang="en-GB" baseline="0" dirty="0" err="1"/>
              <a:t>qu</a:t>
            </a:r>
            <a:r>
              <a:rPr lang="en-GB" baseline="0" dirty="0"/>
              <a:t>] has the same pronunciation as hard [c].</a:t>
            </a:r>
          </a:p>
          <a:p>
            <a:pPr marL="0"/>
            <a:endParaRPr lang="en-GB" b="1" baseline="0" dirty="0"/>
          </a:p>
          <a:p>
            <a:pPr marL="0"/>
            <a:r>
              <a:rPr lang="en-GB" b="1" baseline="0" dirty="0"/>
              <a:t>Procedure:</a:t>
            </a:r>
          </a:p>
          <a:p>
            <a:pPr marL="228600" indent="-228600">
              <a:buAutoNum type="arabicPeriod"/>
            </a:pPr>
            <a:r>
              <a:rPr lang="en-GB" baseline="0" dirty="0"/>
              <a:t>The teacher plays the recorded words (all known vocabulary items) one at a time.</a:t>
            </a:r>
          </a:p>
          <a:p>
            <a:pPr marL="228600" indent="-228600">
              <a:buAutoNum type="arabicPeriod"/>
            </a:pPr>
            <a:r>
              <a:rPr lang="en-GB" baseline="0" dirty="0"/>
              <a:t>Students write them, then click to check. </a:t>
            </a:r>
          </a:p>
          <a:p>
            <a:pPr marL="0"/>
            <a:endParaRPr lang="en-GB" baseline="0" dirty="0"/>
          </a:p>
          <a:p>
            <a:pPr marL="0"/>
            <a:r>
              <a:rPr lang="en-GB" b="1" baseline="0" dirty="0"/>
              <a:t>Transcript:</a:t>
            </a:r>
          </a:p>
          <a:p>
            <a:pPr marL="0"/>
            <a:r>
              <a:rPr lang="en-GB" baseline="0" dirty="0"/>
              <a:t>1. </a:t>
            </a:r>
            <a:r>
              <a:rPr lang="en-GB" baseline="0" dirty="0" err="1"/>
              <a:t>quand</a:t>
            </a:r>
            <a:endParaRPr lang="en-GB" baseline="0" dirty="0"/>
          </a:p>
          <a:p>
            <a:pPr marL="0"/>
            <a:r>
              <a:rPr lang="en-GB" baseline="0" dirty="0"/>
              <a:t>2. </a:t>
            </a:r>
            <a:r>
              <a:rPr lang="en-GB" baseline="0" dirty="0" err="1"/>
              <a:t>comprendre</a:t>
            </a:r>
            <a:endParaRPr lang="en-GB" baseline="0" dirty="0"/>
          </a:p>
          <a:p>
            <a:pPr marL="0"/>
            <a:r>
              <a:rPr lang="en-GB" baseline="0" dirty="0"/>
              <a:t>3. </a:t>
            </a:r>
            <a:r>
              <a:rPr lang="en-GB" baseline="0" dirty="0" err="1"/>
              <a:t>cadeau</a:t>
            </a:r>
            <a:endParaRPr lang="en-GB" baseline="0" dirty="0"/>
          </a:p>
          <a:p>
            <a:pPr marL="0"/>
            <a:r>
              <a:rPr lang="en-GB" baseline="0" dirty="0"/>
              <a:t>4. </a:t>
            </a:r>
            <a:r>
              <a:rPr lang="en-GB" baseline="0" dirty="0" err="1"/>
              <a:t>sympathique</a:t>
            </a:r>
            <a:endParaRPr lang="en-GB" baseline="0" dirty="0"/>
          </a:p>
          <a:p>
            <a:pPr marL="0"/>
            <a:r>
              <a:rPr lang="en-GB" baseline="0" dirty="0"/>
              <a:t>5. question</a:t>
            </a:r>
          </a:p>
          <a:p>
            <a:pPr marL="0"/>
            <a:r>
              <a:rPr lang="en-GB" baseline="0" dirty="0"/>
              <a:t>6. parc </a:t>
            </a:r>
          </a:p>
          <a:p>
            <a:pPr marL="0"/>
            <a:r>
              <a:rPr lang="en-GB" baseline="0" dirty="0"/>
              <a:t>7. </a:t>
            </a:r>
            <a:r>
              <a:rPr lang="en-GB" baseline="0" dirty="0" err="1"/>
              <a:t>chaque</a:t>
            </a:r>
            <a:endParaRPr lang="en-GB" baseline="0" dirty="0"/>
          </a:p>
          <a:p>
            <a:pPr marL="0"/>
            <a:r>
              <a:rPr lang="en-GB" baseline="0" dirty="0"/>
              <a:t>8. quatre</a:t>
            </a:r>
          </a:p>
          <a:p>
            <a:pPr marL="0"/>
            <a:r>
              <a:rPr lang="en-GB" baseline="0" dirty="0"/>
              <a:t>9. </a:t>
            </a:r>
            <a:r>
              <a:rPr lang="en-GB" baseline="0" dirty="0" err="1"/>
              <a:t>combien</a:t>
            </a:r>
            <a:endParaRPr lang="en-GB" baseline="0" dirty="0"/>
          </a:p>
          <a:p>
            <a:pPr marL="0"/>
            <a:r>
              <a:rPr lang="en-GB" baseline="0" dirty="0"/>
              <a:t>10. </a:t>
            </a:r>
            <a:r>
              <a:rPr lang="en-GB" baseline="0" dirty="0" err="1"/>
              <a:t>caisse</a:t>
            </a:r>
            <a:endParaRPr lang="en-GB" baseline="0" dirty="0"/>
          </a:p>
          <a:p>
            <a:pPr marL="0"/>
            <a:endParaRPr lang="en-GB" baseline="0" dirty="0"/>
          </a:p>
          <a:p>
            <a:pPr marL="0"/>
            <a:r>
              <a:rPr lang="en-GB" baseline="0" dirty="0"/>
              <a:t>Word frequency (1 is the most frequent word in French): </a:t>
            </a:r>
          </a:p>
          <a:p>
            <a:pPr marL="0"/>
            <a:r>
              <a:rPr lang="en-GB" b="1" baseline="0" dirty="0" err="1"/>
              <a:t>quand</a:t>
            </a:r>
            <a:r>
              <a:rPr lang="en-GB" b="1" baseline="0" dirty="0"/>
              <a:t> </a:t>
            </a:r>
            <a:r>
              <a:rPr lang="en-GB" baseline="0" dirty="0"/>
              <a:t>[119]; </a:t>
            </a:r>
            <a:r>
              <a:rPr lang="en-GB" b="1" baseline="0" dirty="0" err="1"/>
              <a:t>comprendre</a:t>
            </a:r>
            <a:r>
              <a:rPr lang="en-GB" b="1" baseline="0" dirty="0"/>
              <a:t> </a:t>
            </a:r>
            <a:r>
              <a:rPr lang="en-GB" b="0" baseline="0" dirty="0"/>
              <a:t>[95]</a:t>
            </a:r>
            <a:r>
              <a:rPr lang="en-GB" baseline="0" dirty="0"/>
              <a:t> </a:t>
            </a:r>
            <a:r>
              <a:rPr lang="en-GB" b="1" baseline="0" dirty="0" err="1"/>
              <a:t>cadeau</a:t>
            </a:r>
            <a:r>
              <a:rPr lang="en-GB" baseline="0" dirty="0"/>
              <a:t> [2298]; </a:t>
            </a:r>
            <a:r>
              <a:rPr lang="en-GB" b="1" baseline="0" dirty="0" err="1"/>
              <a:t>sympathique</a:t>
            </a:r>
            <a:r>
              <a:rPr lang="en-GB" baseline="0" dirty="0"/>
              <a:t> [4164]; </a:t>
            </a:r>
            <a:r>
              <a:rPr lang="en-GB" b="1" baseline="0" dirty="0"/>
              <a:t>question</a:t>
            </a:r>
            <a:r>
              <a:rPr lang="en-GB" baseline="0" dirty="0"/>
              <a:t>[144]; </a:t>
            </a:r>
            <a:r>
              <a:rPr lang="en-GB" b="1" baseline="0" dirty="0"/>
              <a:t>parc</a:t>
            </a:r>
            <a:r>
              <a:rPr lang="en-GB" baseline="0" dirty="0"/>
              <a:t> [1240], </a:t>
            </a:r>
            <a:r>
              <a:rPr lang="en-GB" b="1" baseline="0" dirty="0" err="1"/>
              <a:t>chaque</a:t>
            </a:r>
            <a:r>
              <a:rPr lang="en-GB" b="1" baseline="0" dirty="0"/>
              <a:t> </a:t>
            </a:r>
            <a:r>
              <a:rPr lang="en-GB" b="0" baseline="0" dirty="0"/>
              <a:t>[151], </a:t>
            </a:r>
            <a:r>
              <a:rPr lang="en-GB" b="1" baseline="0" dirty="0"/>
              <a:t>quatre </a:t>
            </a:r>
            <a:r>
              <a:rPr lang="en-GB" b="0" baseline="0" dirty="0"/>
              <a:t>[253], </a:t>
            </a:r>
            <a:r>
              <a:rPr lang="en-GB" b="1" baseline="0" dirty="0" err="1"/>
              <a:t>combien</a:t>
            </a:r>
            <a:r>
              <a:rPr lang="en-GB" b="1" baseline="0" dirty="0"/>
              <a:t> </a:t>
            </a:r>
            <a:r>
              <a:rPr lang="en-GB" b="0" baseline="0" dirty="0"/>
              <a:t>[800], </a:t>
            </a:r>
            <a:r>
              <a:rPr lang="en-GB" b="1" baseline="0" dirty="0" err="1"/>
              <a:t>caisse</a:t>
            </a:r>
            <a:r>
              <a:rPr lang="en-GB" b="1" baseline="0" dirty="0"/>
              <a:t> </a:t>
            </a:r>
            <a:r>
              <a:rPr lang="en-GB" b="0" baseline="0" dirty="0"/>
              <a:t>[1881]</a:t>
            </a:r>
            <a:endParaRPr lang="en-GB" baseline="0" dirty="0"/>
          </a:p>
          <a:p>
            <a:pPr marL="0"/>
            <a:r>
              <a:rPr lang="de-DE" sz="1200" b="0" i="0" u="none" strike="noStrike" kern="1200" cap="none" dirty="0">
                <a:solidFill>
                  <a:schemeClr val="tx1"/>
                </a:solidFill>
                <a:effectLst/>
                <a:latin typeface="Century Gothic" panose="020B0502020202020204" pitchFamily="34" charset="0"/>
                <a:ea typeface="Calibri"/>
                <a:cs typeface="Calibri"/>
                <a:sym typeface="Calibri"/>
              </a:rPr>
              <a:t>Source: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Londsale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D., &amp; Le Bras, Y.  (2009). </a:t>
            </a:r>
            <a:r>
              <a:rPr lang="en-GB" sz="1200" b="0" i="1" u="none" strike="noStrike" kern="1200" cap="none" dirty="0">
                <a:solidFill>
                  <a:schemeClr val="tx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endParaRPr lang="en-GB" b="1" baseline="0" dirty="0"/>
          </a:p>
          <a:p>
            <a:pPr marL="0"/>
            <a:r>
              <a:rPr lang="en-GB" b="1" baseline="0" dirty="0"/>
              <a:t>Aim: </a:t>
            </a:r>
            <a:r>
              <a:rPr lang="en-GB" baseline="0" dirty="0"/>
              <a:t>oral production of a unknown cognate words containing SSC [</a:t>
            </a:r>
            <a:r>
              <a:rPr lang="en-GB" baseline="0" dirty="0" err="1"/>
              <a:t>qu</a:t>
            </a:r>
            <a:r>
              <a:rPr lang="en-GB" baseline="0" dirty="0"/>
              <a:t>]</a:t>
            </a:r>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0"/>
            <a:r>
              <a:rPr lang="en-GB" baseline="0" dirty="0"/>
              <a:t>1. Teacher explains to students that although these words have the same or similar meanings to the English words they recognise, the pronunciation is not the same. </a:t>
            </a:r>
          </a:p>
          <a:p>
            <a:pPr marL="0"/>
            <a:r>
              <a:rPr lang="en-GB" baseline="0" dirty="0"/>
              <a:t>2. Teacher clicks ‘d</a:t>
            </a:r>
            <a:r>
              <a:rPr lang="en-GB" sz="1200" b="0" i="0" kern="1200" dirty="0">
                <a:solidFill>
                  <a:schemeClr val="tx1"/>
                </a:solidFill>
                <a:effectLst/>
                <a:latin typeface="+mn-lt"/>
                <a:ea typeface="+mn-ea"/>
                <a:cs typeface="+mn-cs"/>
              </a:rPr>
              <a:t>ébut</a:t>
            </a:r>
            <a:r>
              <a:rPr lang="en-GB" baseline="0" dirty="0"/>
              <a:t>’.</a:t>
            </a:r>
          </a:p>
          <a:p>
            <a:pPr marL="0"/>
            <a:r>
              <a:rPr lang="en-GB" baseline="0" dirty="0"/>
              <a:t>3. Student A reads the list of words out loud to student B. Student B listens carefully to their partner’s pronunciation, and stops Student A if the [</a:t>
            </a:r>
            <a:r>
              <a:rPr lang="en-GB" baseline="0" dirty="0" err="1"/>
              <a:t>qu</a:t>
            </a:r>
            <a:r>
              <a:rPr lang="en-GB" baseline="0" dirty="0"/>
              <a:t>] sound is pronounced the English way. They </a:t>
            </a:r>
            <a:r>
              <a:rPr lang="en-GB" b="1" baseline="0" dirty="0"/>
              <a:t>only</a:t>
            </a:r>
            <a:r>
              <a:rPr lang="en-GB" b="0" baseline="0" dirty="0"/>
              <a:t> stop their partner if the [</a:t>
            </a:r>
            <a:r>
              <a:rPr lang="en-GB" b="0" baseline="0" dirty="0" err="1"/>
              <a:t>qu</a:t>
            </a:r>
            <a:r>
              <a:rPr lang="en-GB" b="0" baseline="0" dirty="0"/>
              <a:t>] is pronounced incorrectly. If another mispronunciation is noticed, the listening student should note this and correct it at only the end of the round.</a:t>
            </a:r>
            <a:endParaRPr lang="en-GB" baseline="0" dirty="0"/>
          </a:p>
          <a:p>
            <a:pPr marL="0"/>
            <a:r>
              <a:rPr lang="en-GB" baseline="0" dirty="0"/>
              <a:t>4. Students count how many words Student A managed to say correctly.</a:t>
            </a:r>
          </a:p>
          <a:p>
            <a:pPr marL="0"/>
            <a:r>
              <a:rPr lang="en-GB" baseline="0" dirty="0"/>
              <a:t>5. Students swap roles. The student with the most points at the end is the winner.</a:t>
            </a:r>
          </a:p>
          <a:p>
            <a:pPr marL="0"/>
            <a:r>
              <a:rPr lang="en-GB" baseline="0" dirty="0"/>
              <a:t>6. After two rounds, the teacher plays the correct pronunciation by clicking on the audio. Students repeat.</a:t>
            </a:r>
          </a:p>
          <a:p>
            <a:pPr marL="0"/>
            <a:endParaRPr lang="en-GB" baseline="0" dirty="0"/>
          </a:p>
          <a:p>
            <a:pPr marL="0"/>
            <a:r>
              <a:rPr lang="en-GB" b="1" baseline="0" dirty="0"/>
              <a:t>Word frequency (1 is the most frequent word in French): </a:t>
            </a:r>
          </a:p>
          <a:p>
            <a:pPr marL="0"/>
            <a:r>
              <a:rPr lang="en-GB" sz="1200" b="0" dirty="0" err="1">
                <a:solidFill>
                  <a:schemeClr val="accent2"/>
                </a:solidFill>
                <a:latin typeface="Century Gothic" panose="020B0502020202020204" pitchFamily="34" charset="0"/>
                <a:cs typeface="Calibri" panose="020F0502020204030204" pitchFamily="34" charset="0"/>
              </a:rPr>
              <a:t>conséquence</a:t>
            </a:r>
            <a:r>
              <a:rPr lang="en-GB" sz="1200" b="0" dirty="0">
                <a:solidFill>
                  <a:schemeClr val="accent2"/>
                </a:solidFill>
                <a:latin typeface="Century Gothic" panose="020B0502020202020204" pitchFamily="34" charset="0"/>
                <a:cs typeface="Calibri" panose="020F0502020204030204" pitchFamily="34" charset="0"/>
              </a:rPr>
              <a:t> [617], </a:t>
            </a:r>
            <a:r>
              <a:rPr lang="en-GB" sz="1200" b="0" dirty="0" err="1">
                <a:solidFill>
                  <a:schemeClr val="accent2"/>
                </a:solidFill>
                <a:latin typeface="Century Gothic" panose="020B0502020202020204" pitchFamily="34" charset="0"/>
                <a:cs typeface="Calibri" panose="020F0502020204030204" pitchFamily="34" charset="0"/>
              </a:rPr>
              <a:t>qu</a:t>
            </a:r>
            <a:r>
              <a:rPr lang="en-GB" sz="1200" b="0" dirty="0" err="1">
                <a:solidFill>
                  <a:schemeClr val="accent5">
                    <a:lumMod val="50000"/>
                  </a:schemeClr>
                </a:solidFill>
                <a:latin typeface="Century Gothic" panose="020B0502020202020204" pitchFamily="34" charset="0"/>
                <a:cs typeface="Calibri" panose="020F0502020204030204" pitchFamily="34" charset="0"/>
              </a:rPr>
              <a:t>alité</a:t>
            </a:r>
            <a:r>
              <a:rPr lang="en-GB" sz="1200" b="0" dirty="0">
                <a:solidFill>
                  <a:schemeClr val="accent5">
                    <a:lumMod val="50000"/>
                  </a:schemeClr>
                </a:solidFill>
                <a:latin typeface="Century Gothic" panose="020B0502020202020204" pitchFamily="34" charset="0"/>
                <a:cs typeface="Calibri" panose="020F0502020204030204" pitchFamily="34" charset="0"/>
              </a:rPr>
              <a:t> [606], </a:t>
            </a:r>
            <a:r>
              <a:rPr lang="en-GB" sz="1200" dirty="0">
                <a:solidFill>
                  <a:schemeClr val="accent5">
                    <a:lumMod val="50000"/>
                  </a:schemeClr>
                </a:solidFill>
                <a:latin typeface="Century Gothic" panose="020B0502020202020204" pitchFamily="34" charset="0"/>
                <a:cs typeface="Calibri" panose="020F0502020204030204" pitchFamily="34" charset="0"/>
              </a:rPr>
              <a:t>quitter [507], qualification [4004], liquid [3520], </a:t>
            </a:r>
            <a:r>
              <a:rPr lang="en-GB" sz="1200" dirty="0">
                <a:solidFill>
                  <a:srgbClr val="115076"/>
                </a:solidFill>
                <a:latin typeface="Century Gothic" panose="020B0502020202020204" pitchFamily="34" charset="0"/>
                <a:cs typeface="Calibri" panose="020F0502020204030204" pitchFamily="34" charset="0"/>
              </a:rPr>
              <a:t>qualifier [1283], </a:t>
            </a:r>
            <a:r>
              <a:rPr lang="en-GB" sz="1200" dirty="0" err="1">
                <a:solidFill>
                  <a:srgbClr val="115076"/>
                </a:solidFill>
                <a:latin typeface="Century Gothic" panose="020B0502020202020204" pitchFamily="34" charset="0"/>
                <a:cs typeface="Calibri" panose="020F0502020204030204" pitchFamily="34" charset="0"/>
              </a:rPr>
              <a:t>équivalent</a:t>
            </a:r>
            <a:r>
              <a:rPr lang="en-GB" sz="1200" dirty="0">
                <a:solidFill>
                  <a:srgbClr val="115076"/>
                </a:solidFill>
                <a:latin typeface="Century Gothic" panose="020B0502020202020204" pitchFamily="34" charset="0"/>
                <a:cs typeface="Calibri" panose="020F0502020204030204" pitchFamily="34" charset="0"/>
              </a:rPr>
              <a:t> [2476], </a:t>
            </a:r>
            <a:r>
              <a:rPr lang="en-GB" sz="1200" dirty="0">
                <a:solidFill>
                  <a:schemeClr val="accent1">
                    <a:lumMod val="50000"/>
                  </a:schemeClr>
                </a:solidFill>
                <a:latin typeface="Century Gothic" panose="020B0502020202020204" pitchFamily="34" charset="0"/>
                <a:cs typeface="Calibri" panose="020F0502020204030204" pitchFamily="34" charset="0"/>
              </a:rPr>
              <a:t>se</a:t>
            </a:r>
            <a:r>
              <a:rPr lang="en-GB" sz="1200" dirty="0">
                <a:solidFill>
                  <a:srgbClr val="EE6000"/>
                </a:solidFill>
                <a:latin typeface="Century Gothic" panose="020B0502020202020204" pitchFamily="34" charset="0"/>
                <a:cs typeface="Calibri" panose="020F0502020204030204" pitchFamily="34" charset="0"/>
              </a:rPr>
              <a:t>qu</a:t>
            </a:r>
            <a:r>
              <a:rPr lang="en-GB" sz="1200" u="none" dirty="0">
                <a:solidFill>
                  <a:schemeClr val="accent1">
                    <a:lumMod val="50000"/>
                  </a:schemeClr>
                </a:solidFill>
                <a:latin typeface="Century Gothic" panose="020B0502020202020204" pitchFamily="34" charset="0"/>
                <a:cs typeface="Calibri" panose="020F0502020204030204" pitchFamily="34" charset="0"/>
              </a:rPr>
              <a:t>en</a:t>
            </a:r>
            <a:r>
              <a:rPr lang="en-GB" sz="1200" dirty="0">
                <a:solidFill>
                  <a:schemeClr val="accent1">
                    <a:lumMod val="50000"/>
                  </a:schemeClr>
                </a:solidFill>
                <a:latin typeface="Century Gothic" panose="020B0502020202020204" pitchFamily="34" charset="0"/>
                <a:cs typeface="Calibri" panose="020F0502020204030204" pitchFamily="34" charset="0"/>
              </a:rPr>
              <a:t>ce [3099], </a:t>
            </a:r>
            <a:r>
              <a:rPr lang="en-GB" sz="1200" dirty="0" err="1">
                <a:solidFill>
                  <a:schemeClr val="accent2"/>
                </a:solidFill>
                <a:latin typeface="Century Gothic" panose="020B0502020202020204" pitchFamily="34" charset="0"/>
                <a:cs typeface="Calibri" panose="020F0502020204030204" pitchFamily="34" charset="0"/>
              </a:rPr>
              <a:t>qu</a:t>
            </a:r>
            <a:r>
              <a:rPr lang="en-GB" sz="1200" dirty="0" err="1">
                <a:solidFill>
                  <a:schemeClr val="accent5">
                    <a:lumMod val="50000"/>
                  </a:schemeClr>
                </a:solidFill>
                <a:latin typeface="Century Gothic" panose="020B0502020202020204" pitchFamily="34" charset="0"/>
                <a:cs typeface="Calibri" panose="020F0502020204030204" pitchFamily="34" charset="0"/>
              </a:rPr>
              <a:t>antité</a:t>
            </a:r>
            <a:r>
              <a:rPr lang="en-GB" sz="1200" b="0" dirty="0">
                <a:solidFill>
                  <a:schemeClr val="accent5">
                    <a:lumMod val="50000"/>
                  </a:schemeClr>
                </a:solidFill>
                <a:latin typeface="Century Gothic" panose="020B0502020202020204" pitchFamily="34" charset="0"/>
                <a:cs typeface="Calibri" panose="020F0502020204030204" pitchFamily="34" charset="0"/>
              </a:rPr>
              <a:t> [1680],</a:t>
            </a:r>
            <a:r>
              <a:rPr lang="en-GB" sz="1200" dirty="0">
                <a:solidFill>
                  <a:schemeClr val="accent1">
                    <a:lumMod val="50000"/>
                  </a:schemeClr>
                </a:solidFill>
                <a:latin typeface="Century Gothic" panose="020B0502020202020204" pitchFamily="34" charset="0"/>
                <a:cs typeface="Calibri" panose="020F0502020204030204" pitchFamily="34" charset="0"/>
              </a:rPr>
              <a:t> </a:t>
            </a:r>
            <a:r>
              <a:rPr lang="en-GB" sz="1200" dirty="0" err="1">
                <a:solidFill>
                  <a:srgbClr val="115076"/>
                </a:solidFill>
                <a:latin typeface="Century Gothic" panose="020B0502020202020204" pitchFamily="34" charset="0"/>
                <a:cs typeface="Calibri" panose="020F0502020204030204" pitchFamily="34" charset="0"/>
              </a:rPr>
              <a:t>tranquille</a:t>
            </a:r>
            <a:r>
              <a:rPr lang="en-GB" sz="1200" dirty="0">
                <a:solidFill>
                  <a:srgbClr val="115076"/>
                </a:solidFill>
                <a:latin typeface="Century Gothic" panose="020B0502020202020204" pitchFamily="34" charset="0"/>
                <a:cs typeface="Calibri" panose="020F0502020204030204" pitchFamily="34" charset="0"/>
              </a:rPr>
              <a:t> [2555], </a:t>
            </a:r>
            <a:r>
              <a:rPr lang="en-GB" sz="1200" b="0" i="0" u="none" strike="noStrike" kern="1200" dirty="0" err="1">
                <a:solidFill>
                  <a:schemeClr val="tx1"/>
                </a:solidFill>
                <a:effectLst/>
                <a:latin typeface="+mn-lt"/>
                <a:ea typeface="+mn-ea"/>
                <a:cs typeface="+mn-cs"/>
              </a:rPr>
              <a:t>fréquent</a:t>
            </a:r>
            <a:r>
              <a:rPr lang="en-GB" dirty="0"/>
              <a:t> [2684],</a:t>
            </a:r>
            <a:r>
              <a:rPr lang="en-GB" sz="1200" b="0" dirty="0">
                <a:solidFill>
                  <a:schemeClr val="accent5">
                    <a:lumMod val="50000"/>
                  </a:schemeClr>
                </a:solidFill>
                <a:latin typeface="Century Gothic" panose="020B0502020202020204" pitchFamily="34" charset="0"/>
                <a:cs typeface="Calibri" panose="020F0502020204030204" pitchFamily="34" charset="0"/>
              </a:rPr>
              <a:t> </a:t>
            </a:r>
            <a:r>
              <a:rPr lang="en-GB" sz="1200" b="0" dirty="0" err="1">
                <a:solidFill>
                  <a:schemeClr val="accent5">
                    <a:lumMod val="50000"/>
                  </a:schemeClr>
                </a:solidFill>
                <a:latin typeface="Century Gothic" panose="020B0502020202020204" pitchFamily="34" charset="0"/>
                <a:cs typeface="Calibri" panose="020F0502020204030204" pitchFamily="34" charset="0"/>
              </a:rPr>
              <a:t>équipement</a:t>
            </a:r>
            <a:r>
              <a:rPr lang="en-GB" sz="1200" b="0" dirty="0">
                <a:solidFill>
                  <a:schemeClr val="accent5">
                    <a:lumMod val="50000"/>
                  </a:schemeClr>
                </a:solidFill>
                <a:latin typeface="Century Gothic" panose="020B0502020202020204" pitchFamily="34" charset="0"/>
                <a:cs typeface="Calibri" panose="020F0502020204030204" pitchFamily="34" charset="0"/>
              </a:rPr>
              <a:t> [1704]</a:t>
            </a:r>
            <a:endParaRPr lang="en-GB" sz="1200" b="1" dirty="0">
              <a:solidFill>
                <a:schemeClr val="accent5">
                  <a:lumMod val="50000"/>
                </a:schemeClr>
              </a:solidFill>
              <a:latin typeface="Century Gothic" panose="020B0502020202020204" pitchFamily="34" charset="0"/>
              <a:cs typeface="Calibri" panose="020F0502020204030204" pitchFamily="34" charset="0"/>
            </a:endParaRPr>
          </a:p>
          <a:p>
            <a:pPr marL="0"/>
            <a:r>
              <a:rPr lang="de-DE" sz="1200" b="0" i="0" u="none" strike="noStrike" kern="1200" cap="none" dirty="0">
                <a:solidFill>
                  <a:schemeClr val="tx1"/>
                </a:solidFill>
                <a:effectLst/>
                <a:latin typeface="Century Gothic" panose="020B0502020202020204" pitchFamily="34" charset="0"/>
                <a:ea typeface="Calibri"/>
                <a:cs typeface="Calibri"/>
                <a:sym typeface="Calibri"/>
              </a:rPr>
              <a:t>Source: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Londsale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D., &amp; Le Bras, Y.  (2009). </a:t>
            </a:r>
            <a:r>
              <a:rPr lang="en-GB" sz="1200" b="0" i="1" u="none" strike="noStrike" kern="1200" cap="none" dirty="0">
                <a:solidFill>
                  <a:schemeClr val="tx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438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1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600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268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SSCs [</a:t>
            </a:r>
            <a:r>
              <a:rPr lang="en-US" b="0" dirty="0" err="1"/>
              <a:t>th</a:t>
            </a:r>
            <a:r>
              <a:rPr lang="en-US" b="0" dirty="0"/>
              <a:t>], [</a:t>
            </a:r>
            <a:r>
              <a:rPr lang="en-US" b="0" dirty="0" err="1"/>
              <a:t>ch</a:t>
            </a:r>
            <a:r>
              <a:rPr lang="en-US" b="0" dirty="0"/>
              <a:t>], [</a:t>
            </a:r>
            <a:r>
              <a:rPr lang="en-US" b="0" dirty="0" err="1"/>
              <a:t>qu</a:t>
            </a:r>
            <a:r>
              <a:rPr lang="en-US" b="0" dirty="0"/>
              <a:t>] in longer contexts. Raising awareness of cross-linguistic differences in the pronunciation of these consonant clusters through use of cognate words.</a:t>
            </a:r>
            <a:endParaRPr lang="en-US" b="1" dirty="0"/>
          </a:p>
          <a:p>
            <a:endParaRPr lang="en-US" b="1" dirty="0"/>
          </a:p>
          <a:p>
            <a:r>
              <a:rPr lang="en-US" b="1" dirty="0"/>
              <a:t>Procedure:</a:t>
            </a:r>
          </a:p>
          <a:p>
            <a:pPr marL="0" indent="0">
              <a:buNone/>
            </a:pPr>
            <a:r>
              <a:rPr lang="en-US" b="0" dirty="0"/>
              <a:t>1. Click on the buttons to play the audio.</a:t>
            </a:r>
          </a:p>
          <a:p>
            <a:pPr marL="0" indent="0">
              <a:buNone/>
            </a:pPr>
            <a:r>
              <a:rPr lang="en-US" b="0" dirty="0"/>
              <a:t>2. Students listen and tick or transcribe the target SSCs.</a:t>
            </a:r>
          </a:p>
          <a:p>
            <a:pPr marL="0" indent="0">
              <a:buNone/>
            </a:pPr>
            <a:r>
              <a:rPr lang="en-US" b="0" dirty="0"/>
              <a:t>3. Click to reveal answers (with more advanced classes, skip this step and move to step 4 to challenge students to translate the sentences through listening alone).</a:t>
            </a:r>
          </a:p>
          <a:p>
            <a:pPr marL="0" indent="0">
              <a:buNone/>
            </a:pPr>
            <a:r>
              <a:rPr lang="en-US" b="0" dirty="0"/>
              <a:t>4. Students use the answers to try to translate the sentences into English, noticing the cognate words that they have transcribed.</a:t>
            </a:r>
          </a:p>
          <a:p>
            <a:pPr marL="0" indent="0">
              <a:buNone/>
            </a:pPr>
            <a:r>
              <a:rPr lang="en-US" b="0" dirty="0"/>
              <a:t>5. Click to reveal answers.</a:t>
            </a:r>
          </a:p>
          <a:p>
            <a:pPr marL="0" indent="0">
              <a:buNone/>
            </a:pPr>
            <a:r>
              <a:rPr lang="en-US" b="0" dirty="0"/>
              <a:t>6. Ask students to identify other SSCs in the sentence that sound identical to [</a:t>
            </a:r>
            <a:r>
              <a:rPr lang="en-US" b="0" dirty="0" err="1"/>
              <a:t>th</a:t>
            </a:r>
            <a:r>
              <a:rPr lang="en-US" b="0" dirty="0"/>
              <a:t>] and [</a:t>
            </a:r>
            <a:r>
              <a:rPr lang="en-US" b="0" dirty="0" err="1"/>
              <a:t>qu</a:t>
            </a:r>
            <a:r>
              <a:rPr lang="en-US" b="0" dirty="0"/>
              <a:t>] ([t] and hard [c] in </a:t>
            </a:r>
            <a:r>
              <a:rPr lang="en-US" b="0" i="1" dirty="0" err="1"/>
              <a:t>enthousiaste</a:t>
            </a:r>
            <a:r>
              <a:rPr lang="en-US" b="0" i="1" dirty="0"/>
              <a:t> </a:t>
            </a:r>
            <a:r>
              <a:rPr lang="en-US" b="0" i="0" dirty="0"/>
              <a:t>and </a:t>
            </a:r>
            <a:r>
              <a:rPr lang="en-US" b="0" i="1" dirty="0"/>
              <a:t>Québec</a:t>
            </a:r>
            <a:r>
              <a:rPr lang="en-US" b="0" i="0" dirty="0"/>
              <a:t>).</a:t>
            </a:r>
          </a:p>
          <a:p>
            <a:endParaRPr lang="en-US" b="1" dirty="0"/>
          </a:p>
          <a:p>
            <a:r>
              <a:rPr lang="en-US" b="1" dirty="0"/>
              <a:t>Transcript:</a:t>
            </a:r>
          </a:p>
          <a:p>
            <a:pPr marL="0" indent="0" algn="l">
              <a:buFont typeface="+mj-lt"/>
              <a:buNone/>
            </a:pPr>
            <a:r>
              <a:rPr lang="fr-FR" sz="1200" dirty="0">
                <a:solidFill>
                  <a:schemeClr val="accent5">
                    <a:lumMod val="50000"/>
                  </a:schemeClr>
                </a:solidFill>
              </a:rPr>
              <a:t>1. Mathieu est athl</a:t>
            </a:r>
            <a:r>
              <a:rPr lang="fr-FR" sz="1200" dirty="0">
                <a:solidFill>
                  <a:schemeClr val="accent5">
                    <a:lumMod val="50000"/>
                  </a:schemeClr>
                </a:solidFill>
                <a:latin typeface="Century Gothic" panose="020B0502020202020204" pitchFamily="34" charset="0"/>
              </a:rPr>
              <a:t>ète.</a:t>
            </a:r>
          </a:p>
          <a:p>
            <a:pPr marL="0" indent="0" algn="l">
              <a:buFont typeface="+mj-lt"/>
              <a:buNone/>
            </a:pPr>
            <a:r>
              <a:rPr lang="fr-FR" sz="1200" dirty="0">
                <a:solidFill>
                  <a:schemeClr val="accent5">
                    <a:lumMod val="50000"/>
                  </a:schemeClr>
                </a:solidFill>
                <a:latin typeface="Century Gothic" panose="020B0502020202020204" pitchFamily="34" charset="0"/>
              </a:rPr>
              <a:t>2. Il cherche des marathons au Québec…</a:t>
            </a:r>
          </a:p>
          <a:p>
            <a:pPr marL="0" indent="0" algn="l">
              <a:buFont typeface="+mj-lt"/>
              <a:buNone/>
            </a:pPr>
            <a:r>
              <a:rPr lang="fr-FR" sz="1200" dirty="0">
                <a:solidFill>
                  <a:schemeClr val="accent5">
                    <a:lumMod val="50000"/>
                  </a:schemeClr>
                </a:solidFill>
                <a:latin typeface="Century Gothic" panose="020B0502020202020204" pitchFamily="34" charset="0"/>
              </a:rPr>
              <a:t>3. …parce qu’il est enthousiaste.</a:t>
            </a:r>
          </a:p>
          <a:p>
            <a:pPr marL="0" indent="0" algn="l">
              <a:buFont typeface="+mj-lt"/>
              <a:buNone/>
            </a:pPr>
            <a:r>
              <a:rPr lang="fr-FR" sz="1200" dirty="0">
                <a:solidFill>
                  <a:schemeClr val="accent5">
                    <a:lumMod val="50000"/>
                  </a:schemeClr>
                </a:solidFill>
                <a:latin typeface="Century Gothic" panose="020B0502020202020204" pitchFamily="34" charset="0"/>
              </a:rPr>
              <a:t>4. Son chat, Thibault, mâche du thon québécois.</a:t>
            </a:r>
          </a:p>
          <a:p>
            <a:pPr marL="0" indent="0" algn="l">
              <a:buFont typeface="+mj-lt"/>
              <a:buNone/>
            </a:pPr>
            <a:r>
              <a:rPr lang="fr-FR" sz="1200" dirty="0">
                <a:solidFill>
                  <a:schemeClr val="accent5">
                    <a:lumMod val="50000"/>
                  </a:schemeClr>
                </a:solidFill>
                <a:latin typeface="Century Gothic" panose="020B0502020202020204" pitchFamily="34" charset="0"/>
              </a:rPr>
              <a:t>5. Son chien, Véronique, est chez Monique.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athlète</a:t>
            </a:r>
            <a:r>
              <a:rPr lang="en-GB" baseline="0" dirty="0"/>
              <a:t> [4722]</a:t>
            </a:r>
            <a:r>
              <a:rPr lang="en-GB" baseline="0" dirty="0">
                <a:latin typeface="Century Gothic" panose="020B0502020202020204" pitchFamily="34" charset="0"/>
              </a:rPr>
              <a:t>, marathon [&gt;5000], </a:t>
            </a:r>
            <a:r>
              <a:rPr lang="en-GB" baseline="0" dirty="0" err="1">
                <a:latin typeface="Century Gothic" panose="020B0502020202020204" pitchFamily="34" charset="0"/>
              </a:rPr>
              <a:t>enthousiaste</a:t>
            </a:r>
            <a:r>
              <a:rPr lang="en-GB" baseline="0" dirty="0">
                <a:latin typeface="Century Gothic" panose="020B0502020202020204" pitchFamily="34" charset="0"/>
              </a:rPr>
              <a:t> [4287], </a:t>
            </a:r>
            <a:r>
              <a:rPr lang="en-GB" baseline="0" dirty="0" err="1">
                <a:latin typeface="Century Gothic" panose="020B0502020202020204" pitchFamily="34" charset="0"/>
              </a:rPr>
              <a:t>groupe</a:t>
            </a:r>
            <a:r>
              <a:rPr lang="en-GB" baseline="0" dirty="0">
                <a:latin typeface="Century Gothic" panose="020B0502020202020204" pitchFamily="34" charset="0"/>
              </a:rPr>
              <a:t> [187], </a:t>
            </a:r>
            <a:r>
              <a:rPr lang="en-GB" sz="1200" b="0" dirty="0" err="1">
                <a:solidFill>
                  <a:schemeClr val="bg1"/>
                </a:solidFill>
              </a:rPr>
              <a:t>consonantique</a:t>
            </a:r>
            <a:r>
              <a:rPr lang="en-GB" sz="1200" b="0" dirty="0">
                <a:solidFill>
                  <a:schemeClr val="bg1"/>
                </a:solidFill>
              </a:rPr>
              <a:t> [&lt;5000]</a:t>
            </a: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mâcher</a:t>
            </a:r>
            <a:r>
              <a:rPr lang="en-GB" b="0" baseline="0" dirty="0">
                <a:latin typeface="Century Gothic" panose="020B0502020202020204" pitchFamily="34" charset="0"/>
              </a:rPr>
              <a:t> [&gt;5000], thon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05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1/7. [note only 6 slides include SSC [</a:t>
            </a:r>
            <a:r>
              <a:rPr lang="en-US" b="1" dirty="0" err="1"/>
              <a:t>qu</a:t>
            </a:r>
            <a:r>
              <a:rPr lang="en-US" b="1" dirty="0"/>
              <a:t>]]</a:t>
            </a:r>
          </a:p>
          <a:p>
            <a:endParaRPr lang="en-US" b="1" dirty="0"/>
          </a:p>
          <a:p>
            <a:r>
              <a:rPr lang="en-US" b="1" dirty="0"/>
              <a:t>Aim: </a:t>
            </a:r>
            <a:r>
              <a:rPr lang="en-US" b="0" dirty="0"/>
              <a:t>Oral production and aural recognition of SSCs [</a:t>
            </a:r>
            <a:r>
              <a:rPr lang="en-US" b="0" dirty="0" err="1"/>
              <a:t>th</a:t>
            </a:r>
            <a:r>
              <a:rPr lang="en-US" b="0" dirty="0"/>
              <a:t>], [</a:t>
            </a:r>
            <a:r>
              <a:rPr lang="en-US" b="0" dirty="0" err="1"/>
              <a:t>ch</a:t>
            </a:r>
            <a:r>
              <a:rPr lang="en-US" b="0" dirty="0"/>
              <a:t>], [</a:t>
            </a:r>
            <a:r>
              <a:rPr lang="en-US" b="0" dirty="0" err="1"/>
              <a:t>qu</a:t>
            </a:r>
            <a:r>
              <a:rPr lang="en-US" b="0" dirty="0"/>
              <a:t>].</a:t>
            </a:r>
            <a:endParaRPr lang="en-US" b="1" dirty="0"/>
          </a:p>
          <a:p>
            <a:endParaRPr lang="en-US" b="1" dirty="0"/>
          </a:p>
          <a:p>
            <a:r>
              <a:rPr lang="en-US" b="1" dirty="0"/>
              <a:t>Procedure:</a:t>
            </a:r>
          </a:p>
          <a:p>
            <a:pPr marL="0" indent="0">
              <a:buNone/>
            </a:pPr>
            <a:r>
              <a:rPr lang="en-US" b="0" dirty="0"/>
              <a:t>1. Students prepare for the activity by sketching the grid pictured on this slide. Use the sentence on this slide as an example to model steps 2-6 below.</a:t>
            </a:r>
          </a:p>
          <a:p>
            <a:pPr marL="0" indent="0">
              <a:buNone/>
            </a:pPr>
            <a:r>
              <a:rPr lang="en-US" b="0" dirty="0"/>
              <a:t>2. Students work in pairs. Student A faces the board. Student B turns away.</a:t>
            </a:r>
          </a:p>
          <a:p>
            <a:pPr marL="0" indent="0">
              <a:buNone/>
            </a:pPr>
            <a:r>
              <a:rPr lang="en-US" b="0" dirty="0"/>
              <a:t>3. Student A reads the sentence from the board. Student B has their back to the board and ticks the SSCs they hear.</a:t>
            </a:r>
          </a:p>
          <a:p>
            <a:pPr marL="0" indent="0">
              <a:buNone/>
            </a:pPr>
            <a:r>
              <a:rPr lang="en-US" b="0" dirty="0"/>
              <a:t>4. Student B turns back to the board to check the answer, revealed on clicks. </a:t>
            </a:r>
          </a:p>
          <a:p>
            <a:pPr marL="0" indent="0">
              <a:buNone/>
            </a:pPr>
            <a:r>
              <a:rPr lang="en-US" b="0" dirty="0"/>
              <a:t>5. Students use their knowledge of cognates to guess the English meaning of the sentence, revealed on a further click. At more advanced levels, the listening student could try to do this as part of step 3.</a:t>
            </a:r>
          </a:p>
          <a:p>
            <a:pPr marL="0" indent="0">
              <a:buNone/>
            </a:pPr>
            <a:r>
              <a:rPr lang="en-US" b="0" dirty="0"/>
              <a:t>6. Both students practice saying the sentences at increasing speeds to increase fluency of production. Click on the numbers 1-3 to hear the sentences read aloud at different speeds. Students listen and repeat. </a:t>
            </a:r>
            <a:endParaRPr lang="en-US" b="1" dirty="0"/>
          </a:p>
          <a:p>
            <a:pPr marL="0" indent="0">
              <a:buNone/>
            </a:pPr>
            <a:r>
              <a:rPr lang="en-US" b="0" dirty="0"/>
              <a:t>7. Repeat steps 2-7 for the remaining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6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mammouth</a:t>
            </a:r>
            <a:r>
              <a:rPr lang="en-GB" baseline="0" dirty="0"/>
              <a:t> [&lt;5000]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047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catholique</a:t>
            </a:r>
            <a:r>
              <a:rPr lang="en-GB" baseline="0" dirty="0"/>
              <a:t> [1578]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609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chaise [3419]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606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thé</a:t>
            </a:r>
            <a:r>
              <a:rPr lang="en-GB" b="0" baseline="0" dirty="0" err="1">
                <a:latin typeface="Century Gothic" panose="020B0502020202020204" pitchFamily="34" charset="0"/>
              </a:rPr>
              <a:t>âtre</a:t>
            </a:r>
            <a:r>
              <a:rPr lang="en-GB" b="0" baseline="0" dirty="0">
                <a:latin typeface="Century Gothic" panose="020B0502020202020204" pitchFamily="34" charset="0"/>
              </a:rPr>
              <a:t> [1701]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Century Gothic" panose="020B0502020202020204" pitchFamily="34" charset="0"/>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Century Gothic" panose="020B0502020202020204" pitchFamily="34" charset="0"/>
              </a:rPr>
              <a:t>champ [847]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5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450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slide 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méthode</a:t>
            </a:r>
            <a:r>
              <a:rPr lang="en-GB" baseline="0" dirty="0"/>
              <a:t> [1149], chinois [1914]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14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24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4044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6058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‘-c’ ➜ French ‘-que’ word pattern and connect this with SSC [</a:t>
            </a:r>
            <a:r>
              <a:rPr lang="en-US" b="0" dirty="0" err="1"/>
              <a:t>qu</a:t>
            </a:r>
            <a:r>
              <a:rPr lang="en-US" b="0" dirty="0"/>
              <a:t>].</a:t>
            </a:r>
          </a:p>
          <a:p>
            <a:endParaRPr lang="en-US" b="1" dirty="0"/>
          </a:p>
          <a:p>
            <a:r>
              <a:rPr lang="en-US" b="1" dirty="0"/>
              <a:t>Procedure:</a:t>
            </a:r>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a:t>
            </a:r>
            <a:r>
              <a:rPr lang="en-US" b="0" dirty="0" err="1"/>
              <a:t>Practise</a:t>
            </a:r>
            <a:r>
              <a:rPr lang="en-US" b="0" dirty="0"/>
              <a:t> pronouncing the endings French ‘-</a:t>
            </a:r>
            <a:r>
              <a:rPr lang="en-US" b="0" dirty="0" err="1"/>
              <a:t>ique</a:t>
            </a:r>
            <a:r>
              <a:rPr lang="en-US" b="0" dirty="0"/>
              <a:t>’ and English ‘-</a:t>
            </a:r>
            <a:r>
              <a:rPr lang="en-US" b="0" dirty="0" err="1"/>
              <a:t>ic</a:t>
            </a:r>
            <a:r>
              <a:rPr lang="en-US" b="0" dirty="0"/>
              <a:t>’, focusing on the [</a:t>
            </a:r>
            <a:r>
              <a:rPr lang="en-US" b="0" dirty="0" err="1"/>
              <a:t>i</a:t>
            </a:r>
            <a:r>
              <a:rPr lang="en-US" b="0" dirty="0"/>
              <a:t>] pronunciation (pronounced differently in French and English) and the [</a:t>
            </a:r>
            <a:r>
              <a:rPr lang="en-US" b="0" dirty="0" err="1"/>
              <a:t>qu</a:t>
            </a:r>
            <a:r>
              <a:rPr lang="en-US" b="0" dirty="0"/>
              <a:t>] spelling and pronunciation (pronounced the same way in French and English).</a:t>
            </a:r>
          </a:p>
          <a:p>
            <a:pPr marL="0" indent="0">
              <a:buNone/>
            </a:pPr>
            <a:r>
              <a:rPr lang="en-US" b="0" dirty="0"/>
              <a:t>3. Click on the French words to hear them said by a native speaker. Students repeat, and then say the English.</a:t>
            </a:r>
          </a:p>
          <a:p>
            <a:endParaRPr lang="en-US" b="0" dirty="0"/>
          </a:p>
          <a:p>
            <a:r>
              <a:rPr lang="en-US" b="1" dirty="0"/>
              <a:t>Transcript:</a:t>
            </a:r>
          </a:p>
          <a:p>
            <a:r>
              <a:rPr lang="en-US" b="0" dirty="0"/>
              <a:t>fantastique</a:t>
            </a:r>
          </a:p>
          <a:p>
            <a:r>
              <a:rPr lang="en-US" b="0" dirty="0" err="1"/>
              <a:t>historique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noProof="0" dirty="0"/>
              <a:t>Oral production of words containing SSC [</a:t>
            </a:r>
            <a:r>
              <a:rPr lang="en-GB" b="0" noProof="0" dirty="0" err="1"/>
              <a:t>qu</a:t>
            </a:r>
            <a:r>
              <a:rPr lang="en-GB" b="0" noProof="0" dirty="0"/>
              <a:t>]; application of English-French word patterns.</a:t>
            </a:r>
          </a:p>
          <a:p>
            <a:endParaRPr lang="en-US" b="1" dirty="0"/>
          </a:p>
          <a:p>
            <a:r>
              <a:rPr lang="en-US" b="1" dirty="0"/>
              <a:t>Procedure:</a:t>
            </a:r>
          </a:p>
          <a:p>
            <a:pPr marL="0" indent="0">
              <a:buNone/>
            </a:pPr>
            <a:r>
              <a:rPr lang="en-US" b="0" dirty="0"/>
              <a:t>1. Students translate the French words into English, applying the knowledge of French-English word patterns covered in the last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on the audio button to hear the words pronounced by a native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repeat and then say the English translation aloud, focusing on the pronunciation of –(</a:t>
            </a:r>
            <a:r>
              <a:rPr lang="en-US" b="0" dirty="0" err="1"/>
              <a:t>i</a:t>
            </a:r>
            <a:r>
              <a:rPr lang="en-US" b="0" dirty="0"/>
              <a:t>)c/-(</a:t>
            </a:r>
            <a:r>
              <a:rPr lang="en-US" b="0" dirty="0" err="1"/>
              <a:t>i</a:t>
            </a:r>
            <a:r>
              <a:rPr lang="en-US" b="0" dirty="0"/>
              <a:t>)que.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bring up the bubble with information about the range of English spelling variations equivalent to the French -que.</a:t>
            </a:r>
          </a:p>
          <a:p>
            <a:endParaRPr lang="en-US" b="0"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catholique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risque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marque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rythmique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critique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scientifique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attaque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plastique</a:t>
            </a:r>
          </a:p>
          <a:p>
            <a:endParaRPr lang="en-US" b="1" dirty="0"/>
          </a:p>
          <a:p>
            <a:pPr rtl="0" eaLnBrk="1" fontAlgn="t" latinLnBrk="0" hangingPunct="1"/>
            <a:r>
              <a:rPr lang="en-GB" b="1" baseline="0" dirty="0"/>
              <a:t>Word frequency of cognates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catholique [1578]</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risque [640]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marque [1344]</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rythmique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critique [909]</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scientifique [950], attaque [1655], plastique [2191]</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199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To revise and expand knowledge of the French word ending –que and its English equivalent equivalents; to introduce the English ‘-</a:t>
            </a:r>
            <a:r>
              <a:rPr lang="en-US" b="0" dirty="0" err="1"/>
              <a:t>ical</a:t>
            </a:r>
            <a:r>
              <a:rPr lang="en-US" b="0" dirty="0"/>
              <a:t>’ ➜ French ‘-</a:t>
            </a:r>
            <a:r>
              <a:rPr lang="en-US" b="0" dirty="0" err="1"/>
              <a:t>ique</a:t>
            </a:r>
            <a:r>
              <a:rPr lang="en-US" b="0" dirty="0"/>
              <a:t>’ word pattern and connect these with SSCs [</a:t>
            </a:r>
            <a:r>
              <a:rPr lang="en-US" b="0" dirty="0" err="1"/>
              <a:t>i</a:t>
            </a:r>
            <a:r>
              <a:rPr lang="en-US" b="0" dirty="0"/>
              <a:t>] and [</a:t>
            </a:r>
            <a:r>
              <a:rPr lang="en-US" b="0" dirty="0" err="1"/>
              <a:t>qu</a:t>
            </a:r>
            <a:r>
              <a:rPr lang="en-US" b="0" dirty="0"/>
              <a:t>].</a:t>
            </a:r>
          </a:p>
          <a:p>
            <a:endParaRPr lang="en-US" b="0" dirty="0"/>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a:t>
            </a:r>
            <a:r>
              <a:rPr lang="en-US" b="0" dirty="0" err="1"/>
              <a:t>Practise</a:t>
            </a:r>
            <a:r>
              <a:rPr lang="en-US" b="0" dirty="0"/>
              <a:t> pronouncing the endings French ‘-</a:t>
            </a:r>
            <a:r>
              <a:rPr lang="en-US" b="0" dirty="0" err="1"/>
              <a:t>ique</a:t>
            </a:r>
            <a:r>
              <a:rPr lang="en-US" b="0" dirty="0"/>
              <a:t>’ and English ‘-</a:t>
            </a:r>
            <a:r>
              <a:rPr lang="en-US" b="0" dirty="0" err="1"/>
              <a:t>ical</a:t>
            </a:r>
            <a:r>
              <a:rPr lang="en-US" b="0" dirty="0"/>
              <a:t>’, focusing on the [</a:t>
            </a:r>
            <a:r>
              <a:rPr lang="en-US" b="0" dirty="0" err="1"/>
              <a:t>i</a:t>
            </a:r>
            <a:r>
              <a:rPr lang="en-US" b="0" dirty="0"/>
              <a:t>] pronunciation and the [</a:t>
            </a:r>
            <a:r>
              <a:rPr lang="en-US" b="0" dirty="0" err="1"/>
              <a:t>qu</a:t>
            </a:r>
            <a:r>
              <a:rPr lang="en-US" b="0" dirty="0"/>
              <a:t>] spelling.</a:t>
            </a:r>
          </a:p>
          <a:p>
            <a:pPr marL="0" indent="0">
              <a:buNone/>
            </a:pPr>
            <a:r>
              <a:rPr lang="en-US" b="0" dirty="0"/>
              <a:t>3. Click on the French word to hear it said by a native speaker. Students repeat, and then say the English.</a:t>
            </a:r>
          </a:p>
          <a:p>
            <a:endParaRPr lang="en-US" b="0" dirty="0"/>
          </a:p>
          <a:p>
            <a:r>
              <a:rPr lang="en-US" b="1" dirty="0"/>
              <a:t>Transcript:</a:t>
            </a:r>
          </a:p>
          <a:p>
            <a:r>
              <a:rPr lang="en-US" b="0" dirty="0"/>
              <a:t>fantastique</a:t>
            </a:r>
          </a:p>
          <a:p>
            <a:r>
              <a:rPr lang="en-US" b="0" dirty="0" err="1"/>
              <a:t>historique</a:t>
            </a:r>
            <a:endParaRPr lang="en-US" b="0" dirty="0"/>
          </a:p>
          <a:p>
            <a:r>
              <a:rPr lang="en-US" b="0" dirty="0" err="1"/>
              <a:t>magique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magique</a:t>
            </a:r>
            <a:r>
              <a:rPr lang="en-GB" baseline="0" dirty="0"/>
              <a:t> [3530]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962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noProof="0" dirty="0"/>
              <a:t>Oral production of words containing SSC [</a:t>
            </a:r>
            <a:r>
              <a:rPr lang="en-GB" b="0" noProof="0" dirty="0" err="1"/>
              <a:t>qu</a:t>
            </a:r>
            <a:r>
              <a:rPr lang="en-GB" b="0" noProof="0" dirty="0"/>
              <a:t>]; application of English-French word patterns.</a:t>
            </a:r>
          </a:p>
          <a:p>
            <a:endParaRPr lang="en-US" b="1" dirty="0"/>
          </a:p>
          <a:p>
            <a:r>
              <a:rPr lang="en-US" b="1" dirty="0"/>
              <a:t>Procedure:</a:t>
            </a:r>
          </a:p>
          <a:p>
            <a:pPr marL="0" indent="0">
              <a:buNone/>
            </a:pPr>
            <a:r>
              <a:rPr lang="en-US" b="0" dirty="0"/>
              <a:t>1. Students translate the English words into French, applying the knowledge of French-English word patterns covered on the previous slide.</a:t>
            </a:r>
          </a:p>
          <a:p>
            <a:pPr marL="0" indent="0">
              <a:buNone/>
            </a:pPr>
            <a:r>
              <a:rPr lang="en-US" b="0" dirty="0"/>
              <a:t>2. Click to reveal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Click on the audio button to hear the words pronounced by a native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repeat and then say the English translation aloud, focusing on the pronunciation of –</a:t>
            </a:r>
            <a:r>
              <a:rPr lang="en-US" b="0" dirty="0" err="1"/>
              <a:t>ic</a:t>
            </a:r>
            <a:r>
              <a:rPr lang="en-US" b="0" dirty="0"/>
              <a:t>(al)/-</a:t>
            </a:r>
            <a:r>
              <a:rPr lang="en-US" b="0" dirty="0" err="1"/>
              <a:t>ique</a:t>
            </a:r>
            <a:r>
              <a:rPr lang="en-US" b="0" dirty="0"/>
              <a:t>.</a:t>
            </a:r>
          </a:p>
          <a:p>
            <a:endParaRPr lang="en-US" b="0"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statistique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politique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physique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économique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technique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logique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typique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musique classique</a:t>
            </a:r>
          </a:p>
          <a:p>
            <a:endParaRPr lang="en-US" b="1" dirty="0"/>
          </a:p>
          <a:p>
            <a:pPr marL="0" indent="0" rtl="0" eaLnBrk="1" fontAlgn="t" latinLnBrk="0" hangingPunct="1">
              <a:buFont typeface="+mj-lt"/>
              <a:buNone/>
            </a:pPr>
            <a:r>
              <a:rPr lang="en-GB" b="1" baseline="0" dirty="0"/>
              <a:t>Word frequency of cognates used (1 is the most frequent word in French): </a:t>
            </a:r>
          </a:p>
          <a:p>
            <a:pPr marL="0" marR="0" lvl="0" indent="0" algn="l" defTabSz="914400" rtl="0" eaLnBrk="1" fontAlgn="t" latinLnBrk="0" hangingPunct="1">
              <a:lnSpc>
                <a:spcPct val="100000"/>
              </a:lnSpc>
              <a:spcBef>
                <a:spcPts val="0"/>
              </a:spcBef>
              <a:spcAft>
                <a:spcPts val="0"/>
              </a:spcAft>
              <a:buClrTx/>
              <a:buSzTx/>
              <a:buFont typeface="+mj-lt"/>
              <a:buNone/>
              <a:tabLst/>
              <a:defRPr/>
            </a:pPr>
            <a:r>
              <a:rPr lang="fr-FR" sz="1200" b="0" i="0" u="none" strike="noStrike" kern="1200" dirty="0">
                <a:solidFill>
                  <a:schemeClr val="tx1"/>
                </a:solidFill>
                <a:effectLst/>
                <a:latin typeface="+mn-lt"/>
                <a:ea typeface="+mn-ea"/>
                <a:cs typeface="+mn-cs"/>
              </a:rPr>
              <a:t>statistique [1901]</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politique [128], physique [1146]</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économique [261]</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technique [592],</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logique [1107], typique [4178], classique [1845]</a:t>
            </a:r>
            <a:r>
              <a:rPr lang="en-GB" sz="1200" b="0" i="0" u="none" strike="noStrike" kern="1200" dirty="0">
                <a:solidFill>
                  <a:schemeClr val="tx1"/>
                </a:solidFill>
                <a:effectLst/>
                <a:latin typeface="+mn-lt"/>
                <a:ea typeface="+mn-ea"/>
                <a:cs typeface="+mn-cs"/>
              </a:rPr>
              <a:t>, </a:t>
            </a:r>
          </a:p>
          <a:p>
            <a:pPr marL="0" indent="0" rtl="0" eaLnBrk="1" fontAlgn="t" latinLnBrk="0" hangingPunct="1">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81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9039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671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1882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43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813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5 minutes </a:t>
            </a:r>
            <a:r>
              <a:rPr lang="en-GB" sz="1200" b="0" kern="1200" dirty="0">
                <a:solidFill>
                  <a:schemeClr val="tx1"/>
                </a:solidFill>
                <a:effectLst/>
                <a:latin typeface="+mn-lt"/>
                <a:ea typeface="+mn-ea"/>
                <a:cs typeface="+mn-cs"/>
              </a:rPr>
              <a:t>for three slides</a:t>
            </a:r>
            <a:endParaRPr lang="en-GB" sz="1200" b="1" kern="1200" dirty="0">
              <a:solidFill>
                <a:schemeClr val="tx1"/>
              </a:solidFill>
              <a:effectLst/>
              <a:latin typeface="+mn-lt"/>
              <a:ea typeface="+mn-ea"/>
              <a:cs typeface="+mn-cs"/>
            </a:endParaRPr>
          </a:p>
          <a:p>
            <a:endParaRPr lang="en-GB" b="1" dirty="0"/>
          </a:p>
          <a:p>
            <a:r>
              <a:rPr lang="en-US" b="1" dirty="0"/>
              <a:t>Aim: </a:t>
            </a:r>
            <a:r>
              <a:rPr lang="en-US" b="0" dirty="0" err="1"/>
              <a:t>automatisation</a:t>
            </a:r>
            <a:r>
              <a:rPr lang="en-US" b="0" dirty="0"/>
              <a:t> of oral production of</a:t>
            </a:r>
            <a:r>
              <a:rPr lang="en-US" b="0" baseline="0" dirty="0"/>
              <a:t> SSC [</a:t>
            </a:r>
            <a:r>
              <a:rPr lang="en-US" b="0" baseline="0" dirty="0" err="1"/>
              <a:t>qu</a:t>
            </a:r>
            <a:r>
              <a:rPr lang="en-US" b="0" baseline="0" dirty="0"/>
              <a:t>] at word level.</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Tell students that they are going to take turns to say all the words within a given time, building up speed. They call in any order they like</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are not allowed to repeat the one they said in their last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the timer on the screen.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listening students checks that the speaking student does not pronounce [</a:t>
            </a:r>
            <a:r>
              <a:rPr lang="en-GB" sz="1200" kern="1200" dirty="0" err="1">
                <a:solidFill>
                  <a:schemeClr val="tx1"/>
                </a:solidFill>
                <a:effectLst/>
                <a:latin typeface="+mn-lt"/>
                <a:ea typeface="+mn-ea"/>
                <a:cs typeface="+mn-cs"/>
              </a:rPr>
              <a:t>qu</a:t>
            </a:r>
            <a:r>
              <a:rPr lang="en-GB" sz="1200" kern="1200" dirty="0">
                <a:solidFill>
                  <a:schemeClr val="tx1"/>
                </a:solidFill>
                <a:effectLst/>
                <a:latin typeface="+mn-lt"/>
                <a:ea typeface="+mn-ea"/>
                <a:cs typeface="+mn-cs"/>
              </a:rPr>
              <a:t>] the English way. If they do, they must repeat the word correctly three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Students swap roles. Restart the timer.</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Click to check pronunciation of the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musique [1139], </a:t>
            </a:r>
            <a:r>
              <a:rPr lang="en-GB" baseline="0" dirty="0" err="1"/>
              <a:t>équipe</a:t>
            </a:r>
            <a:r>
              <a:rPr lang="en-GB" baseline="0" dirty="0"/>
              <a:t> [814], </a:t>
            </a:r>
            <a:r>
              <a:rPr lang="en-GB" baseline="0" dirty="0" err="1"/>
              <a:t>équipement</a:t>
            </a:r>
            <a:r>
              <a:rPr lang="en-GB" baseline="0" dirty="0"/>
              <a:t> [1704], </a:t>
            </a:r>
            <a:r>
              <a:rPr lang="en-GB" baseline="0" dirty="0" err="1"/>
              <a:t>quantité</a:t>
            </a:r>
            <a:r>
              <a:rPr lang="en-GB" baseline="0" dirty="0"/>
              <a:t> [1680], </a:t>
            </a:r>
            <a:r>
              <a:rPr lang="en-GB" baseline="0" dirty="0" err="1"/>
              <a:t>requête</a:t>
            </a:r>
            <a:r>
              <a:rPr lang="en-GB" baseline="0" dirty="0"/>
              <a:t> [3750], </a:t>
            </a:r>
            <a:r>
              <a:rPr lang="en-GB" baseline="0" dirty="0" err="1"/>
              <a:t>manquer</a:t>
            </a:r>
            <a:r>
              <a:rPr lang="en-GB" baseline="0" dirty="0"/>
              <a:t> [583], </a:t>
            </a:r>
            <a:r>
              <a:rPr lang="en-GB" baseline="0" dirty="0" err="1"/>
              <a:t>expliquer</a:t>
            </a:r>
            <a:r>
              <a:rPr lang="en-GB" baseline="0" dirty="0"/>
              <a:t> [252], quatre [253]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18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8437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07183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838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862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3271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47924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8473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92111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51660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36740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5738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890150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082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875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8247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1387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52563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60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050758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23555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234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65967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0246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44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1283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8133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5934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498398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19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53521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54925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051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304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7369117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508262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7363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1.wav"/><Relationship Id="rId12"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5" Type="http://schemas.openxmlformats.org/officeDocument/2006/relationships/image" Target="../media/image12.png"/><Relationship Id="rId10" Type="http://schemas.openxmlformats.org/officeDocument/2006/relationships/audio" Target="../media/audio13.wav"/><Relationship Id="rId4" Type="http://schemas.openxmlformats.org/officeDocument/2006/relationships/image" Target="../media/image9.png"/><Relationship Id="rId9" Type="http://schemas.openxmlformats.org/officeDocument/2006/relationships/image" Target="../media/image10.pn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1.wav"/><Relationship Id="rId12" Type="http://schemas.openxmlformats.org/officeDocument/2006/relationships/audio" Target="../media/audio15.wav"/><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5" Type="http://schemas.openxmlformats.org/officeDocument/2006/relationships/image" Target="../media/image12.png"/><Relationship Id="rId10" Type="http://schemas.openxmlformats.org/officeDocument/2006/relationships/audio" Target="../media/audio13.wav"/><Relationship Id="rId4" Type="http://schemas.openxmlformats.org/officeDocument/2006/relationships/image" Target="../media/image9.png"/><Relationship Id="rId9" Type="http://schemas.openxmlformats.org/officeDocument/2006/relationships/image" Target="../media/image10.png"/><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5.pn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notesSlide" Target="../notesSlides/notesSlide20.xml"/><Relationship Id="rId16" Type="http://schemas.openxmlformats.org/officeDocument/2006/relationships/audio" Target="../media/audio37.wav"/><Relationship Id="rId1" Type="http://schemas.openxmlformats.org/officeDocument/2006/relationships/slideLayout" Target="../slideLayouts/slideLayout68.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14.png"/><Relationship Id="rId15" Type="http://schemas.openxmlformats.org/officeDocument/2006/relationships/audio" Target="../media/audio36.wav"/><Relationship Id="rId10" Type="http://schemas.openxmlformats.org/officeDocument/2006/relationships/audio" Target="../media/audio31.wav"/><Relationship Id="rId4" Type="http://schemas.microsoft.com/office/2007/relationships/hdphoto" Target="../media/hdphoto1.wdp"/><Relationship Id="rId9" Type="http://schemas.openxmlformats.org/officeDocument/2006/relationships/audio" Target="../media/audio30.wav"/><Relationship Id="rId14" Type="http://schemas.openxmlformats.org/officeDocument/2006/relationships/audio" Target="../media/audio35.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24.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5.png"/><Relationship Id="rId7" Type="http://schemas.openxmlformats.org/officeDocument/2006/relationships/audio" Target="../media/audio41.wav"/><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audio" Target="../media/audio40.wav"/><Relationship Id="rId11" Type="http://schemas.microsoft.com/office/2007/relationships/hdphoto" Target="../media/hdphoto2.wdp"/><Relationship Id="rId5" Type="http://schemas.openxmlformats.org/officeDocument/2006/relationships/audio" Target="../media/audio39.wav"/><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audio" Target="../media/audio43.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46.wav"/><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5.png"/><Relationship Id="rId7" Type="http://schemas.openxmlformats.org/officeDocument/2006/relationships/audio" Target="../media/audio48.wav"/><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audio" Target="../media/audio47.wav"/><Relationship Id="rId5" Type="http://schemas.openxmlformats.org/officeDocument/2006/relationships/image" Target="../media/image15.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5.png"/><Relationship Id="rId7" Type="http://schemas.openxmlformats.org/officeDocument/2006/relationships/audio" Target="../media/audio51.wav"/><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audio" Target="../media/audio50.wav"/><Relationship Id="rId5" Type="http://schemas.openxmlformats.org/officeDocument/2006/relationships/image" Target="../media/image15.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image" Target="../media/image21.png"/><Relationship Id="rId11" Type="http://schemas.openxmlformats.org/officeDocument/2006/relationships/audio" Target="../media/audio55.wav"/><Relationship Id="rId5" Type="http://schemas.openxmlformats.org/officeDocument/2006/relationships/image" Target="../media/image20.png"/><Relationship Id="rId10" Type="http://schemas.openxmlformats.org/officeDocument/2006/relationships/audio" Target="../media/audio54.wav"/><Relationship Id="rId4" Type="http://schemas.openxmlformats.org/officeDocument/2006/relationships/image" Target="../media/image19.png"/><Relationship Id="rId9" Type="http://schemas.openxmlformats.org/officeDocument/2006/relationships/audio" Target="../media/audio53.wav"/></Relationships>
</file>

<file path=ppt/slides/_rels/slide29.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audio" Target="../media/audio58.wav"/><Relationship Id="rId4" Type="http://schemas.openxmlformats.org/officeDocument/2006/relationships/image" Target="../media/image23.jpeg"/><Relationship Id="rId9" Type="http://schemas.openxmlformats.org/officeDocument/2006/relationships/audio" Target="../media/audio5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5.png"/><Relationship Id="rId7" Type="http://schemas.openxmlformats.org/officeDocument/2006/relationships/audio" Target="../media/audio60.wav"/><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audio" Target="../media/audio59.wav"/><Relationship Id="rId5" Type="http://schemas.openxmlformats.org/officeDocument/2006/relationships/image" Target="../media/image15.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9.xml"/><Relationship Id="rId6" Type="http://schemas.openxmlformats.org/officeDocument/2006/relationships/image" Target="../media/image27.png"/><Relationship Id="rId5" Type="http://schemas.openxmlformats.org/officeDocument/2006/relationships/audio" Target="../media/audio63.wav"/><Relationship Id="rId4" Type="http://schemas.openxmlformats.org/officeDocument/2006/relationships/audio" Target="../media/audio62.wav"/></Relationships>
</file>

<file path=ppt/slides/_rels/slide35.xml.rels><?xml version="1.0" encoding="UTF-8" standalone="yes"?>
<Relationships xmlns="http://schemas.openxmlformats.org/package/2006/relationships"><Relationship Id="rId8" Type="http://schemas.openxmlformats.org/officeDocument/2006/relationships/audio" Target="../media/audio68.wav"/><Relationship Id="rId3" Type="http://schemas.openxmlformats.org/officeDocument/2006/relationships/image" Target="../media/image5.png"/><Relationship Id="rId7" Type="http://schemas.openxmlformats.org/officeDocument/2006/relationships/audio" Target="../media/audio67.wav"/><Relationship Id="rId12" Type="http://schemas.openxmlformats.org/officeDocument/2006/relationships/audio" Target="../media/audio71.wav"/><Relationship Id="rId2" Type="http://schemas.openxmlformats.org/officeDocument/2006/relationships/notesSlide" Target="../notesSlides/notesSlide35.xml"/><Relationship Id="rId1" Type="http://schemas.openxmlformats.org/officeDocument/2006/relationships/slideLayout" Target="../slideLayouts/slideLayout79.xml"/><Relationship Id="rId6" Type="http://schemas.openxmlformats.org/officeDocument/2006/relationships/audio" Target="../media/audio66.wav"/><Relationship Id="rId11" Type="http://schemas.openxmlformats.org/officeDocument/2006/relationships/audio" Target="../media/audio70.wav"/><Relationship Id="rId5" Type="http://schemas.openxmlformats.org/officeDocument/2006/relationships/audio" Target="../media/audio65.wav"/><Relationship Id="rId10" Type="http://schemas.openxmlformats.org/officeDocument/2006/relationships/image" Target="../media/image29.png"/><Relationship Id="rId4" Type="http://schemas.openxmlformats.org/officeDocument/2006/relationships/audio" Target="../media/audio64.wav"/><Relationship Id="rId9" Type="http://schemas.openxmlformats.org/officeDocument/2006/relationships/audio" Target="../media/audio69.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9.xml"/><Relationship Id="rId6" Type="http://schemas.openxmlformats.org/officeDocument/2006/relationships/audio" Target="../media/audio72.wav"/><Relationship Id="rId5" Type="http://schemas.openxmlformats.org/officeDocument/2006/relationships/audio" Target="../media/audio63.wav"/><Relationship Id="rId4" Type="http://schemas.openxmlformats.org/officeDocument/2006/relationships/audio" Target="../media/audio62.wav"/></Relationships>
</file>

<file path=ppt/slides/_rels/slide37.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image" Target="../media/image34.png"/><Relationship Id="rId18" Type="http://schemas.openxmlformats.org/officeDocument/2006/relationships/audio" Target="../media/audio80.wav"/><Relationship Id="rId3" Type="http://schemas.openxmlformats.org/officeDocument/2006/relationships/image" Target="../media/image31.png"/><Relationship Id="rId7" Type="http://schemas.openxmlformats.org/officeDocument/2006/relationships/audio" Target="../media/audio75.wav"/><Relationship Id="rId12" Type="http://schemas.openxmlformats.org/officeDocument/2006/relationships/image" Target="../media/image33.jpeg"/><Relationship Id="rId17" Type="http://schemas.openxmlformats.org/officeDocument/2006/relationships/audio" Target="../media/audio79.wav"/><Relationship Id="rId2" Type="http://schemas.openxmlformats.org/officeDocument/2006/relationships/notesSlide" Target="../notesSlides/notesSlide37.xml"/><Relationship Id="rId16" Type="http://schemas.openxmlformats.org/officeDocument/2006/relationships/image" Target="../media/image37.png"/><Relationship Id="rId1" Type="http://schemas.openxmlformats.org/officeDocument/2006/relationships/slideLayout" Target="../slideLayouts/slideLayout79.xml"/><Relationship Id="rId6" Type="http://schemas.openxmlformats.org/officeDocument/2006/relationships/audio" Target="../media/audio74.wav"/><Relationship Id="rId11" Type="http://schemas.openxmlformats.org/officeDocument/2006/relationships/image" Target="../media/image32.png"/><Relationship Id="rId5" Type="http://schemas.openxmlformats.org/officeDocument/2006/relationships/audio" Target="../media/audio73.wav"/><Relationship Id="rId15" Type="http://schemas.openxmlformats.org/officeDocument/2006/relationships/image" Target="../media/image36.png"/><Relationship Id="rId10" Type="http://schemas.openxmlformats.org/officeDocument/2006/relationships/audio" Target="../media/audio78.wav"/><Relationship Id="rId4" Type="http://schemas.openxmlformats.org/officeDocument/2006/relationships/image" Target="../media/image5.png"/><Relationship Id="rId9" Type="http://schemas.openxmlformats.org/officeDocument/2006/relationships/audio" Target="../media/audio77.wav"/><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16.wav"/><Relationship Id="rId3" Type="http://schemas.openxmlformats.org/officeDocument/2006/relationships/image" Target="../media/image9.png"/><Relationship Id="rId7" Type="http://schemas.openxmlformats.org/officeDocument/2006/relationships/audio" Target="../media/audio12.wav"/><Relationship Id="rId12"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audio" Target="../media/audio11.wav"/><Relationship Id="rId11" Type="http://schemas.openxmlformats.org/officeDocument/2006/relationships/audio" Target="../media/audio14.wav"/><Relationship Id="rId5" Type="http://schemas.openxmlformats.org/officeDocument/2006/relationships/audio" Target="../media/audio10.wav"/><Relationship Id="rId1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qu</a:t>
            </a:r>
            <a:r>
              <a:rPr lang="en-GB" sz="3000" dirty="0">
                <a:solidFill>
                  <a:prstClr val="white"/>
                </a:solidFill>
              </a:rPr>
              <a: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D3596D9F-34B8-40CE-91AA-7C8DB56DFD6A}"/>
              </a:ext>
            </a:extLst>
          </p:cNvPr>
          <p:cNvSpPr>
            <a:spLocks noGrp="1"/>
          </p:cNvSpPr>
          <p:nvPr>
            <p:ph type="title" idx="4294967295"/>
          </p:nvPr>
        </p:nvSpPr>
        <p:spPr>
          <a:xfrm>
            <a:off x="838200" y="443073"/>
            <a:ext cx="4532032" cy="393991"/>
          </a:xfrm>
        </p:spPr>
        <p:txBody>
          <a:bodyPr>
            <a:normAutofit fontScale="90000"/>
          </a:bodyPr>
          <a:lstStyle/>
          <a:p>
            <a:r>
              <a:rPr lang="fr-FR" dirty="0"/>
              <a:t>Phonétique</a:t>
            </a:r>
          </a:p>
        </p:txBody>
      </p:sp>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1" name="Picture 20" descr="background rectangle">
            <a:extLst>
              <a:ext uri="{FF2B5EF4-FFF2-40B4-BE49-F238E27FC236}">
                <a16:creationId xmlns:a16="http://schemas.microsoft.com/office/drawing/2014/main" id="{848C09B3-91C2-4056-9960-04B336D538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5B8F6D55-4D32-478D-9097-1E2E6CEBD2BC}"/>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2" descr="Music, Boy, Cartoons, Comedian, Clipart">
            <a:extLst>
              <a:ext uri="{FF2B5EF4-FFF2-40B4-BE49-F238E27FC236}">
                <a16:creationId xmlns:a16="http://schemas.microsoft.com/office/drawing/2014/main" id="{34955765-3414-4151-89B1-F241BB5A7A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5CD96FFA-C5B2-42AD-BCF4-752950AEF4A6}"/>
              </a:ext>
            </a:extLst>
          </p:cNvPr>
          <p:cNvSpPr txBox="1">
            <a:spLocks/>
          </p:cNvSpPr>
          <p:nvPr/>
        </p:nvSpPr>
        <p:spPr>
          <a:xfrm>
            <a:off x="236396" y="280627"/>
            <a:ext cx="4743911" cy="694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Phonétique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4" name="TextBox 43">
            <a:hlinkClick r:id="" action="ppaction://noaction">
              <a:snd r:embed="rId5" name="expliquer.wav"/>
            </a:hlinkClick>
            <a:extLst>
              <a:ext uri="{FF2B5EF4-FFF2-40B4-BE49-F238E27FC236}">
                <a16:creationId xmlns:a16="http://schemas.microsoft.com/office/drawing/2014/main" id="{A9885C1C-27AB-4411-9289-BD972CF13B98}"/>
              </a:ext>
            </a:extLst>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6" name="musique.wav"/>
            </a:hlinkClick>
            <a:extLst>
              <a:ext uri="{FF2B5EF4-FFF2-40B4-BE49-F238E27FC236}">
                <a16:creationId xmlns:a16="http://schemas.microsoft.com/office/drawing/2014/main" id="{D28B341B-6CF5-4467-B5FC-889252250E2E}"/>
              </a:ext>
            </a:extLst>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7" name="requete.wav"/>
            </a:hlinkClick>
            <a:extLst>
              <a:ext uri="{FF2B5EF4-FFF2-40B4-BE49-F238E27FC236}">
                <a16:creationId xmlns:a16="http://schemas.microsoft.com/office/drawing/2014/main" id="{AC889BA9-7BE0-4E32-9C3D-BF88FB5418C5}"/>
              </a:ext>
            </a:extLst>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8" name="manquer.wav"/>
            </a:hlinkClick>
            <a:extLst>
              <a:ext uri="{FF2B5EF4-FFF2-40B4-BE49-F238E27FC236}">
                <a16:creationId xmlns:a16="http://schemas.microsoft.com/office/drawing/2014/main" id="{5D1CBBDB-3797-4A3B-8124-E1D3368E3B53}"/>
              </a:ext>
            </a:extLst>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5DF5A737-914A-4D83-A1FA-1C6184FB8A2A}"/>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6164" y="1624515"/>
            <a:ext cx="923697" cy="1021198"/>
          </a:xfrm>
          <a:prstGeom prst="rect">
            <a:avLst/>
          </a:prstGeom>
        </p:spPr>
      </p:pic>
      <p:sp>
        <p:nvSpPr>
          <p:cNvPr id="49" name="TextBox 48">
            <a:hlinkClick r:id="" action="ppaction://noaction">
              <a:snd r:embed="rId10" name="equipement.wav"/>
            </a:hlinkClick>
            <a:extLst>
              <a:ext uri="{FF2B5EF4-FFF2-40B4-BE49-F238E27FC236}">
                <a16:creationId xmlns:a16="http://schemas.microsoft.com/office/drawing/2014/main" id="{077A9F0B-0657-4603-8169-B0F0639AA2C3}"/>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0" name="Picture 49" descr="background rectangle">
            <a:extLst>
              <a:ext uri="{FF2B5EF4-FFF2-40B4-BE49-F238E27FC236}">
                <a16:creationId xmlns:a16="http://schemas.microsoft.com/office/drawing/2014/main" id="{E377555D-7DAF-4F2E-BAD1-431D1E1DD8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1" name="Title 3">
            <a:extLst>
              <a:ext uri="{FF2B5EF4-FFF2-40B4-BE49-F238E27FC236}">
                <a16:creationId xmlns:a16="http://schemas.microsoft.com/office/drawing/2014/main" id="{665664E4-5E65-426B-9E23-0E9228E6C33B}"/>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2" name="TextBox 51">
            <a:hlinkClick r:id="" action="ppaction://noaction">
              <a:snd r:embed="rId11" name="equipe.wav"/>
            </a:hlinkClick>
            <a:extLst>
              <a:ext uri="{FF2B5EF4-FFF2-40B4-BE49-F238E27FC236}">
                <a16:creationId xmlns:a16="http://schemas.microsoft.com/office/drawing/2014/main" id="{A5B62176-8E4A-42A4-ABB0-AB60BC19F259}"/>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52">
            <a:hlinkClick r:id="" action="ppaction://noaction">
              <a:snd r:embed="rId12" name="quantite.wav"/>
            </a:hlinkClick>
            <a:extLst>
              <a:ext uri="{FF2B5EF4-FFF2-40B4-BE49-F238E27FC236}">
                <a16:creationId xmlns:a16="http://schemas.microsoft.com/office/drawing/2014/main" id="{066F338E-68DC-4615-BB4B-59B9D1ABE880}"/>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53">
            <a:hlinkClick r:id="" action="ppaction://noaction">
              <a:snd r:embed="rId13" name="quatre.wav"/>
            </a:hlinkClick>
            <a:extLst>
              <a:ext uri="{FF2B5EF4-FFF2-40B4-BE49-F238E27FC236}">
                <a16:creationId xmlns:a16="http://schemas.microsoft.com/office/drawing/2014/main" id="{6B699FC9-330D-40C5-AA8A-216843E7B283}"/>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5" name="Picture 4" descr="Teamwork, Team, Gear, Gears, Drive, Personal, Group">
            <a:extLst>
              <a:ext uri="{FF2B5EF4-FFF2-40B4-BE49-F238E27FC236}">
                <a16:creationId xmlns:a16="http://schemas.microsoft.com/office/drawing/2014/main" id="{7668CA57-73B0-41FA-B6E0-E225754F502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Education, Presentation, Teacher, Showing, Explaining">
            <a:extLst>
              <a:ext uri="{FF2B5EF4-FFF2-40B4-BE49-F238E27FC236}">
                <a16:creationId xmlns:a16="http://schemas.microsoft.com/office/drawing/2014/main" id="{1A830EB8-29BF-4319-8EDB-62AF81E55F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hlinkClick r:id="" action="ppaction://noaction">
              <a:snd r:embed="rId7" name="requete.wav"/>
            </a:hlinkClick>
            <a:extLst>
              <a:ext uri="{FF2B5EF4-FFF2-40B4-BE49-F238E27FC236}">
                <a16:creationId xmlns:a16="http://schemas.microsoft.com/office/drawing/2014/main" id="{1E773F8E-8965-455A-9D6A-8D7167BA33CA}"/>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[request]</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7" name="requete.wav"/>
            </a:hlinkClick>
            <a:extLst>
              <a:ext uri="{FF2B5EF4-FFF2-40B4-BE49-F238E27FC236}">
                <a16:creationId xmlns:a16="http://schemas.microsoft.com/office/drawing/2014/main" id="{6B5ACBF0-9F9F-4A4F-AE88-D4B18F9B3B65}"/>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[to miss]</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7" name="requete.wav"/>
            </a:hlinkClick>
            <a:extLst>
              <a:ext uri="{FF2B5EF4-FFF2-40B4-BE49-F238E27FC236}">
                <a16:creationId xmlns:a16="http://schemas.microsoft.com/office/drawing/2014/main" id="{0B3E687A-E88F-4B01-A95F-A34F9BAA9E4F}"/>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[quantity]</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299A83FC-043D-4FF8-A995-C69AD6E86681}"/>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ED7D31">
                      <a:lumMod val="50000"/>
                    </a:srgbClr>
                  </a:solidFill>
                </a:ln>
                <a:solidFill>
                  <a:srgbClr val="ED7D31">
                    <a:lumMod val="75000"/>
                  </a:srgbClr>
                </a:solidFill>
                <a:effectLst/>
                <a:uLnTx/>
                <a:uFillTx/>
                <a:latin typeface="Tw Cen MT" panose="020B0602020104020603"/>
                <a:ea typeface="+mn-ea"/>
                <a:cs typeface="+mn-cs"/>
              </a:rPr>
              <a:t>4</a:t>
            </a:r>
          </a:p>
        </p:txBody>
      </p:sp>
    </p:spTree>
    <p:extLst>
      <p:ext uri="{BB962C8B-B14F-4D97-AF65-F5344CB8AC3E}">
        <p14:creationId xmlns:p14="http://schemas.microsoft.com/office/powerpoint/2010/main" val="809498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4EE838C4-8BEC-43E3-BD22-C25161827D19}"/>
              </a:ext>
            </a:extLst>
          </p:cNvPr>
          <p:cNvSpPr>
            <a:spLocks noGrp="1"/>
          </p:cNvSpPr>
          <p:nvPr>
            <p:ph type="title" idx="4294967295"/>
          </p:nvPr>
        </p:nvSpPr>
        <p:spPr>
          <a:xfrm>
            <a:off x="838200" y="443074"/>
            <a:ext cx="4743911" cy="476457"/>
          </a:xfrm>
        </p:spPr>
        <p:txBody>
          <a:bodyPr>
            <a:normAutofit fontScale="90000"/>
          </a:bodyPr>
          <a:lstStyle/>
          <a:p>
            <a:r>
              <a:rPr lang="fr-FR" dirty="0"/>
              <a:t>Phonétique</a:t>
            </a:r>
          </a:p>
        </p:txBody>
      </p:sp>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1" name="Picture 20" descr="background rectangle">
            <a:extLst>
              <a:ext uri="{FF2B5EF4-FFF2-40B4-BE49-F238E27FC236}">
                <a16:creationId xmlns:a16="http://schemas.microsoft.com/office/drawing/2014/main" id="{848C09B3-91C2-4056-9960-04B336D538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5B8F6D55-4D32-478D-9097-1E2E6CEBD2BC}"/>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2" descr="Music, Boy, Cartoons, Comedian, Clipart">
            <a:extLst>
              <a:ext uri="{FF2B5EF4-FFF2-40B4-BE49-F238E27FC236}">
                <a16:creationId xmlns:a16="http://schemas.microsoft.com/office/drawing/2014/main" id="{0718234C-91C2-4D16-93B4-FFDDDE6AB7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53B1DA0B-7835-4834-8A82-61F3C97522C4}"/>
              </a:ext>
            </a:extLst>
          </p:cNvPr>
          <p:cNvSpPr txBox="1">
            <a:spLocks/>
          </p:cNvSpPr>
          <p:nvPr/>
        </p:nvSpPr>
        <p:spPr>
          <a:xfrm>
            <a:off x="236396" y="280627"/>
            <a:ext cx="4743911" cy="694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Phonétique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4" name="TextBox 43">
            <a:hlinkClick r:id="" action="ppaction://noaction">
              <a:snd r:embed="rId5" name="expliquer.wav"/>
            </a:hlinkClick>
            <a:extLst>
              <a:ext uri="{FF2B5EF4-FFF2-40B4-BE49-F238E27FC236}">
                <a16:creationId xmlns:a16="http://schemas.microsoft.com/office/drawing/2014/main" id="{0F5D8DAD-82D2-4C2A-B334-6834946F8566}"/>
              </a:ext>
            </a:extLst>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6" name="musique.wav"/>
            </a:hlinkClick>
            <a:extLst>
              <a:ext uri="{FF2B5EF4-FFF2-40B4-BE49-F238E27FC236}">
                <a16:creationId xmlns:a16="http://schemas.microsoft.com/office/drawing/2014/main" id="{E9AB6618-8C2D-49EE-B4D5-5255633F0144}"/>
              </a:ext>
            </a:extLst>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7" name="requete.wav"/>
            </a:hlinkClick>
            <a:extLst>
              <a:ext uri="{FF2B5EF4-FFF2-40B4-BE49-F238E27FC236}">
                <a16:creationId xmlns:a16="http://schemas.microsoft.com/office/drawing/2014/main" id="{A271556C-CC8E-4616-A81A-F198BDE18F4B}"/>
              </a:ext>
            </a:extLst>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8" name="manquer.wav"/>
            </a:hlinkClick>
            <a:extLst>
              <a:ext uri="{FF2B5EF4-FFF2-40B4-BE49-F238E27FC236}">
                <a16:creationId xmlns:a16="http://schemas.microsoft.com/office/drawing/2014/main" id="{32471325-6ECD-431D-9B46-3D951EFC084B}"/>
              </a:ext>
            </a:extLst>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8ABC0364-F6F9-4006-A7A4-F8CBF9FA24BA}"/>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6164" y="1624515"/>
            <a:ext cx="923697" cy="1021198"/>
          </a:xfrm>
          <a:prstGeom prst="rect">
            <a:avLst/>
          </a:prstGeom>
        </p:spPr>
      </p:pic>
      <p:sp>
        <p:nvSpPr>
          <p:cNvPr id="49" name="TextBox 48">
            <a:hlinkClick r:id="" action="ppaction://noaction">
              <a:snd r:embed="rId10" name="equipement.wav"/>
            </a:hlinkClick>
            <a:extLst>
              <a:ext uri="{FF2B5EF4-FFF2-40B4-BE49-F238E27FC236}">
                <a16:creationId xmlns:a16="http://schemas.microsoft.com/office/drawing/2014/main" id="{8582503C-BF12-4940-ACFC-8E4257626333}"/>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0" name="Picture 49" descr="background rectangle">
            <a:extLst>
              <a:ext uri="{FF2B5EF4-FFF2-40B4-BE49-F238E27FC236}">
                <a16:creationId xmlns:a16="http://schemas.microsoft.com/office/drawing/2014/main" id="{964970AB-26A6-430C-83CB-33365A461B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1" name="Title 3">
            <a:extLst>
              <a:ext uri="{FF2B5EF4-FFF2-40B4-BE49-F238E27FC236}">
                <a16:creationId xmlns:a16="http://schemas.microsoft.com/office/drawing/2014/main" id="{D372634E-D4E7-4D5D-ACA8-C5C21FC884C5}"/>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2" name="TextBox 51">
            <a:hlinkClick r:id="" action="ppaction://noaction">
              <a:snd r:embed="rId11" name="equipe.wav"/>
            </a:hlinkClick>
            <a:extLst>
              <a:ext uri="{FF2B5EF4-FFF2-40B4-BE49-F238E27FC236}">
                <a16:creationId xmlns:a16="http://schemas.microsoft.com/office/drawing/2014/main" id="{6FDD321B-6F53-450B-A6C3-8BD55762149D}"/>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52">
            <a:hlinkClick r:id="" action="ppaction://noaction">
              <a:snd r:embed="rId12" name="quantite.wav"/>
            </a:hlinkClick>
            <a:extLst>
              <a:ext uri="{FF2B5EF4-FFF2-40B4-BE49-F238E27FC236}">
                <a16:creationId xmlns:a16="http://schemas.microsoft.com/office/drawing/2014/main" id="{42545974-37E2-4FD6-9008-F404E6E949AB}"/>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53">
            <a:hlinkClick r:id="" action="ppaction://noaction">
              <a:snd r:embed="rId13" name="quatre.wav"/>
            </a:hlinkClick>
            <a:extLst>
              <a:ext uri="{FF2B5EF4-FFF2-40B4-BE49-F238E27FC236}">
                <a16:creationId xmlns:a16="http://schemas.microsoft.com/office/drawing/2014/main" id="{25C97944-D029-4AF2-BCD4-63EE16A9E79A}"/>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5" name="Picture 4" descr="Teamwork, Team, Gear, Gears, Drive, Personal, Group">
            <a:extLst>
              <a:ext uri="{FF2B5EF4-FFF2-40B4-BE49-F238E27FC236}">
                <a16:creationId xmlns:a16="http://schemas.microsoft.com/office/drawing/2014/main" id="{4AB4704D-4C6E-4482-8D1D-3A0D5DB95FB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Education, Presentation, Teacher, Showing, Explaining">
            <a:extLst>
              <a:ext uri="{FF2B5EF4-FFF2-40B4-BE49-F238E27FC236}">
                <a16:creationId xmlns:a16="http://schemas.microsoft.com/office/drawing/2014/main" id="{494C03C0-AF31-4A03-9622-0EF401FD2F4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hlinkClick r:id="" action="ppaction://noaction">
              <a:snd r:embed="rId7" name="requete.wav"/>
            </a:hlinkClick>
            <a:extLst>
              <a:ext uri="{FF2B5EF4-FFF2-40B4-BE49-F238E27FC236}">
                <a16:creationId xmlns:a16="http://schemas.microsoft.com/office/drawing/2014/main" id="{2C9C2964-722F-4499-9FDE-69F80554F97C}"/>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[request]</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7" name="requete.wav"/>
            </a:hlinkClick>
            <a:extLst>
              <a:ext uri="{FF2B5EF4-FFF2-40B4-BE49-F238E27FC236}">
                <a16:creationId xmlns:a16="http://schemas.microsoft.com/office/drawing/2014/main" id="{20625127-A029-4F25-9C3F-6D2A3E17566A}"/>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[to miss]</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7" name="requete.wav"/>
            </a:hlinkClick>
            <a:extLst>
              <a:ext uri="{FF2B5EF4-FFF2-40B4-BE49-F238E27FC236}">
                <a16:creationId xmlns:a16="http://schemas.microsoft.com/office/drawing/2014/main" id="{8A5187B8-71C4-460A-8242-306F9DD1FCDE}"/>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[quantity]</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75772138-C1A0-4DD4-B8D4-64555B367462}"/>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ED7D31">
                      <a:lumMod val="50000"/>
                    </a:srgbClr>
                  </a:solidFill>
                </a:ln>
                <a:solidFill>
                  <a:srgbClr val="ED7D31">
                    <a:lumMod val="75000"/>
                  </a:srgbClr>
                </a:solidFill>
                <a:effectLst/>
                <a:uLnTx/>
                <a:uFillTx/>
                <a:latin typeface="Tw Cen MT" panose="020B0602020104020603"/>
                <a:ea typeface="+mn-ea"/>
                <a:cs typeface="+mn-cs"/>
              </a:rPr>
              <a:t>4</a:t>
            </a:r>
          </a:p>
        </p:txBody>
      </p:sp>
    </p:spTree>
    <p:extLst>
      <p:ext uri="{BB962C8B-B14F-4D97-AF65-F5344CB8AC3E}">
        <p14:creationId xmlns:p14="http://schemas.microsoft.com/office/powerpoint/2010/main" val="1661207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1"/>
                                        </p:tgtEl>
                                      </p:cBhvr>
                                    </p:animEffect>
                                    <p:set>
                                      <p:cBhvr>
                                        <p:cTn id="7"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qu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152994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E60C-4014-2D42-81ED-12BC535E06C2}"/>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3" name="TextBox 2"/>
          <p:cNvSpPr txBox="1"/>
          <p:nvPr/>
        </p:nvSpPr>
        <p:spPr>
          <a:xfrm>
            <a:off x="2393644" y="1910066"/>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232331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67057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7284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48434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7" name="qu musi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qu expliq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9" name="manq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45263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265384" cy="707849"/>
          </a:xfrm>
        </p:spPr>
        <p:txBody>
          <a:bodyPr>
            <a:normAutofit/>
          </a:bodyPr>
          <a:lstStyle/>
          <a:p>
            <a:r>
              <a:rPr lang="en-GB" sz="3600" b="1" dirty="0" err="1">
                <a:solidFill>
                  <a:schemeClr val="bg1"/>
                </a:solidFill>
              </a:rPr>
              <a:t>Dictée</a:t>
            </a:r>
            <a:r>
              <a:rPr lang="en-GB" sz="3600" b="1" dirty="0">
                <a:solidFill>
                  <a:schemeClr val="bg1"/>
                </a:solidFill>
              </a:rPr>
              <a:t> – ‘q’ </a:t>
            </a:r>
            <a:r>
              <a:rPr lang="en-GB" sz="3600" b="1" dirty="0" err="1">
                <a:solidFill>
                  <a:schemeClr val="bg1"/>
                </a:solidFill>
              </a:rPr>
              <a:t>ou</a:t>
            </a:r>
            <a:r>
              <a:rPr lang="en-GB" sz="3600" b="1" dirty="0">
                <a:solidFill>
                  <a:schemeClr val="bg1"/>
                </a:solidFill>
              </a:rPr>
              <a:t> ‘c’ ?</a:t>
            </a:r>
          </a:p>
        </p:txBody>
      </p:sp>
      <p:sp>
        <p:nvSpPr>
          <p:cNvPr id="7" name="Action Button: Custom 16">
            <a:hlinkClick r:id="" action="ppaction://noaction" highlightClick="1">
              <a:snd r:embed="rId3" name="3. 6. Parc.wav"/>
            </a:hlinkClick>
            <a:extLst>
              <a:ext uri="{FF2B5EF4-FFF2-40B4-BE49-F238E27FC236}">
                <a16:creationId xmlns:a16="http://schemas.microsoft.com/office/drawing/2014/main" id="{8CB7FA0B-8F58-442E-84F9-7E86500B4416}"/>
              </a:ext>
            </a:extLst>
          </p:cNvPr>
          <p:cNvSpPr/>
          <p:nvPr/>
        </p:nvSpPr>
        <p:spPr>
          <a:xfrm>
            <a:off x="6351862" y="15338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 name="Action Button: Custom 16">
            <a:hlinkClick r:id="" action="ppaction://noaction" highlightClick="1">
              <a:snd r:embed="rId4" name="3. 5. Question.wav"/>
            </a:hlinkClick>
            <a:extLst>
              <a:ext uri="{FF2B5EF4-FFF2-40B4-BE49-F238E27FC236}">
                <a16:creationId xmlns:a16="http://schemas.microsoft.com/office/drawing/2014/main" id="{7E7DB7AE-9EE3-4DEB-823C-6BA3E2A2E84B}"/>
              </a:ext>
            </a:extLst>
          </p:cNvPr>
          <p:cNvSpPr/>
          <p:nvPr/>
        </p:nvSpPr>
        <p:spPr>
          <a:xfrm>
            <a:off x="682582" y="546745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Action Button: Custom 16">
            <a:hlinkClick r:id="" action="ppaction://noaction" highlightClick="1">
              <a:snd r:embed="rId5" name="3. 4. Sympathique.wav"/>
            </a:hlinkClick>
            <a:extLst>
              <a:ext uri="{FF2B5EF4-FFF2-40B4-BE49-F238E27FC236}">
                <a16:creationId xmlns:a16="http://schemas.microsoft.com/office/drawing/2014/main" id="{1BB0D24C-A8BF-4AC7-BDCB-7904CD02A8FE}"/>
              </a:ext>
            </a:extLst>
          </p:cNvPr>
          <p:cNvSpPr/>
          <p:nvPr/>
        </p:nvSpPr>
        <p:spPr>
          <a:xfrm>
            <a:off x="682582" y="448405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6" name="3. 2. Comprendre.wav"/>
            </a:hlinkClick>
            <a:extLst>
              <a:ext uri="{FF2B5EF4-FFF2-40B4-BE49-F238E27FC236}">
                <a16:creationId xmlns:a16="http://schemas.microsoft.com/office/drawing/2014/main" id="{1A4476A3-DB35-4BC5-BE4F-01F38FA3DC1A}"/>
              </a:ext>
            </a:extLst>
          </p:cNvPr>
          <p:cNvSpPr/>
          <p:nvPr/>
        </p:nvSpPr>
        <p:spPr>
          <a:xfrm>
            <a:off x="682582" y="251725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3. 1. Quand.wav"/>
            </a:hlinkClick>
            <a:extLst>
              <a:ext uri="{FF2B5EF4-FFF2-40B4-BE49-F238E27FC236}">
                <a16:creationId xmlns:a16="http://schemas.microsoft.com/office/drawing/2014/main" id="{9B139662-775C-4DA4-A306-293C15F1E6B1}"/>
              </a:ext>
            </a:extLst>
          </p:cNvPr>
          <p:cNvSpPr/>
          <p:nvPr/>
        </p:nvSpPr>
        <p:spPr>
          <a:xfrm>
            <a:off x="682582" y="153385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8" name="3. 7. Chaque.wav"/>
            </a:hlinkClick>
            <a:extLst>
              <a:ext uri="{FF2B5EF4-FFF2-40B4-BE49-F238E27FC236}">
                <a16:creationId xmlns:a16="http://schemas.microsoft.com/office/drawing/2014/main" id="{FEE9C0EE-7A69-45A2-8FF6-D8DE6BD3352D}"/>
              </a:ext>
            </a:extLst>
          </p:cNvPr>
          <p:cNvSpPr/>
          <p:nvPr/>
        </p:nvSpPr>
        <p:spPr>
          <a:xfrm>
            <a:off x="6351862" y="25172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9" name="3. 8. Quatre.wav"/>
            </a:hlinkClick>
            <a:extLst>
              <a:ext uri="{FF2B5EF4-FFF2-40B4-BE49-F238E27FC236}">
                <a16:creationId xmlns:a16="http://schemas.microsoft.com/office/drawing/2014/main" id="{D1E0CA7A-FC89-4070-817E-126E2B5B7354}"/>
              </a:ext>
            </a:extLst>
          </p:cNvPr>
          <p:cNvSpPr/>
          <p:nvPr/>
        </p:nvSpPr>
        <p:spPr>
          <a:xfrm>
            <a:off x="6351862" y="35006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0" name="3. 9. Combien.wav"/>
            </a:hlinkClick>
            <a:extLst>
              <a:ext uri="{FF2B5EF4-FFF2-40B4-BE49-F238E27FC236}">
                <a16:creationId xmlns:a16="http://schemas.microsoft.com/office/drawing/2014/main" id="{FE209621-31D3-4679-99BD-6B51263E7107}"/>
              </a:ext>
            </a:extLst>
          </p:cNvPr>
          <p:cNvSpPr/>
          <p:nvPr/>
        </p:nvSpPr>
        <p:spPr>
          <a:xfrm>
            <a:off x="6351862" y="44840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1" name="3. 10. Caisse.wav"/>
            </a:hlinkClick>
            <a:extLst>
              <a:ext uri="{FF2B5EF4-FFF2-40B4-BE49-F238E27FC236}">
                <a16:creationId xmlns:a16="http://schemas.microsoft.com/office/drawing/2014/main" id="{E3EA6F77-2484-4BBE-AC1A-E9F3CCC68847}"/>
              </a:ext>
            </a:extLst>
          </p:cNvPr>
          <p:cNvSpPr/>
          <p:nvPr/>
        </p:nvSpPr>
        <p:spPr>
          <a:xfrm>
            <a:off x="6351861" y="5467453"/>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TextBox 1">
            <a:extLst>
              <a:ext uri="{FF2B5EF4-FFF2-40B4-BE49-F238E27FC236}">
                <a16:creationId xmlns:a16="http://schemas.microsoft.com/office/drawing/2014/main" id="{7E0F1C7E-97F6-46D4-81FD-B36E3E666D29}"/>
              </a:ext>
            </a:extLst>
          </p:cNvPr>
          <p:cNvSpPr txBox="1"/>
          <p:nvPr/>
        </p:nvSpPr>
        <p:spPr>
          <a:xfrm>
            <a:off x="1355781" y="150363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and</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A0061DCB-0AF0-4EE3-8704-EE6DBC036BF6}"/>
              </a:ext>
            </a:extLst>
          </p:cNvPr>
          <p:cNvSpPr txBox="1"/>
          <p:nvPr/>
        </p:nvSpPr>
        <p:spPr>
          <a:xfrm>
            <a:off x="1355782" y="2475491"/>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omprendre</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655996AC-88EF-44C1-9EAE-3562E33ABB54}"/>
              </a:ext>
            </a:extLst>
          </p:cNvPr>
          <p:cNvSpPr txBox="1"/>
          <p:nvPr/>
        </p:nvSpPr>
        <p:spPr>
          <a:xfrm>
            <a:off x="1355782" y="3447349"/>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adeau</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Action Button: Custom 16">
            <a:hlinkClick r:id="" action="ppaction://noaction" highlightClick="1">
              <a:snd r:embed="rId12" name="3. 3. Cadeau.wav"/>
            </a:hlinkClick>
            <a:extLst>
              <a:ext uri="{FF2B5EF4-FFF2-40B4-BE49-F238E27FC236}">
                <a16:creationId xmlns:a16="http://schemas.microsoft.com/office/drawing/2014/main" id="{4B27623A-EE8E-4545-A1FC-2713E58D7812}"/>
              </a:ext>
            </a:extLst>
          </p:cNvPr>
          <p:cNvSpPr/>
          <p:nvPr/>
        </p:nvSpPr>
        <p:spPr>
          <a:xfrm>
            <a:off x="682582" y="350065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a:extLst>
              <a:ext uri="{FF2B5EF4-FFF2-40B4-BE49-F238E27FC236}">
                <a16:creationId xmlns:a16="http://schemas.microsoft.com/office/drawing/2014/main" id="{40746C50-D65A-4B2A-B116-3578DD6063F1}"/>
              </a:ext>
            </a:extLst>
          </p:cNvPr>
          <p:cNvSpPr txBox="1"/>
          <p:nvPr/>
        </p:nvSpPr>
        <p:spPr>
          <a:xfrm>
            <a:off x="1355782" y="4419207"/>
            <a:ext cx="25121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sympathi</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EA6344F4-A564-4E7D-A057-1C109C9F4DDC}"/>
              </a:ext>
            </a:extLst>
          </p:cNvPr>
          <p:cNvSpPr txBox="1"/>
          <p:nvPr/>
        </p:nvSpPr>
        <p:spPr>
          <a:xfrm>
            <a:off x="1355781" y="542184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24" name="TextBox 23">
            <a:extLst>
              <a:ext uri="{FF2B5EF4-FFF2-40B4-BE49-F238E27FC236}">
                <a16:creationId xmlns:a16="http://schemas.microsoft.com/office/drawing/2014/main" id="{C7144ADA-BE6F-480A-A3C5-EF58150E6996}"/>
              </a:ext>
            </a:extLst>
          </p:cNvPr>
          <p:cNvSpPr txBox="1"/>
          <p:nvPr/>
        </p:nvSpPr>
        <p:spPr>
          <a:xfrm>
            <a:off x="7025062" y="150363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CC8A36AD-D4F1-4D5A-8418-F11B59E6F343}"/>
              </a:ext>
            </a:extLst>
          </p:cNvPr>
          <p:cNvSpPr txBox="1"/>
          <p:nvPr/>
        </p:nvSpPr>
        <p:spPr>
          <a:xfrm>
            <a:off x="7025063" y="2475491"/>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cha</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A9F18592-1BC7-4E39-B776-7C4EED61B04F}"/>
              </a:ext>
            </a:extLst>
          </p:cNvPr>
          <p:cNvSpPr txBox="1"/>
          <p:nvPr/>
        </p:nvSpPr>
        <p:spPr>
          <a:xfrm>
            <a:off x="7025063" y="3447349"/>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p>
        </p:txBody>
      </p:sp>
      <p:sp>
        <p:nvSpPr>
          <p:cNvPr id="27" name="TextBox 26">
            <a:extLst>
              <a:ext uri="{FF2B5EF4-FFF2-40B4-BE49-F238E27FC236}">
                <a16:creationId xmlns:a16="http://schemas.microsoft.com/office/drawing/2014/main" id="{77934DEC-B48A-4597-A4B8-A144F7B2C72D}"/>
              </a:ext>
            </a:extLst>
          </p:cNvPr>
          <p:cNvSpPr txBox="1"/>
          <p:nvPr/>
        </p:nvSpPr>
        <p:spPr>
          <a:xfrm>
            <a:off x="7025063" y="4419207"/>
            <a:ext cx="2512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ombien</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1D515CC0-C79A-4B03-8C12-4113DC1238F7}"/>
              </a:ext>
            </a:extLst>
          </p:cNvPr>
          <p:cNvSpPr txBox="1"/>
          <p:nvPr/>
        </p:nvSpPr>
        <p:spPr>
          <a:xfrm>
            <a:off x="7025062" y="542184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aisse</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29" name="Picture 28" descr="background rectangle">
            <a:extLst>
              <a:ext uri="{FF2B5EF4-FFF2-40B4-BE49-F238E27FC236}">
                <a16:creationId xmlns:a16="http://schemas.microsoft.com/office/drawing/2014/main" id="{B9F835A7-985D-4BE2-9C80-DDAD001E5F22}"/>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332703ED-C9E0-420E-83FD-3AA1082C0508}"/>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Dictée – ‘q’ ou ‘c’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A0E034D5-92D2-4D90-BA79-5F829A4616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292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2" grpId="0"/>
      <p:bldP spid="23" grpId="0"/>
      <p:bldP spid="24" grpId="0"/>
      <p:bldP spid="25"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qu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96" y="335258"/>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pic>
        <p:nvPicPr>
          <p:cNvPr id="29" name="Picture 7">
            <a:extLst>
              <a:ext uri="{FF2B5EF4-FFF2-40B4-BE49-F238E27FC236}">
                <a16:creationId xmlns:a16="http://schemas.microsoft.com/office/drawing/2014/main" id="{735DE7F3-D7F5-49C3-8A54-BA2C3BC7746D}"/>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915926" y="39439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313A16EF-85B4-43D3-ADDE-DCE6444DB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5682" y="450328"/>
            <a:ext cx="551646" cy="535097"/>
          </a:xfrm>
          <a:prstGeom prst="rect">
            <a:avLst/>
          </a:prstGeom>
        </p:spPr>
      </p:pic>
      <p:sp>
        <p:nvSpPr>
          <p:cNvPr id="31" name="Rectangle 2">
            <a:extLst>
              <a:ext uri="{FF2B5EF4-FFF2-40B4-BE49-F238E27FC236}">
                <a16:creationId xmlns:a16="http://schemas.microsoft.com/office/drawing/2014/main" id="{DE27827E-98EE-4031-A63C-E162659F003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Rectangle 3">
            <a:extLst>
              <a:ext uri="{FF2B5EF4-FFF2-40B4-BE49-F238E27FC236}">
                <a16:creationId xmlns:a16="http://schemas.microsoft.com/office/drawing/2014/main" id="{BF46029F-3CD1-4C94-97AF-8EF5980E2BE6}"/>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Line 4">
            <a:extLst>
              <a:ext uri="{FF2B5EF4-FFF2-40B4-BE49-F238E27FC236}">
                <a16:creationId xmlns:a16="http://schemas.microsoft.com/office/drawing/2014/main" id="{63105141-983B-4EE4-80DF-0FAA41280748}"/>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7">
            <a:extLst>
              <a:ext uri="{FF2B5EF4-FFF2-40B4-BE49-F238E27FC236}">
                <a16:creationId xmlns:a16="http://schemas.microsoft.com/office/drawing/2014/main" id="{67326B90-68CB-44BB-89CF-86FCB280F8F2}"/>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Line 9">
            <a:extLst>
              <a:ext uri="{FF2B5EF4-FFF2-40B4-BE49-F238E27FC236}">
                <a16:creationId xmlns:a16="http://schemas.microsoft.com/office/drawing/2014/main" id="{4B6FA601-3A97-42FC-B45A-AA8F40BD3859}"/>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 Box 10">
            <a:extLst>
              <a:ext uri="{FF2B5EF4-FFF2-40B4-BE49-F238E27FC236}">
                <a16:creationId xmlns:a16="http://schemas.microsoft.com/office/drawing/2014/main" id="{6B8A180D-2867-4782-8257-5C7425EBC8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7" name="Text Box 12">
            <a:extLst>
              <a:ext uri="{FF2B5EF4-FFF2-40B4-BE49-F238E27FC236}">
                <a16:creationId xmlns:a16="http://schemas.microsoft.com/office/drawing/2014/main" id="{3AAC0F8F-828A-462F-8A1E-E19DFA87D86C}"/>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8" name="Text Box 14">
            <a:extLst>
              <a:ext uri="{FF2B5EF4-FFF2-40B4-BE49-F238E27FC236}">
                <a16:creationId xmlns:a16="http://schemas.microsoft.com/office/drawing/2014/main" id="{7F135D72-7827-4C0F-B811-1AD53C99768B}"/>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9" name="Rectangle 38">
            <a:extLst>
              <a:ext uri="{FF2B5EF4-FFF2-40B4-BE49-F238E27FC236}">
                <a16:creationId xmlns:a16="http://schemas.microsoft.com/office/drawing/2014/main" id="{6835446F-FCCD-4770-BFE4-796F5A5A44B1}"/>
              </a:ext>
            </a:extLst>
          </p:cNvPr>
          <p:cNvSpPr/>
          <p:nvPr/>
        </p:nvSpPr>
        <p:spPr>
          <a:xfrm>
            <a:off x="10062055" y="555030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AutoShape 11">
            <a:hlinkClick r:id="" action="ppaction://noaction" highlightClick="1"/>
            <a:extLst>
              <a:ext uri="{FF2B5EF4-FFF2-40B4-BE49-F238E27FC236}">
                <a16:creationId xmlns:a16="http://schemas.microsoft.com/office/drawing/2014/main" id="{BA33094D-4C9A-46F8-9939-038DF2CE31A4}"/>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1" name="TextBox 40">
            <a:extLst>
              <a:ext uri="{FF2B5EF4-FFF2-40B4-BE49-F238E27FC236}">
                <a16:creationId xmlns:a16="http://schemas.microsoft.com/office/drawing/2014/main" id="{17B9428E-B9EC-4D2F-A88C-550B2E544733}"/>
              </a:ext>
            </a:extLst>
          </p:cNvPr>
          <p:cNvSpPr txBox="1"/>
          <p:nvPr/>
        </p:nvSpPr>
        <p:spPr>
          <a:xfrm>
            <a:off x="6457245" y="2274918"/>
            <a:ext cx="50521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itter</a:t>
            </a:r>
          </a:p>
        </p:txBody>
      </p:sp>
      <p:sp>
        <p:nvSpPr>
          <p:cNvPr id="42" name="TextBox 41">
            <a:extLst>
              <a:ext uri="{FF2B5EF4-FFF2-40B4-BE49-F238E27FC236}">
                <a16:creationId xmlns:a16="http://schemas.microsoft.com/office/drawing/2014/main" id="{4877FA4F-8067-44FF-91E6-3D98193D1CD7}"/>
              </a:ext>
            </a:extLst>
          </p:cNvPr>
          <p:cNvSpPr txBox="1"/>
          <p:nvPr/>
        </p:nvSpPr>
        <p:spPr>
          <a:xfrm>
            <a:off x="2369073" y="5260001"/>
            <a:ext cx="43537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7665DC20-7664-4D57-975D-13C2D053B2A6}"/>
              </a:ext>
            </a:extLst>
          </p:cNvPr>
          <p:cNvSpPr txBox="1"/>
          <p:nvPr/>
        </p:nvSpPr>
        <p:spPr>
          <a:xfrm>
            <a:off x="-71421" y="4522023"/>
            <a:ext cx="43014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alifier</a:t>
            </a:r>
          </a:p>
        </p:txBody>
      </p:sp>
      <p:sp>
        <p:nvSpPr>
          <p:cNvPr id="44" name="TextBox 43">
            <a:extLst>
              <a:ext uri="{FF2B5EF4-FFF2-40B4-BE49-F238E27FC236}">
                <a16:creationId xmlns:a16="http://schemas.microsoft.com/office/drawing/2014/main" id="{557BA5B2-A19F-40C0-9B2F-86AF4EBE5067}"/>
              </a:ext>
            </a:extLst>
          </p:cNvPr>
          <p:cNvSpPr txBox="1"/>
          <p:nvPr/>
        </p:nvSpPr>
        <p:spPr>
          <a:xfrm>
            <a:off x="4179994" y="2611101"/>
            <a:ext cx="4287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alité</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1E3E7B08-879C-4F4F-B732-9D66281C78D0}"/>
              </a:ext>
            </a:extLst>
          </p:cNvPr>
          <p:cNvSpPr txBox="1"/>
          <p:nvPr/>
        </p:nvSpPr>
        <p:spPr>
          <a:xfrm>
            <a:off x="-146775" y="3517600"/>
            <a:ext cx="4287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alification</a:t>
            </a:r>
          </a:p>
        </p:txBody>
      </p:sp>
      <p:sp>
        <p:nvSpPr>
          <p:cNvPr id="46" name="TextBox 45">
            <a:extLst>
              <a:ext uri="{FF2B5EF4-FFF2-40B4-BE49-F238E27FC236}">
                <a16:creationId xmlns:a16="http://schemas.microsoft.com/office/drawing/2014/main" id="{2275920F-6707-49D6-9882-5226DF6A036F}"/>
              </a:ext>
            </a:extLst>
          </p:cNvPr>
          <p:cNvSpPr txBox="1"/>
          <p:nvPr/>
        </p:nvSpPr>
        <p:spPr>
          <a:xfrm>
            <a:off x="-2191862" y="2402124"/>
            <a:ext cx="91218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consé</a:t>
            </a: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ence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7" name="TextBox 46">
            <a:extLst>
              <a:ext uri="{FF2B5EF4-FFF2-40B4-BE49-F238E27FC236}">
                <a16:creationId xmlns:a16="http://schemas.microsoft.com/office/drawing/2014/main" id="{5F3D2B6B-189B-41ED-9E64-F65B9B64E928}"/>
              </a:ext>
            </a:extLst>
          </p:cNvPr>
          <p:cNvSpPr txBox="1"/>
          <p:nvPr/>
        </p:nvSpPr>
        <p:spPr>
          <a:xfrm>
            <a:off x="5699361" y="5566609"/>
            <a:ext cx="4287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ipement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6F12FAE0-AC1D-45F9-B4E3-DED197373A2D}"/>
              </a:ext>
            </a:extLst>
          </p:cNvPr>
          <p:cNvSpPr txBox="1"/>
          <p:nvPr/>
        </p:nvSpPr>
        <p:spPr>
          <a:xfrm>
            <a:off x="6796842" y="4648532"/>
            <a:ext cx="4287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ille</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0AE5FAF4-FB9B-4F3A-960B-7CB532BACCF8}"/>
              </a:ext>
            </a:extLst>
          </p:cNvPr>
          <p:cNvSpPr txBox="1"/>
          <p:nvPr/>
        </p:nvSpPr>
        <p:spPr>
          <a:xfrm>
            <a:off x="-467800" y="5566610"/>
            <a:ext cx="4287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fré</a:t>
            </a: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0" name="TextBox 49">
            <a:extLst>
              <a:ext uri="{FF2B5EF4-FFF2-40B4-BE49-F238E27FC236}">
                <a16:creationId xmlns:a16="http://schemas.microsoft.com/office/drawing/2014/main" id="{B455915C-F3CF-4743-A390-2A15FACC186D}"/>
              </a:ext>
            </a:extLst>
          </p:cNvPr>
          <p:cNvSpPr txBox="1"/>
          <p:nvPr/>
        </p:nvSpPr>
        <p:spPr>
          <a:xfrm>
            <a:off x="5797135" y="3448171"/>
            <a:ext cx="50521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sé</a:t>
            </a: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ence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A80E728F-8EDB-4FF0-A263-E2E176DD838E}"/>
              </a:ext>
            </a:extLst>
          </p:cNvPr>
          <p:cNvSpPr txBox="1"/>
          <p:nvPr/>
        </p:nvSpPr>
        <p:spPr>
          <a:xfrm>
            <a:off x="3781480" y="4382160"/>
            <a:ext cx="4287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ivalent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ED875C21-DB4E-41C6-BE44-AAA1067C2BE7}"/>
              </a:ext>
            </a:extLst>
          </p:cNvPr>
          <p:cNvSpPr txBox="1"/>
          <p:nvPr/>
        </p:nvSpPr>
        <p:spPr>
          <a:xfrm>
            <a:off x="2854724" y="3468607"/>
            <a:ext cx="4287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3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qu</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A60BA12A-BCBA-4A0E-AD6B-16877AA2B144}"/>
              </a:ext>
            </a:extLst>
          </p:cNvPr>
          <p:cNvSpPr txBox="1"/>
          <p:nvPr/>
        </p:nvSpPr>
        <p:spPr>
          <a:xfrm>
            <a:off x="99836" y="1317195"/>
            <a:ext cx="9962219"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Lots of French words containing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come from other languages!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Attention!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still pronounced the ‘French’ way!</a:t>
            </a:r>
          </a:p>
        </p:txBody>
      </p:sp>
      <p:sp>
        <p:nvSpPr>
          <p:cNvPr id="2" name="Action Button: Sound 1">
            <a:hlinkClick r:id="" action="ppaction://noaction" highlightClick="1">
              <a:snd r:embed="rId6" name="consequence.wav"/>
            </a:hlinkClick>
            <a:extLst>
              <a:ext uri="{FF2B5EF4-FFF2-40B4-BE49-F238E27FC236}">
                <a16:creationId xmlns:a16="http://schemas.microsoft.com/office/drawing/2014/main" id="{FA48F800-2243-4D0B-ACB3-F33AC1ED49E9}"/>
              </a:ext>
            </a:extLst>
          </p:cNvPr>
          <p:cNvSpPr/>
          <p:nvPr/>
        </p:nvSpPr>
        <p:spPr>
          <a:xfrm>
            <a:off x="486888" y="2566064"/>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Action Button: Sound 50">
            <a:hlinkClick r:id="" action="ppaction://noaction" highlightClick="1">
              <a:snd r:embed="rId7" name="qualite.wav"/>
            </a:hlinkClick>
            <a:extLst>
              <a:ext uri="{FF2B5EF4-FFF2-40B4-BE49-F238E27FC236}">
                <a16:creationId xmlns:a16="http://schemas.microsoft.com/office/drawing/2014/main" id="{76AE474E-F7D7-4760-9293-DFE4756B19AF}"/>
              </a:ext>
            </a:extLst>
          </p:cNvPr>
          <p:cNvSpPr/>
          <p:nvPr/>
        </p:nvSpPr>
        <p:spPr>
          <a:xfrm>
            <a:off x="5136483" y="2766635"/>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ction Button: Sound 54">
            <a:hlinkClick r:id="" action="ppaction://noaction" highlightClick="1">
              <a:snd r:embed="rId8" name="quitter.wav"/>
            </a:hlinkClick>
            <a:extLst>
              <a:ext uri="{FF2B5EF4-FFF2-40B4-BE49-F238E27FC236}">
                <a16:creationId xmlns:a16="http://schemas.microsoft.com/office/drawing/2014/main" id="{0F7DBD0E-739C-48CA-BE7E-C4AAB8E32C5D}"/>
              </a:ext>
            </a:extLst>
          </p:cNvPr>
          <p:cNvSpPr/>
          <p:nvPr/>
        </p:nvSpPr>
        <p:spPr>
          <a:xfrm>
            <a:off x="7907807" y="2406004"/>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Action Button: Sound 55">
            <a:hlinkClick r:id="" action="ppaction://noaction" highlightClick="1">
              <a:snd r:embed="rId9" name="qualification.wav"/>
            </a:hlinkClick>
            <a:extLst>
              <a:ext uri="{FF2B5EF4-FFF2-40B4-BE49-F238E27FC236}">
                <a16:creationId xmlns:a16="http://schemas.microsoft.com/office/drawing/2014/main" id="{60CD7FD0-61D2-4CF7-939D-D391B23AF14F}"/>
              </a:ext>
            </a:extLst>
          </p:cNvPr>
          <p:cNvSpPr/>
          <p:nvPr/>
        </p:nvSpPr>
        <p:spPr>
          <a:xfrm>
            <a:off x="321801" y="3667816"/>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Action Button: Sound 56">
            <a:hlinkClick r:id="" action="ppaction://noaction" highlightClick="1">
              <a:snd r:embed="rId10" name="liquide.wav"/>
            </a:hlinkClick>
            <a:extLst>
              <a:ext uri="{FF2B5EF4-FFF2-40B4-BE49-F238E27FC236}">
                <a16:creationId xmlns:a16="http://schemas.microsoft.com/office/drawing/2014/main" id="{FF8861CD-437C-4BEB-AA93-6FEBFC833E2B}"/>
              </a:ext>
            </a:extLst>
          </p:cNvPr>
          <p:cNvSpPr/>
          <p:nvPr/>
        </p:nvSpPr>
        <p:spPr>
          <a:xfrm>
            <a:off x="3803643" y="3579123"/>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Action Button: Sound 57">
            <a:hlinkClick r:id="" action="ppaction://noaction" highlightClick="1">
              <a:snd r:embed="rId11" name="qualifer.wav"/>
            </a:hlinkClick>
            <a:extLst>
              <a:ext uri="{FF2B5EF4-FFF2-40B4-BE49-F238E27FC236}">
                <a16:creationId xmlns:a16="http://schemas.microsoft.com/office/drawing/2014/main" id="{8100F27B-33BB-410C-9946-5F7BED89D79F}"/>
              </a:ext>
            </a:extLst>
          </p:cNvPr>
          <p:cNvSpPr/>
          <p:nvPr/>
        </p:nvSpPr>
        <p:spPr>
          <a:xfrm>
            <a:off x="845030" y="4666963"/>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Action Button: Sound 58">
            <a:hlinkClick r:id="" action="ppaction://noaction" highlightClick="1">
              <a:snd r:embed="rId12" name="sequence.wav"/>
            </a:hlinkClick>
            <a:extLst>
              <a:ext uri="{FF2B5EF4-FFF2-40B4-BE49-F238E27FC236}">
                <a16:creationId xmlns:a16="http://schemas.microsoft.com/office/drawing/2014/main" id="{E972ED75-C000-4572-8CFF-A529AFA03300}"/>
              </a:ext>
            </a:extLst>
          </p:cNvPr>
          <p:cNvSpPr/>
          <p:nvPr/>
        </p:nvSpPr>
        <p:spPr>
          <a:xfrm>
            <a:off x="6854450" y="3583383"/>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Action Button: Sound 59">
            <a:hlinkClick r:id="" action="ppaction://noaction" highlightClick="1">
              <a:snd r:embed="rId13" name="equivalent.wav"/>
            </a:hlinkClick>
            <a:extLst>
              <a:ext uri="{FF2B5EF4-FFF2-40B4-BE49-F238E27FC236}">
                <a16:creationId xmlns:a16="http://schemas.microsoft.com/office/drawing/2014/main" id="{C9DB189E-68AE-4B4E-9774-AF0C62F52A60}"/>
              </a:ext>
            </a:extLst>
          </p:cNvPr>
          <p:cNvSpPr/>
          <p:nvPr/>
        </p:nvSpPr>
        <p:spPr>
          <a:xfrm>
            <a:off x="4357858" y="4516152"/>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Action Button: Sound 60">
            <a:hlinkClick r:id="" action="ppaction://noaction" highlightClick="1">
              <a:snd r:embed="rId14" name="frequent.wav"/>
            </a:hlinkClick>
            <a:extLst>
              <a:ext uri="{FF2B5EF4-FFF2-40B4-BE49-F238E27FC236}">
                <a16:creationId xmlns:a16="http://schemas.microsoft.com/office/drawing/2014/main" id="{FEB0244D-CDFA-4891-A029-6D4FC6764E06}"/>
              </a:ext>
            </a:extLst>
          </p:cNvPr>
          <p:cNvSpPr/>
          <p:nvPr/>
        </p:nvSpPr>
        <p:spPr>
          <a:xfrm>
            <a:off x="358551" y="5696909"/>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Action Button: Sound 61">
            <a:hlinkClick r:id="" action="ppaction://noaction" highlightClick="1">
              <a:snd r:embed="rId15" name="quantite.wav"/>
            </a:hlinkClick>
            <a:extLst>
              <a:ext uri="{FF2B5EF4-FFF2-40B4-BE49-F238E27FC236}">
                <a16:creationId xmlns:a16="http://schemas.microsoft.com/office/drawing/2014/main" id="{47E35B8F-DD04-4B33-86BE-E6621B565637}"/>
              </a:ext>
            </a:extLst>
          </p:cNvPr>
          <p:cNvSpPr/>
          <p:nvPr/>
        </p:nvSpPr>
        <p:spPr>
          <a:xfrm>
            <a:off x="3245868" y="5399864"/>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Action Button: Sound 62">
            <a:hlinkClick r:id="" action="ppaction://noaction" highlightClick="1">
              <a:snd r:embed="rId16" name="tranquille.wav"/>
            </a:hlinkClick>
            <a:extLst>
              <a:ext uri="{FF2B5EF4-FFF2-40B4-BE49-F238E27FC236}">
                <a16:creationId xmlns:a16="http://schemas.microsoft.com/office/drawing/2014/main" id="{2B535D13-0709-4D93-A033-421D8D51AC1C}"/>
              </a:ext>
            </a:extLst>
          </p:cNvPr>
          <p:cNvSpPr/>
          <p:nvPr/>
        </p:nvSpPr>
        <p:spPr>
          <a:xfrm>
            <a:off x="7519608" y="4784746"/>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Action Button: Sound 63">
            <a:hlinkClick r:id="" action="ppaction://noaction" highlightClick="1">
              <a:snd r:embed="rId17" name="equipement.wav"/>
            </a:hlinkClick>
            <a:extLst>
              <a:ext uri="{FF2B5EF4-FFF2-40B4-BE49-F238E27FC236}">
                <a16:creationId xmlns:a16="http://schemas.microsoft.com/office/drawing/2014/main" id="{04980A5E-F3C6-4C52-ABC3-094B14418FEA}"/>
              </a:ext>
            </a:extLst>
          </p:cNvPr>
          <p:cNvSpPr/>
          <p:nvPr/>
        </p:nvSpPr>
        <p:spPr>
          <a:xfrm>
            <a:off x="6117941" y="5701370"/>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3" name="Picture 52" descr="background rectangle">
            <a:extLst>
              <a:ext uri="{FF2B5EF4-FFF2-40B4-BE49-F238E27FC236}">
                <a16:creationId xmlns:a16="http://schemas.microsoft.com/office/drawing/2014/main" id="{1FE8A4AD-DBF8-4E3E-A864-3F9736211EBB}"/>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5" name="Title 3">
            <a:extLst>
              <a:ext uri="{FF2B5EF4-FFF2-40B4-BE49-F238E27FC236}">
                <a16:creationId xmlns:a16="http://schemas.microsoft.com/office/drawing/2014/main" id="{9868BD82-B367-4C39-B113-296F0B39334F}"/>
              </a:ext>
            </a:extLst>
          </p:cNvPr>
          <p:cNvSpPr txBox="1">
            <a:spLocks/>
          </p:cNvSpPr>
          <p:nvPr/>
        </p:nvSpPr>
        <p:spPr>
          <a:xfrm>
            <a:off x="0" y="296864"/>
            <a:ext cx="55626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8BDF6BB4-1B80-461B-B080-2EAEE67AE84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3356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2"/>
                                        </p:tgtEl>
                                      </p:cBhvr>
                                    </p:animEffect>
                                    <p:set>
                                      <p:cBhvr>
                                        <p:cTn id="7" dur="1" fill="hold">
                                          <p:stCondLst>
                                            <p:cond delay="58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qu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2290799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414280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5789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46120"/>
            <a:ext cx="6096000" cy="758594"/>
          </a:xfrm>
        </p:spPr>
        <p:txBody>
          <a:bodyPr>
            <a:normAutofit/>
          </a:bodyPr>
          <a:lstStyle/>
          <a:p>
            <a:r>
              <a:rPr lang="en-GB" sz="3000" b="1" dirty="0">
                <a:solidFill>
                  <a:schemeClr val="bg1"/>
                </a:solidFill>
              </a:rPr>
              <a:t>Des </a:t>
            </a:r>
            <a:r>
              <a:rPr lang="en-GB" sz="3000" b="1" dirty="0" err="1">
                <a:solidFill>
                  <a:schemeClr val="bg1"/>
                </a:solidFill>
              </a:rPr>
              <a:t>groupes</a:t>
            </a:r>
            <a:r>
              <a:rPr lang="en-GB" sz="3000" b="1" dirty="0">
                <a:solidFill>
                  <a:schemeClr val="bg1"/>
                </a:solidFill>
              </a:rPr>
              <a:t> </a:t>
            </a:r>
            <a:r>
              <a:rPr lang="en-GB" sz="3000" b="1" dirty="0" err="1">
                <a:solidFill>
                  <a:schemeClr val="bg1"/>
                </a:solidFill>
              </a:rPr>
              <a:t>consonantiques</a:t>
            </a:r>
            <a:endParaRPr lang="en-GB" sz="30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55941" y="1473037"/>
            <a:ext cx="11277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Coche chaque fois que tu entends une des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SSCs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5" name="Table 5">
            <a:extLst>
              <a:ext uri="{FF2B5EF4-FFF2-40B4-BE49-F238E27FC236}">
                <a16:creationId xmlns:a16="http://schemas.microsoft.com/office/drawing/2014/main" id="{764CBF18-F295-411F-8C08-616B661A7939}"/>
              </a:ext>
            </a:extLst>
          </p:cNvPr>
          <p:cNvGraphicFramePr>
            <a:graphicFrameLocks noGrp="1"/>
          </p:cNvGraphicFramePr>
          <p:nvPr/>
        </p:nvGraphicFramePr>
        <p:xfrm>
          <a:off x="369639" y="2299085"/>
          <a:ext cx="11452721" cy="3840480"/>
        </p:xfrm>
        <a:graphic>
          <a:graphicData uri="http://schemas.openxmlformats.org/drawingml/2006/table">
            <a:tbl>
              <a:tblPr firstRow="1" bandRow="1">
                <a:tableStyleId>{21E4AEA4-8DFA-4A89-87EB-49C32662AFE0}</a:tableStyleId>
              </a:tblPr>
              <a:tblGrid>
                <a:gridCol w="644841">
                  <a:extLst>
                    <a:ext uri="{9D8B030D-6E8A-4147-A177-3AD203B41FA5}">
                      <a16:colId xmlns:a16="http://schemas.microsoft.com/office/drawing/2014/main" val="2926419184"/>
                    </a:ext>
                  </a:extLst>
                </a:gridCol>
                <a:gridCol w="1811886">
                  <a:extLst>
                    <a:ext uri="{9D8B030D-6E8A-4147-A177-3AD203B41FA5}">
                      <a16:colId xmlns:a16="http://schemas.microsoft.com/office/drawing/2014/main" val="3390431193"/>
                    </a:ext>
                  </a:extLst>
                </a:gridCol>
                <a:gridCol w="1811886">
                  <a:extLst>
                    <a:ext uri="{9D8B030D-6E8A-4147-A177-3AD203B41FA5}">
                      <a16:colId xmlns:a16="http://schemas.microsoft.com/office/drawing/2014/main" val="1181257971"/>
                    </a:ext>
                  </a:extLst>
                </a:gridCol>
                <a:gridCol w="1811886">
                  <a:extLst>
                    <a:ext uri="{9D8B030D-6E8A-4147-A177-3AD203B41FA5}">
                      <a16:colId xmlns:a16="http://schemas.microsoft.com/office/drawing/2014/main" val="1147092173"/>
                    </a:ext>
                  </a:extLst>
                </a:gridCol>
                <a:gridCol w="5372222">
                  <a:extLst>
                    <a:ext uri="{9D8B030D-6E8A-4147-A177-3AD203B41FA5}">
                      <a16:colId xmlns:a16="http://schemas.microsoft.com/office/drawing/2014/main" val="826819373"/>
                    </a:ext>
                  </a:extLst>
                </a:gridCol>
              </a:tblGrid>
              <a:tr h="167349">
                <a:tc>
                  <a:txBody>
                    <a:bodyPr/>
                    <a:lstStyle/>
                    <a:p>
                      <a:endParaRPr lang="fr-FR" sz="2400" dirty="0"/>
                    </a:p>
                  </a:txBody>
                  <a:tcPr/>
                </a:tc>
                <a:tc>
                  <a:txBody>
                    <a:bodyPr/>
                    <a:lstStyle/>
                    <a:p>
                      <a:pPr algn="ctr"/>
                      <a:r>
                        <a:rPr lang="fr-FR" sz="2400" dirty="0"/>
                        <a:t>th</a:t>
                      </a:r>
                    </a:p>
                  </a:txBody>
                  <a:tcPr/>
                </a:tc>
                <a:tc>
                  <a:txBody>
                    <a:bodyPr/>
                    <a:lstStyle/>
                    <a:p>
                      <a:pPr algn="ctr"/>
                      <a:r>
                        <a:rPr lang="fr-FR" sz="2400" dirty="0" err="1"/>
                        <a:t>ch</a:t>
                      </a:r>
                      <a:endParaRPr lang="fr-FR" sz="2400" dirty="0"/>
                    </a:p>
                  </a:txBody>
                  <a:tcPr/>
                </a:tc>
                <a:tc>
                  <a:txBody>
                    <a:bodyPr/>
                    <a:lstStyle/>
                    <a:p>
                      <a:pPr algn="ctr"/>
                      <a:r>
                        <a:rPr lang="fr-FR" sz="2400" dirty="0" err="1"/>
                        <a:t>qu</a:t>
                      </a:r>
                      <a:endParaRPr lang="fr-FR" sz="2400" dirty="0"/>
                    </a:p>
                  </a:txBody>
                  <a:tcPr/>
                </a:tc>
                <a:tc>
                  <a:txBody>
                    <a:bodyPr/>
                    <a:lstStyle/>
                    <a:p>
                      <a:pPr algn="ctr"/>
                      <a:r>
                        <a:rPr lang="fr-FR" sz="2400" dirty="0"/>
                        <a:t>phrase</a:t>
                      </a:r>
                    </a:p>
                  </a:txBody>
                  <a:tcPr/>
                </a:tc>
                <a:extLst>
                  <a:ext uri="{0D108BD9-81ED-4DB2-BD59-A6C34878D82A}">
                    <a16:rowId xmlns:a16="http://schemas.microsoft.com/office/drawing/2014/main" val="2979753356"/>
                  </a:ext>
                </a:extLst>
              </a:tr>
              <a:tr h="370840">
                <a:tc>
                  <a:txBody>
                    <a:bodyPr/>
                    <a:lstStyle/>
                    <a:p>
                      <a:endParaRPr lang="fr-FR" sz="2400"/>
                    </a:p>
                  </a:txBody>
                  <a:tcPr/>
                </a:tc>
                <a:tc>
                  <a:txBody>
                    <a:bodyPr/>
                    <a:lstStyle/>
                    <a:p>
                      <a:endParaRPr lang="fr-FR" sz="2400" dirty="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Ma</a:t>
                      </a:r>
                      <a:r>
                        <a:rPr lang="fr-FR" sz="2400" b="1" u="sng" dirty="0">
                          <a:solidFill>
                            <a:srgbClr val="002060"/>
                          </a:solidFill>
                        </a:rPr>
                        <a:t>th</a:t>
                      </a:r>
                      <a:r>
                        <a:rPr lang="fr-FR" sz="2400" dirty="0">
                          <a:solidFill>
                            <a:srgbClr val="002060"/>
                          </a:solidFill>
                        </a:rPr>
                        <a:t>ieu est a</a:t>
                      </a:r>
                      <a:r>
                        <a:rPr lang="fr-FR" sz="2400" b="1" u="sng" dirty="0">
                          <a:solidFill>
                            <a:srgbClr val="002060"/>
                          </a:solidFill>
                        </a:rPr>
                        <a:t>th</a:t>
                      </a:r>
                      <a:r>
                        <a:rPr lang="fr-FR" sz="2400" dirty="0">
                          <a:solidFill>
                            <a:srgbClr val="002060"/>
                          </a:solidFill>
                        </a:rPr>
                        <a:t>l</a:t>
                      </a:r>
                      <a:r>
                        <a:rPr lang="fr-FR" sz="2400" dirty="0">
                          <a:solidFill>
                            <a:srgbClr val="002060"/>
                          </a:solidFill>
                          <a:latin typeface="Century Gothic" panose="020B0502020202020204" pitchFamily="34" charset="0"/>
                        </a:rPr>
                        <a:t>ète.</a:t>
                      </a:r>
                      <a:endParaRPr lang="fr-FR" sz="2400" dirty="0">
                        <a:solidFill>
                          <a:srgbClr val="002060"/>
                        </a:solidFill>
                      </a:endParaRPr>
                    </a:p>
                  </a:txBody>
                  <a:tcPr/>
                </a:tc>
                <a:extLst>
                  <a:ext uri="{0D108BD9-81ED-4DB2-BD59-A6C34878D82A}">
                    <a16:rowId xmlns:a16="http://schemas.microsoft.com/office/drawing/2014/main" val="1066875640"/>
                  </a:ext>
                </a:extLst>
              </a:tr>
              <a:tr h="370840">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endParaRPr lang="fr-FR" sz="2400"/>
                    </a:p>
                  </a:txBody>
                  <a:tcPr/>
                </a:tc>
                <a:tc>
                  <a:txBody>
                    <a:bodyPr/>
                    <a:lstStyle/>
                    <a:p>
                      <a:r>
                        <a:rPr lang="fr-FR" sz="2400" dirty="0">
                          <a:solidFill>
                            <a:srgbClr val="002060"/>
                          </a:solidFill>
                        </a:rPr>
                        <a:t>Il </a:t>
                      </a:r>
                      <a:r>
                        <a:rPr lang="fr-FR" sz="2400" b="1" u="sng" dirty="0">
                          <a:solidFill>
                            <a:srgbClr val="002060"/>
                          </a:solidFill>
                        </a:rPr>
                        <a:t>ch</a:t>
                      </a:r>
                      <a:r>
                        <a:rPr lang="fr-FR" sz="2400" dirty="0">
                          <a:solidFill>
                            <a:srgbClr val="002060"/>
                          </a:solidFill>
                        </a:rPr>
                        <a:t>er</a:t>
                      </a:r>
                      <a:r>
                        <a:rPr lang="fr-FR" sz="2400" b="1" u="sng" dirty="0">
                          <a:solidFill>
                            <a:srgbClr val="002060"/>
                          </a:solidFill>
                        </a:rPr>
                        <a:t>ch</a:t>
                      </a:r>
                      <a:r>
                        <a:rPr lang="fr-FR" sz="2400" dirty="0">
                          <a:solidFill>
                            <a:srgbClr val="002060"/>
                          </a:solidFill>
                        </a:rPr>
                        <a:t>e des mara</a:t>
                      </a:r>
                      <a:r>
                        <a:rPr lang="fr-FR" sz="2400" b="1" u="sng" dirty="0">
                          <a:solidFill>
                            <a:srgbClr val="002060"/>
                          </a:solidFill>
                        </a:rPr>
                        <a:t>th</a:t>
                      </a:r>
                      <a:r>
                        <a:rPr lang="fr-FR" sz="2400" dirty="0">
                          <a:solidFill>
                            <a:srgbClr val="002060"/>
                          </a:solidFill>
                        </a:rPr>
                        <a:t>ons au </a:t>
                      </a:r>
                      <a:r>
                        <a:rPr lang="fr-FR" sz="2400" b="1" u="sng" dirty="0">
                          <a:solidFill>
                            <a:srgbClr val="002060"/>
                          </a:solidFill>
                        </a:rPr>
                        <a:t>Qu</a:t>
                      </a:r>
                      <a:r>
                        <a:rPr lang="fr-FR" sz="2400" dirty="0">
                          <a:solidFill>
                            <a:srgbClr val="002060"/>
                          </a:solidFill>
                        </a:rPr>
                        <a:t>ébec…</a:t>
                      </a:r>
                    </a:p>
                  </a:txBody>
                  <a:tcPr/>
                </a:tc>
                <a:extLst>
                  <a:ext uri="{0D108BD9-81ED-4DB2-BD59-A6C34878D82A}">
                    <a16:rowId xmlns:a16="http://schemas.microsoft.com/office/drawing/2014/main" val="3565951201"/>
                  </a:ext>
                </a:extLst>
              </a:tr>
              <a:tr h="370840">
                <a:tc>
                  <a:txBody>
                    <a:bodyPr/>
                    <a:lstStyle/>
                    <a:p>
                      <a:endParaRPr lang="fr-FR" sz="240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…parce </a:t>
                      </a:r>
                      <a:r>
                        <a:rPr lang="fr-FR" sz="2400" b="1" u="sng" dirty="0">
                          <a:solidFill>
                            <a:srgbClr val="002060"/>
                          </a:solidFill>
                        </a:rPr>
                        <a:t>qu</a:t>
                      </a:r>
                      <a:r>
                        <a:rPr lang="fr-FR" sz="2400" dirty="0">
                          <a:solidFill>
                            <a:srgbClr val="002060"/>
                          </a:solidFill>
                        </a:rPr>
                        <a:t>’il est en</a:t>
                      </a:r>
                      <a:r>
                        <a:rPr lang="fr-FR" sz="2400" b="1" u="sng" dirty="0">
                          <a:solidFill>
                            <a:srgbClr val="002060"/>
                          </a:solidFill>
                        </a:rPr>
                        <a:t>th</a:t>
                      </a:r>
                      <a:r>
                        <a:rPr lang="fr-FR" sz="2400" dirty="0">
                          <a:solidFill>
                            <a:srgbClr val="002060"/>
                          </a:solidFill>
                        </a:rPr>
                        <a:t>ousiaste.</a:t>
                      </a:r>
                    </a:p>
                  </a:txBody>
                  <a:tcPr/>
                </a:tc>
                <a:extLst>
                  <a:ext uri="{0D108BD9-81ED-4DB2-BD59-A6C34878D82A}">
                    <a16:rowId xmlns:a16="http://schemas.microsoft.com/office/drawing/2014/main" val="1076543155"/>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at, </a:t>
                      </a:r>
                      <a:r>
                        <a:rPr lang="fr-FR" sz="2400" b="1" u="sng" dirty="0">
                          <a:solidFill>
                            <a:srgbClr val="002060"/>
                          </a:solidFill>
                        </a:rPr>
                        <a:t>Th</a:t>
                      </a:r>
                      <a:r>
                        <a:rPr lang="fr-FR" sz="2400" dirty="0">
                          <a:solidFill>
                            <a:srgbClr val="002060"/>
                          </a:solidFill>
                        </a:rPr>
                        <a:t>ibaut, m</a:t>
                      </a:r>
                      <a:r>
                        <a:rPr lang="fr-FR" sz="2400" dirty="0">
                          <a:solidFill>
                            <a:srgbClr val="002060"/>
                          </a:solidFill>
                          <a:latin typeface="Century Gothic" panose="020B0502020202020204" pitchFamily="34" charset="0"/>
                        </a:rPr>
                        <a:t>â</a:t>
                      </a:r>
                      <a:r>
                        <a:rPr lang="fr-FR" sz="2400" b="1" u="sng" dirty="0">
                          <a:solidFill>
                            <a:srgbClr val="002060"/>
                          </a:solidFill>
                          <a:latin typeface="Century Gothic" panose="020B0502020202020204" pitchFamily="34" charset="0"/>
                        </a:rPr>
                        <a:t>ch</a:t>
                      </a:r>
                      <a:r>
                        <a:rPr lang="fr-FR" sz="2400" dirty="0">
                          <a:solidFill>
                            <a:srgbClr val="002060"/>
                          </a:solidFill>
                          <a:latin typeface="Century Gothic" panose="020B0502020202020204" pitchFamily="34" charset="0"/>
                        </a:rPr>
                        <a:t>e du </a:t>
                      </a:r>
                      <a:r>
                        <a:rPr lang="fr-FR" sz="2400" b="1" u="sng" dirty="0">
                          <a:solidFill>
                            <a:srgbClr val="002060"/>
                          </a:solidFill>
                          <a:latin typeface="Century Gothic" panose="020B0502020202020204" pitchFamily="34" charset="0"/>
                        </a:rPr>
                        <a:t>th</a:t>
                      </a:r>
                      <a:r>
                        <a:rPr lang="fr-FR" sz="2400" dirty="0">
                          <a:solidFill>
                            <a:srgbClr val="002060"/>
                          </a:solidFill>
                          <a:latin typeface="Century Gothic" panose="020B0502020202020204" pitchFamily="34" charset="0"/>
                        </a:rPr>
                        <a:t>on </a:t>
                      </a:r>
                      <a:r>
                        <a:rPr lang="fr-FR" sz="2400" b="1" u="sng" dirty="0">
                          <a:solidFill>
                            <a:srgbClr val="002060"/>
                          </a:solidFill>
                          <a:latin typeface="Century Gothic" panose="020B0502020202020204" pitchFamily="34" charset="0"/>
                        </a:rPr>
                        <a:t>qu</a:t>
                      </a:r>
                      <a:r>
                        <a:rPr lang="fr-FR" sz="2400" dirty="0">
                          <a:solidFill>
                            <a:srgbClr val="002060"/>
                          </a:solidFill>
                          <a:latin typeface="Century Gothic" panose="020B0502020202020204" pitchFamily="34" charset="0"/>
                        </a:rPr>
                        <a:t>ébécois.</a:t>
                      </a:r>
                      <a:endParaRPr lang="fr-FR" sz="2400" dirty="0">
                        <a:solidFill>
                          <a:srgbClr val="002060"/>
                        </a:solidFill>
                      </a:endParaRPr>
                    </a:p>
                  </a:txBody>
                  <a:tcPr/>
                </a:tc>
                <a:extLst>
                  <a:ext uri="{0D108BD9-81ED-4DB2-BD59-A6C34878D82A}">
                    <a16:rowId xmlns:a16="http://schemas.microsoft.com/office/drawing/2014/main" val="2043277456"/>
                  </a:ext>
                </a:extLst>
              </a:tr>
              <a:tr h="370840">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tc>
                  <a:txBody>
                    <a:bodyPr/>
                    <a:lstStyle/>
                    <a:p>
                      <a:r>
                        <a:rPr lang="fr-FR" sz="2400" dirty="0">
                          <a:solidFill>
                            <a:srgbClr val="002060"/>
                          </a:solidFill>
                        </a:rPr>
                        <a:t>Son </a:t>
                      </a:r>
                      <a:r>
                        <a:rPr lang="fr-FR" sz="2400" b="1" u="sng" dirty="0">
                          <a:solidFill>
                            <a:srgbClr val="002060"/>
                          </a:solidFill>
                        </a:rPr>
                        <a:t>ch</a:t>
                      </a:r>
                      <a:r>
                        <a:rPr lang="fr-FR" sz="2400" dirty="0">
                          <a:solidFill>
                            <a:srgbClr val="002060"/>
                          </a:solidFill>
                        </a:rPr>
                        <a:t>ien, Véroni</a:t>
                      </a:r>
                      <a:r>
                        <a:rPr lang="fr-FR" sz="2400" b="1" u="sng" dirty="0">
                          <a:solidFill>
                            <a:srgbClr val="002060"/>
                          </a:solidFill>
                        </a:rPr>
                        <a:t>qu</a:t>
                      </a:r>
                      <a:r>
                        <a:rPr lang="fr-FR" sz="2400" dirty="0">
                          <a:solidFill>
                            <a:srgbClr val="002060"/>
                          </a:solidFill>
                        </a:rPr>
                        <a:t>e, est </a:t>
                      </a:r>
                      <a:r>
                        <a:rPr lang="fr-FR" sz="2400" b="1" u="sng" dirty="0">
                          <a:solidFill>
                            <a:srgbClr val="002060"/>
                          </a:solidFill>
                        </a:rPr>
                        <a:t>ch</a:t>
                      </a:r>
                      <a:r>
                        <a:rPr lang="fr-FR" sz="2400" dirty="0">
                          <a:solidFill>
                            <a:srgbClr val="002060"/>
                          </a:solidFill>
                        </a:rPr>
                        <a:t>ez Moni</a:t>
                      </a:r>
                      <a:r>
                        <a:rPr lang="fr-FR" sz="2400" b="1" u="sng" dirty="0">
                          <a:solidFill>
                            <a:srgbClr val="002060"/>
                          </a:solidFill>
                        </a:rPr>
                        <a:t>qu</a:t>
                      </a:r>
                      <a:r>
                        <a:rPr lang="fr-FR" sz="2400" dirty="0">
                          <a:solidFill>
                            <a:srgbClr val="002060"/>
                          </a:solidFill>
                        </a:rPr>
                        <a:t>e.</a:t>
                      </a:r>
                    </a:p>
                  </a:txBody>
                  <a:tcPr/>
                </a:tc>
                <a:extLst>
                  <a:ext uri="{0D108BD9-81ED-4DB2-BD59-A6C34878D82A}">
                    <a16:rowId xmlns:a16="http://schemas.microsoft.com/office/drawing/2014/main" val="3951556614"/>
                  </a:ext>
                </a:extLst>
              </a:tr>
            </a:tbl>
          </a:graphicData>
        </a:graphic>
      </p:graphicFrame>
      <p:pic>
        <p:nvPicPr>
          <p:cNvPr id="9" name="Picture 8" descr="green checkmark">
            <a:extLst>
              <a:ext uri="{FF2B5EF4-FFF2-40B4-BE49-F238E27FC236}">
                <a16:creationId xmlns:a16="http://schemas.microsoft.com/office/drawing/2014/main" id="{43904054-0A42-497D-AD17-B00F07A68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2854639"/>
            <a:ext cx="282522" cy="294294"/>
          </a:xfrm>
          <a:prstGeom prst="rect">
            <a:avLst/>
          </a:prstGeom>
        </p:spPr>
      </p:pic>
      <p:pic>
        <p:nvPicPr>
          <p:cNvPr id="10" name="Picture 9" descr="green checkmark">
            <a:extLst>
              <a:ext uri="{FF2B5EF4-FFF2-40B4-BE49-F238E27FC236}">
                <a16:creationId xmlns:a16="http://schemas.microsoft.com/office/drawing/2014/main" id="{2EA2C0D4-C03F-4128-9B78-3E480D57F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302" y="2854639"/>
            <a:ext cx="282522" cy="294294"/>
          </a:xfrm>
          <a:prstGeom prst="rect">
            <a:avLst/>
          </a:prstGeom>
        </p:spPr>
      </p:pic>
      <p:pic>
        <p:nvPicPr>
          <p:cNvPr id="11" name="Picture 10" descr="green checkmark">
            <a:extLst>
              <a:ext uri="{FF2B5EF4-FFF2-40B4-BE49-F238E27FC236}">
                <a16:creationId xmlns:a16="http://schemas.microsoft.com/office/drawing/2014/main" id="{8DE7FCE0-771D-451B-8F49-4D76A1A2A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3359473"/>
            <a:ext cx="282522" cy="294294"/>
          </a:xfrm>
          <a:prstGeom prst="rect">
            <a:avLst/>
          </a:prstGeom>
        </p:spPr>
      </p:pic>
      <p:pic>
        <p:nvPicPr>
          <p:cNvPr id="12" name="Picture 11" descr="green checkmark">
            <a:extLst>
              <a:ext uri="{FF2B5EF4-FFF2-40B4-BE49-F238E27FC236}">
                <a16:creationId xmlns:a16="http://schemas.microsoft.com/office/drawing/2014/main" id="{CC0B2851-EE3B-4683-96A7-237C3E99E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862" y="3359473"/>
            <a:ext cx="282522" cy="294294"/>
          </a:xfrm>
          <a:prstGeom prst="rect">
            <a:avLst/>
          </a:prstGeom>
        </p:spPr>
      </p:pic>
      <p:pic>
        <p:nvPicPr>
          <p:cNvPr id="13" name="Picture 12" descr="green checkmark">
            <a:extLst>
              <a:ext uri="{FF2B5EF4-FFF2-40B4-BE49-F238E27FC236}">
                <a16:creationId xmlns:a16="http://schemas.microsoft.com/office/drawing/2014/main" id="{3DC0B021-11B1-468A-9BBB-FA1F259A4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3415890"/>
            <a:ext cx="282522" cy="294294"/>
          </a:xfrm>
          <a:prstGeom prst="rect">
            <a:avLst/>
          </a:prstGeom>
        </p:spPr>
      </p:pic>
      <p:pic>
        <p:nvPicPr>
          <p:cNvPr id="14" name="Picture 13" descr="green checkmark">
            <a:extLst>
              <a:ext uri="{FF2B5EF4-FFF2-40B4-BE49-F238E27FC236}">
                <a16:creationId xmlns:a16="http://schemas.microsoft.com/office/drawing/2014/main" id="{3A1722D9-7D0E-4CEF-AAEE-E14639B49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3359473"/>
            <a:ext cx="282522" cy="294294"/>
          </a:xfrm>
          <a:prstGeom prst="rect">
            <a:avLst/>
          </a:prstGeom>
        </p:spPr>
      </p:pic>
      <p:pic>
        <p:nvPicPr>
          <p:cNvPr id="15" name="Picture 14" descr="green checkmark">
            <a:extLst>
              <a:ext uri="{FF2B5EF4-FFF2-40B4-BE49-F238E27FC236}">
                <a16:creationId xmlns:a16="http://schemas.microsoft.com/office/drawing/2014/main" id="{DA05248B-5634-43E7-97B4-44CF86080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118134"/>
            <a:ext cx="282522" cy="294294"/>
          </a:xfrm>
          <a:prstGeom prst="rect">
            <a:avLst/>
          </a:prstGeom>
        </p:spPr>
      </p:pic>
      <p:pic>
        <p:nvPicPr>
          <p:cNvPr id="16" name="Picture 15" descr="green checkmark">
            <a:extLst>
              <a:ext uri="{FF2B5EF4-FFF2-40B4-BE49-F238E27FC236}">
                <a16:creationId xmlns:a16="http://schemas.microsoft.com/office/drawing/2014/main" id="{83A9AB13-810B-4093-8D21-08B1EEC45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138700"/>
            <a:ext cx="282522" cy="294294"/>
          </a:xfrm>
          <a:prstGeom prst="rect">
            <a:avLst/>
          </a:prstGeom>
        </p:spPr>
      </p:pic>
      <p:pic>
        <p:nvPicPr>
          <p:cNvPr id="17" name="Picture 16" descr="green checkmark">
            <a:extLst>
              <a:ext uri="{FF2B5EF4-FFF2-40B4-BE49-F238E27FC236}">
                <a16:creationId xmlns:a16="http://schemas.microsoft.com/office/drawing/2014/main" id="{8EAD725F-486A-440C-A1E2-2DD383B8A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4562799"/>
            <a:ext cx="282522" cy="294294"/>
          </a:xfrm>
          <a:prstGeom prst="rect">
            <a:avLst/>
          </a:prstGeom>
        </p:spPr>
      </p:pic>
      <p:pic>
        <p:nvPicPr>
          <p:cNvPr id="18" name="Picture 17" descr="green checkmark">
            <a:extLst>
              <a:ext uri="{FF2B5EF4-FFF2-40B4-BE49-F238E27FC236}">
                <a16:creationId xmlns:a16="http://schemas.microsoft.com/office/drawing/2014/main" id="{7E39B2BA-9D18-4359-BD8F-350D4A5A4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241" y="4562799"/>
            <a:ext cx="282522" cy="294294"/>
          </a:xfrm>
          <a:prstGeom prst="rect">
            <a:avLst/>
          </a:prstGeom>
        </p:spPr>
      </p:pic>
      <p:pic>
        <p:nvPicPr>
          <p:cNvPr id="19" name="Picture 18" descr="green checkmark">
            <a:extLst>
              <a:ext uri="{FF2B5EF4-FFF2-40B4-BE49-F238E27FC236}">
                <a16:creationId xmlns:a16="http://schemas.microsoft.com/office/drawing/2014/main" id="{C218C2CC-9545-422E-926A-2E0C1E4B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4562799"/>
            <a:ext cx="282522" cy="294294"/>
          </a:xfrm>
          <a:prstGeom prst="rect">
            <a:avLst/>
          </a:prstGeom>
        </p:spPr>
      </p:pic>
      <p:pic>
        <p:nvPicPr>
          <p:cNvPr id="20" name="Picture 19" descr="green checkmark">
            <a:extLst>
              <a:ext uri="{FF2B5EF4-FFF2-40B4-BE49-F238E27FC236}">
                <a16:creationId xmlns:a16="http://schemas.microsoft.com/office/drawing/2014/main" id="{A02A2609-0D63-4510-8F1E-6C774FDD8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1657" y="4562799"/>
            <a:ext cx="282522" cy="294294"/>
          </a:xfrm>
          <a:prstGeom prst="rect">
            <a:avLst/>
          </a:prstGeom>
        </p:spPr>
      </p:pic>
      <p:pic>
        <p:nvPicPr>
          <p:cNvPr id="21" name="Picture 20" descr="green checkmark">
            <a:extLst>
              <a:ext uri="{FF2B5EF4-FFF2-40B4-BE49-F238E27FC236}">
                <a16:creationId xmlns:a16="http://schemas.microsoft.com/office/drawing/2014/main" id="{7C3F9301-3DDC-4A7E-A599-EC4B1CBB2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4630402"/>
            <a:ext cx="282522" cy="294294"/>
          </a:xfrm>
          <a:prstGeom prst="rect">
            <a:avLst/>
          </a:prstGeom>
        </p:spPr>
      </p:pic>
      <p:pic>
        <p:nvPicPr>
          <p:cNvPr id="22" name="Picture 21" descr="green checkmark">
            <a:extLst>
              <a:ext uri="{FF2B5EF4-FFF2-40B4-BE49-F238E27FC236}">
                <a16:creationId xmlns:a16="http://schemas.microsoft.com/office/drawing/2014/main" id="{5F3294BA-9466-4228-95CB-2C4FA3958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801" y="5432756"/>
            <a:ext cx="282522" cy="294294"/>
          </a:xfrm>
          <a:prstGeom prst="rect">
            <a:avLst/>
          </a:prstGeom>
        </p:spPr>
      </p:pic>
      <p:pic>
        <p:nvPicPr>
          <p:cNvPr id="23" name="Picture 22" descr="green checkmark">
            <a:extLst>
              <a:ext uri="{FF2B5EF4-FFF2-40B4-BE49-F238E27FC236}">
                <a16:creationId xmlns:a16="http://schemas.microsoft.com/office/drawing/2014/main" id="{E66E20F8-94AF-400F-BFCA-4CE935238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783" y="5454496"/>
            <a:ext cx="282522" cy="294294"/>
          </a:xfrm>
          <a:prstGeom prst="rect">
            <a:avLst/>
          </a:prstGeom>
        </p:spPr>
      </p:pic>
      <p:pic>
        <p:nvPicPr>
          <p:cNvPr id="24" name="Picture 23" descr="green checkmark">
            <a:extLst>
              <a:ext uri="{FF2B5EF4-FFF2-40B4-BE49-F238E27FC236}">
                <a16:creationId xmlns:a16="http://schemas.microsoft.com/office/drawing/2014/main" id="{6D99AE35-CDF0-4FC6-86E1-790C7E4DFA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132" y="5454496"/>
            <a:ext cx="282522" cy="294294"/>
          </a:xfrm>
          <a:prstGeom prst="rect">
            <a:avLst/>
          </a:prstGeom>
        </p:spPr>
      </p:pic>
      <p:pic>
        <p:nvPicPr>
          <p:cNvPr id="25" name="Picture 24" descr="green checkmark">
            <a:extLst>
              <a:ext uri="{FF2B5EF4-FFF2-40B4-BE49-F238E27FC236}">
                <a16:creationId xmlns:a16="http://schemas.microsoft.com/office/drawing/2014/main" id="{D61878A1-549D-40C1-8CCE-8F22D41A7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0844" y="5454496"/>
            <a:ext cx="282522" cy="294294"/>
          </a:xfrm>
          <a:prstGeom prst="rect">
            <a:avLst/>
          </a:prstGeom>
        </p:spPr>
      </p:pic>
      <p:sp>
        <p:nvSpPr>
          <p:cNvPr id="26" name="Action Button: Custom 16">
            <a:hlinkClick r:id="" action="ppaction://noaction" highlightClick="1">
              <a:snd r:embed="rId5" name="1 mathieu est athlete.wav"/>
            </a:hlinkClick>
            <a:extLst>
              <a:ext uri="{FF2B5EF4-FFF2-40B4-BE49-F238E27FC236}">
                <a16:creationId xmlns:a16="http://schemas.microsoft.com/office/drawing/2014/main" id="{47C51528-FCCB-40C6-AF1C-1416EB88EC2E}"/>
              </a:ext>
            </a:extLst>
          </p:cNvPr>
          <p:cNvSpPr/>
          <p:nvPr/>
        </p:nvSpPr>
        <p:spPr>
          <a:xfrm>
            <a:off x="509550" y="27872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2 il cherche des marathons.wav"/>
            </a:hlinkClick>
            <a:extLst>
              <a:ext uri="{FF2B5EF4-FFF2-40B4-BE49-F238E27FC236}">
                <a16:creationId xmlns:a16="http://schemas.microsoft.com/office/drawing/2014/main" id="{504575BA-2E36-471D-B901-250DA2F5DDA7}"/>
              </a:ext>
            </a:extLst>
          </p:cNvPr>
          <p:cNvSpPr/>
          <p:nvPr/>
        </p:nvSpPr>
        <p:spPr>
          <a:xfrm>
            <a:off x="496030" y="3418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3 parce qu'il est enthousiaste.wav"/>
            </a:hlinkClick>
            <a:extLst>
              <a:ext uri="{FF2B5EF4-FFF2-40B4-BE49-F238E27FC236}">
                <a16:creationId xmlns:a16="http://schemas.microsoft.com/office/drawing/2014/main" id="{C714AE0D-9DB8-41A1-9B4E-390CCEDBB369}"/>
              </a:ext>
            </a:extLst>
          </p:cNvPr>
          <p:cNvSpPr/>
          <p:nvPr/>
        </p:nvSpPr>
        <p:spPr>
          <a:xfrm>
            <a:off x="495595" y="40673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4 son chat thibault.wav"/>
            </a:hlinkClick>
            <a:extLst>
              <a:ext uri="{FF2B5EF4-FFF2-40B4-BE49-F238E27FC236}">
                <a16:creationId xmlns:a16="http://schemas.microsoft.com/office/drawing/2014/main" id="{9FC56C87-A0CA-4F70-8D24-167C0428E40F}"/>
              </a:ext>
            </a:extLst>
          </p:cNvPr>
          <p:cNvSpPr/>
          <p:nvPr/>
        </p:nvSpPr>
        <p:spPr>
          <a:xfrm>
            <a:off x="495595" y="47099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9" name="5 son chien veronique.wav"/>
            </a:hlinkClick>
            <a:extLst>
              <a:ext uri="{FF2B5EF4-FFF2-40B4-BE49-F238E27FC236}">
                <a16:creationId xmlns:a16="http://schemas.microsoft.com/office/drawing/2014/main" id="{A12ACE80-A763-47AF-80DB-F68609099CDF}"/>
              </a:ext>
            </a:extLst>
          </p:cNvPr>
          <p:cNvSpPr/>
          <p:nvPr/>
        </p:nvSpPr>
        <p:spPr>
          <a:xfrm>
            <a:off x="505578" y="55261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Rectangle 5">
            <a:extLst>
              <a:ext uri="{FF2B5EF4-FFF2-40B4-BE49-F238E27FC236}">
                <a16:creationId xmlns:a16="http://schemas.microsoft.com/office/drawing/2014/main" id="{13E87E03-F739-4CCB-A6BA-D129ED5CBE2D}"/>
              </a:ext>
            </a:extLst>
          </p:cNvPr>
          <p:cNvSpPr/>
          <p:nvPr/>
        </p:nvSpPr>
        <p:spPr>
          <a:xfrm>
            <a:off x="6470619" y="280378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Ma__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ieu</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est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a__lète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BD5F427C-0E49-442C-BC27-284471DA3429}"/>
              </a:ext>
            </a:extLst>
          </p:cNvPr>
          <p:cNvSpPr/>
          <p:nvPr/>
        </p:nvSpPr>
        <p:spPr>
          <a:xfrm>
            <a:off x="6470619" y="3264107"/>
            <a:ext cx="5277556" cy="73263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Il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er__e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mara</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ons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au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3" name="Rectangle 32">
            <a:extLst>
              <a:ext uri="{FF2B5EF4-FFF2-40B4-BE49-F238E27FC236}">
                <a16:creationId xmlns:a16="http://schemas.microsoft.com/office/drawing/2014/main" id="{DCF54131-E4EA-45EF-B961-0E7D4DB345CF}"/>
              </a:ext>
            </a:extLst>
          </p:cNvPr>
          <p:cNvSpPr/>
          <p:nvPr/>
        </p:nvSpPr>
        <p:spPr>
          <a:xfrm>
            <a:off x="6492526" y="4086896"/>
            <a:ext cx="5277556"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…parce __’il est en__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ousiaste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4" name="Rectangle 33">
            <a:extLst>
              <a:ext uri="{FF2B5EF4-FFF2-40B4-BE49-F238E27FC236}">
                <a16:creationId xmlns:a16="http://schemas.microsoft.com/office/drawing/2014/main" id="{5E7A0C0F-574D-4E50-B419-B999B1FF40F8}"/>
              </a:ext>
            </a:extLst>
          </p:cNvPr>
          <p:cNvSpPr/>
          <p:nvPr/>
        </p:nvSpPr>
        <p:spPr>
          <a:xfrm>
            <a:off x="6470619" y="4596436"/>
            <a:ext cx="5277556" cy="73263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ibaut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mâ</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du __on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ébecois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5" name="Rectangle 34">
            <a:extLst>
              <a:ext uri="{FF2B5EF4-FFF2-40B4-BE49-F238E27FC236}">
                <a16:creationId xmlns:a16="http://schemas.microsoft.com/office/drawing/2014/main" id="{FF57FD39-DCC6-43C5-B039-090E603EAB72}"/>
              </a:ext>
            </a:extLst>
          </p:cNvPr>
          <p:cNvSpPr/>
          <p:nvPr/>
        </p:nvSpPr>
        <p:spPr>
          <a:xfrm>
            <a:off x="6470619" y="5351980"/>
            <a:ext cx="5277556" cy="7326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Son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ien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Véroni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 est __</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ez</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Moni</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__e.</a:t>
            </a:r>
          </a:p>
        </p:txBody>
      </p:sp>
      <p:sp>
        <p:nvSpPr>
          <p:cNvPr id="39" name="Rounded Rectangle 46">
            <a:extLst>
              <a:ext uri="{FF2B5EF4-FFF2-40B4-BE49-F238E27FC236}">
                <a16:creationId xmlns:a16="http://schemas.microsoft.com/office/drawing/2014/main" id="{887CFF53-86A7-49CE-9D67-18B64B7B617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ounded Rectangle 46">
            <a:extLst>
              <a:ext uri="{FF2B5EF4-FFF2-40B4-BE49-F238E27FC236}">
                <a16:creationId xmlns:a16="http://schemas.microsoft.com/office/drawing/2014/main" id="{DB40B8A4-175A-4397-B929-281098FB2742}"/>
              </a:ext>
            </a:extLst>
          </p:cNvPr>
          <p:cNvSpPr/>
          <p:nvPr/>
        </p:nvSpPr>
        <p:spPr>
          <a:xfrm>
            <a:off x="6492525" y="2783629"/>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Mathieu is an athlete.</a:t>
            </a:r>
          </a:p>
        </p:txBody>
      </p:sp>
      <p:sp>
        <p:nvSpPr>
          <p:cNvPr id="37" name="Rounded Rectangle 46">
            <a:extLst>
              <a:ext uri="{FF2B5EF4-FFF2-40B4-BE49-F238E27FC236}">
                <a16:creationId xmlns:a16="http://schemas.microsoft.com/office/drawing/2014/main" id="{B24FEFD3-17E0-48BB-BD81-624E8001DFEB}"/>
              </a:ext>
            </a:extLst>
          </p:cNvPr>
          <p:cNvSpPr/>
          <p:nvPr/>
        </p:nvSpPr>
        <p:spPr>
          <a:xfrm>
            <a:off x="6481572" y="3234728"/>
            <a:ext cx="5255649" cy="7849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looks for/is looking for marathons in Quebec…</a:t>
            </a:r>
          </a:p>
        </p:txBody>
      </p:sp>
      <p:sp>
        <p:nvSpPr>
          <p:cNvPr id="38" name="Rounded Rectangle 46">
            <a:extLst>
              <a:ext uri="{FF2B5EF4-FFF2-40B4-BE49-F238E27FC236}">
                <a16:creationId xmlns:a16="http://schemas.microsoft.com/office/drawing/2014/main" id="{B29588BD-49A9-4D3D-9414-AECD6E67AE35}"/>
              </a:ext>
            </a:extLst>
          </p:cNvPr>
          <p:cNvSpPr/>
          <p:nvPr/>
        </p:nvSpPr>
        <p:spPr>
          <a:xfrm>
            <a:off x="6492525" y="4054594"/>
            <a:ext cx="52556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…because he is enthusiastic.</a:t>
            </a:r>
          </a:p>
        </p:txBody>
      </p:sp>
      <p:sp>
        <p:nvSpPr>
          <p:cNvPr id="40" name="Rounded Rectangle 46">
            <a:extLst>
              <a:ext uri="{FF2B5EF4-FFF2-40B4-BE49-F238E27FC236}">
                <a16:creationId xmlns:a16="http://schemas.microsoft.com/office/drawing/2014/main" id="{12A6F7E8-97C8-4C7F-9DF2-142FC3979852}"/>
              </a:ext>
            </a:extLst>
          </p:cNvPr>
          <p:cNvSpPr/>
          <p:nvPr/>
        </p:nvSpPr>
        <p:spPr>
          <a:xfrm>
            <a:off x="6481571" y="4505803"/>
            <a:ext cx="5255649" cy="82327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cat, Thibaut, chews/is chewing tuna from Quebec.</a:t>
            </a:r>
          </a:p>
        </p:txBody>
      </p:sp>
      <p:sp>
        <p:nvSpPr>
          <p:cNvPr id="41" name="Rounded Rectangle 46">
            <a:extLst>
              <a:ext uri="{FF2B5EF4-FFF2-40B4-BE49-F238E27FC236}">
                <a16:creationId xmlns:a16="http://schemas.microsoft.com/office/drawing/2014/main" id="{F3948763-DA29-4AE9-9259-80637B9DD500}"/>
              </a:ext>
            </a:extLst>
          </p:cNvPr>
          <p:cNvSpPr/>
          <p:nvPr/>
        </p:nvSpPr>
        <p:spPr>
          <a:xfrm>
            <a:off x="6492525" y="5362278"/>
            <a:ext cx="5255649" cy="73263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His dog,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Véronique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Monique’s place.</a:t>
            </a:r>
          </a:p>
        </p:txBody>
      </p:sp>
      <p:pic>
        <p:nvPicPr>
          <p:cNvPr id="1026" name="Picture 2" descr="Keywords, Running, Athlete, Men, Sport, Cut Out">
            <a:extLst>
              <a:ext uri="{FF2B5EF4-FFF2-40B4-BE49-F238E27FC236}">
                <a16:creationId xmlns:a16="http://schemas.microsoft.com/office/drawing/2014/main" id="{59CA3809-5906-43DC-8999-5044468ED40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06" b="94306" l="1983" r="96364">
                        <a14:foregroundMark x1="48264" y1="9583" x2="48264" y2="9583"/>
                        <a14:foregroundMark x1="96364" y1="31528" x2="96364" y2="31528"/>
                        <a14:foregroundMark x1="31405" y1="63611" x2="31405" y2="63611"/>
                        <a14:foregroundMark x1="35702" y1="61250" x2="35702" y2="61250"/>
                        <a14:foregroundMark x1="8760" y1="85972" x2="8760" y2="85972"/>
                        <a14:foregroundMark x1="9256" y1="82917" x2="9256" y2="82917"/>
                        <a14:foregroundMark x1="10744" y1="91528" x2="10744" y2="91528"/>
                        <a14:foregroundMark x1="13388" y1="94167" x2="13388" y2="94167"/>
                        <a14:foregroundMark x1="5785" y1="85000" x2="5785" y2="85000"/>
                        <a14:foregroundMark x1="3636" y1="86528" x2="3636" y2="86528"/>
                        <a14:foregroundMark x1="3636" y1="86528" x2="3636" y2="86528"/>
                        <a14:foregroundMark x1="8760" y1="90417" x2="8760" y2="90417"/>
                        <a14:foregroundMark x1="30248" y1="65556" x2="30248" y2="65556"/>
                        <a14:foregroundMark x1="33719" y1="62639" x2="33719" y2="62639"/>
                        <a14:foregroundMark x1="32727" y1="64722" x2="32727" y2="64722"/>
                        <a14:foregroundMark x1="35372" y1="63889" x2="35372" y2="63889"/>
                        <a14:foregroundMark x1="34876" y1="61528" x2="34876" y2="61528"/>
                        <a14:foregroundMark x1="34876" y1="61528" x2="34876" y2="61528"/>
                        <a14:foregroundMark x1="30083" y1="61250" x2="30083" y2="61250"/>
                        <a14:foregroundMark x1="30083" y1="61250" x2="30083" y2="61250"/>
                        <a14:foregroundMark x1="10248" y1="83056" x2="10248" y2="83056"/>
                        <a14:foregroundMark x1="10248" y1="83056" x2="10248" y2="83056"/>
                        <a14:foregroundMark x1="10248" y1="83056" x2="10248" y2="83056"/>
                        <a14:foregroundMark x1="10248" y1="83056" x2="10248" y2="83056"/>
                        <a14:foregroundMark x1="9091" y1="80694" x2="9091" y2="80694"/>
                        <a14:foregroundMark x1="9091" y1="82500" x2="9091" y2="82500"/>
                        <a14:foregroundMark x1="8926" y1="82500" x2="8926" y2="82500"/>
                        <a14:foregroundMark x1="8926" y1="82500" x2="8926" y2="82500"/>
                        <a14:foregroundMark x1="8926" y1="82500" x2="8926" y2="82500"/>
                        <a14:foregroundMark x1="6777" y1="86806" x2="6777" y2="86806"/>
                        <a14:foregroundMark x1="7603" y1="83056" x2="7603" y2="83056"/>
                        <a14:foregroundMark x1="7603" y1="83056" x2="7603" y2="83056"/>
                        <a14:foregroundMark x1="7603" y1="83056" x2="7603" y2="83056"/>
                        <a14:foregroundMark x1="8099" y1="83611" x2="8099" y2="83611"/>
                        <a14:foregroundMark x1="9256" y1="84583" x2="9256" y2="84583"/>
                        <a14:foregroundMark x1="10413" y1="86944" x2="10413" y2="86944"/>
                        <a14:foregroundMark x1="10248" y1="89444" x2="10248" y2="89444"/>
                        <a14:foregroundMark x1="9752" y1="91528" x2="9752" y2="91528"/>
                        <a14:foregroundMark x1="9587" y1="92639" x2="9587" y2="92639"/>
                        <a14:foregroundMark x1="9587" y1="94028" x2="9587" y2="94028"/>
                        <a14:foregroundMark x1="14545" y1="94306" x2="14545" y2="94306"/>
                        <a14:foregroundMark x1="3967" y1="84028" x2="3967" y2="84028"/>
                        <a14:foregroundMark x1="83471" y1="20000" x2="82810" y2="20000"/>
                        <a14:foregroundMark x1="84959" y1="21944" x2="84959" y2="21944"/>
                        <a14:foregroundMark x1="85289" y1="21528" x2="85289" y2="21528"/>
                        <a14:foregroundMark x1="85620" y1="20139" x2="85620" y2="20139"/>
                        <a14:foregroundMark x1="84959" y1="19167" x2="84959" y2="19167"/>
                        <a14:foregroundMark x1="90248" y1="23056" x2="90248" y2="23056"/>
                        <a14:foregroundMark x1="1983" y1="86944" x2="1983" y2="86944"/>
                      </a14:backgroundRemoval>
                    </a14:imgEffect>
                  </a14:imgLayer>
                </a14:imgProps>
              </a:ext>
              <a:ext uri="{28A0092B-C50C-407E-A947-70E740481C1C}">
                <a14:useLocalDpi xmlns:a14="http://schemas.microsoft.com/office/drawing/2010/main" val="0"/>
              </a:ext>
            </a:extLst>
          </a:blip>
          <a:srcRect/>
          <a:stretch>
            <a:fillRect/>
          </a:stretch>
        </p:blipFill>
        <p:spPr bwMode="auto">
          <a:xfrm>
            <a:off x="10176995" y="664535"/>
            <a:ext cx="1732926" cy="206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animBg="1"/>
      <p:bldP spid="33" grpId="0" animBg="1"/>
      <p:bldP spid="34" grpId="0" animBg="1"/>
      <p:bldP spid="35" grpId="0" animBg="1"/>
      <p:bldP spid="36" grpId="0" animBg="1"/>
      <p:bldP spid="37" grpId="0" animBg="1"/>
      <p:bldP spid="38" grpId="0" animBg="1"/>
      <p:bldP spid="40"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282079" y="2319234"/>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Charles va chez Thérèse chaque dimanche.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951" y="2243756"/>
            <a:ext cx="340560" cy="354750"/>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691" y="2260711"/>
            <a:ext cx="340561" cy="354751"/>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006" y="2260711"/>
            <a:ext cx="354329" cy="369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2177" y="2246369"/>
            <a:ext cx="354329" cy="369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088" y="2981085"/>
            <a:ext cx="354329" cy="369093"/>
          </a:xfrm>
          <a:prstGeom prst="rect">
            <a:avLst/>
          </a:prstGeom>
        </p:spPr>
      </p:pic>
      <p:sp>
        <p:nvSpPr>
          <p:cNvPr id="3" name="TextBox 2">
            <a:extLst>
              <a:ext uri="{FF2B5EF4-FFF2-40B4-BE49-F238E27FC236}">
                <a16:creationId xmlns:a16="http://schemas.microsoft.com/office/drawing/2014/main" id="{33D4F777-C740-454C-8ACC-5D55D0791121}"/>
              </a:ext>
            </a:extLst>
          </p:cNvPr>
          <p:cNvSpPr txBox="1"/>
          <p:nvPr/>
        </p:nvSpPr>
        <p:spPr>
          <a:xfrm>
            <a:off x="102948" y="1300844"/>
            <a:ext cx="118069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lit la phrase. </a:t>
            </a:r>
            <a:b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B coche chaque fois qu’il/elle entend [th,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ou [</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16" name="Table 5">
            <a:extLst>
              <a:ext uri="{FF2B5EF4-FFF2-40B4-BE49-F238E27FC236}">
                <a16:creationId xmlns:a16="http://schemas.microsoft.com/office/drawing/2014/main" id="{7BDFC10E-63F9-4EF5-9E39-64360E9E833F}"/>
              </a:ext>
            </a:extLst>
          </p:cNvPr>
          <p:cNvGraphicFramePr>
            <a:graphicFrameLocks noGrp="1"/>
          </p:cNvGraphicFramePr>
          <p:nvPr/>
        </p:nvGraphicFramePr>
        <p:xfrm>
          <a:off x="282079" y="3861937"/>
          <a:ext cx="11452721" cy="2286000"/>
        </p:xfrm>
        <a:graphic>
          <a:graphicData uri="http://schemas.openxmlformats.org/drawingml/2006/table">
            <a:tbl>
              <a:tblPr firstRow="1" bandRow="1"/>
              <a:tblGrid>
                <a:gridCol w="644841">
                  <a:extLst>
                    <a:ext uri="{9D8B030D-6E8A-4147-A177-3AD203B41FA5}">
                      <a16:colId xmlns:a16="http://schemas.microsoft.com/office/drawing/2014/main" val="2926419184"/>
                    </a:ext>
                  </a:extLst>
                </a:gridCol>
                <a:gridCol w="1408066">
                  <a:extLst>
                    <a:ext uri="{9D8B030D-6E8A-4147-A177-3AD203B41FA5}">
                      <a16:colId xmlns:a16="http://schemas.microsoft.com/office/drawing/2014/main" val="3390431193"/>
                    </a:ext>
                  </a:extLst>
                </a:gridCol>
                <a:gridCol w="1730828">
                  <a:extLst>
                    <a:ext uri="{9D8B030D-6E8A-4147-A177-3AD203B41FA5}">
                      <a16:colId xmlns:a16="http://schemas.microsoft.com/office/drawing/2014/main" val="1181257971"/>
                    </a:ext>
                  </a:extLst>
                </a:gridCol>
                <a:gridCol w="1551215">
                  <a:extLst>
                    <a:ext uri="{9D8B030D-6E8A-4147-A177-3AD203B41FA5}">
                      <a16:colId xmlns:a16="http://schemas.microsoft.com/office/drawing/2014/main" val="1147092173"/>
                    </a:ext>
                  </a:extLst>
                </a:gridCol>
                <a:gridCol w="6117771">
                  <a:extLst>
                    <a:ext uri="{9D8B030D-6E8A-4147-A177-3AD203B41FA5}">
                      <a16:colId xmlns:a16="http://schemas.microsoft.com/office/drawing/2014/main" val="826819373"/>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th</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ch</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err="1"/>
                        <a:t>qu</a:t>
                      </a:r>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fr-FR" sz="2400" dirty="0"/>
                        <a:t>en anglais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2979753356"/>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fr-FR" sz="2000" dirty="0">
                          <a:solidFill>
                            <a:srgbClr val="002060"/>
                          </a:solidFill>
                        </a:rPr>
                        <a:t>Charles </a:t>
                      </a:r>
                      <a:r>
                        <a:rPr lang="fr-FR" sz="2000" dirty="0" err="1">
                          <a:solidFill>
                            <a:srgbClr val="002060"/>
                          </a:solidFill>
                        </a:rPr>
                        <a:t>goes</a:t>
                      </a:r>
                      <a:r>
                        <a:rPr lang="fr-FR" sz="2000" dirty="0">
                          <a:solidFill>
                            <a:srgbClr val="002060"/>
                          </a:solidFill>
                        </a:rPr>
                        <a:t> to </a:t>
                      </a:r>
                      <a:r>
                        <a:rPr lang="fr-FR" sz="2000" dirty="0" err="1">
                          <a:solidFill>
                            <a:srgbClr val="002060"/>
                          </a:solidFill>
                        </a:rPr>
                        <a:t>Thérèse’s</a:t>
                      </a:r>
                      <a:r>
                        <a:rPr lang="fr-FR" sz="2000" dirty="0">
                          <a:solidFill>
                            <a:srgbClr val="002060"/>
                          </a:solidFill>
                        </a:rPr>
                        <a:t> place </a:t>
                      </a:r>
                      <a:r>
                        <a:rPr lang="fr-FR" sz="2000" dirty="0" err="1">
                          <a:solidFill>
                            <a:srgbClr val="002060"/>
                          </a:solidFill>
                        </a:rPr>
                        <a:t>every</a:t>
                      </a:r>
                      <a:r>
                        <a:rPr lang="fr-FR" sz="2000" dirty="0">
                          <a:solidFill>
                            <a:srgbClr val="002060"/>
                          </a:solidFill>
                        </a:rPr>
                        <a:t> Sunday.</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66875640"/>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65951201"/>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76543155"/>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fr-FR" sz="2400" dirty="0">
                          <a:solidFill>
                            <a:srgbClr val="002060"/>
                          </a:solidFill>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fr-FR" sz="2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043277456"/>
                  </a:ext>
                </a:extLst>
              </a:tr>
            </a:tbl>
          </a:graphicData>
        </a:graphic>
      </p:graphicFrame>
      <p:sp>
        <p:nvSpPr>
          <p:cNvPr id="17" name="Rounded Rectangle 46">
            <a:extLst>
              <a:ext uri="{FF2B5EF4-FFF2-40B4-BE49-F238E27FC236}">
                <a16:creationId xmlns:a16="http://schemas.microsoft.com/office/drawing/2014/main" id="{B65F0BAA-412E-4E81-AD36-D1ADF9F5A23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een checkmark">
            <a:extLst>
              <a:ext uri="{FF2B5EF4-FFF2-40B4-BE49-F238E27FC236}">
                <a16:creationId xmlns:a16="http://schemas.microsoft.com/office/drawing/2014/main" id="{DE0E6C97-AD51-4076-9D45-D731027BF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2124" y="4305726"/>
            <a:ext cx="431378" cy="449352"/>
          </a:xfrm>
          <a:prstGeom prst="rect">
            <a:avLst/>
          </a:prstGeom>
        </p:spPr>
      </p:pic>
      <p:pic>
        <p:nvPicPr>
          <p:cNvPr id="20" name="Picture 19" descr="green checkmark">
            <a:extLst>
              <a:ext uri="{FF2B5EF4-FFF2-40B4-BE49-F238E27FC236}">
                <a16:creationId xmlns:a16="http://schemas.microsoft.com/office/drawing/2014/main" id="{AB87E3BB-B342-4B68-8BAD-4BAEB5F331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550" y="4305726"/>
            <a:ext cx="431378" cy="449352"/>
          </a:xfrm>
          <a:prstGeom prst="rect">
            <a:avLst/>
          </a:prstGeom>
        </p:spPr>
      </p:pic>
      <p:pic>
        <p:nvPicPr>
          <p:cNvPr id="21" name="Picture 20" descr="green checkmark">
            <a:extLst>
              <a:ext uri="{FF2B5EF4-FFF2-40B4-BE49-F238E27FC236}">
                <a16:creationId xmlns:a16="http://schemas.microsoft.com/office/drawing/2014/main" id="{71D9E278-ADA3-4403-A199-461FD2D4B5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102" y="4296762"/>
            <a:ext cx="431378" cy="449352"/>
          </a:xfrm>
          <a:prstGeom prst="rect">
            <a:avLst/>
          </a:prstGeom>
        </p:spPr>
      </p:pic>
      <p:pic>
        <p:nvPicPr>
          <p:cNvPr id="22" name="Picture 21" descr="green checkmark">
            <a:extLst>
              <a:ext uri="{FF2B5EF4-FFF2-40B4-BE49-F238E27FC236}">
                <a16:creationId xmlns:a16="http://schemas.microsoft.com/office/drawing/2014/main" id="{597787F4-C51A-466D-8E51-5758714AD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192" y="4300962"/>
            <a:ext cx="431378" cy="449352"/>
          </a:xfrm>
          <a:prstGeom prst="rect">
            <a:avLst/>
          </a:prstGeom>
        </p:spPr>
      </p:pic>
      <p:pic>
        <p:nvPicPr>
          <p:cNvPr id="23" name="Picture 22" descr="green checkmark">
            <a:extLst>
              <a:ext uri="{FF2B5EF4-FFF2-40B4-BE49-F238E27FC236}">
                <a16:creationId xmlns:a16="http://schemas.microsoft.com/office/drawing/2014/main" id="{A662E0F9-7493-43ED-A0DA-DDBAF00B07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4904" y="4296762"/>
            <a:ext cx="431378" cy="449352"/>
          </a:xfrm>
          <a:prstGeom prst="rect">
            <a:avLst/>
          </a:prstGeom>
        </p:spPr>
      </p:pic>
      <p:pic>
        <p:nvPicPr>
          <p:cNvPr id="24" name="Picture 23" descr="green checkmark">
            <a:extLst>
              <a:ext uri="{FF2B5EF4-FFF2-40B4-BE49-F238E27FC236}">
                <a16:creationId xmlns:a16="http://schemas.microsoft.com/office/drawing/2014/main" id="{393A3669-6F9C-4E12-B062-C3A5D73AA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834" y="4305726"/>
            <a:ext cx="431378" cy="449352"/>
          </a:xfrm>
          <a:prstGeom prst="rect">
            <a:avLst/>
          </a:prstGeom>
        </p:spPr>
      </p:pic>
      <p:pic>
        <p:nvPicPr>
          <p:cNvPr id="25" name="Picture 24" descr="green checkmark">
            <a:extLst>
              <a:ext uri="{FF2B5EF4-FFF2-40B4-BE49-F238E27FC236}">
                <a16:creationId xmlns:a16="http://schemas.microsoft.com/office/drawing/2014/main" id="{2FE51FAE-1F14-41E9-A44A-3B683C8DB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211" y="2243756"/>
            <a:ext cx="340560" cy="354750"/>
          </a:xfrm>
          <a:prstGeom prst="rect">
            <a:avLst/>
          </a:prstGeom>
        </p:spPr>
      </p:pic>
      <p:sp>
        <p:nvSpPr>
          <p:cNvPr id="26" name="Rectangle 25">
            <a:hlinkClick r:id="" action="ppaction://noaction">
              <a:snd r:embed="rId5" name="20 charles slow.wav"/>
            </a:hlinkClick>
            <a:extLst>
              <a:ext uri="{FF2B5EF4-FFF2-40B4-BE49-F238E27FC236}">
                <a16:creationId xmlns:a16="http://schemas.microsoft.com/office/drawing/2014/main" id="{C12204E8-85EE-48FE-86EA-84278F7472C3}"/>
              </a:ext>
            </a:extLst>
          </p:cNvPr>
          <p:cNvSpPr/>
          <p:nvPr/>
        </p:nvSpPr>
        <p:spPr>
          <a:xfrm>
            <a:off x="8940234" y="308729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Rectangle 26">
            <a:hlinkClick r:id="" action="ppaction://noaction">
              <a:snd r:embed="rId6" name="20 charles medium.wav"/>
            </a:hlinkClick>
            <a:extLst>
              <a:ext uri="{FF2B5EF4-FFF2-40B4-BE49-F238E27FC236}">
                <a16:creationId xmlns:a16="http://schemas.microsoft.com/office/drawing/2014/main" id="{D5AE821C-8226-4705-88C9-C5E52681761B}"/>
              </a:ext>
            </a:extLst>
          </p:cNvPr>
          <p:cNvSpPr/>
          <p:nvPr/>
        </p:nvSpPr>
        <p:spPr>
          <a:xfrm>
            <a:off x="9894798"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27">
            <a:hlinkClick r:id="" action="ppaction://noaction">
              <a:snd r:embed="rId7" name="20 charles fast.wav"/>
            </a:hlinkClick>
            <a:extLst>
              <a:ext uri="{FF2B5EF4-FFF2-40B4-BE49-F238E27FC236}">
                <a16:creationId xmlns:a16="http://schemas.microsoft.com/office/drawing/2014/main" id="{ECE3F241-1ECC-4CC9-BABB-7EB279BAED33}"/>
              </a:ext>
            </a:extLst>
          </p:cNvPr>
          <p:cNvSpPr/>
          <p:nvPr/>
        </p:nvSpPr>
        <p:spPr>
          <a:xfrm>
            <a:off x="10870247" y="3063316"/>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Rectangle 28">
            <a:extLst>
              <a:ext uri="{FF2B5EF4-FFF2-40B4-BE49-F238E27FC236}">
                <a16:creationId xmlns:a16="http://schemas.microsoft.com/office/drawing/2014/main" id="{4F7056C9-5087-48A3-AE8A-4C2F163D7222}"/>
              </a:ext>
            </a:extLst>
          </p:cNvPr>
          <p:cNvSpPr/>
          <p:nvPr/>
        </p:nvSpPr>
        <p:spPr>
          <a:xfrm>
            <a:off x="5643702" y="4360868"/>
            <a:ext cx="5856545" cy="34930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365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Michel le mammouth explique qu’il vient de Belgique.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35A7BB0F-B771-4B6B-9E76-40B11BDB9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976" y="2887511"/>
            <a:ext cx="3666048" cy="3553393"/>
          </a:xfrm>
          <a:prstGeom prst="rect">
            <a:avLst/>
          </a:prstGeom>
        </p:spPr>
      </p:pic>
      <p:pic>
        <p:nvPicPr>
          <p:cNvPr id="10" name="Picture 9" descr="green checkmark">
            <a:extLst>
              <a:ext uri="{FF2B5EF4-FFF2-40B4-BE49-F238E27FC236}">
                <a16:creationId xmlns:a16="http://schemas.microsoft.com/office/drawing/2014/main" id="{F92615B5-A127-42B7-BC3E-3E71A3CEC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0347" y="1098822"/>
            <a:ext cx="602009" cy="627093"/>
          </a:xfrm>
          <a:prstGeom prst="rect">
            <a:avLst/>
          </a:prstGeom>
        </p:spPr>
      </p:pic>
      <p:pic>
        <p:nvPicPr>
          <p:cNvPr id="11" name="Picture 10" descr="green checkmark">
            <a:extLst>
              <a:ext uri="{FF2B5EF4-FFF2-40B4-BE49-F238E27FC236}">
                <a16:creationId xmlns:a16="http://schemas.microsoft.com/office/drawing/2014/main" id="{AC1D592D-C577-4E22-8CC0-E9E91E3FD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573" y="1054689"/>
            <a:ext cx="602009" cy="627093"/>
          </a:xfrm>
          <a:prstGeom prst="rect">
            <a:avLst/>
          </a:prstGeom>
        </p:spPr>
      </p:pic>
      <p:pic>
        <p:nvPicPr>
          <p:cNvPr id="12" name="Picture 11" descr="green checkmark">
            <a:extLst>
              <a:ext uri="{FF2B5EF4-FFF2-40B4-BE49-F238E27FC236}">
                <a16:creationId xmlns:a16="http://schemas.microsoft.com/office/drawing/2014/main" id="{466CF689-D58D-4315-B3D6-6D00FFB61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6186" y="1098821"/>
            <a:ext cx="602009" cy="627093"/>
          </a:xfrm>
          <a:prstGeom prst="rect">
            <a:avLst/>
          </a:prstGeom>
        </p:spPr>
      </p:pic>
      <p:pic>
        <p:nvPicPr>
          <p:cNvPr id="13" name="Picture 12" descr="green checkmark">
            <a:extLst>
              <a:ext uri="{FF2B5EF4-FFF2-40B4-BE49-F238E27FC236}">
                <a16:creationId xmlns:a16="http://schemas.microsoft.com/office/drawing/2014/main" id="{270036C7-4C31-4E69-9C76-43363318F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653" y="1098820"/>
            <a:ext cx="602009" cy="627093"/>
          </a:xfrm>
          <a:prstGeom prst="rect">
            <a:avLst/>
          </a:prstGeom>
        </p:spPr>
      </p:pic>
      <p:pic>
        <p:nvPicPr>
          <p:cNvPr id="14" name="Picture 13" descr="green checkmark">
            <a:extLst>
              <a:ext uri="{FF2B5EF4-FFF2-40B4-BE49-F238E27FC236}">
                <a16:creationId xmlns:a16="http://schemas.microsoft.com/office/drawing/2014/main" id="{E44DABC8-20C0-490C-9D39-E4BE83CAB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9024" y="1861832"/>
            <a:ext cx="602009" cy="627093"/>
          </a:xfrm>
          <a:prstGeom prst="rect">
            <a:avLst/>
          </a:prstGeom>
        </p:spPr>
      </p:pic>
      <p:sp>
        <p:nvSpPr>
          <p:cNvPr id="15" name="Rounded Rectangle 46">
            <a:extLst>
              <a:ext uri="{FF2B5EF4-FFF2-40B4-BE49-F238E27FC236}">
                <a16:creationId xmlns:a16="http://schemas.microsoft.com/office/drawing/2014/main" id="{0CA883BE-997E-47F9-921C-0B0602B4941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480DED8-7F55-47F3-B6D3-03904B5E9B0C}"/>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Michel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mammoth</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explains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from</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Belgium</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6" name="Rectangle 15">
            <a:hlinkClick r:id="" action="ppaction://noaction">
              <a:snd r:embed="rId6" name="21 michel slow.wav"/>
            </a:hlinkClick>
            <a:extLst>
              <a:ext uri="{FF2B5EF4-FFF2-40B4-BE49-F238E27FC236}">
                <a16:creationId xmlns:a16="http://schemas.microsoft.com/office/drawing/2014/main" id="{30165F40-0397-4748-B65E-327728AF3CC7}"/>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1 michel medium.wav"/>
            </a:hlinkClick>
            <a:extLst>
              <a:ext uri="{FF2B5EF4-FFF2-40B4-BE49-F238E27FC236}">
                <a16:creationId xmlns:a16="http://schemas.microsoft.com/office/drawing/2014/main" id="{3C010852-DA0E-442B-95FC-D13086742F0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1 michel fast.wav"/>
            </a:hlinkClick>
            <a:extLst>
              <a:ext uri="{FF2B5EF4-FFF2-40B4-BE49-F238E27FC236}">
                <a16:creationId xmlns:a16="http://schemas.microsoft.com/office/drawing/2014/main" id="{643C2A72-8EBA-4D7B-9815-285BBF090E5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567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Frédérique choisit la musique catholique.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ECA8F1CA-E6D0-48AE-A33E-88F502642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634" y="3391920"/>
            <a:ext cx="2549177" cy="2832418"/>
          </a:xfrm>
          <a:prstGeom prst="rect">
            <a:avLst/>
          </a:prstGeom>
        </p:spPr>
      </p:pic>
      <p:pic>
        <p:nvPicPr>
          <p:cNvPr id="9" name="Picture 8" descr="green checkmark">
            <a:extLst>
              <a:ext uri="{FF2B5EF4-FFF2-40B4-BE49-F238E27FC236}">
                <a16:creationId xmlns:a16="http://schemas.microsoft.com/office/drawing/2014/main" id="{252814F1-FD2E-43C0-B8DC-A80D05444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3248" y="1055253"/>
            <a:ext cx="602009" cy="627093"/>
          </a:xfrm>
          <a:prstGeom prst="rect">
            <a:avLst/>
          </a:prstGeom>
        </p:spPr>
      </p:pic>
      <p:pic>
        <p:nvPicPr>
          <p:cNvPr id="10" name="Picture 9" descr="green checkmark">
            <a:extLst>
              <a:ext uri="{FF2B5EF4-FFF2-40B4-BE49-F238E27FC236}">
                <a16:creationId xmlns:a16="http://schemas.microsoft.com/office/drawing/2014/main" id="{7A0EA64D-353D-4FE7-A33F-C957E268C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232" y="1033203"/>
            <a:ext cx="602009" cy="627093"/>
          </a:xfrm>
          <a:prstGeom prst="rect">
            <a:avLst/>
          </a:prstGeom>
        </p:spPr>
      </p:pic>
      <p:pic>
        <p:nvPicPr>
          <p:cNvPr id="11" name="Picture 10" descr="green checkmark">
            <a:extLst>
              <a:ext uri="{FF2B5EF4-FFF2-40B4-BE49-F238E27FC236}">
                <a16:creationId xmlns:a16="http://schemas.microsoft.com/office/drawing/2014/main" id="{BABE6A46-0220-4427-B4AD-7A65E54AB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4173" y="1073246"/>
            <a:ext cx="602009" cy="627093"/>
          </a:xfrm>
          <a:prstGeom prst="rect">
            <a:avLst/>
          </a:prstGeom>
        </p:spPr>
      </p:pic>
      <p:pic>
        <p:nvPicPr>
          <p:cNvPr id="12" name="Picture 11" descr="green checkmark">
            <a:extLst>
              <a:ext uri="{FF2B5EF4-FFF2-40B4-BE49-F238E27FC236}">
                <a16:creationId xmlns:a16="http://schemas.microsoft.com/office/drawing/2014/main" id="{6F4F36CC-4FDD-4EF9-B4C4-884A75DE1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622" y="1729662"/>
            <a:ext cx="602009" cy="627093"/>
          </a:xfrm>
          <a:prstGeom prst="rect">
            <a:avLst/>
          </a:prstGeom>
        </p:spPr>
      </p:pic>
      <p:pic>
        <p:nvPicPr>
          <p:cNvPr id="13" name="Picture 12" descr="green checkmark">
            <a:extLst>
              <a:ext uri="{FF2B5EF4-FFF2-40B4-BE49-F238E27FC236}">
                <a16:creationId xmlns:a16="http://schemas.microsoft.com/office/drawing/2014/main" id="{40C57108-0665-4D22-A75E-E3DA7C0D67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827" y="1729661"/>
            <a:ext cx="602009" cy="627093"/>
          </a:xfrm>
          <a:prstGeom prst="rect">
            <a:avLst/>
          </a:prstGeom>
        </p:spPr>
      </p:pic>
      <p:sp>
        <p:nvSpPr>
          <p:cNvPr id="14" name="Rounded Rectangle 46">
            <a:extLst>
              <a:ext uri="{FF2B5EF4-FFF2-40B4-BE49-F238E27FC236}">
                <a16:creationId xmlns:a16="http://schemas.microsoft.com/office/drawing/2014/main" id="{3340F6B6-64E1-41EB-BC40-D2E8E2E2CBE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1C1D78C6-97A6-49B6-ACD8-82956845409F}"/>
              </a:ext>
            </a:extLst>
          </p:cNvPr>
          <p:cNvSpPr/>
          <p:nvPr/>
        </p:nvSpPr>
        <p:spPr>
          <a:xfrm>
            <a:off x="457200" y="34290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Frédérique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chooses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Catholic</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music.</a:t>
            </a:r>
          </a:p>
        </p:txBody>
      </p:sp>
      <p:sp>
        <p:nvSpPr>
          <p:cNvPr id="16" name="Rectangle 15">
            <a:hlinkClick r:id="" action="ppaction://noaction">
              <a:snd r:embed="rId6" name="22 fred slow.wav"/>
            </a:hlinkClick>
            <a:extLst>
              <a:ext uri="{FF2B5EF4-FFF2-40B4-BE49-F238E27FC236}">
                <a16:creationId xmlns:a16="http://schemas.microsoft.com/office/drawing/2014/main" id="{47EA9ADE-7ED0-472E-8CC0-D33876A49F8F}"/>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Rectangle 16">
            <a:hlinkClick r:id="" action="ppaction://noaction">
              <a:snd r:embed="rId7" name="22 fred medium.wav"/>
            </a:hlinkClick>
            <a:extLst>
              <a:ext uri="{FF2B5EF4-FFF2-40B4-BE49-F238E27FC236}">
                <a16:creationId xmlns:a16="http://schemas.microsoft.com/office/drawing/2014/main" id="{4542C40F-F0B5-4CDA-940E-43C9B53DABA2}"/>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Rectangle 17">
            <a:hlinkClick r:id="" action="ppaction://noaction">
              <a:snd r:embed="rId8" name="22 fred fast.wav"/>
            </a:hlinkClick>
            <a:extLst>
              <a:ext uri="{FF2B5EF4-FFF2-40B4-BE49-F238E27FC236}">
                <a16:creationId xmlns:a16="http://schemas.microsoft.com/office/drawing/2014/main" id="{0C90EE28-BF72-4AA7-A533-69CC1B36E5AB}"/>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2560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quatre chats sympathiques cherchent quatre chaises chaudes.</a:t>
            </a:r>
          </a:p>
        </p:txBody>
      </p:sp>
      <p:pic>
        <p:nvPicPr>
          <p:cNvPr id="5" name="Picture 4">
            <a:extLst>
              <a:ext uri="{FF2B5EF4-FFF2-40B4-BE49-F238E27FC236}">
                <a16:creationId xmlns:a16="http://schemas.microsoft.com/office/drawing/2014/main" id="{136DA436-14B5-44F3-9D1C-E9641DD79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499" y="3016301"/>
            <a:ext cx="2653402" cy="3016301"/>
          </a:xfrm>
          <a:prstGeom prst="rect">
            <a:avLst/>
          </a:prstGeom>
        </p:spPr>
      </p:pic>
      <p:pic>
        <p:nvPicPr>
          <p:cNvPr id="9" name="Picture 8">
            <a:extLst>
              <a:ext uri="{FF2B5EF4-FFF2-40B4-BE49-F238E27FC236}">
                <a16:creationId xmlns:a16="http://schemas.microsoft.com/office/drawing/2014/main" id="{D4E3EB8A-BE12-4567-8176-2F7E38C1BA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964" y="2974554"/>
            <a:ext cx="1894614" cy="3016302"/>
          </a:xfrm>
          <a:prstGeom prst="rect">
            <a:avLst/>
          </a:prstGeom>
        </p:spPr>
      </p:pic>
      <p:pic>
        <p:nvPicPr>
          <p:cNvPr id="11" name="Picture 10">
            <a:extLst>
              <a:ext uri="{FF2B5EF4-FFF2-40B4-BE49-F238E27FC236}">
                <a16:creationId xmlns:a16="http://schemas.microsoft.com/office/drawing/2014/main" id="{65242E21-4A32-43BE-8F27-108C6B6A5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021" y="2932808"/>
            <a:ext cx="2490806" cy="3016302"/>
          </a:xfrm>
          <a:prstGeom prst="rect">
            <a:avLst/>
          </a:prstGeom>
        </p:spPr>
      </p:pic>
      <p:pic>
        <p:nvPicPr>
          <p:cNvPr id="13" name="Picture 12">
            <a:extLst>
              <a:ext uri="{FF2B5EF4-FFF2-40B4-BE49-F238E27FC236}">
                <a16:creationId xmlns:a16="http://schemas.microsoft.com/office/drawing/2014/main" id="{B67611A3-CB49-4515-B0F4-1200746E8D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5827" y="2885136"/>
            <a:ext cx="1508151" cy="3016302"/>
          </a:xfrm>
          <a:prstGeom prst="rect">
            <a:avLst/>
          </a:prstGeom>
        </p:spPr>
      </p:pic>
      <p:pic>
        <p:nvPicPr>
          <p:cNvPr id="14" name="Picture 13" descr="green checkmark">
            <a:extLst>
              <a:ext uri="{FF2B5EF4-FFF2-40B4-BE49-F238E27FC236}">
                <a16:creationId xmlns:a16="http://schemas.microsoft.com/office/drawing/2014/main" id="{68CEF6B9-83DD-42CB-AEBC-B114174D92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617" y="1071227"/>
            <a:ext cx="602009" cy="627093"/>
          </a:xfrm>
          <a:prstGeom prst="rect">
            <a:avLst/>
          </a:prstGeom>
        </p:spPr>
      </p:pic>
      <p:pic>
        <p:nvPicPr>
          <p:cNvPr id="15" name="Picture 14" descr="green checkmark">
            <a:extLst>
              <a:ext uri="{FF2B5EF4-FFF2-40B4-BE49-F238E27FC236}">
                <a16:creationId xmlns:a16="http://schemas.microsoft.com/office/drawing/2014/main" id="{F20096EB-CBAA-4ED6-B868-E446C311B3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021" y="1071227"/>
            <a:ext cx="602009" cy="627093"/>
          </a:xfrm>
          <a:prstGeom prst="rect">
            <a:avLst/>
          </a:prstGeom>
        </p:spPr>
      </p:pic>
      <p:pic>
        <p:nvPicPr>
          <p:cNvPr id="16" name="Picture 15" descr="green checkmark">
            <a:extLst>
              <a:ext uri="{FF2B5EF4-FFF2-40B4-BE49-F238E27FC236}">
                <a16:creationId xmlns:a16="http://schemas.microsoft.com/office/drawing/2014/main" id="{297B3C96-8B48-4BDB-A5C3-8518733020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0731" y="1096230"/>
            <a:ext cx="602009" cy="627093"/>
          </a:xfrm>
          <a:prstGeom prst="rect">
            <a:avLst/>
          </a:prstGeom>
        </p:spPr>
      </p:pic>
      <p:pic>
        <p:nvPicPr>
          <p:cNvPr id="17" name="Picture 16" descr="green checkmark">
            <a:extLst>
              <a:ext uri="{FF2B5EF4-FFF2-40B4-BE49-F238E27FC236}">
                <a16:creationId xmlns:a16="http://schemas.microsoft.com/office/drawing/2014/main" id="{5ACF0250-1389-405F-8C22-CD30802409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416" y="1071227"/>
            <a:ext cx="602009" cy="627093"/>
          </a:xfrm>
          <a:prstGeom prst="rect">
            <a:avLst/>
          </a:prstGeom>
        </p:spPr>
      </p:pic>
      <p:pic>
        <p:nvPicPr>
          <p:cNvPr id="18" name="Picture 17" descr="green checkmark">
            <a:extLst>
              <a:ext uri="{FF2B5EF4-FFF2-40B4-BE49-F238E27FC236}">
                <a16:creationId xmlns:a16="http://schemas.microsoft.com/office/drawing/2014/main" id="{A57B5B01-3E34-4A8A-8F8C-6432119DE0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088" y="1854879"/>
            <a:ext cx="602009" cy="627093"/>
          </a:xfrm>
          <a:prstGeom prst="rect">
            <a:avLst/>
          </a:prstGeom>
        </p:spPr>
      </p:pic>
      <p:pic>
        <p:nvPicPr>
          <p:cNvPr id="19" name="Picture 18" descr="green checkmark">
            <a:extLst>
              <a:ext uri="{FF2B5EF4-FFF2-40B4-BE49-F238E27FC236}">
                <a16:creationId xmlns:a16="http://schemas.microsoft.com/office/drawing/2014/main" id="{B82C87C0-B6FA-4B11-970C-5FB670FE25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181" y="1896626"/>
            <a:ext cx="602009" cy="627093"/>
          </a:xfrm>
          <a:prstGeom prst="rect">
            <a:avLst/>
          </a:prstGeom>
        </p:spPr>
      </p:pic>
      <p:pic>
        <p:nvPicPr>
          <p:cNvPr id="20" name="Picture 19" descr="green checkmark">
            <a:extLst>
              <a:ext uri="{FF2B5EF4-FFF2-40B4-BE49-F238E27FC236}">
                <a16:creationId xmlns:a16="http://schemas.microsoft.com/office/drawing/2014/main" id="{9A05EBC5-7F76-4D6A-9FA0-2E915122AB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7245" y="1846252"/>
            <a:ext cx="602009" cy="627093"/>
          </a:xfrm>
          <a:prstGeom prst="rect">
            <a:avLst/>
          </a:prstGeom>
        </p:spPr>
      </p:pic>
      <p:pic>
        <p:nvPicPr>
          <p:cNvPr id="21" name="Picture 20" descr="green checkmark">
            <a:extLst>
              <a:ext uri="{FF2B5EF4-FFF2-40B4-BE49-F238E27FC236}">
                <a16:creationId xmlns:a16="http://schemas.microsoft.com/office/drawing/2014/main" id="{746A656E-016E-4391-81C5-CFF6B80A1E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6881" y="1852342"/>
            <a:ext cx="602009" cy="627093"/>
          </a:xfrm>
          <a:prstGeom prst="rect">
            <a:avLst/>
          </a:prstGeom>
        </p:spPr>
      </p:pic>
      <p:sp>
        <p:nvSpPr>
          <p:cNvPr id="22" name="Rounded Rectangle 46">
            <a:extLst>
              <a:ext uri="{FF2B5EF4-FFF2-40B4-BE49-F238E27FC236}">
                <a16:creationId xmlns:a16="http://schemas.microsoft.com/office/drawing/2014/main" id="{A6467064-E4C0-4C55-AF09-9F4ACA5D953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1146E1F5-15DF-4D9C-ABA7-07E74CDC2798}"/>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four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cats are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looking</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four warm chairs.</a:t>
            </a:r>
          </a:p>
        </p:txBody>
      </p:sp>
      <p:pic>
        <p:nvPicPr>
          <p:cNvPr id="24" name="Picture 23" descr="green checkmark">
            <a:extLst>
              <a:ext uri="{FF2B5EF4-FFF2-40B4-BE49-F238E27FC236}">
                <a16:creationId xmlns:a16="http://schemas.microsoft.com/office/drawing/2014/main" id="{A2AC9605-B785-4A45-AA74-B10D11772A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1081" y="1854879"/>
            <a:ext cx="602009" cy="627093"/>
          </a:xfrm>
          <a:prstGeom prst="rect">
            <a:avLst/>
          </a:prstGeom>
        </p:spPr>
      </p:pic>
      <p:sp>
        <p:nvSpPr>
          <p:cNvPr id="25" name="Rectangle 24">
            <a:hlinkClick r:id="" action="ppaction://noaction">
              <a:snd r:embed="rId9" name="23 chats slow.wav"/>
            </a:hlinkClick>
            <a:extLst>
              <a:ext uri="{FF2B5EF4-FFF2-40B4-BE49-F238E27FC236}">
                <a16:creationId xmlns:a16="http://schemas.microsoft.com/office/drawing/2014/main" id="{36AA0200-6BC6-41D9-9A9F-0A666A312D04}"/>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Rectangle 25">
            <a:hlinkClick r:id="" action="ppaction://noaction">
              <a:snd r:embed="rId10" name="23 chats medium.wav"/>
            </a:hlinkClick>
            <a:extLst>
              <a:ext uri="{FF2B5EF4-FFF2-40B4-BE49-F238E27FC236}">
                <a16:creationId xmlns:a16="http://schemas.microsoft.com/office/drawing/2014/main" id="{4BAB700A-F8F8-484B-9E88-29779920B57C}"/>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Rectangle 26">
            <a:hlinkClick r:id="" action="ppaction://noaction">
              <a:snd r:embed="rId11" name="23 chats fast.wav"/>
            </a:hlinkClick>
            <a:extLst>
              <a:ext uri="{FF2B5EF4-FFF2-40B4-BE49-F238E27FC236}">
                <a16:creationId xmlns:a16="http://schemas.microsoft.com/office/drawing/2014/main" id="{0A898B38-100B-478E-A6AB-1B341C125928}"/>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7655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dimanches, Agathe va au thé</a:t>
            </a: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âtre, aux champs, et à la bibliothèque.</a:t>
            </a:r>
          </a:p>
        </p:txBody>
      </p:sp>
      <p:pic>
        <p:nvPicPr>
          <p:cNvPr id="5" name="Picture 4">
            <a:extLst>
              <a:ext uri="{FF2B5EF4-FFF2-40B4-BE49-F238E27FC236}">
                <a16:creationId xmlns:a16="http://schemas.microsoft.com/office/drawing/2014/main" id="{B76D2F3D-D536-42F8-811E-0DB6A14CA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35" y="4037614"/>
            <a:ext cx="3356744" cy="2011424"/>
          </a:xfrm>
          <a:prstGeom prst="rect">
            <a:avLst/>
          </a:prstGeom>
        </p:spPr>
      </p:pic>
      <p:pic>
        <p:nvPicPr>
          <p:cNvPr id="9" name="Picture 8">
            <a:extLst>
              <a:ext uri="{FF2B5EF4-FFF2-40B4-BE49-F238E27FC236}">
                <a16:creationId xmlns:a16="http://schemas.microsoft.com/office/drawing/2014/main" id="{B3BC978F-1773-4B59-81A3-29D135B5A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57" y="4037614"/>
            <a:ext cx="3508940" cy="2034089"/>
          </a:xfrm>
          <a:prstGeom prst="rect">
            <a:avLst/>
          </a:prstGeom>
        </p:spPr>
      </p:pic>
      <p:pic>
        <p:nvPicPr>
          <p:cNvPr id="11" name="Picture 10">
            <a:extLst>
              <a:ext uri="{FF2B5EF4-FFF2-40B4-BE49-F238E27FC236}">
                <a16:creationId xmlns:a16="http://schemas.microsoft.com/office/drawing/2014/main" id="{FE6512DB-D5AD-4EF7-AA4A-33D6042538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6595" y="4523027"/>
            <a:ext cx="3553326" cy="1776663"/>
          </a:xfrm>
          <a:prstGeom prst="rect">
            <a:avLst/>
          </a:prstGeom>
        </p:spPr>
      </p:pic>
      <p:pic>
        <p:nvPicPr>
          <p:cNvPr id="12" name="Picture 11" descr="green checkmark">
            <a:extLst>
              <a:ext uri="{FF2B5EF4-FFF2-40B4-BE49-F238E27FC236}">
                <a16:creationId xmlns:a16="http://schemas.microsoft.com/office/drawing/2014/main" id="{4E1D05D6-A04B-4A76-9935-2965BE10BB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4379" y="1133094"/>
            <a:ext cx="602009" cy="627093"/>
          </a:xfrm>
          <a:prstGeom prst="rect">
            <a:avLst/>
          </a:prstGeom>
        </p:spPr>
      </p:pic>
      <p:pic>
        <p:nvPicPr>
          <p:cNvPr id="13" name="Picture 12" descr="green checkmark">
            <a:extLst>
              <a:ext uri="{FF2B5EF4-FFF2-40B4-BE49-F238E27FC236}">
                <a16:creationId xmlns:a16="http://schemas.microsoft.com/office/drawing/2014/main" id="{44E4DEE9-EEED-4389-9E55-8FFFE5181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6488" y="1127199"/>
            <a:ext cx="602009" cy="627093"/>
          </a:xfrm>
          <a:prstGeom prst="rect">
            <a:avLst/>
          </a:prstGeom>
        </p:spPr>
      </p:pic>
      <p:pic>
        <p:nvPicPr>
          <p:cNvPr id="14" name="Picture 13" descr="green checkmark">
            <a:extLst>
              <a:ext uri="{FF2B5EF4-FFF2-40B4-BE49-F238E27FC236}">
                <a16:creationId xmlns:a16="http://schemas.microsoft.com/office/drawing/2014/main" id="{BD3D4D02-A73D-446A-A843-D3FD03B3FA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402" y="1857599"/>
            <a:ext cx="602009" cy="627093"/>
          </a:xfrm>
          <a:prstGeom prst="rect">
            <a:avLst/>
          </a:prstGeom>
        </p:spPr>
      </p:pic>
      <p:pic>
        <p:nvPicPr>
          <p:cNvPr id="15" name="Picture 14" descr="green checkmark">
            <a:extLst>
              <a:ext uri="{FF2B5EF4-FFF2-40B4-BE49-F238E27FC236}">
                <a16:creationId xmlns:a16="http://schemas.microsoft.com/office/drawing/2014/main" id="{DA2833A9-5FD5-4973-BD24-2A3B8CF48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1622" y="1862310"/>
            <a:ext cx="602009" cy="627093"/>
          </a:xfrm>
          <a:prstGeom prst="rect">
            <a:avLst/>
          </a:prstGeom>
        </p:spPr>
      </p:pic>
      <p:pic>
        <p:nvPicPr>
          <p:cNvPr id="16" name="Picture 15" descr="green checkmark">
            <a:extLst>
              <a:ext uri="{FF2B5EF4-FFF2-40B4-BE49-F238E27FC236}">
                <a16:creationId xmlns:a16="http://schemas.microsoft.com/office/drawing/2014/main" id="{4C4E8975-984C-41C4-B29A-9F0EC392AF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1333" y="2555917"/>
            <a:ext cx="602009" cy="627093"/>
          </a:xfrm>
          <a:prstGeom prst="rect">
            <a:avLst/>
          </a:prstGeom>
        </p:spPr>
      </p:pic>
      <p:pic>
        <p:nvPicPr>
          <p:cNvPr id="17" name="Picture 16" descr="green checkmark">
            <a:extLst>
              <a:ext uri="{FF2B5EF4-FFF2-40B4-BE49-F238E27FC236}">
                <a16:creationId xmlns:a16="http://schemas.microsoft.com/office/drawing/2014/main" id="{9B9BDC12-8C5C-4585-8524-DCEFD4467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5811" y="2555917"/>
            <a:ext cx="602009" cy="627093"/>
          </a:xfrm>
          <a:prstGeom prst="rect">
            <a:avLst/>
          </a:prstGeom>
        </p:spPr>
      </p:pic>
      <p:sp>
        <p:nvSpPr>
          <p:cNvPr id="18" name="Rounded Rectangle 46">
            <a:extLst>
              <a:ext uri="{FF2B5EF4-FFF2-40B4-BE49-F238E27FC236}">
                <a16:creationId xmlns:a16="http://schemas.microsoft.com/office/drawing/2014/main" id="{07F21574-7C09-4C22-83E4-5BDBF1B844E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460BCC1E-7F1C-4817-B7DB-E7C3D880D8D3}"/>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Sundays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Agathe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goes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theatre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fields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to the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library</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3" name="Rectangle 22">
            <a:hlinkClick r:id="" action="ppaction://noaction">
              <a:snd r:embed="rId8" name="25 les dimanches slow.wav"/>
            </a:hlinkClick>
            <a:extLst>
              <a:ext uri="{FF2B5EF4-FFF2-40B4-BE49-F238E27FC236}">
                <a16:creationId xmlns:a16="http://schemas.microsoft.com/office/drawing/2014/main" id="{7667E756-6DD6-4E5C-A918-824A4DFBB1C1}"/>
              </a:ext>
            </a:extLst>
          </p:cNvPr>
          <p:cNvSpPr/>
          <p:nvPr/>
        </p:nvSpPr>
        <p:spPr>
          <a:xfrm>
            <a:off x="8929086" y="396170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Rectangle 23">
            <a:hlinkClick r:id="" action="ppaction://noaction">
              <a:snd r:embed="rId9" name="25 les dimanches medium.wav"/>
            </a:hlinkClick>
            <a:extLst>
              <a:ext uri="{FF2B5EF4-FFF2-40B4-BE49-F238E27FC236}">
                <a16:creationId xmlns:a16="http://schemas.microsoft.com/office/drawing/2014/main" id="{78C3EEC5-2113-40A6-B8F3-A0A54F8A3DDC}"/>
              </a:ext>
            </a:extLst>
          </p:cNvPr>
          <p:cNvSpPr/>
          <p:nvPr/>
        </p:nvSpPr>
        <p:spPr>
          <a:xfrm>
            <a:off x="9883650"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Rectangle 24">
            <a:hlinkClick r:id="" action="ppaction://noaction">
              <a:snd r:embed="rId10" name="25 les dimanches fast.wav"/>
            </a:hlinkClick>
            <a:extLst>
              <a:ext uri="{FF2B5EF4-FFF2-40B4-BE49-F238E27FC236}">
                <a16:creationId xmlns:a16="http://schemas.microsoft.com/office/drawing/2014/main" id="{E9D80BED-E2B6-4387-A6A2-BCB400D44372}"/>
              </a:ext>
            </a:extLst>
          </p:cNvPr>
          <p:cNvSpPr/>
          <p:nvPr/>
        </p:nvSpPr>
        <p:spPr>
          <a:xfrm>
            <a:off x="10859099" y="3937724"/>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6479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20118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AA66A056-8A72-4101-905C-4CF237D171F2}"/>
              </a:ext>
            </a:extLst>
          </p:cNvPr>
          <p:cNvSpPr txBox="1"/>
          <p:nvPr/>
        </p:nvSpPr>
        <p:spPr>
          <a:xfrm>
            <a:off x="457200" y="1446641"/>
            <a:ext cx="11277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Dominique a des questions sur les méthodes chinoises de maths.</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5418AC06-05CB-4946-AAD1-A6D2653C8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927" y="3754965"/>
            <a:ext cx="3216145" cy="2442260"/>
          </a:xfrm>
          <a:prstGeom prst="rect">
            <a:avLst/>
          </a:prstGeom>
        </p:spPr>
      </p:pic>
      <p:pic>
        <p:nvPicPr>
          <p:cNvPr id="9" name="Picture 8" descr="green checkmark">
            <a:extLst>
              <a:ext uri="{FF2B5EF4-FFF2-40B4-BE49-F238E27FC236}">
                <a16:creationId xmlns:a16="http://schemas.microsoft.com/office/drawing/2014/main" id="{618E7122-71A5-40A0-A0EE-0B48DB730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6852" y="1205037"/>
            <a:ext cx="602009" cy="627093"/>
          </a:xfrm>
          <a:prstGeom prst="rect">
            <a:avLst/>
          </a:prstGeom>
        </p:spPr>
      </p:pic>
      <p:pic>
        <p:nvPicPr>
          <p:cNvPr id="10" name="Picture 9" descr="green checkmark">
            <a:extLst>
              <a:ext uri="{FF2B5EF4-FFF2-40B4-BE49-F238E27FC236}">
                <a16:creationId xmlns:a16="http://schemas.microsoft.com/office/drawing/2014/main" id="{EF7C4642-4889-476C-80B0-7A4B1F812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6504" y="1205037"/>
            <a:ext cx="602009" cy="627093"/>
          </a:xfrm>
          <a:prstGeom prst="rect">
            <a:avLst/>
          </a:prstGeom>
        </p:spPr>
      </p:pic>
      <p:pic>
        <p:nvPicPr>
          <p:cNvPr id="11" name="Picture 10" descr="green checkmark">
            <a:extLst>
              <a:ext uri="{FF2B5EF4-FFF2-40B4-BE49-F238E27FC236}">
                <a16:creationId xmlns:a16="http://schemas.microsoft.com/office/drawing/2014/main" id="{7EC9BAC7-FD7A-4C13-8A48-BC91780C24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9520" y="1832130"/>
            <a:ext cx="602009" cy="627093"/>
          </a:xfrm>
          <a:prstGeom prst="rect">
            <a:avLst/>
          </a:prstGeom>
        </p:spPr>
      </p:pic>
      <p:pic>
        <p:nvPicPr>
          <p:cNvPr id="12" name="Picture 11" descr="green checkmark">
            <a:extLst>
              <a:ext uri="{FF2B5EF4-FFF2-40B4-BE49-F238E27FC236}">
                <a16:creationId xmlns:a16="http://schemas.microsoft.com/office/drawing/2014/main" id="{9682151F-9C73-4698-95BA-CD82FAF67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663" y="1832129"/>
            <a:ext cx="602009" cy="627093"/>
          </a:xfrm>
          <a:prstGeom prst="rect">
            <a:avLst/>
          </a:prstGeom>
        </p:spPr>
      </p:pic>
      <p:pic>
        <p:nvPicPr>
          <p:cNvPr id="13" name="Picture 12" descr="green checkmark">
            <a:extLst>
              <a:ext uri="{FF2B5EF4-FFF2-40B4-BE49-F238E27FC236}">
                <a16:creationId xmlns:a16="http://schemas.microsoft.com/office/drawing/2014/main" id="{94D94D7E-C984-4373-930A-84E8872D7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645" y="1832129"/>
            <a:ext cx="602009" cy="627093"/>
          </a:xfrm>
          <a:prstGeom prst="rect">
            <a:avLst/>
          </a:prstGeom>
        </p:spPr>
      </p:pic>
      <p:sp>
        <p:nvSpPr>
          <p:cNvPr id="14" name="Rounded Rectangle 46">
            <a:extLst>
              <a:ext uri="{FF2B5EF4-FFF2-40B4-BE49-F238E27FC236}">
                <a16:creationId xmlns:a16="http://schemas.microsoft.com/office/drawing/2014/main" id="{E1E8CBFC-8169-4AA1-885D-86504F93A702}"/>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4366F959-DDF7-4FCF-9EC7-0F574E1AD821}"/>
              </a:ext>
            </a:extLst>
          </p:cNvPr>
          <p:cNvSpPr/>
          <p:nvPr/>
        </p:nvSpPr>
        <p:spPr>
          <a:xfrm>
            <a:off x="444525" y="3841700"/>
            <a:ext cx="3666048" cy="230832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Dominique has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questions about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Chinese</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maths </a:t>
            </a:r>
            <a:r>
              <a:rPr kumimoji="0" lang="fr-FR"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methods</a:t>
            </a: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 name="Rectangle 2">
            <a:hlinkClick r:id="" action="ppaction://noaction">
              <a:snd r:embed="rId6" name="28 dominique slow.wav"/>
            </a:hlinkClick>
            <a:extLst>
              <a:ext uri="{FF2B5EF4-FFF2-40B4-BE49-F238E27FC236}">
                <a16:creationId xmlns:a16="http://schemas.microsoft.com/office/drawing/2014/main" id="{B20F7C8E-C6DB-4DA6-9EC8-548BAD69DD1D}"/>
              </a:ext>
            </a:extLst>
          </p:cNvPr>
          <p:cNvSpPr/>
          <p:nvPr/>
        </p:nvSpPr>
        <p:spPr>
          <a:xfrm>
            <a:off x="9004085" y="454024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Rectangle 15">
            <a:hlinkClick r:id="" action="ppaction://noaction">
              <a:snd r:embed="rId7" name="28 dominique medium.wav"/>
            </a:hlinkClick>
            <a:extLst>
              <a:ext uri="{FF2B5EF4-FFF2-40B4-BE49-F238E27FC236}">
                <a16:creationId xmlns:a16="http://schemas.microsoft.com/office/drawing/2014/main" id="{D4B130D2-07E3-497A-89A1-D19E4F366AB1}"/>
              </a:ext>
            </a:extLst>
          </p:cNvPr>
          <p:cNvSpPr/>
          <p:nvPr/>
        </p:nvSpPr>
        <p:spPr>
          <a:xfrm>
            <a:off x="9958649"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8" name="28 dominique fast.wav"/>
            </a:hlinkClick>
            <a:extLst>
              <a:ext uri="{FF2B5EF4-FFF2-40B4-BE49-F238E27FC236}">
                <a16:creationId xmlns:a16="http://schemas.microsoft.com/office/drawing/2014/main" id="{1DA26765-CA62-4C6F-945C-E9EC13B078AA}"/>
              </a:ext>
            </a:extLst>
          </p:cNvPr>
          <p:cNvSpPr/>
          <p:nvPr/>
        </p:nvSpPr>
        <p:spPr>
          <a:xfrm>
            <a:off x="10934098" y="4516267"/>
            <a:ext cx="630000" cy="63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52321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qu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167427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35061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610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week you are learning two French words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ending with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hlinkClick r:id="" action="ppaction://noaction">
              <a:snd r:embed="rId4" name="fantastique que.wav"/>
            </a:hlinkClick>
            <a:extLst>
              <a:ext uri="{FF2B5EF4-FFF2-40B4-BE49-F238E27FC236}">
                <a16:creationId xmlns:a16="http://schemas.microsoft.com/office/drawing/2014/main" id="{D7B7D8FA-01E7-435A-99D0-F73DBB0DEC7F}"/>
              </a:ext>
            </a:extLst>
          </p:cNvPr>
          <p:cNvSpPr txBox="1"/>
          <p:nvPr/>
        </p:nvSpPr>
        <p:spPr>
          <a:xfrm>
            <a:off x="1373798" y="3072305"/>
            <a:ext cx="3536887"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a:ln>
                  <a:noFill/>
                </a:ln>
                <a:solidFill>
                  <a:srgbClr val="FA6501"/>
                </a:solidFill>
                <a:effectLst/>
                <a:uLnTx/>
                <a:uFillTx/>
                <a:latin typeface="Century Gothic" panose="020F0302020204030204"/>
                <a:ea typeface="+mn-ea"/>
                <a:cs typeface="+mn-cs"/>
              </a:rPr>
              <a:t>fantasti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hlinkClick r:id="" action="ppaction://noaction">
              <a:snd r:embed="rId5" name="historique que.wav"/>
            </a:hlinkClick>
            <a:extLst>
              <a:ext uri="{FF2B5EF4-FFF2-40B4-BE49-F238E27FC236}">
                <a16:creationId xmlns:a16="http://schemas.microsoft.com/office/drawing/2014/main" id="{FFCEF1E8-7F31-486C-A697-C196EA786A5E}"/>
              </a:ext>
            </a:extLst>
          </p:cNvPr>
          <p:cNvSpPr txBox="1"/>
          <p:nvPr/>
        </p:nvSpPr>
        <p:spPr>
          <a:xfrm>
            <a:off x="7019083" y="3072305"/>
            <a:ext cx="309880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histori</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(histor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FA7C0A23-A607-4E79-9D7E-D3C062579734}"/>
              </a:ext>
            </a:extLst>
          </p:cNvPr>
          <p:cNvSpPr txBox="1"/>
          <p:nvPr/>
        </p:nvSpPr>
        <p:spPr>
          <a:xfrm>
            <a:off x="180001" y="4867591"/>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only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difference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ending.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5B2B0D7-81FA-4AD3-9D4B-3DFEED21009D}"/>
              </a:ext>
            </a:extLst>
          </p:cNvPr>
          <p:cNvSpPr txBox="1"/>
          <p:nvPr/>
        </p:nvSpPr>
        <p:spPr>
          <a:xfrm>
            <a:off x="180000" y="5501451"/>
            <a:ext cx="1245650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it’s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English it’s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endings pronounced?</a:t>
            </a:r>
          </a:p>
        </p:txBody>
      </p:sp>
      <p:sp>
        <p:nvSpPr>
          <p:cNvPr id="16" name="TextBox 15">
            <a:extLst>
              <a:ext uri="{FF2B5EF4-FFF2-40B4-BE49-F238E27FC236}">
                <a16:creationId xmlns:a16="http://schemas.microsoft.com/office/drawing/2014/main" id="{9DE2A873-3469-4158-9BDF-33F9AC56E579}"/>
              </a:ext>
            </a:extLst>
          </p:cNvPr>
          <p:cNvSpPr txBox="1"/>
          <p:nvPr/>
        </p:nvSpPr>
        <p:spPr>
          <a:xfrm>
            <a:off x="180000" y="3909348"/>
            <a:ext cx="115738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Notice that they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spelled similarly in English and French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have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same meaning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They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6" name="Picture 2" descr="Thumb, Positive, Finger, Excellent">
            <a:extLst>
              <a:ext uri="{FF2B5EF4-FFF2-40B4-BE49-F238E27FC236}">
                <a16:creationId xmlns:a16="http://schemas.microsoft.com/office/drawing/2014/main" id="{45B432F2-69FC-47C6-BE9E-574F606DC0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2765" y="2176289"/>
            <a:ext cx="569477" cy="830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humb, Positive, Finger, Excellent">
            <a:extLst>
              <a:ext uri="{FF2B5EF4-FFF2-40B4-BE49-F238E27FC236}">
                <a16:creationId xmlns:a16="http://schemas.microsoft.com/office/drawing/2014/main" id="{721F1DC9-15FF-4528-B6D1-F4C157BA6A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7054" y="2155190"/>
            <a:ext cx="569477"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gyptian, Egypt, Ancient, Historic">
            <a:extLst>
              <a:ext uri="{FF2B5EF4-FFF2-40B4-BE49-F238E27FC236}">
                <a16:creationId xmlns:a16="http://schemas.microsoft.com/office/drawing/2014/main" id="{E0B925CF-F2DC-4B5E-8A40-7C9D94AA42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0875" y="2133042"/>
            <a:ext cx="497692" cy="99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10">
            <a:extLst>
              <a:ext uri="{FF2B5EF4-FFF2-40B4-BE49-F238E27FC236}">
                <a16:creationId xmlns:a16="http://schemas.microsoft.com/office/drawing/2014/main" id="{239BF7F8-F969-CD49-AAE2-FE67295617B4}"/>
              </a:ext>
            </a:extLst>
          </p:cNvPr>
          <p:cNvGraphicFramePr>
            <a:graphicFrameLocks noGrp="1"/>
          </p:cNvGraphicFramePr>
          <p:nvPr/>
        </p:nvGraphicFramePr>
        <p:xfrm>
          <a:off x="4452035" y="1266929"/>
          <a:ext cx="7457886" cy="4941624"/>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2949893">
                  <a:extLst>
                    <a:ext uri="{9D8B030D-6E8A-4147-A177-3AD203B41FA5}">
                      <a16:colId xmlns:a16="http://schemas.microsoft.com/office/drawing/2014/main" val="1051681537"/>
                    </a:ext>
                  </a:extLst>
                </a:gridCol>
                <a:gridCol w="4003993">
                  <a:extLst>
                    <a:ext uri="{9D8B030D-6E8A-4147-A177-3AD203B41FA5}">
                      <a16:colId xmlns:a16="http://schemas.microsoft.com/office/drawing/2014/main" val="2606305686"/>
                    </a:ext>
                  </a:extLst>
                </a:gridCol>
              </a:tblGrid>
              <a:tr h="359027">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en-GB" sz="2200" noProof="0" dirty="0">
                          <a:solidFill>
                            <a:schemeClr val="bg1"/>
                          </a:solidFill>
                        </a:rPr>
                        <a:t>English</a:t>
                      </a:r>
                    </a:p>
                  </a:txBody>
                  <a:tcPr/>
                </a:tc>
                <a:extLst>
                  <a:ext uri="{0D108BD9-81ED-4DB2-BD59-A6C34878D82A}">
                    <a16:rowId xmlns:a16="http://schemas.microsoft.com/office/drawing/2014/main" val="3399173642"/>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catholique</a:t>
                      </a:r>
                    </a:p>
                  </a:txBody>
                  <a:tcPr/>
                </a:tc>
                <a:tc>
                  <a:txBody>
                    <a:bodyPr/>
                    <a:lstStyle/>
                    <a:p>
                      <a:pPr algn="l"/>
                      <a:r>
                        <a:rPr lang="en-GB" sz="2400" i="0" noProof="0" dirty="0">
                          <a:solidFill>
                            <a:srgbClr val="115076"/>
                          </a:solidFill>
                        </a:rPr>
                        <a:t>catholi</a:t>
                      </a:r>
                      <a:r>
                        <a:rPr lang="en-GB" sz="2400" b="1" i="0" noProof="0" dirty="0">
                          <a:solidFill>
                            <a:srgbClr val="115076"/>
                          </a:solidFill>
                        </a:rPr>
                        <a:t>c</a:t>
                      </a:r>
                    </a:p>
                  </a:txBody>
                  <a:tcPr/>
                </a:tc>
                <a:extLst>
                  <a:ext uri="{0D108BD9-81ED-4DB2-BD59-A6C34878D82A}">
                    <a16:rowId xmlns:a16="http://schemas.microsoft.com/office/drawing/2014/main" val="4178004420"/>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risque</a:t>
                      </a:r>
                    </a:p>
                  </a:txBody>
                  <a:tcPr/>
                </a:tc>
                <a:tc>
                  <a:txBody>
                    <a:bodyPr/>
                    <a:lstStyle/>
                    <a:p>
                      <a:pPr algn="l"/>
                      <a:r>
                        <a:rPr lang="en-GB" sz="2400" i="0" noProof="0" dirty="0">
                          <a:solidFill>
                            <a:srgbClr val="115076"/>
                          </a:solidFill>
                        </a:rPr>
                        <a:t>ris</a:t>
                      </a:r>
                      <a:r>
                        <a:rPr lang="en-GB" sz="2400" b="1" i="0" noProof="0" dirty="0">
                          <a:solidFill>
                            <a:srgbClr val="115076"/>
                          </a:solidFill>
                        </a:rPr>
                        <a:t>k</a:t>
                      </a:r>
                    </a:p>
                  </a:txBody>
                  <a:tcPr/>
                </a:tc>
                <a:extLst>
                  <a:ext uri="{0D108BD9-81ED-4DB2-BD59-A6C34878D82A}">
                    <a16:rowId xmlns:a16="http://schemas.microsoft.com/office/drawing/2014/main" val="4049511666"/>
                  </a:ext>
                </a:extLst>
              </a:tr>
              <a:tr h="564363">
                <a:tc>
                  <a:txBody>
                    <a:bodyPr/>
                    <a:lstStyle/>
                    <a:p>
                      <a:endParaRPr lang="fr-FR" sz="2000" dirty="0">
                        <a:solidFill>
                          <a:srgbClr val="115076"/>
                        </a:solidFill>
                      </a:endParaRPr>
                    </a:p>
                  </a:txBody>
                  <a:tcPr/>
                </a:tc>
                <a:tc>
                  <a:txBody>
                    <a:bodyPr/>
                    <a:lstStyle/>
                    <a:p>
                      <a:pPr algn="l"/>
                      <a:r>
                        <a:rPr lang="fr-FR" sz="2400" i="0" dirty="0">
                          <a:solidFill>
                            <a:srgbClr val="115076"/>
                          </a:solidFill>
                        </a:rPr>
                        <a:t>marque</a:t>
                      </a:r>
                    </a:p>
                  </a:txBody>
                  <a:tcPr/>
                </a:tc>
                <a:tc>
                  <a:txBody>
                    <a:bodyPr/>
                    <a:lstStyle/>
                    <a:p>
                      <a:pPr algn="l"/>
                      <a:r>
                        <a:rPr lang="en-GB" sz="2400" i="0" noProof="0" dirty="0">
                          <a:solidFill>
                            <a:srgbClr val="115076"/>
                          </a:solidFill>
                        </a:rPr>
                        <a:t>mar</a:t>
                      </a:r>
                      <a:r>
                        <a:rPr lang="en-GB" sz="2400" b="1" i="0" noProof="0" dirty="0">
                          <a:solidFill>
                            <a:srgbClr val="115076"/>
                          </a:solidFill>
                        </a:rPr>
                        <a:t>k</a:t>
                      </a:r>
                    </a:p>
                  </a:txBody>
                  <a:tcPr/>
                </a:tc>
                <a:extLst>
                  <a:ext uri="{0D108BD9-81ED-4DB2-BD59-A6C34878D82A}">
                    <a16:rowId xmlns:a16="http://schemas.microsoft.com/office/drawing/2014/main" val="4218684469"/>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rythmique</a:t>
                      </a:r>
                    </a:p>
                  </a:txBody>
                  <a:tcPr/>
                </a:tc>
                <a:tc>
                  <a:txBody>
                    <a:bodyPr/>
                    <a:lstStyle/>
                    <a:p>
                      <a:pPr algn="l"/>
                      <a:r>
                        <a:rPr lang="en-GB" sz="2400" i="0" noProof="0" dirty="0">
                          <a:solidFill>
                            <a:srgbClr val="115076"/>
                          </a:solidFill>
                        </a:rPr>
                        <a:t>rhythmi</a:t>
                      </a:r>
                      <a:r>
                        <a:rPr lang="en-GB" sz="2400" b="1" i="0" noProof="0" dirty="0">
                          <a:solidFill>
                            <a:srgbClr val="115076"/>
                          </a:solidFill>
                        </a:rPr>
                        <a:t>c</a:t>
                      </a:r>
                    </a:p>
                  </a:txBody>
                  <a:tcPr/>
                </a:tc>
                <a:extLst>
                  <a:ext uri="{0D108BD9-81ED-4DB2-BD59-A6C34878D82A}">
                    <a16:rowId xmlns:a16="http://schemas.microsoft.com/office/drawing/2014/main" val="3161106014"/>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critique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0" noProof="0" dirty="0">
                          <a:solidFill>
                            <a:srgbClr val="115076"/>
                          </a:solidFill>
                        </a:rPr>
                        <a:t>criti</a:t>
                      </a:r>
                      <a:r>
                        <a:rPr lang="en-GB" sz="2400" b="1" i="0" noProof="0" dirty="0">
                          <a:solidFill>
                            <a:srgbClr val="115076"/>
                          </a:solidFill>
                        </a:rPr>
                        <a:t>c</a:t>
                      </a:r>
                    </a:p>
                  </a:txBody>
                  <a:tcPr/>
                </a:tc>
                <a:extLst>
                  <a:ext uri="{0D108BD9-81ED-4DB2-BD59-A6C34878D82A}">
                    <a16:rowId xmlns:a16="http://schemas.microsoft.com/office/drawing/2014/main" val="2582674464"/>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scientifique</a:t>
                      </a:r>
                    </a:p>
                  </a:txBody>
                  <a:tcPr/>
                </a:tc>
                <a:tc>
                  <a:txBody>
                    <a:bodyPr/>
                    <a:lstStyle/>
                    <a:p>
                      <a:pPr algn="l"/>
                      <a:r>
                        <a:rPr lang="en-GB" sz="2400" i="0" noProof="0" dirty="0">
                          <a:solidFill>
                            <a:srgbClr val="115076"/>
                          </a:solidFill>
                        </a:rPr>
                        <a:t>scientifi</a:t>
                      </a:r>
                      <a:r>
                        <a:rPr lang="en-GB" sz="2400" b="1" i="0" noProof="0" dirty="0">
                          <a:solidFill>
                            <a:srgbClr val="115076"/>
                          </a:solidFill>
                        </a:rPr>
                        <a:t>c</a:t>
                      </a:r>
                    </a:p>
                  </a:txBody>
                  <a:tcPr/>
                </a:tc>
                <a:extLst>
                  <a:ext uri="{0D108BD9-81ED-4DB2-BD59-A6C34878D82A}">
                    <a16:rowId xmlns:a16="http://schemas.microsoft.com/office/drawing/2014/main" val="3196236344"/>
                  </a:ext>
                </a:extLst>
              </a:tr>
              <a:tr h="564363">
                <a:tc>
                  <a:txBody>
                    <a:bodyPr/>
                    <a:lstStyle/>
                    <a:p>
                      <a:endParaRPr lang="fr-FR" sz="2400" dirty="0">
                        <a:solidFill>
                          <a:srgbClr val="115076"/>
                        </a:solidFill>
                      </a:endParaRPr>
                    </a:p>
                  </a:txBody>
                  <a:tcPr/>
                </a:tc>
                <a:tc>
                  <a:txBody>
                    <a:bodyPr/>
                    <a:lstStyle/>
                    <a:p>
                      <a:pPr algn="l"/>
                      <a:r>
                        <a:rPr lang="en-GB" sz="2400" i="0" dirty="0" err="1">
                          <a:solidFill>
                            <a:srgbClr val="115076"/>
                          </a:solidFill>
                        </a:rPr>
                        <a:t>attaque</a:t>
                      </a:r>
                      <a:endParaRPr lang="fr-FR" sz="2400" i="0" dirty="0">
                        <a:solidFill>
                          <a:srgbClr val="115076"/>
                        </a:solidFill>
                      </a:endParaRPr>
                    </a:p>
                  </a:txBody>
                  <a:tcPr/>
                </a:tc>
                <a:tc>
                  <a:txBody>
                    <a:bodyPr/>
                    <a:lstStyle/>
                    <a:p>
                      <a:pPr algn="l"/>
                      <a:r>
                        <a:rPr lang="en-GB" sz="2400" i="0" noProof="0" dirty="0">
                          <a:solidFill>
                            <a:srgbClr val="115076"/>
                          </a:solidFill>
                        </a:rPr>
                        <a:t>atta</a:t>
                      </a:r>
                      <a:r>
                        <a:rPr lang="en-GB" sz="2400" b="1" i="0" noProof="0" dirty="0">
                          <a:solidFill>
                            <a:srgbClr val="115076"/>
                          </a:solidFill>
                        </a:rPr>
                        <a:t>ck</a:t>
                      </a:r>
                    </a:p>
                  </a:txBody>
                  <a:tcPr/>
                </a:tc>
                <a:extLst>
                  <a:ext uri="{0D108BD9-81ED-4DB2-BD59-A6C34878D82A}">
                    <a16:rowId xmlns:a16="http://schemas.microsoft.com/office/drawing/2014/main" val="2245821299"/>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plastique</a:t>
                      </a:r>
                    </a:p>
                  </a:txBody>
                  <a:tcPr/>
                </a:tc>
                <a:tc>
                  <a:txBody>
                    <a:bodyPr/>
                    <a:lstStyle/>
                    <a:p>
                      <a:pPr algn="l"/>
                      <a:r>
                        <a:rPr lang="en-GB" sz="2400" i="0" noProof="0" dirty="0">
                          <a:solidFill>
                            <a:srgbClr val="115076"/>
                          </a:solidFill>
                        </a:rPr>
                        <a:t>plasti</a:t>
                      </a:r>
                      <a:r>
                        <a:rPr lang="en-GB" sz="2400" b="1" i="0" noProof="0" dirty="0">
                          <a:solidFill>
                            <a:srgbClr val="115076"/>
                          </a:solidFill>
                        </a:rPr>
                        <a:t>c</a:t>
                      </a:r>
                    </a:p>
                  </a:txBody>
                  <a:tcP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56881" cy="707849"/>
          </a:xfrm>
        </p:spPr>
        <p:txBody>
          <a:bodyPr>
            <a:normAutofit fontScale="90000"/>
          </a:bodyPr>
          <a:lstStyle/>
          <a:p>
            <a:r>
              <a:rPr lang="en-GB" sz="3600" b="1" dirty="0">
                <a:solidFill>
                  <a:schemeClr val="bg1"/>
                </a:solidFill>
              </a:rPr>
              <a:t>Mots qui </a:t>
            </a:r>
            <a:r>
              <a:rPr lang="en-GB" sz="3600" b="1" dirty="0" err="1">
                <a:solidFill>
                  <a:schemeClr val="bg1"/>
                </a:solidFill>
              </a:rPr>
              <a:t>finissent</a:t>
            </a:r>
            <a:r>
              <a:rPr lang="en-GB" sz="3600" b="1" dirty="0">
                <a:solidFill>
                  <a:schemeClr val="bg1"/>
                </a:solidFill>
              </a:rPr>
              <a:t> par -que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hlinkClick r:id="" action="ppaction://noaction">
              <a:snd r:embed="rId4" name="1 catholique.wav"/>
            </a:hlinkClick>
            <a:extLst>
              <a:ext uri="{FF2B5EF4-FFF2-40B4-BE49-F238E27FC236}">
                <a16:creationId xmlns:a16="http://schemas.microsoft.com/office/drawing/2014/main" id="{8D24FAA8-F79C-0542-BAA8-604C2137979E}"/>
              </a:ext>
            </a:extLst>
          </p:cNvPr>
          <p:cNvSpPr/>
          <p:nvPr/>
        </p:nvSpPr>
        <p:spPr>
          <a:xfrm>
            <a:off x="4519196" y="179651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3" name="Rectangle 42">
            <a:hlinkClick r:id="" action="ppaction://noaction">
              <a:snd r:embed="rId5" name="2 risque.wav"/>
            </a:hlinkClick>
            <a:extLst>
              <a:ext uri="{FF2B5EF4-FFF2-40B4-BE49-F238E27FC236}">
                <a16:creationId xmlns:a16="http://schemas.microsoft.com/office/drawing/2014/main" id="{DEFF2D00-DA00-3B46-AA45-445D4F6C44F7}"/>
              </a:ext>
            </a:extLst>
          </p:cNvPr>
          <p:cNvSpPr/>
          <p:nvPr/>
        </p:nvSpPr>
        <p:spPr>
          <a:xfrm>
            <a:off x="4519196" y="235519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Rectangle 44">
            <a:hlinkClick r:id="" action="ppaction://noaction">
              <a:snd r:embed="rId6" name="4 rhythmique.wav"/>
            </a:hlinkClick>
            <a:extLst>
              <a:ext uri="{FF2B5EF4-FFF2-40B4-BE49-F238E27FC236}">
                <a16:creationId xmlns:a16="http://schemas.microsoft.com/office/drawing/2014/main" id="{A357FADC-8783-3B4C-AAA4-6AA5429F3218}"/>
              </a:ext>
            </a:extLst>
          </p:cNvPr>
          <p:cNvSpPr/>
          <p:nvPr/>
        </p:nvSpPr>
        <p:spPr>
          <a:xfrm>
            <a:off x="4519196" y="347256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Rectangle 45">
            <a:hlinkClick r:id="" action="ppaction://noaction">
              <a:snd r:embed="rId7" name="5 critique.wav"/>
            </a:hlinkClick>
            <a:extLst>
              <a:ext uri="{FF2B5EF4-FFF2-40B4-BE49-F238E27FC236}">
                <a16:creationId xmlns:a16="http://schemas.microsoft.com/office/drawing/2014/main" id="{BA8F30B3-9990-A943-9921-2B1CBC000CCC}"/>
              </a:ext>
            </a:extLst>
          </p:cNvPr>
          <p:cNvSpPr/>
          <p:nvPr/>
        </p:nvSpPr>
        <p:spPr>
          <a:xfrm>
            <a:off x="4519196" y="403124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Rectangle 46">
            <a:hlinkClick r:id="" action="ppaction://noaction">
              <a:snd r:embed="rId8" name="6 scientifique.wav"/>
            </a:hlinkClick>
            <a:extLst>
              <a:ext uri="{FF2B5EF4-FFF2-40B4-BE49-F238E27FC236}">
                <a16:creationId xmlns:a16="http://schemas.microsoft.com/office/drawing/2014/main" id="{42173823-30F3-824D-A784-B23AF7A9A4BC}"/>
              </a:ext>
            </a:extLst>
          </p:cNvPr>
          <p:cNvSpPr/>
          <p:nvPr/>
        </p:nvSpPr>
        <p:spPr>
          <a:xfrm>
            <a:off x="4519196" y="458992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9" name="Rectangle 48">
            <a:hlinkClick r:id="" action="ppaction://noaction">
              <a:snd r:embed="rId9" name="8 plastique.wav"/>
            </a:hlinkClick>
            <a:extLst>
              <a:ext uri="{FF2B5EF4-FFF2-40B4-BE49-F238E27FC236}">
                <a16:creationId xmlns:a16="http://schemas.microsoft.com/office/drawing/2014/main" id="{D2586548-05D6-6744-9861-D7316CAF104B}"/>
              </a:ext>
            </a:extLst>
          </p:cNvPr>
          <p:cNvSpPr/>
          <p:nvPr/>
        </p:nvSpPr>
        <p:spPr>
          <a:xfrm>
            <a:off x="4519196" y="570729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 name="TextBox 1">
            <a:extLst>
              <a:ext uri="{FF2B5EF4-FFF2-40B4-BE49-F238E27FC236}">
                <a16:creationId xmlns:a16="http://schemas.microsoft.com/office/drawing/2014/main" id="{755ABC72-8C50-5C41-9905-AC600FADBAED}"/>
              </a:ext>
            </a:extLst>
          </p:cNvPr>
          <p:cNvSpPr txBox="1"/>
          <p:nvPr/>
        </p:nvSpPr>
        <p:spPr>
          <a:xfrm>
            <a:off x="210627" y="1271115"/>
            <a:ext cx="392117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your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French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 ending in -que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predict the English.  </a:t>
            </a:r>
          </a:p>
        </p:txBody>
      </p:sp>
      <p:sp>
        <p:nvSpPr>
          <p:cNvPr id="3" name="Rectangle 2">
            <a:extLst>
              <a:ext uri="{FF2B5EF4-FFF2-40B4-BE49-F238E27FC236}">
                <a16:creationId xmlns:a16="http://schemas.microsoft.com/office/drawing/2014/main" id="{B4BE6160-E874-1C41-9E9F-AD6F787F6308}"/>
              </a:ext>
            </a:extLst>
          </p:cNvPr>
          <p:cNvSpPr/>
          <p:nvPr/>
        </p:nvSpPr>
        <p:spPr>
          <a:xfrm>
            <a:off x="7960224" y="1796515"/>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8DF37FE7-88F2-5A44-93AF-E68DA0B287CC}"/>
              </a:ext>
            </a:extLst>
          </p:cNvPr>
          <p:cNvSpPr/>
          <p:nvPr/>
        </p:nvSpPr>
        <p:spPr>
          <a:xfrm>
            <a:off x="7960224" y="2355197"/>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C115DBC2-74DC-7D4F-AA67-F1F9BC8222F0}"/>
              </a:ext>
            </a:extLst>
          </p:cNvPr>
          <p:cNvSpPr/>
          <p:nvPr/>
        </p:nvSpPr>
        <p:spPr>
          <a:xfrm>
            <a:off x="7960224" y="2913879"/>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36F95FE9-CA50-9941-86C4-507C8B0A775B}"/>
              </a:ext>
            </a:extLst>
          </p:cNvPr>
          <p:cNvSpPr/>
          <p:nvPr/>
        </p:nvSpPr>
        <p:spPr>
          <a:xfrm>
            <a:off x="7960224" y="347256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4F3A6D8F-850E-014D-8BDB-9D46617A1936}"/>
              </a:ext>
            </a:extLst>
          </p:cNvPr>
          <p:cNvSpPr/>
          <p:nvPr/>
        </p:nvSpPr>
        <p:spPr>
          <a:xfrm>
            <a:off x="7960224" y="4031243"/>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5BA4BE01-D14B-A44D-BBBF-C63F1B8E30D8}"/>
              </a:ext>
            </a:extLst>
          </p:cNvPr>
          <p:cNvSpPr/>
          <p:nvPr/>
        </p:nvSpPr>
        <p:spPr>
          <a:xfrm>
            <a:off x="7960224" y="4589925"/>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1C13D9B6-F0E1-5D42-9604-04E718EA7A0F}"/>
              </a:ext>
            </a:extLst>
          </p:cNvPr>
          <p:cNvSpPr/>
          <p:nvPr/>
        </p:nvSpPr>
        <p:spPr>
          <a:xfrm>
            <a:off x="7960224" y="5148607"/>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D63C74D-84E7-0F48-B9EF-285794005B6E}"/>
              </a:ext>
            </a:extLst>
          </p:cNvPr>
          <p:cNvSpPr/>
          <p:nvPr/>
        </p:nvSpPr>
        <p:spPr>
          <a:xfrm>
            <a:off x="7960224" y="5707292"/>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2" descr="Detective, Clues, Find, Finger">
            <a:extLst>
              <a:ext uri="{FF2B5EF4-FFF2-40B4-BE49-F238E27FC236}">
                <a16:creationId xmlns:a16="http://schemas.microsoft.com/office/drawing/2014/main" id="{5F937E86-0EEA-48A0-9BD7-FE79B2E27E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130" y="3759177"/>
            <a:ext cx="2308324" cy="230832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hlinkClick r:id="" action="ppaction://noaction">
              <a:snd r:embed="rId11" name="5 attaque.wav"/>
            </a:hlinkClick>
            <a:extLst>
              <a:ext uri="{FF2B5EF4-FFF2-40B4-BE49-F238E27FC236}">
                <a16:creationId xmlns:a16="http://schemas.microsoft.com/office/drawing/2014/main" id="{B416F5FF-364B-4EDB-8085-FCC69FD7A33D}"/>
              </a:ext>
            </a:extLst>
          </p:cNvPr>
          <p:cNvSpPr/>
          <p:nvPr/>
        </p:nvSpPr>
        <p:spPr>
          <a:xfrm>
            <a:off x="4519196" y="514860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Rectangle 32">
            <a:hlinkClick r:id="" action="ppaction://noaction">
              <a:snd r:embed="rId12" name="7 marque.wav"/>
            </a:hlinkClick>
            <a:extLst>
              <a:ext uri="{FF2B5EF4-FFF2-40B4-BE49-F238E27FC236}">
                <a16:creationId xmlns:a16="http://schemas.microsoft.com/office/drawing/2014/main" id="{3616CAEE-C496-4F15-8127-338E5DEFA24C}"/>
              </a:ext>
            </a:extLst>
          </p:cNvPr>
          <p:cNvSpPr/>
          <p:nvPr/>
        </p:nvSpPr>
        <p:spPr>
          <a:xfrm>
            <a:off x="4519196" y="291387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ular Callout 2">
            <a:extLst>
              <a:ext uri="{FF2B5EF4-FFF2-40B4-BE49-F238E27FC236}">
                <a16:creationId xmlns:a16="http://schemas.microsoft.com/office/drawing/2014/main" id="{3167BF5D-CD4D-427C-A9B0-D7CB5BD23492}"/>
              </a:ext>
            </a:extLst>
          </p:cNvPr>
          <p:cNvSpPr/>
          <p:nvPr/>
        </p:nvSpPr>
        <p:spPr>
          <a:xfrm>
            <a:off x="6775475" y="171616"/>
            <a:ext cx="5265384" cy="1095313"/>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French words ending in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-que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often end in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-c, -ck or -k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7327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P spid="28" grpId="0" animBg="1"/>
      <p:bldP spid="29" grpId="0" animBg="1"/>
      <p:bldP spid="30" grpId="0" animBg="1"/>
      <p:bldP spid="31"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can translate the French word ending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English word endings</a:t>
            </a:r>
            <a:r>
              <a:rPr kumimoji="0" lang="en-US" sz="2400" b="0" i="0" u="none" strike="noStrike" kern="1200" cap="none" spc="0" normalizeH="0" baseline="0" noProof="0" dirty="0">
                <a:ln>
                  <a:noFill/>
                </a:ln>
                <a:solidFill>
                  <a:srgbClr val="115177"/>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-ck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hlinkClick r:id="" action="ppaction://noaction">
              <a:snd r:embed="rId4" name="fantastique que.wav"/>
            </a:hlinkClick>
            <a:extLst>
              <a:ext uri="{FF2B5EF4-FFF2-40B4-BE49-F238E27FC236}">
                <a16:creationId xmlns:a16="http://schemas.microsoft.com/office/drawing/2014/main" id="{9E49CB78-E20D-466D-AAF2-7F6C339FF157}"/>
              </a:ext>
            </a:extLst>
          </p:cNvPr>
          <p:cNvSpPr txBox="1"/>
          <p:nvPr/>
        </p:nvSpPr>
        <p:spPr>
          <a:xfrm>
            <a:off x="280890" y="4285139"/>
            <a:ext cx="5895464"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a:ln>
                  <a:noFill/>
                </a:ln>
                <a:solidFill>
                  <a:srgbClr val="FA6501"/>
                </a:solidFill>
                <a:effectLst/>
                <a:uLnTx/>
                <a:uFillTx/>
                <a:latin typeface="Century Gothic" panose="020F0302020204030204"/>
                <a:ea typeface="+mn-ea"/>
                <a:cs typeface="+mn-cs"/>
              </a:rPr>
              <a:t>fantasti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5" name="historique que.wav"/>
            </a:hlinkClick>
            <a:extLst>
              <a:ext uri="{FF2B5EF4-FFF2-40B4-BE49-F238E27FC236}">
                <a16:creationId xmlns:a16="http://schemas.microsoft.com/office/drawing/2014/main" id="{5243EFBD-5860-4A6E-9904-684F6484D395}"/>
              </a:ext>
            </a:extLst>
          </p:cNvPr>
          <p:cNvSpPr txBox="1"/>
          <p:nvPr/>
        </p:nvSpPr>
        <p:spPr>
          <a:xfrm>
            <a:off x="280890" y="3575441"/>
            <a:ext cx="520218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histori</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(histori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histor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F37B119E-19CF-4512-9396-966D1BE9800B}"/>
              </a:ext>
            </a:extLst>
          </p:cNvPr>
          <p:cNvSpPr txBox="1"/>
          <p:nvPr/>
        </p:nvSpPr>
        <p:spPr>
          <a:xfrm>
            <a:off x="179998" y="2235237"/>
            <a:ext cx="11729921"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can also translate French word ending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English ending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hlinkClick r:id="" action="ppaction://noaction">
              <a:snd r:embed="rId6" name="magique que.wav"/>
            </a:hlinkClick>
            <a:extLst>
              <a:ext uri="{FF2B5EF4-FFF2-40B4-BE49-F238E27FC236}">
                <a16:creationId xmlns:a16="http://schemas.microsoft.com/office/drawing/2014/main" id="{6EFAA604-7E62-482F-89E7-DE764D22BF3B}"/>
              </a:ext>
            </a:extLst>
          </p:cNvPr>
          <p:cNvSpPr txBox="1"/>
          <p:nvPr/>
        </p:nvSpPr>
        <p:spPr>
          <a:xfrm>
            <a:off x="293463" y="2867878"/>
            <a:ext cx="508538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2400"/>
              </a:spcBef>
              <a:spcAft>
                <a:spcPts val="24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mag</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(magi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mag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74" name="Picture 2" descr="Unicorn, Happy, Magic, Horn, Cute, Child">
            <a:extLst>
              <a:ext uri="{FF2B5EF4-FFF2-40B4-BE49-F238E27FC236}">
                <a16:creationId xmlns:a16="http://schemas.microsoft.com/office/drawing/2014/main" id="{C6D6F3A6-2DC2-453A-82EC-F85F06D343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5643" y="2744893"/>
            <a:ext cx="858687" cy="9387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1B8701A-3A31-4957-ABB7-57EF7308656B}"/>
              </a:ext>
            </a:extLst>
          </p:cNvPr>
          <p:cNvSpPr txBox="1"/>
          <p:nvPr/>
        </p:nvSpPr>
        <p:spPr>
          <a:xfrm>
            <a:off x="179998" y="4994837"/>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only difference in these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ending.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F124F3F-8413-4672-86FD-F2B5262353EF}"/>
              </a:ext>
            </a:extLst>
          </p:cNvPr>
          <p:cNvSpPr txBox="1"/>
          <p:nvPr/>
        </p:nvSpPr>
        <p:spPr>
          <a:xfrm>
            <a:off x="180000" y="5501451"/>
            <a:ext cx="1245650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it’s </a:t>
            </a: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but in English it’s </a:t>
            </a: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endings pronounced?</a:t>
            </a:r>
          </a:p>
        </p:txBody>
      </p:sp>
      <p:sp>
        <p:nvSpPr>
          <p:cNvPr id="13" name="Speech Bubble: Rectangle with Corners Rounded 12">
            <a:extLst>
              <a:ext uri="{FF2B5EF4-FFF2-40B4-BE49-F238E27FC236}">
                <a16:creationId xmlns:a16="http://schemas.microsoft.com/office/drawing/2014/main" id="{8BC2F80C-66F7-43E8-8CD1-3501496A4487}"/>
              </a:ext>
            </a:extLst>
          </p:cNvPr>
          <p:cNvSpPr/>
          <p:nvPr/>
        </p:nvSpPr>
        <p:spPr>
          <a:xfrm>
            <a:off x="7581800" y="3595801"/>
            <a:ext cx="3100649" cy="1297494"/>
          </a:xfrm>
          <a:prstGeom prst="wedgeRoundRectCallout">
            <a:avLst>
              <a:gd name="adj1" fmla="val -60304"/>
              <a:gd name="adj2" fmla="val 200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Note: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fantastic</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1800" b="0" i="1" u="none" strike="noStrike" kern="1200" cap="none" spc="0" normalizeH="0" baseline="0" noProof="0" dirty="0" err="1">
                <a:ln>
                  <a:noFill/>
                </a:ln>
                <a:solidFill>
                  <a:prstClr val="white"/>
                </a:solidFill>
                <a:effectLst/>
                <a:uLnTx/>
                <a:uFillTx/>
                <a:latin typeface="Century Gothic" panose="020F0302020204030204"/>
                <a:ea typeface="+mn-ea"/>
                <a:cs typeface="+mn-cs"/>
              </a:rPr>
              <a:t>great</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fantastiscal</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1800" b="0" i="1" u="none" strike="noStrike" kern="1200" cap="none" spc="0" normalizeH="0" baseline="0" noProof="0" dirty="0" err="1">
                <a:ln>
                  <a:noFill/>
                </a:ln>
                <a:solidFill>
                  <a:prstClr val="white"/>
                </a:solidFill>
                <a:effectLst/>
                <a:uLnTx/>
                <a:uFillTx/>
                <a:latin typeface="Century Gothic" panose="020F0302020204030204"/>
                <a:ea typeface="+mn-ea"/>
                <a:cs typeface="+mn-cs"/>
              </a:rPr>
              <a:t>strange</a:t>
            </a:r>
            <a:r>
              <a:rPr kumimoji="0" lang="fr-FR" sz="18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1800" b="0" i="1" u="none" strike="noStrike" kern="1200" cap="none" spc="0" normalizeH="0" baseline="0" noProof="0" dirty="0" err="1">
                <a:ln>
                  <a:noFill/>
                </a:ln>
                <a:solidFill>
                  <a:prstClr val="white"/>
                </a:solidFill>
                <a:effectLst/>
                <a:uLnTx/>
                <a:uFillTx/>
                <a:latin typeface="Century Gothic" panose="020F0302020204030204"/>
                <a:ea typeface="+mn-ea"/>
                <a:cs typeface="+mn-cs"/>
              </a:rPr>
              <a:t>unreal</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have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different</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meanings</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64302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P spid="16" grpId="0"/>
      <p:bldP spid="15" grpId="0"/>
      <p:bldP spid="17"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0">
            <a:extLst>
              <a:ext uri="{FF2B5EF4-FFF2-40B4-BE49-F238E27FC236}">
                <a16:creationId xmlns:a16="http://schemas.microsoft.com/office/drawing/2014/main" id="{F505E9B7-76E0-2D41-B684-18C622E89214}"/>
              </a:ext>
            </a:extLst>
          </p:cNvPr>
          <p:cNvGraphicFramePr>
            <a:graphicFrameLocks noGrp="1"/>
          </p:cNvGraphicFramePr>
          <p:nvPr/>
        </p:nvGraphicFramePr>
        <p:xfrm>
          <a:off x="1509043" y="1522981"/>
          <a:ext cx="9108000" cy="4592288"/>
        </p:xfrm>
        <a:graphic>
          <a:graphicData uri="http://schemas.openxmlformats.org/drawingml/2006/table">
            <a:tbl>
              <a:tblPr firstRow="1" bandRow="1">
                <a:tableStyleId>{21E4AEA4-8DFA-4A89-87EB-49C32662AFE0}</a:tableStyleId>
              </a:tblPr>
              <a:tblGrid>
                <a:gridCol w="468000">
                  <a:extLst>
                    <a:ext uri="{9D8B030D-6E8A-4147-A177-3AD203B41FA5}">
                      <a16:colId xmlns:a16="http://schemas.microsoft.com/office/drawing/2014/main" val="3829870962"/>
                    </a:ext>
                  </a:extLst>
                </a:gridCol>
                <a:gridCol w="4320000">
                  <a:extLst>
                    <a:ext uri="{9D8B030D-6E8A-4147-A177-3AD203B41FA5}">
                      <a16:colId xmlns:a16="http://schemas.microsoft.com/office/drawing/2014/main" val="2606305686"/>
                    </a:ext>
                  </a:extLst>
                </a:gridCol>
                <a:gridCol w="4320000">
                  <a:extLst>
                    <a:ext uri="{9D8B030D-6E8A-4147-A177-3AD203B41FA5}">
                      <a16:colId xmlns:a16="http://schemas.microsoft.com/office/drawing/2014/main" val="834236660"/>
                    </a:ext>
                  </a:extLst>
                </a:gridCol>
              </a:tblGrid>
              <a:tr h="303454">
                <a:tc>
                  <a:txBody>
                    <a:bodyPr/>
                    <a:lstStyle/>
                    <a:p>
                      <a:endParaRPr lang="fr-FR" sz="2200" dirty="0">
                        <a:solidFill>
                          <a:schemeClr val="bg1"/>
                        </a:solidFill>
                      </a:endParaRP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French</a:t>
                      </a:r>
                    </a:p>
                  </a:txBody>
                  <a:tcPr/>
                </a:tc>
                <a:extLst>
                  <a:ext uri="{0D108BD9-81ED-4DB2-BD59-A6C34878D82A}">
                    <a16:rowId xmlns:a16="http://schemas.microsoft.com/office/drawing/2014/main" val="3399173642"/>
                  </a:ext>
                </a:extLst>
              </a:tr>
              <a:tr h="520696">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err="1">
                          <a:solidFill>
                            <a:srgbClr val="115076"/>
                          </a:solidFill>
                        </a:rPr>
                        <a:t>statistical</a:t>
                      </a:r>
                      <a:endParaRPr lang="fr-FR" sz="2400" i="0" noProof="0" dirty="0">
                        <a:solidFill>
                          <a:srgbClr val="115076"/>
                        </a:solidFill>
                      </a:endParaRPr>
                    </a:p>
                  </a:txBody>
                  <a:tcPr/>
                </a:tc>
                <a:tc>
                  <a:txBody>
                    <a:bodyPr/>
                    <a:lstStyle/>
                    <a:p>
                      <a:pPr algn="l"/>
                      <a:r>
                        <a:rPr lang="fr-FR" sz="2400" i="0" dirty="0">
                          <a:solidFill>
                            <a:srgbClr val="115076"/>
                          </a:solidFill>
                        </a:rPr>
                        <a:t>statist</a:t>
                      </a:r>
                      <a:r>
                        <a:rPr lang="fr-FR" sz="2400" b="1" i="0" dirty="0">
                          <a:solidFill>
                            <a:srgbClr val="115076"/>
                          </a:solidFill>
                        </a:rPr>
                        <a:t>ique</a:t>
                      </a:r>
                    </a:p>
                  </a:txBody>
                  <a:tcPr/>
                </a:tc>
                <a:extLst>
                  <a:ext uri="{0D108BD9-81ED-4DB2-BD59-A6C34878D82A}">
                    <a16:rowId xmlns:a16="http://schemas.microsoft.com/office/drawing/2014/main" val="4178004420"/>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political</a:t>
                      </a:r>
                      <a:endParaRPr lang="fr-FR" sz="2400" i="0" noProof="0" dirty="0">
                        <a:solidFill>
                          <a:srgbClr val="115076"/>
                        </a:solidFill>
                      </a:endParaRPr>
                    </a:p>
                  </a:txBody>
                  <a:tcPr/>
                </a:tc>
                <a:tc>
                  <a:txBody>
                    <a:bodyPr/>
                    <a:lstStyle/>
                    <a:p>
                      <a:pPr algn="l"/>
                      <a:r>
                        <a:rPr lang="fr-FR" sz="2400" i="0" dirty="0">
                          <a:solidFill>
                            <a:srgbClr val="115076"/>
                          </a:solidFill>
                        </a:rPr>
                        <a:t>polit</a:t>
                      </a:r>
                      <a:r>
                        <a:rPr lang="fr-FR" sz="2400" b="1" i="0" dirty="0">
                          <a:solidFill>
                            <a:srgbClr val="115076"/>
                          </a:solidFill>
                        </a:rPr>
                        <a:t>ique</a:t>
                      </a:r>
                    </a:p>
                  </a:txBody>
                  <a:tcPr/>
                </a:tc>
                <a:extLst>
                  <a:ext uri="{0D108BD9-81ED-4DB2-BD59-A6C34878D82A}">
                    <a16:rowId xmlns:a16="http://schemas.microsoft.com/office/drawing/2014/main" val="4049511666"/>
                  </a:ext>
                </a:extLst>
              </a:tr>
              <a:tr h="520696">
                <a:tc>
                  <a:txBody>
                    <a:bodyPr/>
                    <a:lstStyle/>
                    <a:p>
                      <a:endParaRPr lang="fr-FR" sz="2000" dirty="0">
                        <a:solidFill>
                          <a:srgbClr val="115076"/>
                        </a:solidFill>
                      </a:endParaRPr>
                    </a:p>
                  </a:txBody>
                  <a:tcPr/>
                </a:tc>
                <a:tc>
                  <a:txBody>
                    <a:bodyPr/>
                    <a:lstStyle/>
                    <a:p>
                      <a:pPr algn="l"/>
                      <a:r>
                        <a:rPr lang="fr-FR" sz="2400" i="0" noProof="0" dirty="0" err="1">
                          <a:solidFill>
                            <a:srgbClr val="115076"/>
                          </a:solidFill>
                        </a:rPr>
                        <a:t>physical</a:t>
                      </a:r>
                      <a:endParaRPr lang="fr-FR" sz="2400" i="0" noProof="0" dirty="0">
                        <a:solidFill>
                          <a:srgbClr val="115076"/>
                        </a:solidFill>
                      </a:endParaRPr>
                    </a:p>
                  </a:txBody>
                  <a:tcPr/>
                </a:tc>
                <a:tc>
                  <a:txBody>
                    <a:bodyPr/>
                    <a:lstStyle/>
                    <a:p>
                      <a:pPr algn="l"/>
                      <a:r>
                        <a:rPr lang="fr-FR" sz="2400" i="0" dirty="0">
                          <a:solidFill>
                            <a:srgbClr val="115076"/>
                          </a:solidFill>
                        </a:rPr>
                        <a:t>phys</a:t>
                      </a:r>
                      <a:r>
                        <a:rPr lang="fr-FR" sz="2400" b="1" i="0" dirty="0">
                          <a:solidFill>
                            <a:srgbClr val="115076"/>
                          </a:solidFill>
                        </a:rPr>
                        <a:t>ique</a:t>
                      </a:r>
                    </a:p>
                  </a:txBody>
                  <a:tcPr/>
                </a:tc>
                <a:extLst>
                  <a:ext uri="{0D108BD9-81ED-4DB2-BD59-A6C34878D82A}">
                    <a16:rowId xmlns:a16="http://schemas.microsoft.com/office/drawing/2014/main" val="4218684469"/>
                  </a:ext>
                </a:extLst>
              </a:tr>
              <a:tr h="520696">
                <a:tc>
                  <a:txBody>
                    <a:bodyPr/>
                    <a:lstStyle/>
                    <a:p>
                      <a:endParaRPr lang="fr-FR" sz="2400" dirty="0">
                        <a:solidFill>
                          <a:srgbClr val="115076"/>
                        </a:solidFill>
                      </a:endParaRPr>
                    </a:p>
                  </a:txBody>
                  <a:tcPr/>
                </a:tc>
                <a:tc>
                  <a:txBody>
                    <a:bodyPr/>
                    <a:lstStyle/>
                    <a:p>
                      <a:pPr algn="l"/>
                      <a:r>
                        <a:rPr lang="fr-FR" sz="2400" i="0" spc="0" baseline="0" noProof="0" dirty="0" err="1">
                          <a:solidFill>
                            <a:srgbClr val="115076"/>
                          </a:solidFill>
                        </a:rPr>
                        <a:t>economical</a:t>
                      </a:r>
                      <a:endParaRPr lang="fr-FR" sz="2400" i="0" spc="0" baseline="0" noProof="0" dirty="0">
                        <a:solidFill>
                          <a:srgbClr val="115076"/>
                        </a:solidFill>
                      </a:endParaRPr>
                    </a:p>
                  </a:txBody>
                  <a:tcPr/>
                </a:tc>
                <a:tc>
                  <a:txBody>
                    <a:bodyPr/>
                    <a:lstStyle/>
                    <a:p>
                      <a:pPr algn="l"/>
                      <a:r>
                        <a:rPr lang="fr-FR" sz="2400" i="0" dirty="0">
                          <a:solidFill>
                            <a:srgbClr val="115076"/>
                          </a:solidFill>
                        </a:rPr>
                        <a:t>économ</a:t>
                      </a:r>
                      <a:r>
                        <a:rPr lang="fr-FR" sz="2400" b="1" i="0" dirty="0">
                          <a:solidFill>
                            <a:srgbClr val="115076"/>
                          </a:solidFill>
                        </a:rPr>
                        <a:t>ique</a:t>
                      </a:r>
                    </a:p>
                  </a:txBody>
                  <a:tcPr/>
                </a:tc>
                <a:extLst>
                  <a:ext uri="{0D108BD9-81ED-4DB2-BD59-A6C34878D82A}">
                    <a16:rowId xmlns:a16="http://schemas.microsoft.com/office/drawing/2014/main" val="316110601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technical</a:t>
                      </a:r>
                      <a:endParaRPr lang="fr-FR" sz="2400" i="0" noProof="0" dirty="0">
                        <a:solidFill>
                          <a:srgbClr val="115076"/>
                        </a:solidFill>
                      </a:endParaRPr>
                    </a:p>
                  </a:txBody>
                  <a:tcPr/>
                </a:tc>
                <a:tc>
                  <a:txBody>
                    <a:bodyPr/>
                    <a:lstStyle/>
                    <a:p>
                      <a:pPr algn="l"/>
                      <a:r>
                        <a:rPr lang="fr-FR" sz="2400" i="0" dirty="0">
                          <a:solidFill>
                            <a:srgbClr val="115076"/>
                          </a:solidFill>
                        </a:rPr>
                        <a:t>techn</a:t>
                      </a:r>
                      <a:r>
                        <a:rPr lang="fr-FR" sz="2400" b="1" i="0" dirty="0">
                          <a:solidFill>
                            <a:srgbClr val="115076"/>
                          </a:solidFill>
                        </a:rPr>
                        <a:t>ique</a:t>
                      </a:r>
                    </a:p>
                  </a:txBody>
                  <a:tcPr/>
                </a:tc>
                <a:extLst>
                  <a:ext uri="{0D108BD9-81ED-4DB2-BD59-A6C34878D82A}">
                    <a16:rowId xmlns:a16="http://schemas.microsoft.com/office/drawing/2014/main" val="258267446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logical</a:t>
                      </a:r>
                      <a:endParaRPr lang="fr-FR" sz="2400" i="0" noProof="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dirty="0">
                          <a:solidFill>
                            <a:srgbClr val="115076"/>
                          </a:solidFill>
                        </a:rPr>
                        <a:t>log</a:t>
                      </a:r>
                      <a:r>
                        <a:rPr lang="fr-FR" sz="2400" b="1" i="0" dirty="0">
                          <a:solidFill>
                            <a:srgbClr val="115076"/>
                          </a:solidFill>
                        </a:rPr>
                        <a:t>ique</a:t>
                      </a:r>
                    </a:p>
                  </a:txBody>
                  <a:tcPr/>
                </a:tc>
                <a:extLst>
                  <a:ext uri="{0D108BD9-81ED-4DB2-BD59-A6C34878D82A}">
                    <a16:rowId xmlns:a16="http://schemas.microsoft.com/office/drawing/2014/main" val="319623634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typical</a:t>
                      </a:r>
                      <a:endParaRPr lang="fr-FR" sz="2400" i="0" noProof="0" dirty="0">
                        <a:solidFill>
                          <a:srgbClr val="115076"/>
                        </a:solidFill>
                      </a:endParaRPr>
                    </a:p>
                  </a:txBody>
                  <a:tcPr/>
                </a:tc>
                <a:tc>
                  <a:txBody>
                    <a:bodyPr/>
                    <a:lstStyle/>
                    <a:p>
                      <a:pPr algn="l"/>
                      <a:r>
                        <a:rPr lang="fr-FR" sz="2400" i="0" dirty="0">
                          <a:solidFill>
                            <a:srgbClr val="115076"/>
                          </a:solidFill>
                        </a:rPr>
                        <a:t>typ</a:t>
                      </a:r>
                      <a:r>
                        <a:rPr lang="fr-FR" sz="2400" b="1" i="0" dirty="0">
                          <a:solidFill>
                            <a:srgbClr val="115076"/>
                          </a:solidFill>
                        </a:rPr>
                        <a:t>ique</a:t>
                      </a:r>
                    </a:p>
                  </a:txBody>
                  <a:tcPr/>
                </a:tc>
                <a:extLst>
                  <a:ext uri="{0D108BD9-81ED-4DB2-BD59-A6C34878D82A}">
                    <a16:rowId xmlns:a16="http://schemas.microsoft.com/office/drawing/2014/main" val="2245821299"/>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classical</a:t>
                      </a:r>
                      <a:r>
                        <a:rPr lang="fr-FR" sz="2400" i="0" noProof="0" dirty="0">
                          <a:solidFill>
                            <a:srgbClr val="115076"/>
                          </a:solidFill>
                        </a:rPr>
                        <a:t> music</a:t>
                      </a:r>
                    </a:p>
                  </a:txBody>
                  <a:tcPr/>
                </a:tc>
                <a:tc>
                  <a:txBody>
                    <a:bodyPr/>
                    <a:lstStyle/>
                    <a:p>
                      <a:pPr algn="l"/>
                      <a:r>
                        <a:rPr lang="fr-FR" sz="2400" i="0" dirty="0">
                          <a:solidFill>
                            <a:srgbClr val="115076"/>
                          </a:solidFill>
                        </a:rPr>
                        <a:t>mus</a:t>
                      </a:r>
                      <a:r>
                        <a:rPr lang="fr-FR" sz="2400" b="1" i="0" dirty="0">
                          <a:solidFill>
                            <a:srgbClr val="115076"/>
                          </a:solidFill>
                        </a:rPr>
                        <a:t>ique</a:t>
                      </a:r>
                      <a:r>
                        <a:rPr lang="fr-FR" sz="2400" i="0" dirty="0">
                          <a:solidFill>
                            <a:srgbClr val="115076"/>
                          </a:solidFill>
                        </a:rPr>
                        <a:t> class</a:t>
                      </a:r>
                      <a:r>
                        <a:rPr lang="fr-FR" sz="2400" b="1" i="0" dirty="0">
                          <a:solidFill>
                            <a:srgbClr val="115076"/>
                          </a:solidFill>
                        </a:rPr>
                        <a:t>ique</a:t>
                      </a:r>
                    </a:p>
                  </a:txBody>
                  <a:tcPr/>
                </a:tc>
                <a:extLst>
                  <a:ext uri="{0D108BD9-81ED-4DB2-BD59-A6C34878D82A}">
                    <a16:rowId xmlns:a16="http://schemas.microsoft.com/office/drawing/2014/main" val="3412196491"/>
                  </a:ext>
                </a:extLst>
              </a:tr>
            </a:tbl>
          </a:graphicData>
        </a:graphic>
      </p:graphicFrame>
      <p:pic>
        <p:nvPicPr>
          <p:cNvPr id="1030" name="Picture 6" descr="Atom, Chemistry, Science, Model, Molecular, Physics">
            <a:extLst>
              <a:ext uri="{FF2B5EF4-FFF2-40B4-BE49-F238E27FC236}">
                <a16:creationId xmlns:a16="http://schemas.microsoft.com/office/drawing/2014/main" id="{4B5E6587-98EE-4D85-9A52-81C15B4E1658}"/>
              </a:ext>
            </a:extLst>
          </p:cNvPr>
          <p:cNvPicPr>
            <a:picLocks noChangeAspect="1" noChangeArrowheads="1"/>
          </p:cNvPicPr>
          <p:nvPr/>
        </p:nvPicPr>
        <p:blipFill>
          <a:blip r:embed="rId3" cstate="print">
            <a:clrChange>
              <a:clrFrom>
                <a:srgbClr val="F0EADD"/>
              </a:clrFrom>
              <a:clrTo>
                <a:srgbClr val="F0EADD">
                  <a:alpha val="0"/>
                </a:srgbClr>
              </a:clrTo>
            </a:clrChange>
            <a:extLst>
              <a:ext uri="{28A0092B-C50C-407E-A947-70E740481C1C}">
                <a14:useLocalDpi xmlns:a14="http://schemas.microsoft.com/office/drawing/2010/main" val="0"/>
              </a:ext>
            </a:extLst>
          </a:blip>
          <a:srcRect/>
          <a:stretch>
            <a:fillRect/>
          </a:stretch>
        </p:blipFill>
        <p:spPr bwMode="auto">
          <a:xfrm>
            <a:off x="216543" y="2491930"/>
            <a:ext cx="1554099" cy="1554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813543"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a:t>
            </a:r>
            <a:r>
              <a:rPr lang="en-GB" sz="2800" b="1" dirty="0" err="1">
                <a:solidFill>
                  <a:schemeClr val="bg1"/>
                </a:solidFill>
              </a:rPr>
              <a:t>ique</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34885" y="249868"/>
            <a:ext cx="1975036"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hlinkClick r:id="" action="ppaction://noaction">
              <a:snd r:embed="rId5" name="1 statistique.wav"/>
            </a:hlinkClick>
            <a:extLst>
              <a:ext uri="{FF2B5EF4-FFF2-40B4-BE49-F238E27FC236}">
                <a16:creationId xmlns:a16="http://schemas.microsoft.com/office/drawing/2014/main" id="{E8105652-269D-624B-B83B-2DA1A0763D19}"/>
              </a:ext>
            </a:extLst>
          </p:cNvPr>
          <p:cNvSpPr/>
          <p:nvPr/>
        </p:nvSpPr>
        <p:spPr>
          <a:xfrm>
            <a:off x="1566756" y="200871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6" name="2 politique.wav"/>
            </a:hlinkClick>
            <a:extLst>
              <a:ext uri="{FF2B5EF4-FFF2-40B4-BE49-F238E27FC236}">
                <a16:creationId xmlns:a16="http://schemas.microsoft.com/office/drawing/2014/main" id="{5A10CC83-9FA7-414B-B63D-696251D53507}"/>
              </a:ext>
            </a:extLst>
          </p:cNvPr>
          <p:cNvSpPr/>
          <p:nvPr/>
        </p:nvSpPr>
        <p:spPr>
          <a:xfrm>
            <a:off x="1566756" y="253124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7" name="3 physique.wav"/>
            </a:hlinkClick>
            <a:extLst>
              <a:ext uri="{FF2B5EF4-FFF2-40B4-BE49-F238E27FC236}">
                <a16:creationId xmlns:a16="http://schemas.microsoft.com/office/drawing/2014/main" id="{78425219-36F9-A74B-8709-A36ECA3FBB75}"/>
              </a:ext>
            </a:extLst>
          </p:cNvPr>
          <p:cNvSpPr/>
          <p:nvPr/>
        </p:nvSpPr>
        <p:spPr>
          <a:xfrm>
            <a:off x="1566756" y="305376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8" name="4 economique.wav"/>
            </a:hlinkClick>
            <a:extLst>
              <a:ext uri="{FF2B5EF4-FFF2-40B4-BE49-F238E27FC236}">
                <a16:creationId xmlns:a16="http://schemas.microsoft.com/office/drawing/2014/main" id="{B94B8F0C-DF38-4A4D-B762-677A1C858E62}"/>
              </a:ext>
            </a:extLst>
          </p:cNvPr>
          <p:cNvSpPr/>
          <p:nvPr/>
        </p:nvSpPr>
        <p:spPr>
          <a:xfrm>
            <a:off x="1566756" y="357629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3" name="Rectangle 22">
            <a:hlinkClick r:id="" action="ppaction://noaction">
              <a:snd r:embed="rId9" name="6 logique.wav"/>
            </a:hlinkClick>
            <a:extLst>
              <a:ext uri="{FF2B5EF4-FFF2-40B4-BE49-F238E27FC236}">
                <a16:creationId xmlns:a16="http://schemas.microsoft.com/office/drawing/2014/main" id="{7DCDD72C-1373-FE4D-9B80-8F9AD65350DC}"/>
              </a:ext>
            </a:extLst>
          </p:cNvPr>
          <p:cNvSpPr/>
          <p:nvPr/>
        </p:nvSpPr>
        <p:spPr>
          <a:xfrm>
            <a:off x="1566756" y="462135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5" name="Rectangle 24">
            <a:hlinkClick r:id="" action="ppaction://noaction">
              <a:snd r:embed="rId10" name="8 musique classique.wav"/>
            </a:hlinkClick>
            <a:extLst>
              <a:ext uri="{FF2B5EF4-FFF2-40B4-BE49-F238E27FC236}">
                <a16:creationId xmlns:a16="http://schemas.microsoft.com/office/drawing/2014/main" id="{A23D622C-6C73-EB4E-A182-5EA9FAD0D9F2}"/>
              </a:ext>
            </a:extLst>
          </p:cNvPr>
          <p:cNvSpPr/>
          <p:nvPr/>
        </p:nvSpPr>
        <p:spPr>
          <a:xfrm>
            <a:off x="1566756" y="566640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6" name="Rectangle 25">
            <a:extLst>
              <a:ext uri="{FF2B5EF4-FFF2-40B4-BE49-F238E27FC236}">
                <a16:creationId xmlns:a16="http://schemas.microsoft.com/office/drawing/2014/main" id="{CA0B9F7B-BCEA-7045-996B-DD8C535C61C2}"/>
              </a:ext>
            </a:extLst>
          </p:cNvPr>
          <p:cNvSpPr/>
          <p:nvPr/>
        </p:nvSpPr>
        <p:spPr>
          <a:xfrm>
            <a:off x="6361542" y="2041992"/>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846C9941-9DF5-6346-942C-0F2153ACA1A7}"/>
              </a:ext>
            </a:extLst>
          </p:cNvPr>
          <p:cNvSpPr/>
          <p:nvPr/>
        </p:nvSpPr>
        <p:spPr>
          <a:xfrm>
            <a:off x="6361542" y="2560055"/>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3B742E81-69C2-D548-9A05-77A421B26885}"/>
              </a:ext>
            </a:extLst>
          </p:cNvPr>
          <p:cNvSpPr/>
          <p:nvPr/>
        </p:nvSpPr>
        <p:spPr>
          <a:xfrm>
            <a:off x="6361542" y="3078118"/>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4F12AE1E-20A5-FD4E-92B3-8E6440350FC5}"/>
              </a:ext>
            </a:extLst>
          </p:cNvPr>
          <p:cNvSpPr/>
          <p:nvPr/>
        </p:nvSpPr>
        <p:spPr>
          <a:xfrm>
            <a:off x="6361542" y="359618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0571663-BA1C-B34F-960F-767F51A71488}"/>
              </a:ext>
            </a:extLst>
          </p:cNvPr>
          <p:cNvSpPr/>
          <p:nvPr/>
        </p:nvSpPr>
        <p:spPr>
          <a:xfrm>
            <a:off x="6353936" y="4154911"/>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AB61ED81-8DA4-1641-A73D-9ECC0B9F2805}"/>
              </a:ext>
            </a:extLst>
          </p:cNvPr>
          <p:cNvSpPr/>
          <p:nvPr/>
        </p:nvSpPr>
        <p:spPr>
          <a:xfrm>
            <a:off x="6361542" y="4632307"/>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B644B0E1-99B8-8A4E-BB11-833EE7B6850F}"/>
              </a:ext>
            </a:extLst>
          </p:cNvPr>
          <p:cNvSpPr/>
          <p:nvPr/>
        </p:nvSpPr>
        <p:spPr>
          <a:xfrm>
            <a:off x="6308409" y="5169769"/>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13EAEACB-7AF0-1A4C-BDE0-54BA939E8172}"/>
              </a:ext>
            </a:extLst>
          </p:cNvPr>
          <p:cNvSpPr/>
          <p:nvPr/>
        </p:nvSpPr>
        <p:spPr>
          <a:xfrm>
            <a:off x="6361542" y="566843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F6B13970-B4A3-4E7E-87E5-418061A9DF27}"/>
              </a:ext>
            </a:extLst>
          </p:cNvPr>
          <p:cNvPicPr>
            <a:picLocks noChangeAspect="1" noChangeArrowheads="1"/>
          </p:cNvPicPr>
          <p:nvPr/>
        </p:nvPicPr>
        <p:blipFill>
          <a:blip r:embed="rId11" cstate="print">
            <a:clrChange>
              <a:clrFrom>
                <a:srgbClr val="6DD3C6"/>
              </a:clrFrom>
              <a:clrTo>
                <a:srgbClr val="6DD3C6">
                  <a:alpha val="0"/>
                </a:srgbClr>
              </a:clrTo>
            </a:clrChange>
            <a:extLst>
              <a:ext uri="{28A0092B-C50C-407E-A947-70E740481C1C}">
                <a14:useLocalDpi xmlns:a14="http://schemas.microsoft.com/office/drawing/2010/main" val="0"/>
              </a:ext>
            </a:extLst>
          </a:blip>
          <a:srcRect/>
          <a:stretch>
            <a:fillRect/>
          </a:stretch>
        </p:blipFill>
        <p:spPr bwMode="auto">
          <a:xfrm>
            <a:off x="216543" y="1560455"/>
            <a:ext cx="1341044" cy="1031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te, Voting, Voting Ballot, Box, Paper, Choice, Choose">
            <a:extLst>
              <a:ext uri="{FF2B5EF4-FFF2-40B4-BE49-F238E27FC236}">
                <a16:creationId xmlns:a16="http://schemas.microsoft.com/office/drawing/2014/main" id="{9BFC57BD-0A67-454B-B36E-281E9C75C739}"/>
              </a:ext>
            </a:extLst>
          </p:cNvPr>
          <p:cNvPicPr>
            <a:picLocks noChangeAspect="1" noChangeArrowheads="1"/>
          </p:cNvPicPr>
          <p:nvPr/>
        </p:nvPicPr>
        <p:blipFill>
          <a:blip r:embed="rId12" cstate="print">
            <a:clrChange>
              <a:clrFrom>
                <a:srgbClr val="009687"/>
              </a:clrFrom>
              <a:clrTo>
                <a:srgbClr val="009687">
                  <a:alpha val="0"/>
                </a:srgbClr>
              </a:clrTo>
            </a:clrChange>
            <a:extLst>
              <a:ext uri="{28A0092B-C50C-407E-A947-70E740481C1C}">
                <a14:useLocalDpi xmlns:a14="http://schemas.microsoft.com/office/drawing/2010/main" val="0"/>
              </a:ext>
            </a:extLst>
          </a:blip>
          <a:srcRect/>
          <a:stretch>
            <a:fillRect/>
          </a:stretch>
        </p:blipFill>
        <p:spPr bwMode="auto">
          <a:xfrm>
            <a:off x="10626481" y="2208538"/>
            <a:ext cx="1345079" cy="837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uro, Coin, Money, Currency, Wealth, Finance, Cut Out">
            <a:extLst>
              <a:ext uri="{FF2B5EF4-FFF2-40B4-BE49-F238E27FC236}">
                <a16:creationId xmlns:a16="http://schemas.microsoft.com/office/drawing/2014/main" id="{7377089D-4155-4F49-8EE8-E06C77987C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93827" y="3483339"/>
            <a:ext cx="667841" cy="6715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5175F5A-1941-4E93-854B-B62C38473F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671056" y="4087140"/>
            <a:ext cx="645072" cy="439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chine Learning, Information, Brain, Mind, Silhouette">
            <a:extLst>
              <a:ext uri="{FF2B5EF4-FFF2-40B4-BE49-F238E27FC236}">
                <a16:creationId xmlns:a16="http://schemas.microsoft.com/office/drawing/2014/main" id="{5BE27B55-109E-401A-801F-CCD32A4F6C7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93827" y="4445472"/>
            <a:ext cx="667841" cy="68594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iano, Pianist, Singer, Jazz, Music, Concert, Band">
            <a:extLst>
              <a:ext uri="{FF2B5EF4-FFF2-40B4-BE49-F238E27FC236}">
                <a16:creationId xmlns:a16="http://schemas.microsoft.com/office/drawing/2014/main" id="{CC755395-DC22-46FA-8059-35762BED41D2}"/>
              </a:ext>
            </a:extLst>
          </p:cNvPr>
          <p:cNvPicPr>
            <a:picLocks noChangeAspect="1" noChangeArrowheads="1"/>
          </p:cNvPicPr>
          <p:nvPr/>
        </p:nvPicPr>
        <p:blipFill>
          <a:blip r:embed="rId16" cstate="print">
            <a:clrChange>
              <a:clrFrom>
                <a:srgbClr val="06A1B8"/>
              </a:clrFrom>
              <a:clrTo>
                <a:srgbClr val="06A1B8">
                  <a:alpha val="0"/>
                </a:srgbClr>
              </a:clrTo>
            </a:clrChange>
            <a:extLst>
              <a:ext uri="{28A0092B-C50C-407E-A947-70E740481C1C}">
                <a14:useLocalDpi xmlns:a14="http://schemas.microsoft.com/office/drawing/2010/main" val="0"/>
              </a:ext>
            </a:extLst>
          </a:blip>
          <a:srcRect/>
          <a:stretch>
            <a:fillRect/>
          </a:stretch>
        </p:blipFill>
        <p:spPr bwMode="auto">
          <a:xfrm>
            <a:off x="10384809" y="5151628"/>
            <a:ext cx="1591394" cy="10791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hlinkClick r:id="" action="ppaction://noaction">
              <a:snd r:embed="rId17" name="7 technique.wav"/>
            </a:hlinkClick>
            <a:extLst>
              <a:ext uri="{FF2B5EF4-FFF2-40B4-BE49-F238E27FC236}">
                <a16:creationId xmlns:a16="http://schemas.microsoft.com/office/drawing/2014/main" id="{415191A2-E9C2-424B-AF01-1E5C44BA3D15}"/>
              </a:ext>
            </a:extLst>
          </p:cNvPr>
          <p:cNvSpPr/>
          <p:nvPr/>
        </p:nvSpPr>
        <p:spPr>
          <a:xfrm>
            <a:off x="1557587" y="408714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6" name="Rectangle 35">
            <a:hlinkClick r:id="" action="ppaction://noaction">
              <a:snd r:embed="rId18" name="3 typique.wav"/>
            </a:hlinkClick>
            <a:extLst>
              <a:ext uri="{FF2B5EF4-FFF2-40B4-BE49-F238E27FC236}">
                <a16:creationId xmlns:a16="http://schemas.microsoft.com/office/drawing/2014/main" id="{419BF4E8-AA7F-49C0-959B-33048ECF3F85}"/>
              </a:ext>
            </a:extLst>
          </p:cNvPr>
          <p:cNvSpPr/>
          <p:nvPr/>
        </p:nvSpPr>
        <p:spPr>
          <a:xfrm>
            <a:off x="1557587" y="513141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9483D5F-D92B-442C-B1EF-0F8AD9D235FD}"/>
              </a:ext>
            </a:extLst>
          </p:cNvPr>
          <p:cNvSpPr txBox="1"/>
          <p:nvPr/>
        </p:nvSpPr>
        <p:spPr>
          <a:xfrm>
            <a:off x="5813542" y="429002"/>
            <a:ext cx="4121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408492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E60C-4014-2D42-81ED-12BC535E06C2}"/>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3" name="TextBox 2"/>
          <p:cNvSpPr txBox="1"/>
          <p:nvPr/>
        </p:nvSpPr>
        <p:spPr>
          <a:xfrm>
            <a:off x="2393644" y="1910066"/>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5498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4215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044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476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7" name="qu musi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qu expliq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9" name="manq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5487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sic, Boy, Cartoons, Comedian, Clipart">
            <a:extLst>
              <a:ext uri="{FF2B5EF4-FFF2-40B4-BE49-F238E27FC236}">
                <a16:creationId xmlns:a16="http://schemas.microsoft.com/office/drawing/2014/main" id="{050FAA82-8AEA-4FAD-A432-4E5B8EDD66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495C86-59DF-4811-8A8A-71954815720F}"/>
              </a:ext>
            </a:extLst>
          </p:cNvPr>
          <p:cNvSpPr>
            <a:spLocks noGrp="1"/>
          </p:cNvSpPr>
          <p:nvPr>
            <p:ph type="title" idx="4294967295"/>
          </p:nvPr>
        </p:nvSpPr>
        <p:spPr>
          <a:xfrm>
            <a:off x="236396" y="280627"/>
            <a:ext cx="4743911" cy="694035"/>
          </a:xfrm>
        </p:spPr>
        <p:txBody>
          <a:bodyPr/>
          <a:lstStyle/>
          <a:p>
            <a:r>
              <a:rPr lang="fr-FR" sz="2000" dirty="0"/>
              <a:t>Phonétique</a:t>
            </a:r>
          </a:p>
        </p:txBody>
      </p:sp>
      <p:sp>
        <p:nvSpPr>
          <p:cNvPr id="3" name="TextBox 2">
            <a:hlinkClick r:id="" action="ppaction://noaction">
              <a:snd r:embed="rId4" name="expliquer.wav"/>
            </a:hlinkClick>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4">
            <a:hlinkClick r:id="" action="ppaction://noaction">
              <a:snd r:embed="rId5" name="musique.wav"/>
            </a:hlinkClick>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hlinkClick r:id="" action="ppaction://noaction">
              <a:snd r:embed="rId6" name="requete.wav"/>
            </a:hlinkClick>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7" name="manquer.wav"/>
            </a:hlinkClick>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8" name="Picture 7"/>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6164" y="1624515"/>
            <a:ext cx="923697" cy="1021198"/>
          </a:xfrm>
          <a:prstGeom prst="rect">
            <a:avLst/>
          </a:prstGeom>
        </p:spPr>
      </p:pic>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TextBox 19">
            <a:hlinkClick r:id="" action="ppaction://noaction">
              <a:snd r:embed="rId9" name="equipement.wav"/>
            </a:hlinkClick>
            <a:extLst>
              <a:ext uri="{FF2B5EF4-FFF2-40B4-BE49-F238E27FC236}">
                <a16:creationId xmlns:a16="http://schemas.microsoft.com/office/drawing/2014/main" id="{36117C38-2608-4669-8369-3941EE81598A}"/>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background rectangle">
            <a:extLst>
              <a:ext uri="{FF2B5EF4-FFF2-40B4-BE49-F238E27FC236}">
                <a16:creationId xmlns:a16="http://schemas.microsoft.com/office/drawing/2014/main" id="{848C09B3-91C2-4056-9960-04B336D5388F}"/>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5B8F6D55-4D32-478D-9097-1E2E6CEBD2BC}"/>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hlinkClick r:id="" action="ppaction://noaction">
              <a:snd r:embed="rId11" name="equipe.wav"/>
            </a:hlinkClick>
            <a:extLst>
              <a:ext uri="{FF2B5EF4-FFF2-40B4-BE49-F238E27FC236}">
                <a16:creationId xmlns:a16="http://schemas.microsoft.com/office/drawing/2014/main" id="{6EE4CA47-2661-4286-A037-1069D8923153}"/>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12" name="quantite.wav"/>
            </a:hlinkClick>
            <a:extLst>
              <a:ext uri="{FF2B5EF4-FFF2-40B4-BE49-F238E27FC236}">
                <a16:creationId xmlns:a16="http://schemas.microsoft.com/office/drawing/2014/main" id="{BF2EA0D0-9CEC-4567-88F8-164B81A024FC}"/>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3" name="quatre.wav"/>
            </a:hlinkClick>
            <a:extLst>
              <a:ext uri="{FF2B5EF4-FFF2-40B4-BE49-F238E27FC236}">
                <a16:creationId xmlns:a16="http://schemas.microsoft.com/office/drawing/2014/main" id="{E06E42AD-0E13-4E4F-8E57-B70CBF679E25}"/>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8" name="Picture 4" descr="Teamwork, Team, Gear, Gears, Drive, Personal, Group">
            <a:extLst>
              <a:ext uri="{FF2B5EF4-FFF2-40B4-BE49-F238E27FC236}">
                <a16:creationId xmlns:a16="http://schemas.microsoft.com/office/drawing/2014/main" id="{642B5310-23B5-4718-92A4-3FB59DFF499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ucation, Presentation, Teacher, Showing, Explaining">
            <a:extLst>
              <a:ext uri="{FF2B5EF4-FFF2-40B4-BE49-F238E27FC236}">
                <a16:creationId xmlns:a16="http://schemas.microsoft.com/office/drawing/2014/main" id="{2AD11558-6F88-4662-B6D8-B8ED1143B9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 action="ppaction://noaction">
              <a:snd r:embed="rId6" name="requete.wav"/>
            </a:hlinkClick>
            <a:extLst>
              <a:ext uri="{FF2B5EF4-FFF2-40B4-BE49-F238E27FC236}">
                <a16:creationId xmlns:a16="http://schemas.microsoft.com/office/drawing/2014/main" id="{85DE2380-6C45-439F-B638-A5808B6063F2}"/>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[request]</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6" name="requete.wav"/>
            </a:hlinkClick>
            <a:extLst>
              <a:ext uri="{FF2B5EF4-FFF2-40B4-BE49-F238E27FC236}">
                <a16:creationId xmlns:a16="http://schemas.microsoft.com/office/drawing/2014/main" id="{256C7CAB-ADDB-4BF6-951D-F709A9918705}"/>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[to miss]</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6" name="requete.wav"/>
            </a:hlinkClick>
            <a:extLst>
              <a:ext uri="{FF2B5EF4-FFF2-40B4-BE49-F238E27FC236}">
                <a16:creationId xmlns:a16="http://schemas.microsoft.com/office/drawing/2014/main" id="{892AAC6C-6E65-4932-95C0-42BBDDF97100}"/>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[quantity]</a:t>
            </a:r>
            <a:endParaRPr kumimoji="0" lang="en-GB" sz="3000" b="0"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extLst>
              <a:ext uri="{FF2B5EF4-FFF2-40B4-BE49-F238E27FC236}">
                <a16:creationId xmlns:a16="http://schemas.microsoft.com/office/drawing/2014/main" id="{F7B3913F-4B7D-4DD0-9777-3B4928C2E9D9}"/>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ED7D31">
                      <a:lumMod val="50000"/>
                    </a:srgbClr>
                  </a:solidFill>
                </a:ln>
                <a:solidFill>
                  <a:srgbClr val="ED7D31">
                    <a:lumMod val="75000"/>
                  </a:srgbClr>
                </a:solidFill>
                <a:effectLst/>
                <a:uLnTx/>
                <a:uFillTx/>
                <a:latin typeface="Tw Cen MT" panose="020B0602020104020603"/>
                <a:ea typeface="+mn-ea"/>
                <a:cs typeface="+mn-cs"/>
              </a:rPr>
              <a:t>4</a:t>
            </a:r>
          </a:p>
        </p:txBody>
      </p:sp>
    </p:spTree>
    <p:extLst>
      <p:ext uri="{BB962C8B-B14F-4D97-AF65-F5344CB8AC3E}">
        <p14:creationId xmlns:p14="http://schemas.microsoft.com/office/powerpoint/2010/main" val="25711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5148</Words>
  <Application>Microsoft Office PowerPoint</Application>
  <PresentationFormat>Widescreen</PresentationFormat>
  <Paragraphs>696</Paragraphs>
  <Slides>37</Slides>
  <Notes>37</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37</vt:i4>
      </vt:variant>
    </vt:vector>
  </HeadingPairs>
  <TitlesOfParts>
    <vt:vector size="50" baseType="lpstr">
      <vt:lpstr>Arial</vt:lpstr>
      <vt:lpstr>Arial Rounded MT Bold</vt:lpstr>
      <vt:lpstr>Calibri</vt:lpstr>
      <vt:lpstr>Century Gothic</vt:lpstr>
      <vt:lpstr>Tw Cen MT</vt:lpstr>
      <vt:lpstr>1_Office Theme</vt:lpstr>
      <vt:lpstr>NCELP Theme</vt:lpstr>
      <vt:lpstr>2_Office Theme</vt:lpstr>
      <vt:lpstr>1_NCELP Theme</vt:lpstr>
      <vt:lpstr>5_Office Theme</vt:lpstr>
      <vt:lpstr>3_Office Theme</vt:lpstr>
      <vt:lpstr>4_Office Theme</vt:lpstr>
      <vt:lpstr>6_Office Theme</vt:lpstr>
      <vt:lpstr>French Phonics Collection </vt:lpstr>
      <vt:lpstr>SSC [qu]</vt:lpstr>
      <vt:lpstr>qu</vt:lpstr>
      <vt:lpstr>qu</vt:lpstr>
      <vt:lpstr>qu</vt:lpstr>
      <vt:lpstr>qu</vt:lpstr>
      <vt:lpstr>qu</vt:lpstr>
      <vt:lpstr>qu</vt:lpstr>
      <vt:lpstr>Phonétique</vt:lpstr>
      <vt:lpstr>Phonétique</vt:lpstr>
      <vt:lpstr>Phonétique</vt:lpstr>
      <vt:lpstr>SSC [qu]</vt:lpstr>
      <vt:lpstr>qu</vt:lpstr>
      <vt:lpstr>qu</vt:lpstr>
      <vt:lpstr>qu</vt:lpstr>
      <vt:lpstr>qu</vt:lpstr>
      <vt:lpstr>qu</vt:lpstr>
      <vt:lpstr>qu</vt:lpstr>
      <vt:lpstr>Dictée – ‘q’ ou ‘c’ ?</vt:lpstr>
      <vt:lpstr>Phonétique</vt:lpstr>
      <vt:lpstr>SSC [qu]</vt:lpstr>
      <vt:lpstr>qu</vt:lpstr>
      <vt:lpstr>qu</vt:lpstr>
      <vt:lpstr>Des groupes consonantiques</vt:lpstr>
      <vt:lpstr>Phonétique</vt:lpstr>
      <vt:lpstr>Phonétique</vt:lpstr>
      <vt:lpstr>Phonétique</vt:lpstr>
      <vt:lpstr>Phonétique</vt:lpstr>
      <vt:lpstr>Phonétique</vt:lpstr>
      <vt:lpstr>Phonétique</vt:lpstr>
      <vt:lpstr>SSC [qu]</vt:lpstr>
      <vt:lpstr>qu</vt:lpstr>
      <vt:lpstr>qu</vt:lpstr>
      <vt:lpstr>Mots qui finissent par -que  </vt:lpstr>
      <vt:lpstr>Mots qui finissent par -que  </vt:lpstr>
      <vt:lpstr>Mots qui finissent par -que  </vt:lpstr>
      <vt:lpstr>Mots qui finissent par -ique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14</cp:revision>
  <dcterms:created xsi:type="dcterms:W3CDTF">2021-02-16T11:52:59Z</dcterms:created>
  <dcterms:modified xsi:type="dcterms:W3CDTF">2022-08-31T08:15:16Z</dcterms:modified>
</cp:coreProperties>
</file>