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Lst>
  <p:notesMasterIdLst>
    <p:notesMasterId r:id="rId32"/>
  </p:notesMasterIdLst>
  <p:sldIdLst>
    <p:sldId id="258" r:id="rId8"/>
    <p:sldId id="313" r:id="rId9"/>
    <p:sldId id="462" r:id="rId10"/>
    <p:sldId id="463" r:id="rId11"/>
    <p:sldId id="473" r:id="rId12"/>
    <p:sldId id="465" r:id="rId13"/>
    <p:sldId id="471" r:id="rId14"/>
    <p:sldId id="472" r:id="rId15"/>
    <p:sldId id="268" r:id="rId16"/>
    <p:sldId id="603" r:id="rId17"/>
    <p:sldId id="623" r:id="rId18"/>
    <p:sldId id="624" r:id="rId19"/>
    <p:sldId id="314" r:id="rId20"/>
    <p:sldId id="629" r:id="rId21"/>
    <p:sldId id="631" r:id="rId22"/>
    <p:sldId id="630" r:id="rId23"/>
    <p:sldId id="315" r:id="rId24"/>
    <p:sldId id="632" r:id="rId25"/>
    <p:sldId id="633" r:id="rId26"/>
    <p:sldId id="634" r:id="rId27"/>
    <p:sldId id="635" r:id="rId28"/>
    <p:sldId id="671" r:id="rId29"/>
    <p:sldId id="672" r:id="rId30"/>
    <p:sldId id="6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129" autoAdjust="0"/>
    <p:restoredTop sz="66898" autoAdjust="0"/>
  </p:normalViewPr>
  <p:slideViewPr>
    <p:cSldViewPr snapToGrid="0">
      <p:cViewPr varScale="1">
        <p:scale>
          <a:sx n="78" d="100"/>
          <a:sy n="78" d="100"/>
        </p:scale>
        <p:origin x="691"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a:t>
            </a:r>
            <a:r>
              <a:rPr lang="en-US" b="0" dirty="0"/>
              <a:t> Aural recognition and production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[oy] and [oi] to prime for the activity on the next slide.</a:t>
            </a:r>
          </a:p>
          <a:p>
            <a:endParaRPr lang="en-US" b="1" dirty="0"/>
          </a:p>
          <a:p>
            <a:r>
              <a:rPr lang="en-US" b="1" dirty="0"/>
              <a:t>Procedure:</a:t>
            </a:r>
          </a:p>
          <a:p>
            <a:pPr marL="0" indent="0">
              <a:buNone/>
            </a:pPr>
            <a:r>
              <a:rPr lang="en-US" b="0" dirty="0"/>
              <a:t>1. Students try to say the words in the pair, </a:t>
            </a:r>
            <a:r>
              <a:rPr lang="fr-FR" b="0" i="1" dirty="0">
                <a:solidFill>
                  <a:srgbClr val="222222"/>
                </a:solidFill>
                <a:effectLst/>
                <a:latin typeface="Georgia" panose="02040502050405020303" pitchFamily="18" charset="0"/>
              </a:rPr>
              <a:t>foi</a:t>
            </a:r>
            <a:r>
              <a:rPr lang="en-US" b="0" i="1" dirty="0"/>
              <a:t> </a:t>
            </a:r>
            <a:r>
              <a:rPr lang="en-US" b="0" i="0" dirty="0"/>
              <a:t>and </a:t>
            </a:r>
            <a:r>
              <a:rPr lang="en-US" b="0" i="1" dirty="0"/>
              <a:t>foyer. </a:t>
            </a:r>
          </a:p>
          <a:p>
            <a:pPr marL="0" indent="0">
              <a:buNone/>
            </a:pPr>
            <a:r>
              <a:rPr lang="en-US" b="0" i="0" dirty="0"/>
              <a:t>2. Click to hear the words said by a native speaker. Students repeat.</a:t>
            </a:r>
            <a:endParaRPr lang="en-US" b="0" dirty="0"/>
          </a:p>
          <a:p>
            <a:r>
              <a:rPr lang="en-US" b="0" dirty="0"/>
              <a:t>3. Click to bring up the hint.</a:t>
            </a:r>
          </a:p>
          <a:p>
            <a:endParaRPr lang="en-US" b="0" dirty="0"/>
          </a:p>
          <a:p>
            <a:r>
              <a:rPr lang="en-US" b="1" dirty="0"/>
              <a:t>Transcript:</a:t>
            </a:r>
          </a:p>
          <a:p>
            <a:r>
              <a:rPr lang="fr-FR" b="0" i="0" dirty="0">
                <a:solidFill>
                  <a:srgbClr val="222222"/>
                </a:solidFill>
                <a:effectLst/>
                <a:latin typeface="Georgia" panose="02040502050405020303" pitchFamily="18" charset="0"/>
              </a:rPr>
              <a:t>fois</a:t>
            </a:r>
          </a:p>
          <a:p>
            <a:r>
              <a:rPr lang="en-US" b="0" i="0" dirty="0"/>
              <a:t>foyer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ail [&gt;5000]</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two slides)</a:t>
            </a:r>
            <a:endParaRPr lang="en-US" b="1" dirty="0"/>
          </a:p>
          <a:p>
            <a:endParaRPr lang="en-US" b="1" dirty="0"/>
          </a:p>
          <a:p>
            <a:r>
              <a:rPr lang="en-US" b="1" dirty="0"/>
              <a:t>Aim: </a:t>
            </a:r>
            <a:r>
              <a:rPr lang="en-US" b="0" dirty="0"/>
              <a:t>aural recognition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[oy] and [oi] </a:t>
            </a:r>
            <a:r>
              <a:rPr lang="en-US" b="0" dirty="0"/>
              <a:t>in pairs. Awareness-raising exercise in pronunciation of [oy] (sounds like [oi] + ‘</a:t>
            </a:r>
            <a:r>
              <a:rPr lang="en-US" b="0" dirty="0" err="1"/>
              <a:t>yih</a:t>
            </a:r>
            <a:r>
              <a:rPr lang="en-US" b="0" dirty="0"/>
              <a:t>’.)</a:t>
            </a:r>
          </a:p>
          <a:p>
            <a:endParaRPr lang="en-US" b="1" dirty="0"/>
          </a:p>
          <a:p>
            <a:r>
              <a:rPr lang="en-US" b="1" dirty="0"/>
              <a:t>Procedure:</a:t>
            </a:r>
          </a:p>
          <a:p>
            <a:r>
              <a:rPr lang="en-US" b="0" dirty="0"/>
              <a:t>1. Click</a:t>
            </a:r>
            <a:r>
              <a:rPr lang="en-US" b="0" baseline="0" dirty="0"/>
              <a:t> the numbers to play the audio.</a:t>
            </a:r>
            <a:endParaRPr lang="en-US" b="0" dirty="0"/>
          </a:p>
          <a:p>
            <a:r>
              <a:rPr lang="en-US" b="0" dirty="0"/>
              <a:t>2. Students write 1-8 and complete the word with [oi] or [oy].</a:t>
            </a:r>
          </a:p>
          <a:p>
            <a:r>
              <a:rPr lang="en-US" b="0" dirty="0"/>
              <a:t>3. Click to reveal the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Students sound out the pairs of words. Draw attention to the SFC.</a:t>
            </a:r>
          </a:p>
          <a:p>
            <a:r>
              <a:rPr lang="en-US" b="0" dirty="0"/>
              <a:t>5. Move to the next slide and repeat steps 1-4 for four more pairs.</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 </a:t>
            </a:r>
            <a:r>
              <a:rPr lang="en-GB" sz="1200" b="0" i="0" u="none" strike="noStrike" kern="1200" dirty="0" err="1">
                <a:solidFill>
                  <a:schemeClr val="tx1"/>
                </a:solidFill>
                <a:effectLst/>
                <a:latin typeface="+mn-lt"/>
                <a:ea typeface="+mn-ea"/>
                <a:cs typeface="+mn-cs"/>
              </a:rPr>
              <a:t>noyer</a:t>
            </a:r>
            <a:r>
              <a:rPr lang="en-GB" sz="1200" b="0" i="0" u="none" strike="noStrike" kern="1200" dirty="0">
                <a:solidFill>
                  <a:schemeClr val="tx1"/>
                </a:solidFill>
                <a:effectLst/>
                <a:latin typeface="+mn-lt"/>
                <a:ea typeface="+mn-ea"/>
                <a:cs typeface="+mn-cs"/>
              </a:rPr>
              <a:t> b) noir</a:t>
            </a:r>
          </a:p>
          <a:p>
            <a:pPr rtl="0" eaLnBrk="1" fontAlgn="ctr" latinLnBrk="0" hangingPunct="1"/>
            <a:r>
              <a:rPr lang="en-GB" sz="1200" b="0" i="0" u="none" strike="noStrike" kern="1200" dirty="0">
                <a:solidFill>
                  <a:schemeClr val="tx1"/>
                </a:solidFill>
                <a:effectLst/>
                <a:latin typeface="+mn-lt"/>
                <a:ea typeface="+mn-ea"/>
                <a:cs typeface="+mn-cs"/>
              </a:rPr>
              <a:t>2. a) </a:t>
            </a:r>
            <a:r>
              <a:rPr lang="en-GB" sz="1200" b="0" i="0" u="none" strike="noStrike" kern="1200" dirty="0" err="1">
                <a:solidFill>
                  <a:schemeClr val="tx1"/>
                </a:solidFill>
                <a:effectLst/>
                <a:latin typeface="+mn-lt"/>
                <a:ea typeface="+mn-ea"/>
                <a:cs typeface="+mn-cs"/>
              </a:rPr>
              <a:t>loi</a:t>
            </a:r>
            <a:r>
              <a:rPr lang="en-GB" sz="1200" b="0" i="0" u="none" strike="noStrike" kern="1200" dirty="0">
                <a:solidFill>
                  <a:schemeClr val="tx1"/>
                </a:solidFill>
                <a:effectLst/>
                <a:latin typeface="+mn-lt"/>
                <a:ea typeface="+mn-ea"/>
                <a:cs typeface="+mn-cs"/>
              </a:rPr>
              <a:t> b) employer</a:t>
            </a:r>
          </a:p>
          <a:p>
            <a:pPr rtl="0" eaLnBrk="1" fontAlgn="ctr" latinLnBrk="0" hangingPunct="1"/>
            <a:r>
              <a:rPr lang="en-GB" sz="1200" b="0" i="0" u="none" strike="noStrike" kern="1200" dirty="0">
                <a:solidFill>
                  <a:schemeClr val="tx1"/>
                </a:solidFill>
                <a:effectLst/>
                <a:latin typeface="+mn-lt"/>
                <a:ea typeface="+mn-ea"/>
                <a:cs typeface="+mn-cs"/>
              </a:rPr>
              <a:t>3. a) </a:t>
            </a:r>
            <a:r>
              <a:rPr lang="en-GB" sz="1200" b="0" i="0" u="none" strike="noStrike" kern="1200" dirty="0" err="1">
                <a:solidFill>
                  <a:schemeClr val="tx1"/>
                </a:solidFill>
                <a:effectLst/>
                <a:latin typeface="+mn-lt"/>
                <a:ea typeface="+mn-ea"/>
                <a:cs typeface="+mn-cs"/>
              </a:rPr>
              <a:t>roi</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royaume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 </a:t>
            </a:r>
            <a:r>
              <a:rPr lang="en-GB" sz="1200" b="0" i="0" u="none" strike="noStrike" kern="1200" dirty="0" err="1">
                <a:solidFill>
                  <a:schemeClr val="tx1"/>
                </a:solidFill>
                <a:effectLst/>
                <a:latin typeface="+mn-lt"/>
                <a:ea typeface="+mn-ea"/>
                <a:cs typeface="+mn-cs"/>
              </a:rPr>
              <a:t>joyeux</a:t>
            </a:r>
            <a:r>
              <a:rPr lang="en-GB" sz="1200" b="0" i="0" u="none" strike="noStrike" kern="1200" dirty="0">
                <a:solidFill>
                  <a:schemeClr val="tx1"/>
                </a:solidFill>
                <a:effectLst/>
                <a:latin typeface="+mn-lt"/>
                <a:ea typeface="+mn-ea"/>
                <a:cs typeface="+mn-cs"/>
              </a:rPr>
              <a:t> b) joie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noyer</a:t>
            </a:r>
            <a:r>
              <a:rPr lang="en-GB" baseline="0" dirty="0"/>
              <a:t> [4060], noir [572], </a:t>
            </a:r>
            <a:r>
              <a:rPr lang="en-GB" baseline="0" dirty="0" err="1"/>
              <a:t>loi</a:t>
            </a:r>
            <a:r>
              <a:rPr lang="en-GB" baseline="0" dirty="0"/>
              <a:t> [267], employer [724], </a:t>
            </a:r>
            <a:r>
              <a:rPr lang="en-GB" baseline="0" dirty="0" err="1"/>
              <a:t>roi</a:t>
            </a:r>
            <a:r>
              <a:rPr lang="en-GB" baseline="0" dirty="0"/>
              <a:t> [1364], </a:t>
            </a:r>
            <a:r>
              <a:rPr lang="en-GB" baseline="0" dirty="0" err="1"/>
              <a:t>royaume</a:t>
            </a:r>
            <a:r>
              <a:rPr lang="en-GB" baseline="0" dirty="0"/>
              <a:t> [2620], </a:t>
            </a:r>
            <a:r>
              <a:rPr lang="en-GB" baseline="0" dirty="0" err="1"/>
              <a:t>joyeux</a:t>
            </a:r>
            <a:r>
              <a:rPr lang="en-GB" baseline="0" dirty="0"/>
              <a:t> [3987], joie [1984]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413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second part of the activity described on the previous slide.</a:t>
            </a:r>
          </a:p>
          <a:p>
            <a:endParaRPr lang="en-US" b="1"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5. a) </a:t>
            </a:r>
            <a:r>
              <a:rPr lang="en-GB" sz="1200" b="0" i="0" u="none" strike="noStrike" kern="1200" dirty="0" err="1">
                <a:solidFill>
                  <a:schemeClr val="tx1"/>
                </a:solidFill>
                <a:effectLst/>
                <a:latin typeface="+mn-lt"/>
                <a:ea typeface="+mn-ea"/>
                <a:cs typeface="+mn-cs"/>
              </a:rPr>
              <a:t>croyant</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croire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6. a) </a:t>
            </a:r>
            <a:r>
              <a:rPr lang="en-GB" sz="1200" b="0" i="0" u="none" strike="noStrike" kern="1200" dirty="0" err="1">
                <a:solidFill>
                  <a:schemeClr val="tx1"/>
                </a:solidFill>
                <a:effectLst/>
                <a:latin typeface="+mn-lt"/>
                <a:ea typeface="+mn-ea"/>
                <a:cs typeface="+mn-cs"/>
              </a:rPr>
              <a:t>citoyen</a:t>
            </a:r>
            <a:r>
              <a:rPr lang="en-GB" sz="1200" b="0" i="0" u="none" strike="noStrike" kern="1200" dirty="0">
                <a:solidFill>
                  <a:schemeClr val="tx1"/>
                </a:solidFill>
                <a:effectLst/>
                <a:latin typeface="+mn-lt"/>
                <a:ea typeface="+mn-ea"/>
                <a:cs typeface="+mn-cs"/>
              </a:rPr>
              <a:t> b) toit</a:t>
            </a:r>
          </a:p>
          <a:p>
            <a:pPr rtl="0" eaLnBrk="1" fontAlgn="ctr" latinLnBrk="0" hangingPunct="1"/>
            <a:r>
              <a:rPr lang="en-GB" sz="1200" b="0" i="0" u="none" strike="noStrike" kern="1200" dirty="0">
                <a:solidFill>
                  <a:schemeClr val="tx1"/>
                </a:solidFill>
                <a:effectLst/>
                <a:latin typeface="+mn-lt"/>
                <a:ea typeface="+mn-ea"/>
                <a:cs typeface="+mn-cs"/>
              </a:rPr>
              <a:t>7. a) noyau b) chinois</a:t>
            </a:r>
          </a:p>
          <a:p>
            <a:pPr rtl="0" eaLnBrk="1" fontAlgn="ctr" latinLnBrk="0" hangingPunct="1"/>
            <a:r>
              <a:rPr lang="en-GB" sz="1200" b="0" i="0" u="none" strike="noStrike" kern="1200" dirty="0">
                <a:solidFill>
                  <a:schemeClr val="tx1"/>
                </a:solidFill>
                <a:effectLst/>
                <a:latin typeface="+mn-lt"/>
                <a:ea typeface="+mn-ea"/>
                <a:cs typeface="+mn-cs"/>
              </a:rPr>
              <a:t>8. a) trois b) </a:t>
            </a:r>
            <a:r>
              <a:rPr lang="en-GB" sz="1200" b="0" i="0" u="none" strike="noStrike" kern="1200" dirty="0" err="1">
                <a:solidFill>
                  <a:schemeClr val="tx1"/>
                </a:solidFill>
                <a:effectLst/>
                <a:latin typeface="+mn-lt"/>
                <a:ea typeface="+mn-ea"/>
                <a:cs typeface="+mn-cs"/>
              </a:rPr>
              <a:t>octroyer</a:t>
            </a:r>
            <a:endParaRPr lang="en-GB" sz="1200" b="0" i="0" u="none" strike="noStrike" kern="1200" dirty="0">
              <a:solidFill>
                <a:schemeClr val="tx1"/>
              </a:solidFill>
              <a:effectLst/>
              <a:latin typeface="+mn-lt"/>
              <a:ea typeface="+mn-ea"/>
              <a:cs typeface="+mn-cs"/>
            </a:endParaRPr>
          </a:p>
          <a:p>
            <a:pPr rtl="0" eaLnBrk="1" fontAlgn="ctr" latinLnBrk="0" hangingPunct="1"/>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sz="1200" b="0" i="0" u="none" strike="noStrike" kern="1200" dirty="0" err="1">
                <a:solidFill>
                  <a:schemeClr val="tx1"/>
                </a:solidFill>
                <a:effectLst/>
                <a:latin typeface="+mn-lt"/>
                <a:ea typeface="+mn-ea"/>
                <a:cs typeface="+mn-cs"/>
              </a:rPr>
              <a:t>croyant</a:t>
            </a:r>
            <a:r>
              <a:rPr lang="en-GB" sz="1200" b="0" i="0" u="none" strike="noStrike" kern="1200" dirty="0">
                <a:solidFill>
                  <a:schemeClr val="tx1"/>
                </a:solidFill>
                <a:effectLst/>
                <a:latin typeface="+mn-lt"/>
                <a:ea typeface="+mn-ea"/>
                <a:cs typeface="+mn-cs"/>
              </a:rPr>
              <a:t> [4332], </a:t>
            </a:r>
            <a:r>
              <a:rPr lang="en-GB" sz="1200" b="0" i="0" u="none" strike="noStrike" kern="1200" dirty="0" err="1">
                <a:solidFill>
                  <a:schemeClr val="tx1"/>
                </a:solidFill>
                <a:effectLst/>
                <a:latin typeface="+mn-lt"/>
                <a:ea typeface="+mn-ea"/>
                <a:cs typeface="+mn-cs"/>
              </a:rPr>
              <a:t>croire</a:t>
            </a:r>
            <a:r>
              <a:rPr lang="en-GB" sz="1200" b="0" i="0" u="none" strike="noStrike" kern="1200" dirty="0">
                <a:solidFill>
                  <a:schemeClr val="tx1"/>
                </a:solidFill>
                <a:effectLst/>
                <a:latin typeface="+mn-lt"/>
                <a:ea typeface="+mn-ea"/>
                <a:cs typeface="+mn-cs"/>
              </a:rPr>
              <a:t> [135], </a:t>
            </a:r>
            <a:r>
              <a:rPr lang="en-GB" sz="1200" b="0" i="0" u="none" strike="noStrike" kern="1200" dirty="0" err="1">
                <a:solidFill>
                  <a:schemeClr val="tx1"/>
                </a:solidFill>
                <a:effectLst/>
                <a:latin typeface="+mn-lt"/>
                <a:ea typeface="+mn-ea"/>
                <a:cs typeface="+mn-cs"/>
              </a:rPr>
              <a:t>citoyen</a:t>
            </a:r>
            <a:r>
              <a:rPr lang="en-GB" sz="1200" b="0" i="0" u="none" strike="noStrike" kern="1200" dirty="0">
                <a:solidFill>
                  <a:schemeClr val="tx1"/>
                </a:solidFill>
                <a:effectLst/>
                <a:latin typeface="+mn-lt"/>
                <a:ea typeface="+mn-ea"/>
                <a:cs typeface="+mn-cs"/>
              </a:rPr>
              <a:t> [1081], toit [roof], noyau [3832], chinois [1914], trois [115], </a:t>
            </a:r>
            <a:r>
              <a:rPr lang="en-GB" sz="1200" b="0" i="0" u="none" strike="noStrike" kern="1200" dirty="0" err="1">
                <a:solidFill>
                  <a:schemeClr val="tx1"/>
                </a:solidFill>
                <a:effectLst/>
                <a:latin typeface="+mn-lt"/>
                <a:ea typeface="+mn-ea"/>
                <a:cs typeface="+mn-cs"/>
              </a:rPr>
              <a:t>octroyer</a:t>
            </a:r>
            <a:r>
              <a:rPr lang="en-GB" sz="1200" b="0" i="0" u="none" strike="noStrike" kern="1200" dirty="0">
                <a:solidFill>
                  <a:schemeClr val="tx1"/>
                </a:solidFill>
                <a:effectLst/>
                <a:latin typeface="+mn-lt"/>
                <a:ea typeface="+mn-ea"/>
                <a:cs typeface="+mn-cs"/>
              </a:rPr>
              <a:t> [4232]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485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[oy] </a:t>
            </a:r>
            <a:r>
              <a:rPr lang="en-GB" b="0" dirty="0"/>
              <a:t>sound first, on its own. Students repeat it with you.</a:t>
            </a:r>
            <a:br>
              <a:rPr lang="en-GB" b="0" dirty="0"/>
            </a:br>
            <a:r>
              <a:rPr lang="en-GB" b="0" dirty="0"/>
              <a:t>2. Bring up the word </a:t>
            </a:r>
            <a:r>
              <a:rPr lang="en-GB" b="0" baseline="0" dirty="0"/>
              <a:t>”</a:t>
            </a:r>
            <a:r>
              <a:rPr lang="en-GB" b="1" baseline="0" dirty="0" err="1"/>
              <a:t>env</a:t>
            </a:r>
            <a:r>
              <a:rPr lang="en-GB" sz="1200" b="1" baseline="0" dirty="0" err="1">
                <a:solidFill>
                  <a:srgbClr val="002060"/>
                </a:solidFill>
                <a:latin typeface="Century Gothic" panose="020B0502020202020204" pitchFamily="34" charset="0"/>
              </a:rPr>
              <a:t>oyer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[sending a letter]</a:t>
            </a:r>
            <a:r>
              <a:rPr lang="en-GB" b="0" baseline="0" dirty="0"/>
              <a:t>.</a:t>
            </a:r>
            <a:br>
              <a:rPr lang="en-GB" baseline="0" dirty="0"/>
            </a:br>
            <a:r>
              <a:rPr lang="en-GB" baseline="0" dirty="0"/>
              <a:t>4. Roll back the animations and work through 1-3 again, but this time, dropping your voice completely to listen carefully to the students saying the </a:t>
            </a:r>
            <a:r>
              <a:rPr lang="en-GB" b="1" dirty="0"/>
              <a:t>[oy] </a:t>
            </a:r>
            <a:r>
              <a:rPr lang="en-GB" baseline="0" dirty="0"/>
              <a:t>sound, pronouncing </a:t>
            </a:r>
            <a:r>
              <a:rPr lang="en-GB" b="0" baseline="0" dirty="0"/>
              <a:t>”</a:t>
            </a:r>
            <a:r>
              <a:rPr lang="en-GB" b="1" baseline="0" dirty="0" err="1"/>
              <a:t>envoyer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enyoyer</a:t>
            </a:r>
            <a:r>
              <a:rPr lang="en-GB" b="1" dirty="0"/>
              <a:t> </a:t>
            </a:r>
            <a:r>
              <a:rPr lang="en-GB" b="0" dirty="0"/>
              <a:t>[526]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9259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[oy] </a:t>
            </a:r>
            <a:r>
              <a:rPr lang="en-GB" baseline="0" dirty="0"/>
              <a:t>and then the </a:t>
            </a:r>
            <a:r>
              <a:rPr lang="en-GB" b="1" baseline="0" dirty="0"/>
              <a:t>source</a:t>
            </a:r>
            <a:r>
              <a:rPr lang="en-GB" baseline="0" dirty="0"/>
              <a:t> word again ‘</a:t>
            </a:r>
            <a:r>
              <a:rPr lang="en-GB" b="1" baseline="0" dirty="0" err="1"/>
              <a:t>envoyer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envoyer</a:t>
            </a:r>
            <a:r>
              <a:rPr lang="en-GB" baseline="0" dirty="0"/>
              <a:t> [526]; </a:t>
            </a:r>
            <a:r>
              <a:rPr lang="en-GB" b="1" baseline="0" dirty="0"/>
              <a:t>royal </a:t>
            </a:r>
            <a:r>
              <a:rPr lang="en-GB" b="0" baseline="0" dirty="0"/>
              <a:t>[2290];</a:t>
            </a:r>
            <a:r>
              <a:rPr lang="en-GB" baseline="0" dirty="0"/>
              <a:t> </a:t>
            </a:r>
            <a:r>
              <a:rPr lang="en-GB" b="1" baseline="0" dirty="0" err="1"/>
              <a:t>nettoyer</a:t>
            </a:r>
            <a:r>
              <a:rPr lang="en-GB" baseline="0" dirty="0"/>
              <a:t> [3887]; </a:t>
            </a:r>
            <a:r>
              <a:rPr lang="en-GB" b="1" baseline="0" dirty="0" err="1"/>
              <a:t>employé</a:t>
            </a:r>
            <a:r>
              <a:rPr lang="en-GB" baseline="0" dirty="0"/>
              <a:t> [1485]; </a:t>
            </a:r>
            <a:r>
              <a:rPr lang="en-GB" b="1" baseline="0" dirty="0"/>
              <a:t>voyage</a:t>
            </a:r>
            <a:r>
              <a:rPr lang="en-GB" baseline="0" dirty="0"/>
              <a:t> [904]; </a:t>
            </a:r>
            <a:r>
              <a:rPr lang="en-GB" b="1" baseline="0" dirty="0" err="1"/>
              <a:t>moyen</a:t>
            </a:r>
            <a:r>
              <a:rPr lang="en-GB" baseline="0" dirty="0"/>
              <a:t> [186]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8699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[oy] and [y]</a:t>
            </a:r>
            <a:endParaRPr lang="en-US" b="1" dirty="0"/>
          </a:p>
          <a:p>
            <a:endParaRPr lang="en-US" b="1" dirty="0"/>
          </a:p>
          <a:p>
            <a:r>
              <a:rPr lang="en-US" b="1" dirty="0"/>
              <a:t>Procedure:</a:t>
            </a:r>
          </a:p>
          <a:p>
            <a:r>
              <a:rPr lang="en-US" b="0" dirty="0"/>
              <a:t>1. Click to play the audio.</a:t>
            </a:r>
          </a:p>
          <a:p>
            <a:r>
              <a:rPr lang="en-US" b="0" dirty="0"/>
              <a:t>2. Students tick whether they hear [oy] or [y].</a:t>
            </a:r>
          </a:p>
          <a:p>
            <a:r>
              <a:rPr lang="en-US" b="0" dirty="0"/>
              <a:t>3. Click to reveal the answers.</a:t>
            </a:r>
          </a:p>
          <a:p>
            <a:r>
              <a:rPr lang="en-US" b="0" dirty="0"/>
              <a:t>4. Click to reveal the words.</a:t>
            </a:r>
          </a:p>
          <a:p>
            <a:endParaRPr lang="en-US" b="0" dirty="0"/>
          </a:p>
          <a:p>
            <a:r>
              <a:rPr lang="en-US" b="1" dirty="0"/>
              <a:t>Transcript:</a:t>
            </a:r>
          </a:p>
          <a:p>
            <a:pPr marL="228600" indent="-228600">
              <a:buAutoNum type="arabicPeriod"/>
            </a:pPr>
            <a:r>
              <a:rPr lang="en-US" b="0" dirty="0" err="1"/>
              <a:t>joyau</a:t>
            </a:r>
            <a:endParaRPr lang="en-US" b="0" dirty="0"/>
          </a:p>
          <a:p>
            <a:pPr marL="228600" indent="-228600">
              <a:buAutoNum type="arabicPeriod"/>
            </a:pPr>
            <a:r>
              <a:rPr lang="en-US" b="0" dirty="0" err="1"/>
              <a:t>cycliste</a:t>
            </a:r>
            <a:endParaRPr lang="en-US" b="0" dirty="0"/>
          </a:p>
          <a:p>
            <a:pPr marL="228600" indent="-228600">
              <a:buAutoNum type="arabicPeriod"/>
            </a:pPr>
            <a:r>
              <a:rPr lang="en-US" b="0" dirty="0" err="1"/>
              <a:t>symbole</a:t>
            </a:r>
            <a:endParaRPr lang="en-US" b="0" dirty="0"/>
          </a:p>
          <a:p>
            <a:pPr marL="228600" indent="-228600">
              <a:buAutoNum type="arabicPeriod"/>
            </a:pPr>
            <a:r>
              <a:rPr lang="en-US" b="0" dirty="0" err="1"/>
              <a:t>voyelle</a:t>
            </a:r>
            <a:endParaRPr lang="en-US" b="0" dirty="0"/>
          </a:p>
          <a:p>
            <a:pPr marL="228600" indent="-228600">
              <a:buAutoNum type="arabicPeriod"/>
            </a:pPr>
            <a:r>
              <a:rPr lang="en-US" b="0" dirty="0"/>
              <a:t>lycée</a:t>
            </a:r>
          </a:p>
          <a:p>
            <a:pPr marL="228600" indent="-228600">
              <a:buAutoNum type="arabicPeriod"/>
            </a:pPr>
            <a:r>
              <a:rPr lang="en-US" b="0" dirty="0" err="1"/>
              <a:t>gymnase</a:t>
            </a:r>
            <a:endParaRPr lang="en-US" b="0" dirty="0"/>
          </a:p>
          <a:p>
            <a:pPr marL="228600" indent="-228600">
              <a:buAutoNum type="arabicPeriod"/>
            </a:pPr>
            <a:r>
              <a:rPr lang="en-US" b="0" dirty="0" err="1"/>
              <a:t>incroyable</a:t>
            </a:r>
            <a:endParaRPr lang="en-US" b="0" dirty="0"/>
          </a:p>
          <a:p>
            <a:pPr marL="228600" indent="-228600">
              <a:buAutoNum type="arabicPeriod"/>
            </a:pPr>
            <a:r>
              <a:rPr lang="en-US" b="0" dirty="0" err="1"/>
              <a:t>citoyen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joyau</a:t>
            </a:r>
            <a:r>
              <a:rPr lang="en-GB" b="0" baseline="0" dirty="0"/>
              <a:t> [&gt;5000], </a:t>
            </a:r>
            <a:r>
              <a:rPr lang="en-GB" b="0" baseline="0" dirty="0" err="1"/>
              <a:t>voyelle</a:t>
            </a:r>
            <a:r>
              <a:rPr lang="en-GB" b="0" baseline="0" dirty="0"/>
              <a:t> [&gt;5000], </a:t>
            </a:r>
            <a:r>
              <a:rPr lang="en-GB" b="0" baseline="0" dirty="0" err="1"/>
              <a:t>incroyable</a:t>
            </a:r>
            <a:r>
              <a:rPr lang="en-GB" b="0" baseline="0" dirty="0"/>
              <a:t> [2231], </a:t>
            </a:r>
            <a:r>
              <a:rPr lang="en-US" b="0" dirty="0" err="1"/>
              <a:t>citoyen</a:t>
            </a:r>
            <a:r>
              <a:rPr lang="en-US" b="0" baseline="0" dirty="0"/>
              <a:t> </a:t>
            </a:r>
            <a:r>
              <a:rPr lang="en-GB" b="0" baseline="0" dirty="0"/>
              <a:t>[1081]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(1 is the most frequent word in French):</a:t>
            </a:r>
            <a:br>
              <a:rPr lang="en-GB" baseline="0" dirty="0"/>
            </a:br>
            <a:r>
              <a:rPr lang="en-GB" b="0" baseline="0" dirty="0" err="1"/>
              <a:t>symbole</a:t>
            </a:r>
            <a:r>
              <a:rPr lang="en-GB" b="0" baseline="0" dirty="0"/>
              <a:t> [1427], </a:t>
            </a:r>
            <a:r>
              <a:rPr lang="en-GB" b="0" baseline="0" dirty="0" err="1"/>
              <a:t>cycliste</a:t>
            </a:r>
            <a:r>
              <a:rPr lang="en-GB" b="0" baseline="0" dirty="0"/>
              <a:t> [&gt;5000], </a:t>
            </a:r>
            <a:r>
              <a:rPr lang="en-GB" b="0" baseline="0" dirty="0" err="1"/>
              <a:t>mystère</a:t>
            </a:r>
            <a:r>
              <a:rPr lang="en-GB" b="0" baseline="0" dirty="0"/>
              <a:t> [2777], </a:t>
            </a:r>
            <a:r>
              <a:rPr lang="en-GB" b="0" baseline="0" dirty="0" err="1"/>
              <a:t>gymnase</a:t>
            </a:r>
            <a:r>
              <a:rPr lang="en-GB" b="0" baseline="0" dirty="0"/>
              <a:t> [&gt;5000],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(slide 1/2)</a:t>
            </a:r>
          </a:p>
          <a:p>
            <a:endParaRPr lang="en-US" b="1" dirty="0"/>
          </a:p>
          <a:p>
            <a:r>
              <a:rPr lang="en-US" b="1" dirty="0"/>
              <a:t>Aim: </a:t>
            </a:r>
            <a:r>
              <a:rPr lang="en-US" b="0" dirty="0" err="1"/>
              <a:t>practising</a:t>
            </a:r>
            <a:r>
              <a:rPr lang="en-US" b="0" dirty="0"/>
              <a:t> oral production of SSCs [oy], [y]</a:t>
            </a:r>
            <a:endParaRPr lang="en-US" b="1" dirty="0"/>
          </a:p>
          <a:p>
            <a:endParaRPr lang="en-US" b="1" dirty="0"/>
          </a:p>
          <a:p>
            <a:r>
              <a:rPr lang="en-US" b="1" dirty="0"/>
              <a:t>Procedure:</a:t>
            </a:r>
          </a:p>
          <a:p>
            <a:pPr marL="228600" indent="-228600">
              <a:buFont typeface="+mj-lt"/>
              <a:buAutoNum type="arabicPeriod"/>
            </a:pPr>
            <a:r>
              <a:rPr lang="en-US" b="0" dirty="0"/>
              <a:t>Click on play button to hear a tongue twister. Students repeat as many times as necessary.</a:t>
            </a:r>
          </a:p>
          <a:p>
            <a:pPr marL="228600" indent="-228600">
              <a:buFont typeface="+mj-lt"/>
              <a:buAutoNum type="arabicPeriod"/>
            </a:pPr>
            <a:r>
              <a:rPr lang="en-US" b="0" dirty="0"/>
              <a:t>If students feel confident, they should speed up – compete to see who can pronounce it the fastest</a:t>
            </a:r>
          </a:p>
          <a:p>
            <a:pPr marL="228600" indent="-228600">
              <a:buFont typeface="+mj-lt"/>
              <a:buAutoNum type="arabicPeriod"/>
            </a:pPr>
            <a:endParaRPr lang="en-US" b="0" dirty="0"/>
          </a:p>
          <a:p>
            <a:pPr marL="0" indent="0">
              <a:buFont typeface="+mj-lt"/>
              <a:buNone/>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samoyède syrien aime aboyer au python royal.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Sylvie la cycliste joyeuse voyage en Chypre.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endParaRPr lang="en-US" b="1" dirty="0"/>
          </a:p>
          <a:p>
            <a:pPr marL="0" indent="0">
              <a:buFont typeface="+mj-lt"/>
              <a:buNone/>
            </a:pPr>
            <a:r>
              <a:rPr lang="en-US" b="1" dirty="0"/>
              <a:t>Word frequency of unknown words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samoyède [&gt;5000], aboyer [&gt;5000]</a:t>
            </a:r>
            <a:r>
              <a:rPr lang="en-GB" sz="1800" dirty="0">
                <a:effectLst/>
                <a:latin typeface="Calibri" panose="020F0502020204030204" pitchFamily="34" charset="0"/>
                <a:ea typeface="Calibri" panose="020F0502020204030204" pitchFamily="34" charset="0"/>
                <a:cs typeface="Times New Roman" panose="02020603050405020304" pitchFamily="18" charset="0"/>
              </a:rPr>
              <a:t>, C</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hypre</a:t>
            </a:r>
            <a:r>
              <a:rPr lang="fr-FR" sz="1800" dirty="0">
                <a:effectLst/>
                <a:latin typeface="Calibri" panose="020F0502020204030204" pitchFamily="34" charset="0"/>
                <a:ea typeface="Calibri" panose="020F0502020204030204" pitchFamily="34" charset="0"/>
                <a:cs typeface="Times New Roman" panose="02020603050405020304" pitchFamily="18" charset="0"/>
              </a:rPr>
              <a:t> [&gt;5000]</a:t>
            </a:r>
            <a:endParaRPr lang="en-US" b="1" dirty="0"/>
          </a:p>
          <a:p>
            <a:pPr marL="0" indent="0">
              <a:buFont typeface="+mj-lt"/>
              <a:buNone/>
            </a:pPr>
            <a:endParaRPr lang="en-US" b="1" dirty="0"/>
          </a:p>
          <a:p>
            <a:pPr marL="0" indent="0">
              <a:buFont typeface="+mj-lt"/>
              <a:buNone/>
            </a:pPr>
            <a:r>
              <a:rPr lang="en-US" b="1" dirty="0"/>
              <a:t>Word frequency of cognates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syrien [4453], python [&gt;5000], royal [2290], cycliste [&gt;5000] , joyeux [3987]</a:t>
            </a:r>
            <a:endParaRPr lang="en-US" b="1" dirty="0"/>
          </a:p>
          <a:p>
            <a:pPr marL="0" indent="0">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958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a:p>
            <a:pPr marL="228600" indent="-228600">
              <a:buFont typeface="+mj-lt"/>
              <a:buAutoNum type="arabicPeriod"/>
            </a:pPr>
            <a:endParaRPr lang="en-US" b="0" dirty="0"/>
          </a:p>
          <a:p>
            <a:pPr marL="0" indent="0">
              <a:buFont typeface="+mj-lt"/>
              <a:buNone/>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lycéen flamboyant aime le rythme de l’hymne calypso.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voyou moyen doit nettoyer les pylônes du royaume.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endParaRPr lang="en-US" b="1" dirty="0"/>
          </a:p>
          <a:p>
            <a:pPr marL="0" indent="0">
              <a:buFont typeface="+mj-lt"/>
              <a:buNone/>
            </a:pPr>
            <a:r>
              <a:rPr lang="en-US" b="1" dirty="0"/>
              <a:t>Word frequency of unknown words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lycéen [&gt;5000], hymne [4862]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voyou [&gt;5000], moyen [186], nettoyer [3887], royaume [2620]</a:t>
            </a:r>
            <a:endParaRPr lang="en-US" b="1" dirty="0"/>
          </a:p>
          <a:p>
            <a:pPr marL="0" indent="0">
              <a:buFont typeface="+mj-lt"/>
              <a:buNone/>
            </a:pPr>
            <a:endParaRPr lang="en-US" b="1" dirty="0"/>
          </a:p>
          <a:p>
            <a:pPr marL="0" indent="0">
              <a:buFont typeface="+mj-lt"/>
              <a:buNone/>
            </a:pPr>
            <a:r>
              <a:rPr lang="en-US" b="1" dirty="0"/>
              <a:t>Word frequency of cognates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flamboyant [&gt;5000], rythme [1662], calypso [&gt;5000], pylône [&gt;5000]</a:t>
            </a:r>
            <a:endParaRPr lang="en-US" b="1" dirty="0"/>
          </a:p>
          <a:p>
            <a:pPr marL="0" indent="0">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55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46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[oy] </a:t>
            </a:r>
            <a:r>
              <a:rPr lang="en-GB" baseline="0" dirty="0"/>
              <a:t>and then the </a:t>
            </a:r>
            <a:r>
              <a:rPr lang="en-GB" b="1" baseline="0" dirty="0"/>
              <a:t>source</a:t>
            </a:r>
            <a:r>
              <a:rPr lang="en-GB" baseline="0" dirty="0"/>
              <a:t> word again ‘</a:t>
            </a:r>
            <a:r>
              <a:rPr lang="en-GB" b="1" baseline="0" dirty="0" err="1"/>
              <a:t>envoyer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envoyer</a:t>
            </a:r>
            <a:r>
              <a:rPr lang="en-GB" baseline="0" dirty="0"/>
              <a:t> [526]; </a:t>
            </a:r>
            <a:r>
              <a:rPr lang="en-GB" b="1" baseline="0" dirty="0"/>
              <a:t>royal </a:t>
            </a:r>
            <a:r>
              <a:rPr lang="en-GB" b="0" baseline="0" dirty="0"/>
              <a:t>[2290];</a:t>
            </a:r>
            <a:r>
              <a:rPr lang="en-GB" baseline="0" dirty="0"/>
              <a:t> </a:t>
            </a:r>
            <a:r>
              <a:rPr lang="en-GB" b="1" baseline="0" dirty="0" err="1"/>
              <a:t>nettoyer</a:t>
            </a:r>
            <a:r>
              <a:rPr lang="en-GB" baseline="0" dirty="0"/>
              <a:t> [3887]; </a:t>
            </a:r>
            <a:r>
              <a:rPr lang="en-GB" b="1" baseline="0" dirty="0" err="1"/>
              <a:t>employé</a:t>
            </a:r>
            <a:r>
              <a:rPr lang="en-GB" baseline="0" dirty="0"/>
              <a:t> [1485]; </a:t>
            </a:r>
            <a:r>
              <a:rPr lang="en-GB" b="1" baseline="0" dirty="0"/>
              <a:t>voyage</a:t>
            </a:r>
            <a:r>
              <a:rPr lang="en-GB" baseline="0" dirty="0"/>
              <a:t> [904]; </a:t>
            </a:r>
            <a:r>
              <a:rPr lang="en-GB" b="1" baseline="0" dirty="0" err="1"/>
              <a:t>moyen</a:t>
            </a:r>
            <a:r>
              <a:rPr lang="en-GB" baseline="0" dirty="0"/>
              <a:t> [186]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8699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[oy] </a:t>
            </a:r>
            <a:r>
              <a:rPr lang="en-GB" b="0" dirty="0"/>
              <a:t>sound first, on its own. Students repeat it with you.</a:t>
            </a:r>
            <a:br>
              <a:rPr lang="en-GB" b="0" dirty="0"/>
            </a:br>
            <a:r>
              <a:rPr lang="en-GB" b="0" dirty="0"/>
              <a:t>2. Bring up the word </a:t>
            </a:r>
            <a:r>
              <a:rPr lang="en-GB" b="0" baseline="0" dirty="0"/>
              <a:t>”</a:t>
            </a:r>
            <a:r>
              <a:rPr lang="en-GB" b="1" baseline="0" dirty="0" err="1"/>
              <a:t>env</a:t>
            </a:r>
            <a:r>
              <a:rPr lang="en-GB" sz="1200" b="1" baseline="0" dirty="0" err="1">
                <a:solidFill>
                  <a:srgbClr val="002060"/>
                </a:solidFill>
                <a:latin typeface="Century Gothic" panose="020B0502020202020204" pitchFamily="34" charset="0"/>
              </a:rPr>
              <a:t>oyer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[sending a letter]</a:t>
            </a:r>
            <a:r>
              <a:rPr lang="en-GB" b="0" baseline="0" dirty="0"/>
              <a:t>.</a:t>
            </a:r>
            <a:br>
              <a:rPr lang="en-GB" baseline="0" dirty="0"/>
            </a:br>
            <a:r>
              <a:rPr lang="en-GB" baseline="0" dirty="0"/>
              <a:t>4. Roll back the animations and work through 1-3 again, but this time, dropping your voice completely to listen carefully to the students saying the </a:t>
            </a:r>
            <a:r>
              <a:rPr lang="en-GB" b="1" dirty="0"/>
              <a:t>[oy] </a:t>
            </a:r>
            <a:r>
              <a:rPr lang="en-GB" baseline="0" dirty="0"/>
              <a:t>sound, pronouncing </a:t>
            </a:r>
            <a:r>
              <a:rPr lang="en-GB" b="0" baseline="0" dirty="0"/>
              <a:t>”</a:t>
            </a:r>
            <a:r>
              <a:rPr lang="en-GB" b="1" baseline="0" dirty="0" err="1"/>
              <a:t>envoyer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enyoyer</a:t>
            </a:r>
            <a:r>
              <a:rPr lang="en-GB" b="1" dirty="0"/>
              <a:t> </a:t>
            </a:r>
            <a:r>
              <a:rPr lang="en-GB" b="0" dirty="0"/>
              <a:t>[526]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9259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[oy] and [y] in single words; connecting SSC [y] with cognate words</a:t>
            </a:r>
            <a:endParaRPr lang="en-US" b="1" dirty="0"/>
          </a:p>
          <a:p>
            <a:endParaRPr lang="en-US" b="1" dirty="0"/>
          </a:p>
          <a:p>
            <a:r>
              <a:rPr lang="en-US" b="1" dirty="0"/>
              <a:t>Procedure:</a:t>
            </a:r>
          </a:p>
          <a:p>
            <a:r>
              <a:rPr lang="en-US" b="0" dirty="0"/>
              <a:t>1. Click to play the audio.</a:t>
            </a:r>
          </a:p>
          <a:p>
            <a:r>
              <a:rPr lang="en-US" b="0" dirty="0"/>
              <a:t>2. Students tick whether they hear [oy] or [y].</a:t>
            </a:r>
          </a:p>
          <a:p>
            <a:r>
              <a:rPr lang="en-US" b="0" dirty="0"/>
              <a:t>3. Click to reveal the answers.</a:t>
            </a:r>
          </a:p>
          <a:p>
            <a:r>
              <a:rPr lang="en-US" b="0" dirty="0"/>
              <a:t>4. Note that it is the near-cognates that contain SSC [y].</a:t>
            </a:r>
          </a:p>
          <a:p>
            <a:endParaRPr lang="en-US" b="0" dirty="0"/>
          </a:p>
          <a:p>
            <a:r>
              <a:rPr lang="en-US" b="1" dirty="0"/>
              <a:t>Transcript:</a:t>
            </a:r>
          </a:p>
          <a:p>
            <a:pPr marL="0" indent="0">
              <a:buNone/>
            </a:pPr>
            <a:r>
              <a:rPr lang="en-US" b="0" dirty="0"/>
              <a:t>1. </a:t>
            </a:r>
            <a:r>
              <a:rPr lang="en-US" b="0" dirty="0" err="1"/>
              <a:t>joyau</a:t>
            </a:r>
            <a:endParaRPr lang="en-US" b="0" dirty="0"/>
          </a:p>
          <a:p>
            <a:pPr marL="0" indent="0">
              <a:buNone/>
            </a:pPr>
            <a:r>
              <a:rPr lang="en-US" b="0" dirty="0"/>
              <a:t>2. </a:t>
            </a:r>
            <a:r>
              <a:rPr lang="en-US" b="0" dirty="0" err="1"/>
              <a:t>cycliste</a:t>
            </a:r>
            <a:endParaRPr lang="en-US" b="0" dirty="0"/>
          </a:p>
          <a:p>
            <a:pPr marL="0" indent="0">
              <a:buNone/>
            </a:pPr>
            <a:r>
              <a:rPr lang="en-US" b="0" dirty="0"/>
              <a:t>3 </a:t>
            </a:r>
            <a:r>
              <a:rPr lang="en-US" b="0" dirty="0" err="1"/>
              <a:t>rythme</a:t>
            </a:r>
            <a:endParaRPr lang="en-US" b="0" dirty="0"/>
          </a:p>
          <a:p>
            <a:pPr marL="0" indent="0">
              <a:buNone/>
            </a:pPr>
            <a:r>
              <a:rPr lang="en-US" b="0" dirty="0"/>
              <a:t>4. </a:t>
            </a:r>
            <a:r>
              <a:rPr lang="en-US" b="0" dirty="0" err="1"/>
              <a:t>voyelle</a:t>
            </a:r>
            <a:endParaRPr lang="en-US" b="0" dirty="0"/>
          </a:p>
          <a:p>
            <a:pPr marL="0" indent="0">
              <a:buNone/>
            </a:pPr>
            <a:r>
              <a:rPr lang="en-US" b="0" dirty="0"/>
              <a:t>5. lycée</a:t>
            </a:r>
          </a:p>
          <a:p>
            <a:pPr marL="0" indent="0">
              <a:buNone/>
            </a:pPr>
            <a:r>
              <a:rPr lang="en-US" b="0" dirty="0"/>
              <a:t>6. </a:t>
            </a:r>
            <a:r>
              <a:rPr lang="en-US" b="0" dirty="0" err="1"/>
              <a:t>gymnase</a:t>
            </a:r>
            <a:endParaRPr lang="en-US" b="0" dirty="0"/>
          </a:p>
          <a:p>
            <a:pPr marL="0" indent="0">
              <a:buNone/>
            </a:pPr>
            <a:r>
              <a:rPr lang="en-US" b="0" dirty="0"/>
              <a:t>7. </a:t>
            </a:r>
            <a:r>
              <a:rPr lang="en-US" b="0" dirty="0" err="1"/>
              <a:t>incroyable</a:t>
            </a:r>
            <a:endParaRPr lang="en-US" b="0" dirty="0"/>
          </a:p>
          <a:p>
            <a:pPr marL="0" indent="0">
              <a:buNone/>
            </a:pPr>
            <a:r>
              <a:rPr lang="en-US" b="0" dirty="0"/>
              <a:t>8. </a:t>
            </a:r>
            <a:r>
              <a:rPr lang="en-US" b="0" dirty="0" err="1"/>
              <a:t>citoyen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joyau</a:t>
            </a:r>
            <a:r>
              <a:rPr lang="en-GB" b="0" baseline="0" dirty="0"/>
              <a:t> [&gt;5000], </a:t>
            </a:r>
            <a:r>
              <a:rPr lang="en-GB" b="0" baseline="0" dirty="0" err="1"/>
              <a:t>voyelle</a:t>
            </a:r>
            <a:r>
              <a:rPr lang="en-GB" b="0" baseline="0" dirty="0"/>
              <a:t> [&gt;5000], </a:t>
            </a:r>
            <a:r>
              <a:rPr lang="en-GB" b="0" baseline="0" dirty="0" err="1"/>
              <a:t>incroyable</a:t>
            </a:r>
            <a:r>
              <a:rPr lang="en-GB" b="0" baseline="0" dirty="0"/>
              <a:t> [2231], </a:t>
            </a:r>
            <a:r>
              <a:rPr lang="en-US" b="0" dirty="0" err="1"/>
              <a:t>citoyen</a:t>
            </a:r>
            <a:r>
              <a:rPr lang="en-US" b="0" baseline="0" dirty="0"/>
              <a:t> </a:t>
            </a:r>
            <a:r>
              <a:rPr lang="en-GB" b="0" baseline="0" dirty="0"/>
              <a:t>[1081]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(1 is the most frequent word in French):</a:t>
            </a:r>
            <a:br>
              <a:rPr lang="en-GB" baseline="0" dirty="0"/>
            </a:br>
            <a:r>
              <a:rPr lang="en-GB" baseline="0" dirty="0" err="1"/>
              <a:t>rythme</a:t>
            </a:r>
            <a:r>
              <a:rPr lang="en-GB" baseline="0" dirty="0"/>
              <a:t> [1662], </a:t>
            </a:r>
            <a:r>
              <a:rPr lang="en-GB" b="0" baseline="0" dirty="0" err="1"/>
              <a:t>cycliste</a:t>
            </a:r>
            <a:r>
              <a:rPr lang="en-GB" b="0" baseline="0" dirty="0"/>
              <a:t> [&gt;5000], </a:t>
            </a:r>
            <a:r>
              <a:rPr lang="en-GB" b="0" baseline="0" dirty="0" err="1"/>
              <a:t>mystère</a:t>
            </a:r>
            <a:r>
              <a:rPr lang="en-GB" b="0" baseline="0" dirty="0"/>
              <a:t> [2777], </a:t>
            </a:r>
            <a:r>
              <a:rPr lang="en-GB" b="0" baseline="0" dirty="0" err="1"/>
              <a:t>gymnase</a:t>
            </a:r>
            <a:r>
              <a:rPr lang="en-GB" b="0" baseline="0" dirty="0"/>
              <a:t> [&gt;5000],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This is slide </a:t>
            </a:r>
            <a:r>
              <a:rPr lang="en-US" b="1" dirty="0"/>
              <a:t>1/2.</a:t>
            </a:r>
          </a:p>
          <a:p>
            <a:endParaRPr lang="en-US" b="1" dirty="0"/>
          </a:p>
          <a:p>
            <a:r>
              <a:rPr lang="en-US" b="1" dirty="0"/>
              <a:t>Aim: </a:t>
            </a:r>
            <a:r>
              <a:rPr lang="en-US" b="0" dirty="0"/>
              <a:t>oral production of SSCs [oy] and [y] in longer contexts; fluency production</a:t>
            </a:r>
            <a:endParaRPr lang="en-US" b="1" dirty="0"/>
          </a:p>
          <a:p>
            <a:endParaRPr lang="en-US" b="1" dirty="0"/>
          </a:p>
          <a:p>
            <a:r>
              <a:rPr lang="en-US" b="1" dirty="0"/>
              <a:t>Procedure:</a:t>
            </a:r>
          </a:p>
          <a:p>
            <a:pPr marL="0" indent="0">
              <a:buFont typeface="+mj-lt"/>
              <a:buNone/>
            </a:pPr>
            <a:r>
              <a:rPr lang="en-US" b="0" dirty="0"/>
              <a:t>1. Click on play button to hear a tongue twister said aloud by a native speaker. Students read along.</a:t>
            </a:r>
          </a:p>
          <a:p>
            <a:pPr marL="0" indent="0">
              <a:buFont typeface="+mj-lt"/>
              <a:buNone/>
            </a:pPr>
            <a:r>
              <a:rPr lang="en-US" b="0" dirty="0"/>
              <a:t>2.  Students repeat as many times a necessary.</a:t>
            </a:r>
          </a:p>
          <a:p>
            <a:pPr marL="0" indent="0">
              <a:buFont typeface="+mj-lt"/>
              <a:buNone/>
            </a:pPr>
            <a:r>
              <a:rPr lang="en-US" b="0" dirty="0"/>
              <a:t>3. If students feel confident, they can try to speed up – compete to see who can say a correct the sentence correctly fastest.</a:t>
            </a:r>
          </a:p>
          <a:p>
            <a:pPr marL="228600" indent="-228600">
              <a:buFont typeface="+mj-lt"/>
              <a:buAutoNum type="arabicPeriod"/>
            </a:pPr>
            <a:endParaRPr lang="en-US" b="0" dirty="0"/>
          </a:p>
          <a:p>
            <a:pPr marL="0" indent="0">
              <a:buFont typeface="+mj-lt"/>
              <a:buNone/>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samoyède syrien aime aboyer au python royal.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Sylvie la cycliste joyeuse voyage en Chypre.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endParaRPr lang="en-US" b="1" dirty="0"/>
          </a:p>
          <a:p>
            <a:pPr marL="0" indent="0">
              <a:buFont typeface="+mj-lt"/>
              <a:buNone/>
            </a:pPr>
            <a:r>
              <a:rPr lang="en-US" b="1" dirty="0"/>
              <a:t>Word frequency of unknown words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samoyède [&gt;5000], aboyer [&gt;5000]</a:t>
            </a:r>
            <a:r>
              <a:rPr lang="en-GB" sz="1800" dirty="0">
                <a:effectLst/>
                <a:latin typeface="Calibri" panose="020F0502020204030204" pitchFamily="34" charset="0"/>
                <a:ea typeface="Calibri" panose="020F0502020204030204" pitchFamily="34" charset="0"/>
                <a:cs typeface="Times New Roman" panose="02020603050405020304" pitchFamily="18" charset="0"/>
              </a:rPr>
              <a:t>, C</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hypre</a:t>
            </a:r>
            <a:r>
              <a:rPr lang="fr-FR" sz="1800" dirty="0">
                <a:effectLst/>
                <a:latin typeface="Calibri" panose="020F0502020204030204" pitchFamily="34" charset="0"/>
                <a:ea typeface="Calibri" panose="020F0502020204030204" pitchFamily="34" charset="0"/>
                <a:cs typeface="Times New Roman" panose="02020603050405020304" pitchFamily="18" charset="0"/>
              </a:rPr>
              <a:t> [&gt;5000]</a:t>
            </a:r>
            <a:endParaRPr lang="en-US" b="1" dirty="0"/>
          </a:p>
          <a:p>
            <a:pPr marL="0" indent="0">
              <a:buFont typeface="+mj-lt"/>
              <a:buNone/>
            </a:pPr>
            <a:endParaRPr lang="en-US" b="1" dirty="0"/>
          </a:p>
          <a:p>
            <a:pPr marL="0" indent="0">
              <a:buFont typeface="+mj-lt"/>
              <a:buNone/>
            </a:pPr>
            <a:r>
              <a:rPr lang="en-US" b="1" dirty="0"/>
              <a:t>Word frequency of cognates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syrien [4453], python [&gt;5000], royal [2290], cycliste [&gt;5000] , joyeux [3987]</a:t>
            </a: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958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a:p>
            <a:pPr marL="0" indent="0">
              <a:buFont typeface="+mj-lt"/>
              <a:buNone/>
            </a:pPr>
            <a:endParaRPr lang="en-US" b="0" dirty="0"/>
          </a:p>
          <a:p>
            <a:pPr marL="0" indent="0">
              <a:buFont typeface="+mj-lt"/>
              <a:buNone/>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lycéen flamboyant aime le rythme de l’hymne calypso.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voyou moyen doit nettoyer les pylônes du royaume.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endParaRPr lang="en-US" b="1" dirty="0"/>
          </a:p>
          <a:p>
            <a:pPr marL="0" indent="0">
              <a:buFont typeface="+mj-lt"/>
              <a:buNone/>
            </a:pPr>
            <a:r>
              <a:rPr lang="en-US" b="1" dirty="0"/>
              <a:t>Word frequency of unknown words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lycéen [&gt;5000], hymne [4862]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voyou [&gt;5000], moyen [186], nettoyer [3887], royaume [2620]</a:t>
            </a:r>
            <a:endParaRPr lang="en-US" b="1" dirty="0"/>
          </a:p>
          <a:p>
            <a:pPr marL="0" indent="0">
              <a:buFont typeface="+mj-lt"/>
              <a:buNone/>
            </a:pPr>
            <a:endParaRPr lang="en-US" b="1" dirty="0"/>
          </a:p>
          <a:p>
            <a:pPr marL="0" indent="0">
              <a:buFont typeface="+mj-lt"/>
              <a:buNone/>
            </a:pPr>
            <a:r>
              <a:rPr lang="en-US" b="1" dirty="0"/>
              <a:t>Word frequency of cognates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flamboyant [&gt;5000], rythme [1662], calypso [&gt;5000], pylône [&gt;5000]</a:t>
            </a: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55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[oy] </a:t>
            </a:r>
            <a:r>
              <a:rPr lang="en-GB" b="0" dirty="0"/>
              <a:t>sound first, on its own. Students repeat it with you.</a:t>
            </a:r>
            <a:br>
              <a:rPr lang="en-GB" b="0" dirty="0"/>
            </a:br>
            <a:r>
              <a:rPr lang="en-GB" b="0" dirty="0"/>
              <a:t>2. Bring up the word </a:t>
            </a:r>
            <a:r>
              <a:rPr lang="en-GB" b="0" baseline="0" dirty="0"/>
              <a:t>”</a:t>
            </a:r>
            <a:r>
              <a:rPr lang="en-GB" b="1" baseline="0" dirty="0" err="1"/>
              <a:t>env</a:t>
            </a:r>
            <a:r>
              <a:rPr lang="en-GB" sz="1200" b="1" baseline="0" dirty="0" err="1">
                <a:solidFill>
                  <a:srgbClr val="002060"/>
                </a:solidFill>
                <a:latin typeface="Century Gothic" panose="020B0502020202020204" pitchFamily="34" charset="0"/>
              </a:rPr>
              <a:t>oyer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[sending a letter]</a:t>
            </a:r>
            <a:r>
              <a:rPr lang="en-GB" b="0" baseline="0" dirty="0"/>
              <a:t>.</a:t>
            </a:r>
            <a:br>
              <a:rPr lang="en-GB" baseline="0" dirty="0"/>
            </a:br>
            <a:r>
              <a:rPr lang="en-GB" baseline="0" dirty="0"/>
              <a:t>4. Roll back the animations and work through 1-3 again, but this time, dropping your voice completely to listen carefully to the students saying the </a:t>
            </a:r>
            <a:r>
              <a:rPr lang="en-GB" b="1" dirty="0"/>
              <a:t>[oy] </a:t>
            </a:r>
            <a:r>
              <a:rPr lang="en-GB" baseline="0" dirty="0"/>
              <a:t>sound, pronouncing </a:t>
            </a:r>
            <a:r>
              <a:rPr lang="en-GB" b="0" baseline="0" dirty="0"/>
              <a:t>”</a:t>
            </a:r>
            <a:r>
              <a:rPr lang="en-GB" b="1" baseline="0" dirty="0" err="1"/>
              <a:t>envoyer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enyoyer</a:t>
            </a:r>
            <a:r>
              <a:rPr lang="en-GB" b="1" dirty="0"/>
              <a:t> </a:t>
            </a:r>
            <a:r>
              <a:rPr lang="en-GB" b="0" dirty="0"/>
              <a:t>[526]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9259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9169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89443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[oy] </a:t>
            </a:r>
            <a:r>
              <a:rPr lang="en-GB" baseline="0" dirty="0"/>
              <a:t>and then the </a:t>
            </a:r>
            <a:r>
              <a:rPr lang="en-GB" b="1" baseline="0" dirty="0"/>
              <a:t>source</a:t>
            </a:r>
            <a:r>
              <a:rPr lang="en-GB" baseline="0" dirty="0"/>
              <a:t> word again ‘</a:t>
            </a:r>
            <a:r>
              <a:rPr lang="en-GB" b="1" baseline="0" dirty="0" err="1"/>
              <a:t>envoyer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envoyer</a:t>
            </a:r>
            <a:r>
              <a:rPr lang="en-GB" baseline="0" dirty="0"/>
              <a:t> [526]; </a:t>
            </a:r>
            <a:r>
              <a:rPr lang="en-GB" b="1" baseline="0" dirty="0"/>
              <a:t>royal </a:t>
            </a:r>
            <a:r>
              <a:rPr lang="en-GB" b="0" baseline="0" dirty="0"/>
              <a:t>[2290];</a:t>
            </a:r>
            <a:r>
              <a:rPr lang="en-GB" baseline="0" dirty="0"/>
              <a:t> </a:t>
            </a:r>
            <a:r>
              <a:rPr lang="en-GB" b="1" baseline="0" dirty="0" err="1"/>
              <a:t>nettoyer</a:t>
            </a:r>
            <a:r>
              <a:rPr lang="en-GB" baseline="0" dirty="0"/>
              <a:t> [3887]; </a:t>
            </a:r>
            <a:r>
              <a:rPr lang="en-GB" b="1" baseline="0" dirty="0" err="1"/>
              <a:t>employé</a:t>
            </a:r>
            <a:r>
              <a:rPr lang="en-GB" baseline="0" dirty="0"/>
              <a:t> [1485]; </a:t>
            </a:r>
            <a:r>
              <a:rPr lang="en-GB" b="1" baseline="0" dirty="0"/>
              <a:t>voyage</a:t>
            </a:r>
            <a:r>
              <a:rPr lang="en-GB" baseline="0" dirty="0"/>
              <a:t> [904]; </a:t>
            </a:r>
            <a:r>
              <a:rPr lang="en-GB" b="1" baseline="0" dirty="0" err="1"/>
              <a:t>moyen</a:t>
            </a:r>
            <a:r>
              <a:rPr lang="en-GB" baseline="0" dirty="0"/>
              <a:t> [186]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8699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3945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0071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aural recognition and oral production of SSC [oy]</a:t>
            </a:r>
            <a:endParaRPr lang="en-US" b="1" dirty="0"/>
          </a:p>
          <a:p>
            <a:endParaRPr lang="en-US" b="1" dirty="0"/>
          </a:p>
          <a:p>
            <a:r>
              <a:rPr lang="en-US" b="1" dirty="0"/>
              <a:t>Procedure:</a:t>
            </a:r>
          </a:p>
          <a:p>
            <a:pPr marL="0" indent="0">
              <a:buNone/>
            </a:pPr>
            <a:r>
              <a:rPr lang="en-US" b="0" dirty="0"/>
              <a:t>1. Practice saying the English [oy] and the French [oy] sounds individually.</a:t>
            </a:r>
          </a:p>
          <a:p>
            <a:pPr marL="0" indent="0">
              <a:buNone/>
            </a:pPr>
            <a:r>
              <a:rPr lang="en-US" b="0" dirty="0"/>
              <a:t>2. Students say the English words.</a:t>
            </a:r>
          </a:p>
          <a:p>
            <a:pPr marL="0" indent="0">
              <a:buNone/>
            </a:pPr>
            <a:r>
              <a:rPr lang="en-US" b="0" dirty="0"/>
              <a:t>3. Click on the letters to hear the French word. </a:t>
            </a:r>
          </a:p>
          <a:p>
            <a:pPr marL="0" indent="0">
              <a:buNone/>
            </a:pPr>
            <a:r>
              <a:rPr lang="en-US" b="0" dirty="0"/>
              <a:t>4. Students repeat the French word as many times as they need to.</a:t>
            </a:r>
          </a:p>
          <a:p>
            <a:pPr marL="0" indent="0">
              <a:buNone/>
            </a:pPr>
            <a:endParaRPr lang="en-US" b="0" dirty="0"/>
          </a:p>
          <a:p>
            <a:r>
              <a:rPr lang="en-US" b="1" dirty="0"/>
              <a:t>Transcript:</a:t>
            </a:r>
            <a:endParaRPr lang="en-US" b="0" i="0" dirty="0"/>
          </a:p>
          <a:p>
            <a:pPr marL="228600" indent="-228600">
              <a:buFont typeface="+mj-lt"/>
              <a:buAutoNum type="alphaUcPeriod"/>
            </a:pPr>
            <a:r>
              <a:rPr lang="fr-FR" sz="1200" b="0" i="0" kern="1200" noProof="0" dirty="0">
                <a:solidFill>
                  <a:schemeClr val="tx1"/>
                </a:solidFill>
                <a:effectLst/>
                <a:latin typeface="+mn-lt"/>
                <a:ea typeface="+mn-ea"/>
                <a:cs typeface="+mn-cs"/>
              </a:rPr>
              <a:t>loyal</a:t>
            </a:r>
          </a:p>
          <a:p>
            <a:pPr marL="228600" indent="-228600">
              <a:buFont typeface="+mj-lt"/>
              <a:buAutoNum type="alphaUcPeriod"/>
            </a:pPr>
            <a:r>
              <a:rPr lang="fr-FR" sz="1200" b="0" i="0" kern="1200" noProof="0" dirty="0">
                <a:solidFill>
                  <a:schemeClr val="tx1"/>
                </a:solidFill>
                <a:effectLst/>
                <a:latin typeface="+mn-lt"/>
                <a:ea typeface="+mn-ea"/>
                <a:cs typeface="+mn-cs"/>
              </a:rPr>
              <a:t>royal</a:t>
            </a:r>
          </a:p>
          <a:p>
            <a:pPr marL="228600" indent="-228600">
              <a:buFont typeface="+mj-lt"/>
              <a:buAutoNum type="alphaUcPeriod"/>
            </a:pPr>
            <a:r>
              <a:rPr lang="fr-FR" sz="1200" b="0" i="0" kern="1200" noProof="0" dirty="0">
                <a:solidFill>
                  <a:schemeClr val="tx1"/>
                </a:solidFill>
                <a:effectLst/>
                <a:latin typeface="+mn-lt"/>
                <a:ea typeface="+mn-ea"/>
                <a:cs typeface="+mn-cs"/>
              </a:rPr>
              <a:t>joyeux</a:t>
            </a:r>
          </a:p>
          <a:p>
            <a:pPr marL="228600" indent="-228600">
              <a:buFont typeface="+mj-lt"/>
              <a:buAutoNum type="alphaUcPeriod"/>
            </a:pPr>
            <a:r>
              <a:rPr lang="fr-FR" sz="1200" b="0" i="0" kern="1200" noProof="0" dirty="0">
                <a:solidFill>
                  <a:schemeClr val="tx1"/>
                </a:solidFill>
                <a:effectLst/>
                <a:latin typeface="+mn-lt"/>
                <a:ea typeface="+mn-ea"/>
                <a:cs typeface="+mn-cs"/>
              </a:rPr>
              <a:t>royauté</a:t>
            </a:r>
          </a:p>
          <a:p>
            <a:pPr marL="228600" indent="-228600">
              <a:buFont typeface="+mj-lt"/>
              <a:buAutoNum type="alphaUcPeriod"/>
            </a:pPr>
            <a:r>
              <a:rPr lang="fr-FR" sz="1200" b="0" i="0" kern="1200" noProof="0" dirty="0">
                <a:solidFill>
                  <a:schemeClr val="tx1"/>
                </a:solidFill>
                <a:effectLst/>
                <a:latin typeface="+mn-lt"/>
                <a:ea typeface="+mn-ea"/>
                <a:cs typeface="+mn-cs"/>
              </a:rPr>
              <a:t>employeur</a:t>
            </a:r>
            <a:endParaRPr lang="fr-FR" b="0" i="0" noProof="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loyal [4325], royal [2290], </a:t>
            </a:r>
            <a:r>
              <a:rPr lang="en-GB" baseline="0" dirty="0" err="1"/>
              <a:t>joyeux</a:t>
            </a:r>
            <a:r>
              <a:rPr lang="en-GB" baseline="0" dirty="0"/>
              <a:t> [3987], </a:t>
            </a:r>
            <a:r>
              <a:rPr lang="en-GB" baseline="0" dirty="0" err="1"/>
              <a:t>royauté</a:t>
            </a:r>
            <a:r>
              <a:rPr lang="en-GB" baseline="0" dirty="0"/>
              <a:t> [&gt;5000], </a:t>
            </a:r>
            <a:r>
              <a:rPr lang="en-GB" baseline="0" dirty="0" err="1"/>
              <a:t>employeur</a:t>
            </a:r>
            <a:r>
              <a:rPr lang="en-GB" baseline="0" dirty="0"/>
              <a:t> [2633]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179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382755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1509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791832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0260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1515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613923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68305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799962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339751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164487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80106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0394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76180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380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52219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88265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660140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5275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0837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355938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50423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029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70260638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591698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17.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audio" Target="../media/audio14.wav"/></Relationships>
</file>

<file path=ppt/slides/_rels/slide11.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audio" Target="../media/audio20.wav"/><Relationship Id="rId12" Type="http://schemas.openxmlformats.org/officeDocument/2006/relationships/image" Target="../media/image15.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audio" Target="../media/audio19.wav"/><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audio" Target="../media/audio18.wav"/><Relationship Id="rId9" Type="http://schemas.openxmlformats.org/officeDocument/2006/relationships/image" Target="../media/image12.png"/><Relationship Id="rId1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audio" Target="../media/audio25.wav"/><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image" Target="../media/image21.png"/><Relationship Id="rId5" Type="http://schemas.openxmlformats.org/officeDocument/2006/relationships/audio" Target="../media/audio23.wav"/><Relationship Id="rId10" Type="http://schemas.openxmlformats.org/officeDocument/2006/relationships/image" Target="../media/image20.png"/><Relationship Id="rId4" Type="http://schemas.openxmlformats.org/officeDocument/2006/relationships/audio" Target="../media/audio22.wav"/><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5.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8.wav"/></Relationships>
</file>

<file path=ppt/slides/_rels/slide16.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5.png"/><Relationship Id="rId7" Type="http://schemas.openxmlformats.org/officeDocument/2006/relationships/audio" Target="../media/audio29.wav"/><Relationship Id="rId12"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audio" Target="../media/audio33.wav"/><Relationship Id="rId5" Type="http://schemas.openxmlformats.org/officeDocument/2006/relationships/audio" Target="../media/audio27.wav"/><Relationship Id="rId10" Type="http://schemas.openxmlformats.org/officeDocument/2006/relationships/audio" Target="../media/audio32.wav"/><Relationship Id="rId4" Type="http://schemas.openxmlformats.org/officeDocument/2006/relationships/audio" Target="../media/audio26.wav"/><Relationship Id="rId9" Type="http://schemas.openxmlformats.org/officeDocument/2006/relationships/audio" Target="../media/audio31.wav"/></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audio" Target="../media/audio35.wav"/><Relationship Id="rId4" Type="http://schemas.openxmlformats.org/officeDocument/2006/relationships/image" Target="../media/image24.jpeg"/><Relationship Id="rId9" Type="http://schemas.openxmlformats.org/officeDocument/2006/relationships/audio" Target="../media/audio34.wav"/></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audio" Target="../media/audio37.wav"/><Relationship Id="rId4" Type="http://schemas.openxmlformats.org/officeDocument/2006/relationships/image" Target="../media/image29.png"/><Relationship Id="rId9" Type="http://schemas.openxmlformats.org/officeDocument/2006/relationships/audio" Target="../media/audio36.wav"/></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61.xml"/><Relationship Id="rId6" Type="http://schemas.openxmlformats.org/officeDocument/2006/relationships/audio" Target="../media/audio5.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8.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61.xml"/><Relationship Id="rId5" Type="http://schemas.openxmlformats.org/officeDocument/2006/relationships/image" Target="../media/image6.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audio" Target="../media/audio29.wav"/><Relationship Id="rId12" Type="http://schemas.openxmlformats.org/officeDocument/2006/relationships/image" Target="../media/image11.png"/><Relationship Id="rId2" Type="http://schemas.openxmlformats.org/officeDocument/2006/relationships/notesSlide" Target="../notesSlides/notesSlide22.xml"/><Relationship Id="rId16" Type="http://schemas.openxmlformats.org/officeDocument/2006/relationships/image" Target="../media/image37.png"/><Relationship Id="rId1" Type="http://schemas.openxmlformats.org/officeDocument/2006/relationships/slideLayout" Target="../slideLayouts/slideLayout68.xml"/><Relationship Id="rId6" Type="http://schemas.openxmlformats.org/officeDocument/2006/relationships/audio" Target="../media/audio39.wav"/><Relationship Id="rId11" Type="http://schemas.openxmlformats.org/officeDocument/2006/relationships/audio" Target="../media/audio33.wav"/><Relationship Id="rId5" Type="http://schemas.openxmlformats.org/officeDocument/2006/relationships/audio" Target="../media/audio27.wav"/><Relationship Id="rId15" Type="http://schemas.openxmlformats.org/officeDocument/2006/relationships/image" Target="../media/image36.png"/><Relationship Id="rId10" Type="http://schemas.openxmlformats.org/officeDocument/2006/relationships/audio" Target="../media/audio32.wav"/><Relationship Id="rId4" Type="http://schemas.openxmlformats.org/officeDocument/2006/relationships/audio" Target="../media/audio38.wav"/><Relationship Id="rId9" Type="http://schemas.openxmlformats.org/officeDocument/2006/relationships/audio" Target="../media/audio31.wav"/><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8.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audio" Target="../media/audio35.wav"/><Relationship Id="rId4" Type="http://schemas.openxmlformats.org/officeDocument/2006/relationships/image" Target="../media/image24.jpeg"/><Relationship Id="rId9" Type="http://schemas.openxmlformats.org/officeDocument/2006/relationships/audio" Target="../media/audio34.wav"/></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8.xml"/><Relationship Id="rId6"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audio" Target="../media/audio37.wav"/><Relationship Id="rId4" Type="http://schemas.openxmlformats.org/officeDocument/2006/relationships/image" Target="../media/image29.png"/><Relationship Id="rId9" Type="http://schemas.openxmlformats.org/officeDocument/2006/relationships/audio" Target="../media/audio36.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5.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8.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7.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8.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5.png"/><Relationship Id="rId7" Type="http://schemas.openxmlformats.org/officeDocument/2006/relationships/audio" Target="../media/audio12.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[oy]</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1E6C4799-CD56-43F6-B10F-4D4E00012277}"/>
              </a:ext>
            </a:extLst>
          </p:cNvPr>
          <p:cNvSpPr txBox="1"/>
          <p:nvPr/>
        </p:nvSpPr>
        <p:spPr>
          <a:xfrm>
            <a:off x="242503" y="1455754"/>
            <a:ext cx="3748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words:</a:t>
            </a:r>
          </a:p>
        </p:txBody>
      </p:sp>
      <p:sp>
        <p:nvSpPr>
          <p:cNvPr id="4" name="TextBox 3">
            <a:hlinkClick r:id="" action="ppaction://noaction">
              <a:snd r:embed="rId4" name="a.wav"/>
            </a:hlinkClick>
            <a:extLst>
              <a:ext uri="{FF2B5EF4-FFF2-40B4-BE49-F238E27FC236}">
                <a16:creationId xmlns:a16="http://schemas.microsoft.com/office/drawing/2014/main" id="{A530E2F4-3BB8-46AC-A499-6A1D1AFA6D49}"/>
              </a:ext>
            </a:extLst>
          </p:cNvPr>
          <p:cNvSpPr txBox="1"/>
          <p:nvPr/>
        </p:nvSpPr>
        <p:spPr>
          <a:xfrm>
            <a:off x="1180382" y="3316628"/>
            <a:ext cx="25928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
            </a:r>
            <a:r>
              <a:rPr kumimoji="0" lang="en-GB" sz="3600" b="1" i="0" u="none" strike="noStrike" kern="1200" cap="none" spc="0" normalizeH="0" baseline="0" noProof="0" dirty="0" err="1">
                <a:ln>
                  <a:noFill/>
                </a:ln>
                <a:solidFill>
                  <a:srgbClr val="E75D02"/>
                </a:solidFill>
                <a:effectLst/>
                <a:uLnTx/>
                <a:uFillTx/>
                <a:latin typeface="Century Gothic" panose="020F0302020204030204"/>
                <a:ea typeface="+mn-ea"/>
                <a:cs typeface="+mn-cs"/>
              </a:rPr>
              <a:t>oi</a:t>
            </a:r>
            <a:r>
              <a:rPr kumimoji="0" lang="en-GB" sz="3600" b="1" i="0" u="none" strike="noStrike" kern="1200" cap="none" spc="0" normalizeH="0" baseline="0" noProof="0" dirty="0" err="1">
                <a:ln>
                  <a:noFill/>
                </a:ln>
                <a:solidFill>
                  <a:srgbClr val="0F5075"/>
                </a:solidFill>
                <a:effectLst/>
                <a:uLnTx/>
                <a:uFillTx/>
                <a:latin typeface="Century Gothic" panose="020F0302020204030204"/>
                <a:ea typeface="+mn-ea"/>
                <a:cs typeface="+mn-cs"/>
              </a:rPr>
              <a:t>s</a:t>
            </a:r>
            <a:endParaRPr kumimoji="0" lang="en-GB" sz="3600" b="1" i="0" u="none" strike="noStrike" kern="1200" cap="none" spc="0" normalizeH="0" baseline="0" noProof="0" dirty="0">
              <a:ln>
                <a:noFill/>
              </a:ln>
              <a:solidFill>
                <a:srgbClr val="E75D02"/>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[time]</a:t>
            </a: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hlinkClick r:id="" action="ppaction://noaction">
              <a:snd r:embed="rId5" name="ail-aille.wav"/>
            </a:hlinkClick>
            <a:extLst>
              <a:ext uri="{FF2B5EF4-FFF2-40B4-BE49-F238E27FC236}">
                <a16:creationId xmlns:a16="http://schemas.microsoft.com/office/drawing/2014/main" id="{96D013B1-29C1-4944-962C-14D447F6A5B6}"/>
              </a:ext>
            </a:extLst>
          </p:cNvPr>
          <p:cNvSpPr txBox="1"/>
          <p:nvPr/>
        </p:nvSpPr>
        <p:spPr>
          <a:xfrm>
            <a:off x="4388226" y="3316629"/>
            <a:ext cx="31834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GB" sz="3600" b="1" i="0" u="none" strike="noStrike" kern="1200" cap="none" spc="0" normalizeH="0" baseline="0" noProof="0" dirty="0">
                <a:ln>
                  <a:noFill/>
                </a:ln>
                <a:solidFill>
                  <a:srgbClr val="E75D02"/>
                </a:solidFill>
                <a:effectLst/>
                <a:uLnTx/>
                <a:uFillTx/>
                <a:latin typeface="Century Gothic" panose="020F0302020204030204"/>
                <a:ea typeface="+mn-ea"/>
                <a:cs typeface="+mn-cs"/>
              </a:rPr>
              <a:t>oy</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[home]</a:t>
            </a:r>
          </a:p>
        </p:txBody>
      </p:sp>
      <p:sp>
        <p:nvSpPr>
          <p:cNvPr id="2" name="Action Button: Go Forward or Next 1">
            <a:hlinkClick r:id="" action="ppaction://noaction" highlightClick="1">
              <a:snd r:embed="rId6" name="foi oi.wav"/>
            </a:hlinkClick>
            <a:extLst>
              <a:ext uri="{FF2B5EF4-FFF2-40B4-BE49-F238E27FC236}">
                <a16:creationId xmlns:a16="http://schemas.microsoft.com/office/drawing/2014/main" id="{15943979-2A0D-4541-AB79-1AA7857A725D}"/>
              </a:ext>
            </a:extLst>
          </p:cNvPr>
          <p:cNvSpPr/>
          <p:nvPr/>
        </p:nvSpPr>
        <p:spPr>
          <a:xfrm>
            <a:off x="2201333" y="4842933"/>
            <a:ext cx="575734" cy="559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Action Button: Go Forward or Next 9">
            <a:hlinkClick r:id="" action="ppaction://noaction" highlightClick="1">
              <a:snd r:embed="rId7" name="foyer oy.wav"/>
            </a:hlinkClick>
            <a:extLst>
              <a:ext uri="{FF2B5EF4-FFF2-40B4-BE49-F238E27FC236}">
                <a16:creationId xmlns:a16="http://schemas.microsoft.com/office/drawing/2014/main" id="{D5F86169-0552-4102-A711-5B0287CA5462}"/>
              </a:ext>
            </a:extLst>
          </p:cNvPr>
          <p:cNvSpPr/>
          <p:nvPr/>
        </p:nvSpPr>
        <p:spPr>
          <a:xfrm>
            <a:off x="5692084" y="4842932"/>
            <a:ext cx="575734" cy="55931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ounded Rectangular Callout 3">
            <a:extLst>
              <a:ext uri="{FF2B5EF4-FFF2-40B4-BE49-F238E27FC236}">
                <a16:creationId xmlns:a16="http://schemas.microsoft.com/office/drawing/2014/main" id="{E510CCDD-D734-4F52-8996-3C9D239B13D4}"/>
              </a:ext>
            </a:extLst>
          </p:cNvPr>
          <p:cNvSpPr/>
          <p:nvPr/>
        </p:nvSpPr>
        <p:spPr>
          <a:xfrm>
            <a:off x="8176748" y="1714891"/>
            <a:ext cx="3749779" cy="2805909"/>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SSC [oy]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[oi].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This is similar to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[-ill-/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vs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-/-ail] vs [a] patterns.</a:t>
            </a:r>
          </a:p>
        </p:txBody>
      </p:sp>
    </p:spTree>
    <p:extLst>
      <p:ext uri="{BB962C8B-B14F-4D97-AF65-F5344CB8AC3E}">
        <p14:creationId xmlns:p14="http://schemas.microsoft.com/office/powerpoint/2010/main" val="2455139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388304"/>
            <a:ext cx="5265384" cy="707849"/>
          </a:xfrm>
        </p:spPr>
        <p:txBody>
          <a:bodyPr>
            <a:normAutofit/>
          </a:bodyPr>
          <a:lstStyle/>
          <a:p>
            <a:r>
              <a:rPr lang="en-GB" sz="3600" b="1" dirty="0" err="1">
                <a:solidFill>
                  <a:schemeClr val="bg1"/>
                </a:solidFill>
                <a:latin typeface="Century Gothic" panose="020B0502020202020204" pitchFamily="34" charset="0"/>
              </a:rPr>
              <a:t>Phonétique</a:t>
            </a:r>
            <a:r>
              <a:rPr lang="en-GB" sz="3600" b="1" dirty="0">
                <a:solidFill>
                  <a:schemeClr val="bg1"/>
                </a:solidFill>
                <a:latin typeface="Century Gothic" panose="020B0502020202020204" pitchFamily="34" charset="0"/>
              </a:rPr>
              <a:t> (1/2)  </a:t>
            </a: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[oy]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4" name="Table 13">
            <a:extLst>
              <a:ext uri="{FF2B5EF4-FFF2-40B4-BE49-F238E27FC236}">
                <a16:creationId xmlns:a16="http://schemas.microsoft.com/office/drawing/2014/main" id="{D7911D2D-E268-4ECC-9309-4D3D00B1C3F3}"/>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[law]</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[to use]</a:t>
                      </a:r>
                      <a:endParaRPr lang="en-GB"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l</a:t>
                      </a:r>
                      <a:r>
                        <a:rPr lang="en-GB" sz="2800" b="1" dirty="0" err="1">
                          <a:solidFill>
                            <a:srgbClr val="E75D02"/>
                          </a:solidFill>
                        </a:rPr>
                        <a:t>oi</a:t>
                      </a:r>
                      <a:r>
                        <a:rPr lang="en-GB" sz="2800" b="1" dirty="0">
                          <a:solidFill>
                            <a:srgbClr val="E65D00"/>
                          </a:solidFill>
                        </a:rPr>
                        <a:t> </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700" b="1" dirty="0">
                          <a:solidFill>
                            <a:srgbClr val="115076"/>
                          </a:solidFill>
                        </a:rPr>
                        <a:t>b) empl</a:t>
                      </a:r>
                      <a:r>
                        <a:rPr lang="en-GB" sz="2700" b="1" dirty="0">
                          <a:solidFill>
                            <a:srgbClr val="E65D00"/>
                          </a:solidFill>
                        </a:rPr>
                        <a:t>oy</a:t>
                      </a:r>
                      <a:r>
                        <a:rPr lang="en-GB" sz="2700" b="1" dirty="0">
                          <a:solidFill>
                            <a:srgbClr val="115076"/>
                          </a:solidFill>
                        </a:rPr>
                        <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5" name="Action Button: Custom 16">
            <a:hlinkClick r:id="" action="ppaction://noaction" highlightClick="1">
              <a:snd r:embed="rId4" name="2 loi employer.wav"/>
            </a:hlinkClick>
            <a:extLst>
              <a:ext uri="{FF2B5EF4-FFF2-40B4-BE49-F238E27FC236}">
                <a16:creationId xmlns:a16="http://schemas.microsoft.com/office/drawing/2014/main" id="{2ED6D5C7-F780-4490-AE13-3D405BA67E03}"/>
              </a:ext>
            </a:extLst>
          </p:cNvPr>
          <p:cNvSpPr/>
          <p:nvPr/>
        </p:nvSpPr>
        <p:spPr>
          <a:xfrm>
            <a:off x="262680"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nvGraphicFramePr>
        <p:xfrm>
          <a:off x="6385770"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[happy]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[joy]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j</a:t>
                      </a:r>
                      <a:r>
                        <a:rPr lang="en-GB" sz="2800" b="1" dirty="0" err="1">
                          <a:solidFill>
                            <a:srgbClr val="E75D02"/>
                          </a:solidFill>
                        </a:rPr>
                        <a:t>oy</a:t>
                      </a:r>
                      <a:r>
                        <a:rPr lang="en-GB" sz="2800" b="1" dirty="0" err="1">
                          <a:solidFill>
                            <a:srgbClr val="115076"/>
                          </a:solidFill>
                        </a:rPr>
                        <a:t>eux</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j</a:t>
                      </a:r>
                      <a:r>
                        <a:rPr lang="en-GB" sz="2800" b="1" dirty="0">
                          <a:solidFill>
                            <a:srgbClr val="E75D02"/>
                          </a:solidFill>
                        </a:rPr>
                        <a:t>oi</a:t>
                      </a:r>
                      <a:r>
                        <a:rPr lang="en-GB" sz="2800" b="1" dirty="0">
                          <a:solidFill>
                            <a:srgbClr val="0F5075"/>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5" name="4 joyeux joi.wav"/>
            </a:hlinkClick>
            <a:extLst>
              <a:ext uri="{FF2B5EF4-FFF2-40B4-BE49-F238E27FC236}">
                <a16:creationId xmlns:a16="http://schemas.microsoft.com/office/drawing/2014/main" id="{FD75FEA1-DB01-4587-8528-6BAC2056B394}"/>
              </a:ext>
            </a:extLst>
          </p:cNvPr>
          <p:cNvSpPr/>
          <p:nvPr/>
        </p:nvSpPr>
        <p:spPr>
          <a:xfrm>
            <a:off x="5974644"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53" name="Picture 52" descr="green checkmark">
            <a:extLst>
              <a:ext uri="{FF2B5EF4-FFF2-40B4-BE49-F238E27FC236}">
                <a16:creationId xmlns:a16="http://schemas.microsoft.com/office/drawing/2014/main" id="{29B19A00-1A3A-48FE-8874-56CA656719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0494" y="4984094"/>
            <a:ext cx="401412" cy="418138"/>
          </a:xfrm>
          <a:prstGeom prst="rect">
            <a:avLst/>
          </a:prstGeom>
        </p:spPr>
      </p:pic>
      <p:pic>
        <p:nvPicPr>
          <p:cNvPr id="54" name="Picture 53" descr="green checkmark">
            <a:extLst>
              <a:ext uri="{FF2B5EF4-FFF2-40B4-BE49-F238E27FC236}">
                <a16:creationId xmlns:a16="http://schemas.microsoft.com/office/drawing/2014/main" id="{C88B877F-5F4D-4BB3-B4B1-20D5FD25A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5475" y="4984094"/>
            <a:ext cx="401412" cy="418138"/>
          </a:xfrm>
          <a:prstGeom prst="rect">
            <a:avLst/>
          </a:prstGeom>
        </p:spPr>
      </p:pic>
      <p:graphicFrame>
        <p:nvGraphicFramePr>
          <p:cNvPr id="42" name="Table 13">
            <a:extLst>
              <a:ext uri="{FF2B5EF4-FFF2-40B4-BE49-F238E27FC236}">
                <a16:creationId xmlns:a16="http://schemas.microsoft.com/office/drawing/2014/main" id="{A4EB4ADD-9DB5-400A-8964-57F50A9C2F44}"/>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[to drown]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[black]</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0F5075"/>
                          </a:solidFill>
                        </a:rPr>
                        <a:t>n</a:t>
                      </a:r>
                      <a:r>
                        <a:rPr lang="en-GB" sz="2800" b="1" dirty="0" err="1">
                          <a:solidFill>
                            <a:srgbClr val="E65D00"/>
                          </a:solidFill>
                        </a:rPr>
                        <a:t>oy</a:t>
                      </a:r>
                      <a:r>
                        <a:rPr lang="en-GB" sz="2800" b="1" dirty="0" err="1">
                          <a:solidFill>
                            <a:srgbClr val="0F5075"/>
                          </a:solidFill>
                        </a:rPr>
                        <a:t>er</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n</a:t>
                      </a:r>
                      <a:r>
                        <a:rPr lang="en-GB" sz="2800" b="1" dirty="0">
                          <a:solidFill>
                            <a:srgbClr val="E65D00"/>
                          </a:solidFill>
                        </a:rPr>
                        <a:t>oi</a:t>
                      </a:r>
                      <a:r>
                        <a:rPr lang="en-GB" sz="2800" b="1" dirty="0">
                          <a:solidFill>
                            <a:srgbClr val="115076"/>
                          </a:solidFill>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48" name="TextBox 47">
            <a:extLst>
              <a:ext uri="{FF2B5EF4-FFF2-40B4-BE49-F238E27FC236}">
                <a16:creationId xmlns:a16="http://schemas.microsoft.com/office/drawing/2014/main" id="{F30E4B14-829B-4C9A-9AEB-538C627271BB}"/>
              </a:ext>
            </a:extLst>
          </p:cNvPr>
          <p:cNvSpPr txBox="1"/>
          <p:nvPr/>
        </p:nvSpPr>
        <p:spPr>
          <a:xfrm>
            <a:off x="1853308" y="3435060"/>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49" name="Picture 48" descr="green checkmark">
            <a:extLst>
              <a:ext uri="{FF2B5EF4-FFF2-40B4-BE49-F238E27FC236}">
                <a16:creationId xmlns:a16="http://schemas.microsoft.com/office/drawing/2014/main" id="{146BBEDB-8BF1-41E7-8E96-9D457B4267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443" y="2773695"/>
            <a:ext cx="401412" cy="418138"/>
          </a:xfrm>
          <a:prstGeom prst="rect">
            <a:avLst/>
          </a:prstGeom>
        </p:spPr>
      </p:pic>
      <p:graphicFrame>
        <p:nvGraphicFramePr>
          <p:cNvPr id="50" name="Table 49">
            <a:extLst>
              <a:ext uri="{FF2B5EF4-FFF2-40B4-BE49-F238E27FC236}">
                <a16:creationId xmlns:a16="http://schemas.microsoft.com/office/drawing/2014/main" id="{6A73C06A-6D7A-4891-AA6F-A2CDB0719C5A}"/>
              </a:ext>
            </a:extLst>
          </p:cNvPr>
          <p:cNvGraphicFramePr>
            <a:graphicFrameLocks noGrp="1"/>
          </p:cNvGraphicFramePr>
          <p:nvPr/>
        </p:nvGraphicFramePr>
        <p:xfrm>
          <a:off x="6385770" y="1928912"/>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[king]</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[kingdom]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r</a:t>
                      </a:r>
                      <a:r>
                        <a:rPr lang="en-GB" sz="2800" b="1" dirty="0" err="1">
                          <a:solidFill>
                            <a:srgbClr val="E65D00"/>
                          </a:solidFill>
                        </a:rPr>
                        <a:t>oi</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r</a:t>
                      </a:r>
                      <a:r>
                        <a:rPr lang="en-GB" sz="2800" b="1" dirty="0" err="1">
                          <a:solidFill>
                            <a:srgbClr val="E65D00"/>
                          </a:solidFill>
                        </a:rPr>
                        <a:t>oy</a:t>
                      </a:r>
                      <a:r>
                        <a:rPr lang="en-GB" sz="2800" b="1" dirty="0" err="1">
                          <a:solidFill>
                            <a:srgbClr val="115076"/>
                          </a:solidFill>
                        </a:rPr>
                        <a:t>aume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63" name="Picture 62" descr="green checkmark">
            <a:extLst>
              <a:ext uri="{FF2B5EF4-FFF2-40B4-BE49-F238E27FC236}">
                <a16:creationId xmlns:a16="http://schemas.microsoft.com/office/drawing/2014/main" id="{948BB61A-6312-46BF-A589-5F30FD4732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9003" y="2810107"/>
            <a:ext cx="401412" cy="418138"/>
          </a:xfrm>
          <a:prstGeom prst="rect">
            <a:avLst/>
          </a:prstGeom>
        </p:spPr>
      </p:pic>
      <p:sp>
        <p:nvSpPr>
          <p:cNvPr id="17" name="Action Button: Custom 16">
            <a:hlinkClick r:id="" action="ppaction://noaction" highlightClick="1">
              <a:snd r:embed="rId7" name="3 roi royaume.wav"/>
            </a:hlinkClick>
            <a:extLst>
              <a:ext uri="{FF2B5EF4-FFF2-40B4-BE49-F238E27FC236}">
                <a16:creationId xmlns:a16="http://schemas.microsoft.com/office/drawing/2014/main" id="{379141C5-6E75-4857-8595-C54FA65BBDB9}"/>
              </a:ext>
            </a:extLst>
          </p:cNvPr>
          <p:cNvSpPr/>
          <p:nvPr/>
        </p:nvSpPr>
        <p:spPr>
          <a:xfrm>
            <a:off x="5974644"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 name="Action Button: Custom 16">
            <a:hlinkClick r:id="" action="ppaction://noaction" highlightClick="1">
              <a:snd r:embed="rId8" name="1 noyer noir.wav"/>
            </a:hlinkClick>
            <a:extLst>
              <a:ext uri="{FF2B5EF4-FFF2-40B4-BE49-F238E27FC236}">
                <a16:creationId xmlns:a16="http://schemas.microsoft.com/office/drawing/2014/main" id="{858A7030-3E79-4E11-9378-A726B8909671}"/>
              </a:ext>
            </a:extLst>
          </p:cNvPr>
          <p:cNvSpPr/>
          <p:nvPr/>
        </p:nvSpPr>
        <p:spPr>
          <a:xfrm>
            <a:off x="262680"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 name="Rounded Rectangular Callout 3">
            <a:extLst>
              <a:ext uri="{FF2B5EF4-FFF2-40B4-BE49-F238E27FC236}">
                <a16:creationId xmlns:a16="http://schemas.microsoft.com/office/drawing/2014/main" id="{0617BA04-A41B-424C-9AEB-9B929407497F}"/>
              </a:ext>
            </a:extLst>
          </p:cNvPr>
          <p:cNvSpPr/>
          <p:nvPr/>
        </p:nvSpPr>
        <p:spPr>
          <a:xfrm>
            <a:off x="6514644" y="277572"/>
            <a:ext cx="3726121" cy="1391644"/>
          </a:xfrm>
          <a:prstGeom prst="wedgeRoundRectCallout">
            <a:avLst>
              <a:gd name="adj1" fmla="val -20335"/>
              <a:gd name="adj2" fmla="val 56942"/>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SSC [oy]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[oi].</a:t>
            </a:r>
          </a:p>
        </p:txBody>
      </p:sp>
      <p:pic>
        <p:nvPicPr>
          <p:cNvPr id="11" name="Picture 10" descr="A picture containing icon&#10;&#10;Description automatically generated">
            <a:extLst>
              <a:ext uri="{FF2B5EF4-FFF2-40B4-BE49-F238E27FC236}">
                <a16:creationId xmlns:a16="http://schemas.microsoft.com/office/drawing/2014/main" id="{A6E9D5FA-C069-734F-885A-702843D611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5828" y="1999630"/>
            <a:ext cx="866436" cy="866436"/>
          </a:xfrm>
          <a:prstGeom prst="rect">
            <a:avLst/>
          </a:prstGeom>
        </p:spPr>
      </p:pic>
      <p:pic>
        <p:nvPicPr>
          <p:cNvPr id="13" name="Picture 12" descr="Shape, icon, circle&#10;&#10;Description automatically generated">
            <a:extLst>
              <a:ext uri="{FF2B5EF4-FFF2-40B4-BE49-F238E27FC236}">
                <a16:creationId xmlns:a16="http://schemas.microsoft.com/office/drawing/2014/main" id="{15A63FC4-0022-CD4F-A97F-B129E0638EF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9395" y="1902764"/>
            <a:ext cx="1080000" cy="1080000"/>
          </a:xfrm>
          <a:prstGeom prst="rect">
            <a:avLst/>
          </a:prstGeom>
        </p:spPr>
      </p:pic>
      <p:pic>
        <p:nvPicPr>
          <p:cNvPr id="20" name="Graphic 19">
            <a:extLst>
              <a:ext uri="{FF2B5EF4-FFF2-40B4-BE49-F238E27FC236}">
                <a16:creationId xmlns:a16="http://schemas.microsoft.com/office/drawing/2014/main" id="{E913C01A-3EAB-B141-B807-230D49B8F2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20178" y="4174158"/>
            <a:ext cx="1177735" cy="1177735"/>
          </a:xfrm>
          <a:prstGeom prst="rect">
            <a:avLst/>
          </a:prstGeom>
        </p:spPr>
      </p:pic>
      <p:pic>
        <p:nvPicPr>
          <p:cNvPr id="27" name="Picture 26" descr="Logo&#10;&#10;Description automatically generated">
            <a:extLst>
              <a:ext uri="{FF2B5EF4-FFF2-40B4-BE49-F238E27FC236}">
                <a16:creationId xmlns:a16="http://schemas.microsoft.com/office/drawing/2014/main" id="{BBAD7394-FFFE-1F41-9A90-2CE100429F4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74748" y="2005019"/>
            <a:ext cx="1090513" cy="915008"/>
          </a:xfrm>
          <a:prstGeom prst="rect">
            <a:avLst/>
          </a:prstGeom>
        </p:spPr>
      </p:pic>
      <p:pic>
        <p:nvPicPr>
          <p:cNvPr id="52" name="Picture 51" descr="Logo&#10;&#10;Description automatically generated">
            <a:extLst>
              <a:ext uri="{FF2B5EF4-FFF2-40B4-BE49-F238E27FC236}">
                <a16:creationId xmlns:a16="http://schemas.microsoft.com/office/drawing/2014/main" id="{8188E3E1-F538-5C4A-AB94-C8253F6A6C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33637" y="2005019"/>
            <a:ext cx="1090513" cy="915008"/>
          </a:xfrm>
          <a:prstGeom prst="rect">
            <a:avLst/>
          </a:prstGeom>
        </p:spPr>
      </p:pic>
      <p:pic>
        <p:nvPicPr>
          <p:cNvPr id="30" name="Picture 29" descr="Logo&#10;&#10;Description automatically generated">
            <a:extLst>
              <a:ext uri="{FF2B5EF4-FFF2-40B4-BE49-F238E27FC236}">
                <a16:creationId xmlns:a16="http://schemas.microsoft.com/office/drawing/2014/main" id="{B87707BD-F73D-DA4D-891E-BC1A42C72BB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92024" y="4022257"/>
            <a:ext cx="1253458" cy="1253458"/>
          </a:xfrm>
          <a:prstGeom prst="rect">
            <a:avLst/>
          </a:prstGeom>
        </p:spPr>
      </p:pic>
      <p:pic>
        <p:nvPicPr>
          <p:cNvPr id="33" name="Picture 32" descr="Logo&#10;&#10;Description automatically generated">
            <a:extLst>
              <a:ext uri="{FF2B5EF4-FFF2-40B4-BE49-F238E27FC236}">
                <a16:creationId xmlns:a16="http://schemas.microsoft.com/office/drawing/2014/main" id="{7CA8C84D-5826-3549-BD08-973FFDB5BC1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66943" y="4034957"/>
            <a:ext cx="1252800" cy="1252800"/>
          </a:xfrm>
          <a:prstGeom prst="rect">
            <a:avLst/>
          </a:prstGeom>
        </p:spPr>
      </p:pic>
      <p:sp>
        <p:nvSpPr>
          <p:cNvPr id="58" name="TextBox 57">
            <a:extLst>
              <a:ext uri="{FF2B5EF4-FFF2-40B4-BE49-F238E27FC236}">
                <a16:creationId xmlns:a16="http://schemas.microsoft.com/office/drawing/2014/main" id="{142A72DD-1158-8845-8A78-B99732C15041}"/>
              </a:ext>
            </a:extLst>
          </p:cNvPr>
          <p:cNvSpPr txBox="1"/>
          <p:nvPr/>
        </p:nvSpPr>
        <p:spPr>
          <a:xfrm>
            <a:off x="4458649" y="3435060"/>
            <a:ext cx="313054"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60" name="TextBox 59">
            <a:extLst>
              <a:ext uri="{FF2B5EF4-FFF2-40B4-BE49-F238E27FC236}">
                <a16:creationId xmlns:a16="http://schemas.microsoft.com/office/drawing/2014/main" id="{D56C2D33-9FBA-D44E-AE0D-2150A2693FE8}"/>
              </a:ext>
            </a:extLst>
          </p:cNvPr>
          <p:cNvSpPr txBox="1"/>
          <p:nvPr/>
        </p:nvSpPr>
        <p:spPr>
          <a:xfrm>
            <a:off x="7747725" y="3435060"/>
            <a:ext cx="42634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4" name="TextBox 63">
            <a:extLst>
              <a:ext uri="{FF2B5EF4-FFF2-40B4-BE49-F238E27FC236}">
                <a16:creationId xmlns:a16="http://schemas.microsoft.com/office/drawing/2014/main" id="{317BC52D-7BD5-7A49-B5E6-34AC24A2CB29}"/>
              </a:ext>
            </a:extLst>
          </p:cNvPr>
          <p:cNvSpPr txBox="1"/>
          <p:nvPr/>
        </p:nvSpPr>
        <p:spPr>
          <a:xfrm>
            <a:off x="9634788" y="3435060"/>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5" name="TextBox 64">
            <a:extLst>
              <a:ext uri="{FF2B5EF4-FFF2-40B4-BE49-F238E27FC236}">
                <a16:creationId xmlns:a16="http://schemas.microsoft.com/office/drawing/2014/main" id="{3B9A7C58-4E4B-9748-81B8-B83B2EB5387A}"/>
              </a:ext>
            </a:extLst>
          </p:cNvPr>
          <p:cNvSpPr txBox="1"/>
          <p:nvPr/>
        </p:nvSpPr>
        <p:spPr>
          <a:xfrm>
            <a:off x="2015482" y="5637319"/>
            <a:ext cx="42634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6" name="TextBox 65">
            <a:extLst>
              <a:ext uri="{FF2B5EF4-FFF2-40B4-BE49-F238E27FC236}">
                <a16:creationId xmlns:a16="http://schemas.microsoft.com/office/drawing/2014/main" id="{CC87B56C-7D7D-FF45-B13D-C22017EB365A}"/>
              </a:ext>
            </a:extLst>
          </p:cNvPr>
          <p:cNvSpPr txBox="1"/>
          <p:nvPr/>
        </p:nvSpPr>
        <p:spPr>
          <a:xfrm>
            <a:off x="4615176" y="5637319"/>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7" name="TextBox 66">
            <a:extLst>
              <a:ext uri="{FF2B5EF4-FFF2-40B4-BE49-F238E27FC236}">
                <a16:creationId xmlns:a16="http://schemas.microsoft.com/office/drawing/2014/main" id="{10C1AD3A-C408-0C4E-98F1-9CF70C744B81}"/>
              </a:ext>
            </a:extLst>
          </p:cNvPr>
          <p:cNvSpPr txBox="1"/>
          <p:nvPr/>
        </p:nvSpPr>
        <p:spPr>
          <a:xfrm>
            <a:off x="7359898" y="5637319"/>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8" name="TextBox 67">
            <a:extLst>
              <a:ext uri="{FF2B5EF4-FFF2-40B4-BE49-F238E27FC236}">
                <a16:creationId xmlns:a16="http://schemas.microsoft.com/office/drawing/2014/main" id="{4568AE79-9960-1B4F-B772-53840261B905}"/>
              </a:ext>
            </a:extLst>
          </p:cNvPr>
          <p:cNvSpPr txBox="1"/>
          <p:nvPr/>
        </p:nvSpPr>
        <p:spPr>
          <a:xfrm>
            <a:off x="10069368" y="5612156"/>
            <a:ext cx="316556"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8022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8" grpId="0" animBg="1"/>
      <p:bldP spid="60" grpId="0" animBg="1"/>
      <p:bldP spid="64" grpId="0" animBg="1"/>
      <p:bldP spid="65" grpId="0" animBg="1"/>
      <p:bldP spid="66" grpId="0" animBg="1"/>
      <p:bldP spid="67" grpId="0" animBg="1"/>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3">
            <a:extLst>
              <a:ext uri="{FF2B5EF4-FFF2-40B4-BE49-F238E27FC236}">
                <a16:creationId xmlns:a16="http://schemas.microsoft.com/office/drawing/2014/main" id="{79E32E5B-CF57-42B5-84A9-98C514761F47}"/>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pPr algn="ctr"/>
                      <a:r>
                        <a:rPr lang="en-GB" sz="2000" dirty="0">
                          <a:solidFill>
                            <a:srgbClr val="115076"/>
                          </a:solidFill>
                        </a:rPr>
                        <a:t>[believer]</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[to believe]</a:t>
                      </a:r>
                      <a:endParaRPr lang="en-GB"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cr</a:t>
                      </a:r>
                      <a:r>
                        <a:rPr lang="en-GB" sz="2800" b="1" dirty="0" err="1">
                          <a:solidFill>
                            <a:srgbClr val="E75D02"/>
                          </a:solidFill>
                        </a:rPr>
                        <a:t>oy</a:t>
                      </a:r>
                      <a:r>
                        <a:rPr lang="en-GB" sz="2800" b="1" dirty="0" err="1">
                          <a:solidFill>
                            <a:srgbClr val="115076"/>
                          </a:solidFill>
                        </a:rPr>
                        <a:t>ant</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cr</a:t>
                      </a:r>
                      <a:r>
                        <a:rPr lang="en-GB" sz="2800" b="1" dirty="0" err="1">
                          <a:solidFill>
                            <a:srgbClr val="E75D02"/>
                          </a:solidFill>
                        </a:rPr>
                        <a:t>oi</a:t>
                      </a:r>
                      <a:r>
                        <a:rPr lang="en-GB" sz="2800" b="1" dirty="0" err="1">
                          <a:solidFill>
                            <a:srgbClr val="115076"/>
                          </a:solidFill>
                        </a:rPr>
                        <a:t>re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388304"/>
            <a:ext cx="5265384" cy="707849"/>
          </a:xfrm>
        </p:spPr>
        <p:txBody>
          <a:bodyPr>
            <a:normAutofit/>
          </a:bodyPr>
          <a:lstStyle/>
          <a:p>
            <a:r>
              <a:rPr lang="en-GB" sz="3600" b="1" dirty="0" err="1">
                <a:solidFill>
                  <a:schemeClr val="bg1"/>
                </a:solidFill>
                <a:latin typeface="Century Gothic" panose="020B0502020202020204" pitchFamily="34" charset="0"/>
              </a:rPr>
              <a:t>Phonétique</a:t>
            </a:r>
            <a:r>
              <a:rPr lang="en-GB" sz="3600" b="1" dirty="0">
                <a:solidFill>
                  <a:schemeClr val="bg1"/>
                </a:solidFill>
                <a:latin typeface="Century Gothic" panose="020B0502020202020204" pitchFamily="34" charset="0"/>
              </a:rPr>
              <a:t> (2/2)  </a:t>
            </a: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le SSC [oy]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ounded Rectangular Callout 3">
            <a:extLst>
              <a:ext uri="{FF2B5EF4-FFF2-40B4-BE49-F238E27FC236}">
                <a16:creationId xmlns:a16="http://schemas.microsoft.com/office/drawing/2014/main" id="{FBC3CCE5-2F7E-4C40-AD96-1D556E8E440E}"/>
              </a:ext>
            </a:extLst>
          </p:cNvPr>
          <p:cNvSpPr/>
          <p:nvPr/>
        </p:nvSpPr>
        <p:spPr>
          <a:xfrm>
            <a:off x="6514644" y="277572"/>
            <a:ext cx="3726121" cy="1391644"/>
          </a:xfrm>
          <a:prstGeom prst="wedgeRoundRectCallout">
            <a:avLst>
              <a:gd name="adj1" fmla="val -20335"/>
              <a:gd name="adj2" fmla="val 56942"/>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SSC [oy]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[oi].</a:t>
            </a:r>
          </a:p>
        </p:txBody>
      </p:sp>
      <p:sp>
        <p:nvSpPr>
          <p:cNvPr id="5" name="Action Button: Custom 16">
            <a:hlinkClick r:id="" action="ppaction://noaction" highlightClick="1">
              <a:snd r:embed="rId4" name="5 croyant croire.wav"/>
            </a:hlinkClick>
            <a:extLst>
              <a:ext uri="{FF2B5EF4-FFF2-40B4-BE49-F238E27FC236}">
                <a16:creationId xmlns:a16="http://schemas.microsoft.com/office/drawing/2014/main" id="{858A7030-3E79-4E11-9378-A726B8909671}"/>
              </a:ext>
            </a:extLst>
          </p:cNvPr>
          <p:cNvSpPr/>
          <p:nvPr/>
        </p:nvSpPr>
        <p:spPr>
          <a:xfrm>
            <a:off x="262680"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14" name="Table 13">
            <a:extLst>
              <a:ext uri="{FF2B5EF4-FFF2-40B4-BE49-F238E27FC236}">
                <a16:creationId xmlns:a16="http://schemas.microsoft.com/office/drawing/2014/main" id="{D7911D2D-E268-4ECC-9309-4D3D00B1C3F3}"/>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pPr algn="ctr"/>
                      <a:r>
                        <a:rPr lang="en-GB" sz="2000" dirty="0">
                          <a:solidFill>
                            <a:srgbClr val="115076"/>
                          </a:solidFill>
                        </a:rPr>
                        <a:t>[citizen]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[roof]</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cit</a:t>
                      </a:r>
                      <a:r>
                        <a:rPr lang="en-GB" sz="2800" b="1" dirty="0" err="1">
                          <a:solidFill>
                            <a:srgbClr val="E75D02"/>
                          </a:solidFill>
                        </a:rPr>
                        <a:t>oy</a:t>
                      </a:r>
                      <a:r>
                        <a:rPr lang="en-GB" sz="2800" b="1" dirty="0" err="1">
                          <a:solidFill>
                            <a:srgbClr val="115076"/>
                          </a:solidFill>
                        </a:rPr>
                        <a:t>en</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t</a:t>
                      </a:r>
                      <a:r>
                        <a:rPr lang="en-GB" sz="2800" b="1" dirty="0">
                          <a:solidFill>
                            <a:srgbClr val="E75D02"/>
                          </a:solidFill>
                        </a:rPr>
                        <a:t>oi</a:t>
                      </a:r>
                      <a:r>
                        <a:rPr lang="en-GB" sz="2800" b="1" dirty="0">
                          <a:solidFill>
                            <a:srgbClr val="115076"/>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5" name="Action Button: Custom 16">
            <a:hlinkClick r:id="" action="ppaction://noaction" highlightClick="1">
              <a:snd r:embed="rId5" name="6 citoyen toit.wav"/>
            </a:hlinkClick>
            <a:extLst>
              <a:ext uri="{FF2B5EF4-FFF2-40B4-BE49-F238E27FC236}">
                <a16:creationId xmlns:a16="http://schemas.microsoft.com/office/drawing/2014/main" id="{2ED6D5C7-F780-4490-AE13-3D405BA67E03}"/>
              </a:ext>
            </a:extLst>
          </p:cNvPr>
          <p:cNvSpPr/>
          <p:nvPr/>
        </p:nvSpPr>
        <p:spPr>
          <a:xfrm>
            <a:off x="262680"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16" name="Table 13">
            <a:extLst>
              <a:ext uri="{FF2B5EF4-FFF2-40B4-BE49-F238E27FC236}">
                <a16:creationId xmlns:a16="http://schemas.microsoft.com/office/drawing/2014/main" id="{DF154CD2-5A95-4F29-8280-1980716ED67A}"/>
              </a:ext>
            </a:extLst>
          </p:cNvPr>
          <p:cNvGraphicFramePr>
            <a:graphicFrameLocks noGrp="1"/>
          </p:cNvGraphicFramePr>
          <p:nvPr/>
        </p:nvGraphicFramePr>
        <p:xfrm>
          <a:off x="6385770"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[nucleus]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r>
                        <a:rPr lang="en-GB" sz="2000" dirty="0">
                          <a:solidFill>
                            <a:srgbClr val="115076"/>
                          </a:solidFill>
                        </a:rPr>
                        <a:t>[Chinese]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n</a:t>
                      </a:r>
                      <a:r>
                        <a:rPr lang="en-GB" sz="2800" b="1" dirty="0">
                          <a:solidFill>
                            <a:srgbClr val="E75D02"/>
                          </a:solidFill>
                        </a:rPr>
                        <a:t>oy</a:t>
                      </a:r>
                      <a:r>
                        <a:rPr lang="en-GB" sz="2800" b="1" dirty="0">
                          <a:solidFill>
                            <a:srgbClr val="115076"/>
                          </a:solidFill>
                        </a:rPr>
                        <a:t>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chin</a:t>
                      </a:r>
                      <a:r>
                        <a:rPr lang="en-GB" sz="2800" b="1" dirty="0">
                          <a:solidFill>
                            <a:srgbClr val="E75D02"/>
                          </a:solidFill>
                        </a:rPr>
                        <a:t>oi</a:t>
                      </a:r>
                      <a:r>
                        <a:rPr lang="en-GB" sz="2800" b="1" dirty="0">
                          <a:solidFill>
                            <a:srgbClr val="115076"/>
                          </a:solidFill>
                        </a:rPr>
                        <a:t>s</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7" name="Action Button: Custom 16">
            <a:hlinkClick r:id="" action="ppaction://noaction" highlightClick="1">
              <a:snd r:embed="rId6" name="7 noyau chinois.wav"/>
            </a:hlinkClick>
            <a:extLst>
              <a:ext uri="{FF2B5EF4-FFF2-40B4-BE49-F238E27FC236}">
                <a16:creationId xmlns:a16="http://schemas.microsoft.com/office/drawing/2014/main" id="{379141C5-6E75-4857-8595-C54FA65BBDB9}"/>
              </a:ext>
            </a:extLst>
          </p:cNvPr>
          <p:cNvSpPr/>
          <p:nvPr/>
        </p:nvSpPr>
        <p:spPr>
          <a:xfrm>
            <a:off x="5974644"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nvGraphicFramePr>
        <p:xfrm>
          <a:off x="6385770"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pPr algn="ctr"/>
                      <a:r>
                        <a:rPr lang="en-GB" sz="8000" b="1" dirty="0">
                          <a:solidFill>
                            <a:srgbClr val="E75D02"/>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[to grant]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tr</a:t>
                      </a:r>
                      <a:r>
                        <a:rPr lang="en-GB" sz="2800" b="1" dirty="0">
                          <a:solidFill>
                            <a:srgbClr val="E75D02"/>
                          </a:solidFill>
                        </a:rPr>
                        <a:t>oi</a:t>
                      </a:r>
                      <a:r>
                        <a:rPr lang="en-GB" sz="2800" b="1" dirty="0">
                          <a:solidFill>
                            <a:srgbClr val="115076"/>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octr</a:t>
                      </a:r>
                      <a:r>
                        <a:rPr lang="en-GB" sz="2800" b="1" dirty="0" err="1">
                          <a:solidFill>
                            <a:srgbClr val="E75D02"/>
                          </a:solidFill>
                        </a:rPr>
                        <a:t>oy</a:t>
                      </a:r>
                      <a:r>
                        <a:rPr lang="en-GB" sz="2800" b="1" dirty="0" err="1">
                          <a:solidFill>
                            <a:srgbClr val="115076"/>
                          </a:solidFill>
                        </a:rPr>
                        <a:t>er</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7" name="8 trois octroyer.wav"/>
            </a:hlinkClick>
            <a:extLst>
              <a:ext uri="{FF2B5EF4-FFF2-40B4-BE49-F238E27FC236}">
                <a16:creationId xmlns:a16="http://schemas.microsoft.com/office/drawing/2014/main" id="{FD75FEA1-DB01-4587-8528-6BAC2056B394}"/>
              </a:ext>
            </a:extLst>
          </p:cNvPr>
          <p:cNvSpPr/>
          <p:nvPr/>
        </p:nvSpPr>
        <p:spPr>
          <a:xfrm>
            <a:off x="5974644"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70" name="Picture 69" descr="green checkmark">
            <a:extLst>
              <a:ext uri="{FF2B5EF4-FFF2-40B4-BE49-F238E27FC236}">
                <a16:creationId xmlns:a16="http://schemas.microsoft.com/office/drawing/2014/main" id="{A1DA8115-BA6E-45BD-98FD-1713E2E52C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690" y="2775095"/>
            <a:ext cx="401412" cy="418138"/>
          </a:xfrm>
          <a:prstGeom prst="rect">
            <a:avLst/>
          </a:prstGeom>
        </p:spPr>
      </p:pic>
      <p:pic>
        <p:nvPicPr>
          <p:cNvPr id="71" name="Picture 70" descr="green checkmark">
            <a:extLst>
              <a:ext uri="{FF2B5EF4-FFF2-40B4-BE49-F238E27FC236}">
                <a16:creationId xmlns:a16="http://schemas.microsoft.com/office/drawing/2014/main" id="{4EF857CF-6A1D-41E2-A8B7-B2C2E9381D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690" y="4976435"/>
            <a:ext cx="401412" cy="418138"/>
          </a:xfrm>
          <a:prstGeom prst="rect">
            <a:avLst/>
          </a:prstGeom>
        </p:spPr>
      </p:pic>
      <p:pic>
        <p:nvPicPr>
          <p:cNvPr id="72" name="Picture 71" descr="green checkmark">
            <a:extLst>
              <a:ext uri="{FF2B5EF4-FFF2-40B4-BE49-F238E27FC236}">
                <a16:creationId xmlns:a16="http://schemas.microsoft.com/office/drawing/2014/main" id="{4F9EA8E0-5B8F-4307-AAB0-B50E08096F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5305" y="2775975"/>
            <a:ext cx="401412" cy="418138"/>
          </a:xfrm>
          <a:prstGeom prst="rect">
            <a:avLst/>
          </a:prstGeom>
        </p:spPr>
      </p:pic>
      <p:pic>
        <p:nvPicPr>
          <p:cNvPr id="73" name="Picture 72" descr="green checkmark">
            <a:extLst>
              <a:ext uri="{FF2B5EF4-FFF2-40B4-BE49-F238E27FC236}">
                <a16:creationId xmlns:a16="http://schemas.microsoft.com/office/drawing/2014/main" id="{0F0DDBCA-5CB0-4442-90FE-31EB53077F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4002" y="4976435"/>
            <a:ext cx="401412" cy="418138"/>
          </a:xfrm>
          <a:prstGeom prst="rect">
            <a:avLst/>
          </a:prstGeom>
        </p:spPr>
      </p:pic>
      <p:pic>
        <p:nvPicPr>
          <p:cNvPr id="6" name="Picture 5" descr="Logo&#10;&#10;Description automatically generated">
            <a:extLst>
              <a:ext uri="{FF2B5EF4-FFF2-40B4-BE49-F238E27FC236}">
                <a16:creationId xmlns:a16="http://schemas.microsoft.com/office/drawing/2014/main" id="{E0ECBF9F-3215-B249-8E0F-5BB25E3F4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99725" y="1918959"/>
            <a:ext cx="1020577" cy="1020577"/>
          </a:xfrm>
          <a:prstGeom prst="rect">
            <a:avLst/>
          </a:prstGeom>
        </p:spPr>
      </p:pic>
      <p:pic>
        <p:nvPicPr>
          <p:cNvPr id="26" name="Picture 25" descr="Shape&#10;&#10;Description automatically generated with low confidence">
            <a:extLst>
              <a:ext uri="{FF2B5EF4-FFF2-40B4-BE49-F238E27FC236}">
                <a16:creationId xmlns:a16="http://schemas.microsoft.com/office/drawing/2014/main" id="{59FFA9C6-7038-2246-9E12-173D9EE988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08441" y="2055813"/>
            <a:ext cx="862455" cy="862455"/>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3A1501AB-6ACC-DA4D-B87B-8361019B49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15414" y="1705428"/>
            <a:ext cx="1447638" cy="1447638"/>
          </a:xfrm>
          <a:prstGeom prst="rect">
            <a:avLst/>
          </a:prstGeom>
        </p:spPr>
      </p:pic>
      <p:pic>
        <p:nvPicPr>
          <p:cNvPr id="37" name="Picture 36">
            <a:extLst>
              <a:ext uri="{FF2B5EF4-FFF2-40B4-BE49-F238E27FC236}">
                <a16:creationId xmlns:a16="http://schemas.microsoft.com/office/drawing/2014/main" id="{9B5D334F-E2CB-0147-917E-DE09B26AE7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681" y="4224188"/>
            <a:ext cx="934621" cy="934621"/>
          </a:xfrm>
          <a:prstGeom prst="rect">
            <a:avLst/>
          </a:prstGeom>
        </p:spPr>
      </p:pic>
      <p:pic>
        <p:nvPicPr>
          <p:cNvPr id="39" name="Picture 38" descr="Icon&#10;&#10;Description automatically generated">
            <a:extLst>
              <a:ext uri="{FF2B5EF4-FFF2-40B4-BE49-F238E27FC236}">
                <a16:creationId xmlns:a16="http://schemas.microsoft.com/office/drawing/2014/main" id="{B4DAF9D1-4870-3549-9794-167B1922E78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41747" y="4019261"/>
            <a:ext cx="1244573" cy="1244573"/>
          </a:xfrm>
          <a:prstGeom prst="rect">
            <a:avLst/>
          </a:prstGeom>
        </p:spPr>
      </p:pic>
      <p:sp>
        <p:nvSpPr>
          <p:cNvPr id="52" name="TextBox 51">
            <a:extLst>
              <a:ext uri="{FF2B5EF4-FFF2-40B4-BE49-F238E27FC236}">
                <a16:creationId xmlns:a16="http://schemas.microsoft.com/office/drawing/2014/main" id="{853D4472-8FE1-DD45-BE73-CC1833B26C20}"/>
              </a:ext>
            </a:extLst>
          </p:cNvPr>
          <p:cNvSpPr txBox="1"/>
          <p:nvPr/>
        </p:nvSpPr>
        <p:spPr>
          <a:xfrm>
            <a:off x="1818383" y="3433195"/>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53" name="TextBox 52">
            <a:extLst>
              <a:ext uri="{FF2B5EF4-FFF2-40B4-BE49-F238E27FC236}">
                <a16:creationId xmlns:a16="http://schemas.microsoft.com/office/drawing/2014/main" id="{0B7575B2-F8BB-5548-B485-DB3179FC2722}"/>
              </a:ext>
            </a:extLst>
          </p:cNvPr>
          <p:cNvSpPr txBox="1"/>
          <p:nvPr/>
        </p:nvSpPr>
        <p:spPr>
          <a:xfrm>
            <a:off x="4428457" y="3433195"/>
            <a:ext cx="292736"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4" name="TextBox 53">
            <a:extLst>
              <a:ext uri="{FF2B5EF4-FFF2-40B4-BE49-F238E27FC236}">
                <a16:creationId xmlns:a16="http://schemas.microsoft.com/office/drawing/2014/main" id="{F184E13C-48A1-9241-9639-9762200C53EF}"/>
              </a:ext>
            </a:extLst>
          </p:cNvPr>
          <p:cNvSpPr txBox="1"/>
          <p:nvPr/>
        </p:nvSpPr>
        <p:spPr>
          <a:xfrm>
            <a:off x="7513008" y="3433195"/>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55" name="TextBox 54">
            <a:extLst>
              <a:ext uri="{FF2B5EF4-FFF2-40B4-BE49-F238E27FC236}">
                <a16:creationId xmlns:a16="http://schemas.microsoft.com/office/drawing/2014/main" id="{87DB7607-63E3-FA4C-B982-C0A46B9DD069}"/>
              </a:ext>
            </a:extLst>
          </p:cNvPr>
          <p:cNvSpPr txBox="1"/>
          <p:nvPr/>
        </p:nvSpPr>
        <p:spPr>
          <a:xfrm>
            <a:off x="10426627" y="3433195"/>
            <a:ext cx="29843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6" name="TextBox 55">
            <a:extLst>
              <a:ext uri="{FF2B5EF4-FFF2-40B4-BE49-F238E27FC236}">
                <a16:creationId xmlns:a16="http://schemas.microsoft.com/office/drawing/2014/main" id="{21A47A6A-F26C-2E4F-9FE2-02F0A24D9CF0}"/>
              </a:ext>
            </a:extLst>
          </p:cNvPr>
          <p:cNvSpPr txBox="1"/>
          <p:nvPr/>
        </p:nvSpPr>
        <p:spPr>
          <a:xfrm>
            <a:off x="1910013" y="5637593"/>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57" name="TextBox 56">
            <a:extLst>
              <a:ext uri="{FF2B5EF4-FFF2-40B4-BE49-F238E27FC236}">
                <a16:creationId xmlns:a16="http://schemas.microsoft.com/office/drawing/2014/main" id="{1D8F8048-FD7B-5D4B-9747-5DC22BAD306E}"/>
              </a:ext>
            </a:extLst>
          </p:cNvPr>
          <p:cNvSpPr txBox="1"/>
          <p:nvPr/>
        </p:nvSpPr>
        <p:spPr>
          <a:xfrm>
            <a:off x="4431134" y="5637593"/>
            <a:ext cx="292736"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8" name="TextBox 57">
            <a:extLst>
              <a:ext uri="{FF2B5EF4-FFF2-40B4-BE49-F238E27FC236}">
                <a16:creationId xmlns:a16="http://schemas.microsoft.com/office/drawing/2014/main" id="{9BB08250-E07F-BA41-8465-44DF77D1EDD2}"/>
              </a:ext>
            </a:extLst>
          </p:cNvPr>
          <p:cNvSpPr txBox="1"/>
          <p:nvPr/>
        </p:nvSpPr>
        <p:spPr>
          <a:xfrm>
            <a:off x="7723004" y="5637593"/>
            <a:ext cx="316096"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9" name="TextBox 58">
            <a:extLst>
              <a:ext uri="{FF2B5EF4-FFF2-40B4-BE49-F238E27FC236}">
                <a16:creationId xmlns:a16="http://schemas.microsoft.com/office/drawing/2014/main" id="{A84EDFA5-558F-9744-8DC7-BC6124B3242E}"/>
              </a:ext>
            </a:extLst>
          </p:cNvPr>
          <p:cNvSpPr txBox="1"/>
          <p:nvPr/>
        </p:nvSpPr>
        <p:spPr>
          <a:xfrm>
            <a:off x="10240765" y="5637593"/>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1749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58" grpId="0" animBg="1"/>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[oy]</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99430" y="21225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oy</a:t>
            </a:r>
            <a:endParaRPr lang="en-US" dirty="0"/>
          </a:p>
        </p:txBody>
      </p:sp>
      <p:sp>
        <p:nvSpPr>
          <p:cNvPr id="4" name="TextBox 3"/>
          <p:cNvSpPr txBox="1"/>
          <p:nvPr/>
        </p:nvSpPr>
        <p:spPr>
          <a:xfrm>
            <a:off x="2939527" y="4303986"/>
            <a:ext cx="631294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oy</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end messag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182979"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21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oy envoy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oy</a:t>
            </a:r>
            <a:endParaRPr lang="en-GB" dirty="0"/>
          </a:p>
        </p:txBody>
      </p:sp>
      <p:sp>
        <p:nvSpPr>
          <p:cNvPr id="9" name="Rounded Rectangle 8" descr="rectangle"/>
          <p:cNvSpPr/>
          <p:nvPr/>
        </p:nvSpPr>
        <p:spPr>
          <a:xfrm>
            <a:off x="4143087" y="2063834"/>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482417" y="3594940"/>
            <a:ext cx="322716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33266" y="584479"/>
            <a:ext cx="332334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2043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9847" y="4729991"/>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empl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752088"/>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age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04291" y="4254200"/>
            <a:ext cx="279114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802511" y="5125791"/>
            <a:ext cx="24465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[average]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end messag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288650"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ponge and bucket of water">
            <a:extLst>
              <a:ext uri="{FF2B5EF4-FFF2-40B4-BE49-F238E27FC236}">
                <a16:creationId xmlns:a16="http://schemas.microsoft.com/office/drawing/2014/main" id="{3F49D309-36A8-4F74-97E8-8782EC8DF9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1371610" y="1665308"/>
            <a:ext cx="1335014" cy="163367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rown">
            <a:extLst>
              <a:ext uri="{FF2B5EF4-FFF2-40B4-BE49-F238E27FC236}">
                <a16:creationId xmlns:a16="http://schemas.microsoft.com/office/drawing/2014/main" id="{D1A9FA24-61D6-492A-81C5-0880790571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1371610" y="4702935"/>
            <a:ext cx="1554470" cy="130429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BBA643B-474A-FD44-840A-6758FB6BC684}"/>
              </a:ext>
            </a:extLst>
          </p:cNvPr>
          <p:cNvSpPr/>
          <p:nvPr/>
        </p:nvSpPr>
        <p:spPr>
          <a:xfrm>
            <a:off x="8777084" y="1763028"/>
            <a:ext cx="21547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[journey]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6" name="Picture 5" descr="plane flying around the world">
            <a:extLst>
              <a:ext uri="{FF2B5EF4-FFF2-40B4-BE49-F238E27FC236}">
                <a16:creationId xmlns:a16="http://schemas.microsoft.com/office/drawing/2014/main" id="{152336E9-B3FF-114F-AA7D-8137691067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60704" y="2356442"/>
            <a:ext cx="1587642" cy="1597627"/>
          </a:xfrm>
          <a:prstGeom prst="rect">
            <a:avLst/>
          </a:prstGeom>
        </p:spPr>
      </p:pic>
      <p:sp>
        <p:nvSpPr>
          <p:cNvPr id="20" name="Rectangle 19">
            <a:extLst>
              <a:ext uri="{FF2B5EF4-FFF2-40B4-BE49-F238E27FC236}">
                <a16:creationId xmlns:a16="http://schemas.microsoft.com/office/drawing/2014/main" id="{AD07ACB1-F458-BC4E-BDA3-04FDB85AE260}"/>
              </a:ext>
            </a:extLst>
          </p:cNvPr>
          <p:cNvSpPr/>
          <p:nvPr/>
        </p:nvSpPr>
        <p:spPr>
          <a:xfrm>
            <a:off x="4781242" y="5684066"/>
            <a:ext cx="27975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[employee]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0091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y nettoy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5" name="oy nettoy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oy voyag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6" name="oy voyag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oy roya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316"/>
                                        </p:tgtEl>
                                        <p:attrNameLst>
                                          <p:attrName>style.visibility</p:attrName>
                                        </p:attrNameLst>
                                      </p:cBhvr>
                                      <p:to>
                                        <p:strVal val="visible"/>
                                      </p:to>
                                    </p:set>
                                    <p:animEffect transition="in" filter="fade">
                                      <p:cBhvr>
                                        <p:cTn id="51" dur="500"/>
                                        <p:tgtEl>
                                          <p:spTgt spid="13316"/>
                                        </p:tgtEl>
                                      </p:cBhvr>
                                    </p:animEffect>
                                  </p:childTnLst>
                                  <p:subTnLst>
                                    <p:audio>
                                      <p:cMediaNode>
                                        <p:cTn display="0" masterRel="sameClick">
                                          <p:stCondLst>
                                            <p:cond evt="begin" delay="0">
                                              <p:tn val="49"/>
                                            </p:cond>
                                          </p:stCondLst>
                                          <p:endCondLst>
                                            <p:cond evt="onStopAudio" delay="0">
                                              <p:tgtEl>
                                                <p:sldTgt/>
                                              </p:tgtEl>
                                            </p:cond>
                                          </p:endCondLst>
                                        </p:cTn>
                                        <p:tgtEl>
                                          <p:sndTgt r:embed="rId7" name="oy roya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oy employé.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oy employé.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oy moyen.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subTnLst>
                                    <p:audio>
                                      <p:cMediaNode>
                                        <p:cTn display="0" masterRel="sameClick">
                                          <p:stCondLst>
                                            <p:cond evt="begin" delay="0">
                                              <p:tn val="69"/>
                                            </p:cond>
                                          </p:stCondLst>
                                          <p:endCondLst>
                                            <p:cond evt="onStopAudio" delay="0">
                                              <p:tgtEl>
                                                <p:sldTgt/>
                                              </p:tgtEl>
                                            </p:cond>
                                          </p:endCondLst>
                                        </p:cTn>
                                        <p:tgtEl>
                                          <p:sndTgt r:embed="rId9" name="oy moy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6"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5B699D14-7BE5-4986-906F-6732806D3FC2}"/>
              </a:ext>
            </a:extLst>
          </p:cNvPr>
          <p:cNvGraphicFramePr>
            <a:graphicFrameLocks noGrp="1"/>
          </p:cNvGraphicFramePr>
          <p:nvPr/>
        </p:nvGraphicFramePr>
        <p:xfrm>
          <a:off x="2032000" y="1995840"/>
          <a:ext cx="9025861" cy="4114800"/>
        </p:xfrm>
        <a:graphic>
          <a:graphicData uri="http://schemas.openxmlformats.org/drawingml/2006/table">
            <a:tbl>
              <a:tblPr firstRow="1" bandRow="1">
                <a:tableStyleId>{21E4AEA4-8DFA-4A89-87EB-49C32662AFE0}</a:tableStyleId>
              </a:tblPr>
              <a:tblGrid>
                <a:gridCol w="535920">
                  <a:extLst>
                    <a:ext uri="{9D8B030D-6E8A-4147-A177-3AD203B41FA5}">
                      <a16:colId xmlns:a16="http://schemas.microsoft.com/office/drawing/2014/main" val="1925490264"/>
                    </a:ext>
                  </a:extLst>
                </a:gridCol>
                <a:gridCol w="5094747">
                  <a:extLst>
                    <a:ext uri="{9D8B030D-6E8A-4147-A177-3AD203B41FA5}">
                      <a16:colId xmlns:a16="http://schemas.microsoft.com/office/drawing/2014/main" val="721217777"/>
                    </a:ext>
                  </a:extLst>
                </a:gridCol>
                <a:gridCol w="1697597">
                  <a:extLst>
                    <a:ext uri="{9D8B030D-6E8A-4147-A177-3AD203B41FA5}">
                      <a16:colId xmlns:a16="http://schemas.microsoft.com/office/drawing/2014/main" val="2585646328"/>
                    </a:ext>
                  </a:extLst>
                </a:gridCol>
                <a:gridCol w="1697597">
                  <a:extLst>
                    <a:ext uri="{9D8B030D-6E8A-4147-A177-3AD203B41FA5}">
                      <a16:colId xmlns:a16="http://schemas.microsoft.com/office/drawing/2014/main" val="1118927646"/>
                    </a:ext>
                  </a:extLst>
                </a:gridCol>
              </a:tblGrid>
              <a:tr h="370840">
                <a:tc>
                  <a:txBody>
                    <a:bodyPr/>
                    <a:lstStyle/>
                    <a:p>
                      <a:pPr algn="ctr"/>
                      <a:r>
                        <a:rPr lang="fr-FR" sz="2400" dirty="0"/>
                        <a:t>Q</a:t>
                      </a:r>
                    </a:p>
                  </a:txBody>
                  <a:tcPr/>
                </a:tc>
                <a:tc>
                  <a:txBody>
                    <a:bodyPr/>
                    <a:lstStyle/>
                    <a:p>
                      <a:pPr algn="ctr"/>
                      <a:r>
                        <a:rPr lang="fr-FR" sz="2400" dirty="0"/>
                        <a:t>mot</a:t>
                      </a:r>
                    </a:p>
                  </a:txBody>
                  <a:tcPr/>
                </a:tc>
                <a:tc>
                  <a:txBody>
                    <a:bodyPr/>
                    <a:lstStyle/>
                    <a:p>
                      <a:pPr algn="ctr"/>
                      <a:r>
                        <a:rPr lang="fr-FR" sz="2400" dirty="0"/>
                        <a:t>[</a:t>
                      </a:r>
                      <a:r>
                        <a:rPr lang="fr-FR" sz="2400" dirty="0" err="1"/>
                        <a:t>oy</a:t>
                      </a:r>
                      <a:r>
                        <a:rPr lang="fr-FR" sz="2400" dirty="0"/>
                        <a:t>]</a:t>
                      </a:r>
                    </a:p>
                  </a:txBody>
                  <a:tcPr/>
                </a:tc>
                <a:tc>
                  <a:txBody>
                    <a:bodyPr/>
                    <a:lstStyle/>
                    <a:p>
                      <a:pPr algn="ctr"/>
                      <a:r>
                        <a:rPr lang="fr-FR" sz="2400" dirty="0"/>
                        <a:t>[y]</a:t>
                      </a:r>
                    </a:p>
                  </a:txBody>
                  <a:tcPr/>
                </a:tc>
                <a:extLst>
                  <a:ext uri="{0D108BD9-81ED-4DB2-BD59-A6C34878D82A}">
                    <a16:rowId xmlns:a16="http://schemas.microsoft.com/office/drawing/2014/main" val="169592804"/>
                  </a:ext>
                </a:extLst>
              </a:tr>
              <a:tr h="370840">
                <a:tc>
                  <a:txBody>
                    <a:bodyPr/>
                    <a:lstStyle/>
                    <a:p>
                      <a:endParaRPr lang="fr-FR" sz="2400"/>
                    </a:p>
                  </a:txBody>
                  <a:tcPr/>
                </a:tc>
                <a:tc>
                  <a:txBody>
                    <a:bodyPr/>
                    <a:lstStyle/>
                    <a:p>
                      <a:r>
                        <a:rPr lang="fr-FR" sz="2400" dirty="0">
                          <a:solidFill>
                            <a:srgbClr val="002060"/>
                          </a:solidFill>
                        </a:rPr>
                        <a:t>joyau [</a:t>
                      </a:r>
                      <a:r>
                        <a:rPr lang="fr-FR" sz="2400" dirty="0" err="1">
                          <a:solidFill>
                            <a:srgbClr val="002060"/>
                          </a:solidFill>
                        </a:rPr>
                        <a:t>jewel</a:t>
                      </a:r>
                      <a:r>
                        <a:rPr lang="fr-FR" sz="2400" dirty="0">
                          <a:solidFill>
                            <a:srgbClr val="002060"/>
                          </a:solidFill>
                        </a:rPr>
                        <a: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4215077657"/>
                  </a:ext>
                </a:extLst>
              </a:tr>
              <a:tr h="370840">
                <a:tc>
                  <a:txBody>
                    <a:bodyPr/>
                    <a:lstStyle/>
                    <a:p>
                      <a:endParaRPr lang="fr-FR" sz="2400"/>
                    </a:p>
                  </a:txBody>
                  <a:tcPr/>
                </a:tc>
                <a:tc>
                  <a:txBody>
                    <a:bodyPr/>
                    <a:lstStyle/>
                    <a:p>
                      <a:r>
                        <a:rPr lang="fr-FR" sz="2400" dirty="0">
                          <a:solidFill>
                            <a:srgbClr val="002060"/>
                          </a:solidFill>
                        </a:rPr>
                        <a:t>cycliste [</a:t>
                      </a:r>
                      <a:r>
                        <a:rPr lang="fr-FR" sz="2400" dirty="0" err="1">
                          <a:solidFill>
                            <a:srgbClr val="002060"/>
                          </a:solidFill>
                        </a:rPr>
                        <a:t>cyclist</a:t>
                      </a:r>
                      <a:r>
                        <a:rPr lang="fr-FR" sz="2400" dirty="0">
                          <a:solidFill>
                            <a:srgbClr val="002060"/>
                          </a:solidFill>
                        </a:rPr>
                        <a: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880739684"/>
                  </a:ext>
                </a:extLst>
              </a:tr>
              <a:tr h="370840">
                <a:tc>
                  <a:txBody>
                    <a:bodyPr/>
                    <a:lstStyle/>
                    <a:p>
                      <a:endParaRPr lang="fr-FR" sz="2400"/>
                    </a:p>
                  </a:txBody>
                  <a:tcPr/>
                </a:tc>
                <a:tc>
                  <a:txBody>
                    <a:bodyPr/>
                    <a:lstStyle/>
                    <a:p>
                      <a:r>
                        <a:rPr lang="fr-FR" sz="2400" dirty="0">
                          <a:solidFill>
                            <a:srgbClr val="002060"/>
                          </a:solidFill>
                        </a:rPr>
                        <a:t>symbole [</a:t>
                      </a:r>
                      <a:r>
                        <a:rPr lang="fr-FR" sz="2400" dirty="0" err="1">
                          <a:solidFill>
                            <a:srgbClr val="002060"/>
                          </a:solidFill>
                        </a:rPr>
                        <a:t>symbol</a:t>
                      </a:r>
                      <a:r>
                        <a:rPr lang="fr-FR" sz="2400" dirty="0">
                          <a:solidFill>
                            <a:srgbClr val="002060"/>
                          </a:solidFill>
                        </a:rPr>
                        <a: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3580712503"/>
                  </a:ext>
                </a:extLst>
              </a:tr>
              <a:tr h="370840">
                <a:tc>
                  <a:txBody>
                    <a:bodyPr/>
                    <a:lstStyle/>
                    <a:p>
                      <a:endParaRPr lang="fr-FR" sz="2400"/>
                    </a:p>
                  </a:txBody>
                  <a:tcPr/>
                </a:tc>
                <a:tc>
                  <a:txBody>
                    <a:bodyPr/>
                    <a:lstStyle/>
                    <a:p>
                      <a:r>
                        <a:rPr lang="fr-FR" sz="2400" dirty="0">
                          <a:solidFill>
                            <a:srgbClr val="002060"/>
                          </a:solidFill>
                        </a:rPr>
                        <a:t>voyelle [</a:t>
                      </a:r>
                      <a:r>
                        <a:rPr lang="fr-FR" sz="2400" dirty="0" err="1">
                          <a:solidFill>
                            <a:srgbClr val="002060"/>
                          </a:solidFill>
                        </a:rPr>
                        <a:t>vowel</a:t>
                      </a:r>
                      <a:r>
                        <a:rPr lang="fr-FR" sz="2400" dirty="0">
                          <a:solidFill>
                            <a:srgbClr val="002060"/>
                          </a:solidFill>
                        </a:rPr>
                        <a:t>]</a:t>
                      </a:r>
                    </a:p>
                  </a:txBody>
                  <a:tcPr/>
                </a:tc>
                <a:tc>
                  <a:txBody>
                    <a:bodyPr/>
                    <a:lstStyle/>
                    <a:p>
                      <a:endParaRPr lang="fr-FR" sz="2400" dirty="0"/>
                    </a:p>
                  </a:txBody>
                  <a:tcPr/>
                </a:tc>
                <a:tc>
                  <a:txBody>
                    <a:bodyPr/>
                    <a:lstStyle/>
                    <a:p>
                      <a:endParaRPr lang="fr-FR" sz="2400"/>
                    </a:p>
                  </a:txBody>
                  <a:tcPr/>
                </a:tc>
                <a:extLst>
                  <a:ext uri="{0D108BD9-81ED-4DB2-BD59-A6C34878D82A}">
                    <a16:rowId xmlns:a16="http://schemas.microsoft.com/office/drawing/2014/main" val="1998004162"/>
                  </a:ext>
                </a:extLst>
              </a:tr>
              <a:tr h="370840">
                <a:tc>
                  <a:txBody>
                    <a:bodyPr/>
                    <a:lstStyle/>
                    <a:p>
                      <a:endParaRPr lang="fr-FR" sz="2400"/>
                    </a:p>
                  </a:txBody>
                  <a:tcPr/>
                </a:tc>
                <a:tc>
                  <a:txBody>
                    <a:bodyPr/>
                    <a:lstStyle/>
                    <a:p>
                      <a:r>
                        <a:rPr lang="fr-FR" sz="2400" dirty="0">
                          <a:solidFill>
                            <a:srgbClr val="002060"/>
                          </a:solidFill>
                        </a:rPr>
                        <a:t>lycée [</a:t>
                      </a:r>
                      <a:r>
                        <a:rPr lang="fr-FR" sz="2400" dirty="0" err="1">
                          <a:solidFill>
                            <a:srgbClr val="002060"/>
                          </a:solidFill>
                        </a:rPr>
                        <a:t>sixth</a:t>
                      </a:r>
                      <a:r>
                        <a:rPr lang="fr-FR" sz="2400" dirty="0">
                          <a:solidFill>
                            <a:srgbClr val="002060"/>
                          </a:solidFill>
                        </a:rPr>
                        <a:t> </a:t>
                      </a:r>
                      <a:r>
                        <a:rPr lang="fr-FR" sz="2400" dirty="0" err="1">
                          <a:solidFill>
                            <a:srgbClr val="002060"/>
                          </a:solidFill>
                        </a:rPr>
                        <a:t>form</a:t>
                      </a:r>
                      <a:r>
                        <a:rPr lang="fr-FR" sz="2400" dirty="0">
                          <a:solidFill>
                            <a:srgbClr val="002060"/>
                          </a:solidFill>
                        </a:rPr>
                        <a: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521668829"/>
                  </a:ext>
                </a:extLst>
              </a:tr>
              <a:tr h="370840">
                <a:tc>
                  <a:txBody>
                    <a:bodyPr/>
                    <a:lstStyle/>
                    <a:p>
                      <a:endParaRPr lang="fr-FR" sz="2400"/>
                    </a:p>
                  </a:txBody>
                  <a:tcPr/>
                </a:tc>
                <a:tc>
                  <a:txBody>
                    <a:bodyPr/>
                    <a:lstStyle/>
                    <a:p>
                      <a:r>
                        <a:rPr lang="fr-FR" sz="2400" dirty="0">
                          <a:solidFill>
                            <a:srgbClr val="002060"/>
                          </a:solidFill>
                        </a:rPr>
                        <a:t>gymnase [gym]</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2594560817"/>
                  </a:ext>
                </a:extLst>
              </a:tr>
              <a:tr h="370840">
                <a:tc>
                  <a:txBody>
                    <a:bodyPr/>
                    <a:lstStyle/>
                    <a:p>
                      <a:endParaRPr lang="fr-FR" sz="2400"/>
                    </a:p>
                  </a:txBody>
                  <a:tcPr/>
                </a:tc>
                <a:tc>
                  <a:txBody>
                    <a:bodyPr/>
                    <a:lstStyle/>
                    <a:p>
                      <a:r>
                        <a:rPr lang="fr-FR" sz="2400" dirty="0">
                          <a:solidFill>
                            <a:srgbClr val="002060"/>
                          </a:solidFill>
                        </a:rPr>
                        <a:t>incroyable [</a:t>
                      </a:r>
                      <a:r>
                        <a:rPr lang="fr-FR" sz="2400" dirty="0" err="1">
                          <a:solidFill>
                            <a:srgbClr val="002060"/>
                          </a:solidFill>
                        </a:rPr>
                        <a:t>incredible</a:t>
                      </a:r>
                      <a:r>
                        <a:rPr lang="fr-FR" sz="2400" dirty="0">
                          <a:solidFill>
                            <a:srgbClr val="002060"/>
                          </a:solidFill>
                        </a:rPr>
                        <a:t>]</a:t>
                      </a:r>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3557117781"/>
                  </a:ext>
                </a:extLst>
              </a:tr>
              <a:tr h="370840">
                <a:tc>
                  <a:txBody>
                    <a:bodyPr/>
                    <a:lstStyle/>
                    <a:p>
                      <a:endParaRPr lang="fr-FR" sz="2400" dirty="0"/>
                    </a:p>
                  </a:txBody>
                  <a:tcPr/>
                </a:tc>
                <a:tc>
                  <a:txBody>
                    <a:bodyPr/>
                    <a:lstStyle/>
                    <a:p>
                      <a:r>
                        <a:rPr lang="fr-FR" sz="2400" dirty="0">
                          <a:solidFill>
                            <a:srgbClr val="002060"/>
                          </a:solidFill>
                        </a:rPr>
                        <a:t>moyen [</a:t>
                      </a:r>
                      <a:r>
                        <a:rPr lang="fr-FR" sz="2400" dirty="0" err="1">
                          <a:solidFill>
                            <a:srgbClr val="002060"/>
                          </a:solidFill>
                        </a:rPr>
                        <a:t>average</a:t>
                      </a:r>
                      <a:r>
                        <a:rPr lang="fr-FR" sz="2400" dirty="0">
                          <a:solidFill>
                            <a:srgbClr val="002060"/>
                          </a:solidFill>
                        </a:rPr>
                        <a:t>]</a:t>
                      </a: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319739931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a:t>
            </a:r>
          </a:p>
        </p:txBody>
      </p:sp>
      <p:sp>
        <p:nvSpPr>
          <p:cNvPr id="9" name="Action Button: Custom 16">
            <a:hlinkClick r:id="" action="ppaction://noaction" highlightClick="1">
              <a:snd r:embed="rId4" name="1.wav"/>
            </a:hlinkClick>
            <a:extLst>
              <a:ext uri="{FF2B5EF4-FFF2-40B4-BE49-F238E27FC236}">
                <a16:creationId xmlns:a16="http://schemas.microsoft.com/office/drawing/2014/main" id="{F3647B33-8889-40EE-86D0-188DA737FFEC}"/>
              </a:ext>
            </a:extLst>
          </p:cNvPr>
          <p:cNvSpPr/>
          <p:nvPr/>
        </p:nvSpPr>
        <p:spPr>
          <a:xfrm>
            <a:off x="2122504" y="24793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2 cycliste.wav"/>
            </a:hlinkClick>
            <a:extLst>
              <a:ext uri="{FF2B5EF4-FFF2-40B4-BE49-F238E27FC236}">
                <a16:creationId xmlns:a16="http://schemas.microsoft.com/office/drawing/2014/main" id="{31C0CCE4-2C2A-4ED4-A8C6-7334F574E94E}"/>
              </a:ext>
            </a:extLst>
          </p:cNvPr>
          <p:cNvSpPr/>
          <p:nvPr/>
        </p:nvSpPr>
        <p:spPr>
          <a:xfrm>
            <a:off x="2122504" y="29339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3 symbole.wav"/>
            </a:hlinkClick>
            <a:extLst>
              <a:ext uri="{FF2B5EF4-FFF2-40B4-BE49-F238E27FC236}">
                <a16:creationId xmlns:a16="http://schemas.microsoft.com/office/drawing/2014/main" id="{E401D661-C519-4643-A6BF-97849A1AF0F4}"/>
              </a:ext>
            </a:extLst>
          </p:cNvPr>
          <p:cNvSpPr/>
          <p:nvPr/>
        </p:nvSpPr>
        <p:spPr>
          <a:xfrm>
            <a:off x="2122504" y="33886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4 voyelle.wav"/>
            </a:hlinkClick>
            <a:extLst>
              <a:ext uri="{FF2B5EF4-FFF2-40B4-BE49-F238E27FC236}">
                <a16:creationId xmlns:a16="http://schemas.microsoft.com/office/drawing/2014/main" id="{C67F5D72-5D99-4702-93C2-04C0A230DDFD}"/>
              </a:ext>
            </a:extLst>
          </p:cNvPr>
          <p:cNvSpPr/>
          <p:nvPr/>
        </p:nvSpPr>
        <p:spPr>
          <a:xfrm>
            <a:off x="2122504" y="38433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5 lycée.wav"/>
            </a:hlinkClick>
            <a:extLst>
              <a:ext uri="{FF2B5EF4-FFF2-40B4-BE49-F238E27FC236}">
                <a16:creationId xmlns:a16="http://schemas.microsoft.com/office/drawing/2014/main" id="{6882811C-9B05-4737-941B-52903D956657}"/>
              </a:ext>
            </a:extLst>
          </p:cNvPr>
          <p:cNvSpPr/>
          <p:nvPr/>
        </p:nvSpPr>
        <p:spPr>
          <a:xfrm>
            <a:off x="2122504" y="42979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6 gymnase.wav"/>
            </a:hlinkClick>
            <a:extLst>
              <a:ext uri="{FF2B5EF4-FFF2-40B4-BE49-F238E27FC236}">
                <a16:creationId xmlns:a16="http://schemas.microsoft.com/office/drawing/2014/main" id="{6B50868A-CC1C-4256-BC58-5D316BA4CF5E}"/>
              </a:ext>
            </a:extLst>
          </p:cNvPr>
          <p:cNvSpPr/>
          <p:nvPr/>
        </p:nvSpPr>
        <p:spPr>
          <a:xfrm>
            <a:off x="2127298" y="47526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7 incroyable.wav"/>
            </a:hlinkClick>
            <a:extLst>
              <a:ext uri="{FF2B5EF4-FFF2-40B4-BE49-F238E27FC236}">
                <a16:creationId xmlns:a16="http://schemas.microsoft.com/office/drawing/2014/main" id="{881FEB19-DCC0-41D0-A0EA-B6A71744A915}"/>
              </a:ext>
            </a:extLst>
          </p:cNvPr>
          <p:cNvSpPr/>
          <p:nvPr/>
        </p:nvSpPr>
        <p:spPr>
          <a:xfrm>
            <a:off x="2132698" y="52073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8 citoyen.wav"/>
            </a:hlinkClick>
            <a:extLst>
              <a:ext uri="{FF2B5EF4-FFF2-40B4-BE49-F238E27FC236}">
                <a16:creationId xmlns:a16="http://schemas.microsoft.com/office/drawing/2014/main" id="{373D8359-76B0-4181-97EA-ED4B3F20E84C}"/>
              </a:ext>
            </a:extLst>
          </p:cNvPr>
          <p:cNvSpPr/>
          <p:nvPr/>
        </p:nvSpPr>
        <p:spPr>
          <a:xfrm>
            <a:off x="2132698" y="56619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7" name="Picture 16" descr="green checkmark">
            <a:extLst>
              <a:ext uri="{FF2B5EF4-FFF2-40B4-BE49-F238E27FC236}">
                <a16:creationId xmlns:a16="http://schemas.microsoft.com/office/drawing/2014/main" id="{DAA48743-6F29-4EEC-A283-EB74E7DE98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2188" y="2556211"/>
            <a:ext cx="282522" cy="294294"/>
          </a:xfrm>
          <a:prstGeom prst="rect">
            <a:avLst/>
          </a:prstGeom>
        </p:spPr>
      </p:pic>
      <p:pic>
        <p:nvPicPr>
          <p:cNvPr id="18" name="Picture 17" descr="green checkmark">
            <a:extLst>
              <a:ext uri="{FF2B5EF4-FFF2-40B4-BE49-F238E27FC236}">
                <a16:creationId xmlns:a16="http://schemas.microsoft.com/office/drawing/2014/main" id="{977311ED-D152-49CE-B941-58C2C68B34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28933" y="2989278"/>
            <a:ext cx="282522" cy="294294"/>
          </a:xfrm>
          <a:prstGeom prst="rect">
            <a:avLst/>
          </a:prstGeom>
        </p:spPr>
      </p:pic>
      <p:pic>
        <p:nvPicPr>
          <p:cNvPr id="19" name="Picture 18" descr="green checkmark">
            <a:extLst>
              <a:ext uri="{FF2B5EF4-FFF2-40B4-BE49-F238E27FC236}">
                <a16:creationId xmlns:a16="http://schemas.microsoft.com/office/drawing/2014/main" id="{68C51851-FC74-445B-ACEA-5568B9C5B6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28933" y="3524156"/>
            <a:ext cx="282522" cy="294294"/>
          </a:xfrm>
          <a:prstGeom prst="rect">
            <a:avLst/>
          </a:prstGeom>
        </p:spPr>
      </p:pic>
      <p:pic>
        <p:nvPicPr>
          <p:cNvPr id="20" name="Picture 19" descr="green checkmark">
            <a:extLst>
              <a:ext uri="{FF2B5EF4-FFF2-40B4-BE49-F238E27FC236}">
                <a16:creationId xmlns:a16="http://schemas.microsoft.com/office/drawing/2014/main" id="{286E62C6-C0DD-40D3-9B01-A53BEA16BD8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2188" y="3906093"/>
            <a:ext cx="282522" cy="294294"/>
          </a:xfrm>
          <a:prstGeom prst="rect">
            <a:avLst/>
          </a:prstGeom>
        </p:spPr>
      </p:pic>
      <p:pic>
        <p:nvPicPr>
          <p:cNvPr id="21" name="Picture 20" descr="green checkmark">
            <a:extLst>
              <a:ext uri="{FF2B5EF4-FFF2-40B4-BE49-F238E27FC236}">
                <a16:creationId xmlns:a16="http://schemas.microsoft.com/office/drawing/2014/main" id="{E0544E2A-DFA5-4E1A-BDBB-C72D5F58E6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18739" y="4358627"/>
            <a:ext cx="282522" cy="294294"/>
          </a:xfrm>
          <a:prstGeom prst="rect">
            <a:avLst/>
          </a:prstGeom>
        </p:spPr>
      </p:pic>
      <p:pic>
        <p:nvPicPr>
          <p:cNvPr id="22" name="Picture 21" descr="green checkmark">
            <a:extLst>
              <a:ext uri="{FF2B5EF4-FFF2-40B4-BE49-F238E27FC236}">
                <a16:creationId xmlns:a16="http://schemas.microsoft.com/office/drawing/2014/main" id="{9010AB03-7235-4718-AFA5-6E4CA30F6F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18739" y="4871903"/>
            <a:ext cx="282522" cy="294294"/>
          </a:xfrm>
          <a:prstGeom prst="rect">
            <a:avLst/>
          </a:prstGeom>
        </p:spPr>
      </p:pic>
      <p:pic>
        <p:nvPicPr>
          <p:cNvPr id="23" name="Picture 22" descr="green checkmark">
            <a:extLst>
              <a:ext uri="{FF2B5EF4-FFF2-40B4-BE49-F238E27FC236}">
                <a16:creationId xmlns:a16="http://schemas.microsoft.com/office/drawing/2014/main" id="{BAD2A935-CFA5-4F28-87F1-395DC249E4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2188" y="5283034"/>
            <a:ext cx="282522" cy="294294"/>
          </a:xfrm>
          <a:prstGeom prst="rect">
            <a:avLst/>
          </a:prstGeom>
        </p:spPr>
      </p:pic>
      <p:pic>
        <p:nvPicPr>
          <p:cNvPr id="24" name="Picture 23" descr="green checkmark">
            <a:extLst>
              <a:ext uri="{FF2B5EF4-FFF2-40B4-BE49-F238E27FC236}">
                <a16:creationId xmlns:a16="http://schemas.microsoft.com/office/drawing/2014/main" id="{8FC995B9-0BBE-4FC5-A185-42C4E1F946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62188" y="5747731"/>
            <a:ext cx="282522" cy="294294"/>
          </a:xfrm>
          <a:prstGeom prst="rect">
            <a:avLst/>
          </a:prstGeom>
        </p:spPr>
      </p:pic>
      <p:sp>
        <p:nvSpPr>
          <p:cNvPr id="5" name="Rectangle 4">
            <a:extLst>
              <a:ext uri="{FF2B5EF4-FFF2-40B4-BE49-F238E27FC236}">
                <a16:creationId xmlns:a16="http://schemas.microsoft.com/office/drawing/2014/main" id="{8AD22CE6-CC9F-4D16-8CFE-21CC26CB8F6C}"/>
              </a:ext>
            </a:extLst>
          </p:cNvPr>
          <p:cNvSpPr/>
          <p:nvPr/>
        </p:nvSpPr>
        <p:spPr>
          <a:xfrm>
            <a:off x="2632685" y="2479335"/>
            <a:ext cx="4091665" cy="395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36E9BC33-FDC4-4C01-8176-3B5846E5BF74}"/>
              </a:ext>
            </a:extLst>
          </p:cNvPr>
          <p:cNvSpPr/>
          <p:nvPr/>
        </p:nvSpPr>
        <p:spPr>
          <a:xfrm>
            <a:off x="2632690" y="3394303"/>
            <a:ext cx="4091665" cy="395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2B259B8B-624B-4E8F-BE1E-D90934E5DCAB}"/>
              </a:ext>
            </a:extLst>
          </p:cNvPr>
          <p:cNvSpPr/>
          <p:nvPr/>
        </p:nvSpPr>
        <p:spPr>
          <a:xfrm>
            <a:off x="2632688" y="4307775"/>
            <a:ext cx="4091665" cy="395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7CD2F4D8-1CCA-470A-B5CD-903701117EA6}"/>
              </a:ext>
            </a:extLst>
          </p:cNvPr>
          <p:cNvSpPr/>
          <p:nvPr/>
        </p:nvSpPr>
        <p:spPr>
          <a:xfrm>
            <a:off x="2632687" y="4773635"/>
            <a:ext cx="4091665"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8116233C-1F85-49E8-8EE4-7DA8FF8FD40C}"/>
              </a:ext>
            </a:extLst>
          </p:cNvPr>
          <p:cNvSpPr/>
          <p:nvPr/>
        </p:nvSpPr>
        <p:spPr>
          <a:xfrm>
            <a:off x="2632686" y="5236176"/>
            <a:ext cx="4091665" cy="395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C5FBD80A-A71F-4BAA-A02D-70C7528FD248}"/>
              </a:ext>
            </a:extLst>
          </p:cNvPr>
          <p:cNvSpPr/>
          <p:nvPr/>
        </p:nvSpPr>
        <p:spPr>
          <a:xfrm>
            <a:off x="2632685" y="5685790"/>
            <a:ext cx="4091665"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0A1EA883-676A-4680-B908-7C9F79ECA81A}"/>
              </a:ext>
            </a:extLst>
          </p:cNvPr>
          <p:cNvSpPr/>
          <p:nvPr/>
        </p:nvSpPr>
        <p:spPr>
          <a:xfrm>
            <a:off x="2632685" y="2958128"/>
            <a:ext cx="4091665"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D2FE5A29-6DD9-4DFA-870A-9E39FB7D375F}"/>
              </a:ext>
            </a:extLst>
          </p:cNvPr>
          <p:cNvSpPr/>
          <p:nvPr/>
        </p:nvSpPr>
        <p:spPr>
          <a:xfrm>
            <a:off x="2646168" y="3899152"/>
            <a:ext cx="4091665"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4999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P spid="28" grpId="0" animBg="1"/>
      <p:bldP spid="29" grpId="0" animBg="1"/>
      <p:bldP spid="30" grpId="0" animBg="1"/>
      <p:bldP spid="31" grpId="0" animBg="1"/>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r>
              <a:rPr lang="en-GB" sz="3600" b="1" dirty="0">
                <a:solidFill>
                  <a:schemeClr val="bg1"/>
                </a:solidFill>
              </a:rPr>
              <a:t> !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sam</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ède s</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rien aime ab</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sur le p</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thon r</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Syrian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Samoyed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likes to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bark</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the royal python.]</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9366B9C9-A141-45BB-9593-1F187D4AC0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0D76259-B654-4ADA-A166-655BA89184A4}"/>
              </a:ext>
            </a:extLst>
          </p:cNvPr>
          <p:cNvSpPr txBox="1"/>
          <p:nvPr/>
        </p:nvSpPr>
        <p:spPr>
          <a:xfrm>
            <a:off x="180000" y="3947886"/>
            <a:ext cx="956491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lvie la c</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cliste j</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euse v</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age à Ch</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[Sylvie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joyful</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cyclist</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travels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Cyprus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4" name="Picture 13">
            <a:extLst>
              <a:ext uri="{FF2B5EF4-FFF2-40B4-BE49-F238E27FC236}">
                <a16:creationId xmlns:a16="http://schemas.microsoft.com/office/drawing/2014/main" id="{35543BFD-AE61-4507-A414-EBC084894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7531" y="2299678"/>
            <a:ext cx="2049441" cy="1537081"/>
          </a:xfrm>
          <a:prstGeom prst="rect">
            <a:avLst/>
          </a:prstGeom>
        </p:spPr>
      </p:pic>
      <p:pic>
        <p:nvPicPr>
          <p:cNvPr id="16" name="Picture 15">
            <a:extLst>
              <a:ext uri="{FF2B5EF4-FFF2-40B4-BE49-F238E27FC236}">
                <a16:creationId xmlns:a16="http://schemas.microsoft.com/office/drawing/2014/main" id="{1F0D1988-8022-4473-9AAC-493B6A79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7900" y="2408803"/>
            <a:ext cx="1557015" cy="1391582"/>
          </a:xfrm>
          <a:prstGeom prst="rect">
            <a:avLst/>
          </a:prstGeom>
        </p:spPr>
      </p:pic>
      <p:pic>
        <p:nvPicPr>
          <p:cNvPr id="18" name="Picture 17">
            <a:extLst>
              <a:ext uri="{FF2B5EF4-FFF2-40B4-BE49-F238E27FC236}">
                <a16:creationId xmlns:a16="http://schemas.microsoft.com/office/drawing/2014/main" id="{1A4917B7-65AE-42E8-A7C6-2C18E1F00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19448">
            <a:off x="8532723" y="2106192"/>
            <a:ext cx="578880" cy="428733"/>
          </a:xfrm>
          <a:prstGeom prst="rect">
            <a:avLst/>
          </a:prstGeom>
        </p:spPr>
      </p:pic>
      <p:sp>
        <p:nvSpPr>
          <p:cNvPr id="19" name="Speech Bubble: Oval 18">
            <a:extLst>
              <a:ext uri="{FF2B5EF4-FFF2-40B4-BE49-F238E27FC236}">
                <a16:creationId xmlns:a16="http://schemas.microsoft.com/office/drawing/2014/main" id="{E1F99F5F-216A-455B-9E3C-8A09DFE80D1E}"/>
              </a:ext>
            </a:extLst>
          </p:cNvPr>
          <p:cNvSpPr/>
          <p:nvPr/>
        </p:nvSpPr>
        <p:spPr>
          <a:xfrm>
            <a:off x="4731657" y="2408803"/>
            <a:ext cx="2728686" cy="1219768"/>
          </a:xfrm>
          <a:prstGeom prst="wedgeEllipseCallout">
            <a:avLst>
              <a:gd name="adj1" fmla="val -82003"/>
              <a:gd name="adj2" fmla="val 36322"/>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21" name="Picture 20">
            <a:extLst>
              <a:ext uri="{FF2B5EF4-FFF2-40B4-BE49-F238E27FC236}">
                <a16:creationId xmlns:a16="http://schemas.microsoft.com/office/drawing/2014/main" id="{06031469-C304-4D09-95F2-783133D306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644332" y="4366443"/>
            <a:ext cx="1625826" cy="2042923"/>
          </a:xfrm>
          <a:prstGeom prst="rect">
            <a:avLst/>
          </a:prstGeom>
        </p:spPr>
      </p:pic>
      <p:pic>
        <p:nvPicPr>
          <p:cNvPr id="23" name="Picture 22">
            <a:extLst>
              <a:ext uri="{FF2B5EF4-FFF2-40B4-BE49-F238E27FC236}">
                <a16:creationId xmlns:a16="http://schemas.microsoft.com/office/drawing/2014/main" id="{DF8183EF-1E45-4BE4-8706-B3F79C7ECC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5947" y="4928765"/>
            <a:ext cx="2103178" cy="1261907"/>
          </a:xfrm>
          <a:prstGeom prst="rect">
            <a:avLst/>
          </a:prstGeom>
        </p:spPr>
      </p:pic>
      <p:sp>
        <p:nvSpPr>
          <p:cNvPr id="5" name="Action Button: Go Forward or Next 4">
            <a:hlinkClick r:id="" action="ppaction://hlinkshowjump?jump=nextslide" highlightClick="1">
              <a:snd r:embed="rId9" name="le samoyède syrien.wav"/>
            </a:hlinkClick>
            <a:extLst>
              <a:ext uri="{FF2B5EF4-FFF2-40B4-BE49-F238E27FC236}">
                <a16:creationId xmlns:a16="http://schemas.microsoft.com/office/drawing/2014/main" id="{DF043190-41B5-4CFB-A4AF-3B2B77302A93}"/>
              </a:ext>
            </a:extLst>
          </p:cNvPr>
          <p:cNvSpPr/>
          <p:nvPr/>
        </p:nvSpPr>
        <p:spPr>
          <a:xfrm>
            <a:off x="10320001" y="1382276"/>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Action Button: Go Forward or Next 19">
            <a:hlinkClick r:id="" action="ppaction://hlinkshowjump?jump=nextslide" highlightClick="1">
              <a:snd r:embed="rId10" name="sylvie la cycliste joyeuse.wav"/>
            </a:hlinkClick>
            <a:extLst>
              <a:ext uri="{FF2B5EF4-FFF2-40B4-BE49-F238E27FC236}">
                <a16:creationId xmlns:a16="http://schemas.microsoft.com/office/drawing/2014/main" id="{61938C3F-D1EF-42B6-96C8-74C88437E232}"/>
              </a:ext>
            </a:extLst>
          </p:cNvPr>
          <p:cNvSpPr/>
          <p:nvPr/>
        </p:nvSpPr>
        <p:spPr>
          <a:xfrm>
            <a:off x="8535371" y="4076091"/>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39044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r>
              <a:rPr lang="en-GB" sz="3600" b="1" dirty="0">
                <a:solidFill>
                  <a:schemeClr val="bg1"/>
                </a:solidFill>
              </a:rPr>
              <a:t> !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l</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céen flamb</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 aime le r</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thme de l’h</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mne cal</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pso.</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flamboyant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sixth</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-former likes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rhythm</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calypso carol.]</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9366B9C9-A141-45BB-9593-1F187D4AC0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AB562DE0-7D17-41D0-AE65-3FC3F6693784}"/>
              </a:ext>
            </a:extLst>
          </p:cNvPr>
          <p:cNvSpPr txBox="1"/>
          <p:nvPr/>
        </p:nvSpPr>
        <p:spPr>
          <a:xfrm>
            <a:off x="180000" y="3657599"/>
            <a:ext cx="106680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v</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 m</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doit nett</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les p</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lônes du r</a:t>
            </a:r>
            <a:r>
              <a:rPr kumimoji="0" lang="fr-FR" sz="3000" b="1" i="0" u="none" strike="noStrike" kern="1200" cap="none" spc="0" normalizeH="0" baseline="0" noProof="0" dirty="0">
                <a:ln>
                  <a:noFill/>
                </a:ln>
                <a:solidFill>
                  <a:srgbClr val="ED7D31"/>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average</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hooligan has to clean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pylons</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kingdom</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7" name="Picture 16">
            <a:extLst>
              <a:ext uri="{FF2B5EF4-FFF2-40B4-BE49-F238E27FC236}">
                <a16:creationId xmlns:a16="http://schemas.microsoft.com/office/drawing/2014/main" id="{981BCFC3-5BC5-4708-803E-9AB47090F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5343" y="2223586"/>
            <a:ext cx="1569031" cy="1569031"/>
          </a:xfrm>
          <a:prstGeom prst="rect">
            <a:avLst/>
          </a:prstGeom>
        </p:spPr>
      </p:pic>
      <p:pic>
        <p:nvPicPr>
          <p:cNvPr id="19" name="Picture 18">
            <a:extLst>
              <a:ext uri="{FF2B5EF4-FFF2-40B4-BE49-F238E27FC236}">
                <a16:creationId xmlns:a16="http://schemas.microsoft.com/office/drawing/2014/main" id="{72D71EF4-5771-41A0-A1DD-59D1A3FF8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4964" y="2310748"/>
            <a:ext cx="2028122" cy="1245394"/>
          </a:xfrm>
          <a:prstGeom prst="rect">
            <a:avLst/>
          </a:prstGeom>
        </p:spPr>
      </p:pic>
      <p:pic>
        <p:nvPicPr>
          <p:cNvPr id="21" name="Picture 20">
            <a:extLst>
              <a:ext uri="{FF2B5EF4-FFF2-40B4-BE49-F238E27FC236}">
                <a16:creationId xmlns:a16="http://schemas.microsoft.com/office/drawing/2014/main" id="{E2584C45-9C78-4612-9CE8-FCD0C05948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8381" y="4651608"/>
            <a:ext cx="1453923" cy="1681140"/>
          </a:xfrm>
          <a:prstGeom prst="rect">
            <a:avLst/>
          </a:prstGeom>
        </p:spPr>
      </p:pic>
      <p:pic>
        <p:nvPicPr>
          <p:cNvPr id="23" name="Picture 22">
            <a:extLst>
              <a:ext uri="{FF2B5EF4-FFF2-40B4-BE49-F238E27FC236}">
                <a16:creationId xmlns:a16="http://schemas.microsoft.com/office/drawing/2014/main" id="{549DE04E-F313-4EF0-A4DE-39CC288268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9980" y="4567784"/>
            <a:ext cx="2522695" cy="1681140"/>
          </a:xfrm>
          <a:prstGeom prst="rect">
            <a:avLst/>
          </a:prstGeom>
        </p:spPr>
      </p:pic>
      <p:pic>
        <p:nvPicPr>
          <p:cNvPr id="25" name="Picture 24">
            <a:extLst>
              <a:ext uri="{FF2B5EF4-FFF2-40B4-BE49-F238E27FC236}">
                <a16:creationId xmlns:a16="http://schemas.microsoft.com/office/drawing/2014/main" id="{E4DD746B-81F6-46C1-B74F-38676E0D8C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7038" y="4773167"/>
            <a:ext cx="1453923" cy="1438021"/>
          </a:xfrm>
          <a:prstGeom prst="rect">
            <a:avLst/>
          </a:prstGeom>
        </p:spPr>
      </p:pic>
      <p:sp>
        <p:nvSpPr>
          <p:cNvPr id="18" name="Action Button: Go Forward or Next 17">
            <a:hlinkClick r:id="" action="ppaction://hlinkshowjump?jump=nextslide" highlightClick="1">
              <a:snd r:embed="rId9" name="le lycéen flamboyant.wav"/>
            </a:hlinkClick>
            <a:extLst>
              <a:ext uri="{FF2B5EF4-FFF2-40B4-BE49-F238E27FC236}">
                <a16:creationId xmlns:a16="http://schemas.microsoft.com/office/drawing/2014/main" id="{14031EAF-429F-4CB1-B6D3-27F5AB2A3BFC}"/>
              </a:ext>
            </a:extLst>
          </p:cNvPr>
          <p:cNvSpPr/>
          <p:nvPr/>
        </p:nvSpPr>
        <p:spPr>
          <a:xfrm>
            <a:off x="11222525" y="1368283"/>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Action Button: Go Forward or Next 19">
            <a:hlinkClick r:id="" action="ppaction://hlinkshowjump?jump=nextslide" highlightClick="1">
              <a:snd r:embed="rId10" name="le voyou moyen.wav"/>
            </a:hlinkClick>
            <a:extLst>
              <a:ext uri="{FF2B5EF4-FFF2-40B4-BE49-F238E27FC236}">
                <a16:creationId xmlns:a16="http://schemas.microsoft.com/office/drawing/2014/main" id="{B7DF11FF-6FC2-428B-8910-E785FC4610DD}"/>
              </a:ext>
            </a:extLst>
          </p:cNvPr>
          <p:cNvSpPr/>
          <p:nvPr/>
        </p:nvSpPr>
        <p:spPr>
          <a:xfrm>
            <a:off x="10712312" y="3743875"/>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41446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[oy]</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038761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[oy]</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oy</a:t>
            </a:r>
            <a:endParaRPr lang="en-GB" dirty="0"/>
          </a:p>
        </p:txBody>
      </p:sp>
      <p:sp>
        <p:nvSpPr>
          <p:cNvPr id="9" name="Rounded Rectangle 8" descr="rectangle"/>
          <p:cNvSpPr/>
          <p:nvPr/>
        </p:nvSpPr>
        <p:spPr>
          <a:xfrm>
            <a:off x="4143087" y="2063834"/>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482417" y="3594940"/>
            <a:ext cx="322716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oy</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4" name="Rectangle 3"/>
          <p:cNvSpPr/>
          <p:nvPr/>
        </p:nvSpPr>
        <p:spPr>
          <a:xfrm>
            <a:off x="433266" y="584479"/>
            <a:ext cx="332334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nett</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oy</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2043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fr-FR" sz="66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oy</a:t>
            </a: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endParaRPr kumimoji="0" lang="fr-FR"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9847" y="4729991"/>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empl</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oy</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a:t>
            </a:r>
          </a:p>
        </p:txBody>
      </p:sp>
      <p:sp>
        <p:nvSpPr>
          <p:cNvPr id="8" name="TextBox 7"/>
          <p:cNvSpPr txBox="1"/>
          <p:nvPr/>
        </p:nvSpPr>
        <p:spPr>
          <a:xfrm>
            <a:off x="8010393" y="752088"/>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fr-FR" sz="66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oy</a:t>
            </a: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age</a:t>
            </a:r>
            <a:endParaRPr kumimoji="0" lang="fr-FR"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04291" y="4254200"/>
            <a:ext cx="279114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oy</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802511" y="5125791"/>
            <a:ext cx="24465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[average]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end messag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288650"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ponge and bucket of water">
            <a:extLst>
              <a:ext uri="{FF2B5EF4-FFF2-40B4-BE49-F238E27FC236}">
                <a16:creationId xmlns:a16="http://schemas.microsoft.com/office/drawing/2014/main" id="{3F49D309-36A8-4F74-97E8-8782EC8DF9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1371610" y="1665308"/>
            <a:ext cx="1335014" cy="163367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rown">
            <a:extLst>
              <a:ext uri="{FF2B5EF4-FFF2-40B4-BE49-F238E27FC236}">
                <a16:creationId xmlns:a16="http://schemas.microsoft.com/office/drawing/2014/main" id="{D1A9FA24-61D6-492A-81C5-0880790571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1371610" y="4702935"/>
            <a:ext cx="1554470" cy="130429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BBA643B-474A-FD44-840A-6758FB6BC684}"/>
              </a:ext>
            </a:extLst>
          </p:cNvPr>
          <p:cNvSpPr/>
          <p:nvPr/>
        </p:nvSpPr>
        <p:spPr>
          <a:xfrm>
            <a:off x="8777084" y="1763028"/>
            <a:ext cx="21547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[journey]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6" name="Picture 5" descr="plane flying around the world">
            <a:extLst>
              <a:ext uri="{FF2B5EF4-FFF2-40B4-BE49-F238E27FC236}">
                <a16:creationId xmlns:a16="http://schemas.microsoft.com/office/drawing/2014/main" id="{152336E9-B3FF-114F-AA7D-8137691067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60704" y="2356442"/>
            <a:ext cx="1587642" cy="1597627"/>
          </a:xfrm>
          <a:prstGeom prst="rect">
            <a:avLst/>
          </a:prstGeom>
        </p:spPr>
      </p:pic>
      <p:sp>
        <p:nvSpPr>
          <p:cNvPr id="20" name="Rectangle 19">
            <a:extLst>
              <a:ext uri="{FF2B5EF4-FFF2-40B4-BE49-F238E27FC236}">
                <a16:creationId xmlns:a16="http://schemas.microsoft.com/office/drawing/2014/main" id="{AD07ACB1-F458-BC4E-BDA3-04FDB85AE260}"/>
              </a:ext>
            </a:extLst>
          </p:cNvPr>
          <p:cNvSpPr/>
          <p:nvPr/>
        </p:nvSpPr>
        <p:spPr>
          <a:xfrm>
            <a:off x="4781242" y="5684066"/>
            <a:ext cx="27975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[employee]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51658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y nettoy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5" name="oy nettoy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oy voyag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6" name="oy voyag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oy roya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316"/>
                                        </p:tgtEl>
                                        <p:attrNameLst>
                                          <p:attrName>style.visibility</p:attrName>
                                        </p:attrNameLst>
                                      </p:cBhvr>
                                      <p:to>
                                        <p:strVal val="visible"/>
                                      </p:to>
                                    </p:set>
                                    <p:animEffect transition="in" filter="fade">
                                      <p:cBhvr>
                                        <p:cTn id="51" dur="500"/>
                                        <p:tgtEl>
                                          <p:spTgt spid="13316"/>
                                        </p:tgtEl>
                                      </p:cBhvr>
                                    </p:animEffect>
                                  </p:childTnLst>
                                  <p:subTnLst>
                                    <p:audio>
                                      <p:cMediaNode>
                                        <p:cTn display="0" masterRel="sameClick">
                                          <p:stCondLst>
                                            <p:cond evt="begin" delay="0">
                                              <p:tn val="49"/>
                                            </p:cond>
                                          </p:stCondLst>
                                          <p:endCondLst>
                                            <p:cond evt="onStopAudio" delay="0">
                                              <p:tgtEl>
                                                <p:sldTgt/>
                                              </p:tgtEl>
                                            </p:cond>
                                          </p:endCondLst>
                                        </p:cTn>
                                        <p:tgtEl>
                                          <p:sndTgt r:embed="rId7" name="oy roya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oy employé.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oy employé.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oy moyen.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subTnLst>
                                    <p:audio>
                                      <p:cMediaNode>
                                        <p:cTn display="0" masterRel="sameClick">
                                          <p:stCondLst>
                                            <p:cond evt="begin" delay="0">
                                              <p:tn val="69"/>
                                            </p:cond>
                                          </p:stCondLst>
                                          <p:endCondLst>
                                            <p:cond evt="onStopAudio" delay="0">
                                              <p:tgtEl>
                                                <p:sldTgt/>
                                              </p:tgtEl>
                                            </p:cond>
                                          </p:endCondLst>
                                        </p:cTn>
                                        <p:tgtEl>
                                          <p:sndTgt r:embed="rId9" name="oy moy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6"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99430" y="21225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oy</a:t>
            </a:r>
            <a:endParaRPr lang="en-US" dirty="0"/>
          </a:p>
        </p:txBody>
      </p:sp>
      <p:sp>
        <p:nvSpPr>
          <p:cNvPr id="4" name="TextBox 3"/>
          <p:cNvSpPr txBox="1"/>
          <p:nvPr/>
        </p:nvSpPr>
        <p:spPr>
          <a:xfrm>
            <a:off x="2939527" y="4303986"/>
            <a:ext cx="631294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fr-FR"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oy</a:t>
            </a:r>
            <a:r>
              <a:rPr kumimoji="0" lang="fr-FR"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pic>
        <p:nvPicPr>
          <p:cNvPr id="3" name="Picture 2" descr="'send messag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182979"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05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oy envoy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5B699D14-7BE5-4986-906F-6732806D3FC2}"/>
              </a:ext>
            </a:extLst>
          </p:cNvPr>
          <p:cNvGraphicFramePr>
            <a:graphicFrameLocks noGrp="1"/>
          </p:cNvGraphicFramePr>
          <p:nvPr/>
        </p:nvGraphicFramePr>
        <p:xfrm>
          <a:off x="287283" y="1995840"/>
          <a:ext cx="9025862" cy="4114800"/>
        </p:xfrm>
        <a:graphic>
          <a:graphicData uri="http://schemas.openxmlformats.org/drawingml/2006/table">
            <a:tbl>
              <a:tblPr firstRow="1" bandRow="1">
                <a:tableStyleId>{21E4AEA4-8DFA-4A89-87EB-49C32662AFE0}</a:tableStyleId>
              </a:tblPr>
              <a:tblGrid>
                <a:gridCol w="535920">
                  <a:extLst>
                    <a:ext uri="{9D8B030D-6E8A-4147-A177-3AD203B41FA5}">
                      <a16:colId xmlns:a16="http://schemas.microsoft.com/office/drawing/2014/main" val="1925490264"/>
                    </a:ext>
                  </a:extLst>
                </a:gridCol>
                <a:gridCol w="2547374">
                  <a:extLst>
                    <a:ext uri="{9D8B030D-6E8A-4147-A177-3AD203B41FA5}">
                      <a16:colId xmlns:a16="http://schemas.microsoft.com/office/drawing/2014/main" val="721217777"/>
                    </a:ext>
                  </a:extLst>
                </a:gridCol>
                <a:gridCol w="2547374">
                  <a:extLst>
                    <a:ext uri="{9D8B030D-6E8A-4147-A177-3AD203B41FA5}">
                      <a16:colId xmlns:a16="http://schemas.microsoft.com/office/drawing/2014/main" val="4030488612"/>
                    </a:ext>
                  </a:extLst>
                </a:gridCol>
                <a:gridCol w="1697597">
                  <a:extLst>
                    <a:ext uri="{9D8B030D-6E8A-4147-A177-3AD203B41FA5}">
                      <a16:colId xmlns:a16="http://schemas.microsoft.com/office/drawing/2014/main" val="2585646328"/>
                    </a:ext>
                  </a:extLst>
                </a:gridCol>
                <a:gridCol w="1697597">
                  <a:extLst>
                    <a:ext uri="{9D8B030D-6E8A-4147-A177-3AD203B41FA5}">
                      <a16:colId xmlns:a16="http://schemas.microsoft.com/office/drawing/2014/main" val="1118927646"/>
                    </a:ext>
                  </a:extLst>
                </a:gridCol>
              </a:tblGrid>
              <a:tr h="370840">
                <a:tc>
                  <a:txBody>
                    <a:bodyPr/>
                    <a:lstStyle/>
                    <a:p>
                      <a:pPr algn="ctr"/>
                      <a:r>
                        <a:rPr lang="fr-FR" sz="2400" dirty="0"/>
                        <a:t>Q</a:t>
                      </a:r>
                    </a:p>
                  </a:txBody>
                  <a:tcPr>
                    <a:solidFill>
                      <a:srgbClr val="E87D1E"/>
                    </a:solidFill>
                  </a:tcPr>
                </a:tc>
                <a:tc>
                  <a:txBody>
                    <a:bodyPr/>
                    <a:lstStyle/>
                    <a:p>
                      <a:pPr algn="ctr"/>
                      <a:r>
                        <a:rPr lang="fr-FR" sz="2400" dirty="0"/>
                        <a:t>mot</a:t>
                      </a:r>
                    </a:p>
                  </a:txBody>
                  <a:tcPr>
                    <a:solidFill>
                      <a:srgbClr val="E87D1E"/>
                    </a:solidFill>
                  </a:tcPr>
                </a:tc>
                <a:tc>
                  <a:txBody>
                    <a:bodyPr/>
                    <a:lstStyle/>
                    <a:p>
                      <a:pPr algn="ctr"/>
                      <a:r>
                        <a:rPr lang="en-GB" sz="2400" dirty="0" err="1"/>
                        <a:t>en</a:t>
                      </a:r>
                      <a:r>
                        <a:rPr lang="en-GB" sz="2400" dirty="0"/>
                        <a:t> </a:t>
                      </a:r>
                      <a:r>
                        <a:rPr lang="en-GB" sz="2400" dirty="0" err="1"/>
                        <a:t>anglais</a:t>
                      </a:r>
                      <a:endParaRPr lang="fr-FR" sz="2400" dirty="0"/>
                    </a:p>
                  </a:txBody>
                  <a:tcPr>
                    <a:solidFill>
                      <a:srgbClr val="E87D1E"/>
                    </a:solidFill>
                  </a:tcPr>
                </a:tc>
                <a:tc>
                  <a:txBody>
                    <a:bodyPr/>
                    <a:lstStyle/>
                    <a:p>
                      <a:pPr algn="ctr"/>
                      <a:r>
                        <a:rPr lang="fr-FR" sz="2400" dirty="0"/>
                        <a:t>[</a:t>
                      </a:r>
                      <a:r>
                        <a:rPr lang="fr-FR" sz="2400" dirty="0" err="1"/>
                        <a:t>oy</a:t>
                      </a:r>
                      <a:r>
                        <a:rPr lang="fr-FR" sz="2400" dirty="0"/>
                        <a:t>]</a:t>
                      </a:r>
                    </a:p>
                  </a:txBody>
                  <a:tcPr>
                    <a:solidFill>
                      <a:srgbClr val="E87D1E"/>
                    </a:solidFill>
                  </a:tcPr>
                </a:tc>
                <a:tc>
                  <a:txBody>
                    <a:bodyPr/>
                    <a:lstStyle/>
                    <a:p>
                      <a:pPr algn="ctr"/>
                      <a:r>
                        <a:rPr lang="fr-FR" sz="2400" dirty="0"/>
                        <a:t>[y]</a:t>
                      </a:r>
                    </a:p>
                  </a:txBody>
                  <a:tcPr>
                    <a:solidFill>
                      <a:srgbClr val="E87D1E"/>
                    </a:solidFill>
                  </a:tcPr>
                </a:tc>
                <a:extLst>
                  <a:ext uri="{0D108BD9-81ED-4DB2-BD59-A6C34878D82A}">
                    <a16:rowId xmlns:a16="http://schemas.microsoft.com/office/drawing/2014/main" val="169592804"/>
                  </a:ext>
                </a:extLst>
              </a:tr>
              <a:tr h="370840">
                <a:tc>
                  <a:txBody>
                    <a:bodyPr/>
                    <a:lstStyle/>
                    <a:p>
                      <a:endParaRPr lang="fr-FR" sz="2400"/>
                    </a:p>
                  </a:txBody>
                  <a:tcPr/>
                </a:tc>
                <a:tc>
                  <a:txBody>
                    <a:bodyPr/>
                    <a:lstStyle/>
                    <a:p>
                      <a:r>
                        <a:rPr lang="fr-FR" sz="2400" dirty="0">
                          <a:solidFill>
                            <a:srgbClr val="002060"/>
                          </a:solidFill>
                        </a:rPr>
                        <a:t>j</a:t>
                      </a:r>
                      <a:r>
                        <a:rPr lang="fr-FR" sz="2400" b="1" dirty="0">
                          <a:solidFill>
                            <a:srgbClr val="EE6000"/>
                          </a:solidFill>
                        </a:rPr>
                        <a:t>oy</a:t>
                      </a:r>
                      <a:r>
                        <a:rPr lang="fr-FR" sz="2400" dirty="0">
                          <a:solidFill>
                            <a:srgbClr val="002060"/>
                          </a:solidFill>
                        </a:rPr>
                        <a:t>au</a:t>
                      </a:r>
                    </a:p>
                  </a:txBody>
                  <a:tcPr/>
                </a:tc>
                <a:tc>
                  <a:txBody>
                    <a:bodyPr/>
                    <a:lstStyle/>
                    <a:p>
                      <a:r>
                        <a:rPr lang="en-GB" sz="2400" noProof="0">
                          <a:solidFill>
                            <a:srgbClr val="002060"/>
                          </a:solidFill>
                        </a:rPr>
                        <a:t>[jewel]</a:t>
                      </a:r>
                    </a:p>
                  </a:txBody>
                  <a:tcPr/>
                </a:tc>
                <a:tc>
                  <a:txBody>
                    <a:bodyPr/>
                    <a:lstStyle/>
                    <a:p>
                      <a:endParaRPr lang="fr-FR" sz="2400" dirty="0"/>
                    </a:p>
                  </a:txBody>
                  <a:tcPr/>
                </a:tc>
                <a:tc>
                  <a:txBody>
                    <a:bodyPr/>
                    <a:lstStyle/>
                    <a:p>
                      <a:endParaRPr lang="fr-FR" sz="2400"/>
                    </a:p>
                  </a:txBody>
                  <a:tcPr/>
                </a:tc>
                <a:extLst>
                  <a:ext uri="{0D108BD9-81ED-4DB2-BD59-A6C34878D82A}">
                    <a16:rowId xmlns:a16="http://schemas.microsoft.com/office/drawing/2014/main" val="4215077657"/>
                  </a:ext>
                </a:extLst>
              </a:tr>
              <a:tr h="370840">
                <a:tc>
                  <a:txBody>
                    <a:bodyPr/>
                    <a:lstStyle/>
                    <a:p>
                      <a:endParaRPr lang="fr-FR" sz="2400"/>
                    </a:p>
                  </a:txBody>
                  <a:tcPr/>
                </a:tc>
                <a:tc>
                  <a:txBody>
                    <a:bodyPr/>
                    <a:lstStyle/>
                    <a:p>
                      <a:r>
                        <a:rPr lang="fr-FR" sz="2400" dirty="0">
                          <a:solidFill>
                            <a:srgbClr val="002060"/>
                          </a:solidFill>
                        </a:rPr>
                        <a:t>c </a:t>
                      </a:r>
                      <a:r>
                        <a:rPr lang="fr-FR" sz="2400" b="1" dirty="0">
                          <a:solidFill>
                            <a:srgbClr val="EE6000"/>
                          </a:solidFill>
                        </a:rPr>
                        <a:t>y</a:t>
                      </a:r>
                      <a:r>
                        <a:rPr lang="fr-FR" sz="2400" dirty="0">
                          <a:solidFill>
                            <a:srgbClr val="002060"/>
                          </a:solidFill>
                        </a:rPr>
                        <a:t> cliste</a:t>
                      </a:r>
                    </a:p>
                  </a:txBody>
                  <a:tcPr/>
                </a:tc>
                <a:tc>
                  <a:txBody>
                    <a:bodyPr/>
                    <a:lstStyle/>
                    <a:p>
                      <a:r>
                        <a:rPr lang="en-GB" sz="2400" noProof="0">
                          <a:solidFill>
                            <a:srgbClr val="002060"/>
                          </a:solidFill>
                        </a:rPr>
                        <a:t>[cyclist]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880739684"/>
                  </a:ext>
                </a:extLst>
              </a:tr>
              <a:tr h="370840">
                <a:tc>
                  <a:txBody>
                    <a:bodyPr/>
                    <a:lstStyle/>
                    <a:p>
                      <a:endParaRPr lang="fr-FR" sz="2400"/>
                    </a:p>
                  </a:txBody>
                  <a:tcPr/>
                </a:tc>
                <a:tc>
                  <a:txBody>
                    <a:bodyPr/>
                    <a:lstStyle/>
                    <a:p>
                      <a:r>
                        <a:rPr lang="fr-FR" sz="2400" dirty="0">
                          <a:solidFill>
                            <a:srgbClr val="002060"/>
                          </a:solidFill>
                        </a:rPr>
                        <a:t>r</a:t>
                      </a:r>
                      <a:r>
                        <a:rPr lang="fr-FR" sz="2400" b="1" dirty="0">
                          <a:solidFill>
                            <a:srgbClr val="EE6000"/>
                          </a:solidFill>
                        </a:rPr>
                        <a:t> y </a:t>
                      </a:r>
                      <a:r>
                        <a:rPr lang="fr-FR" sz="2400" dirty="0">
                          <a:solidFill>
                            <a:srgbClr val="002060"/>
                          </a:solidFill>
                        </a:rPr>
                        <a:t>thme</a:t>
                      </a:r>
                    </a:p>
                  </a:txBody>
                  <a:tcPr/>
                </a:tc>
                <a:tc>
                  <a:txBody>
                    <a:bodyPr/>
                    <a:lstStyle/>
                    <a:p>
                      <a:r>
                        <a:rPr lang="en-GB" sz="2400" noProof="0">
                          <a:solidFill>
                            <a:srgbClr val="002060"/>
                          </a:solidFill>
                        </a:rPr>
                        <a:t>[rhythm]</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3580712503"/>
                  </a:ext>
                </a:extLst>
              </a:tr>
              <a:tr h="370840">
                <a:tc>
                  <a:txBody>
                    <a:bodyPr/>
                    <a:lstStyle/>
                    <a:p>
                      <a:endParaRPr lang="fr-FR" sz="2400"/>
                    </a:p>
                  </a:txBody>
                  <a:tcPr/>
                </a:tc>
                <a:tc>
                  <a:txBody>
                    <a:bodyPr/>
                    <a:lstStyle/>
                    <a:p>
                      <a:r>
                        <a:rPr lang="fr-FR" sz="2400" dirty="0">
                          <a:solidFill>
                            <a:srgbClr val="002060"/>
                          </a:solidFill>
                        </a:rPr>
                        <a:t>v</a:t>
                      </a:r>
                      <a:r>
                        <a:rPr lang="fr-FR" sz="2400" b="1" dirty="0">
                          <a:solidFill>
                            <a:srgbClr val="EE6000"/>
                          </a:solidFill>
                        </a:rPr>
                        <a:t>oy</a:t>
                      </a:r>
                      <a:r>
                        <a:rPr lang="fr-FR" sz="2400" dirty="0">
                          <a:solidFill>
                            <a:srgbClr val="002060"/>
                          </a:solidFill>
                        </a:rPr>
                        <a:t>elle</a:t>
                      </a:r>
                    </a:p>
                  </a:txBody>
                  <a:tcPr/>
                </a:tc>
                <a:tc>
                  <a:txBody>
                    <a:bodyPr/>
                    <a:lstStyle/>
                    <a:p>
                      <a:r>
                        <a:rPr lang="en-GB" sz="2400" noProof="0">
                          <a:solidFill>
                            <a:srgbClr val="002060"/>
                          </a:solidFill>
                        </a:rPr>
                        <a:t>[vowel]</a:t>
                      </a:r>
                    </a:p>
                  </a:txBody>
                  <a:tcPr/>
                </a:tc>
                <a:tc>
                  <a:txBody>
                    <a:bodyPr/>
                    <a:lstStyle/>
                    <a:p>
                      <a:endParaRPr lang="fr-FR" sz="2400" dirty="0"/>
                    </a:p>
                  </a:txBody>
                  <a:tcPr/>
                </a:tc>
                <a:tc>
                  <a:txBody>
                    <a:bodyPr/>
                    <a:lstStyle/>
                    <a:p>
                      <a:endParaRPr lang="fr-FR" sz="2400"/>
                    </a:p>
                  </a:txBody>
                  <a:tcPr/>
                </a:tc>
                <a:extLst>
                  <a:ext uri="{0D108BD9-81ED-4DB2-BD59-A6C34878D82A}">
                    <a16:rowId xmlns:a16="http://schemas.microsoft.com/office/drawing/2014/main" val="1998004162"/>
                  </a:ext>
                </a:extLst>
              </a:tr>
              <a:tr h="370840">
                <a:tc>
                  <a:txBody>
                    <a:bodyPr/>
                    <a:lstStyle/>
                    <a:p>
                      <a:endParaRPr lang="fr-FR" sz="2400"/>
                    </a:p>
                  </a:txBody>
                  <a:tcPr/>
                </a:tc>
                <a:tc>
                  <a:txBody>
                    <a:bodyPr/>
                    <a:lstStyle/>
                    <a:p>
                      <a:r>
                        <a:rPr lang="fr-FR" sz="2400" dirty="0">
                          <a:solidFill>
                            <a:srgbClr val="002060"/>
                          </a:solidFill>
                        </a:rPr>
                        <a:t>l </a:t>
                      </a:r>
                      <a:r>
                        <a:rPr lang="fr-FR" sz="2400" b="1" dirty="0">
                          <a:solidFill>
                            <a:srgbClr val="EE6000"/>
                          </a:solidFill>
                        </a:rPr>
                        <a:t>y</a:t>
                      </a:r>
                      <a:r>
                        <a:rPr lang="fr-FR" sz="2400" dirty="0">
                          <a:solidFill>
                            <a:srgbClr val="002060"/>
                          </a:solidFill>
                        </a:rPr>
                        <a:t> cée</a:t>
                      </a:r>
                    </a:p>
                  </a:txBody>
                  <a:tcPr/>
                </a:tc>
                <a:tc>
                  <a:txBody>
                    <a:bodyPr/>
                    <a:lstStyle/>
                    <a:p>
                      <a:r>
                        <a:rPr lang="en-GB" sz="2400" noProof="0">
                          <a:solidFill>
                            <a:srgbClr val="002060"/>
                          </a:solidFill>
                        </a:rPr>
                        <a:t>[sixth form]</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521668829"/>
                  </a:ext>
                </a:extLst>
              </a:tr>
              <a:tr h="370840">
                <a:tc>
                  <a:txBody>
                    <a:bodyPr/>
                    <a:lstStyle/>
                    <a:p>
                      <a:endParaRPr lang="fr-FR" sz="2400"/>
                    </a:p>
                  </a:txBody>
                  <a:tcPr/>
                </a:tc>
                <a:tc>
                  <a:txBody>
                    <a:bodyPr/>
                    <a:lstStyle/>
                    <a:p>
                      <a:r>
                        <a:rPr lang="fr-FR" sz="2400" dirty="0">
                          <a:solidFill>
                            <a:srgbClr val="002060"/>
                          </a:solidFill>
                        </a:rPr>
                        <a:t>g </a:t>
                      </a:r>
                      <a:r>
                        <a:rPr lang="fr-FR" sz="2400" b="1" dirty="0">
                          <a:solidFill>
                            <a:srgbClr val="EE6000"/>
                          </a:solidFill>
                        </a:rPr>
                        <a:t>y</a:t>
                      </a:r>
                      <a:r>
                        <a:rPr lang="fr-FR" sz="2400" dirty="0">
                          <a:solidFill>
                            <a:srgbClr val="002060"/>
                          </a:solidFill>
                        </a:rPr>
                        <a:t> mnase</a:t>
                      </a:r>
                    </a:p>
                  </a:txBody>
                  <a:tcPr/>
                </a:tc>
                <a:tc>
                  <a:txBody>
                    <a:bodyPr/>
                    <a:lstStyle/>
                    <a:p>
                      <a:r>
                        <a:rPr lang="en-GB" sz="2400" noProof="0">
                          <a:solidFill>
                            <a:srgbClr val="002060"/>
                          </a:solidFill>
                        </a:rPr>
                        <a:t>[gymnasium]</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2594560817"/>
                  </a:ext>
                </a:extLst>
              </a:tr>
              <a:tr h="370840">
                <a:tc>
                  <a:txBody>
                    <a:bodyPr/>
                    <a:lstStyle/>
                    <a:p>
                      <a:endParaRPr lang="fr-FR" sz="2400"/>
                    </a:p>
                  </a:txBody>
                  <a:tcPr/>
                </a:tc>
                <a:tc>
                  <a:txBody>
                    <a:bodyPr/>
                    <a:lstStyle/>
                    <a:p>
                      <a:r>
                        <a:rPr lang="fr-FR" sz="2400" dirty="0">
                          <a:solidFill>
                            <a:srgbClr val="002060"/>
                          </a:solidFill>
                        </a:rPr>
                        <a:t>incr</a:t>
                      </a:r>
                      <a:r>
                        <a:rPr lang="fr-FR" sz="2400" b="1" dirty="0">
                          <a:solidFill>
                            <a:srgbClr val="EE6000"/>
                          </a:solidFill>
                        </a:rPr>
                        <a:t>oy</a:t>
                      </a:r>
                      <a:r>
                        <a:rPr lang="fr-FR" sz="2400" dirty="0">
                          <a:solidFill>
                            <a:srgbClr val="002060"/>
                          </a:solidFill>
                        </a:rPr>
                        <a:t>able</a:t>
                      </a:r>
                    </a:p>
                  </a:txBody>
                  <a:tcPr/>
                </a:tc>
                <a:tc>
                  <a:txBody>
                    <a:bodyPr/>
                    <a:lstStyle/>
                    <a:p>
                      <a:r>
                        <a:rPr lang="en-GB" sz="2400" noProof="0">
                          <a:solidFill>
                            <a:srgbClr val="002060"/>
                          </a:solidFill>
                        </a:rPr>
                        <a:t>[incredible]</a:t>
                      </a:r>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3557117781"/>
                  </a:ext>
                </a:extLst>
              </a:tr>
              <a:tr h="370840">
                <a:tc>
                  <a:txBody>
                    <a:bodyPr/>
                    <a:lstStyle/>
                    <a:p>
                      <a:endParaRPr lang="fr-FR" sz="2400" dirty="0"/>
                    </a:p>
                  </a:txBody>
                  <a:tcPr/>
                </a:tc>
                <a:tc>
                  <a:txBody>
                    <a:bodyPr/>
                    <a:lstStyle/>
                    <a:p>
                      <a:r>
                        <a:rPr lang="fr-FR" sz="2400" dirty="0">
                          <a:solidFill>
                            <a:srgbClr val="002060"/>
                          </a:solidFill>
                        </a:rPr>
                        <a:t>cit</a:t>
                      </a:r>
                      <a:r>
                        <a:rPr lang="fr-FR" sz="2400" b="1" dirty="0">
                          <a:solidFill>
                            <a:srgbClr val="EE6000"/>
                          </a:solidFill>
                        </a:rPr>
                        <a:t>oy</a:t>
                      </a:r>
                      <a:r>
                        <a:rPr lang="fr-FR" sz="2400" dirty="0">
                          <a:solidFill>
                            <a:srgbClr val="002060"/>
                          </a:solidFill>
                        </a:rPr>
                        <a:t>en</a:t>
                      </a:r>
                    </a:p>
                  </a:txBody>
                  <a:tcPr/>
                </a:tc>
                <a:tc>
                  <a:txBody>
                    <a:bodyPr/>
                    <a:lstStyle/>
                    <a:p>
                      <a:r>
                        <a:rPr lang="en-GB" sz="2400" noProof="0" dirty="0">
                          <a:solidFill>
                            <a:srgbClr val="002060"/>
                          </a:solidFill>
                        </a:rPr>
                        <a:t>[citizen]</a:t>
                      </a: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319739931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Phonétique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Écoute. Les mots ont-ils la SSC [oy] ou [y] ?</a:t>
            </a:r>
          </a:p>
        </p:txBody>
      </p:sp>
      <p:sp>
        <p:nvSpPr>
          <p:cNvPr id="9" name="Action Button: Custom 16">
            <a:hlinkClick r:id="" action="ppaction://noaction" highlightClick="1">
              <a:snd r:embed="rId4" name="1 joyau.wav"/>
            </a:hlinkClick>
            <a:extLst>
              <a:ext uri="{FF2B5EF4-FFF2-40B4-BE49-F238E27FC236}">
                <a16:creationId xmlns:a16="http://schemas.microsoft.com/office/drawing/2014/main" id="{F3647B33-8889-40EE-86D0-188DA737FFEC}"/>
              </a:ext>
            </a:extLst>
          </p:cNvPr>
          <p:cNvSpPr/>
          <p:nvPr/>
        </p:nvSpPr>
        <p:spPr>
          <a:xfrm>
            <a:off x="377787" y="24793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2 cycliste.wav"/>
            </a:hlinkClick>
            <a:extLst>
              <a:ext uri="{FF2B5EF4-FFF2-40B4-BE49-F238E27FC236}">
                <a16:creationId xmlns:a16="http://schemas.microsoft.com/office/drawing/2014/main" id="{31C0CCE4-2C2A-4ED4-A8C6-7334F574E94E}"/>
              </a:ext>
            </a:extLst>
          </p:cNvPr>
          <p:cNvSpPr/>
          <p:nvPr/>
        </p:nvSpPr>
        <p:spPr>
          <a:xfrm>
            <a:off x="377787" y="29339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y rythme.wav"/>
            </a:hlinkClick>
            <a:extLst>
              <a:ext uri="{FF2B5EF4-FFF2-40B4-BE49-F238E27FC236}">
                <a16:creationId xmlns:a16="http://schemas.microsoft.com/office/drawing/2014/main" id="{E401D661-C519-4643-A6BF-97849A1AF0F4}"/>
              </a:ext>
            </a:extLst>
          </p:cNvPr>
          <p:cNvSpPr/>
          <p:nvPr/>
        </p:nvSpPr>
        <p:spPr>
          <a:xfrm>
            <a:off x="377787" y="33886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4 voyelle.wav"/>
            </a:hlinkClick>
            <a:extLst>
              <a:ext uri="{FF2B5EF4-FFF2-40B4-BE49-F238E27FC236}">
                <a16:creationId xmlns:a16="http://schemas.microsoft.com/office/drawing/2014/main" id="{C67F5D72-5D99-4702-93C2-04C0A230DDFD}"/>
              </a:ext>
            </a:extLst>
          </p:cNvPr>
          <p:cNvSpPr/>
          <p:nvPr/>
        </p:nvSpPr>
        <p:spPr>
          <a:xfrm>
            <a:off x="377787" y="38433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5 lycée.wav"/>
            </a:hlinkClick>
            <a:extLst>
              <a:ext uri="{FF2B5EF4-FFF2-40B4-BE49-F238E27FC236}">
                <a16:creationId xmlns:a16="http://schemas.microsoft.com/office/drawing/2014/main" id="{6882811C-9B05-4737-941B-52903D956657}"/>
              </a:ext>
            </a:extLst>
          </p:cNvPr>
          <p:cNvSpPr/>
          <p:nvPr/>
        </p:nvSpPr>
        <p:spPr>
          <a:xfrm>
            <a:off x="377787" y="42979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6 gymnase.wav"/>
            </a:hlinkClick>
            <a:extLst>
              <a:ext uri="{FF2B5EF4-FFF2-40B4-BE49-F238E27FC236}">
                <a16:creationId xmlns:a16="http://schemas.microsoft.com/office/drawing/2014/main" id="{6B50868A-CC1C-4256-BC58-5D316BA4CF5E}"/>
              </a:ext>
            </a:extLst>
          </p:cNvPr>
          <p:cNvSpPr/>
          <p:nvPr/>
        </p:nvSpPr>
        <p:spPr>
          <a:xfrm>
            <a:off x="382581" y="47526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7 incroyable.wav"/>
            </a:hlinkClick>
            <a:extLst>
              <a:ext uri="{FF2B5EF4-FFF2-40B4-BE49-F238E27FC236}">
                <a16:creationId xmlns:a16="http://schemas.microsoft.com/office/drawing/2014/main" id="{881FEB19-DCC0-41D0-A0EA-B6A71744A915}"/>
              </a:ext>
            </a:extLst>
          </p:cNvPr>
          <p:cNvSpPr/>
          <p:nvPr/>
        </p:nvSpPr>
        <p:spPr>
          <a:xfrm>
            <a:off x="387981" y="52073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8 citoyen.wav"/>
            </a:hlinkClick>
            <a:extLst>
              <a:ext uri="{FF2B5EF4-FFF2-40B4-BE49-F238E27FC236}">
                <a16:creationId xmlns:a16="http://schemas.microsoft.com/office/drawing/2014/main" id="{373D8359-76B0-4181-97EA-ED4B3F20E84C}"/>
              </a:ext>
            </a:extLst>
          </p:cNvPr>
          <p:cNvSpPr/>
          <p:nvPr/>
        </p:nvSpPr>
        <p:spPr>
          <a:xfrm>
            <a:off x="387981" y="56619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7" name="Picture 16" descr="green checkmark">
            <a:extLst>
              <a:ext uri="{FF2B5EF4-FFF2-40B4-BE49-F238E27FC236}">
                <a16:creationId xmlns:a16="http://schemas.microsoft.com/office/drawing/2014/main" id="{DAA48743-6F29-4EEC-A283-EB74E7DE98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7471" y="2556211"/>
            <a:ext cx="282522" cy="294294"/>
          </a:xfrm>
          <a:prstGeom prst="rect">
            <a:avLst/>
          </a:prstGeom>
        </p:spPr>
      </p:pic>
      <p:pic>
        <p:nvPicPr>
          <p:cNvPr id="18" name="Picture 17" descr="green checkmark">
            <a:extLst>
              <a:ext uri="{FF2B5EF4-FFF2-40B4-BE49-F238E27FC236}">
                <a16:creationId xmlns:a16="http://schemas.microsoft.com/office/drawing/2014/main" id="{977311ED-D152-49CE-B941-58C2C68B34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84216" y="2989278"/>
            <a:ext cx="282522" cy="294294"/>
          </a:xfrm>
          <a:prstGeom prst="rect">
            <a:avLst/>
          </a:prstGeom>
        </p:spPr>
      </p:pic>
      <p:pic>
        <p:nvPicPr>
          <p:cNvPr id="19" name="Picture 18" descr="green checkmark">
            <a:extLst>
              <a:ext uri="{FF2B5EF4-FFF2-40B4-BE49-F238E27FC236}">
                <a16:creationId xmlns:a16="http://schemas.microsoft.com/office/drawing/2014/main" id="{68C51851-FC74-445B-ACEA-5568B9C5B6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84216" y="3524156"/>
            <a:ext cx="282522" cy="294294"/>
          </a:xfrm>
          <a:prstGeom prst="rect">
            <a:avLst/>
          </a:prstGeom>
        </p:spPr>
      </p:pic>
      <p:pic>
        <p:nvPicPr>
          <p:cNvPr id="20" name="Picture 19" descr="green checkmark">
            <a:extLst>
              <a:ext uri="{FF2B5EF4-FFF2-40B4-BE49-F238E27FC236}">
                <a16:creationId xmlns:a16="http://schemas.microsoft.com/office/drawing/2014/main" id="{286E62C6-C0DD-40D3-9B01-A53BEA16BD8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7471" y="3906093"/>
            <a:ext cx="282522" cy="294294"/>
          </a:xfrm>
          <a:prstGeom prst="rect">
            <a:avLst/>
          </a:prstGeom>
        </p:spPr>
      </p:pic>
      <p:pic>
        <p:nvPicPr>
          <p:cNvPr id="21" name="Picture 20" descr="green checkmark">
            <a:extLst>
              <a:ext uri="{FF2B5EF4-FFF2-40B4-BE49-F238E27FC236}">
                <a16:creationId xmlns:a16="http://schemas.microsoft.com/office/drawing/2014/main" id="{E0544E2A-DFA5-4E1A-BDBB-C72D5F58E6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74022" y="4358627"/>
            <a:ext cx="282522" cy="294294"/>
          </a:xfrm>
          <a:prstGeom prst="rect">
            <a:avLst/>
          </a:prstGeom>
        </p:spPr>
      </p:pic>
      <p:pic>
        <p:nvPicPr>
          <p:cNvPr id="22" name="Picture 21" descr="green checkmark">
            <a:extLst>
              <a:ext uri="{FF2B5EF4-FFF2-40B4-BE49-F238E27FC236}">
                <a16:creationId xmlns:a16="http://schemas.microsoft.com/office/drawing/2014/main" id="{9010AB03-7235-4718-AFA5-6E4CA30F6F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74022" y="4871903"/>
            <a:ext cx="282522" cy="294294"/>
          </a:xfrm>
          <a:prstGeom prst="rect">
            <a:avLst/>
          </a:prstGeom>
        </p:spPr>
      </p:pic>
      <p:pic>
        <p:nvPicPr>
          <p:cNvPr id="23" name="Picture 22" descr="green checkmark">
            <a:extLst>
              <a:ext uri="{FF2B5EF4-FFF2-40B4-BE49-F238E27FC236}">
                <a16:creationId xmlns:a16="http://schemas.microsoft.com/office/drawing/2014/main" id="{BAD2A935-CFA5-4F28-87F1-395DC249E4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7471" y="5283034"/>
            <a:ext cx="282522" cy="294294"/>
          </a:xfrm>
          <a:prstGeom prst="rect">
            <a:avLst/>
          </a:prstGeom>
        </p:spPr>
      </p:pic>
      <p:pic>
        <p:nvPicPr>
          <p:cNvPr id="24" name="Picture 23" descr="green checkmark">
            <a:extLst>
              <a:ext uri="{FF2B5EF4-FFF2-40B4-BE49-F238E27FC236}">
                <a16:creationId xmlns:a16="http://schemas.microsoft.com/office/drawing/2014/main" id="{8FC995B9-0BBE-4FC5-A185-42C4E1F946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7471" y="5747731"/>
            <a:ext cx="282522" cy="294294"/>
          </a:xfrm>
          <a:prstGeom prst="rect">
            <a:avLst/>
          </a:prstGeom>
        </p:spPr>
      </p:pic>
      <p:sp>
        <p:nvSpPr>
          <p:cNvPr id="5" name="Rectangle 4">
            <a:extLst>
              <a:ext uri="{FF2B5EF4-FFF2-40B4-BE49-F238E27FC236}">
                <a16:creationId xmlns:a16="http://schemas.microsoft.com/office/drawing/2014/main" id="{8AD22CE6-CC9F-4D16-8CFE-21CC26CB8F6C}"/>
              </a:ext>
            </a:extLst>
          </p:cNvPr>
          <p:cNvSpPr/>
          <p:nvPr/>
        </p:nvSpPr>
        <p:spPr>
          <a:xfrm>
            <a:off x="984007" y="2533243"/>
            <a:ext cx="365367"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0A1EA883-676A-4680-B908-7C9F79ECA81A}"/>
              </a:ext>
            </a:extLst>
          </p:cNvPr>
          <p:cNvSpPr/>
          <p:nvPr/>
        </p:nvSpPr>
        <p:spPr>
          <a:xfrm>
            <a:off x="1186355" y="2946719"/>
            <a:ext cx="196850"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DF80564F-512D-4E1D-B7F2-1FFE26F4CB12}"/>
              </a:ext>
            </a:extLst>
          </p:cNvPr>
          <p:cNvSpPr/>
          <p:nvPr/>
        </p:nvSpPr>
        <p:spPr>
          <a:xfrm>
            <a:off x="1012256" y="3447127"/>
            <a:ext cx="308868"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80F91117-E1BE-4016-AB25-1AEC8784B421}"/>
              </a:ext>
            </a:extLst>
          </p:cNvPr>
          <p:cNvSpPr/>
          <p:nvPr/>
        </p:nvSpPr>
        <p:spPr>
          <a:xfrm>
            <a:off x="1080485" y="3863046"/>
            <a:ext cx="370490"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A038449D-7C25-4BDE-9425-9DA69F74336D}"/>
              </a:ext>
            </a:extLst>
          </p:cNvPr>
          <p:cNvSpPr/>
          <p:nvPr/>
        </p:nvSpPr>
        <p:spPr>
          <a:xfrm>
            <a:off x="984007" y="4354249"/>
            <a:ext cx="308868"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0C1D5D06-EB68-499C-B70A-6620DA8028C2}"/>
              </a:ext>
            </a:extLst>
          </p:cNvPr>
          <p:cNvSpPr/>
          <p:nvPr/>
        </p:nvSpPr>
        <p:spPr>
          <a:xfrm>
            <a:off x="1130346" y="4782390"/>
            <a:ext cx="308868"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77B28BBF-BBBA-49DB-961A-62499AF2D204}"/>
              </a:ext>
            </a:extLst>
          </p:cNvPr>
          <p:cNvSpPr/>
          <p:nvPr/>
        </p:nvSpPr>
        <p:spPr>
          <a:xfrm>
            <a:off x="1450975" y="5270387"/>
            <a:ext cx="370490"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0B20709E-D197-469D-BB78-5BF5AE68FF41}"/>
              </a:ext>
            </a:extLst>
          </p:cNvPr>
          <p:cNvSpPr/>
          <p:nvPr/>
        </p:nvSpPr>
        <p:spPr>
          <a:xfrm>
            <a:off x="1265730" y="5670326"/>
            <a:ext cx="370490"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Rounded Rectangular Callout 10">
            <a:extLst>
              <a:ext uri="{FF2B5EF4-FFF2-40B4-BE49-F238E27FC236}">
                <a16:creationId xmlns:a16="http://schemas.microsoft.com/office/drawing/2014/main" id="{CA566957-0A1A-47AF-AE10-5F5A59B8606A}"/>
              </a:ext>
            </a:extLst>
          </p:cNvPr>
          <p:cNvSpPr/>
          <p:nvPr/>
        </p:nvSpPr>
        <p:spPr>
          <a:xfrm>
            <a:off x="8777173" y="2976505"/>
            <a:ext cx="3174264" cy="2129647"/>
          </a:xfrm>
          <a:prstGeom prst="wedgeRoundRectCallout">
            <a:avLst>
              <a:gd name="adj1" fmla="val 21437"/>
              <a:gd name="adj2" fmla="val 61978"/>
              <a:gd name="adj3" fmla="val 16667"/>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Notice that all the words containing [y] are </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cognates </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(look like English).</a:t>
            </a:r>
          </a:p>
        </p:txBody>
      </p:sp>
      <p:pic>
        <p:nvPicPr>
          <p:cNvPr id="3074" name="Picture 2" descr="Gem Clip Art">
            <a:extLst>
              <a:ext uri="{FF2B5EF4-FFF2-40B4-BE49-F238E27FC236}">
                <a16:creationId xmlns:a16="http://schemas.microsoft.com/office/drawing/2014/main" id="{BC12E5C9-8709-4BAB-B206-C8AA4F45D3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2692" y="2238232"/>
            <a:ext cx="653599" cy="6957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ings, Balance, Gym, Gymnastics, Man">
            <a:extLst>
              <a:ext uri="{FF2B5EF4-FFF2-40B4-BE49-F238E27FC236}">
                <a16:creationId xmlns:a16="http://schemas.microsoft.com/office/drawing/2014/main" id="{6F70F851-6DEB-485E-B38C-2C158600E60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96404" y="4694177"/>
            <a:ext cx="526174" cy="5261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rum, Drum Club, Christmas">
            <a:extLst>
              <a:ext uri="{FF2B5EF4-FFF2-40B4-BE49-F238E27FC236}">
                <a16:creationId xmlns:a16="http://schemas.microsoft.com/office/drawing/2014/main" id="{730B2890-336C-44A3-9FCF-8C97F256F7C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41847" y="3114343"/>
            <a:ext cx="678290" cy="8478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moji, Face, Emotions, Wow, Yellow Emoji">
            <a:extLst>
              <a:ext uri="{FF2B5EF4-FFF2-40B4-BE49-F238E27FC236}">
                <a16:creationId xmlns:a16="http://schemas.microsoft.com/office/drawing/2014/main" id="{84FFB3B2-6AD7-452E-8C7B-22F12A6DD99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89925" y="5166197"/>
            <a:ext cx="585291" cy="585291"/>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6">
            <a:extLst>
              <a:ext uri="{FF2B5EF4-FFF2-40B4-BE49-F238E27FC236}">
                <a16:creationId xmlns:a16="http://schemas.microsoft.com/office/drawing/2014/main" id="{B147849C-D49C-4723-80C7-B317EF578F49}"/>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2033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35" grpId="0" animBg="1"/>
      <p:bldP spid="36" grpId="0" animBg="1"/>
      <p:bldP spid="37" grpId="0" animBg="1"/>
      <p:bldP spid="38" grpId="0" animBg="1"/>
      <p:bldP spid="39" grpId="0" animBg="1"/>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Des virelangues !  </a:t>
            </a:r>
          </a:p>
        </p:txBody>
      </p:sp>
      <p:sp>
        <p:nvSpPr>
          <p:cNvPr id="2" name="TextBox 1">
            <a:extLst>
              <a:ext uri="{FF2B5EF4-FFF2-40B4-BE49-F238E27FC236}">
                <a16:creationId xmlns:a16="http://schemas.microsoft.com/office/drawing/2014/main" id="{F5AEF9DF-2FD5-1442-9E84-D31130754D83}"/>
              </a:ext>
            </a:extLst>
          </p:cNvPr>
          <p:cNvSpPr txBox="1"/>
          <p:nvPr/>
        </p:nvSpPr>
        <p:spPr>
          <a:xfrm>
            <a:off x="322875" y="1447770"/>
            <a:ext cx="1119808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sam</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ède s</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rien aime ab</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sur le p</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thon r</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Syrian Samoyed likes to bark at the royal python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9366B9C9-A141-45BB-9593-1F187D4AC0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0D76259-B654-4ADA-A166-655BA89184A4}"/>
              </a:ext>
            </a:extLst>
          </p:cNvPr>
          <p:cNvSpPr txBox="1"/>
          <p:nvPr/>
        </p:nvSpPr>
        <p:spPr>
          <a:xfrm>
            <a:off x="322875" y="4099656"/>
            <a:ext cx="956491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lvie la c</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cliste j</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euse v</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age à Ch</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Sylvie the joyful cyclist travels to Cyprus.]</a:t>
            </a:r>
          </a:p>
        </p:txBody>
      </p:sp>
      <p:pic>
        <p:nvPicPr>
          <p:cNvPr id="14" name="Picture 13">
            <a:extLst>
              <a:ext uri="{FF2B5EF4-FFF2-40B4-BE49-F238E27FC236}">
                <a16:creationId xmlns:a16="http://schemas.microsoft.com/office/drawing/2014/main" id="{35543BFD-AE61-4507-A414-EBC084894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0406" y="2451448"/>
            <a:ext cx="2049441" cy="1537081"/>
          </a:xfrm>
          <a:prstGeom prst="rect">
            <a:avLst/>
          </a:prstGeom>
        </p:spPr>
      </p:pic>
      <p:pic>
        <p:nvPicPr>
          <p:cNvPr id="16" name="Picture 15">
            <a:extLst>
              <a:ext uri="{FF2B5EF4-FFF2-40B4-BE49-F238E27FC236}">
                <a16:creationId xmlns:a16="http://schemas.microsoft.com/office/drawing/2014/main" id="{1F0D1988-8022-4473-9AAC-493B6A79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775" y="2560573"/>
            <a:ext cx="1557015" cy="1391582"/>
          </a:xfrm>
          <a:prstGeom prst="rect">
            <a:avLst/>
          </a:prstGeom>
        </p:spPr>
      </p:pic>
      <p:pic>
        <p:nvPicPr>
          <p:cNvPr id="18" name="Picture 17">
            <a:extLst>
              <a:ext uri="{FF2B5EF4-FFF2-40B4-BE49-F238E27FC236}">
                <a16:creationId xmlns:a16="http://schemas.microsoft.com/office/drawing/2014/main" id="{1A4917B7-65AE-42E8-A7C6-2C18E1F00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19448">
            <a:off x="8675598" y="2257962"/>
            <a:ext cx="578880" cy="428733"/>
          </a:xfrm>
          <a:prstGeom prst="rect">
            <a:avLst/>
          </a:prstGeom>
        </p:spPr>
      </p:pic>
      <p:sp>
        <p:nvSpPr>
          <p:cNvPr id="19" name="Speech Bubble: Oval 18">
            <a:extLst>
              <a:ext uri="{FF2B5EF4-FFF2-40B4-BE49-F238E27FC236}">
                <a16:creationId xmlns:a16="http://schemas.microsoft.com/office/drawing/2014/main" id="{E1F99F5F-216A-455B-9E3C-8A09DFE80D1E}"/>
              </a:ext>
            </a:extLst>
          </p:cNvPr>
          <p:cNvSpPr/>
          <p:nvPr/>
        </p:nvSpPr>
        <p:spPr>
          <a:xfrm>
            <a:off x="4874532" y="2560573"/>
            <a:ext cx="2728686" cy="1219768"/>
          </a:xfrm>
          <a:prstGeom prst="wedgeEllipseCallout">
            <a:avLst>
              <a:gd name="adj1" fmla="val -82003"/>
              <a:gd name="adj2" fmla="val 36322"/>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21" name="Picture 20">
            <a:extLst>
              <a:ext uri="{FF2B5EF4-FFF2-40B4-BE49-F238E27FC236}">
                <a16:creationId xmlns:a16="http://schemas.microsoft.com/office/drawing/2014/main" id="{06031469-C304-4D09-95F2-783133D306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299120" y="4772367"/>
            <a:ext cx="1221298" cy="1534615"/>
          </a:xfrm>
          <a:prstGeom prst="rect">
            <a:avLst/>
          </a:prstGeom>
        </p:spPr>
      </p:pic>
      <p:pic>
        <p:nvPicPr>
          <p:cNvPr id="23" name="Picture 22">
            <a:extLst>
              <a:ext uri="{FF2B5EF4-FFF2-40B4-BE49-F238E27FC236}">
                <a16:creationId xmlns:a16="http://schemas.microsoft.com/office/drawing/2014/main" id="{DF8183EF-1E45-4BE4-8706-B3F79C7ECC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8504" y="4772367"/>
            <a:ext cx="2103178" cy="1261907"/>
          </a:xfrm>
          <a:prstGeom prst="rect">
            <a:avLst/>
          </a:prstGeom>
        </p:spPr>
      </p:pic>
      <p:sp>
        <p:nvSpPr>
          <p:cNvPr id="5" name="Action Button: Go Forward or Next 4">
            <a:hlinkClick r:id="" action="ppaction://noaction" highlightClick="1">
              <a:snd r:embed="rId9" name="le samoyède syrien.wav"/>
            </a:hlinkClick>
            <a:extLst>
              <a:ext uri="{FF2B5EF4-FFF2-40B4-BE49-F238E27FC236}">
                <a16:creationId xmlns:a16="http://schemas.microsoft.com/office/drawing/2014/main" id="{DF043190-41B5-4CFB-A4AF-3B2B77302A93}"/>
              </a:ext>
            </a:extLst>
          </p:cNvPr>
          <p:cNvSpPr/>
          <p:nvPr/>
        </p:nvSpPr>
        <p:spPr>
          <a:xfrm>
            <a:off x="10462876" y="1534046"/>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Action Button: Go Forward or Next 19">
            <a:hlinkClick r:id="" action="ppaction://noaction" highlightClick="1">
              <a:snd r:embed="rId10" name="sylvie la cycliste joyeuse.wav"/>
            </a:hlinkClick>
            <a:extLst>
              <a:ext uri="{FF2B5EF4-FFF2-40B4-BE49-F238E27FC236}">
                <a16:creationId xmlns:a16="http://schemas.microsoft.com/office/drawing/2014/main" id="{61938C3F-D1EF-42B6-96C8-74C88437E232}"/>
              </a:ext>
            </a:extLst>
          </p:cNvPr>
          <p:cNvSpPr/>
          <p:nvPr/>
        </p:nvSpPr>
        <p:spPr>
          <a:xfrm>
            <a:off x="8678246" y="4227861"/>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43726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Des virelangues !  </a:t>
            </a:r>
          </a:p>
        </p:txBody>
      </p:sp>
      <p:sp>
        <p:nvSpPr>
          <p:cNvPr id="2" name="TextBox 1">
            <a:extLst>
              <a:ext uri="{FF2B5EF4-FFF2-40B4-BE49-F238E27FC236}">
                <a16:creationId xmlns:a16="http://schemas.microsoft.com/office/drawing/2014/main" id="{F5AEF9DF-2FD5-1442-9E84-D31130754D83}"/>
              </a:ext>
            </a:extLst>
          </p:cNvPr>
          <p:cNvSpPr txBox="1"/>
          <p:nvPr/>
        </p:nvSpPr>
        <p:spPr>
          <a:xfrm>
            <a:off x="231039" y="1296000"/>
            <a:ext cx="11729921"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l</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céen flamb</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 aime le r</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thme de l’h</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mne cal</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pso.</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flamboyant sixth-former likes the rhythm of the calypso carol.]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9366B9C9-A141-45BB-9593-1F187D4AC0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AB562DE0-7D17-41D0-AE65-3FC3F6693784}"/>
              </a:ext>
            </a:extLst>
          </p:cNvPr>
          <p:cNvSpPr txBox="1"/>
          <p:nvPr/>
        </p:nvSpPr>
        <p:spPr>
          <a:xfrm>
            <a:off x="231039" y="3657599"/>
            <a:ext cx="106680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v</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 m</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doit nett</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les p</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lônes du r</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average hooligan has to clean the pylons of the kingdom.]</a:t>
            </a:r>
          </a:p>
        </p:txBody>
      </p:sp>
      <p:pic>
        <p:nvPicPr>
          <p:cNvPr id="17" name="Picture 16">
            <a:extLst>
              <a:ext uri="{FF2B5EF4-FFF2-40B4-BE49-F238E27FC236}">
                <a16:creationId xmlns:a16="http://schemas.microsoft.com/office/drawing/2014/main" id="{981BCFC3-5BC5-4708-803E-9AB47090F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6382" y="2223586"/>
            <a:ext cx="1569031" cy="1569031"/>
          </a:xfrm>
          <a:prstGeom prst="rect">
            <a:avLst/>
          </a:prstGeom>
        </p:spPr>
      </p:pic>
      <p:pic>
        <p:nvPicPr>
          <p:cNvPr id="19" name="Picture 18">
            <a:extLst>
              <a:ext uri="{FF2B5EF4-FFF2-40B4-BE49-F238E27FC236}">
                <a16:creationId xmlns:a16="http://schemas.microsoft.com/office/drawing/2014/main" id="{72D71EF4-5771-41A0-A1DD-59D1A3FF8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6003" y="2310748"/>
            <a:ext cx="2028122" cy="1245394"/>
          </a:xfrm>
          <a:prstGeom prst="rect">
            <a:avLst/>
          </a:prstGeom>
        </p:spPr>
      </p:pic>
      <p:pic>
        <p:nvPicPr>
          <p:cNvPr id="21" name="Picture 20">
            <a:extLst>
              <a:ext uri="{FF2B5EF4-FFF2-40B4-BE49-F238E27FC236}">
                <a16:creationId xmlns:a16="http://schemas.microsoft.com/office/drawing/2014/main" id="{E2584C45-9C78-4612-9CE8-FCD0C05948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4550" y="4773166"/>
            <a:ext cx="1243664" cy="1438022"/>
          </a:xfrm>
          <a:prstGeom prst="rect">
            <a:avLst/>
          </a:prstGeom>
        </p:spPr>
      </p:pic>
      <p:pic>
        <p:nvPicPr>
          <p:cNvPr id="23" name="Picture 22">
            <a:extLst>
              <a:ext uri="{FF2B5EF4-FFF2-40B4-BE49-F238E27FC236}">
                <a16:creationId xmlns:a16="http://schemas.microsoft.com/office/drawing/2014/main" id="{549DE04E-F313-4EF0-A4DE-39CC288268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7645" y="4567784"/>
            <a:ext cx="2466069" cy="1643404"/>
          </a:xfrm>
          <a:prstGeom prst="rect">
            <a:avLst/>
          </a:prstGeom>
        </p:spPr>
      </p:pic>
      <p:pic>
        <p:nvPicPr>
          <p:cNvPr id="25" name="Picture 24">
            <a:extLst>
              <a:ext uri="{FF2B5EF4-FFF2-40B4-BE49-F238E27FC236}">
                <a16:creationId xmlns:a16="http://schemas.microsoft.com/office/drawing/2014/main" id="{E4DD746B-81F6-46C1-B74F-38676E0D8C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8078" y="4773168"/>
            <a:ext cx="1319334" cy="1304904"/>
          </a:xfrm>
          <a:prstGeom prst="rect">
            <a:avLst/>
          </a:prstGeom>
        </p:spPr>
      </p:pic>
      <p:sp>
        <p:nvSpPr>
          <p:cNvPr id="18" name="Action Button: Go Forward or Next 17">
            <a:hlinkClick r:id="" action="ppaction://noaction" highlightClick="1">
              <a:snd r:embed="rId9" name="le lycéen flamboyant.wav"/>
            </a:hlinkClick>
            <a:extLst>
              <a:ext uri="{FF2B5EF4-FFF2-40B4-BE49-F238E27FC236}">
                <a16:creationId xmlns:a16="http://schemas.microsoft.com/office/drawing/2014/main" id="{14031EAF-429F-4CB1-B6D3-27F5AB2A3BFC}"/>
              </a:ext>
            </a:extLst>
          </p:cNvPr>
          <p:cNvSpPr/>
          <p:nvPr/>
        </p:nvSpPr>
        <p:spPr>
          <a:xfrm>
            <a:off x="11287852" y="1411145"/>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Action Button: Go Forward or Next 19">
            <a:hlinkClick r:id="" action="ppaction://noaction">
              <a:snd r:embed="rId10" name="le voyou moyen.wav"/>
            </a:hlinkClick>
            <a:extLst>
              <a:ext uri="{FF2B5EF4-FFF2-40B4-BE49-F238E27FC236}">
                <a16:creationId xmlns:a16="http://schemas.microsoft.com/office/drawing/2014/main" id="{B7DF11FF-6FC2-428B-8910-E785FC4610DD}"/>
              </a:ext>
            </a:extLst>
          </p:cNvPr>
          <p:cNvSpPr/>
          <p:nvPr/>
        </p:nvSpPr>
        <p:spPr>
          <a:xfrm>
            <a:off x="10719039" y="3792617"/>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5026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99430" y="21225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oy</a:t>
            </a:r>
            <a:endParaRPr lang="en-US" dirty="0"/>
          </a:p>
        </p:txBody>
      </p:sp>
      <p:sp>
        <p:nvSpPr>
          <p:cNvPr id="4" name="TextBox 3"/>
          <p:cNvSpPr txBox="1"/>
          <p:nvPr/>
        </p:nvSpPr>
        <p:spPr>
          <a:xfrm>
            <a:off x="2939527" y="4303986"/>
            <a:ext cx="631294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oy</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end messag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182979"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33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oy envoy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37123" y="2459504"/>
            <a:ext cx="631775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oy</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itle 1">
            <a:extLst>
              <a:ext uri="{FF2B5EF4-FFF2-40B4-BE49-F238E27FC236}">
                <a16:creationId xmlns:a16="http://schemas.microsoft.com/office/drawing/2014/main" id="{2318E5CC-E16D-B548-A22D-104048FC0E08}"/>
              </a:ext>
            </a:extLst>
          </p:cNvPr>
          <p:cNvSpPr>
            <a:spLocks noGrp="1"/>
          </p:cNvSpPr>
          <p:nvPr>
            <p:ph type="title"/>
          </p:nvPr>
        </p:nvSpPr>
        <p:spPr>
          <a:xfrm>
            <a:off x="299430" y="21225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oy</a:t>
            </a:r>
            <a:endParaRPr lang="en-US" dirty="0"/>
          </a:p>
        </p:txBody>
      </p:sp>
    </p:spTree>
    <p:extLst>
      <p:ext uri="{BB962C8B-B14F-4D97-AF65-F5344CB8AC3E}">
        <p14:creationId xmlns:p14="http://schemas.microsoft.com/office/powerpoint/2010/main" val="37222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y envoy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SSC o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99430" y="21225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oy</a:t>
            </a:r>
            <a:endParaRPr lang="en-US" dirty="0"/>
          </a:p>
        </p:txBody>
      </p:sp>
      <p:sp>
        <p:nvSpPr>
          <p:cNvPr id="4" name="TextBox 3"/>
          <p:cNvSpPr txBox="1"/>
          <p:nvPr/>
        </p:nvSpPr>
        <p:spPr>
          <a:xfrm>
            <a:off x="2939527" y="4303986"/>
            <a:ext cx="631294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oy</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end messag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182979"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77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oy</a:t>
            </a:r>
            <a:endParaRPr lang="en-GB" dirty="0"/>
          </a:p>
        </p:txBody>
      </p:sp>
      <p:sp>
        <p:nvSpPr>
          <p:cNvPr id="9" name="Rounded Rectangle 8" descr="rectangle"/>
          <p:cNvSpPr/>
          <p:nvPr/>
        </p:nvSpPr>
        <p:spPr>
          <a:xfrm>
            <a:off x="4143087" y="2063834"/>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482417" y="3594940"/>
            <a:ext cx="322716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33266" y="584479"/>
            <a:ext cx="332334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2043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9847" y="4729991"/>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empl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752088"/>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age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04291" y="4254200"/>
            <a:ext cx="279114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802511" y="5125791"/>
            <a:ext cx="24465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[average]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end messag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288650"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ponge and bucket of water">
            <a:extLst>
              <a:ext uri="{FF2B5EF4-FFF2-40B4-BE49-F238E27FC236}">
                <a16:creationId xmlns:a16="http://schemas.microsoft.com/office/drawing/2014/main" id="{3F49D309-36A8-4F74-97E8-8782EC8DF9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1371610" y="1665308"/>
            <a:ext cx="1335014" cy="163367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rown">
            <a:extLst>
              <a:ext uri="{FF2B5EF4-FFF2-40B4-BE49-F238E27FC236}">
                <a16:creationId xmlns:a16="http://schemas.microsoft.com/office/drawing/2014/main" id="{D1A9FA24-61D6-492A-81C5-0880790571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1371610" y="4702935"/>
            <a:ext cx="1554470" cy="130429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BBA643B-474A-FD44-840A-6758FB6BC684}"/>
              </a:ext>
            </a:extLst>
          </p:cNvPr>
          <p:cNvSpPr/>
          <p:nvPr/>
        </p:nvSpPr>
        <p:spPr>
          <a:xfrm>
            <a:off x="8777084" y="1763028"/>
            <a:ext cx="21547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[journey]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6" name="Picture 5" descr="plane flying around the world">
            <a:extLst>
              <a:ext uri="{FF2B5EF4-FFF2-40B4-BE49-F238E27FC236}">
                <a16:creationId xmlns:a16="http://schemas.microsoft.com/office/drawing/2014/main" id="{152336E9-B3FF-114F-AA7D-8137691067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60704" y="2356442"/>
            <a:ext cx="1587642" cy="1597627"/>
          </a:xfrm>
          <a:prstGeom prst="rect">
            <a:avLst/>
          </a:prstGeom>
        </p:spPr>
      </p:pic>
      <p:sp>
        <p:nvSpPr>
          <p:cNvPr id="20" name="Rectangle 19">
            <a:extLst>
              <a:ext uri="{FF2B5EF4-FFF2-40B4-BE49-F238E27FC236}">
                <a16:creationId xmlns:a16="http://schemas.microsoft.com/office/drawing/2014/main" id="{AD07ACB1-F458-BC4E-BDA3-04FDB85AE260}"/>
              </a:ext>
            </a:extLst>
          </p:cNvPr>
          <p:cNvSpPr/>
          <p:nvPr/>
        </p:nvSpPr>
        <p:spPr>
          <a:xfrm>
            <a:off x="4781242" y="5684066"/>
            <a:ext cx="27975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[employee]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58684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y nettoy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5" name="oy nettoy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oy voyag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6" name="oy voyag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oy roya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316"/>
                                        </p:tgtEl>
                                        <p:attrNameLst>
                                          <p:attrName>style.visibility</p:attrName>
                                        </p:attrNameLst>
                                      </p:cBhvr>
                                      <p:to>
                                        <p:strVal val="visible"/>
                                      </p:to>
                                    </p:set>
                                    <p:animEffect transition="in" filter="fade">
                                      <p:cBhvr>
                                        <p:cTn id="51" dur="500"/>
                                        <p:tgtEl>
                                          <p:spTgt spid="13316"/>
                                        </p:tgtEl>
                                      </p:cBhvr>
                                    </p:animEffect>
                                  </p:childTnLst>
                                  <p:subTnLst>
                                    <p:audio>
                                      <p:cMediaNode>
                                        <p:cTn display="0" masterRel="sameClick">
                                          <p:stCondLst>
                                            <p:cond evt="begin" delay="0">
                                              <p:tn val="49"/>
                                            </p:cond>
                                          </p:stCondLst>
                                          <p:endCondLst>
                                            <p:cond evt="onStopAudio" delay="0">
                                              <p:tgtEl>
                                                <p:sldTgt/>
                                              </p:tgtEl>
                                            </p:cond>
                                          </p:endCondLst>
                                        </p:cTn>
                                        <p:tgtEl>
                                          <p:sndTgt r:embed="rId7" name="oy roya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oy employé.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oy employé.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oy moyen.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subTnLst>
                                    <p:audio>
                                      <p:cMediaNode>
                                        <p:cTn display="0" masterRel="sameClick">
                                          <p:stCondLst>
                                            <p:cond evt="begin" delay="0">
                                              <p:tn val="69"/>
                                            </p:cond>
                                          </p:stCondLst>
                                          <p:endCondLst>
                                            <p:cond evt="onStopAudio" delay="0">
                                              <p:tgtEl>
                                                <p:sldTgt/>
                                              </p:tgtEl>
                                            </p:cond>
                                          </p:endCondLst>
                                        </p:cTn>
                                        <p:tgtEl>
                                          <p:sndTgt r:embed="rId9" name="oy moy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6"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oy</a:t>
            </a:r>
            <a:endParaRPr lang="en-GB" dirty="0"/>
          </a:p>
        </p:txBody>
      </p:sp>
      <p:sp>
        <p:nvSpPr>
          <p:cNvPr id="9" name="Rounded Rectangle 8" descr="rectangle"/>
          <p:cNvSpPr/>
          <p:nvPr/>
        </p:nvSpPr>
        <p:spPr>
          <a:xfrm>
            <a:off x="4143087" y="2063834"/>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482417" y="3594940"/>
            <a:ext cx="322716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33266" y="584479"/>
            <a:ext cx="332334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9847" y="4729991"/>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empl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752088"/>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age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end messag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288650"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BE8CADE-69E0-4ABA-9EBB-4FEB7F168C16}"/>
              </a:ext>
            </a:extLst>
          </p:cNvPr>
          <p:cNvSpPr txBox="1"/>
          <p:nvPr/>
        </p:nvSpPr>
        <p:spPr>
          <a:xfrm>
            <a:off x="42043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Rectangle 11">
            <a:extLst>
              <a:ext uri="{FF2B5EF4-FFF2-40B4-BE49-F238E27FC236}">
                <a16:creationId xmlns:a16="http://schemas.microsoft.com/office/drawing/2014/main" id="{0637B2B4-C837-4B8D-B823-647E8A2B9C36}"/>
              </a:ext>
            </a:extLst>
          </p:cNvPr>
          <p:cNvSpPr/>
          <p:nvPr/>
        </p:nvSpPr>
        <p:spPr>
          <a:xfrm>
            <a:off x="8604291" y="4254200"/>
            <a:ext cx="279114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7279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y nettoy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oy voyag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7" name="oy employé.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8" name="oy roy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subTnLst>
                                    <p:audio>
                                      <p:cMediaNode>
                                        <p:cTn display="0" masterRel="sameClick">
                                          <p:stCondLst>
                                            <p:cond evt="begin" delay="0">
                                              <p:tn val="41"/>
                                            </p:cond>
                                          </p:stCondLst>
                                          <p:endCondLst>
                                            <p:cond evt="onStopAudio" delay="0">
                                              <p:tgtEl>
                                                <p:sldTgt/>
                                              </p:tgtEl>
                                            </p:cond>
                                          </p:endCondLst>
                                        </p:cTn>
                                        <p:tgtEl>
                                          <p:sndTgt r:embed="rId9" name="oy moy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7" grpId="0"/>
      <p:bldP spid="8"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oy</a:t>
            </a:r>
            <a:endParaRPr lang="en-GB" dirty="0"/>
          </a:p>
        </p:txBody>
      </p:sp>
      <p:sp>
        <p:nvSpPr>
          <p:cNvPr id="9" name="Rounded Rectangle 8" descr="rectangle"/>
          <p:cNvSpPr/>
          <p:nvPr/>
        </p:nvSpPr>
        <p:spPr>
          <a:xfrm>
            <a:off x="4143087" y="2063834"/>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482417" y="3594940"/>
            <a:ext cx="322716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33266" y="584479"/>
            <a:ext cx="332334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9847" y="4729991"/>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empl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752088"/>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age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end messag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288650"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A9FE913-C8C8-4F25-B30D-B8999D199748}"/>
              </a:ext>
            </a:extLst>
          </p:cNvPr>
          <p:cNvSpPr txBox="1"/>
          <p:nvPr/>
        </p:nvSpPr>
        <p:spPr>
          <a:xfrm>
            <a:off x="42043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9B38C3E7-4DCD-413B-8282-98FF6BBD0E4C}"/>
              </a:ext>
            </a:extLst>
          </p:cNvPr>
          <p:cNvSpPr/>
          <p:nvPr/>
        </p:nvSpPr>
        <p:spPr>
          <a:xfrm>
            <a:off x="8604291" y="4254200"/>
            <a:ext cx="279114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1618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7" grpId="0"/>
      <p:bldP spid="8"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88304"/>
            <a:ext cx="5593080" cy="707849"/>
          </a:xfrm>
        </p:spPr>
        <p:txBody>
          <a:bodyPr>
            <a:normAutofit/>
          </a:bodyPr>
          <a:lstStyle/>
          <a:p>
            <a:r>
              <a:rPr lang="en-GB" sz="3600" b="1" dirty="0">
                <a:solidFill>
                  <a:schemeClr val="bg1"/>
                </a:solidFill>
                <a:latin typeface="Century Gothic" panose="020B0502020202020204" pitchFamily="34" charset="0"/>
              </a:rPr>
              <a:t>[oy] : </a:t>
            </a:r>
            <a:r>
              <a:rPr lang="en-GB" sz="3600" b="1" dirty="0" err="1">
                <a:solidFill>
                  <a:schemeClr val="bg1"/>
                </a:solidFill>
                <a:latin typeface="Century Gothic" panose="020B0502020202020204" pitchFamily="34" charset="0"/>
              </a:rPr>
              <a:t>anglais</a:t>
            </a:r>
            <a:r>
              <a:rPr lang="en-GB" sz="3600" b="1" dirty="0">
                <a:solidFill>
                  <a:schemeClr val="bg1"/>
                </a:solidFill>
                <a:latin typeface="Century Gothic" panose="020B0502020202020204" pitchFamily="34" charset="0"/>
              </a:rPr>
              <a:t> vs </a:t>
            </a:r>
            <a:r>
              <a:rPr lang="en-GB" sz="3600" b="1" dirty="0" err="1">
                <a:solidFill>
                  <a:schemeClr val="bg1"/>
                </a:solidFill>
                <a:latin typeface="Century Gothic" panose="020B0502020202020204" pitchFamily="34" charset="0"/>
              </a:rPr>
              <a:t>français</a:t>
            </a:r>
            <a:r>
              <a:rPr lang="en-GB" sz="3600" b="1" dirty="0">
                <a:solidFill>
                  <a:schemeClr val="bg1"/>
                </a:solidFill>
                <a:latin typeface="Century Gothic" panose="020B0502020202020204" pitchFamily="34" charset="0"/>
              </a:rPr>
              <a:t>  </a:t>
            </a:r>
          </a:p>
        </p:txBody>
      </p:sp>
      <p:sp>
        <p:nvSpPr>
          <p:cNvPr id="3" name="Rounded Rectangle 46">
            <a:extLst>
              <a:ext uri="{FF2B5EF4-FFF2-40B4-BE49-F238E27FC236}">
                <a16:creationId xmlns:a16="http://schemas.microsoft.com/office/drawing/2014/main" id="{8CBDB488-DFC7-44C8-95A4-F40CC76EE209}"/>
              </a:ext>
            </a:extLst>
          </p:cNvPr>
          <p:cNvSpPr/>
          <p:nvPr/>
        </p:nvSpPr>
        <p:spPr>
          <a:xfrm>
            <a:off x="9715499" y="249869"/>
            <a:ext cx="21944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hlinkClick r:id="" action="ppaction://noaction">
              <a:snd r:embed="rId4" name="loyal.wav"/>
            </a:hlinkClick>
            <a:extLst>
              <a:ext uri="{FF2B5EF4-FFF2-40B4-BE49-F238E27FC236}">
                <a16:creationId xmlns:a16="http://schemas.microsoft.com/office/drawing/2014/main" id="{484726CB-0AC4-4177-9A49-79D73E0B65BC}"/>
              </a:ext>
            </a:extLst>
          </p:cNvPr>
          <p:cNvSpPr/>
          <p:nvPr/>
        </p:nvSpPr>
        <p:spPr>
          <a:xfrm>
            <a:off x="7319501" y="187338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0" name="Rectangle 9">
            <a:hlinkClick r:id="" action="ppaction://noaction">
              <a:snd r:embed="rId5" name="royal.wav"/>
            </a:hlinkClick>
            <a:extLst>
              <a:ext uri="{FF2B5EF4-FFF2-40B4-BE49-F238E27FC236}">
                <a16:creationId xmlns:a16="http://schemas.microsoft.com/office/drawing/2014/main" id="{B46470BD-5750-4156-86A2-37A5469C45F6}"/>
              </a:ext>
            </a:extLst>
          </p:cNvPr>
          <p:cNvSpPr/>
          <p:nvPr/>
        </p:nvSpPr>
        <p:spPr>
          <a:xfrm>
            <a:off x="7319501" y="265618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2" name="Rectangle 11">
            <a:hlinkClick r:id="" action="ppaction://noaction">
              <a:snd r:embed="rId6" name="joyeux.wav"/>
            </a:hlinkClick>
            <a:extLst>
              <a:ext uri="{FF2B5EF4-FFF2-40B4-BE49-F238E27FC236}">
                <a16:creationId xmlns:a16="http://schemas.microsoft.com/office/drawing/2014/main" id="{026B4E34-B92F-4A1C-AFE1-226637AD6973}"/>
              </a:ext>
            </a:extLst>
          </p:cNvPr>
          <p:cNvSpPr/>
          <p:nvPr/>
        </p:nvSpPr>
        <p:spPr>
          <a:xfrm>
            <a:off x="7319501" y="343897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4" name="Rectangle 13">
            <a:hlinkClick r:id="" action="ppaction://noaction">
              <a:snd r:embed="rId7" name="royauté.wav"/>
            </a:hlinkClick>
            <a:extLst>
              <a:ext uri="{FF2B5EF4-FFF2-40B4-BE49-F238E27FC236}">
                <a16:creationId xmlns:a16="http://schemas.microsoft.com/office/drawing/2014/main" id="{9E163363-5C0F-4DA4-84A7-D1E0E5DD110B}"/>
              </a:ext>
            </a:extLst>
          </p:cNvPr>
          <p:cNvSpPr/>
          <p:nvPr/>
        </p:nvSpPr>
        <p:spPr>
          <a:xfrm>
            <a:off x="7319500" y="422177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 name="Rectangle 15">
            <a:hlinkClick r:id="" action="ppaction://noaction">
              <a:snd r:embed="rId8" name="employeur.wav"/>
            </a:hlinkClick>
            <a:extLst>
              <a:ext uri="{FF2B5EF4-FFF2-40B4-BE49-F238E27FC236}">
                <a16:creationId xmlns:a16="http://schemas.microsoft.com/office/drawing/2014/main" id="{777B9205-1178-4992-A207-DEE3240DAEA0}"/>
              </a:ext>
            </a:extLst>
          </p:cNvPr>
          <p:cNvSpPr/>
          <p:nvPr/>
        </p:nvSpPr>
        <p:spPr>
          <a:xfrm>
            <a:off x="7319500" y="500456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graphicFrame>
        <p:nvGraphicFramePr>
          <p:cNvPr id="17" name="Table 17">
            <a:extLst>
              <a:ext uri="{FF2B5EF4-FFF2-40B4-BE49-F238E27FC236}">
                <a16:creationId xmlns:a16="http://schemas.microsoft.com/office/drawing/2014/main" id="{86097BAF-7658-4687-9981-7B1A1B542C33}"/>
              </a:ext>
            </a:extLst>
          </p:cNvPr>
          <p:cNvGraphicFramePr>
            <a:graphicFrameLocks noGrp="1"/>
          </p:cNvGraphicFramePr>
          <p:nvPr/>
        </p:nvGraphicFramePr>
        <p:xfrm>
          <a:off x="265473" y="1701561"/>
          <a:ext cx="6668728" cy="3995710"/>
        </p:xfrm>
        <a:graphic>
          <a:graphicData uri="http://schemas.openxmlformats.org/drawingml/2006/table">
            <a:tbl>
              <a:tblPr firstRow="1" bandRow="1">
                <a:tableStyleId>{5C22544A-7EE6-4342-B048-85BDC9FD1C3A}</a:tableStyleId>
              </a:tblPr>
              <a:tblGrid>
                <a:gridCol w="3334364">
                  <a:extLst>
                    <a:ext uri="{9D8B030D-6E8A-4147-A177-3AD203B41FA5}">
                      <a16:colId xmlns:a16="http://schemas.microsoft.com/office/drawing/2014/main" val="2395178133"/>
                    </a:ext>
                  </a:extLst>
                </a:gridCol>
                <a:gridCol w="3334364">
                  <a:extLst>
                    <a:ext uri="{9D8B030D-6E8A-4147-A177-3AD203B41FA5}">
                      <a16:colId xmlns:a16="http://schemas.microsoft.com/office/drawing/2014/main" val="41927768"/>
                    </a:ext>
                  </a:extLst>
                </a:gridCol>
              </a:tblGrid>
              <a:tr h="799142">
                <a:tc>
                  <a:txBody>
                    <a:bodyPr/>
                    <a:lstStyle/>
                    <a:p>
                      <a:pPr algn="ctr"/>
                      <a:r>
                        <a:rPr lang="fr-FR" sz="3000" b="0" dirty="0">
                          <a:solidFill>
                            <a:srgbClr val="115076"/>
                          </a:solidFill>
                          <a:latin typeface="Century Gothic" panose="020B0502020202020204" pitchFamily="34" charset="0"/>
                        </a:rPr>
                        <a:t>l</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al</a:t>
                      </a:r>
                    </a:p>
                  </a:txBody>
                  <a:tcPr anchor="ctr">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l</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al</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9021"/>
                  </a:ext>
                </a:extLst>
              </a:tr>
              <a:tr h="799142">
                <a:tc>
                  <a:txBody>
                    <a:bodyPr/>
                    <a:lstStyle/>
                    <a:p>
                      <a:pPr algn="ctr"/>
                      <a:r>
                        <a:rPr lang="fr-FR" sz="3000" b="0" dirty="0">
                          <a:solidFill>
                            <a:srgbClr val="115076"/>
                          </a:solidFill>
                          <a:latin typeface="Century Gothic" panose="020B0502020202020204" pitchFamily="34" charset="0"/>
                        </a:rPr>
                        <a:t>r</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al</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r</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al</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3998646"/>
                  </a:ext>
                </a:extLst>
              </a:tr>
              <a:tr h="799142">
                <a:tc>
                  <a:txBody>
                    <a:bodyPr/>
                    <a:lstStyle/>
                    <a:p>
                      <a:pPr algn="ctr"/>
                      <a:r>
                        <a:rPr lang="fr-FR" sz="3000" b="0" dirty="0" err="1">
                          <a:solidFill>
                            <a:srgbClr val="115076"/>
                          </a:solidFill>
                          <a:latin typeface="Century Gothic" panose="020B0502020202020204" pitchFamily="34" charset="0"/>
                        </a:rPr>
                        <a:t>j</a:t>
                      </a:r>
                      <a:r>
                        <a:rPr lang="fr-FR" sz="3000" b="1" dirty="0" err="1">
                          <a:solidFill>
                            <a:srgbClr val="E75D02"/>
                          </a:solidFill>
                          <a:latin typeface="Century Gothic" panose="020B0502020202020204" pitchFamily="34" charset="0"/>
                        </a:rPr>
                        <a:t>oy</a:t>
                      </a:r>
                      <a:r>
                        <a:rPr lang="fr-FR" sz="3000" b="0" dirty="0" err="1">
                          <a:solidFill>
                            <a:srgbClr val="115076"/>
                          </a:solidFill>
                          <a:latin typeface="Century Gothic" panose="020B0502020202020204" pitchFamily="34" charset="0"/>
                        </a:rPr>
                        <a:t>ful</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j</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eux</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608309"/>
                  </a:ext>
                </a:extLst>
              </a:tr>
              <a:tr h="799142">
                <a:tc>
                  <a:txBody>
                    <a:bodyPr/>
                    <a:lstStyle/>
                    <a:p>
                      <a:pPr algn="ctr"/>
                      <a:r>
                        <a:rPr lang="fr-FR" sz="3000" b="0" dirty="0" err="1">
                          <a:solidFill>
                            <a:srgbClr val="115076"/>
                          </a:solidFill>
                          <a:latin typeface="Century Gothic" panose="020B0502020202020204" pitchFamily="34" charset="0"/>
                        </a:rPr>
                        <a:t>r</a:t>
                      </a:r>
                      <a:r>
                        <a:rPr lang="fr-FR" sz="3000" b="1" dirty="0" err="1">
                          <a:solidFill>
                            <a:srgbClr val="E75D02"/>
                          </a:solidFill>
                          <a:latin typeface="Century Gothic" panose="020B0502020202020204" pitchFamily="34" charset="0"/>
                        </a:rPr>
                        <a:t>oy</a:t>
                      </a:r>
                      <a:r>
                        <a:rPr lang="fr-FR" sz="3000" b="0" dirty="0" err="1">
                          <a:solidFill>
                            <a:srgbClr val="115076"/>
                          </a:solidFill>
                          <a:latin typeface="Century Gothic" panose="020B0502020202020204" pitchFamily="34" charset="0"/>
                        </a:rPr>
                        <a:t>alty</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r</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auté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4095314"/>
                  </a:ext>
                </a:extLst>
              </a:tr>
              <a:tr h="799142">
                <a:tc>
                  <a:txBody>
                    <a:bodyPr/>
                    <a:lstStyle/>
                    <a:p>
                      <a:pPr algn="ctr"/>
                      <a:r>
                        <a:rPr lang="fr-FR" sz="3000" b="0" dirty="0">
                          <a:solidFill>
                            <a:srgbClr val="115076"/>
                          </a:solidFill>
                          <a:latin typeface="Century Gothic" panose="020B0502020202020204" pitchFamily="34" charset="0"/>
                        </a:rPr>
                        <a:t>empl</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er</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empl</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eur</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91496641"/>
                  </a:ext>
                </a:extLst>
              </a:tr>
            </a:tbl>
          </a:graphicData>
        </a:graphic>
      </p:graphicFrame>
      <p:sp>
        <p:nvSpPr>
          <p:cNvPr id="18" name="Rounded Rectangular Callout 3">
            <a:extLst>
              <a:ext uri="{FF2B5EF4-FFF2-40B4-BE49-F238E27FC236}">
                <a16:creationId xmlns:a16="http://schemas.microsoft.com/office/drawing/2014/main" id="{30C6DE40-6C42-8D44-B70C-6B03BA1756C7}"/>
              </a:ext>
            </a:extLst>
          </p:cNvPr>
          <p:cNvSpPr/>
          <p:nvPr/>
        </p:nvSpPr>
        <p:spPr>
          <a:xfrm>
            <a:off x="8176748" y="1714891"/>
            <a:ext cx="3749779" cy="2805909"/>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SSC [oy]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[oi].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This is similar to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[-ill-/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vs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-/-ail] vs [a] patterns.</a:t>
            </a:r>
          </a:p>
        </p:txBody>
      </p:sp>
    </p:spTree>
    <p:extLst>
      <p:ext uri="{BB962C8B-B14F-4D97-AF65-F5344CB8AC3E}">
        <p14:creationId xmlns:p14="http://schemas.microsoft.com/office/powerpoint/2010/main" val="2580891254"/>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3712</Words>
  <Application>Microsoft Office PowerPoint</Application>
  <PresentationFormat>Widescreen</PresentationFormat>
  <Paragraphs>542</Paragraphs>
  <Slides>24</Slides>
  <Notes>24</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24</vt:i4>
      </vt:variant>
    </vt:vector>
  </HeadingPairs>
  <TitlesOfParts>
    <vt:vector size="36" baseType="lpstr">
      <vt:lpstr>Arial</vt:lpstr>
      <vt:lpstr>Calibri</vt:lpstr>
      <vt:lpstr>Century Gothic</vt:lpstr>
      <vt:lpstr>Georgia</vt:lpstr>
      <vt:lpstr>Tw Cen MT</vt:lpstr>
      <vt:lpstr>1_Office Theme</vt:lpstr>
      <vt:lpstr>NCELP Theme</vt:lpstr>
      <vt:lpstr>2_Office Theme</vt:lpstr>
      <vt:lpstr>1_NCELP Theme</vt:lpstr>
      <vt:lpstr>5_Office Theme</vt:lpstr>
      <vt:lpstr>6_Office Theme</vt:lpstr>
      <vt:lpstr>3_Office Theme</vt:lpstr>
      <vt:lpstr>French Phonics Collection </vt:lpstr>
      <vt:lpstr>SSC [oy]</vt:lpstr>
      <vt:lpstr>oy</vt:lpstr>
      <vt:lpstr>oy</vt:lpstr>
      <vt:lpstr>oy</vt:lpstr>
      <vt:lpstr>oy</vt:lpstr>
      <vt:lpstr>oy</vt:lpstr>
      <vt:lpstr>oy</vt:lpstr>
      <vt:lpstr>[oy] : anglais vs français  </vt:lpstr>
      <vt:lpstr>Phonétique  </vt:lpstr>
      <vt:lpstr>Phonétique (1/2)  </vt:lpstr>
      <vt:lpstr>Phonétique (2/2)  </vt:lpstr>
      <vt:lpstr>SSC [oy]</vt:lpstr>
      <vt:lpstr>oy</vt:lpstr>
      <vt:lpstr>oy</vt:lpstr>
      <vt:lpstr>Phonétique  </vt:lpstr>
      <vt:lpstr>Des virelangues !  </vt:lpstr>
      <vt:lpstr>Des virelangues !  </vt:lpstr>
      <vt:lpstr>SSC [oy]</vt:lpstr>
      <vt:lpstr>oy</vt:lpstr>
      <vt:lpstr>oy</vt:lpstr>
      <vt:lpstr>Phonétique  </vt:lpstr>
      <vt:lpstr>Des virelangues !  </vt:lpstr>
      <vt:lpstr>Des virelangues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41</cp:revision>
  <dcterms:created xsi:type="dcterms:W3CDTF">2021-02-16T11:52:59Z</dcterms:created>
  <dcterms:modified xsi:type="dcterms:W3CDTF">2022-08-31T10:43:17Z</dcterms:modified>
</cp:coreProperties>
</file>