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29"/>
  </p:notesMasterIdLst>
  <p:sldIdLst>
    <p:sldId id="258" r:id="rId8"/>
    <p:sldId id="313" r:id="rId9"/>
    <p:sldId id="608" r:id="rId10"/>
    <p:sldId id="405" r:id="rId11"/>
    <p:sldId id="406" r:id="rId12"/>
    <p:sldId id="407" r:id="rId13"/>
    <p:sldId id="410" r:id="rId14"/>
    <p:sldId id="411" r:id="rId15"/>
    <p:sldId id="609" r:id="rId16"/>
    <p:sldId id="404" r:id="rId17"/>
    <p:sldId id="509" r:id="rId18"/>
    <p:sldId id="605" r:id="rId19"/>
    <p:sldId id="314" r:id="rId20"/>
    <p:sldId id="610" r:id="rId21"/>
    <p:sldId id="611" r:id="rId22"/>
    <p:sldId id="315" r:id="rId23"/>
    <p:sldId id="612" r:id="rId24"/>
    <p:sldId id="613" r:id="rId25"/>
    <p:sldId id="614" r:id="rId26"/>
    <p:sldId id="774" r:id="rId27"/>
    <p:sldId id="7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91136" autoAdjust="0"/>
  </p:normalViewPr>
  <p:slideViewPr>
    <p:cSldViewPr snapToGrid="0">
      <p:cViewPr varScale="1">
        <p:scale>
          <a:sx n="71" d="100"/>
          <a:sy n="71" d="100"/>
        </p:scale>
        <p:origin x="946"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difference in sound between closed and open [o]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Timing: 5 minutes</a:t>
            </a:r>
          </a:p>
          <a:p>
            <a:endParaRPr lang="en-US" b="1" dirty="0">
              <a:latin typeface="+mn-lt"/>
            </a:endParaRPr>
          </a:p>
          <a:p>
            <a:r>
              <a:rPr lang="en-US" b="1" dirty="0">
                <a:latin typeface="+mn-lt"/>
              </a:rPr>
              <a:t>Aim: </a:t>
            </a:r>
            <a:r>
              <a:rPr lang="en-US" b="0" dirty="0">
                <a:latin typeface="+mn-lt"/>
              </a:rPr>
              <a:t>To decide based on spelling whether [o] is open or closed, and to say the word accordingly.</a:t>
            </a:r>
            <a:endParaRPr lang="en-US" b="1" dirty="0">
              <a:latin typeface="+mn-lt"/>
            </a:endParaRPr>
          </a:p>
          <a:p>
            <a:endParaRPr lang="en-US" b="1" dirty="0">
              <a:latin typeface="+mn-lt"/>
            </a:endParaRPr>
          </a:p>
          <a:p>
            <a:r>
              <a:rPr lang="en-US" b="1" dirty="0">
                <a:latin typeface="+mn-lt"/>
              </a:rPr>
              <a:t>Procedure:</a:t>
            </a:r>
          </a:p>
          <a:p>
            <a:r>
              <a:rPr lang="en-US" b="0" dirty="0">
                <a:latin typeface="+mn-lt"/>
              </a:rPr>
              <a:t>1. Students pronounce as many words against the clock as possible.</a:t>
            </a:r>
          </a:p>
          <a:p>
            <a:r>
              <a:rPr lang="en-US" b="0" dirty="0">
                <a:latin typeface="+mn-lt"/>
              </a:rPr>
              <a:t>2. Click ‘début’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3. Click to check pronunciation. (</a:t>
            </a:r>
            <a:r>
              <a:rPr lang="en-US" b="1" dirty="0">
                <a:latin typeface="+mn-lt"/>
              </a:rPr>
              <a:t>NB: audio for </a:t>
            </a:r>
            <a:r>
              <a:rPr lang="en-US" sz="1200" b="1" i="1" dirty="0" err="1">
                <a:solidFill>
                  <a:srgbClr val="4472C4">
                    <a:lumMod val="50000"/>
                  </a:srgbClr>
                </a:solidFill>
              </a:rPr>
              <a:t>Éc</a:t>
            </a:r>
            <a:r>
              <a:rPr lang="en-US" sz="1200" b="1" i="1" dirty="0" err="1">
                <a:solidFill>
                  <a:srgbClr val="ED7D31"/>
                </a:solidFill>
              </a:rPr>
              <a:t>o</a:t>
            </a:r>
            <a:r>
              <a:rPr lang="en-US" sz="1200" b="1" i="1" dirty="0" err="1">
                <a:solidFill>
                  <a:srgbClr val="4472C4">
                    <a:lumMod val="50000"/>
                  </a:srgbClr>
                </a:solidFill>
              </a:rPr>
              <a:t>sse</a:t>
            </a:r>
            <a:r>
              <a:rPr lang="en-US" sz="1200" b="1" dirty="0">
                <a:solidFill>
                  <a:srgbClr val="4472C4">
                    <a:lumMod val="50000"/>
                  </a:srgbClr>
                </a:solidFill>
              </a:rPr>
              <a:t> is missing – recording in progress).</a:t>
            </a:r>
            <a:endParaRPr lang="en-US" b="1" dirty="0">
              <a:latin typeface="+mn-lt"/>
            </a:endParaRPr>
          </a:p>
          <a:p>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err="1">
                <a:latin typeface="+mn-lt"/>
              </a:rPr>
              <a:t>exploser</a:t>
            </a:r>
            <a:r>
              <a:rPr lang="en-GB" baseline="0" dirty="0">
                <a:latin typeface="+mn-lt"/>
              </a:rPr>
              <a:t> [2678],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support [3708], </a:t>
            </a:r>
            <a:r>
              <a:rPr lang="en-US" sz="1200" dirty="0" err="1">
                <a:solidFill>
                  <a:srgbClr val="4472C4">
                    <a:lumMod val="50000"/>
                  </a:srgbClr>
                </a:solidFill>
              </a:rPr>
              <a:t>fant</a:t>
            </a:r>
            <a:r>
              <a:rPr lang="en-US" sz="1200" b="0" dirty="0" err="1">
                <a:solidFill>
                  <a:srgbClr val="ED7D31"/>
                </a:solidFill>
              </a:rPr>
              <a:t>ô</a:t>
            </a:r>
            <a:r>
              <a:rPr lang="en-US" sz="1200" dirty="0" err="1">
                <a:solidFill>
                  <a:srgbClr val="4472C4">
                    <a:lumMod val="50000"/>
                  </a:srgbClr>
                </a:solidFill>
              </a:rPr>
              <a:t>me</a:t>
            </a:r>
            <a:r>
              <a:rPr lang="en-US" sz="1200" dirty="0">
                <a:solidFill>
                  <a:srgbClr val="4472C4">
                    <a:lumMod val="50000"/>
                  </a:srgbClr>
                </a:solidFill>
              </a:rPr>
              <a:t> [4075], </a:t>
            </a:r>
            <a:r>
              <a:rPr lang="en-US" sz="1200" b="0" dirty="0">
                <a:solidFill>
                  <a:srgbClr val="ED7D31"/>
                </a:solidFill>
              </a:rPr>
              <a:t>m</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édiocre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[4125], </a:t>
            </a:r>
            <a:r>
              <a:rPr lang="en-US" sz="1200" b="0" dirty="0">
                <a:solidFill>
                  <a:srgbClr val="ED7D31"/>
                </a:solidFill>
              </a:rPr>
              <a:t>imposer [469], </a:t>
            </a:r>
            <a:r>
              <a:rPr lang="en-US" sz="1200" b="0" dirty="0" err="1">
                <a:solidFill>
                  <a:srgbClr val="ED7D31"/>
                </a:solidFill>
              </a:rPr>
              <a:t>métro</a:t>
            </a:r>
            <a:r>
              <a:rPr lang="en-US" sz="1200" b="0" dirty="0">
                <a:solidFill>
                  <a:srgbClr val="ED7D31"/>
                </a:solidFill>
              </a:rPr>
              <a:t> [3227], </a:t>
            </a:r>
            <a:r>
              <a:rPr lang="en-US" sz="1200" b="0" dirty="0" err="1">
                <a:solidFill>
                  <a:srgbClr val="ED7D31"/>
                </a:solidFill>
              </a:rPr>
              <a:t>optimiste</a:t>
            </a:r>
            <a:r>
              <a:rPr lang="en-US" sz="1200" b="0" dirty="0">
                <a:solidFill>
                  <a:srgbClr val="ED7D31"/>
                </a:solidFill>
              </a:rPr>
              <a:t> [2751],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pétrole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[2157], or [300],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lorsque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[256],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zéro</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[2274],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alors</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[81],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confortable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[3964],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révolte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[2720], </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solde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[4622], violent [1119], </a:t>
            </a:r>
            <a:r>
              <a:rPr lang="en-US" sz="1200" dirty="0">
                <a:solidFill>
                  <a:srgbClr val="4472C4">
                    <a:lumMod val="50000"/>
                  </a:srgbClr>
                </a:solidFill>
              </a:rPr>
              <a:t>É</a:t>
            </a:r>
            <a:r>
              <a:rPr kumimoji="0" lang="en-US" sz="1200" b="0" i="0" u="none" strike="noStrike" kern="1200" cap="none" spc="0" normalizeH="0" baseline="0" noProof="0" dirty="0" err="1">
                <a:ln>
                  <a:noFill/>
                </a:ln>
                <a:solidFill>
                  <a:srgbClr val="ED7D31"/>
                </a:solidFill>
                <a:effectLst/>
                <a:uLnTx/>
                <a:uFillTx/>
                <a:latin typeface="Calibri" panose="020F0502020204030204"/>
                <a:ea typeface="+mn-ea"/>
                <a:cs typeface="+mn-cs"/>
              </a:rPr>
              <a:t>cosse</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 [n/a], </a:t>
            </a:r>
            <a:r>
              <a:rPr lang="en-US" sz="1200" b="0" dirty="0" err="1">
                <a:solidFill>
                  <a:srgbClr val="ED7D31"/>
                </a:solidFill>
              </a:rPr>
              <a:t>tantôt</a:t>
            </a:r>
            <a:r>
              <a:rPr lang="en-US" sz="1200" b="0" dirty="0">
                <a:solidFill>
                  <a:srgbClr val="ED7D31"/>
                </a:solidFill>
              </a:rPr>
              <a:t> [3031], </a:t>
            </a:r>
            <a:r>
              <a:rPr kumimoji="0" lang="en-US" sz="1200" b="0" i="0" u="none" strike="noStrike" kern="1200" cap="none" spc="0" normalizeH="0" baseline="0" noProof="0" dirty="0">
                <a:ln>
                  <a:noFill/>
                </a:ln>
                <a:solidFill>
                  <a:srgbClr val="ED7D31"/>
                </a:solidFill>
                <a:effectLst/>
                <a:uLnTx/>
                <a:uFillTx/>
                <a:latin typeface="Calibri" panose="020F0502020204030204"/>
                <a:ea typeface="+mn-ea"/>
                <a:cs typeface="+mn-cs"/>
              </a:rPr>
              <a:t>forte [107]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09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 [o]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porte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porte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porte </a:t>
            </a:r>
            <a:r>
              <a:rPr lang="en-GB" baseline="0" dirty="0"/>
              <a:t>[696].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76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open [o] </a:t>
            </a:r>
            <a:r>
              <a:rPr lang="en-GB" baseline="0" dirty="0"/>
              <a:t>and then the </a:t>
            </a:r>
            <a:r>
              <a:rPr lang="en-GB" b="1" baseline="0" dirty="0"/>
              <a:t>source</a:t>
            </a:r>
            <a:r>
              <a:rPr lang="en-GB" baseline="0" dirty="0"/>
              <a:t> word again ‘</a:t>
            </a:r>
            <a:r>
              <a:rPr lang="en-GB" b="1" baseline="0" dirty="0" err="1"/>
              <a:t>porte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porte </a:t>
            </a:r>
            <a:r>
              <a:rPr lang="en-GB" baseline="0" dirty="0"/>
              <a:t>[696]; </a:t>
            </a:r>
            <a:r>
              <a:rPr lang="en-GB" b="1" baseline="0" dirty="0" err="1"/>
              <a:t>d’accord</a:t>
            </a:r>
            <a:r>
              <a:rPr lang="en-GB" b="1" baseline="0" dirty="0"/>
              <a:t> </a:t>
            </a:r>
            <a:r>
              <a:rPr lang="en-GB" b="0" baseline="0" dirty="0"/>
              <a:t>[736];</a:t>
            </a:r>
            <a:r>
              <a:rPr lang="en-GB" baseline="0" dirty="0"/>
              <a:t> </a:t>
            </a:r>
            <a:r>
              <a:rPr lang="en-GB" b="1" baseline="0" dirty="0" err="1"/>
              <a:t>personne</a:t>
            </a:r>
            <a:r>
              <a:rPr lang="en-GB" baseline="0" dirty="0"/>
              <a:t> [84]; </a:t>
            </a:r>
            <a:r>
              <a:rPr lang="en-GB" b="1" baseline="0" dirty="0" err="1"/>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697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closed [o]</a:t>
            </a:r>
            <a:r>
              <a:rPr lang="en-US" b="0" dirty="0">
                <a:latin typeface="Century Gothic" panose="020B0502020202020204" pitchFamily="34" charset="0"/>
              </a:rPr>
              <a:t> and open [o].</a:t>
            </a:r>
            <a:endParaRPr lang="en-US" b="1" dirty="0"/>
          </a:p>
          <a:p>
            <a:endParaRPr lang="en-US" b="1" dirty="0"/>
          </a:p>
          <a:p>
            <a:r>
              <a:rPr lang="en-US" b="1" dirty="0"/>
              <a:t>Procedure:</a:t>
            </a:r>
          </a:p>
          <a:p>
            <a:r>
              <a:rPr lang="en-US" b="0" dirty="0"/>
              <a:t>1. Click on the numbers to play audio.</a:t>
            </a:r>
          </a:p>
          <a:p>
            <a:r>
              <a:rPr lang="en-US" b="0" dirty="0"/>
              <a:t>2. Students listen and tick “</a:t>
            </a:r>
            <a:r>
              <a:rPr lang="en-US" b="0" dirty="0" err="1"/>
              <a:t>oui</a:t>
            </a:r>
            <a:r>
              <a:rPr lang="en-US" b="0" dirty="0"/>
              <a:t>” if the two words rhyme, or “non” if they don’t.</a:t>
            </a:r>
          </a:p>
          <a:p>
            <a:r>
              <a:rPr lang="en-US" b="0" dirty="0"/>
              <a:t>3. Click to reveal French and allow students to check their answers by looking at the spellings.</a:t>
            </a:r>
          </a:p>
          <a:p>
            <a:r>
              <a:rPr lang="en-US" b="0" dirty="0"/>
              <a:t>4. Click to reveal answers. Draw attention to the different letter combinations representing the open [o] sound ([o], [</a:t>
            </a:r>
            <a:r>
              <a:rPr lang="en-US" sz="1200" dirty="0">
                <a:solidFill>
                  <a:srgbClr val="FF0000"/>
                </a:solidFill>
                <a:latin typeface="Century Gothic" panose="020B0502020202020204" pitchFamily="34" charset="0"/>
              </a:rPr>
              <a:t>ô], [au] and [</a:t>
            </a:r>
            <a:r>
              <a:rPr lang="en-US" sz="1200" dirty="0" err="1">
                <a:solidFill>
                  <a:srgbClr val="FF0000"/>
                </a:solidFill>
                <a:latin typeface="Century Gothic" panose="020B0502020202020204" pitchFamily="34" charset="0"/>
              </a:rPr>
              <a:t>eau</a:t>
            </a:r>
            <a:r>
              <a:rPr lang="en-US" sz="1200" dirty="0">
                <a:solidFill>
                  <a:srgbClr val="FF0000"/>
                </a:solidFill>
                <a:latin typeface="Century Gothic" panose="020B0502020202020204" pitchFamily="34" charset="0"/>
              </a:rPr>
              <a:t>].)</a:t>
            </a:r>
          </a:p>
          <a:p>
            <a:r>
              <a:rPr lang="en-US" sz="1200" b="0" dirty="0">
                <a:solidFill>
                  <a:srgbClr val="FF0000"/>
                </a:solidFill>
                <a:latin typeface="Century Gothic" panose="020B0502020202020204" pitchFamily="34" charset="0"/>
              </a:rPr>
              <a:t>5. Students say the words aloud.</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2) haute/vote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3) sport/</a:t>
            </a:r>
            <a:r>
              <a:rPr lang="en-US" sz="1200" dirty="0" err="1">
                <a:solidFill>
                  <a:srgbClr val="4472C4">
                    <a:lumMod val="50000"/>
                  </a:srgbClr>
                </a:solidFill>
                <a:latin typeface="Century Gothic" panose="020F0302020204030204"/>
              </a:rPr>
              <a:t>d’accord</a:t>
            </a:r>
            <a:endParaRPr lang="en-US" sz="1200" dirty="0">
              <a:solidFill>
                <a:srgbClr val="4472C4">
                  <a:lumMod val="50000"/>
                </a:srgbClr>
              </a:solidFill>
              <a:latin typeface="Century Gothic" panose="020F0302020204030204"/>
            </a:endParaRPr>
          </a:p>
          <a:p>
            <a:pPr marL="0" indent="0">
              <a:buFontTx/>
              <a:buNone/>
              <a:defRPr/>
            </a:pPr>
            <a:r>
              <a:rPr lang="en-US" sz="1200" dirty="0">
                <a:solidFill>
                  <a:srgbClr val="FF0000"/>
                </a:solidFill>
              </a:rPr>
              <a:t>4) </a:t>
            </a:r>
            <a:r>
              <a:rPr lang="en-US" sz="1200" dirty="0" err="1">
                <a:solidFill>
                  <a:srgbClr val="FF0000"/>
                </a:solidFill>
              </a:rPr>
              <a:t>bol</a:t>
            </a:r>
            <a:r>
              <a:rPr lang="en-US" sz="1200" dirty="0">
                <a:solidFill>
                  <a:srgbClr val="FF0000"/>
                </a:solidFill>
              </a:rPr>
              <a:t>/</a:t>
            </a:r>
            <a:r>
              <a:rPr lang="en-US" sz="1200" dirty="0" err="1">
                <a:solidFill>
                  <a:srgbClr val="FF0000"/>
                </a:solidFill>
              </a:rPr>
              <a:t>taule</a:t>
            </a: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5) chose/pause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6) </a:t>
            </a:r>
            <a:r>
              <a:rPr kumimoji="0" lang="en-US" sz="1200" b="0" i="0" u="none" strike="noStrike" kern="1200" cap="none" spc="0" normalizeH="0" baseline="0" noProof="0" dirty="0" err="1">
                <a:ln>
                  <a:noFill/>
                </a:ln>
                <a:solidFill>
                  <a:srgbClr val="FF0000"/>
                </a:solidFill>
                <a:effectLst/>
                <a:uLnTx/>
                <a:uFillTx/>
                <a:latin typeface="Century Gothic" panose="020F0302020204030204"/>
                <a:ea typeface="+mn-ea"/>
                <a:cs typeface="+mn-cs"/>
              </a:rPr>
              <a:t>horloge</a:t>
            </a:r>
            <a:r>
              <a:rPr kumimoji="0" lang="en-US" sz="1200" b="0" i="0" u="none" strike="noStrike" kern="1200" cap="none" spc="0" normalizeH="0" baseline="0" noProof="0" dirty="0">
                <a:ln>
                  <a:noFill/>
                </a:ln>
                <a:solidFill>
                  <a:srgbClr val="FF0000"/>
                </a:solidFill>
                <a:effectLst/>
                <a:uLnTx/>
                <a:uFillTx/>
                <a:latin typeface="Century Gothic" panose="020F0302020204030204"/>
                <a:ea typeface="+mn-ea"/>
                <a:cs typeface="+mn-cs"/>
              </a:rPr>
              <a:t>/auge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entury Gothic" panose="020F0302020204030204"/>
              </a:rPr>
              <a:t>7) c</a:t>
            </a:r>
            <a:r>
              <a:rPr lang="fr-FR" b="0" i="0" dirty="0">
                <a:solidFill>
                  <a:srgbClr val="222222"/>
                </a:solidFill>
                <a:effectLst/>
                <a:latin typeface="Georgia" panose="02040502050405020303" pitchFamily="18" charset="0"/>
              </a:rPr>
              <a:t>ôté/ôté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rPr>
              <a:t>8) </a:t>
            </a:r>
            <a:r>
              <a:rPr lang="en-US" sz="1200" dirty="0" err="1">
                <a:solidFill>
                  <a:srgbClr val="4472C4">
                    <a:lumMod val="50000"/>
                  </a:srgbClr>
                </a:solidFill>
              </a:rPr>
              <a:t>drôle</a:t>
            </a:r>
            <a:r>
              <a:rPr lang="en-US" sz="1200" dirty="0">
                <a:solidFill>
                  <a:srgbClr val="4472C4">
                    <a:lumMod val="50000"/>
                  </a:srgbClr>
                </a:solidFill>
              </a:rPr>
              <a:t>/</a:t>
            </a:r>
            <a:r>
              <a:rPr lang="en-US" sz="1200" dirty="0" err="1">
                <a:solidFill>
                  <a:srgbClr val="4472C4">
                    <a:lumMod val="50000"/>
                  </a:srgbClr>
                </a:solidFill>
              </a:rPr>
              <a:t>saule</a:t>
            </a:r>
            <a:endParaRPr lang="en-US" sz="1200" dirty="0">
              <a:solidFill>
                <a:srgbClr val="4472C4">
                  <a:lumMod val="50000"/>
                </a:srgb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vote [1046], </a:t>
            </a:r>
            <a:r>
              <a:rPr lang="en-GB" baseline="0" dirty="0" err="1"/>
              <a:t>bol</a:t>
            </a:r>
            <a:r>
              <a:rPr lang="en-GB" baseline="0" dirty="0"/>
              <a:t> [&gt;5000], </a:t>
            </a:r>
            <a:r>
              <a:rPr lang="en-GB" baseline="0" dirty="0" err="1"/>
              <a:t>taule</a:t>
            </a:r>
            <a:r>
              <a:rPr lang="en-GB" baseline="0" dirty="0"/>
              <a:t> [&gt;5000], pause [2647], </a:t>
            </a:r>
            <a:r>
              <a:rPr lang="en-GB" baseline="0" dirty="0" err="1"/>
              <a:t>horloge</a:t>
            </a:r>
            <a:r>
              <a:rPr lang="en-GB" baseline="0" dirty="0"/>
              <a:t> [&gt;5000], auge [&gt;5000], </a:t>
            </a:r>
            <a:r>
              <a:rPr lang="fr-FR" b="0" i="0" dirty="0">
                <a:solidFill>
                  <a:srgbClr val="222222"/>
                </a:solidFill>
                <a:effectLst/>
                <a:latin typeface="Georgia" panose="02040502050405020303" pitchFamily="18" charset="0"/>
              </a:rPr>
              <a:t>ôté</a:t>
            </a:r>
            <a:r>
              <a:rPr lang="en-GB" baseline="0" dirty="0"/>
              <a:t> [&gt;5000], </a:t>
            </a:r>
            <a:r>
              <a:rPr lang="en-GB" baseline="0" dirty="0" err="1"/>
              <a:t>saule</a:t>
            </a:r>
            <a:r>
              <a:rPr lang="en-GB" baseline="0" dirty="0"/>
              <a:t> [&gt;5000], rime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61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 [o]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porte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porte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porte </a:t>
            </a:r>
            <a:r>
              <a:rPr lang="en-GB" baseline="0" dirty="0"/>
              <a:t>[696].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767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open [o] </a:t>
            </a:r>
            <a:r>
              <a:rPr lang="en-GB" baseline="0" dirty="0"/>
              <a:t>and then the </a:t>
            </a:r>
            <a:r>
              <a:rPr lang="en-GB" b="1" baseline="0" dirty="0"/>
              <a:t>source</a:t>
            </a:r>
            <a:r>
              <a:rPr lang="en-GB" baseline="0" dirty="0"/>
              <a:t> word again ‘</a:t>
            </a:r>
            <a:r>
              <a:rPr lang="en-GB" b="1" baseline="0" dirty="0"/>
              <a:t>porte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porte </a:t>
            </a:r>
            <a:r>
              <a:rPr lang="en-GB" baseline="0" dirty="0"/>
              <a:t>[696]; </a:t>
            </a:r>
            <a:r>
              <a:rPr lang="en-GB" b="1" baseline="0" dirty="0"/>
              <a:t>d’accord </a:t>
            </a:r>
            <a:r>
              <a:rPr lang="en-GB" b="0" baseline="0" dirty="0"/>
              <a:t>[736];</a:t>
            </a:r>
            <a:r>
              <a:rPr lang="en-GB" baseline="0" dirty="0"/>
              <a:t> </a:t>
            </a:r>
            <a:r>
              <a:rPr lang="en-GB" b="1" baseline="0" dirty="0"/>
              <a:t>personne</a:t>
            </a:r>
            <a:r>
              <a:rPr lang="en-GB" baseline="0" dirty="0"/>
              <a:t> [84]; </a:t>
            </a:r>
            <a:r>
              <a:rPr lang="en-GB" b="1" baseline="0" dirty="0"/>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697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 [ô] and [au] in single words</a:t>
            </a:r>
          </a:p>
          <a:p>
            <a:endParaRPr lang="en-US" b="1" dirty="0"/>
          </a:p>
          <a:p>
            <a:r>
              <a:rPr lang="en-US" b="1" dirty="0"/>
              <a:t>Procedure:</a:t>
            </a:r>
          </a:p>
          <a:p>
            <a:r>
              <a:rPr lang="en-US" b="0" dirty="0"/>
              <a:t>1. Click to play the audio.</a:t>
            </a:r>
          </a:p>
          <a:p>
            <a:r>
              <a:rPr lang="en-US" b="0" dirty="0"/>
              <a:t>2. Students tick whether they hear [o],[ô] or [au].</a:t>
            </a:r>
          </a:p>
          <a:p>
            <a:r>
              <a:rPr lang="en-US" b="0" dirty="0"/>
              <a:t>3. Click to reveal the answers.</a:t>
            </a:r>
          </a:p>
          <a:p>
            <a:endParaRPr lang="en-US" b="0" dirty="0"/>
          </a:p>
          <a:p>
            <a:r>
              <a:rPr lang="en-US" b="1" dirty="0"/>
              <a:t>Transcript:</a:t>
            </a:r>
          </a:p>
          <a:p>
            <a:pPr marL="0" indent="0">
              <a:buNone/>
            </a:pPr>
            <a:r>
              <a:rPr lang="en-US" b="0" dirty="0"/>
              <a:t>1. </a:t>
            </a:r>
            <a:r>
              <a:rPr lang="fr-FR" b="0" noProof="0" dirty="0"/>
              <a:t>aucune</a:t>
            </a:r>
          </a:p>
          <a:p>
            <a:pPr marL="0" indent="0">
              <a:buNone/>
            </a:pPr>
            <a:r>
              <a:rPr lang="fr-FR" b="0" noProof="0" dirty="0"/>
              <a:t>2. sol</a:t>
            </a:r>
          </a:p>
          <a:p>
            <a:pPr marL="0" indent="0">
              <a:buNone/>
            </a:pPr>
            <a:r>
              <a:rPr lang="fr-FR" b="0" noProof="0" dirty="0"/>
              <a:t>3 fantôme</a:t>
            </a:r>
          </a:p>
          <a:p>
            <a:pPr marL="0" indent="0">
              <a:buNone/>
            </a:pPr>
            <a:r>
              <a:rPr lang="fr-FR" b="0" noProof="0" dirty="0"/>
              <a:t>4. côte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5. colle</a:t>
            </a:r>
          </a:p>
          <a:p>
            <a:pPr marL="0" indent="0">
              <a:buNone/>
            </a:pPr>
            <a:r>
              <a:rPr lang="fr-FR" b="0" noProof="0" dirty="0"/>
              <a:t>6. voleur</a:t>
            </a:r>
          </a:p>
          <a:p>
            <a:pPr marL="0" indent="0">
              <a:buNone/>
            </a:pPr>
            <a:r>
              <a:rPr lang="fr-FR" b="0" noProof="0" dirty="0"/>
              <a:t>7. pauvre</a:t>
            </a:r>
          </a:p>
          <a:p>
            <a:pPr marL="0" indent="0">
              <a:buNone/>
            </a:pPr>
            <a:r>
              <a:rPr lang="fr-FR" b="0" noProof="0" dirty="0"/>
              <a:t>8. robe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aucun [63], fant</a:t>
            </a:r>
            <a:r>
              <a:rPr lang="en-GB" b="0" baseline="0" dirty="0">
                <a:latin typeface="Century Gothic" panose="020B0502020202020204" pitchFamily="34" charset="0"/>
              </a:rPr>
              <a:t>ôme [4075], côte [1385], voleur [3163], robe [2864]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(2019).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a:t>
            </a:r>
            <a:r>
              <a:rPr lang="pt-BR" b="0" dirty="0"/>
              <a:t>open [o], </a:t>
            </a:r>
            <a:r>
              <a:rPr lang="pt-BR" b="0" dirty="0" err="1"/>
              <a:t>closed</a:t>
            </a:r>
            <a:r>
              <a:rPr lang="pt-BR" b="0" dirty="0"/>
              <a:t> [o/ô] [(e)</a:t>
            </a:r>
            <a:r>
              <a:rPr lang="pt-BR" b="0" dirty="0" err="1"/>
              <a:t>au</a:t>
            </a:r>
            <a:r>
              <a:rPr lang="pt-BR" b="0" dirty="0"/>
              <a:t>]</a:t>
            </a:r>
            <a:r>
              <a:rPr lang="en-US" b="0" dirty="0"/>
              <a:t> through reading/speaking.</a:t>
            </a:r>
          </a:p>
          <a:p>
            <a:endParaRPr lang="en-US" b="1" dirty="0"/>
          </a:p>
          <a:p>
            <a:r>
              <a:rPr lang="en-US" b="1" dirty="0"/>
              <a:t>Procedure:</a:t>
            </a:r>
          </a:p>
          <a:p>
            <a:pPr marL="228600" indent="-228600">
              <a:buAutoNum type="arabicPeriod"/>
            </a:pPr>
            <a:r>
              <a:rPr lang="en-US" b="0" dirty="0"/>
              <a:t>Click to reveal each sentence with its translation.</a:t>
            </a:r>
          </a:p>
          <a:p>
            <a:pPr marL="228600" indent="-228600">
              <a:buAutoNum type="arabicPeriod"/>
            </a:pPr>
            <a:r>
              <a:rPr lang="en-US" b="0" dirty="0"/>
              <a:t>Ask individual students to read a sentence, focusing on the correct pronunciation of the </a:t>
            </a:r>
            <a:r>
              <a:rPr lang="en-GB" b="0" dirty="0"/>
              <a:t>closed [o/ô], open [o], [au]</a:t>
            </a:r>
          </a:p>
          <a:p>
            <a:pPr marL="228600" indent="-228600">
              <a:buAutoNum type="arabicPeriod"/>
            </a:pPr>
            <a:r>
              <a:rPr lang="en-US" b="0" dirty="0"/>
              <a:t>Click on the numbers to hear the sentences spoken by a native speaker to verify pronunciation.</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 nombre de réfugiés </a:t>
            </a:r>
            <a:r>
              <a:rPr lang="fr-FR" sz="1200" b="1" dirty="0">
                <a:solidFill>
                  <a:srgbClr val="EE6000"/>
                </a:solidFill>
              </a:rPr>
              <a:t>au</a:t>
            </a:r>
            <a:r>
              <a:rPr lang="fr-FR" sz="1200" dirty="0">
                <a:solidFill>
                  <a:srgbClr val="104F75"/>
                </a:solidFill>
              </a:rPr>
              <a:t>gmente en raison de la guerre en cours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Leur réalité devient un c</a:t>
            </a:r>
            <a:r>
              <a:rPr lang="fr-FR" sz="1200" b="1" dirty="0">
                <a:solidFill>
                  <a:srgbClr val="EE6000"/>
                </a:solidFill>
              </a:rPr>
              <a:t>au</a:t>
            </a:r>
            <a:r>
              <a:rPr lang="fr-FR" sz="1200" dirty="0">
                <a:solidFill>
                  <a:srgbClr val="104F75"/>
                </a:solidFill>
              </a:rPr>
              <a:t>chemar car leur vie change du jour </a:t>
            </a:r>
            <a:r>
              <a:rPr lang="fr-FR" sz="1200" b="1" dirty="0">
                <a:solidFill>
                  <a:srgbClr val="EE6000"/>
                </a:solidFill>
              </a:rPr>
              <a:t>au</a:t>
            </a:r>
            <a:r>
              <a:rPr lang="fr-FR" sz="1200" dirty="0">
                <a:solidFill>
                  <a:srgbClr val="104F75"/>
                </a:solidFill>
              </a:rPr>
              <a:t> lendemain</a:t>
            </a:r>
          </a:p>
          <a:p>
            <a:pPr lvl="0">
              <a:defRPr/>
            </a:pPr>
            <a:r>
              <a:rPr lang="fr-FR" sz="1200" dirty="0">
                <a:solidFill>
                  <a:srgbClr val="104F75"/>
                </a:solidFill>
              </a:rPr>
              <a:t>3. Les h</a:t>
            </a:r>
            <a:r>
              <a:rPr lang="fr-FR" sz="1200" b="1" dirty="0">
                <a:solidFill>
                  <a:srgbClr val="EE6000"/>
                </a:solidFill>
              </a:rPr>
              <a:t>ô</a:t>
            </a:r>
            <a:r>
              <a:rPr lang="fr-FR" sz="1200" dirty="0">
                <a:solidFill>
                  <a:srgbClr val="104F75"/>
                </a:solidFill>
              </a:rPr>
              <a:t>pitaux des z</a:t>
            </a:r>
            <a:r>
              <a:rPr lang="fr-FR" sz="1200" b="1" dirty="0">
                <a:solidFill>
                  <a:srgbClr val="EE6000"/>
                </a:solidFill>
              </a:rPr>
              <a:t>o</a:t>
            </a:r>
            <a:r>
              <a:rPr lang="fr-FR" sz="1200" dirty="0">
                <a:solidFill>
                  <a:srgbClr val="104F75"/>
                </a:solidFill>
              </a:rPr>
              <a:t>nes de guerre </a:t>
            </a:r>
            <a:r>
              <a:rPr lang="fr-FR" sz="1200" b="1" dirty="0">
                <a:solidFill>
                  <a:srgbClr val="EE6000"/>
                </a:solidFill>
              </a:rPr>
              <a:t>o</a:t>
            </a:r>
            <a:r>
              <a:rPr lang="fr-FR" sz="1200" dirty="0">
                <a:solidFill>
                  <a:srgbClr val="104F75"/>
                </a:solidFill>
              </a:rPr>
              <a:t>ffrent soins et pr</a:t>
            </a:r>
            <a:r>
              <a:rPr lang="fr-FR" sz="1200" b="1" dirty="0">
                <a:solidFill>
                  <a:srgbClr val="EE6000"/>
                </a:solidFill>
              </a:rPr>
              <a:t>o</a:t>
            </a:r>
            <a:r>
              <a:rPr lang="fr-FR" sz="1200" dirty="0">
                <a:solidFill>
                  <a:srgbClr val="104F75"/>
                </a:solidFill>
              </a:rPr>
              <a:t>tection même dans des circonstances difficiles.</a:t>
            </a:r>
          </a:p>
          <a:p>
            <a:pPr lvl="0">
              <a:defRPr/>
            </a:pPr>
            <a:r>
              <a:rPr lang="fr-FR" sz="1200" dirty="0">
                <a:solidFill>
                  <a:srgbClr val="104F75"/>
                </a:solidFill>
              </a:rPr>
              <a:t>4. Les réfugiés doivent parfois rester à long terme dans des l</a:t>
            </a:r>
            <a:r>
              <a:rPr lang="fr-FR" sz="1200" b="1" dirty="0">
                <a:solidFill>
                  <a:srgbClr val="EE6000"/>
                </a:solidFill>
              </a:rPr>
              <a:t>o</a:t>
            </a:r>
            <a:r>
              <a:rPr lang="fr-FR" sz="1200" dirty="0">
                <a:solidFill>
                  <a:srgbClr val="104F75"/>
                </a:solidFill>
              </a:rPr>
              <a:t>gements temp</a:t>
            </a:r>
            <a:r>
              <a:rPr lang="fr-FR" sz="1200" b="1" dirty="0">
                <a:solidFill>
                  <a:srgbClr val="EE6000"/>
                </a:solidFill>
              </a:rPr>
              <a:t>o</a:t>
            </a:r>
            <a:r>
              <a:rPr lang="fr-FR" sz="1200" dirty="0">
                <a:solidFill>
                  <a:srgbClr val="104F75"/>
                </a:solidFill>
              </a:rPr>
              <a:t>raires. </a:t>
            </a:r>
          </a:p>
          <a:p>
            <a:pPr marL="228600" indent="-228600">
              <a:buFont typeface="+mj-lt"/>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1" baseline="0" dirty="0"/>
            </a:br>
            <a:r>
              <a:rPr lang="en-GB" b="0" baseline="0" dirty="0"/>
              <a:t>nombre [249], augmenter [823], cauchemar [3689], car [176], lendemain [1258], offrir [224], circonstance [1054], logement [1849], temporaire [2885]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réfugié [&gt;5000], réalité [532], zone [860], protection [953], terme [311]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9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 [o]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porte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porte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porte </a:t>
            </a:r>
            <a:r>
              <a:rPr lang="en-GB" baseline="0" dirty="0"/>
              <a:t>[696].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767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031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86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open [o] </a:t>
            </a:r>
            <a:r>
              <a:rPr lang="en-GB" baseline="0" dirty="0"/>
              <a:t>and then the </a:t>
            </a:r>
            <a:r>
              <a:rPr lang="en-GB" b="1" baseline="0" dirty="0"/>
              <a:t>source</a:t>
            </a:r>
            <a:r>
              <a:rPr lang="en-GB" baseline="0" dirty="0"/>
              <a:t> word again ‘</a:t>
            </a:r>
            <a:r>
              <a:rPr lang="en-GB" b="1" baseline="0" dirty="0" err="1"/>
              <a:t>porte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porte </a:t>
            </a:r>
            <a:r>
              <a:rPr lang="en-GB" baseline="0" dirty="0"/>
              <a:t>[696]; </a:t>
            </a:r>
            <a:r>
              <a:rPr lang="en-GB" b="1" baseline="0" dirty="0" err="1"/>
              <a:t>d’accord</a:t>
            </a:r>
            <a:r>
              <a:rPr lang="en-GB" b="1" baseline="0" dirty="0"/>
              <a:t> </a:t>
            </a:r>
            <a:r>
              <a:rPr lang="en-GB" b="0" baseline="0" dirty="0"/>
              <a:t>[736];</a:t>
            </a:r>
            <a:r>
              <a:rPr lang="en-GB" baseline="0" dirty="0"/>
              <a:t> </a:t>
            </a:r>
            <a:r>
              <a:rPr lang="en-GB" b="1" baseline="0" dirty="0" err="1"/>
              <a:t>personne</a:t>
            </a:r>
            <a:r>
              <a:rPr lang="en-GB" baseline="0" dirty="0"/>
              <a:t> [84]; </a:t>
            </a:r>
            <a:r>
              <a:rPr lang="en-GB" b="1" baseline="0" dirty="0" err="1"/>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6976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488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5397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open and closed </a:t>
            </a:r>
            <a:r>
              <a:rPr lang="en-GB" sz="1200" b="0" dirty="0">
                <a:solidFill>
                  <a:schemeClr val="bg1"/>
                </a:solidFill>
              </a:rPr>
              <a:t>[o]. Awareness of spelling rules governing the pronunciation of these SSCs.</a:t>
            </a:r>
          </a:p>
          <a:p>
            <a:endParaRPr lang="en-GB" sz="1200" b="0" dirty="0">
              <a:solidFill>
                <a:schemeClr val="bg1"/>
              </a:solidFill>
            </a:endParaRPr>
          </a:p>
          <a:p>
            <a:r>
              <a:rPr lang="en-GB" sz="1200" b="1" dirty="0">
                <a:solidFill>
                  <a:schemeClr val="bg1"/>
                </a:solidFill>
              </a:rPr>
              <a:t>NB: </a:t>
            </a:r>
            <a:r>
              <a:rPr lang="en-GB" sz="1200" b="0" dirty="0">
                <a:solidFill>
                  <a:schemeClr val="bg1"/>
                </a:solidFill>
              </a:rPr>
              <a:t>The difference between these two sounds is subtle!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Students might say that the only ones that really sound different to them are open [o] followed by ‘r’, and that the [o] in some other words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soldat</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atmosph</a:t>
            </a:r>
            <a:r>
              <a:rPr lang="en-GB" sz="1800" b="0" dirty="0" err="1">
                <a:solidFill>
                  <a:schemeClr val="accent5">
                    <a:lumMod val="50000"/>
                  </a:schemeClr>
                </a:solidFill>
              </a:rPr>
              <a:t>è</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re</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poste,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personne</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and école) sounds closed to closed [o].</a:t>
            </a:r>
            <a:r>
              <a:rPr lang="en-GB" sz="1200" b="0" dirty="0">
                <a:solidFill>
                  <a:schemeClr val="bg1"/>
                </a:solidFill>
              </a:rPr>
              <a:t> If students are unsure, try getting them to repeat the words and focus on the position of the mouth and tongue when they do. For open [o], the </a:t>
            </a:r>
            <a:r>
              <a:rPr lang="en-GB" b="0" i="0" dirty="0">
                <a:solidFill>
                  <a:srgbClr val="000000"/>
                </a:solidFill>
                <a:effectLst/>
                <a:latin typeface="Noto Serif"/>
              </a:rPr>
              <a:t>tongue </a:t>
            </a:r>
            <a:r>
              <a:rPr lang="en-GB" sz="1200" b="0" dirty="0">
                <a:solidFill>
                  <a:schemeClr val="bg1"/>
                </a:solidFill>
              </a:rPr>
              <a:t>is</a:t>
            </a:r>
            <a:r>
              <a:rPr lang="en-GB" b="0" i="0" dirty="0">
                <a:solidFill>
                  <a:srgbClr val="000000"/>
                </a:solidFill>
                <a:effectLst/>
                <a:latin typeface="Noto Serif"/>
              </a:rPr>
              <a:t> far from the roof of the mouth. For closed [o], the tongue touches the roof of the mouth.</a:t>
            </a:r>
            <a:endParaRPr lang="en-US" b="1" dirty="0"/>
          </a:p>
          <a:p>
            <a:endParaRPr lang="en-US" b="1" dirty="0"/>
          </a:p>
          <a:p>
            <a:r>
              <a:rPr lang="en-US" b="1" dirty="0"/>
              <a:t>Procedure:</a:t>
            </a:r>
          </a:p>
          <a:p>
            <a:r>
              <a:rPr lang="en-US" b="0" dirty="0"/>
              <a:t>1. Click on numbers to hear words. Student decide if </a:t>
            </a:r>
            <a:r>
              <a:rPr lang="en-GB" sz="1200" b="0" dirty="0">
                <a:solidFill>
                  <a:schemeClr val="bg1"/>
                </a:solidFill>
              </a:rPr>
              <a:t>[o] is open or closed.</a:t>
            </a:r>
            <a:endParaRPr lang="en-US" b="0" dirty="0"/>
          </a:p>
          <a:p>
            <a:r>
              <a:rPr lang="en-US" b="0" dirty="0"/>
              <a:t>2. Click to reveal answers.</a:t>
            </a:r>
          </a:p>
          <a:p>
            <a:r>
              <a:rPr lang="en-US" b="0" dirty="0"/>
              <a:t>3. Click again to reveal the question about spelling. Students consider in pairs. They might say things like ‘the sound occurs near the end’ or ‘some of the words have a ‘hat’ symbol. You could guide the students by explaining that there are three rules in total to spot. </a:t>
            </a:r>
          </a:p>
          <a:p>
            <a:r>
              <a:rPr lang="en-US" b="0" i="0" dirty="0"/>
              <a:t>4. Click to reveal the answers and again to reveal the rule.</a:t>
            </a:r>
          </a:p>
          <a:p>
            <a:r>
              <a:rPr lang="en-US" b="0" i="0" dirty="0"/>
              <a:t>5. Click to reveal the info bubble about the </a:t>
            </a:r>
            <a:r>
              <a:rPr lang="en-US" b="0" i="0" dirty="0" err="1"/>
              <a:t>the</a:t>
            </a:r>
            <a:r>
              <a:rPr lang="en-US" b="0" i="0" dirty="0"/>
              <a:t> circumflex.</a:t>
            </a:r>
          </a:p>
          <a:p>
            <a:r>
              <a:rPr lang="en-US" b="0" i="0" dirty="0"/>
              <a:t>6. Students try to say the words.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Word frequency (1 is the most frequent word in French): </a:t>
            </a:r>
            <a:br>
              <a:rPr lang="en-GB" baseline="0" dirty="0">
                <a:latin typeface="+mn-lt"/>
              </a:rPr>
            </a:br>
            <a:r>
              <a:rPr lang="en-GB" baseline="0" dirty="0">
                <a:latin typeface="+mn-lt"/>
              </a:rPr>
              <a:t>corps [561], </a:t>
            </a:r>
            <a:r>
              <a:rPr lang="en-GB" sz="1200" b="0" dirty="0">
                <a:solidFill>
                  <a:schemeClr val="accent5">
                    <a:lumMod val="50000"/>
                  </a:schemeClr>
                </a:solidFill>
              </a:rPr>
              <a:t>repos</a:t>
            </a:r>
            <a:r>
              <a:rPr lang="en-GB" baseline="0" dirty="0">
                <a:latin typeface="+mn-lt"/>
              </a:rPr>
              <a:t> [2731], </a:t>
            </a:r>
            <a:r>
              <a:rPr lang="fr-FR" sz="1200" dirty="0">
                <a:solidFill>
                  <a:schemeClr val="accent5">
                    <a:lumMod val="50000"/>
                  </a:schemeClr>
                </a:solidFill>
              </a:rPr>
              <a:t>p</a:t>
            </a:r>
            <a:r>
              <a:rPr lang="fr-FR" sz="1200" b="0" dirty="0">
                <a:solidFill>
                  <a:schemeClr val="accent5">
                    <a:lumMod val="50000"/>
                  </a:schemeClr>
                </a:solidFill>
              </a:rPr>
              <a:t>ô</a:t>
            </a:r>
            <a:r>
              <a:rPr lang="fr-FR" sz="1200" dirty="0">
                <a:solidFill>
                  <a:schemeClr val="accent5">
                    <a:lumMod val="50000"/>
                  </a:schemeClr>
                </a:solidFill>
              </a:rPr>
              <a:t>le</a:t>
            </a:r>
            <a:r>
              <a:rPr lang="en-GB" sz="1200" b="0" i="0" kern="1200" dirty="0">
                <a:solidFill>
                  <a:schemeClr val="tx1"/>
                </a:solidFill>
                <a:effectLst/>
                <a:latin typeface="+mn-lt"/>
                <a:ea typeface="+mn-ea"/>
                <a:cs typeface="+mn-cs"/>
              </a:rPr>
              <a:t> [3165],</a:t>
            </a:r>
            <a:r>
              <a:rPr lang="en-GB" b="0" baseline="0" dirty="0">
                <a:latin typeface="+mn-lt"/>
              </a:rPr>
              <a:t> </a:t>
            </a:r>
            <a:r>
              <a:rPr lang="en-GB" sz="1200" b="0" dirty="0" err="1">
                <a:solidFill>
                  <a:schemeClr val="accent5">
                    <a:lumMod val="50000"/>
                  </a:schemeClr>
                </a:solidFill>
              </a:rPr>
              <a:t>soldat</a:t>
            </a:r>
            <a:r>
              <a:rPr lang="en-GB" sz="1200" b="0" dirty="0">
                <a:solidFill>
                  <a:schemeClr val="accent5">
                    <a:lumMod val="50000"/>
                  </a:schemeClr>
                </a:solidFill>
              </a:rPr>
              <a:t> </a:t>
            </a:r>
            <a:r>
              <a:rPr lang="en-GB" baseline="0" dirty="0">
                <a:latin typeface="+mn-lt"/>
              </a:rPr>
              <a:t>[1098], </a:t>
            </a:r>
            <a:r>
              <a:rPr lang="en-GB" baseline="0" dirty="0" err="1">
                <a:latin typeface="+mn-lt"/>
              </a:rPr>
              <a:t>oser</a:t>
            </a:r>
            <a:r>
              <a:rPr lang="en-GB" baseline="0" dirty="0">
                <a:latin typeface="+mn-lt"/>
              </a:rPr>
              <a:t> [1634], complot [4569], </a:t>
            </a:r>
            <a:r>
              <a:rPr lang="en-GB" sz="1200" b="0" dirty="0">
                <a:solidFill>
                  <a:schemeClr val="accent5">
                    <a:lumMod val="50000"/>
                  </a:schemeClr>
                </a:solidFill>
              </a:rPr>
              <a:t>atmosphere </a:t>
            </a:r>
            <a:r>
              <a:rPr lang="en-GB" baseline="0" dirty="0">
                <a:latin typeface="+mn-lt"/>
              </a:rPr>
              <a:t>[2493], c</a:t>
            </a:r>
            <a:r>
              <a:rPr lang="fr-FR" sz="1200" dirty="0">
                <a:latin typeface="+mn-lt"/>
              </a:rPr>
              <a:t>ô</a:t>
            </a:r>
            <a:r>
              <a:rPr lang="en-GB" baseline="0" dirty="0" err="1">
                <a:latin typeface="+mn-lt"/>
              </a:rPr>
              <a:t>té</a:t>
            </a:r>
            <a:r>
              <a:rPr lang="en-GB" baseline="0" dirty="0">
                <a:latin typeface="+mn-lt"/>
              </a:rPr>
              <a:t> [123], chose [125], </a:t>
            </a:r>
            <a:r>
              <a:rPr lang="en-GB" sz="1200" b="0" dirty="0">
                <a:solidFill>
                  <a:schemeClr val="accent5">
                    <a:lumMod val="50000"/>
                  </a:schemeClr>
                </a:solidFill>
              </a:rPr>
              <a:t>report</a:t>
            </a:r>
            <a:r>
              <a:rPr lang="en-GB" baseline="0" dirty="0">
                <a:latin typeface="+mn-lt"/>
              </a:rPr>
              <a:t> [4406]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36508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36824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4444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45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734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25538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2673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3154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4747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39268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0926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92180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2130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3379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6305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08787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2723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40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1107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2054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601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7792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9244620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885658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9.png"/><Relationship Id="rId18" Type="http://schemas.openxmlformats.org/officeDocument/2006/relationships/audio" Target="../media/audio28.wav"/><Relationship Id="rId26" Type="http://schemas.openxmlformats.org/officeDocument/2006/relationships/audio" Target="../media/audio35.wav"/><Relationship Id="rId3" Type="http://schemas.openxmlformats.org/officeDocument/2006/relationships/image" Target="../media/image5.png"/><Relationship Id="rId21" Type="http://schemas.openxmlformats.org/officeDocument/2006/relationships/audio" Target="../media/audio30.wav"/><Relationship Id="rId7" Type="http://schemas.openxmlformats.org/officeDocument/2006/relationships/audio" Target="../media/audio23.wav"/><Relationship Id="rId12" Type="http://schemas.openxmlformats.org/officeDocument/2006/relationships/image" Target="../media/image18.png"/><Relationship Id="rId17" Type="http://schemas.openxmlformats.org/officeDocument/2006/relationships/image" Target="../media/image22.png"/><Relationship Id="rId25" Type="http://schemas.openxmlformats.org/officeDocument/2006/relationships/audio" Target="../media/audio34.wav"/><Relationship Id="rId2" Type="http://schemas.openxmlformats.org/officeDocument/2006/relationships/notesSlide" Target="../notesSlides/notesSlide12.xml"/><Relationship Id="rId16" Type="http://schemas.openxmlformats.org/officeDocument/2006/relationships/audio" Target="../media/audio27.wav"/><Relationship Id="rId20" Type="http://schemas.openxmlformats.org/officeDocument/2006/relationships/audio" Target="../media/audio29.wav"/><Relationship Id="rId29" Type="http://schemas.openxmlformats.org/officeDocument/2006/relationships/audio" Target="../media/audio37.wav"/><Relationship Id="rId1" Type="http://schemas.openxmlformats.org/officeDocument/2006/relationships/slideLayout" Target="../slideLayouts/slideLayout68.xml"/><Relationship Id="rId6" Type="http://schemas.openxmlformats.org/officeDocument/2006/relationships/audio" Target="../media/audio22.wav"/><Relationship Id="rId11" Type="http://schemas.openxmlformats.org/officeDocument/2006/relationships/image" Target="../media/image17.png"/><Relationship Id="rId24" Type="http://schemas.openxmlformats.org/officeDocument/2006/relationships/audio" Target="../media/audio33.wav"/><Relationship Id="rId5" Type="http://schemas.openxmlformats.org/officeDocument/2006/relationships/audio" Target="../media/audio21.wav"/><Relationship Id="rId15" Type="http://schemas.openxmlformats.org/officeDocument/2006/relationships/image" Target="../media/image21.png"/><Relationship Id="rId23" Type="http://schemas.openxmlformats.org/officeDocument/2006/relationships/audio" Target="../media/audio32.wav"/><Relationship Id="rId28" Type="http://schemas.openxmlformats.org/officeDocument/2006/relationships/image" Target="../media/image24.png"/><Relationship Id="rId10" Type="http://schemas.openxmlformats.org/officeDocument/2006/relationships/audio" Target="../media/audio26.wav"/><Relationship Id="rId19" Type="http://schemas.openxmlformats.org/officeDocument/2006/relationships/image" Target="../media/image23.png"/><Relationship Id="rId31" Type="http://schemas.openxmlformats.org/officeDocument/2006/relationships/audio" Target="../media/audio39.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20.png"/><Relationship Id="rId22" Type="http://schemas.openxmlformats.org/officeDocument/2006/relationships/audio" Target="../media/audio31.wav"/><Relationship Id="rId27" Type="http://schemas.openxmlformats.org/officeDocument/2006/relationships/audio" Target="../media/audio36.wav"/><Relationship Id="rId30" Type="http://schemas.openxmlformats.org/officeDocument/2006/relationships/audio" Target="../media/audio38.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3.wav"/><Relationship Id="rId12"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audio" Target="../media/audio42.wav"/><Relationship Id="rId11" Type="http://schemas.openxmlformats.org/officeDocument/2006/relationships/image" Target="../media/image12.png"/><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audio" Target="../media/audio40.wav"/><Relationship Id="rId9" Type="http://schemas.openxmlformats.org/officeDocument/2006/relationships/audio" Target="../media/audio45.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26.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audio" Target="../media/audio51.wav"/><Relationship Id="rId11" Type="http://schemas.openxmlformats.org/officeDocument/2006/relationships/image" Target="../media/image12.png"/><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audio" Target="../media/audio59.wav"/><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56.wav"/><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9.xml"/><Relationship Id="rId16"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image" Target="../media/image12.png"/><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image" Target="../media/image13.png"/><Relationship Id="rId10" Type="http://schemas.openxmlformats.org/officeDocument/2006/relationships/audio" Target="../media/audio13.wav"/><Relationship Id="rId4" Type="http://schemas.openxmlformats.org/officeDocument/2006/relationships/audio" Target="../media/audio8.wav"/><Relationship Id="rId9" Type="http://schemas.openxmlformats.org/officeDocument/2006/relationships/audio" Target="../media/audio12.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[open o]</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and open [o]</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167967"/>
            <a:ext cx="12012000" cy="4893647"/>
          </a:xfrm>
          <a:prstGeom prst="rect">
            <a:avLst/>
          </a:prstGeom>
          <a:noFill/>
          <a:ln>
            <a:solidFill>
              <a:schemeClr val="tx1">
                <a:lumMod val="95000"/>
                <a:lumOff val="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Even though the vowel in these words appears the same, they sound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closed [o] (as in </a:t>
            </a:r>
            <a:r>
              <a:rPr kumimoji="0" lang="en-US"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different from SSC open [o] (as in </a:t>
            </a:r>
            <a:r>
              <a:rPr kumimoji="0" lang="en-US" sz="2400" b="0"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D7E5A2C2-58D4-449F-8EAB-FF859D0DBBC8}"/>
              </a:ext>
            </a:extLst>
          </p:cNvPr>
          <p:cNvGrpSpPr/>
          <p:nvPr/>
        </p:nvGrpSpPr>
        <p:grpSpPr>
          <a:xfrm>
            <a:off x="7694706" y="1822697"/>
            <a:ext cx="2550819" cy="2856019"/>
            <a:chOff x="7694706" y="1822697"/>
            <a:chExt cx="2550819" cy="2856019"/>
          </a:xfrm>
        </p:grpSpPr>
        <p:sp>
          <p:nvSpPr>
            <p:cNvPr id="34" name="TextBox 33">
              <a:hlinkClick r:id="" action="ppaction://noaction">
                <a:snd r:embed="rId4" name="dors.wav"/>
              </a:hlinkClick>
              <a:extLst>
                <a:ext uri="{FF2B5EF4-FFF2-40B4-BE49-F238E27FC236}">
                  <a16:creationId xmlns:a16="http://schemas.microsoft.com/office/drawing/2014/main" id="{065AB104-5EB5-4916-951A-ADBD973C4353}"/>
                </a:ext>
              </a:extLst>
            </p:cNvPr>
            <p:cNvSpPr txBox="1"/>
            <p:nvPr/>
          </p:nvSpPr>
          <p:spPr>
            <a:xfrm>
              <a:off x="8197953" y="3847719"/>
              <a:ext cx="143340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ABEE5C2C-6F24-42BC-A1FC-B48542A5B81E}"/>
                </a:ext>
              </a:extLst>
            </p:cNvPr>
            <p:cNvSpPr txBox="1"/>
            <p:nvPr/>
          </p:nvSpPr>
          <p:spPr>
            <a:xfrm>
              <a:off x="7714386" y="3616049"/>
              <a:ext cx="2416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[(I/you)sleep]</a:t>
              </a:r>
            </a:p>
          </p:txBody>
        </p:sp>
        <p:pic>
          <p:nvPicPr>
            <p:cNvPr id="1030" name="Picture 6" descr="Spanek Clip Art">
              <a:extLst>
                <a:ext uri="{FF2B5EF4-FFF2-40B4-BE49-F238E27FC236}">
                  <a16:creationId xmlns:a16="http://schemas.microsoft.com/office/drawing/2014/main" id="{A999EEA5-7066-4288-BEE5-2777EBA8F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706" y="1822697"/>
              <a:ext cx="2550819" cy="1760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CBEB05C3-7A7F-4346-88E9-0F11EE30B8A2}"/>
              </a:ext>
            </a:extLst>
          </p:cNvPr>
          <p:cNvGrpSpPr/>
          <p:nvPr/>
        </p:nvGrpSpPr>
        <p:grpSpPr>
          <a:xfrm>
            <a:off x="2582153" y="2001100"/>
            <a:ext cx="2246513" cy="2677616"/>
            <a:chOff x="2594740" y="2065009"/>
            <a:chExt cx="2246513" cy="2677616"/>
          </a:xfrm>
        </p:grpSpPr>
        <p:grpSp>
          <p:nvGrpSpPr>
            <p:cNvPr id="18" name="Group 17">
              <a:extLst>
                <a:ext uri="{FF2B5EF4-FFF2-40B4-BE49-F238E27FC236}">
                  <a16:creationId xmlns:a16="http://schemas.microsoft.com/office/drawing/2014/main" id="{C42FE897-5BFC-421C-97D4-5AFA5D8E54DB}"/>
                </a:ext>
              </a:extLst>
            </p:cNvPr>
            <p:cNvGrpSpPr/>
            <p:nvPr/>
          </p:nvGrpSpPr>
          <p:grpSpPr>
            <a:xfrm>
              <a:off x="2594740" y="3678808"/>
              <a:ext cx="2246513" cy="1063817"/>
              <a:chOff x="2360948" y="3636414"/>
              <a:chExt cx="2246513" cy="1063817"/>
            </a:xfrm>
          </p:grpSpPr>
          <p:sp>
            <p:nvSpPr>
              <p:cNvPr id="32" name="TextBox 31">
                <a:hlinkClick r:id="" action="ppaction://noaction">
                  <a:snd r:embed="rId3" name="dos.wav"/>
                </a:hlinkClick>
                <a:extLst>
                  <a:ext uri="{FF2B5EF4-FFF2-40B4-BE49-F238E27FC236}">
                    <a16:creationId xmlns:a16="http://schemas.microsoft.com/office/drawing/2014/main" id="{456E7790-71CC-47F2-9408-24000EB56996}"/>
                  </a:ext>
                </a:extLst>
              </p:cNvPr>
              <p:cNvSpPr txBox="1"/>
              <p:nvPr/>
            </p:nvSpPr>
            <p:spPr>
              <a:xfrm rot="10800000" flipV="1">
                <a:off x="2360948" y="3869234"/>
                <a:ext cx="22465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4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E6D83F8-4240-4D92-B12B-6E9B03BB6AB5}"/>
                  </a:ext>
                </a:extLst>
              </p:cNvPr>
              <p:cNvSpPr txBox="1"/>
              <p:nvPr/>
            </p:nvSpPr>
            <p:spPr>
              <a:xfrm>
                <a:off x="2870937" y="3636414"/>
                <a:ext cx="12074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a:t>
                </a:r>
              </a:p>
            </p:txBody>
          </p:sp>
        </p:grpSp>
        <p:grpSp>
          <p:nvGrpSpPr>
            <p:cNvPr id="12" name="Group 11">
              <a:extLst>
                <a:ext uri="{FF2B5EF4-FFF2-40B4-BE49-F238E27FC236}">
                  <a16:creationId xmlns:a16="http://schemas.microsoft.com/office/drawing/2014/main" id="{A69DD8DD-2908-4C27-86A5-21C33FDA8F67}"/>
                </a:ext>
              </a:extLst>
            </p:cNvPr>
            <p:cNvGrpSpPr/>
            <p:nvPr/>
          </p:nvGrpSpPr>
          <p:grpSpPr>
            <a:xfrm>
              <a:off x="3285443" y="2065009"/>
              <a:ext cx="865105" cy="1730209"/>
              <a:chOff x="3104729" y="1682429"/>
              <a:chExt cx="1085604" cy="2171207"/>
            </a:xfrm>
          </p:grpSpPr>
          <p:pic>
            <p:nvPicPr>
              <p:cNvPr id="10" name="Picture 9" descr="A picture containing shirt&#10;&#10;Description automatically generated">
                <a:extLst>
                  <a:ext uri="{FF2B5EF4-FFF2-40B4-BE49-F238E27FC236}">
                    <a16:creationId xmlns:a16="http://schemas.microsoft.com/office/drawing/2014/main" id="{3AEB82C7-A750-4813-8AB7-4461D3F43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729" y="1682429"/>
                <a:ext cx="1085604" cy="2171207"/>
              </a:xfrm>
              <a:prstGeom prst="rect">
                <a:avLst/>
              </a:prstGeom>
            </p:spPr>
          </p:pic>
          <p:sp>
            <p:nvSpPr>
              <p:cNvPr id="11" name="Rectangle: Rounded Corners 10">
                <a:extLst>
                  <a:ext uri="{FF2B5EF4-FFF2-40B4-BE49-F238E27FC236}">
                    <a16:creationId xmlns:a16="http://schemas.microsoft.com/office/drawing/2014/main" id="{0318156F-971C-466F-B2CA-D8A10A2A83EB}"/>
                  </a:ext>
                </a:extLst>
              </p:cNvPr>
              <p:cNvSpPr/>
              <p:nvPr/>
            </p:nvSpPr>
            <p:spPr>
              <a:xfrm>
                <a:off x="3514864" y="2592639"/>
                <a:ext cx="316695" cy="146101"/>
              </a:xfrm>
              <a:prstGeom prst="round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o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4" name="dors.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68448" y="1256686"/>
            <a:ext cx="976523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open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closed.</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closed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when it: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final sound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 a word (tr</a:t>
            </a:r>
            <a:r>
              <a:rPr kumimoji="0" lang="en-GB" sz="2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followed by a z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sound</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2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se)</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has a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circumflex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ô</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SSC [au] and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are also pronounced as a closed [o].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open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when followed by any consonant sound other than ‘z’:</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nner</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(to ring), un</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rdinateur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un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a:t>
            </a:r>
            <a:r>
              <a:rPr kumimoji="0" lang="en-GB" sz="24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leur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(thief)</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Rounded Rectangular Callout 6">
            <a:extLst>
              <a:ext uri="{FF2B5EF4-FFF2-40B4-BE49-F238E27FC236}">
                <a16:creationId xmlns:a16="http://schemas.microsoft.com/office/drawing/2014/main" id="{9A66108B-E5FD-464F-BE3E-EDA64D7F706B}"/>
              </a:ext>
            </a:extLst>
          </p:cNvPr>
          <p:cNvSpPr/>
          <p:nvPr/>
        </p:nvSpPr>
        <p:spPr>
          <a:xfrm>
            <a:off x="5029702" y="1978253"/>
            <a:ext cx="922638" cy="493102"/>
          </a:xfrm>
          <a:prstGeom prst="wedgeRoundRectCallout">
            <a:avLst>
              <a:gd name="adj1" fmla="val -22540"/>
              <a:gd name="adj2" fmla="val 83395"/>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SFC!</a:t>
            </a:r>
          </a:p>
        </p:txBody>
      </p:sp>
      <p:sp>
        <p:nvSpPr>
          <p:cNvPr id="6" name="Title 5">
            <a:extLst>
              <a:ext uri="{FF2B5EF4-FFF2-40B4-BE49-F238E27FC236}">
                <a16:creationId xmlns:a16="http://schemas.microsoft.com/office/drawing/2014/main" id="{FEBA6898-BBB4-481C-8E41-3975479DCF0B}"/>
              </a:ext>
            </a:extLst>
          </p:cNvPr>
          <p:cNvSpPr>
            <a:spLocks noGrp="1"/>
          </p:cNvSpPr>
          <p:nvPr>
            <p:ph type="title"/>
          </p:nvPr>
        </p:nvSpPr>
        <p:spPr>
          <a:xfrm>
            <a:off x="838200" y="443073"/>
            <a:ext cx="9416292" cy="514829"/>
          </a:xfrm>
        </p:spPr>
        <p:txBody>
          <a:bodyPr>
            <a:normAutofit fontScale="90000"/>
          </a:bodyPr>
          <a:lstStyle/>
          <a:p>
            <a:r>
              <a:rPr lang="fr-FR" dirty="0" err="1"/>
              <a:t>Closed</a:t>
            </a:r>
            <a:r>
              <a:rPr lang="fr-FR" dirty="0"/>
              <a:t> or open [o] ?</a:t>
            </a:r>
          </a:p>
        </p:txBody>
      </p:sp>
      <p:pic>
        <p:nvPicPr>
          <p:cNvPr id="10" name="Picture 9" descr="background rectangle">
            <a:extLst>
              <a:ext uri="{FF2B5EF4-FFF2-40B4-BE49-F238E27FC236}">
                <a16:creationId xmlns:a16="http://schemas.microsoft.com/office/drawing/2014/main" id="{7995017A-8F44-468A-921F-2242504DFE1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E77E9201-35FD-4FE1-9252-A218FADE91D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Closed or open [o]?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Rounded Rectangle 46">
            <a:extLst>
              <a:ext uri="{FF2B5EF4-FFF2-40B4-BE49-F238E27FC236}">
                <a16:creationId xmlns:a16="http://schemas.microsoft.com/office/drawing/2014/main" id="{EB2C7E7D-0536-43EF-ADA2-5F869C3240C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8216901" y="957902"/>
            <a:ext cx="3706651" cy="2563443"/>
          </a:xfrm>
          <a:prstGeom prst="wedgeRoundRectCallout">
            <a:avLst>
              <a:gd name="adj1" fmla="val -64922"/>
              <a:gd name="adj2" fmla="val -25121"/>
              <a:gd name="adj3" fmla="val 16667"/>
            </a:avLst>
          </a:prstGeom>
          <a:solidFill>
            <a:schemeClr val="accent1">
              <a:lumMod val="50000"/>
            </a:schemeClr>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[o] is a short version of English “or”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 [o] sounds similar to English’s long o sound as in “go”</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20843" y="1554275"/>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8477" y="155427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8904" y="154284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5695" y="138499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45129" y="3416315"/>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904216" y="1542847"/>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904216" y="569910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21007" y="5518578"/>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3879" y="585713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22" name="TextBox 21">
            <a:hlinkClick r:id="" action="ppaction://noaction">
              <a:snd r:embed="rId4" name="imposer.wav"/>
            </a:hlinkClick>
            <a:extLst>
              <a:ext uri="{FF2B5EF4-FFF2-40B4-BE49-F238E27FC236}">
                <a16:creationId xmlns:a16="http://schemas.microsoft.com/office/drawing/2014/main" id="{A19AC2C8-73AF-40D6-A615-CDFDE2CD5197}"/>
              </a:ext>
            </a:extLst>
          </p:cNvPr>
          <p:cNvSpPr txBox="1"/>
          <p:nvPr/>
        </p:nvSpPr>
        <p:spPr>
          <a:xfrm>
            <a:off x="2804441" y="2235740"/>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enforce]</a:t>
            </a:r>
          </a:p>
        </p:txBody>
      </p:sp>
      <p:sp>
        <p:nvSpPr>
          <p:cNvPr id="24" name="TextBox 23">
            <a:hlinkClick r:id="" action="ppaction://noaction">
              <a:snd r:embed="rId5" name="metro.wav"/>
            </a:hlinkClick>
            <a:extLst>
              <a:ext uri="{FF2B5EF4-FFF2-40B4-BE49-F238E27FC236}">
                <a16:creationId xmlns:a16="http://schemas.microsoft.com/office/drawing/2014/main" id="{EE071520-3683-4567-B693-F1732FFE4A93}"/>
              </a:ext>
            </a:extLst>
          </p:cNvPr>
          <p:cNvSpPr txBox="1"/>
          <p:nvPr/>
        </p:nvSpPr>
        <p:spPr>
          <a:xfrm>
            <a:off x="5251883" y="2158352"/>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6" name="tantot.wav"/>
            </a:hlinkClick>
            <a:extLst>
              <a:ext uri="{FF2B5EF4-FFF2-40B4-BE49-F238E27FC236}">
                <a16:creationId xmlns:a16="http://schemas.microsoft.com/office/drawing/2014/main" id="{A1AE636D-F4B2-4DCF-B972-D6AFB6D0E89E}"/>
              </a:ext>
            </a:extLst>
          </p:cNvPr>
          <p:cNvSpPr txBox="1"/>
          <p:nvPr/>
        </p:nvSpPr>
        <p:spPr>
          <a:xfrm>
            <a:off x="5216100" y="5486371"/>
            <a:ext cx="1800000"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p>
        </p:txBody>
      </p:sp>
      <p:sp>
        <p:nvSpPr>
          <p:cNvPr id="34" name="TextBox 33">
            <a:hlinkClick r:id="" action="ppaction://noaction">
              <a:snd r:embed="rId7" name="mediocre.wav"/>
            </a:hlinkClick>
            <a:extLst>
              <a:ext uri="{FF2B5EF4-FFF2-40B4-BE49-F238E27FC236}">
                <a16:creationId xmlns:a16="http://schemas.microsoft.com/office/drawing/2014/main" id="{20A79B27-102C-4A2F-BAFE-3EED97AF0DC6}"/>
              </a:ext>
            </a:extLst>
          </p:cNvPr>
          <p:cNvSpPr txBox="1"/>
          <p:nvPr/>
        </p:nvSpPr>
        <p:spPr>
          <a:xfrm>
            <a:off x="454322" y="2389628"/>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médi</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hlinkClick r:id="" action="ppaction://noaction">
              <a:snd r:embed="rId8" name="optimiste.wav"/>
            </a:hlinkClick>
            <a:extLst>
              <a:ext uri="{FF2B5EF4-FFF2-40B4-BE49-F238E27FC236}">
                <a16:creationId xmlns:a16="http://schemas.microsoft.com/office/drawing/2014/main" id="{7ACD33BF-3617-4049-BBEC-0F5F027C1101}"/>
              </a:ext>
            </a:extLst>
          </p:cNvPr>
          <p:cNvSpPr txBox="1"/>
          <p:nvPr/>
        </p:nvSpPr>
        <p:spPr>
          <a:xfrm>
            <a:off x="7610067" y="1922997"/>
            <a:ext cx="180000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ptimiste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9" name="violent.wav"/>
            </a:hlinkClick>
            <a:extLst>
              <a:ext uri="{FF2B5EF4-FFF2-40B4-BE49-F238E27FC236}">
                <a16:creationId xmlns:a16="http://schemas.microsoft.com/office/drawing/2014/main" id="{833012C4-CB54-444B-80F0-C51A0CAE2FB8}"/>
              </a:ext>
            </a:extLst>
          </p:cNvPr>
          <p:cNvSpPr txBox="1"/>
          <p:nvPr/>
        </p:nvSpPr>
        <p:spPr>
          <a:xfrm>
            <a:off x="306299" y="5556594"/>
            <a:ext cx="1476999"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lent</a:t>
            </a:r>
          </a:p>
        </p:txBody>
      </p:sp>
      <p:sp>
        <p:nvSpPr>
          <p:cNvPr id="18" name="TextBox 17">
            <a:hlinkClick r:id="" action="ppaction://noaction">
              <a:snd r:embed="rId10" name="format.wav"/>
            </a:hlinkClick>
            <a:extLst>
              <a:ext uri="{FF2B5EF4-FFF2-40B4-BE49-F238E27FC236}">
                <a16:creationId xmlns:a16="http://schemas.microsoft.com/office/drawing/2014/main" id="{929C4E15-0977-4581-BEF1-A2D45AD5374B}"/>
              </a:ext>
            </a:extLst>
          </p:cNvPr>
          <p:cNvSpPr txBox="1"/>
          <p:nvPr/>
        </p:nvSpPr>
        <p:spPr>
          <a:xfrm>
            <a:off x="6028987" y="2879935"/>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rmat</a:t>
            </a:r>
          </a:p>
        </p:txBody>
      </p:sp>
      <p:pic>
        <p:nvPicPr>
          <p:cNvPr id="1026" name="Picture 2" descr="Newnhamm Multicolored Sparkle Clip Art">
            <a:extLst>
              <a:ext uri="{FF2B5EF4-FFF2-40B4-BE49-F238E27FC236}">
                <a16:creationId xmlns:a16="http://schemas.microsoft.com/office/drawing/2014/main" id="{6EB8877C-3195-41AC-90B4-E20A5886AB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977" y="1140319"/>
            <a:ext cx="1428750" cy="1366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host With Bag Black And White Clip Art">
            <a:extLst>
              <a:ext uri="{FF2B5EF4-FFF2-40B4-BE49-F238E27FC236}">
                <a16:creationId xmlns:a16="http://schemas.microsoft.com/office/drawing/2014/main" id="{A4066905-845F-4E39-8706-44562A8E90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19813" y="213892"/>
            <a:ext cx="785884" cy="10878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tro Logo Clip Art">
            <a:extLst>
              <a:ext uri="{FF2B5EF4-FFF2-40B4-BE49-F238E27FC236}">
                <a16:creationId xmlns:a16="http://schemas.microsoft.com/office/drawing/2014/main" id="{6588C11A-60FC-46CC-90A0-EB927E824C0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39550" y="2081917"/>
            <a:ext cx="529113" cy="6760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ad 10 Clip Art">
            <a:extLst>
              <a:ext uri="{FF2B5EF4-FFF2-40B4-BE49-F238E27FC236}">
                <a16:creationId xmlns:a16="http://schemas.microsoft.com/office/drawing/2014/main" id="{4E26A032-B231-475C-A6EE-5B796FB4E2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30569" y="2099414"/>
            <a:ext cx="771169" cy="7789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and With Knife Clip Art">
            <a:extLst>
              <a:ext uri="{FF2B5EF4-FFF2-40B4-BE49-F238E27FC236}">
                <a16:creationId xmlns:a16="http://schemas.microsoft.com/office/drawing/2014/main" id="{E3DF1303-D26E-4E06-95BA-31A362415B2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6" y="5093365"/>
            <a:ext cx="768350" cy="62654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654FF17F-D1E7-49A0-AAA8-764540966DC9}"/>
              </a:ext>
            </a:extLst>
          </p:cNvPr>
          <p:cNvGrpSpPr/>
          <p:nvPr/>
        </p:nvGrpSpPr>
        <p:grpSpPr>
          <a:xfrm>
            <a:off x="5498755" y="3669107"/>
            <a:ext cx="1518872" cy="866601"/>
            <a:chOff x="6052435" y="3671590"/>
            <a:chExt cx="1518872" cy="866601"/>
          </a:xfrm>
        </p:grpSpPr>
        <p:sp>
          <p:nvSpPr>
            <p:cNvPr id="42" name="TextBox 41">
              <a:hlinkClick r:id="" action="ppaction://noaction">
                <a:snd r:embed="rId16" name="zero.wav"/>
              </a:hlinkClick>
              <a:extLst>
                <a:ext uri="{FF2B5EF4-FFF2-40B4-BE49-F238E27FC236}">
                  <a16:creationId xmlns:a16="http://schemas.microsoft.com/office/drawing/2014/main" id="{16C3CD32-C227-4BF3-9F6D-D676E3578050}"/>
                </a:ext>
              </a:extLst>
            </p:cNvPr>
            <p:cNvSpPr txBox="1"/>
            <p:nvPr/>
          </p:nvSpPr>
          <p:spPr>
            <a:xfrm>
              <a:off x="6052435" y="3671590"/>
              <a:ext cx="119065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zér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4" name="Picture 20" descr="Seven Segment Clip Art">
              <a:extLst>
                <a:ext uri="{FF2B5EF4-FFF2-40B4-BE49-F238E27FC236}">
                  <a16:creationId xmlns:a16="http://schemas.microsoft.com/office/drawing/2014/main" id="{45CB767A-D980-4ED3-9EBC-56CF976B3D9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45517" y="3708875"/>
              <a:ext cx="425790" cy="82931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hlinkClick r:id="" action="ppaction://noaction">
              <a:snd r:embed="rId18" name="exploser.wav"/>
            </a:hlinkClick>
            <a:extLst>
              <a:ext uri="{FF2B5EF4-FFF2-40B4-BE49-F238E27FC236}">
                <a16:creationId xmlns:a16="http://schemas.microsoft.com/office/drawing/2014/main" id="{FB069857-9764-443B-8EBE-D888C63158DD}"/>
              </a:ext>
            </a:extLst>
          </p:cNvPr>
          <p:cNvSpPr txBox="1"/>
          <p:nvPr/>
        </p:nvSpPr>
        <p:spPr>
          <a:xfrm>
            <a:off x="244106" y="1426020"/>
            <a:ext cx="1772664"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exploser</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2" descr="United Kingdom - Scotland Clip Art">
            <a:extLst>
              <a:ext uri="{FF2B5EF4-FFF2-40B4-BE49-F238E27FC236}">
                <a16:creationId xmlns:a16="http://schemas.microsoft.com/office/drawing/2014/main" id="{1AEAFC43-1B14-48A7-BE9C-9D4A5D9C1E4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02374" y="5334394"/>
            <a:ext cx="835388" cy="6265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20" name="alors.wav"/>
            </a:hlinkClick>
            <a:extLst>
              <a:ext uri="{FF2B5EF4-FFF2-40B4-BE49-F238E27FC236}">
                <a16:creationId xmlns:a16="http://schemas.microsoft.com/office/drawing/2014/main" id="{5B5A1A08-5A49-451C-89CA-4F377DF91AC0}"/>
              </a:ext>
            </a:extLst>
          </p:cNvPr>
          <p:cNvSpPr txBox="1"/>
          <p:nvPr/>
        </p:nvSpPr>
        <p:spPr>
          <a:xfrm>
            <a:off x="7985203" y="2987656"/>
            <a:ext cx="1409577"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so]</a:t>
            </a:r>
          </a:p>
        </p:txBody>
      </p:sp>
      <p:sp>
        <p:nvSpPr>
          <p:cNvPr id="23" name="TextBox 22">
            <a:hlinkClick r:id="" action="ppaction://noaction">
              <a:snd r:embed="rId21" name="support.wav"/>
            </a:hlinkClick>
            <a:extLst>
              <a:ext uri="{FF2B5EF4-FFF2-40B4-BE49-F238E27FC236}">
                <a16:creationId xmlns:a16="http://schemas.microsoft.com/office/drawing/2014/main" id="{399672FA-82A2-4082-9AB9-0ACAB03A60AE}"/>
              </a:ext>
            </a:extLst>
          </p:cNvPr>
          <p:cNvSpPr txBox="1"/>
          <p:nvPr/>
        </p:nvSpPr>
        <p:spPr>
          <a:xfrm>
            <a:off x="3217329" y="1367570"/>
            <a:ext cx="210523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supp</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a:t>
            </a:r>
          </a:p>
        </p:txBody>
      </p:sp>
      <p:sp>
        <p:nvSpPr>
          <p:cNvPr id="25" name="TextBox 24">
            <a:hlinkClick r:id="" action="ppaction://noaction">
              <a:snd r:embed="rId22" name="lorsque.wav"/>
            </a:hlinkClick>
            <a:extLst>
              <a:ext uri="{FF2B5EF4-FFF2-40B4-BE49-F238E27FC236}">
                <a16:creationId xmlns:a16="http://schemas.microsoft.com/office/drawing/2014/main" id="{F522E0C6-95D4-4456-93D6-BC89B013B73C}"/>
              </a:ext>
            </a:extLst>
          </p:cNvPr>
          <p:cNvSpPr txBox="1"/>
          <p:nvPr/>
        </p:nvSpPr>
        <p:spPr>
          <a:xfrm>
            <a:off x="3301526" y="3424705"/>
            <a:ext cx="1556463"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rsque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3" name="forte.wav"/>
            </a:hlinkClick>
            <a:extLst>
              <a:ext uri="{FF2B5EF4-FFF2-40B4-BE49-F238E27FC236}">
                <a16:creationId xmlns:a16="http://schemas.microsoft.com/office/drawing/2014/main" id="{1EC151BC-B439-451E-9ABA-DF8D6B1329B4}"/>
              </a:ext>
            </a:extLst>
          </p:cNvPr>
          <p:cNvSpPr txBox="1"/>
          <p:nvPr/>
        </p:nvSpPr>
        <p:spPr>
          <a:xfrm>
            <a:off x="8172777" y="5397127"/>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rte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[strong (f)]</a:t>
            </a:r>
          </a:p>
        </p:txBody>
      </p:sp>
      <p:sp>
        <p:nvSpPr>
          <p:cNvPr id="28" name="TextBox 27">
            <a:hlinkClick r:id="" action="ppaction://noaction">
              <a:snd r:embed="rId24" name="confortable.wav"/>
            </a:hlinkClick>
            <a:extLst>
              <a:ext uri="{FF2B5EF4-FFF2-40B4-BE49-F238E27FC236}">
                <a16:creationId xmlns:a16="http://schemas.microsoft.com/office/drawing/2014/main" id="{22BA3F81-DE83-447B-A0C8-AC9FC5C9214A}"/>
              </a:ext>
            </a:extLst>
          </p:cNvPr>
          <p:cNvSpPr txBox="1"/>
          <p:nvPr/>
        </p:nvSpPr>
        <p:spPr>
          <a:xfrm>
            <a:off x="3207269" y="4566425"/>
            <a:ext cx="2222810"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nf</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rtable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25" name="petrole.wav"/>
            </a:hlinkClick>
            <a:extLst>
              <a:ext uri="{FF2B5EF4-FFF2-40B4-BE49-F238E27FC236}">
                <a16:creationId xmlns:a16="http://schemas.microsoft.com/office/drawing/2014/main" id="{CCED483D-CE12-4FA8-8B3C-04DCC50F8B7F}"/>
              </a:ext>
            </a:extLst>
          </p:cNvPr>
          <p:cNvSpPr txBox="1"/>
          <p:nvPr/>
        </p:nvSpPr>
        <p:spPr>
          <a:xfrm>
            <a:off x="141336" y="3235409"/>
            <a:ext cx="1631945"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pétr</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6" name="solde.wav"/>
            </a:hlinkClick>
            <a:extLst>
              <a:ext uri="{FF2B5EF4-FFF2-40B4-BE49-F238E27FC236}">
                <a16:creationId xmlns:a16="http://schemas.microsoft.com/office/drawing/2014/main" id="{F9B1B53B-3DF2-41F6-A063-755073979F26}"/>
              </a:ext>
            </a:extLst>
          </p:cNvPr>
          <p:cNvSpPr txBox="1"/>
          <p:nvPr/>
        </p:nvSpPr>
        <p:spPr>
          <a:xfrm>
            <a:off x="8197583" y="4150926"/>
            <a:ext cx="1569634" cy="830997"/>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lde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[sale]</a:t>
            </a:r>
          </a:p>
        </p:txBody>
      </p:sp>
      <p:sp>
        <p:nvSpPr>
          <p:cNvPr id="30" name="TextBox 29">
            <a:hlinkClick r:id="" action="ppaction://noaction">
              <a:snd r:embed="rId27" name="revolte.wav"/>
            </a:hlinkClick>
            <a:extLst>
              <a:ext uri="{FF2B5EF4-FFF2-40B4-BE49-F238E27FC236}">
                <a16:creationId xmlns:a16="http://schemas.microsoft.com/office/drawing/2014/main" id="{3800184C-9688-4BB3-BC23-938EE6A1F680}"/>
              </a:ext>
            </a:extLst>
          </p:cNvPr>
          <p:cNvSpPr txBox="1"/>
          <p:nvPr/>
        </p:nvSpPr>
        <p:spPr>
          <a:xfrm>
            <a:off x="6151883" y="4764788"/>
            <a:ext cx="1569634" cy="523220"/>
          </a:xfrm>
          <a:prstGeom prst="rect">
            <a:avLst/>
          </a:prstGeom>
          <a:no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rév</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lte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131C4343-5844-4A8F-A72C-07961C78FA21}"/>
              </a:ext>
            </a:extLst>
          </p:cNvPr>
          <p:cNvGrpSpPr/>
          <p:nvPr/>
        </p:nvGrpSpPr>
        <p:grpSpPr>
          <a:xfrm>
            <a:off x="760500" y="3766878"/>
            <a:ext cx="1955296" cy="1412185"/>
            <a:chOff x="1237079" y="3634709"/>
            <a:chExt cx="1955296" cy="1412185"/>
          </a:xfrm>
        </p:grpSpPr>
        <p:pic>
          <p:nvPicPr>
            <p:cNvPr id="33" name="Picture 4" descr="Bullions, Commodity, Investment, Wealth, Gold, Gold Bar">
              <a:extLst>
                <a:ext uri="{FF2B5EF4-FFF2-40B4-BE49-F238E27FC236}">
                  <a16:creationId xmlns:a16="http://schemas.microsoft.com/office/drawing/2014/main" id="{BE8A79A3-741B-416E-96C8-3ACA7644B164}"/>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37079" y="3634709"/>
              <a:ext cx="1955296" cy="9776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hlinkClick r:id="" action="ppaction://noaction">
                <a:snd r:embed="rId29" name="or.wav"/>
              </a:hlinkClick>
              <a:extLst>
                <a:ext uri="{FF2B5EF4-FFF2-40B4-BE49-F238E27FC236}">
                  <a16:creationId xmlns:a16="http://schemas.microsoft.com/office/drawing/2014/main" id="{7B23BE8E-AD8D-4E5B-B658-6611A08D1DE6}"/>
                </a:ext>
              </a:extLst>
            </p:cNvPr>
            <p:cNvSpPr txBox="1"/>
            <p:nvPr/>
          </p:nvSpPr>
          <p:spPr>
            <a:xfrm>
              <a:off x="1784573" y="4215897"/>
              <a:ext cx="938858" cy="830997"/>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[gold]</a:t>
              </a:r>
            </a:p>
          </p:txBody>
        </p:sp>
      </p:grpSp>
      <p:sp>
        <p:nvSpPr>
          <p:cNvPr id="38" name="TextBox 37">
            <a:hlinkClick r:id="" action="ppaction://noaction">
              <a:snd r:embed="rId30" name="fantome.wav"/>
            </a:hlinkClick>
            <a:extLst>
              <a:ext uri="{FF2B5EF4-FFF2-40B4-BE49-F238E27FC236}">
                <a16:creationId xmlns:a16="http://schemas.microsoft.com/office/drawing/2014/main" id="{FDB84CCF-E5D1-453F-B688-C77E6797963E}"/>
              </a:ext>
            </a:extLst>
          </p:cNvPr>
          <p:cNvSpPr txBox="1"/>
          <p:nvPr/>
        </p:nvSpPr>
        <p:spPr>
          <a:xfrm>
            <a:off x="5781103" y="1166965"/>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fant</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ô</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31" name="Ecosse.wav"/>
            </a:hlinkClick>
            <a:extLst>
              <a:ext uri="{FF2B5EF4-FFF2-40B4-BE49-F238E27FC236}">
                <a16:creationId xmlns:a16="http://schemas.microsoft.com/office/drawing/2014/main" id="{7C488BB1-BC20-4E71-B1D2-456D9F21E5EE}"/>
              </a:ext>
            </a:extLst>
          </p:cNvPr>
          <p:cNvSpPr txBox="1"/>
          <p:nvPr/>
        </p:nvSpPr>
        <p:spPr>
          <a:xfrm>
            <a:off x="2219225" y="5710532"/>
            <a:ext cx="1800000" cy="523220"/>
          </a:xfrm>
          <a:prstGeom prst="rect">
            <a:avLst/>
          </a:prstGeom>
          <a:solidFill>
            <a:schemeClr val="bg1"/>
          </a:solidFill>
          <a:ln>
            <a:solidFill>
              <a:srgbClr val="2038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US" sz="2800" b="1" i="0" u="none" strike="noStrike" kern="1200" cap="none" spc="0" normalizeH="0" baseline="0" noProof="0" dirty="0" err="1">
                <a:ln>
                  <a:noFill/>
                </a:ln>
                <a:solidFill>
                  <a:srgbClr val="ED7D31"/>
                </a:solidFill>
                <a:effectLst/>
                <a:uLnTx/>
                <a:uFillTx/>
                <a:latin typeface="Century Gothic" panose="020F0302020204030204"/>
                <a:ea typeface="+mn-ea"/>
                <a:cs typeface="+mn-cs"/>
              </a:rPr>
              <a:t>o</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sse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C7D27D3A-213E-46A7-AE22-6011ED0B4315}"/>
              </a:ext>
            </a:extLst>
          </p:cNvPr>
          <p:cNvSpPr/>
          <p:nvPr/>
        </p:nvSpPr>
        <p:spPr>
          <a:xfrm>
            <a:off x="7721517" y="137784"/>
            <a:ext cx="4336351" cy="1269889"/>
          </a:xfrm>
          <a:prstGeom prst="wedgeRoundRectCallout">
            <a:avLst>
              <a:gd name="adj1" fmla="val -19951"/>
              <a:gd name="adj2" fmla="val 6704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far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from the roof of the mouth.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tongue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touches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the roof of the mouth.</a:t>
            </a:r>
          </a:p>
        </p:txBody>
      </p:sp>
    </p:spTree>
    <p:extLst>
      <p:ext uri="{BB962C8B-B14F-4D97-AF65-F5344CB8AC3E}">
        <p14:creationId xmlns:p14="http://schemas.microsoft.com/office/powerpoint/2010/main" val="18969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9000"/>
                                        <p:tgtEl>
                                          <p:spTgt spid="6"/>
                                        </p:tgtEl>
                                      </p:cBhvr>
                                    </p:animEffect>
                                    <p:set>
                                      <p:cBhvr>
                                        <p:cTn id="12"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o]</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7" name="Picture 2" descr="closed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93502" y="4042533"/>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Tree>
    <p:extLst>
      <p:ext uri="{BB962C8B-B14F-4D97-AF65-F5344CB8AC3E}">
        <p14:creationId xmlns:p14="http://schemas.microsoft.com/office/powerpoint/2010/main" val="50203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8" name="TextBox 7"/>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5211543" y="5191180"/>
            <a:ext cx="182133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[person]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1389010" y="4373618"/>
            <a:ext cx="14494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[okay]</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okay sign ">
            <a:extLst>
              <a:ext uri="{FF2B5EF4-FFF2-40B4-BE49-F238E27FC236}">
                <a16:creationId xmlns:a16="http://schemas.microsoft.com/office/drawing/2014/main" id="{42349DEE-008C-457A-A441-A35D67BEB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51" y="5020979"/>
            <a:ext cx="92734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oy sleeping in bed">
            <a:extLst>
              <a:ext uri="{FF2B5EF4-FFF2-40B4-BE49-F238E27FC236}">
                <a16:creationId xmlns:a16="http://schemas.microsoft.com/office/drawing/2014/main" id="{73A1FB30-57E1-4385-8C6B-4439C7A6F197}"/>
              </a:ext>
            </a:extLst>
          </p:cNvPr>
          <p:cNvPicPr>
            <a:picLocks noChangeAspect="1"/>
          </p:cNvPicPr>
          <p:nvPr/>
        </p:nvPicPr>
        <p:blipFill>
          <a:blip r:embed="rId12"/>
          <a:stretch>
            <a:fillRect/>
          </a:stretch>
        </p:blipFill>
        <p:spPr>
          <a:xfrm>
            <a:off x="9059390" y="4510690"/>
            <a:ext cx="2260037" cy="1719863"/>
          </a:xfrm>
          <a:prstGeom prst="rect">
            <a:avLst/>
          </a:prstGeom>
        </p:spPr>
      </p:pic>
      <p:pic>
        <p:nvPicPr>
          <p:cNvPr id="25" name="Picture 24" descr="school building">
            <a:extLst>
              <a:ext uri="{FF2B5EF4-FFF2-40B4-BE49-F238E27FC236}">
                <a16:creationId xmlns:a16="http://schemas.microsoft.com/office/drawing/2014/main" id="{D9579E28-C2AC-44DC-9897-F16E8B1CEE20}"/>
              </a:ext>
            </a:extLst>
          </p:cNvPr>
          <p:cNvPicPr>
            <a:picLocks noChangeAspect="1"/>
          </p:cNvPicPr>
          <p:nvPr/>
        </p:nvPicPr>
        <p:blipFill>
          <a:blip r:embed="rId13"/>
          <a:stretch>
            <a:fillRect/>
          </a:stretch>
        </p:blipFill>
        <p:spPr>
          <a:xfrm>
            <a:off x="1012385" y="1329189"/>
            <a:ext cx="2202686" cy="1676671"/>
          </a:xfrm>
          <a:prstGeom prst="rect">
            <a:avLst/>
          </a:prstGeom>
        </p:spPr>
      </p:pic>
      <p:pic>
        <p:nvPicPr>
          <p:cNvPr id="1028" name="Picture 4" descr="post office">
            <a:extLst>
              <a:ext uri="{FF2B5EF4-FFF2-40B4-BE49-F238E27FC236}">
                <a16:creationId xmlns:a16="http://schemas.microsoft.com/office/drawing/2014/main" id="{C7252764-688F-4523-9E8C-C52127DFA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558" y="1513729"/>
            <a:ext cx="2857299" cy="16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5" name="eco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po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audio>
                                      <p:cMediaNode>
                                        <p:cTn display="0" masterRel="sameClick">
                                          <p:stCondLst>
                                            <p:cond evt="begin" delay="0">
                                              <p:tn val="36"/>
                                            </p:cond>
                                          </p:stCondLst>
                                          <p:endCondLst>
                                            <p:cond evt="onStopAudio" delay="0">
                                              <p:tgtEl>
                                                <p:sldTgt/>
                                              </p:tgtEl>
                                            </p:cond>
                                          </p:endCondLst>
                                        </p:cTn>
                                        <p:tgtEl>
                                          <p:sndTgt r:embed="rId6" name="po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d_accor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d_accord.wav"/>
                                        </p:tgtEl>
                                      </p:cMediaNode>
                                    </p:audio>
                                  </p:sub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8" name="personn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personn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dorm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2C0CA0B-AF4B-48AE-9750-78418464EFB8}"/>
              </a:ext>
            </a:extLst>
          </p:cNvPr>
          <p:cNvGraphicFramePr>
            <a:graphicFrameLocks noGrp="1"/>
          </p:cNvGraphicFramePr>
          <p:nvPr/>
        </p:nvGraphicFramePr>
        <p:xfrm>
          <a:off x="309019" y="2032306"/>
          <a:ext cx="8933098" cy="4114800"/>
        </p:xfrm>
        <a:graphic>
          <a:graphicData uri="http://schemas.openxmlformats.org/drawingml/2006/table">
            <a:tbl>
              <a:tblPr firstRow="1" bandRow="1">
                <a:tableStyleId>{21E4AEA4-8DFA-4A89-87EB-49C32662AFE0}</a:tableStyleId>
              </a:tblPr>
              <a:tblGrid>
                <a:gridCol w="762384">
                  <a:extLst>
                    <a:ext uri="{9D8B030D-6E8A-4147-A177-3AD203B41FA5}">
                      <a16:colId xmlns:a16="http://schemas.microsoft.com/office/drawing/2014/main" val="223990460"/>
                    </a:ext>
                  </a:extLst>
                </a:gridCol>
                <a:gridCol w="3254017">
                  <a:extLst>
                    <a:ext uri="{9D8B030D-6E8A-4147-A177-3AD203B41FA5}">
                      <a16:colId xmlns:a16="http://schemas.microsoft.com/office/drawing/2014/main" val="1883277777"/>
                    </a:ext>
                  </a:extLst>
                </a:gridCol>
                <a:gridCol w="2494431">
                  <a:extLst>
                    <a:ext uri="{9D8B030D-6E8A-4147-A177-3AD203B41FA5}">
                      <a16:colId xmlns:a16="http://schemas.microsoft.com/office/drawing/2014/main" val="3242989094"/>
                    </a:ext>
                  </a:extLst>
                </a:gridCol>
                <a:gridCol w="1211133">
                  <a:extLst>
                    <a:ext uri="{9D8B030D-6E8A-4147-A177-3AD203B41FA5}">
                      <a16:colId xmlns:a16="http://schemas.microsoft.com/office/drawing/2014/main" val="2264497259"/>
                    </a:ext>
                  </a:extLst>
                </a:gridCol>
                <a:gridCol w="1211133">
                  <a:extLst>
                    <a:ext uri="{9D8B030D-6E8A-4147-A177-3AD203B41FA5}">
                      <a16:colId xmlns:a16="http://schemas.microsoft.com/office/drawing/2014/main" val="3966112791"/>
                    </a:ext>
                  </a:extLst>
                </a:gridCol>
              </a:tblGrid>
              <a:tr h="370840">
                <a:tc>
                  <a:txBody>
                    <a:bodyPr/>
                    <a:lstStyle/>
                    <a:p>
                      <a:endParaRPr lang="fr-FR" sz="2400"/>
                    </a:p>
                  </a:txBody>
                  <a:tcPr/>
                </a:tc>
                <a:tc>
                  <a:txBody>
                    <a:bodyPr/>
                    <a:lstStyle/>
                    <a:p>
                      <a:pPr algn="ctr"/>
                      <a:r>
                        <a:rPr lang="fr-FR" sz="2400" dirty="0"/>
                        <a:t>English</a:t>
                      </a:r>
                    </a:p>
                  </a:txBody>
                  <a:tcPr/>
                </a:tc>
                <a:tc>
                  <a:txBody>
                    <a:bodyPr/>
                    <a:lstStyle/>
                    <a:p>
                      <a:pPr algn="ctr"/>
                      <a:r>
                        <a:rPr lang="fr-FR" sz="2400" dirty="0"/>
                        <a:t>French</a:t>
                      </a:r>
                    </a:p>
                  </a:txBody>
                  <a:tcPr/>
                </a:tc>
                <a:tc>
                  <a:txBody>
                    <a:bodyPr/>
                    <a:lstStyle/>
                    <a:p>
                      <a:pPr algn="ctr"/>
                      <a:r>
                        <a:rPr lang="fr-FR" sz="2400" dirty="0"/>
                        <a:t>Oui</a:t>
                      </a:r>
                    </a:p>
                  </a:txBody>
                  <a:tcPr/>
                </a:tc>
                <a:tc>
                  <a:txBody>
                    <a:bodyPr/>
                    <a:lstStyle/>
                    <a:p>
                      <a:pPr algn="ctr"/>
                      <a:r>
                        <a:rPr lang="fr-FR" sz="2400" dirty="0"/>
                        <a:t>Non</a:t>
                      </a:r>
                    </a:p>
                  </a:txBody>
                  <a:tcPr/>
                </a:tc>
                <a:extLst>
                  <a:ext uri="{0D108BD9-81ED-4DB2-BD59-A6C34878D82A}">
                    <a16:rowId xmlns:a16="http://schemas.microsoft.com/office/drawing/2014/main" val="2130201754"/>
                  </a:ext>
                </a:extLst>
              </a:tr>
              <a:tr h="370840">
                <a:tc>
                  <a:txBody>
                    <a:bodyPr/>
                    <a:lstStyle/>
                    <a:p>
                      <a:endParaRPr lang="fr-FR" sz="2400"/>
                    </a:p>
                  </a:txBody>
                  <a:tcPr/>
                </a:tc>
                <a:tc>
                  <a:txBody>
                    <a:bodyPr/>
                    <a:lstStyle/>
                    <a:p>
                      <a:r>
                        <a:rPr lang="fr-FR" sz="2200" dirty="0">
                          <a:solidFill>
                            <a:srgbClr val="002060"/>
                          </a:solidFill>
                        </a:rPr>
                        <a:t>water - </a:t>
                      </a:r>
                      <a:r>
                        <a:rPr lang="fr-FR" sz="2200" dirty="0" err="1">
                          <a:solidFill>
                            <a:srgbClr val="002060"/>
                          </a:solidFill>
                        </a:rPr>
                        <a:t>word</a:t>
                      </a:r>
                      <a:endParaRPr lang="fr-FR" sz="2200" dirty="0">
                        <a:solidFill>
                          <a:srgbClr val="002060"/>
                        </a:solidFill>
                      </a:endParaRPr>
                    </a:p>
                  </a:txBody>
                  <a:tcPr/>
                </a:tc>
                <a:tc>
                  <a:txBody>
                    <a:bodyPr/>
                    <a:lstStyle/>
                    <a:p>
                      <a:r>
                        <a:rPr lang="fr-FR" sz="2200" dirty="0">
                          <a:solidFill>
                            <a:srgbClr val="002060"/>
                          </a:solidFill>
                        </a:rPr>
                        <a:t>eau - mot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148229910"/>
                  </a:ext>
                </a:extLst>
              </a:tr>
              <a:tr h="370840">
                <a:tc>
                  <a:txBody>
                    <a:bodyPr/>
                    <a:lstStyle/>
                    <a:p>
                      <a:endParaRPr lang="fr-FR" sz="2400"/>
                    </a:p>
                  </a:txBody>
                  <a:tcPr/>
                </a:tc>
                <a:tc>
                  <a:txBody>
                    <a:bodyPr/>
                    <a:lstStyle/>
                    <a:p>
                      <a:r>
                        <a:rPr lang="fr-FR" sz="2200" dirty="0">
                          <a:solidFill>
                            <a:srgbClr val="002060"/>
                          </a:solidFill>
                        </a:rPr>
                        <a:t>high - vote</a:t>
                      </a:r>
                    </a:p>
                  </a:txBody>
                  <a:tcPr/>
                </a:tc>
                <a:tc>
                  <a:txBody>
                    <a:bodyPr/>
                    <a:lstStyle/>
                    <a:p>
                      <a:r>
                        <a:rPr lang="fr-FR" sz="2200" dirty="0">
                          <a:solidFill>
                            <a:srgbClr val="002060"/>
                          </a:solidFill>
                        </a:rPr>
                        <a:t>haute - vote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63204782"/>
                  </a:ext>
                </a:extLst>
              </a:tr>
              <a:tr h="370840">
                <a:tc>
                  <a:txBody>
                    <a:bodyPr/>
                    <a:lstStyle/>
                    <a:p>
                      <a:endParaRPr lang="fr-FR" sz="2400"/>
                    </a:p>
                  </a:txBody>
                  <a:tcPr/>
                </a:tc>
                <a:tc>
                  <a:txBody>
                    <a:bodyPr/>
                    <a:lstStyle/>
                    <a:p>
                      <a:r>
                        <a:rPr lang="fr-FR" sz="2200" dirty="0">
                          <a:solidFill>
                            <a:srgbClr val="002060"/>
                          </a:solidFill>
                        </a:rPr>
                        <a:t>sport - </a:t>
                      </a:r>
                      <a:r>
                        <a:rPr lang="fr-FR" sz="2200" dirty="0" err="1">
                          <a:solidFill>
                            <a:srgbClr val="002060"/>
                          </a:solidFill>
                        </a:rPr>
                        <a:t>okay</a:t>
                      </a:r>
                      <a:endParaRPr lang="fr-FR" sz="2200" dirty="0">
                        <a:solidFill>
                          <a:srgbClr val="002060"/>
                        </a:solidFill>
                      </a:endParaRPr>
                    </a:p>
                  </a:txBody>
                  <a:tcPr/>
                </a:tc>
                <a:tc>
                  <a:txBody>
                    <a:bodyPr/>
                    <a:lstStyle/>
                    <a:p>
                      <a:r>
                        <a:rPr lang="fr-FR" sz="2200" dirty="0">
                          <a:solidFill>
                            <a:srgbClr val="002060"/>
                          </a:solidFill>
                        </a:rPr>
                        <a:t>sport - d’accord</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28223396"/>
                  </a:ext>
                </a:extLst>
              </a:tr>
              <a:tr h="370840">
                <a:tc>
                  <a:txBody>
                    <a:bodyPr/>
                    <a:lstStyle/>
                    <a:p>
                      <a:endParaRPr lang="fr-FR" sz="2400"/>
                    </a:p>
                  </a:txBody>
                  <a:tcPr/>
                </a:tc>
                <a:tc>
                  <a:txBody>
                    <a:bodyPr/>
                    <a:lstStyle/>
                    <a:p>
                      <a:r>
                        <a:rPr lang="fr-FR" sz="2200" dirty="0">
                          <a:solidFill>
                            <a:srgbClr val="002060"/>
                          </a:solidFill>
                        </a:rPr>
                        <a:t>bowl - </a:t>
                      </a:r>
                      <a:r>
                        <a:rPr lang="fr-FR" sz="2200" dirty="0" err="1">
                          <a:solidFill>
                            <a:srgbClr val="002060"/>
                          </a:solidFill>
                        </a:rPr>
                        <a:t>sheet</a:t>
                      </a:r>
                      <a:r>
                        <a:rPr lang="fr-FR" sz="2200" dirty="0">
                          <a:solidFill>
                            <a:srgbClr val="002060"/>
                          </a:solidFill>
                        </a:rPr>
                        <a:t> </a:t>
                      </a:r>
                      <a:r>
                        <a:rPr lang="fr-FR" sz="2200" dirty="0" err="1">
                          <a:solidFill>
                            <a:srgbClr val="002060"/>
                          </a:solidFill>
                        </a:rPr>
                        <a:t>metal</a:t>
                      </a:r>
                      <a:endParaRPr lang="fr-FR" sz="2200" dirty="0">
                        <a:solidFill>
                          <a:srgbClr val="002060"/>
                        </a:solidFill>
                      </a:endParaRPr>
                    </a:p>
                  </a:txBody>
                  <a:tcPr/>
                </a:tc>
                <a:tc>
                  <a:txBody>
                    <a:bodyPr/>
                    <a:lstStyle/>
                    <a:p>
                      <a:r>
                        <a:rPr lang="fr-FR" sz="2200" dirty="0">
                          <a:solidFill>
                            <a:srgbClr val="002060"/>
                          </a:solidFill>
                        </a:rPr>
                        <a:t>bol - taule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653475863"/>
                  </a:ext>
                </a:extLst>
              </a:tr>
              <a:tr h="370840">
                <a:tc>
                  <a:txBody>
                    <a:bodyPr/>
                    <a:lstStyle/>
                    <a:p>
                      <a:endParaRPr lang="fr-FR" sz="2400"/>
                    </a:p>
                  </a:txBody>
                  <a:tcPr/>
                </a:tc>
                <a:tc>
                  <a:txBody>
                    <a:bodyPr/>
                    <a:lstStyle/>
                    <a:p>
                      <a:r>
                        <a:rPr lang="fr-FR" sz="2200" dirty="0" err="1">
                          <a:solidFill>
                            <a:srgbClr val="002060"/>
                          </a:solidFill>
                        </a:rPr>
                        <a:t>thing</a:t>
                      </a:r>
                      <a:r>
                        <a:rPr lang="fr-FR" sz="2200" dirty="0">
                          <a:solidFill>
                            <a:srgbClr val="002060"/>
                          </a:solidFill>
                        </a:rPr>
                        <a:t> - pause</a:t>
                      </a:r>
                    </a:p>
                  </a:txBody>
                  <a:tcPr/>
                </a:tc>
                <a:tc>
                  <a:txBody>
                    <a:bodyPr/>
                    <a:lstStyle/>
                    <a:p>
                      <a:r>
                        <a:rPr lang="fr-FR" sz="2200" dirty="0">
                          <a:solidFill>
                            <a:srgbClr val="002060"/>
                          </a:solidFill>
                        </a:rPr>
                        <a:t>chose - pause</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403825694"/>
                  </a:ext>
                </a:extLst>
              </a:tr>
              <a:tr h="370840">
                <a:tc>
                  <a:txBody>
                    <a:bodyPr/>
                    <a:lstStyle/>
                    <a:p>
                      <a:endParaRPr lang="fr-FR" sz="2400"/>
                    </a:p>
                  </a:txBody>
                  <a:tcPr/>
                </a:tc>
                <a:tc>
                  <a:txBody>
                    <a:bodyPr/>
                    <a:lstStyle/>
                    <a:p>
                      <a:r>
                        <a:rPr lang="fr-FR" sz="2200" dirty="0" err="1">
                          <a:solidFill>
                            <a:srgbClr val="002060"/>
                          </a:solidFill>
                        </a:rPr>
                        <a:t>clock</a:t>
                      </a:r>
                      <a:r>
                        <a:rPr lang="fr-FR" sz="2200" dirty="0">
                          <a:solidFill>
                            <a:srgbClr val="002060"/>
                          </a:solidFill>
                        </a:rPr>
                        <a:t> - </a:t>
                      </a:r>
                      <a:r>
                        <a:rPr lang="fr-FR" sz="2200" dirty="0" err="1">
                          <a:solidFill>
                            <a:srgbClr val="002060"/>
                          </a:solidFill>
                        </a:rPr>
                        <a:t>trough</a:t>
                      </a:r>
                      <a:endParaRPr lang="fr-FR" sz="2200" dirty="0">
                        <a:solidFill>
                          <a:srgbClr val="002060"/>
                        </a:solidFill>
                      </a:endParaRPr>
                    </a:p>
                  </a:txBody>
                  <a:tcPr/>
                </a:tc>
                <a:tc>
                  <a:txBody>
                    <a:bodyPr/>
                    <a:lstStyle/>
                    <a:p>
                      <a:r>
                        <a:rPr lang="fr-FR" sz="2200" dirty="0">
                          <a:solidFill>
                            <a:srgbClr val="002060"/>
                          </a:solidFill>
                        </a:rPr>
                        <a:t>horloge - auge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174802415"/>
                  </a:ext>
                </a:extLst>
              </a:tr>
              <a:tr h="370840">
                <a:tc>
                  <a:txBody>
                    <a:bodyPr/>
                    <a:lstStyle/>
                    <a:p>
                      <a:endParaRPr lang="fr-FR" sz="2400"/>
                    </a:p>
                  </a:txBody>
                  <a:tcPr/>
                </a:tc>
                <a:tc>
                  <a:txBody>
                    <a:bodyPr/>
                    <a:lstStyle/>
                    <a:p>
                      <a:r>
                        <a:rPr lang="fr-FR" sz="2200" dirty="0" err="1">
                          <a:solidFill>
                            <a:srgbClr val="002060"/>
                          </a:solidFill>
                        </a:rPr>
                        <a:t>side</a:t>
                      </a:r>
                      <a:r>
                        <a:rPr lang="fr-FR" sz="2200" dirty="0">
                          <a:solidFill>
                            <a:srgbClr val="002060"/>
                          </a:solidFill>
                        </a:rPr>
                        <a:t> - </a:t>
                      </a:r>
                      <a:r>
                        <a:rPr lang="fr-FR" sz="2200" dirty="0" err="1">
                          <a:solidFill>
                            <a:srgbClr val="002060"/>
                          </a:solidFill>
                        </a:rPr>
                        <a:t>subtracted</a:t>
                      </a:r>
                      <a:endParaRPr lang="fr-FR" sz="2200" dirty="0">
                        <a:solidFill>
                          <a:srgbClr val="002060"/>
                        </a:solidFill>
                      </a:endParaRPr>
                    </a:p>
                  </a:txBody>
                  <a:tcPr/>
                </a:tc>
                <a:tc>
                  <a:txBody>
                    <a:bodyPr/>
                    <a:lstStyle/>
                    <a:p>
                      <a:r>
                        <a:rPr lang="fr-FR" sz="2200" dirty="0">
                          <a:solidFill>
                            <a:srgbClr val="002060"/>
                          </a:solidFill>
                          <a:latin typeface="Century Gothic" panose="020B0502020202020204" pitchFamily="34" charset="0"/>
                        </a:rPr>
                        <a:t>côté</a:t>
                      </a:r>
                      <a:r>
                        <a:rPr lang="fr-FR" sz="2200" dirty="0">
                          <a:solidFill>
                            <a:srgbClr val="002060"/>
                          </a:solidFill>
                        </a:rPr>
                        <a:t> - </a:t>
                      </a:r>
                      <a:r>
                        <a:rPr lang="fr-FR" sz="2200" dirty="0">
                          <a:solidFill>
                            <a:srgbClr val="002060"/>
                          </a:solidFill>
                          <a:latin typeface="Century Gothic" panose="020B0502020202020204" pitchFamily="34" charset="0"/>
                        </a:rPr>
                        <a:t>ôté</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452462509"/>
                  </a:ext>
                </a:extLst>
              </a:tr>
              <a:tr h="370840">
                <a:tc>
                  <a:txBody>
                    <a:bodyPr/>
                    <a:lstStyle/>
                    <a:p>
                      <a:endParaRPr lang="fr-FR" sz="2400" dirty="0"/>
                    </a:p>
                  </a:txBody>
                  <a:tcPr/>
                </a:tc>
                <a:tc>
                  <a:txBody>
                    <a:bodyPr/>
                    <a:lstStyle/>
                    <a:p>
                      <a:r>
                        <a:rPr lang="fr-FR" sz="2200" dirty="0" err="1">
                          <a:solidFill>
                            <a:srgbClr val="002060"/>
                          </a:solidFill>
                        </a:rPr>
                        <a:t>funny</a:t>
                      </a:r>
                      <a:r>
                        <a:rPr lang="fr-FR" sz="2200" dirty="0">
                          <a:solidFill>
                            <a:srgbClr val="002060"/>
                          </a:solidFill>
                        </a:rPr>
                        <a:t> - </a:t>
                      </a:r>
                      <a:r>
                        <a:rPr lang="fr-FR" sz="2200" dirty="0" err="1">
                          <a:solidFill>
                            <a:srgbClr val="002060"/>
                          </a:solidFill>
                        </a:rPr>
                        <a:t>willow</a:t>
                      </a:r>
                      <a:endParaRPr lang="fr-FR" sz="2200" dirty="0">
                        <a:solidFill>
                          <a:srgbClr val="002060"/>
                        </a:solidFill>
                      </a:endParaRPr>
                    </a:p>
                  </a:txBody>
                  <a:tcPr/>
                </a:tc>
                <a:tc>
                  <a:txBody>
                    <a:bodyPr/>
                    <a:lstStyle/>
                    <a:p>
                      <a:r>
                        <a:rPr lang="fr-FR" sz="2200" dirty="0">
                          <a:solidFill>
                            <a:srgbClr val="002060"/>
                          </a:solidFill>
                        </a:rPr>
                        <a:t>dr</a:t>
                      </a:r>
                      <a:r>
                        <a:rPr lang="fr-FR" sz="2200" dirty="0">
                          <a:solidFill>
                            <a:srgbClr val="002060"/>
                          </a:solidFill>
                          <a:latin typeface="Century Gothic" panose="020B0502020202020204" pitchFamily="34" charset="0"/>
                        </a:rPr>
                        <a:t>ôle</a:t>
                      </a:r>
                      <a:r>
                        <a:rPr lang="fr-FR" sz="2200" dirty="0">
                          <a:solidFill>
                            <a:srgbClr val="002060"/>
                          </a:solidFill>
                        </a:rPr>
                        <a:t> - </a:t>
                      </a:r>
                      <a:r>
                        <a:rPr lang="fr-FR" sz="2200" dirty="0">
                          <a:solidFill>
                            <a:srgbClr val="002060"/>
                          </a:solidFill>
                          <a:latin typeface="Century Gothic" panose="020B0502020202020204" pitchFamily="34" charset="0"/>
                        </a:rPr>
                        <a:t>saule</a:t>
                      </a:r>
                      <a:endParaRPr lang="fr-FR" sz="2200" dirty="0">
                        <a:solidFill>
                          <a:srgbClr val="002060"/>
                        </a:solidFill>
                      </a:endParaRP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247013185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9" name="Action Button: Custom 16">
            <a:hlinkClick r:id="" action="ppaction://noaction" highlightClick="1">
              <a:snd r:embed="rId4" name="eau-mot.wav"/>
            </a:hlinkClick>
            <a:extLst>
              <a:ext uri="{FF2B5EF4-FFF2-40B4-BE49-F238E27FC236}">
                <a16:creationId xmlns:a16="http://schemas.microsoft.com/office/drawing/2014/main" id="{7743F800-554D-4965-B754-EE6C75C04031}"/>
              </a:ext>
            </a:extLst>
          </p:cNvPr>
          <p:cNvSpPr/>
          <p:nvPr/>
        </p:nvSpPr>
        <p:spPr>
          <a:xfrm>
            <a:off x="459290" y="25175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haute-vote.wav"/>
            </a:hlinkClick>
            <a:extLst>
              <a:ext uri="{FF2B5EF4-FFF2-40B4-BE49-F238E27FC236}">
                <a16:creationId xmlns:a16="http://schemas.microsoft.com/office/drawing/2014/main" id="{6F9B67F5-C3FE-4CBA-B9DF-153F3DCC6C78}"/>
              </a:ext>
            </a:extLst>
          </p:cNvPr>
          <p:cNvSpPr/>
          <p:nvPr/>
        </p:nvSpPr>
        <p:spPr>
          <a:xfrm>
            <a:off x="462028" y="2974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port-d_accord.wav"/>
            </a:hlinkClick>
            <a:extLst>
              <a:ext uri="{FF2B5EF4-FFF2-40B4-BE49-F238E27FC236}">
                <a16:creationId xmlns:a16="http://schemas.microsoft.com/office/drawing/2014/main" id="{8338E817-BD33-4592-A66E-269BE376E0F4}"/>
              </a:ext>
            </a:extLst>
          </p:cNvPr>
          <p:cNvSpPr/>
          <p:nvPr/>
        </p:nvSpPr>
        <p:spPr>
          <a:xfrm>
            <a:off x="459290" y="34312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bol-taule.wav"/>
            </a:hlinkClick>
            <a:extLst>
              <a:ext uri="{FF2B5EF4-FFF2-40B4-BE49-F238E27FC236}">
                <a16:creationId xmlns:a16="http://schemas.microsoft.com/office/drawing/2014/main" id="{8CFFE73F-24E8-4D71-8A97-4E0DA834B7B3}"/>
              </a:ext>
            </a:extLst>
          </p:cNvPr>
          <p:cNvSpPr/>
          <p:nvPr/>
        </p:nvSpPr>
        <p:spPr>
          <a:xfrm>
            <a:off x="459290" y="38880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chose-pause.wav"/>
            </a:hlinkClick>
            <a:extLst>
              <a:ext uri="{FF2B5EF4-FFF2-40B4-BE49-F238E27FC236}">
                <a16:creationId xmlns:a16="http://schemas.microsoft.com/office/drawing/2014/main" id="{B5552D4A-B729-401A-9FC9-D5F947B73AF8}"/>
              </a:ext>
            </a:extLst>
          </p:cNvPr>
          <p:cNvSpPr/>
          <p:nvPr/>
        </p:nvSpPr>
        <p:spPr>
          <a:xfrm>
            <a:off x="459290" y="43449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côté-ôté.wav"/>
            </a:hlinkClick>
            <a:extLst>
              <a:ext uri="{FF2B5EF4-FFF2-40B4-BE49-F238E27FC236}">
                <a16:creationId xmlns:a16="http://schemas.microsoft.com/office/drawing/2014/main" id="{447D1578-CD71-4C4C-89FC-35C5695F91C6}"/>
              </a:ext>
            </a:extLst>
          </p:cNvPr>
          <p:cNvSpPr/>
          <p:nvPr/>
        </p:nvSpPr>
        <p:spPr>
          <a:xfrm>
            <a:off x="459290" y="5258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0" name="drole-saule.wav"/>
            </a:hlinkClick>
            <a:extLst>
              <a:ext uri="{FF2B5EF4-FFF2-40B4-BE49-F238E27FC236}">
                <a16:creationId xmlns:a16="http://schemas.microsoft.com/office/drawing/2014/main" id="{4B5C2A9D-C7A7-4B65-AFCC-3DF4FF345971}"/>
              </a:ext>
            </a:extLst>
          </p:cNvPr>
          <p:cNvSpPr/>
          <p:nvPr/>
        </p:nvSpPr>
        <p:spPr>
          <a:xfrm>
            <a:off x="459290" y="57154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E663F7D-DE34-41BC-B35C-C3D2391AF4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2579488"/>
            <a:ext cx="282522" cy="294294"/>
          </a:xfrm>
          <a:prstGeom prst="rect">
            <a:avLst/>
          </a:prstGeom>
        </p:spPr>
      </p:pic>
      <p:pic>
        <p:nvPicPr>
          <p:cNvPr id="19" name="Picture 18" descr="green checkmark">
            <a:extLst>
              <a:ext uri="{FF2B5EF4-FFF2-40B4-BE49-F238E27FC236}">
                <a16:creationId xmlns:a16="http://schemas.microsoft.com/office/drawing/2014/main" id="{50935C2E-57AB-4C95-B1E3-9F06F32C7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025254"/>
            <a:ext cx="282522" cy="294294"/>
          </a:xfrm>
          <a:prstGeom prst="rect">
            <a:avLst/>
          </a:prstGeom>
        </p:spPr>
      </p:pic>
      <p:pic>
        <p:nvPicPr>
          <p:cNvPr id="20" name="Picture 19" descr="green checkmark">
            <a:extLst>
              <a:ext uri="{FF2B5EF4-FFF2-40B4-BE49-F238E27FC236}">
                <a16:creationId xmlns:a16="http://schemas.microsoft.com/office/drawing/2014/main" id="{0CA7EE35-30E8-48C7-8094-549A1D45D9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1196" y="3459741"/>
            <a:ext cx="282522" cy="294294"/>
          </a:xfrm>
          <a:prstGeom prst="rect">
            <a:avLst/>
          </a:prstGeom>
        </p:spPr>
      </p:pic>
      <p:pic>
        <p:nvPicPr>
          <p:cNvPr id="21" name="Picture 20" descr="green checkmark">
            <a:extLst>
              <a:ext uri="{FF2B5EF4-FFF2-40B4-BE49-F238E27FC236}">
                <a16:creationId xmlns:a16="http://schemas.microsoft.com/office/drawing/2014/main" id="{E0E4202D-59E8-439C-9EAE-D8C0891078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3957529"/>
            <a:ext cx="282522" cy="294294"/>
          </a:xfrm>
          <a:prstGeom prst="rect">
            <a:avLst/>
          </a:prstGeom>
        </p:spPr>
      </p:pic>
      <p:pic>
        <p:nvPicPr>
          <p:cNvPr id="22" name="Picture 21" descr="green checkmark">
            <a:extLst>
              <a:ext uri="{FF2B5EF4-FFF2-40B4-BE49-F238E27FC236}">
                <a16:creationId xmlns:a16="http://schemas.microsoft.com/office/drawing/2014/main" id="{B5266016-2E20-460A-9DC4-5F2B9203A7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6679" y="4374435"/>
            <a:ext cx="282522" cy="294294"/>
          </a:xfrm>
          <a:prstGeom prst="rect">
            <a:avLst/>
          </a:prstGeom>
        </p:spPr>
      </p:pic>
      <p:pic>
        <p:nvPicPr>
          <p:cNvPr id="23" name="Picture 22" descr="green checkmark">
            <a:extLst>
              <a:ext uri="{FF2B5EF4-FFF2-40B4-BE49-F238E27FC236}">
                <a16:creationId xmlns:a16="http://schemas.microsoft.com/office/drawing/2014/main" id="{FF324005-80AF-4F38-8A8E-7B324F542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4832321"/>
            <a:ext cx="282522" cy="294294"/>
          </a:xfrm>
          <a:prstGeom prst="rect">
            <a:avLst/>
          </a:prstGeom>
        </p:spPr>
      </p:pic>
      <p:pic>
        <p:nvPicPr>
          <p:cNvPr id="24" name="Picture 23" descr="green checkmark">
            <a:extLst>
              <a:ext uri="{FF2B5EF4-FFF2-40B4-BE49-F238E27FC236}">
                <a16:creationId xmlns:a16="http://schemas.microsoft.com/office/drawing/2014/main" id="{C1428CF1-5E65-44DC-9C92-61F6C53865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28162" y="5309494"/>
            <a:ext cx="282522" cy="294294"/>
          </a:xfrm>
          <a:prstGeom prst="rect">
            <a:avLst/>
          </a:prstGeom>
        </p:spPr>
      </p:pic>
      <p:pic>
        <p:nvPicPr>
          <p:cNvPr id="25" name="Picture 24" descr="green checkmark">
            <a:extLst>
              <a:ext uri="{FF2B5EF4-FFF2-40B4-BE49-F238E27FC236}">
                <a16:creationId xmlns:a16="http://schemas.microsoft.com/office/drawing/2014/main" id="{4B043C8D-91DB-446D-84C8-31FA55F1B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0563" y="5715488"/>
            <a:ext cx="282522" cy="294294"/>
          </a:xfrm>
          <a:prstGeom prst="rect">
            <a:avLst/>
          </a:prstGeom>
        </p:spPr>
      </p:pic>
      <p:pic>
        <p:nvPicPr>
          <p:cNvPr id="5" name="Picture 4">
            <a:extLst>
              <a:ext uri="{FF2B5EF4-FFF2-40B4-BE49-F238E27FC236}">
                <a16:creationId xmlns:a16="http://schemas.microsoft.com/office/drawing/2014/main" id="{16075AFB-C9A8-4D06-9BBE-79E6AE0AC3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0700" y="3281536"/>
            <a:ext cx="2270878" cy="2938063"/>
          </a:xfrm>
          <a:prstGeom prst="rect">
            <a:avLst/>
          </a:prstGeom>
        </p:spPr>
      </p:pic>
      <p:sp>
        <p:nvSpPr>
          <p:cNvPr id="6" name="TextBox 5">
            <a:extLst>
              <a:ext uri="{FF2B5EF4-FFF2-40B4-BE49-F238E27FC236}">
                <a16:creationId xmlns:a16="http://schemas.microsoft.com/office/drawing/2014/main" id="{F7047824-E18E-45A7-8F19-E85E7D34DB1F}"/>
              </a:ext>
            </a:extLst>
          </p:cNvPr>
          <p:cNvSpPr txBox="1"/>
          <p:nvPr/>
        </p:nvSpPr>
        <p:spPr>
          <a:xfrm>
            <a:off x="213438" y="1152173"/>
            <a:ext cx="1176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Pierre veut écrire un po</a:t>
            </a: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ème, mais il ne peut pas faire des rimes ! </a:t>
            </a:r>
            <a:b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Écoute et coche « oui » ou « non » pour chaque rime.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9C90BF64-9943-4470-A233-66E1C1C7D6FC}"/>
              </a:ext>
            </a:extLst>
          </p:cNvPr>
          <p:cNvSpPr/>
          <p:nvPr/>
        </p:nvSpPr>
        <p:spPr>
          <a:xfrm>
            <a:off x="4410967" y="2563332"/>
            <a:ext cx="2240512" cy="32660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D3D27716-A7D6-4219-96EA-F8EC4E31389B}"/>
              </a:ext>
            </a:extLst>
          </p:cNvPr>
          <p:cNvSpPr/>
          <p:nvPr/>
        </p:nvSpPr>
        <p:spPr>
          <a:xfrm>
            <a:off x="4390052" y="2975092"/>
            <a:ext cx="2202252" cy="41196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5776677-43A5-46E3-BFE5-3866C252AA43}"/>
              </a:ext>
            </a:extLst>
          </p:cNvPr>
          <p:cNvSpPr/>
          <p:nvPr/>
        </p:nvSpPr>
        <p:spPr>
          <a:xfrm>
            <a:off x="4402620" y="3419436"/>
            <a:ext cx="2240513" cy="36381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28B9D1B-24E7-43C1-B3C2-ADE9CE57567A}"/>
              </a:ext>
            </a:extLst>
          </p:cNvPr>
          <p:cNvSpPr/>
          <p:nvPr/>
        </p:nvSpPr>
        <p:spPr>
          <a:xfrm>
            <a:off x="4402620" y="3887052"/>
            <a:ext cx="2271361" cy="41954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EB7B24B-CE5C-4D52-B930-08478D43C42C}"/>
              </a:ext>
            </a:extLst>
          </p:cNvPr>
          <p:cNvSpPr/>
          <p:nvPr/>
        </p:nvSpPr>
        <p:spPr>
          <a:xfrm>
            <a:off x="4380512" y="4362545"/>
            <a:ext cx="2248858" cy="3607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A27D9D34-48AF-4232-8D69-10CF26AD88D0}"/>
              </a:ext>
            </a:extLst>
          </p:cNvPr>
          <p:cNvSpPr/>
          <p:nvPr/>
        </p:nvSpPr>
        <p:spPr>
          <a:xfrm>
            <a:off x="4402621" y="4809904"/>
            <a:ext cx="2248858" cy="35994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40A3A3C-4D39-435B-A1AB-0C7A38E338B6}"/>
              </a:ext>
            </a:extLst>
          </p:cNvPr>
          <p:cNvSpPr/>
          <p:nvPr/>
        </p:nvSpPr>
        <p:spPr>
          <a:xfrm>
            <a:off x="4410967" y="5275464"/>
            <a:ext cx="2284731" cy="3172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D1FAC04-4829-479F-A9B0-693E1A0A0394}"/>
              </a:ext>
            </a:extLst>
          </p:cNvPr>
          <p:cNvSpPr/>
          <p:nvPr/>
        </p:nvSpPr>
        <p:spPr>
          <a:xfrm>
            <a:off x="4366749" y="5705820"/>
            <a:ext cx="2276384" cy="37311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6">
            <a:extLst>
              <a:ext uri="{FF2B5EF4-FFF2-40B4-BE49-F238E27FC236}">
                <a16:creationId xmlns:a16="http://schemas.microsoft.com/office/drawing/2014/main" id="{12DA96DE-E8FE-46B4-89A6-050ABCC8D02B}"/>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Action Button: Custom 16">
            <a:hlinkClick r:id="" action="ppaction://noaction" highlightClick="1">
              <a:snd r:embed="rId13" name="horloge auge.wav"/>
            </a:hlinkClick>
            <a:extLst>
              <a:ext uri="{FF2B5EF4-FFF2-40B4-BE49-F238E27FC236}">
                <a16:creationId xmlns:a16="http://schemas.microsoft.com/office/drawing/2014/main" id="{BD0C3335-4E5B-4DD7-82C1-F1E28B59B27F}"/>
              </a:ext>
            </a:extLst>
          </p:cNvPr>
          <p:cNvSpPr/>
          <p:nvPr/>
        </p:nvSpPr>
        <p:spPr>
          <a:xfrm>
            <a:off x="459290" y="48017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o]</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38092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7" name="Picture 2" descr="closed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93502" y="4042533"/>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Tree>
    <p:extLst>
      <p:ext uri="{BB962C8B-B14F-4D97-AF65-F5344CB8AC3E}">
        <p14:creationId xmlns:p14="http://schemas.microsoft.com/office/powerpoint/2010/main" val="14718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8" name="TextBox 7"/>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nne</a:t>
            </a:r>
          </a:p>
        </p:txBody>
      </p:sp>
      <p:sp>
        <p:nvSpPr>
          <p:cNvPr id="20" name="Rectangle 19"/>
          <p:cNvSpPr/>
          <p:nvPr/>
        </p:nvSpPr>
        <p:spPr>
          <a:xfrm>
            <a:off x="5211543" y="5191180"/>
            <a:ext cx="182133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[person]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1389010" y="4373618"/>
            <a:ext cx="14494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[okay]</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rmir</a:t>
            </a:r>
          </a:p>
        </p:txBody>
      </p:sp>
      <p:pic>
        <p:nvPicPr>
          <p:cNvPr id="1026" name="Picture 2" descr="okay sign ">
            <a:extLst>
              <a:ext uri="{FF2B5EF4-FFF2-40B4-BE49-F238E27FC236}">
                <a16:creationId xmlns:a16="http://schemas.microsoft.com/office/drawing/2014/main" id="{42349DEE-008C-457A-A441-A35D67BEB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51" y="5020979"/>
            <a:ext cx="92734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oy sleeping in bed">
            <a:extLst>
              <a:ext uri="{FF2B5EF4-FFF2-40B4-BE49-F238E27FC236}">
                <a16:creationId xmlns:a16="http://schemas.microsoft.com/office/drawing/2014/main" id="{73A1FB30-57E1-4385-8C6B-4439C7A6F197}"/>
              </a:ext>
            </a:extLst>
          </p:cNvPr>
          <p:cNvPicPr>
            <a:picLocks noChangeAspect="1"/>
          </p:cNvPicPr>
          <p:nvPr/>
        </p:nvPicPr>
        <p:blipFill>
          <a:blip r:embed="rId12"/>
          <a:stretch>
            <a:fillRect/>
          </a:stretch>
        </p:blipFill>
        <p:spPr>
          <a:xfrm>
            <a:off x="9059390" y="4510690"/>
            <a:ext cx="2260037" cy="1719863"/>
          </a:xfrm>
          <a:prstGeom prst="rect">
            <a:avLst/>
          </a:prstGeom>
        </p:spPr>
      </p:pic>
      <p:pic>
        <p:nvPicPr>
          <p:cNvPr id="25" name="Picture 24" descr="school building">
            <a:extLst>
              <a:ext uri="{FF2B5EF4-FFF2-40B4-BE49-F238E27FC236}">
                <a16:creationId xmlns:a16="http://schemas.microsoft.com/office/drawing/2014/main" id="{D9579E28-C2AC-44DC-9897-F16E8B1CEE20}"/>
              </a:ext>
            </a:extLst>
          </p:cNvPr>
          <p:cNvPicPr>
            <a:picLocks noChangeAspect="1"/>
          </p:cNvPicPr>
          <p:nvPr/>
        </p:nvPicPr>
        <p:blipFill>
          <a:blip r:embed="rId13"/>
          <a:stretch>
            <a:fillRect/>
          </a:stretch>
        </p:blipFill>
        <p:spPr>
          <a:xfrm>
            <a:off x="1012385" y="1329189"/>
            <a:ext cx="2202686" cy="1676671"/>
          </a:xfrm>
          <a:prstGeom prst="rect">
            <a:avLst/>
          </a:prstGeom>
        </p:spPr>
      </p:pic>
      <p:pic>
        <p:nvPicPr>
          <p:cNvPr id="1028" name="Picture 4" descr="post office">
            <a:extLst>
              <a:ext uri="{FF2B5EF4-FFF2-40B4-BE49-F238E27FC236}">
                <a16:creationId xmlns:a16="http://schemas.microsoft.com/office/drawing/2014/main" id="{C7252764-688F-4523-9E8C-C52127DFA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558" y="1513729"/>
            <a:ext cx="2857299" cy="16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4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5" name="eco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po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audio>
                                      <p:cMediaNode>
                                        <p:cTn display="0" masterRel="sameClick">
                                          <p:stCondLst>
                                            <p:cond evt="begin" delay="0">
                                              <p:tn val="36"/>
                                            </p:cond>
                                          </p:stCondLst>
                                          <p:endCondLst>
                                            <p:cond evt="onStopAudio" delay="0">
                                              <p:tgtEl>
                                                <p:sldTgt/>
                                              </p:tgtEl>
                                            </p:cond>
                                          </p:endCondLst>
                                        </p:cTn>
                                        <p:tgtEl>
                                          <p:sndTgt r:embed="rId6" name="po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d_accor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d_accord.wav"/>
                                        </p:tgtEl>
                                      </p:cMediaNode>
                                    </p:audio>
                                  </p:sub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8" name="personn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personn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dorm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[open o]</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5F0C6-0BA6-1246-983B-E62C63E5C47C}"/>
              </a:ext>
            </a:extLst>
          </p:cNvPr>
          <p:cNvGraphicFramePr>
            <a:graphicFrameLocks noGrp="1"/>
          </p:cNvGraphicFramePr>
          <p:nvPr/>
        </p:nvGraphicFramePr>
        <p:xfrm>
          <a:off x="542187" y="1838813"/>
          <a:ext cx="11367733" cy="4114800"/>
        </p:xfrm>
        <a:graphic>
          <a:graphicData uri="http://schemas.openxmlformats.org/drawingml/2006/table">
            <a:tbl>
              <a:tblPr firstRow="1" bandRow="1">
                <a:tableStyleId>{21E4AEA4-8DFA-4A89-87EB-49C32662AFE0}</a:tableStyleId>
              </a:tblPr>
              <a:tblGrid>
                <a:gridCol w="695306">
                  <a:extLst>
                    <a:ext uri="{9D8B030D-6E8A-4147-A177-3AD203B41FA5}">
                      <a16:colId xmlns:a16="http://schemas.microsoft.com/office/drawing/2014/main" val="1925490264"/>
                    </a:ext>
                  </a:extLst>
                </a:gridCol>
                <a:gridCol w="2221323">
                  <a:extLst>
                    <a:ext uri="{9D8B030D-6E8A-4147-A177-3AD203B41FA5}">
                      <a16:colId xmlns:a16="http://schemas.microsoft.com/office/drawing/2014/main" val="721217777"/>
                    </a:ext>
                  </a:extLst>
                </a:gridCol>
                <a:gridCol w="1967948">
                  <a:extLst>
                    <a:ext uri="{9D8B030D-6E8A-4147-A177-3AD203B41FA5}">
                      <a16:colId xmlns:a16="http://schemas.microsoft.com/office/drawing/2014/main" val="4030488612"/>
                    </a:ext>
                  </a:extLst>
                </a:gridCol>
                <a:gridCol w="3241578">
                  <a:extLst>
                    <a:ext uri="{9D8B030D-6E8A-4147-A177-3AD203B41FA5}">
                      <a16:colId xmlns:a16="http://schemas.microsoft.com/office/drawing/2014/main" val="2585646328"/>
                    </a:ext>
                  </a:extLst>
                </a:gridCol>
                <a:gridCol w="3241578">
                  <a:extLst>
                    <a:ext uri="{9D8B030D-6E8A-4147-A177-3AD203B41FA5}">
                      <a16:colId xmlns:a16="http://schemas.microsoft.com/office/drawing/2014/main" val="1118927646"/>
                    </a:ext>
                  </a:extLst>
                </a:gridCol>
              </a:tblGrid>
              <a:tr h="370840">
                <a:tc>
                  <a:txBody>
                    <a:bodyPr/>
                    <a:lstStyle/>
                    <a:p>
                      <a:pPr algn="ctr"/>
                      <a:r>
                        <a:rPr lang="fr-FR" sz="2400" dirty="0">
                          <a:latin typeface="Century Gothic" panose="020B0502020202020204" pitchFamily="34" charset="0"/>
                        </a:rPr>
                        <a:t>Q</a:t>
                      </a:r>
                    </a:p>
                  </a:txBody>
                  <a:tcPr>
                    <a:solidFill>
                      <a:srgbClr val="E87D1E"/>
                    </a:solidFill>
                  </a:tcPr>
                </a:tc>
                <a:tc>
                  <a:txBody>
                    <a:bodyPr/>
                    <a:lstStyle/>
                    <a:p>
                      <a:pPr algn="ctr"/>
                      <a:r>
                        <a:rPr lang="fr-FR" sz="2400" dirty="0">
                          <a:latin typeface="Century Gothic" panose="020B0502020202020204" pitchFamily="34" charset="0"/>
                        </a:rPr>
                        <a:t>mot</a:t>
                      </a:r>
                    </a:p>
                  </a:txBody>
                  <a:tcPr>
                    <a:solidFill>
                      <a:srgbClr val="E87D1E"/>
                    </a:solidFill>
                  </a:tcPr>
                </a:tc>
                <a:tc>
                  <a:txBody>
                    <a:bodyPr/>
                    <a:lstStyle/>
                    <a:p>
                      <a:pPr algn="ctr"/>
                      <a:r>
                        <a:rPr lang="fr-FR" sz="2400" noProof="0" dirty="0">
                          <a:latin typeface="Century Gothic" panose="020B0502020202020204" pitchFamily="34" charset="0"/>
                        </a:rPr>
                        <a:t>en anglais</a:t>
                      </a:r>
                    </a:p>
                  </a:txBody>
                  <a:tcPr>
                    <a:solidFill>
                      <a:srgbClr val="E87D1E"/>
                    </a:solidFill>
                  </a:tcPr>
                </a:tc>
                <a:tc>
                  <a:txBody>
                    <a:bodyPr/>
                    <a:lstStyle/>
                    <a:p>
                      <a:pPr algn="ctr"/>
                      <a:r>
                        <a:rPr lang="fr-FR" sz="2400" dirty="0">
                          <a:latin typeface="Century Gothic" panose="020B0502020202020204" pitchFamily="34" charset="0"/>
                        </a:rPr>
                        <a:t>open [o]</a:t>
                      </a:r>
                    </a:p>
                  </a:txBody>
                  <a:tcPr>
                    <a:solidFill>
                      <a:srgbClr val="E87D1E"/>
                    </a:solidFill>
                  </a:tcPr>
                </a:tc>
                <a:tc>
                  <a:txBody>
                    <a:bodyPr/>
                    <a:lstStyle/>
                    <a:p>
                      <a:pPr algn="ctr"/>
                      <a:r>
                        <a:rPr lang="en-GB" sz="2400" noProof="0" dirty="0">
                          <a:latin typeface="Century Gothic" panose="020B0502020202020204" pitchFamily="34" charset="0"/>
                        </a:rPr>
                        <a:t>closed</a:t>
                      </a:r>
                      <a:r>
                        <a:rPr lang="fr-FR" sz="2400" dirty="0">
                          <a:latin typeface="Century Gothic" panose="020B0502020202020204" pitchFamily="34" charset="0"/>
                        </a:rPr>
                        <a:t> [ô/o]/[au]</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dirty="0">
                        <a:latin typeface="Century Gothic" panose="020B0502020202020204" pitchFamily="34" charset="0"/>
                      </a:endParaRPr>
                    </a:p>
                  </a:txBody>
                  <a:tcPr/>
                </a:tc>
                <a:tc>
                  <a:txBody>
                    <a:bodyPr/>
                    <a:lstStyle/>
                    <a:p>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 cune</a:t>
                      </a:r>
                    </a:p>
                  </a:txBody>
                  <a:tcPr/>
                </a:tc>
                <a:tc>
                  <a:txBody>
                    <a:bodyPr/>
                    <a:lstStyle/>
                    <a:p>
                      <a:r>
                        <a:rPr lang="en-GB" sz="2400" noProof="0" dirty="0">
                          <a:solidFill>
                            <a:srgbClr val="104F75"/>
                          </a:solidFill>
                          <a:latin typeface="Century Gothic" panose="020B0502020202020204" pitchFamily="34" charset="0"/>
                        </a:rPr>
                        <a:t>[none]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421507765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s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l</a:t>
                      </a:r>
                    </a:p>
                  </a:txBody>
                  <a:tcPr/>
                </a:tc>
                <a:tc>
                  <a:txBody>
                    <a:bodyPr/>
                    <a:lstStyle/>
                    <a:p>
                      <a:r>
                        <a:rPr lang="en-GB" sz="2400" noProof="0" dirty="0">
                          <a:solidFill>
                            <a:srgbClr val="104F75"/>
                          </a:solidFill>
                          <a:latin typeface="Century Gothic" panose="020B0502020202020204" pitchFamily="34" charset="0"/>
                        </a:rPr>
                        <a:t>[ground]</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880739684"/>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fant</a:t>
                      </a:r>
                      <a:r>
                        <a:rPr lang="fr-FR" sz="2400" b="1" noProof="0" dirty="0">
                          <a:solidFill>
                            <a:srgbClr val="104F75"/>
                          </a:solidFill>
                          <a:latin typeface="Century Gothic" panose="020B0502020202020204" pitchFamily="34" charset="0"/>
                        </a:rPr>
                        <a:t> ô </a:t>
                      </a:r>
                      <a:r>
                        <a:rPr lang="fr-FR" sz="2400" b="0" noProof="0" dirty="0">
                          <a:solidFill>
                            <a:srgbClr val="104F75"/>
                          </a:solidFill>
                          <a:latin typeface="Century Gothic" panose="020B0502020202020204" pitchFamily="34" charset="0"/>
                        </a:rPr>
                        <a:t>me</a:t>
                      </a:r>
                    </a:p>
                  </a:txBody>
                  <a:tcPr/>
                </a:tc>
                <a:tc>
                  <a:txBody>
                    <a:bodyPr/>
                    <a:lstStyle/>
                    <a:p>
                      <a:r>
                        <a:rPr lang="en-GB" sz="2400" noProof="0" dirty="0">
                          <a:solidFill>
                            <a:srgbClr val="104F75"/>
                          </a:solidFill>
                          <a:latin typeface="Century Gothic" panose="020B0502020202020204" pitchFamily="34" charset="0"/>
                        </a:rPr>
                        <a:t>[ghost]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80712503"/>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c</a:t>
                      </a:r>
                      <a:r>
                        <a:rPr lang="fr-FR" sz="2400" b="1" noProof="0" dirty="0">
                          <a:solidFill>
                            <a:srgbClr val="104F75"/>
                          </a:solidFill>
                          <a:latin typeface="Century Gothic" panose="020B0502020202020204" pitchFamily="34" charset="0"/>
                        </a:rPr>
                        <a:t> ô </a:t>
                      </a:r>
                      <a:r>
                        <a:rPr lang="fr-FR" sz="2400" noProof="0" dirty="0">
                          <a:solidFill>
                            <a:srgbClr val="104F75"/>
                          </a:solidFill>
                          <a:latin typeface="Century Gothic" panose="020B0502020202020204" pitchFamily="34" charset="0"/>
                        </a:rPr>
                        <a:t>te</a:t>
                      </a:r>
                    </a:p>
                  </a:txBody>
                  <a:tcPr/>
                </a:tc>
                <a:tc>
                  <a:txBody>
                    <a:bodyPr/>
                    <a:lstStyle/>
                    <a:p>
                      <a:r>
                        <a:rPr lang="en-GB" sz="2400" noProof="0" dirty="0">
                          <a:solidFill>
                            <a:srgbClr val="104F75"/>
                          </a:solidFill>
                          <a:latin typeface="Century Gothic" panose="020B0502020202020204" pitchFamily="34" charset="0"/>
                        </a:rPr>
                        <a:t>[coast]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1998004162"/>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c </a:t>
                      </a:r>
                      <a:r>
                        <a:rPr lang="fr-FR" sz="2400" b="1" noProof="0" dirty="0">
                          <a:solidFill>
                            <a:srgbClr val="104F75"/>
                          </a:solidFill>
                          <a:latin typeface="Century Gothic" panose="020B0502020202020204" pitchFamily="34" charset="0"/>
                        </a:rPr>
                        <a:t>o</a:t>
                      </a:r>
                      <a:r>
                        <a:rPr lang="fr-FR" sz="2400" b="0" noProof="0" dirty="0">
                          <a:solidFill>
                            <a:srgbClr val="104F75"/>
                          </a:solidFill>
                          <a:latin typeface="Century Gothic" panose="020B0502020202020204" pitchFamily="34" charset="0"/>
                        </a:rPr>
                        <a:t> lle</a:t>
                      </a:r>
                    </a:p>
                  </a:txBody>
                  <a:tcPr/>
                </a:tc>
                <a:tc>
                  <a:txBody>
                    <a:bodyPr/>
                    <a:lstStyle/>
                    <a:p>
                      <a:r>
                        <a:rPr lang="en-GB" sz="2400" noProof="0" dirty="0">
                          <a:solidFill>
                            <a:srgbClr val="104F75"/>
                          </a:solidFill>
                          <a:latin typeface="Century Gothic" panose="020B0502020202020204" pitchFamily="34" charset="0"/>
                        </a:rPr>
                        <a:t>[glue]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521668829"/>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v </a:t>
                      </a:r>
                      <a:r>
                        <a:rPr lang="fr-FR" sz="2400" b="1" noProof="0" dirty="0">
                          <a:solidFill>
                            <a:srgbClr val="104F75"/>
                          </a:solidFill>
                          <a:latin typeface="Century Gothic" panose="020B0502020202020204" pitchFamily="34" charset="0"/>
                        </a:rPr>
                        <a:t>o</a:t>
                      </a:r>
                      <a:r>
                        <a:rPr lang="fr-FR" sz="2400" noProof="0" dirty="0">
                          <a:solidFill>
                            <a:srgbClr val="104F75"/>
                          </a:solidFill>
                          <a:latin typeface="Century Gothic" panose="020B0502020202020204" pitchFamily="34" charset="0"/>
                        </a:rPr>
                        <a:t>  leur</a:t>
                      </a:r>
                    </a:p>
                  </a:txBody>
                  <a:tcPr/>
                </a:tc>
                <a:tc>
                  <a:txBody>
                    <a:bodyPr/>
                    <a:lstStyle/>
                    <a:p>
                      <a:r>
                        <a:rPr lang="en-GB" sz="2400" noProof="0" dirty="0">
                          <a:solidFill>
                            <a:srgbClr val="104F75"/>
                          </a:solidFill>
                          <a:latin typeface="Century Gothic" panose="020B0502020202020204" pitchFamily="34" charset="0"/>
                        </a:rPr>
                        <a:t>[thief]</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259456081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p</a:t>
                      </a:r>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vre</a:t>
                      </a:r>
                    </a:p>
                  </a:txBody>
                  <a:tcPr/>
                </a:tc>
                <a:tc>
                  <a:txBody>
                    <a:bodyPr/>
                    <a:lstStyle/>
                    <a:p>
                      <a:r>
                        <a:rPr lang="en-GB" sz="2400" noProof="0" dirty="0">
                          <a:solidFill>
                            <a:srgbClr val="104F75"/>
                          </a:solidFill>
                          <a:latin typeface="Century Gothic" panose="020B0502020202020204" pitchFamily="34" charset="0"/>
                        </a:rPr>
                        <a:t>[poor]</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57117781"/>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r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be</a:t>
                      </a:r>
                    </a:p>
                  </a:txBody>
                  <a:tcPr/>
                </a:tc>
                <a:tc>
                  <a:txBody>
                    <a:bodyPr/>
                    <a:lstStyle/>
                    <a:p>
                      <a:r>
                        <a:rPr lang="en-GB" sz="2400" noProof="0" dirty="0">
                          <a:solidFill>
                            <a:srgbClr val="104F75"/>
                          </a:solidFill>
                          <a:latin typeface="Century Gothic" panose="020B0502020202020204" pitchFamily="34" charset="0"/>
                        </a:rPr>
                        <a:t>[dress]</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197399311"/>
                  </a:ext>
                </a:extLst>
              </a:tr>
            </a:tbl>
          </a:graphicData>
        </a:graphic>
      </p:graphicFrame>
      <p:sp>
        <p:nvSpPr>
          <p:cNvPr id="5" name="Action Button: Custom 16">
            <a:hlinkClick r:id="" action="ppaction://noaction" highlightClick="1">
              <a:snd r:embed="rId3" name="9.3.2.4 slide 8 2 sol.wav"/>
            </a:hlinkClick>
            <a:extLst>
              <a:ext uri="{FF2B5EF4-FFF2-40B4-BE49-F238E27FC236}">
                <a16:creationId xmlns:a16="http://schemas.microsoft.com/office/drawing/2014/main" id="{3A5F672F-7C1B-6741-BE51-368EB0CAFD3F}"/>
              </a:ext>
            </a:extLst>
          </p:cNvPr>
          <p:cNvSpPr/>
          <p:nvPr/>
        </p:nvSpPr>
        <p:spPr>
          <a:xfrm>
            <a:off x="631984" y="27798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16">
            <a:hlinkClick r:id="" action="ppaction://noaction" highlightClick="1">
              <a:snd r:embed="rId4" name="aucune.wav"/>
            </a:hlinkClick>
            <a:extLst>
              <a:ext uri="{FF2B5EF4-FFF2-40B4-BE49-F238E27FC236}">
                <a16:creationId xmlns:a16="http://schemas.microsoft.com/office/drawing/2014/main" id="{334F0719-B032-284C-88CF-01BA5002037B}"/>
              </a:ext>
            </a:extLst>
          </p:cNvPr>
          <p:cNvSpPr/>
          <p:nvPr/>
        </p:nvSpPr>
        <p:spPr>
          <a:xfrm>
            <a:off x="631984" y="23273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fantome.wav"/>
            </a:hlinkClick>
            <a:extLst>
              <a:ext uri="{FF2B5EF4-FFF2-40B4-BE49-F238E27FC236}">
                <a16:creationId xmlns:a16="http://schemas.microsoft.com/office/drawing/2014/main" id="{103DA107-5CB9-E642-854E-9B081E4AAB3B}"/>
              </a:ext>
            </a:extLst>
          </p:cNvPr>
          <p:cNvSpPr/>
          <p:nvPr/>
        </p:nvSpPr>
        <p:spPr>
          <a:xfrm>
            <a:off x="623633" y="3235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16">
            <a:hlinkClick r:id="" action="ppaction://noaction" highlightClick="1">
              <a:snd r:embed="rId6" name="cote.wav"/>
            </a:hlinkClick>
            <a:extLst>
              <a:ext uri="{FF2B5EF4-FFF2-40B4-BE49-F238E27FC236}">
                <a16:creationId xmlns:a16="http://schemas.microsoft.com/office/drawing/2014/main" id="{E7BC7663-45AD-1244-AC98-00E0017556A2}"/>
              </a:ext>
            </a:extLst>
          </p:cNvPr>
          <p:cNvSpPr/>
          <p:nvPr/>
        </p:nvSpPr>
        <p:spPr>
          <a:xfrm>
            <a:off x="623633" y="3689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7" name="9.3.2.4 slide 8 7 pauvre.wav"/>
            </a:hlinkClick>
            <a:extLst>
              <a:ext uri="{FF2B5EF4-FFF2-40B4-BE49-F238E27FC236}">
                <a16:creationId xmlns:a16="http://schemas.microsoft.com/office/drawing/2014/main" id="{64E4F97E-2720-584F-B47C-B2A2A03033F3}"/>
              </a:ext>
            </a:extLst>
          </p:cNvPr>
          <p:cNvSpPr/>
          <p:nvPr/>
        </p:nvSpPr>
        <p:spPr>
          <a:xfrm>
            <a:off x="631984" y="50625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 name="Action Button: Custom 16">
            <a:hlinkClick r:id="" action="ppaction://noaction" highlightClick="1">
              <a:snd r:embed="rId8" name="voleur.wav"/>
            </a:hlinkClick>
            <a:extLst>
              <a:ext uri="{FF2B5EF4-FFF2-40B4-BE49-F238E27FC236}">
                <a16:creationId xmlns:a16="http://schemas.microsoft.com/office/drawing/2014/main" id="{A948CEA1-CB7D-4748-884C-864B3EB862B7}"/>
              </a:ext>
            </a:extLst>
          </p:cNvPr>
          <p:cNvSpPr/>
          <p:nvPr/>
        </p:nvSpPr>
        <p:spPr>
          <a:xfrm>
            <a:off x="619809" y="4607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9" name="robe.wav"/>
            </a:hlinkClick>
            <a:extLst>
              <a:ext uri="{FF2B5EF4-FFF2-40B4-BE49-F238E27FC236}">
                <a16:creationId xmlns:a16="http://schemas.microsoft.com/office/drawing/2014/main" id="{9104625F-DB3E-2046-A686-FBD0ABDAFD96}"/>
              </a:ext>
            </a:extLst>
          </p:cNvPr>
          <p:cNvSpPr/>
          <p:nvPr/>
        </p:nvSpPr>
        <p:spPr>
          <a:xfrm>
            <a:off x="615244" y="55014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Action Button: Custom 16">
            <a:hlinkClick r:id="" action="ppaction://noaction" highlightClick="1">
              <a:snd r:embed="rId10" name="9.3.2.4 slide 8 5 colle.wav"/>
            </a:hlinkClick>
            <a:extLst>
              <a:ext uri="{FF2B5EF4-FFF2-40B4-BE49-F238E27FC236}">
                <a16:creationId xmlns:a16="http://schemas.microsoft.com/office/drawing/2014/main" id="{585A192A-45C4-E949-9E73-DB29FE01A519}"/>
              </a:ext>
            </a:extLst>
          </p:cNvPr>
          <p:cNvSpPr/>
          <p:nvPr/>
        </p:nvSpPr>
        <p:spPr>
          <a:xfrm>
            <a:off x="623633" y="4144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3" name="Picture 12" descr="green checkmark">
            <a:extLst>
              <a:ext uri="{FF2B5EF4-FFF2-40B4-BE49-F238E27FC236}">
                <a16:creationId xmlns:a16="http://schemas.microsoft.com/office/drawing/2014/main" id="{0E1F16BC-FE7F-EC47-BC5E-16A7600DD8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673" y="2404523"/>
            <a:ext cx="282522" cy="294294"/>
          </a:xfrm>
          <a:prstGeom prst="rect">
            <a:avLst/>
          </a:prstGeom>
        </p:spPr>
      </p:pic>
      <p:pic>
        <p:nvPicPr>
          <p:cNvPr id="14" name="Picture 13" descr="green checkmark">
            <a:extLst>
              <a:ext uri="{FF2B5EF4-FFF2-40B4-BE49-F238E27FC236}">
                <a16:creationId xmlns:a16="http://schemas.microsoft.com/office/drawing/2014/main" id="{F695FCA0-9A50-6F41-B7A0-E1F5C425D2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360" y="2866978"/>
            <a:ext cx="282522" cy="294294"/>
          </a:xfrm>
          <a:prstGeom prst="rect">
            <a:avLst/>
          </a:prstGeom>
        </p:spPr>
      </p:pic>
      <p:pic>
        <p:nvPicPr>
          <p:cNvPr id="15" name="Picture 14" descr="green checkmark">
            <a:extLst>
              <a:ext uri="{FF2B5EF4-FFF2-40B4-BE49-F238E27FC236}">
                <a16:creationId xmlns:a16="http://schemas.microsoft.com/office/drawing/2014/main" id="{A04C0345-CC5B-8242-8226-5A69502298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243548"/>
            <a:ext cx="282522" cy="294294"/>
          </a:xfrm>
          <a:prstGeom prst="rect">
            <a:avLst/>
          </a:prstGeom>
        </p:spPr>
      </p:pic>
      <p:pic>
        <p:nvPicPr>
          <p:cNvPr id="16" name="Picture 15" descr="green checkmark">
            <a:extLst>
              <a:ext uri="{FF2B5EF4-FFF2-40B4-BE49-F238E27FC236}">
                <a16:creationId xmlns:a16="http://schemas.microsoft.com/office/drawing/2014/main" id="{76CB8512-502A-724A-98DC-E68B3F07EC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759478"/>
            <a:ext cx="282522" cy="294294"/>
          </a:xfrm>
          <a:prstGeom prst="rect">
            <a:avLst/>
          </a:prstGeom>
        </p:spPr>
      </p:pic>
      <p:pic>
        <p:nvPicPr>
          <p:cNvPr id="17" name="Picture 16" descr="green checkmark">
            <a:extLst>
              <a:ext uri="{FF2B5EF4-FFF2-40B4-BE49-F238E27FC236}">
                <a16:creationId xmlns:a16="http://schemas.microsoft.com/office/drawing/2014/main" id="{250BEC5A-97D2-CB47-9748-7AC2A6FD6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104" y="4253515"/>
            <a:ext cx="282522" cy="294294"/>
          </a:xfrm>
          <a:prstGeom prst="rect">
            <a:avLst/>
          </a:prstGeom>
        </p:spPr>
      </p:pic>
      <p:pic>
        <p:nvPicPr>
          <p:cNvPr id="18" name="Picture 17" descr="green checkmark">
            <a:extLst>
              <a:ext uri="{FF2B5EF4-FFF2-40B4-BE49-F238E27FC236}">
                <a16:creationId xmlns:a16="http://schemas.microsoft.com/office/drawing/2014/main" id="{57E01B79-1779-D84D-8A04-5C02B90D65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77" y="4633686"/>
            <a:ext cx="282522" cy="294294"/>
          </a:xfrm>
          <a:prstGeom prst="rect">
            <a:avLst/>
          </a:prstGeom>
        </p:spPr>
      </p:pic>
      <p:pic>
        <p:nvPicPr>
          <p:cNvPr id="20" name="Picture 19" descr="green checkmark">
            <a:extLst>
              <a:ext uri="{FF2B5EF4-FFF2-40B4-BE49-F238E27FC236}">
                <a16:creationId xmlns:a16="http://schemas.microsoft.com/office/drawing/2014/main" id="{57C4B650-0470-4A4B-8086-4105C9DD0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5404" y="5109777"/>
            <a:ext cx="282522" cy="294294"/>
          </a:xfrm>
          <a:prstGeom prst="rect">
            <a:avLst/>
          </a:prstGeom>
        </p:spPr>
      </p:pic>
      <p:pic>
        <p:nvPicPr>
          <p:cNvPr id="21" name="Picture 20" descr="green checkmark">
            <a:extLst>
              <a:ext uri="{FF2B5EF4-FFF2-40B4-BE49-F238E27FC236}">
                <a16:creationId xmlns:a16="http://schemas.microsoft.com/office/drawing/2014/main" id="{8489EEB6-61C5-894E-8FBB-D97729711F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5697" y="5575957"/>
            <a:ext cx="282522" cy="294294"/>
          </a:xfrm>
          <a:prstGeom prst="rect">
            <a:avLst/>
          </a:prstGeom>
        </p:spPr>
      </p:pic>
      <p:pic>
        <p:nvPicPr>
          <p:cNvPr id="22" name="Picture 21" descr="background rectangle">
            <a:extLst>
              <a:ext uri="{FF2B5EF4-FFF2-40B4-BE49-F238E27FC236}">
                <a16:creationId xmlns:a16="http://schemas.microsoft.com/office/drawing/2014/main" id="{34ECD13F-1E55-8140-A7B0-32B682BCF5C9}"/>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77F77F36-5657-4B46-85B2-630B19620402}"/>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24" name="TextBox 23">
            <a:extLst>
              <a:ext uri="{FF2B5EF4-FFF2-40B4-BE49-F238E27FC236}">
                <a16:creationId xmlns:a16="http://schemas.microsoft.com/office/drawing/2014/main" id="{9FC7B647-8BDC-1642-8BC3-3D241E04D497}"/>
              </a:ext>
            </a:extLst>
          </p:cNvPr>
          <p:cNvSpPr txBox="1"/>
          <p:nvPr/>
        </p:nvSpPr>
        <p:spPr>
          <a:xfrm>
            <a:off x="45232" y="11981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Les mots ont-ils la SSC open [o] ou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[ô/o]/[au] ?</a:t>
            </a:r>
          </a:p>
        </p:txBody>
      </p:sp>
      <p:sp>
        <p:nvSpPr>
          <p:cNvPr id="25" name="Rounded Rectangle 46">
            <a:extLst>
              <a:ext uri="{FF2B5EF4-FFF2-40B4-BE49-F238E27FC236}">
                <a16:creationId xmlns:a16="http://schemas.microsoft.com/office/drawing/2014/main" id="{02D7B3E6-F99C-9243-A888-B0B33A768D4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8" name="Rectangle 27">
            <a:extLst>
              <a:ext uri="{FF2B5EF4-FFF2-40B4-BE49-F238E27FC236}">
                <a16:creationId xmlns:a16="http://schemas.microsoft.com/office/drawing/2014/main" id="{9152335E-618D-AB47-B4C9-6202AD080B34}"/>
              </a:ext>
            </a:extLst>
          </p:cNvPr>
          <p:cNvSpPr/>
          <p:nvPr/>
        </p:nvSpPr>
        <p:spPr>
          <a:xfrm>
            <a:off x="1332388" y="2356077"/>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EAD04EC1-9847-2446-9026-DEB8A5DAEC2B}"/>
              </a:ext>
            </a:extLst>
          </p:cNvPr>
          <p:cNvSpPr/>
          <p:nvPr/>
        </p:nvSpPr>
        <p:spPr>
          <a:xfrm>
            <a:off x="1467552" y="2778725"/>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0" name="Rectangle 29">
            <a:extLst>
              <a:ext uri="{FF2B5EF4-FFF2-40B4-BE49-F238E27FC236}">
                <a16:creationId xmlns:a16="http://schemas.microsoft.com/office/drawing/2014/main" id="{F321687D-6107-F24C-9FE8-FBE2A249AF58}"/>
              </a:ext>
            </a:extLst>
          </p:cNvPr>
          <p:cNvSpPr/>
          <p:nvPr/>
        </p:nvSpPr>
        <p:spPr>
          <a:xfrm>
            <a:off x="1975676" y="3285315"/>
            <a:ext cx="282523" cy="35888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908CC3C1-766E-674D-92C2-45356DB50977}"/>
              </a:ext>
            </a:extLst>
          </p:cNvPr>
          <p:cNvSpPr/>
          <p:nvPr/>
        </p:nvSpPr>
        <p:spPr>
          <a:xfrm>
            <a:off x="1491039" y="3723152"/>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2" name="Rectangle 31">
            <a:extLst>
              <a:ext uri="{FF2B5EF4-FFF2-40B4-BE49-F238E27FC236}">
                <a16:creationId xmlns:a16="http://schemas.microsoft.com/office/drawing/2014/main" id="{F766F71F-1E3F-CF4C-BAB7-569DB78C2E59}"/>
              </a:ext>
            </a:extLst>
          </p:cNvPr>
          <p:cNvSpPr/>
          <p:nvPr/>
        </p:nvSpPr>
        <p:spPr>
          <a:xfrm>
            <a:off x="1532012" y="4157780"/>
            <a:ext cx="344551" cy="38619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3" name="Rectangle 32">
            <a:extLst>
              <a:ext uri="{FF2B5EF4-FFF2-40B4-BE49-F238E27FC236}">
                <a16:creationId xmlns:a16="http://schemas.microsoft.com/office/drawing/2014/main" id="{FA9CD070-97DA-F542-A831-182D75F12B2F}"/>
              </a:ext>
            </a:extLst>
          </p:cNvPr>
          <p:cNvSpPr/>
          <p:nvPr/>
        </p:nvSpPr>
        <p:spPr>
          <a:xfrm>
            <a:off x="1489094" y="4633686"/>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sp>
        <p:nvSpPr>
          <p:cNvPr id="34" name="Rectangle 33">
            <a:extLst>
              <a:ext uri="{FF2B5EF4-FFF2-40B4-BE49-F238E27FC236}">
                <a16:creationId xmlns:a16="http://schemas.microsoft.com/office/drawing/2014/main" id="{879532C6-DF1A-F045-B564-F4DA7401FFB8}"/>
              </a:ext>
            </a:extLst>
          </p:cNvPr>
          <p:cNvSpPr/>
          <p:nvPr/>
        </p:nvSpPr>
        <p:spPr>
          <a:xfrm>
            <a:off x="1532012" y="5050120"/>
            <a:ext cx="375057" cy="4235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5E01310D-3FC2-C943-87F0-A159B4442D45}"/>
              </a:ext>
            </a:extLst>
          </p:cNvPr>
          <p:cNvSpPr/>
          <p:nvPr/>
        </p:nvSpPr>
        <p:spPr>
          <a:xfrm>
            <a:off x="1467552" y="5534000"/>
            <a:ext cx="31559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a:t>
            </a:r>
          </a:p>
        </p:txBody>
      </p:sp>
      <p:pic>
        <p:nvPicPr>
          <p:cNvPr id="36" name="Picture 35">
            <a:extLst>
              <a:ext uri="{FF2B5EF4-FFF2-40B4-BE49-F238E27FC236}">
                <a16:creationId xmlns:a16="http://schemas.microsoft.com/office/drawing/2014/main" id="{8025EE27-C989-DC47-A4AB-19E46596D29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742931" y="4127541"/>
            <a:ext cx="1166989" cy="2133923"/>
          </a:xfrm>
          <a:prstGeom prst="rect">
            <a:avLst/>
          </a:prstGeom>
        </p:spPr>
      </p:pic>
      <p:pic>
        <p:nvPicPr>
          <p:cNvPr id="37" name="Picture 36">
            <a:extLst>
              <a:ext uri="{FF2B5EF4-FFF2-40B4-BE49-F238E27FC236}">
                <a16:creationId xmlns:a16="http://schemas.microsoft.com/office/drawing/2014/main" id="{5FF3BCBB-E852-0540-AC8E-97C5F45CA9E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620256" y="184996"/>
            <a:ext cx="1572417" cy="1090864"/>
          </a:xfrm>
          <a:prstGeom prst="rect">
            <a:avLst/>
          </a:prstGeom>
        </p:spPr>
      </p:pic>
      <p:sp>
        <p:nvSpPr>
          <p:cNvPr id="38" name="Speech Bubble: Rectangle with Corners Rounded 37">
            <a:extLst>
              <a:ext uri="{FF2B5EF4-FFF2-40B4-BE49-F238E27FC236}">
                <a16:creationId xmlns:a16="http://schemas.microsoft.com/office/drawing/2014/main" id="{6C65FD83-CB57-4790-9502-A233633A3701}"/>
              </a:ext>
            </a:extLst>
          </p:cNvPr>
          <p:cNvSpPr/>
          <p:nvPr/>
        </p:nvSpPr>
        <p:spPr>
          <a:xfrm>
            <a:off x="2436779" y="217036"/>
            <a:ext cx="5742013" cy="1425009"/>
          </a:xfrm>
          <a:prstGeom prst="wedgeRoundRectCallout">
            <a:avLst>
              <a:gd name="adj1" fmla="val -50455"/>
              <a:gd name="adj2" fmla="val 10501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Open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closed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ô</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are tricky for English speakers. Try saying the source words p</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rte (open) and phot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(closed)</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match with the SSC you hear.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65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8" grpId="0" animBg="1"/>
      <p:bldP spid="3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5108837" y="825272"/>
            <a:ext cx="714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reading the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open/closed [o/ô]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[au]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sounds.</a:t>
            </a:r>
            <a:endPar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1" name="TextBox 20">
            <a:extLst>
              <a:ext uri="{FF2B5EF4-FFF2-40B4-BE49-F238E27FC236}">
                <a16:creationId xmlns:a16="http://schemas.microsoft.com/office/drawing/2014/main" id="{A144EBBF-F0C9-440E-9DD7-51AB35C46119}"/>
              </a:ext>
            </a:extLst>
          </p:cNvPr>
          <p:cNvSpPr txBox="1"/>
          <p:nvPr/>
        </p:nvSpPr>
        <p:spPr>
          <a:xfrm>
            <a:off x="616869" y="3525207"/>
            <a:ext cx="1237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pitaux des z</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nes de guerre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ffrent soins et pr</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tection même dans des circonstances difficiles.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594646" y="1225551"/>
            <a:ext cx="1176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 nombre de réfugiés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gmente en raison de la guerre en cours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16869" y="5043015"/>
            <a:ext cx="11575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réfugiés doivent parfois rester à long terme dans des l</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gements temp</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raires. </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16869" y="2182570"/>
            <a:ext cx="11619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Leur réalité devient un c</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chemar car leur vie change du jour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lendemain.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Action Button: Custom 16">
            <a:hlinkClick r:id="" action="ppaction://noaction" highlightClick="1">
              <a:snd r:embed="rId4" name="le nombre de refugies.wav"/>
            </a:hlinkClick>
            <a:extLst>
              <a:ext uri="{FF2B5EF4-FFF2-40B4-BE49-F238E27FC236}">
                <a16:creationId xmlns:a16="http://schemas.microsoft.com/office/drawing/2014/main" id="{31B4DCF3-C7EF-42EB-A830-C7170549E96C}"/>
              </a:ext>
            </a:extLst>
          </p:cNvPr>
          <p:cNvSpPr/>
          <p:nvPr/>
        </p:nvSpPr>
        <p:spPr>
          <a:xfrm>
            <a:off x="154198" y="1291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ur realite devient un cauchemar.wav"/>
            </a:hlinkClick>
            <a:extLst>
              <a:ext uri="{FF2B5EF4-FFF2-40B4-BE49-F238E27FC236}">
                <a16:creationId xmlns:a16="http://schemas.microsoft.com/office/drawing/2014/main" id="{ECA6C2D0-6E3F-46CD-99E6-C99F3BC1A03C}"/>
              </a:ext>
            </a:extLst>
          </p:cNvPr>
          <p:cNvSpPr/>
          <p:nvPr/>
        </p:nvSpPr>
        <p:spPr>
          <a:xfrm>
            <a:off x="154198" y="227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les hopitaux des zones de guerre.wav"/>
            </a:hlinkClick>
            <a:extLst>
              <a:ext uri="{FF2B5EF4-FFF2-40B4-BE49-F238E27FC236}">
                <a16:creationId xmlns:a16="http://schemas.microsoft.com/office/drawing/2014/main" id="{294ED03D-14A1-4ADC-A027-46BA3C573C5B}"/>
              </a:ext>
            </a:extLst>
          </p:cNvPr>
          <p:cNvSpPr/>
          <p:nvPr/>
        </p:nvSpPr>
        <p:spPr>
          <a:xfrm>
            <a:off x="154198" y="36132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parfois.wav"/>
            </a:hlinkClick>
            <a:extLst>
              <a:ext uri="{FF2B5EF4-FFF2-40B4-BE49-F238E27FC236}">
                <a16:creationId xmlns:a16="http://schemas.microsoft.com/office/drawing/2014/main" id="{25FC6DBF-1A85-4E38-93DC-C8DB326E1201}"/>
              </a:ext>
            </a:extLst>
          </p:cNvPr>
          <p:cNvSpPr/>
          <p:nvPr/>
        </p:nvSpPr>
        <p:spPr>
          <a:xfrm>
            <a:off x="190046" y="51332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TextBox 33">
            <a:extLst>
              <a:ext uri="{FF2B5EF4-FFF2-40B4-BE49-F238E27FC236}">
                <a16:creationId xmlns:a16="http://schemas.microsoft.com/office/drawing/2014/main" id="{11E05666-BE0E-406F-A854-092687124845}"/>
              </a:ext>
            </a:extLst>
          </p:cNvPr>
          <p:cNvSpPr txBox="1"/>
          <p:nvPr/>
        </p:nvSpPr>
        <p:spPr>
          <a:xfrm>
            <a:off x="586046" y="1728145"/>
            <a:ext cx="7144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 of refugees is increasing due to ongoing war.]</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594646" y="5981474"/>
            <a:ext cx="104583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[Refugees sometimes have to stay in temporary accommodation on a long term basis.]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594646" y="3059669"/>
            <a:ext cx="9089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[Their reality becomes a nightmare as their life changes overnight.]</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594646" y="4486328"/>
            <a:ext cx="11264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[Hospitals in war zones offer care and protection even in difficult circumstances .]</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*la crise des réfugiés </a:t>
            </a:r>
            <a:r>
              <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rPr>
              <a:t>= the refugee crisis</a:t>
            </a:r>
            <a:endParaRPr kumimoji="0" lang="fr-FR"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31">
            <a:extLst>
              <a:ext uri="{FF2B5EF4-FFF2-40B4-BE49-F238E27FC236}">
                <a16:creationId xmlns:a16="http://schemas.microsoft.com/office/drawing/2014/main" id="{4EDA6489-B17F-9741-9228-3CCCB2F83E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62713" y="4222259"/>
            <a:ext cx="1690488" cy="1532005"/>
          </a:xfrm>
          <a:prstGeom prst="rect">
            <a:avLst/>
          </a:prstGeom>
        </p:spPr>
      </p:pic>
      <p:pic>
        <p:nvPicPr>
          <p:cNvPr id="33" name="Picture 32">
            <a:extLst>
              <a:ext uri="{FF2B5EF4-FFF2-40B4-BE49-F238E27FC236}">
                <a16:creationId xmlns:a16="http://schemas.microsoft.com/office/drawing/2014/main" id="{82C8D667-B2B7-F541-82EF-8DB456F1B8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93017" y="2628880"/>
            <a:ext cx="960184" cy="975425"/>
          </a:xfrm>
          <a:prstGeom prst="rect">
            <a:avLst/>
          </a:prstGeom>
        </p:spPr>
      </p:pic>
    </p:spTree>
    <p:extLst>
      <p:ext uri="{BB962C8B-B14F-4D97-AF65-F5344CB8AC3E}">
        <p14:creationId xmlns:p14="http://schemas.microsoft.com/office/powerpoint/2010/main" val="30550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4" grpId="0"/>
      <p:bldP spid="43"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7" name="Picture 2" descr="closed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93502" y="4042533"/>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Tree>
    <p:extLst>
      <p:ext uri="{BB962C8B-B14F-4D97-AF65-F5344CB8AC3E}">
        <p14:creationId xmlns:p14="http://schemas.microsoft.com/office/powerpoint/2010/main" val="186480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3466" y="1900582"/>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
        <p:nvSpPr>
          <p:cNvPr id="9" name="Title 1">
            <a:extLst>
              <a:ext uri="{FF2B5EF4-FFF2-40B4-BE49-F238E27FC236}">
                <a16:creationId xmlns:a16="http://schemas.microsoft.com/office/drawing/2014/main" id="{92644023-3E2D-4FA4-A093-5596944EF575}"/>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spTree>
    <p:extLst>
      <p:ext uri="{BB962C8B-B14F-4D97-AF65-F5344CB8AC3E}">
        <p14:creationId xmlns:p14="http://schemas.microsoft.com/office/powerpoint/2010/main" val="332044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89493" y="4042533"/>
            <a:ext cx="421301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rt</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itle 1">
            <a:extLst>
              <a:ext uri="{FF2B5EF4-FFF2-40B4-BE49-F238E27FC236}">
                <a16:creationId xmlns:a16="http://schemas.microsoft.com/office/drawing/2014/main" id="{6B963BC6-DF9E-4FD4-B132-A3FAD9963E3D}"/>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9" name="Picture 2" descr="closed door">
            <a:extLst>
              <a:ext uri="{FF2B5EF4-FFF2-40B4-BE49-F238E27FC236}">
                <a16:creationId xmlns:a16="http://schemas.microsoft.com/office/drawing/2014/main" id="{BAE8737E-0642-43DE-8F95-886E7C3AC5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5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8" name="TextBox 7"/>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5211543" y="5191180"/>
            <a:ext cx="182133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[person]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1389010" y="4373618"/>
            <a:ext cx="14494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[okay]</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okay sign ">
            <a:extLst>
              <a:ext uri="{FF2B5EF4-FFF2-40B4-BE49-F238E27FC236}">
                <a16:creationId xmlns:a16="http://schemas.microsoft.com/office/drawing/2014/main" id="{42349DEE-008C-457A-A441-A35D67BEB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51" y="5020979"/>
            <a:ext cx="92734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oy sleeping in bed">
            <a:extLst>
              <a:ext uri="{FF2B5EF4-FFF2-40B4-BE49-F238E27FC236}">
                <a16:creationId xmlns:a16="http://schemas.microsoft.com/office/drawing/2014/main" id="{73A1FB30-57E1-4385-8C6B-4439C7A6F197}"/>
              </a:ext>
            </a:extLst>
          </p:cNvPr>
          <p:cNvPicPr>
            <a:picLocks noChangeAspect="1"/>
          </p:cNvPicPr>
          <p:nvPr/>
        </p:nvPicPr>
        <p:blipFill>
          <a:blip r:embed="rId12"/>
          <a:stretch>
            <a:fillRect/>
          </a:stretch>
        </p:blipFill>
        <p:spPr>
          <a:xfrm>
            <a:off x="9059390" y="4510690"/>
            <a:ext cx="2260037" cy="1719863"/>
          </a:xfrm>
          <a:prstGeom prst="rect">
            <a:avLst/>
          </a:prstGeom>
        </p:spPr>
      </p:pic>
      <p:pic>
        <p:nvPicPr>
          <p:cNvPr id="25" name="Picture 24" descr="school building">
            <a:extLst>
              <a:ext uri="{FF2B5EF4-FFF2-40B4-BE49-F238E27FC236}">
                <a16:creationId xmlns:a16="http://schemas.microsoft.com/office/drawing/2014/main" id="{D9579E28-C2AC-44DC-9897-F16E8B1CEE20}"/>
              </a:ext>
            </a:extLst>
          </p:cNvPr>
          <p:cNvPicPr>
            <a:picLocks noChangeAspect="1"/>
          </p:cNvPicPr>
          <p:nvPr/>
        </p:nvPicPr>
        <p:blipFill>
          <a:blip r:embed="rId13"/>
          <a:stretch>
            <a:fillRect/>
          </a:stretch>
        </p:blipFill>
        <p:spPr>
          <a:xfrm>
            <a:off x="1012385" y="1329189"/>
            <a:ext cx="2202686" cy="1676671"/>
          </a:xfrm>
          <a:prstGeom prst="rect">
            <a:avLst/>
          </a:prstGeom>
        </p:spPr>
      </p:pic>
      <p:pic>
        <p:nvPicPr>
          <p:cNvPr id="1028" name="Picture 4" descr="post office">
            <a:extLst>
              <a:ext uri="{FF2B5EF4-FFF2-40B4-BE49-F238E27FC236}">
                <a16:creationId xmlns:a16="http://schemas.microsoft.com/office/drawing/2014/main" id="{C7252764-688F-4523-9E8C-C52127DFA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558" y="1513729"/>
            <a:ext cx="2857299" cy="16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5" name="eco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po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audio>
                                      <p:cMediaNode>
                                        <p:cTn display="0" masterRel="sameClick">
                                          <p:stCondLst>
                                            <p:cond evt="begin" delay="0">
                                              <p:tn val="36"/>
                                            </p:cond>
                                          </p:stCondLst>
                                          <p:endCondLst>
                                            <p:cond evt="onStopAudio" delay="0">
                                              <p:tgtEl>
                                                <p:sldTgt/>
                                              </p:tgtEl>
                                            </p:cond>
                                          </p:endCondLst>
                                        </p:cTn>
                                        <p:tgtEl>
                                          <p:sndTgt r:embed="rId6" name="po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d_accor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d_accord.wav"/>
                                        </p:tgtEl>
                                      </p:cMediaNode>
                                    </p:audio>
                                  </p:sub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8" name="personn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personn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dorm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itle 12">
            <a:extLst>
              <a:ext uri="{FF2B5EF4-FFF2-40B4-BE49-F238E27FC236}">
                <a16:creationId xmlns:a16="http://schemas.microsoft.com/office/drawing/2014/main" id="{0BCE66C4-7D17-4DDD-A5FC-16360AC5827C}"/>
              </a:ext>
            </a:extLst>
          </p:cNvPr>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17" name="TextBox 16">
            <a:extLst>
              <a:ext uri="{FF2B5EF4-FFF2-40B4-BE49-F238E27FC236}">
                <a16:creationId xmlns:a16="http://schemas.microsoft.com/office/drawing/2014/main" id="{FE7D7E03-C079-4AE0-AA27-A55967D4651C}"/>
              </a:ext>
            </a:extLst>
          </p:cNvPr>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8" name="TextBox 17">
            <a:extLst>
              <a:ext uri="{FF2B5EF4-FFF2-40B4-BE49-F238E27FC236}">
                <a16:creationId xmlns:a16="http://schemas.microsoft.com/office/drawing/2014/main" id="{AC8EAC91-B504-436F-933E-2642E30DC4E4}"/>
              </a:ext>
            </a:extLst>
          </p:cNvPr>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33239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6" name="pos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7" name="d_accor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8" name="person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14" grpId="0"/>
      <p:bldP spid="9"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rmir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itle 12">
            <a:extLst>
              <a:ext uri="{FF2B5EF4-FFF2-40B4-BE49-F238E27FC236}">
                <a16:creationId xmlns:a16="http://schemas.microsoft.com/office/drawing/2014/main" id="{9E996C4D-95C9-4573-B40E-97F3123D2074}"/>
              </a:ext>
            </a:extLst>
          </p:cNvPr>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16" name="TextBox 15">
            <a:extLst>
              <a:ext uri="{FF2B5EF4-FFF2-40B4-BE49-F238E27FC236}">
                <a16:creationId xmlns:a16="http://schemas.microsoft.com/office/drawing/2014/main" id="{4B81F9F2-8D4C-4128-8636-A14A19EF3D5F}"/>
              </a:ext>
            </a:extLst>
          </p:cNvPr>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7" name="TextBox 16">
            <a:extLst>
              <a:ext uri="{FF2B5EF4-FFF2-40B4-BE49-F238E27FC236}">
                <a16:creationId xmlns:a16="http://schemas.microsoft.com/office/drawing/2014/main" id="{9C8E7F24-61B8-4D9C-B078-416FC5A92057}"/>
              </a:ext>
            </a:extLst>
          </p:cNvPr>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Tree>
    <p:extLst>
      <p:ext uri="{BB962C8B-B14F-4D97-AF65-F5344CB8AC3E}">
        <p14:creationId xmlns:p14="http://schemas.microsoft.com/office/powerpoint/2010/main" val="247145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14" grpId="0"/>
      <p:bldP spid="9"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88DC4DA-0021-41D6-8D44-7B0ECDC2F353}"/>
              </a:ext>
            </a:extLst>
          </p:cNvPr>
          <p:cNvGraphicFramePr>
            <a:graphicFrameLocks noGrp="1"/>
          </p:cNvGraphicFramePr>
          <p:nvPr/>
        </p:nvGraphicFramePr>
        <p:xfrm>
          <a:off x="447565" y="1585828"/>
          <a:ext cx="5636455" cy="3186375"/>
        </p:xfrm>
        <a:graphic>
          <a:graphicData uri="http://schemas.openxmlformats.org/drawingml/2006/table">
            <a:tbl>
              <a:tblPr firstRow="1" bandRow="1">
                <a:tableStyleId>{21E4AEA4-8DFA-4A89-87EB-49C32662AFE0}</a:tableStyleId>
              </a:tblPr>
              <a:tblGrid>
                <a:gridCol w="762085">
                  <a:extLst>
                    <a:ext uri="{9D8B030D-6E8A-4147-A177-3AD203B41FA5}">
                      <a16:colId xmlns:a16="http://schemas.microsoft.com/office/drawing/2014/main" val="2607353726"/>
                    </a:ext>
                  </a:extLst>
                </a:gridCol>
                <a:gridCol w="2583912">
                  <a:extLst>
                    <a:ext uri="{9D8B030D-6E8A-4147-A177-3AD203B41FA5}">
                      <a16:colId xmlns:a16="http://schemas.microsoft.com/office/drawing/2014/main" val="1600817978"/>
                    </a:ext>
                  </a:extLst>
                </a:gridCol>
                <a:gridCol w="1145229">
                  <a:extLst>
                    <a:ext uri="{9D8B030D-6E8A-4147-A177-3AD203B41FA5}">
                      <a16:colId xmlns:a16="http://schemas.microsoft.com/office/drawing/2014/main" val="4128092149"/>
                    </a:ext>
                  </a:extLst>
                </a:gridCol>
                <a:gridCol w="1145229">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p</a:t>
                      </a:r>
                      <a:r>
                        <a:rPr lang="en-GB" sz="2000" b="1" dirty="0" err="1"/>
                        <a:t>o</a:t>
                      </a:r>
                      <a:r>
                        <a:rPr lang="en-GB" sz="2000" b="0" dirty="0" err="1"/>
                        <a:t>rte</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(phot</a:t>
                      </a:r>
                      <a:r>
                        <a:rPr lang="en-GB" sz="2000" b="1" dirty="0"/>
                        <a:t>o</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c</a:t>
                      </a:r>
                      <a:r>
                        <a:rPr lang="en-GB" sz="2000" b="1" dirty="0">
                          <a:solidFill>
                            <a:schemeClr val="accent5">
                              <a:lumMod val="50000"/>
                            </a:schemeClr>
                          </a:solidFill>
                        </a:rPr>
                        <a:t>o</a:t>
                      </a:r>
                      <a:r>
                        <a:rPr lang="en-GB" sz="2000" b="0" dirty="0">
                          <a:solidFill>
                            <a:schemeClr val="accent5">
                              <a:lumMod val="50000"/>
                            </a:schemeClr>
                          </a:solidFill>
                        </a:rPr>
                        <a:t>rps</a:t>
                      </a:r>
                      <a:r>
                        <a:rPr lang="en-GB" sz="2000" dirty="0">
                          <a:solidFill>
                            <a:schemeClr val="accent5">
                              <a:lumMod val="50000"/>
                            </a:schemeClr>
                          </a:solidFill>
                        </a:rPr>
                        <a:t>         [body]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5">
                            <a:lumMod val="50000"/>
                          </a:schemeClr>
                        </a:solidFill>
                      </a:endParaRPr>
                    </a:p>
                  </a:txBody>
                  <a:tcPr/>
                </a:tc>
                <a:tc>
                  <a:txBody>
                    <a:bodyPr/>
                    <a:lstStyle/>
                    <a:p>
                      <a:r>
                        <a:rPr lang="en-GB" sz="2000" b="0" dirty="0">
                          <a:solidFill>
                            <a:schemeClr val="accent5">
                              <a:lumMod val="50000"/>
                            </a:schemeClr>
                          </a:solidFill>
                        </a:rPr>
                        <a:t>rep</a:t>
                      </a:r>
                      <a:r>
                        <a:rPr lang="en-GB" sz="2000" b="1" dirty="0">
                          <a:solidFill>
                            <a:schemeClr val="accent5">
                              <a:lumMod val="50000"/>
                            </a:schemeClr>
                          </a:solidFill>
                        </a:rPr>
                        <a:t>o</a:t>
                      </a:r>
                      <a:r>
                        <a:rPr lang="en-GB" sz="2000" b="0" dirty="0">
                          <a:solidFill>
                            <a:schemeClr val="accent5">
                              <a:lumMod val="50000"/>
                            </a:schemeClr>
                          </a:solidFill>
                        </a:rPr>
                        <a:t>s           [rest]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p</a:t>
                      </a:r>
                      <a:r>
                        <a:rPr lang="fr-FR" sz="2000" b="1" dirty="0">
                          <a:solidFill>
                            <a:schemeClr val="accent5">
                              <a:lumMod val="50000"/>
                            </a:schemeClr>
                          </a:solidFill>
                        </a:rPr>
                        <a:t>ô</a:t>
                      </a:r>
                      <a:r>
                        <a:rPr lang="fr-FR" sz="2000" dirty="0">
                          <a:solidFill>
                            <a:schemeClr val="accent5">
                              <a:lumMod val="50000"/>
                            </a:schemeClr>
                          </a:solidFill>
                        </a:rPr>
                        <a:t>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5">
                              <a:lumMod val="50000"/>
                            </a:schemeClr>
                          </a:solidFill>
                        </a:rPr>
                        <a:t>s</a:t>
                      </a:r>
                      <a:r>
                        <a:rPr lang="en-GB" sz="2000" b="1" dirty="0" err="1">
                          <a:solidFill>
                            <a:schemeClr val="accent5">
                              <a:lumMod val="50000"/>
                            </a:schemeClr>
                          </a:solidFill>
                        </a:rPr>
                        <a:t>o</a:t>
                      </a:r>
                      <a:r>
                        <a:rPr lang="en-GB" sz="2000" b="0" dirty="0" err="1">
                          <a:solidFill>
                            <a:schemeClr val="accent5">
                              <a:lumMod val="50000"/>
                            </a:schemeClr>
                          </a:solidFill>
                        </a:rPr>
                        <a:t>ldat</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5">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5">
                              <a:lumMod val="50000"/>
                            </a:schemeClr>
                          </a:solidFill>
                        </a:rPr>
                        <a:t>o</a:t>
                      </a:r>
                      <a:r>
                        <a:rPr lang="en-GB" sz="2000" b="0" dirty="0" err="1">
                          <a:solidFill>
                            <a:schemeClr val="accent5">
                              <a:lumMod val="50000"/>
                            </a:schemeClr>
                          </a:solidFill>
                        </a:rPr>
                        <a:t>ser</a:t>
                      </a:r>
                      <a:r>
                        <a:rPr lang="en-GB" sz="2000" b="0" dirty="0">
                          <a:solidFill>
                            <a:schemeClr val="accent5">
                              <a:lumMod val="50000"/>
                            </a:schemeClr>
                          </a:solidFill>
                        </a:rPr>
                        <a:t>           [to dare]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8191105"/>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Closed or open [o]?  </a:t>
            </a:r>
          </a:p>
        </p:txBody>
      </p:sp>
      <p:sp>
        <p:nvSpPr>
          <p:cNvPr id="13" name="Action Button: Custom 16">
            <a:hlinkClick r:id="" action="ppaction://noaction" highlightClick="1">
              <a:snd r:embed="rId4" name="corps.wav"/>
            </a:hlinkClick>
            <a:extLst>
              <a:ext uri="{FF2B5EF4-FFF2-40B4-BE49-F238E27FC236}">
                <a16:creationId xmlns:a16="http://schemas.microsoft.com/office/drawing/2014/main" id="{A677B72F-6A94-4B62-9006-C72055254111}"/>
              </a:ext>
            </a:extLst>
          </p:cNvPr>
          <p:cNvSpPr/>
          <p:nvPr/>
        </p:nvSpPr>
        <p:spPr>
          <a:xfrm>
            <a:off x="627607" y="23387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snd r:embed="rId5" name="repos.wav"/>
            </a:hlinkClick>
            <a:extLst>
              <a:ext uri="{FF2B5EF4-FFF2-40B4-BE49-F238E27FC236}">
                <a16:creationId xmlns:a16="http://schemas.microsoft.com/office/drawing/2014/main" id="{96867C31-E73E-46AC-9917-3E4CB1D2042A}"/>
              </a:ext>
            </a:extLst>
          </p:cNvPr>
          <p:cNvSpPr/>
          <p:nvPr/>
        </p:nvSpPr>
        <p:spPr>
          <a:xfrm>
            <a:off x="627607" y="28265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1" name="Picture 30" descr="green checkmark">
            <a:extLst>
              <a:ext uri="{FF2B5EF4-FFF2-40B4-BE49-F238E27FC236}">
                <a16:creationId xmlns:a16="http://schemas.microsoft.com/office/drawing/2014/main" id="{E4215471-B240-4180-845B-A680F0A4E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8660" y="2382733"/>
            <a:ext cx="282522" cy="294294"/>
          </a:xfrm>
          <a:prstGeom prst="rect">
            <a:avLst/>
          </a:prstGeom>
        </p:spPr>
      </p:pic>
      <p:pic>
        <p:nvPicPr>
          <p:cNvPr id="32" name="Picture 31" descr="green checkmark">
            <a:extLst>
              <a:ext uri="{FF2B5EF4-FFF2-40B4-BE49-F238E27FC236}">
                <a16:creationId xmlns:a16="http://schemas.microsoft.com/office/drawing/2014/main" id="{F66987D9-FE2B-4759-B6CF-363D48CF0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2871830"/>
            <a:ext cx="282522" cy="294294"/>
          </a:xfrm>
          <a:prstGeom prst="rect">
            <a:avLst/>
          </a:prstGeom>
        </p:spPr>
      </p:pic>
      <p:pic>
        <p:nvPicPr>
          <p:cNvPr id="33" name="Picture 32" descr="green checkmark">
            <a:extLst>
              <a:ext uri="{FF2B5EF4-FFF2-40B4-BE49-F238E27FC236}">
                <a16:creationId xmlns:a16="http://schemas.microsoft.com/office/drawing/2014/main" id="{FB9D114A-994B-4139-8F23-4EBC39D02E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8660" y="3874787"/>
            <a:ext cx="282522" cy="294294"/>
          </a:xfrm>
          <a:prstGeom prst="rect">
            <a:avLst/>
          </a:prstGeom>
        </p:spPr>
      </p:pic>
      <p:pic>
        <p:nvPicPr>
          <p:cNvPr id="36" name="Picture 35" descr="green checkmark">
            <a:extLst>
              <a:ext uri="{FF2B5EF4-FFF2-40B4-BE49-F238E27FC236}">
                <a16:creationId xmlns:a16="http://schemas.microsoft.com/office/drawing/2014/main" id="{5A4AE90A-CA9F-44E5-B2A0-C91335655A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3365265"/>
            <a:ext cx="282522" cy="294294"/>
          </a:xfrm>
          <a:prstGeom prst="rect">
            <a:avLst/>
          </a:prstGeom>
        </p:spPr>
      </p:pic>
      <p:graphicFrame>
        <p:nvGraphicFramePr>
          <p:cNvPr id="2" name="Table 6">
            <a:extLst>
              <a:ext uri="{FF2B5EF4-FFF2-40B4-BE49-F238E27FC236}">
                <a16:creationId xmlns:a16="http://schemas.microsoft.com/office/drawing/2014/main" id="{9F052912-7D58-466F-8DBF-A3AADBEF94DB}"/>
              </a:ext>
            </a:extLst>
          </p:cNvPr>
          <p:cNvGraphicFramePr>
            <a:graphicFrameLocks noGrp="1"/>
          </p:cNvGraphicFramePr>
          <p:nvPr/>
        </p:nvGraphicFramePr>
        <p:xfrm>
          <a:off x="6329872" y="1585828"/>
          <a:ext cx="5580048" cy="3186375"/>
        </p:xfrm>
        <a:graphic>
          <a:graphicData uri="http://schemas.openxmlformats.org/drawingml/2006/table">
            <a:tbl>
              <a:tblPr firstRow="1" bandRow="1">
                <a:tableStyleId>{21E4AEA4-8DFA-4A89-87EB-49C32662AFE0}</a:tableStyleId>
              </a:tblPr>
              <a:tblGrid>
                <a:gridCol w="754459">
                  <a:extLst>
                    <a:ext uri="{9D8B030D-6E8A-4147-A177-3AD203B41FA5}">
                      <a16:colId xmlns:a16="http://schemas.microsoft.com/office/drawing/2014/main" val="2607353726"/>
                    </a:ext>
                  </a:extLst>
                </a:gridCol>
                <a:gridCol w="2558053">
                  <a:extLst>
                    <a:ext uri="{9D8B030D-6E8A-4147-A177-3AD203B41FA5}">
                      <a16:colId xmlns:a16="http://schemas.microsoft.com/office/drawing/2014/main" val="1600817978"/>
                    </a:ext>
                  </a:extLst>
                </a:gridCol>
                <a:gridCol w="1133768">
                  <a:extLst>
                    <a:ext uri="{9D8B030D-6E8A-4147-A177-3AD203B41FA5}">
                      <a16:colId xmlns:a16="http://schemas.microsoft.com/office/drawing/2014/main" val="4128092149"/>
                    </a:ext>
                  </a:extLst>
                </a:gridCol>
                <a:gridCol w="1133768">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open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p</a:t>
                      </a:r>
                      <a:r>
                        <a:rPr lang="en-GB" sz="2000" b="1" dirty="0" err="1"/>
                        <a:t>o</a:t>
                      </a:r>
                      <a:r>
                        <a:rPr lang="en-GB" sz="2000" b="0" dirty="0" err="1"/>
                        <a:t>rte</a:t>
                      </a:r>
                      <a:r>
                        <a:rPr lang="en-GB" sz="2000" b="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closed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(phot</a:t>
                      </a:r>
                      <a:r>
                        <a:rPr lang="en-GB" sz="2000" b="1" dirty="0"/>
                        <a:t>o</a:t>
                      </a:r>
                      <a:r>
                        <a:rPr lang="en-GB" sz="2000" b="0"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c</a:t>
                      </a:r>
                      <a:r>
                        <a:rPr lang="en-GB" sz="2000" b="0" dirty="0">
                          <a:solidFill>
                            <a:schemeClr val="accent5">
                              <a:lumMod val="50000"/>
                            </a:schemeClr>
                          </a:solidFill>
                        </a:rPr>
                        <a:t>o</a:t>
                      </a:r>
                      <a:r>
                        <a:rPr lang="en-GB" sz="2000" dirty="0">
                          <a:solidFill>
                            <a:schemeClr val="accent5">
                              <a:lumMod val="50000"/>
                            </a:schemeClr>
                          </a:solidFill>
                        </a:rPr>
                        <a:t>mpl</a:t>
                      </a:r>
                      <a:r>
                        <a:rPr lang="en-GB" sz="2000" b="1" dirty="0">
                          <a:solidFill>
                            <a:schemeClr val="accent5">
                              <a:lumMod val="50000"/>
                            </a:schemeClr>
                          </a:solidFill>
                        </a:rPr>
                        <a:t>o</a:t>
                      </a:r>
                      <a:r>
                        <a:rPr lang="en-GB" sz="2000" dirty="0">
                          <a:solidFill>
                            <a:schemeClr val="accent5">
                              <a:lumMod val="50000"/>
                            </a:schemeClr>
                          </a:solidFill>
                        </a:rPr>
                        <a:t>t</a:t>
                      </a:r>
                      <a:r>
                        <a:rPr lang="en-GB" sz="1200" b="1" dirty="0">
                          <a:solidFill>
                            <a:schemeClr val="accent5">
                              <a:lumMod val="50000"/>
                            </a:schemeClr>
                          </a:solidFill>
                        </a:rPr>
                        <a:t>  </a:t>
                      </a:r>
                      <a:r>
                        <a:rPr lang="en-GB" sz="1200" dirty="0">
                          <a:solidFill>
                            <a:schemeClr val="accent5">
                              <a:lumMod val="50000"/>
                            </a:schemeClr>
                          </a:solidFill>
                        </a:rPr>
                        <a:t>         </a:t>
                      </a:r>
                      <a:r>
                        <a:rPr lang="en-GB" sz="2000" dirty="0">
                          <a:solidFill>
                            <a:schemeClr val="accent5">
                              <a:lumMod val="50000"/>
                            </a:schemeClr>
                          </a:solidFill>
                        </a:rPr>
                        <a:t>[plot]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5">
                              <a:lumMod val="50000"/>
                            </a:schemeClr>
                          </a:solidFill>
                        </a:rPr>
                        <a:t>atm</a:t>
                      </a:r>
                      <a:r>
                        <a:rPr lang="en-GB" sz="2000" b="1" dirty="0" err="1">
                          <a:solidFill>
                            <a:schemeClr val="accent5">
                              <a:lumMod val="50000"/>
                            </a:schemeClr>
                          </a:solidFill>
                        </a:rPr>
                        <a:t>o</a:t>
                      </a:r>
                      <a:r>
                        <a:rPr lang="en-GB" sz="2000" b="0" dirty="0" err="1">
                          <a:solidFill>
                            <a:schemeClr val="accent5">
                              <a:lumMod val="50000"/>
                            </a:schemeClr>
                          </a:solidFill>
                        </a:rPr>
                        <a:t>sphère</a:t>
                      </a:r>
                      <a:r>
                        <a:rPr lang="en-GB" sz="2000" b="0" dirty="0">
                          <a:solidFill>
                            <a:schemeClr val="accent5">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c</a:t>
                      </a:r>
                      <a:r>
                        <a:rPr lang="en-GB" sz="2000" b="1" dirty="0" err="1">
                          <a:solidFill>
                            <a:schemeClr val="accent5">
                              <a:lumMod val="50000"/>
                            </a:schemeClr>
                          </a:solidFill>
                        </a:rPr>
                        <a:t>ô</a:t>
                      </a:r>
                      <a:r>
                        <a:rPr lang="en-GB" sz="2000" dirty="0" err="1">
                          <a:solidFill>
                            <a:schemeClr val="accent5">
                              <a:lumMod val="50000"/>
                            </a:schemeClr>
                          </a:solidFill>
                        </a:rPr>
                        <a:t>té</a:t>
                      </a:r>
                      <a:r>
                        <a:rPr lang="en-GB" sz="2000" b="0" dirty="0">
                          <a:solidFill>
                            <a:schemeClr val="accent5">
                              <a:lumMod val="50000"/>
                            </a:schemeClr>
                          </a:solidFill>
                        </a:rPr>
                        <a:t>      </a:t>
                      </a:r>
                      <a:endParaRPr lang="en-GB" sz="2000" dirty="0">
                        <a:solidFill>
                          <a:schemeClr val="accent5">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ch</a:t>
                      </a:r>
                      <a:r>
                        <a:rPr lang="en-GB" sz="2000" b="1" dirty="0">
                          <a:solidFill>
                            <a:schemeClr val="accent5">
                              <a:lumMod val="50000"/>
                            </a:schemeClr>
                          </a:solidFill>
                        </a:rPr>
                        <a:t>o</a:t>
                      </a:r>
                      <a:r>
                        <a:rPr lang="en-GB" sz="2000" b="0" dirty="0">
                          <a:solidFill>
                            <a:schemeClr val="accent5">
                              <a:lumMod val="50000"/>
                            </a:schemeClr>
                          </a:solidFill>
                        </a:rPr>
                        <a:t>se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rep</a:t>
                      </a:r>
                      <a:r>
                        <a:rPr lang="en-GB" sz="2000" b="1" dirty="0">
                          <a:solidFill>
                            <a:schemeClr val="accent5">
                              <a:lumMod val="50000"/>
                            </a:schemeClr>
                          </a:solidFill>
                        </a:rPr>
                        <a:t>o</a:t>
                      </a:r>
                      <a:r>
                        <a:rPr lang="en-GB" sz="2000" b="0" dirty="0">
                          <a:solidFill>
                            <a:schemeClr val="accent5">
                              <a:lumMod val="50000"/>
                            </a:schemeClr>
                          </a:solidFill>
                        </a:rPr>
                        <a:t>rt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878786385"/>
                  </a:ext>
                </a:extLst>
              </a:tr>
            </a:tbl>
          </a:graphicData>
        </a:graphic>
      </p:graphicFrame>
      <p:pic>
        <p:nvPicPr>
          <p:cNvPr id="16" name="Picture 15" descr="green checkmark">
            <a:extLst>
              <a:ext uri="{FF2B5EF4-FFF2-40B4-BE49-F238E27FC236}">
                <a16:creationId xmlns:a16="http://schemas.microsoft.com/office/drawing/2014/main" id="{97C2E817-12B4-49D2-B3BF-9062C34172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908" y="4377337"/>
            <a:ext cx="282522" cy="294294"/>
          </a:xfrm>
          <a:prstGeom prst="rect">
            <a:avLst/>
          </a:prstGeom>
        </p:spPr>
      </p:pic>
      <p:pic>
        <p:nvPicPr>
          <p:cNvPr id="18" name="Picture 17" descr="green checkmark">
            <a:extLst>
              <a:ext uri="{FF2B5EF4-FFF2-40B4-BE49-F238E27FC236}">
                <a16:creationId xmlns:a16="http://schemas.microsoft.com/office/drawing/2014/main" id="{4E34A23F-18B3-4852-BDCD-AF1C362B7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8090" y="2382733"/>
            <a:ext cx="282522" cy="294294"/>
          </a:xfrm>
          <a:prstGeom prst="rect">
            <a:avLst/>
          </a:prstGeom>
        </p:spPr>
      </p:pic>
      <p:pic>
        <p:nvPicPr>
          <p:cNvPr id="20" name="Picture 19" descr="green checkmark">
            <a:extLst>
              <a:ext uri="{FF2B5EF4-FFF2-40B4-BE49-F238E27FC236}">
                <a16:creationId xmlns:a16="http://schemas.microsoft.com/office/drawing/2014/main" id="{DBEB7902-752F-4AF9-AA1E-664BDFC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361" y="2907686"/>
            <a:ext cx="282522" cy="294294"/>
          </a:xfrm>
          <a:prstGeom prst="rect">
            <a:avLst/>
          </a:prstGeom>
        </p:spPr>
      </p:pic>
      <p:pic>
        <p:nvPicPr>
          <p:cNvPr id="22" name="Picture 21" descr="green checkmark">
            <a:extLst>
              <a:ext uri="{FF2B5EF4-FFF2-40B4-BE49-F238E27FC236}">
                <a16:creationId xmlns:a16="http://schemas.microsoft.com/office/drawing/2014/main" id="{A30D883B-7711-4E1D-B438-29F3CF89D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8090" y="3352058"/>
            <a:ext cx="282522" cy="294294"/>
          </a:xfrm>
          <a:prstGeom prst="rect">
            <a:avLst/>
          </a:prstGeom>
        </p:spPr>
      </p:pic>
      <p:sp>
        <p:nvSpPr>
          <p:cNvPr id="25" name="Action Button: Custom 16">
            <a:hlinkClick r:id="" action="ppaction://noaction" highlightClick="1">
              <a:snd r:embed="rId7" name="pole.wav"/>
            </a:hlinkClick>
            <a:extLst>
              <a:ext uri="{FF2B5EF4-FFF2-40B4-BE49-F238E27FC236}">
                <a16:creationId xmlns:a16="http://schemas.microsoft.com/office/drawing/2014/main" id="{586F76D6-5559-4B6C-B8C4-8ADFAFC9DD6E}"/>
              </a:ext>
            </a:extLst>
          </p:cNvPr>
          <p:cNvSpPr/>
          <p:nvPr/>
        </p:nvSpPr>
        <p:spPr>
          <a:xfrm>
            <a:off x="627607" y="33144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3" name="TextBox 82">
            <a:extLst>
              <a:ext uri="{FF2B5EF4-FFF2-40B4-BE49-F238E27FC236}">
                <a16:creationId xmlns:a16="http://schemas.microsoft.com/office/drawing/2014/main" id="{D2869BB8-F321-4879-BE97-0218376B21E8}"/>
              </a:ext>
            </a:extLst>
          </p:cNvPr>
          <p:cNvSpPr txBox="1"/>
          <p:nvPr/>
        </p:nvSpPr>
        <p:spPr>
          <a:xfrm>
            <a:off x="447562" y="4918229"/>
            <a:ext cx="114623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words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open [o]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compared to those containing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 [o]?</a:t>
            </a:r>
          </a:p>
        </p:txBody>
      </p:sp>
      <p:sp>
        <p:nvSpPr>
          <p:cNvPr id="95" name="Action Button: Custom 16">
            <a:hlinkClick r:id="" action="ppaction://noaction" highlightClick="1">
              <a:snd r:embed="rId8" name="soldat.wav"/>
            </a:hlinkClick>
            <a:extLst>
              <a:ext uri="{FF2B5EF4-FFF2-40B4-BE49-F238E27FC236}">
                <a16:creationId xmlns:a16="http://schemas.microsoft.com/office/drawing/2014/main" id="{294B81A8-CA89-43E7-8B5D-19826F44F205}"/>
              </a:ext>
            </a:extLst>
          </p:cNvPr>
          <p:cNvSpPr/>
          <p:nvPr/>
        </p:nvSpPr>
        <p:spPr>
          <a:xfrm>
            <a:off x="616312" y="3802266"/>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 name="Action Button: Custom 16">
            <a:hlinkClick r:id="" action="ppaction://noaction" highlightClick="1">
              <a:snd r:embed="rId9" name="oser.wav"/>
            </a:hlinkClick>
            <a:extLst>
              <a:ext uri="{FF2B5EF4-FFF2-40B4-BE49-F238E27FC236}">
                <a16:creationId xmlns:a16="http://schemas.microsoft.com/office/drawing/2014/main" id="{DA4FBE51-7463-4265-BB30-C2B7E29E0361}"/>
              </a:ext>
            </a:extLst>
          </p:cNvPr>
          <p:cNvSpPr/>
          <p:nvPr/>
        </p:nvSpPr>
        <p:spPr>
          <a:xfrm>
            <a:off x="616312" y="4309592"/>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0" name="complot.wav"/>
            </a:hlinkClick>
            <a:extLst>
              <a:ext uri="{FF2B5EF4-FFF2-40B4-BE49-F238E27FC236}">
                <a16:creationId xmlns:a16="http://schemas.microsoft.com/office/drawing/2014/main" id="{36855C5D-43C7-4084-A861-D61B90D39BB3}"/>
              </a:ext>
            </a:extLst>
          </p:cNvPr>
          <p:cNvSpPr/>
          <p:nvPr/>
        </p:nvSpPr>
        <p:spPr>
          <a:xfrm>
            <a:off x="6501426" y="23387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1" name="atmosphere.wav"/>
            </a:hlinkClick>
            <a:extLst>
              <a:ext uri="{FF2B5EF4-FFF2-40B4-BE49-F238E27FC236}">
                <a16:creationId xmlns:a16="http://schemas.microsoft.com/office/drawing/2014/main" id="{9D3A6969-5C96-4C4D-BAE1-747EA96667BE}"/>
              </a:ext>
            </a:extLst>
          </p:cNvPr>
          <p:cNvSpPr/>
          <p:nvPr/>
        </p:nvSpPr>
        <p:spPr>
          <a:xfrm>
            <a:off x="6501426" y="28273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cote.wav"/>
            </a:hlinkClick>
            <a:extLst>
              <a:ext uri="{FF2B5EF4-FFF2-40B4-BE49-F238E27FC236}">
                <a16:creationId xmlns:a16="http://schemas.microsoft.com/office/drawing/2014/main" id="{1B30E497-76A1-4983-B492-A3DBB790220C}"/>
              </a:ext>
            </a:extLst>
          </p:cNvPr>
          <p:cNvSpPr/>
          <p:nvPr/>
        </p:nvSpPr>
        <p:spPr>
          <a:xfrm>
            <a:off x="6501426" y="3315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Action Button: Custom 16">
            <a:hlinkClick r:id="" action="ppaction://noaction" highlightClick="1">
              <a:snd r:embed="rId13" name="choser.wav"/>
            </a:hlinkClick>
            <a:extLst>
              <a:ext uri="{FF2B5EF4-FFF2-40B4-BE49-F238E27FC236}">
                <a16:creationId xmlns:a16="http://schemas.microsoft.com/office/drawing/2014/main" id="{098B8524-EAAC-42D1-A5EE-7C97FAA7E63B}"/>
              </a:ext>
            </a:extLst>
          </p:cNvPr>
          <p:cNvSpPr/>
          <p:nvPr/>
        </p:nvSpPr>
        <p:spPr>
          <a:xfrm>
            <a:off x="6490131" y="3804639"/>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4" name="report.wav"/>
            </a:hlinkClick>
            <a:extLst>
              <a:ext uri="{FF2B5EF4-FFF2-40B4-BE49-F238E27FC236}">
                <a16:creationId xmlns:a16="http://schemas.microsoft.com/office/drawing/2014/main" id="{39578DC0-439A-4450-ACDD-3985251BCBBE}"/>
              </a:ext>
            </a:extLst>
          </p:cNvPr>
          <p:cNvSpPr/>
          <p:nvPr/>
        </p:nvSpPr>
        <p:spPr>
          <a:xfrm>
            <a:off x="6490131" y="4312755"/>
            <a:ext cx="421428" cy="415473"/>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5" name="Picture 34" descr="green checkmark">
            <a:extLst>
              <a:ext uri="{FF2B5EF4-FFF2-40B4-BE49-F238E27FC236}">
                <a16:creationId xmlns:a16="http://schemas.microsoft.com/office/drawing/2014/main" id="{0876D4E8-8CCA-4055-9980-E4C309D36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52002" y="3853302"/>
            <a:ext cx="282522" cy="294294"/>
          </a:xfrm>
          <a:prstGeom prst="rect">
            <a:avLst/>
          </a:prstGeom>
        </p:spPr>
      </p:pic>
      <p:pic>
        <p:nvPicPr>
          <p:cNvPr id="37" name="Picture 36" descr="green checkmark">
            <a:extLst>
              <a:ext uri="{FF2B5EF4-FFF2-40B4-BE49-F238E27FC236}">
                <a16:creationId xmlns:a16="http://schemas.microsoft.com/office/drawing/2014/main" id="{9A827351-3962-4721-AFE2-D931D7724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0361" y="4392390"/>
            <a:ext cx="282522" cy="294294"/>
          </a:xfrm>
          <a:prstGeom prst="rect">
            <a:avLst/>
          </a:prstGeom>
        </p:spPr>
      </p:pic>
      <p:cxnSp>
        <p:nvCxnSpPr>
          <p:cNvPr id="9" name="Straight Connector 8">
            <a:extLst>
              <a:ext uri="{FF2B5EF4-FFF2-40B4-BE49-F238E27FC236}">
                <a16:creationId xmlns:a16="http://schemas.microsoft.com/office/drawing/2014/main" id="{7C3DAFEB-8E65-4D62-994B-6F3631F90CDE}"/>
              </a:ext>
            </a:extLst>
          </p:cNvPr>
          <p:cNvCxnSpPr>
            <a:cxnSpLocks/>
          </p:cNvCxnSpPr>
          <p:nvPr/>
        </p:nvCxnSpPr>
        <p:spPr>
          <a:xfrm>
            <a:off x="1732294" y="3174633"/>
            <a:ext cx="156831"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6A153E8-D8FE-475C-A8F2-38DE480FF33B}"/>
              </a:ext>
            </a:extLst>
          </p:cNvPr>
          <p:cNvCxnSpPr>
            <a:cxnSpLocks/>
          </p:cNvCxnSpPr>
          <p:nvPr/>
        </p:nvCxnSpPr>
        <p:spPr>
          <a:xfrm>
            <a:off x="1498288" y="3682629"/>
            <a:ext cx="14612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48780CA-3F21-4B3C-BD99-F1490A063528}"/>
              </a:ext>
            </a:extLst>
          </p:cNvPr>
          <p:cNvCxnSpPr>
            <a:cxnSpLocks/>
          </p:cNvCxnSpPr>
          <p:nvPr/>
        </p:nvCxnSpPr>
        <p:spPr>
          <a:xfrm>
            <a:off x="1305968" y="4680946"/>
            <a:ext cx="146568"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8851665-9DD3-432F-B7B4-4EEA7C7D0FB1}"/>
              </a:ext>
            </a:extLst>
          </p:cNvPr>
          <p:cNvCxnSpPr>
            <a:cxnSpLocks/>
          </p:cNvCxnSpPr>
          <p:nvPr/>
        </p:nvCxnSpPr>
        <p:spPr>
          <a:xfrm>
            <a:off x="7962670" y="2677027"/>
            <a:ext cx="168505"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5C0EBC-FE2D-47D9-82E2-E10CB0D49ECE}"/>
              </a:ext>
            </a:extLst>
          </p:cNvPr>
          <p:cNvCxnSpPr>
            <a:cxnSpLocks/>
          </p:cNvCxnSpPr>
          <p:nvPr/>
        </p:nvCxnSpPr>
        <p:spPr>
          <a:xfrm>
            <a:off x="7347856" y="3682629"/>
            <a:ext cx="164194"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74BF5EE9-5499-4FF7-BCD5-30E28793F14C}"/>
              </a:ext>
            </a:extLst>
          </p:cNvPr>
          <p:cNvSpPr/>
          <p:nvPr/>
        </p:nvSpPr>
        <p:spPr>
          <a:xfrm>
            <a:off x="6513251" y="271001"/>
            <a:ext cx="3538924" cy="1045044"/>
          </a:xfrm>
          <a:prstGeom prst="wedgeRoundRectCallout">
            <a:avLst>
              <a:gd name="adj1" fmla="val -19951"/>
              <a:gd name="adj2" fmla="val 6704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‘hat’ on the letter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ô</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called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circumflex</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You have seen it before with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ê</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 name="Rounded Rectangle 46">
            <a:extLst>
              <a:ext uri="{FF2B5EF4-FFF2-40B4-BE49-F238E27FC236}">
                <a16:creationId xmlns:a16="http://schemas.microsoft.com/office/drawing/2014/main" id="{7D6611A0-786E-4E58-BA3E-A048E2CBC70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CDCDEF0-0537-48F5-BA0A-045EE7F9A3ED}"/>
              </a:ext>
            </a:extLst>
          </p:cNvPr>
          <p:cNvSpPr txBox="1"/>
          <p:nvPr/>
        </p:nvSpPr>
        <p:spPr>
          <a:xfrm>
            <a:off x="347894" y="5665166"/>
            <a:ext cx="11661694" cy="415498"/>
          </a:xfrm>
          <a:prstGeom prst="rect">
            <a:avLst/>
          </a:prstGeom>
          <a:noFill/>
          <a:ln w="19050">
            <a:solidFill>
              <a:srgbClr val="E65D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the [o] is the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final sound,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followed by a ‘z’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has a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circumflex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panose="020B0604020202020204" pitchFamily="34" charset="0"/>
              </a:rPr>
              <a:t>ô], </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GB"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closed.</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11" name="Group 10">
            <a:extLst>
              <a:ext uri="{FF2B5EF4-FFF2-40B4-BE49-F238E27FC236}">
                <a16:creationId xmlns:a16="http://schemas.microsoft.com/office/drawing/2014/main" id="{0A30D3DE-DF15-46BD-9695-4E99F0AB3F92}"/>
              </a:ext>
            </a:extLst>
          </p:cNvPr>
          <p:cNvGrpSpPr/>
          <p:nvPr/>
        </p:nvGrpSpPr>
        <p:grpSpPr>
          <a:xfrm>
            <a:off x="2733416" y="3314412"/>
            <a:ext cx="585969" cy="413586"/>
            <a:chOff x="2646473" y="3273184"/>
            <a:chExt cx="585969" cy="413586"/>
          </a:xfrm>
        </p:grpSpPr>
        <p:pic>
          <p:nvPicPr>
            <p:cNvPr id="2050" name="Picture 2" descr="Northern Hemisphere Globe Clip Art">
              <a:extLst>
                <a:ext uri="{FF2B5EF4-FFF2-40B4-BE49-F238E27FC236}">
                  <a16:creationId xmlns:a16="http://schemas.microsoft.com/office/drawing/2014/main" id="{9E7CAA8D-EEA1-4ECD-B0C9-C386D768F6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74599" y="3328927"/>
              <a:ext cx="357843" cy="357843"/>
            </a:xfrm>
            <a:prstGeom prst="rect">
              <a:avLst/>
            </a:prstGeom>
            <a:noFill/>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CE66E9-256A-43D7-9F6D-7FEDD8B72B9E}"/>
                </a:ext>
              </a:extLst>
            </p:cNvPr>
            <p:cNvSpPr/>
            <p:nvPr/>
          </p:nvSpPr>
          <p:spPr>
            <a:xfrm rot="10800000">
              <a:off x="2646473" y="3273184"/>
              <a:ext cx="357843" cy="14293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2056" name="Picture 8" descr="Knight, History, Person, Roman, Soldier, Rome, Historic">
            <a:extLst>
              <a:ext uri="{FF2B5EF4-FFF2-40B4-BE49-F238E27FC236}">
                <a16:creationId xmlns:a16="http://schemas.microsoft.com/office/drawing/2014/main" id="{93D960AF-E0D6-4794-B65C-CE519AE493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72268" y="3788248"/>
            <a:ext cx="237982" cy="46185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a:extLst>
              <a:ext uri="{FF2B5EF4-FFF2-40B4-BE49-F238E27FC236}">
                <a16:creationId xmlns:a16="http://schemas.microsoft.com/office/drawing/2014/main" id="{251016D7-2F27-4D53-A229-E8F82AB31AD8}"/>
              </a:ext>
            </a:extLst>
          </p:cNvPr>
          <p:cNvCxnSpPr>
            <a:cxnSpLocks/>
          </p:cNvCxnSpPr>
          <p:nvPr/>
        </p:nvCxnSpPr>
        <p:spPr>
          <a:xfrm>
            <a:off x="7512050" y="4169081"/>
            <a:ext cx="15312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50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3481</Words>
  <Application>Microsoft Office PowerPoint</Application>
  <PresentationFormat>Widescreen</PresentationFormat>
  <Paragraphs>430</Paragraphs>
  <Slides>21</Slides>
  <Notes>21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21</vt:i4>
      </vt:variant>
    </vt:vector>
  </HeadingPairs>
  <TitlesOfParts>
    <vt:vector size="34" baseType="lpstr">
      <vt:lpstr>Arial</vt:lpstr>
      <vt:lpstr>Calibri</vt:lpstr>
      <vt:lpstr>Century Gothic</vt:lpstr>
      <vt:lpstr>Georgia</vt:lpstr>
      <vt:lpstr>Noto Serif</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[open o]</vt:lpstr>
      <vt:lpstr>open o</vt:lpstr>
      <vt:lpstr>open o</vt:lpstr>
      <vt:lpstr>open o</vt:lpstr>
      <vt:lpstr>open o</vt:lpstr>
      <vt:lpstr>open o</vt:lpstr>
      <vt:lpstr>open o</vt:lpstr>
      <vt:lpstr>Closed or open [o]?  </vt:lpstr>
      <vt:lpstr>Closed and open [o]</vt:lpstr>
      <vt:lpstr>Closed or open [o] ?</vt:lpstr>
      <vt:lpstr>Phonétique  </vt:lpstr>
      <vt:lpstr>SSC [open o]</vt:lpstr>
      <vt:lpstr>open o</vt:lpstr>
      <vt:lpstr>open o</vt:lpstr>
      <vt:lpstr>Phonétique  </vt:lpstr>
      <vt:lpstr>SSC [open o]</vt:lpstr>
      <vt:lpstr>open o</vt:lpstr>
      <vt:lpstr>open o</vt:lpstr>
      <vt:lpstr>Phonétique  </vt:lpstr>
      <vt:lpstr>La crise des réfugiés*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28</cp:revision>
  <dcterms:created xsi:type="dcterms:W3CDTF">2021-02-16T11:52:59Z</dcterms:created>
  <dcterms:modified xsi:type="dcterms:W3CDTF">2022-08-31T09:30:37Z</dcterms:modified>
</cp:coreProperties>
</file>