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94" r:id="rId6"/>
    <p:sldMasterId id="2147483806" r:id="rId7"/>
  </p:sldMasterIdLst>
  <p:notesMasterIdLst>
    <p:notesMasterId r:id="rId36"/>
  </p:notesMasterIdLst>
  <p:sldIdLst>
    <p:sldId id="258" r:id="rId8"/>
    <p:sldId id="313" r:id="rId9"/>
    <p:sldId id="699" r:id="rId10"/>
    <p:sldId id="439" r:id="rId11"/>
    <p:sldId id="440" r:id="rId12"/>
    <p:sldId id="700" r:id="rId13"/>
    <p:sldId id="442" r:id="rId14"/>
    <p:sldId id="443" r:id="rId15"/>
    <p:sldId id="507" r:id="rId16"/>
    <p:sldId id="701" r:id="rId17"/>
    <p:sldId id="314" r:id="rId18"/>
    <p:sldId id="438" r:id="rId19"/>
    <p:sldId id="441" r:id="rId20"/>
    <p:sldId id="696" r:id="rId21"/>
    <p:sldId id="691" r:id="rId22"/>
    <p:sldId id="698" r:id="rId23"/>
    <p:sldId id="702" r:id="rId24"/>
    <p:sldId id="703" r:id="rId25"/>
    <p:sldId id="694" r:id="rId26"/>
    <p:sldId id="704" r:id="rId27"/>
    <p:sldId id="705" r:id="rId28"/>
    <p:sldId id="706" r:id="rId29"/>
    <p:sldId id="707" r:id="rId30"/>
    <p:sldId id="708" r:id="rId31"/>
    <p:sldId id="709" r:id="rId32"/>
    <p:sldId id="315" r:id="rId33"/>
    <p:sldId id="710" r:id="rId34"/>
    <p:sldId id="71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9" autoAdjust="0"/>
    <p:restoredTop sz="90582" autoAdjust="0"/>
  </p:normalViewPr>
  <p:slideViewPr>
    <p:cSldViewPr snapToGrid="0">
      <p:cViewPr varScale="1">
        <p:scale>
          <a:sx n="70" d="100"/>
          <a:sy n="70" d="100"/>
        </p:scale>
        <p:origin x="979"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a:t>
            </a:r>
            <a:r>
              <a:rPr lang="en-US" b="0" dirty="0"/>
              <a:t> aural recognition of open and closed </a:t>
            </a:r>
            <a:r>
              <a:rPr lang="en-GB" sz="1200" b="0" dirty="0">
                <a:solidFill>
                  <a:schemeClr val="bg1"/>
                </a:solidFill>
              </a:rPr>
              <a:t>[</a:t>
            </a:r>
            <a:r>
              <a:rPr lang="en-GB" sz="1200" b="0" dirty="0" err="1">
                <a:solidFill>
                  <a:schemeClr val="bg1"/>
                </a:solidFill>
              </a:rPr>
              <a:t>eu</a:t>
            </a:r>
            <a:r>
              <a:rPr lang="en-GB" sz="1200" b="0" dirty="0">
                <a:solidFill>
                  <a:schemeClr val="bg1"/>
                </a:solidFill>
              </a:rPr>
              <a:t>/</a:t>
            </a:r>
            <a:r>
              <a:rPr lang="en-GB" sz="1200" b="0" dirty="0" err="1">
                <a:solidFill>
                  <a:schemeClr val="bg1"/>
                </a:solidFill>
              </a:rPr>
              <a:t>œu</a:t>
            </a:r>
            <a:r>
              <a:rPr lang="en-GB" sz="1200" b="0" dirty="0">
                <a:solidFill>
                  <a:schemeClr val="bg1"/>
                </a:solidFill>
              </a:rPr>
              <a:t>]. Raising awareness of spelling rules governing the pronoun.</a:t>
            </a:r>
            <a:endParaRPr lang="en-US" b="0" dirty="0"/>
          </a:p>
          <a:p>
            <a:endParaRPr lang="en-US" b="1" dirty="0"/>
          </a:p>
          <a:p>
            <a:r>
              <a:rPr lang="en-US" b="1" dirty="0"/>
              <a:t>Procedure:</a:t>
            </a:r>
          </a:p>
          <a:p>
            <a:r>
              <a:rPr lang="en-US" b="0" dirty="0"/>
              <a:t>1. Click on numbers to hear words. Student decide if </a:t>
            </a:r>
            <a:r>
              <a:rPr lang="en-GB" sz="1200" b="0" dirty="0">
                <a:solidFill>
                  <a:schemeClr val="bg1"/>
                </a:solidFill>
              </a:rPr>
              <a:t>[</a:t>
            </a:r>
            <a:r>
              <a:rPr lang="en-GB" sz="1200" b="0" dirty="0" err="1">
                <a:solidFill>
                  <a:schemeClr val="bg1"/>
                </a:solidFill>
              </a:rPr>
              <a:t>eu</a:t>
            </a:r>
            <a:r>
              <a:rPr lang="en-GB" sz="1200" b="0" dirty="0">
                <a:solidFill>
                  <a:schemeClr val="bg1"/>
                </a:solidFill>
              </a:rPr>
              <a:t>/</a:t>
            </a:r>
            <a:r>
              <a:rPr lang="en-GB" sz="1200" b="0" dirty="0" err="1">
                <a:solidFill>
                  <a:schemeClr val="bg1"/>
                </a:solidFill>
              </a:rPr>
              <a:t>œu</a:t>
            </a:r>
            <a:r>
              <a:rPr lang="en-GB" sz="1200" b="0" dirty="0">
                <a:solidFill>
                  <a:schemeClr val="bg1"/>
                </a:solidFill>
              </a:rPr>
              <a:t>] is open or closed.</a:t>
            </a:r>
            <a:endParaRPr lang="en-US" b="0" dirty="0"/>
          </a:p>
          <a:p>
            <a:r>
              <a:rPr lang="en-US" b="0" dirty="0"/>
              <a:t>2. Click to reveal answers.</a:t>
            </a:r>
          </a:p>
          <a:p>
            <a:r>
              <a:rPr lang="en-US" b="0" dirty="0"/>
              <a:t>3. Click again to reveal the question about spelling. Students consider in pairs. They might say things like ‘the words are longer’ or ‘the sound is in the middle of the word’. Encourage students to look at the letters they see </a:t>
            </a:r>
            <a:r>
              <a:rPr lang="en-US" b="0" i="1" dirty="0"/>
              <a:t>after</a:t>
            </a:r>
            <a:r>
              <a:rPr lang="en-US" b="0" i="0" dirty="0"/>
              <a:t> the SSC.</a:t>
            </a:r>
          </a:p>
          <a:p>
            <a:r>
              <a:rPr lang="en-US" b="0" i="0" dirty="0"/>
              <a:t>4. Click to reveal the answers and again to reveal the rule.</a:t>
            </a:r>
          </a:p>
          <a:p>
            <a:r>
              <a:rPr lang="en-US" b="0" i="0" dirty="0"/>
              <a:t>5. Students try to say the words.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bleu [1216], deux [41], </a:t>
            </a:r>
            <a:r>
              <a:rPr lang="en-GB" sz="1200" b="0" dirty="0" err="1">
                <a:solidFill>
                  <a:schemeClr val="accent1">
                    <a:lumMod val="50000"/>
                  </a:schemeClr>
                </a:solidFill>
                <a:latin typeface="+mn-lt"/>
                <a:cs typeface="Arial" panose="020B0604020202020204" pitchFamily="34" charset="0"/>
              </a:rPr>
              <a:t>bœuf</a:t>
            </a:r>
            <a:r>
              <a:rPr lang="en-GB" sz="1200" b="0" dirty="0">
                <a:solidFill>
                  <a:schemeClr val="accent1">
                    <a:lumMod val="50000"/>
                  </a:schemeClr>
                </a:solidFill>
                <a:latin typeface="+mn-lt"/>
                <a:cs typeface="Arial" panose="020B0604020202020204" pitchFamily="34" charset="0"/>
              </a:rPr>
              <a:t> [3914], </a:t>
            </a:r>
            <a:r>
              <a:rPr lang="en-GB" baseline="0" dirty="0" err="1"/>
              <a:t>ordinateur</a:t>
            </a:r>
            <a:r>
              <a:rPr lang="en-GB" baseline="0" dirty="0"/>
              <a:t> [2201], déjeuner [2724], </a:t>
            </a:r>
            <a:r>
              <a:rPr lang="en-GB" baseline="0" dirty="0" err="1"/>
              <a:t>v</a:t>
            </a:r>
            <a:r>
              <a:rPr lang="en-GB" sz="1200" b="0" dirty="0" err="1">
                <a:solidFill>
                  <a:schemeClr val="accent1">
                    <a:lumMod val="50000"/>
                  </a:schemeClr>
                </a:solidFill>
                <a:latin typeface="+mn-lt"/>
                <a:cs typeface="Arial" panose="020B0604020202020204" pitchFamily="34" charset="0"/>
              </a:rPr>
              <a:t>œu</a:t>
            </a:r>
            <a:r>
              <a:rPr lang="en-GB" sz="1200" b="0" dirty="0">
                <a:solidFill>
                  <a:schemeClr val="accent1">
                    <a:lumMod val="50000"/>
                  </a:schemeClr>
                </a:solidFill>
                <a:latin typeface="+mn-lt"/>
                <a:cs typeface="Arial" panose="020B0604020202020204" pitchFamily="34" charset="0"/>
              </a:rPr>
              <a:t> [2103], </a:t>
            </a:r>
            <a:r>
              <a:rPr lang="en-GB" sz="1200" b="0" dirty="0" err="1">
                <a:solidFill>
                  <a:schemeClr val="accent1">
                    <a:lumMod val="50000"/>
                  </a:schemeClr>
                </a:solidFill>
                <a:latin typeface="+mn-lt"/>
                <a:cs typeface="Arial" panose="020B0604020202020204" pitchFamily="34" charset="0"/>
              </a:rPr>
              <a:t>rumeur</a:t>
            </a:r>
            <a:r>
              <a:rPr lang="en-GB" sz="1200" b="0" dirty="0">
                <a:solidFill>
                  <a:schemeClr val="accent1">
                    <a:lumMod val="50000"/>
                  </a:schemeClr>
                </a:solidFill>
                <a:latin typeface="+mn-lt"/>
                <a:cs typeface="Arial" panose="020B0604020202020204" pitchFamily="34" charset="0"/>
              </a:rPr>
              <a:t> [2164], </a:t>
            </a:r>
            <a:r>
              <a:rPr lang="en-GB" sz="1200" b="0" dirty="0" err="1">
                <a:solidFill>
                  <a:schemeClr val="accent1">
                    <a:lumMod val="50000"/>
                  </a:schemeClr>
                </a:solidFill>
                <a:latin typeface="+mn-lt"/>
                <a:cs typeface="Arial" panose="020B0604020202020204" pitchFamily="34" charset="0"/>
              </a:rPr>
              <a:t>peuple</a:t>
            </a:r>
            <a:r>
              <a:rPr lang="en-GB" sz="1200" b="0" dirty="0">
                <a:solidFill>
                  <a:schemeClr val="accent1">
                    <a:lumMod val="50000"/>
                  </a:schemeClr>
                </a:solidFill>
                <a:latin typeface="+mn-lt"/>
                <a:cs typeface="Arial" panose="020B0604020202020204" pitchFamily="34" charset="0"/>
              </a:rPr>
              <a:t> [378], adieu [3968], </a:t>
            </a:r>
            <a:r>
              <a:rPr lang="en-GB" sz="1200" b="0" dirty="0" err="1">
                <a:solidFill>
                  <a:schemeClr val="accent1">
                    <a:lumMod val="50000"/>
                  </a:schemeClr>
                </a:solidFill>
                <a:latin typeface="+mn-lt"/>
                <a:cs typeface="Arial" panose="020B0604020202020204" pitchFamily="34" charset="0"/>
              </a:rPr>
              <a:t>meuble</a:t>
            </a:r>
            <a:r>
              <a:rPr lang="en-GB" sz="1200" b="0" dirty="0">
                <a:solidFill>
                  <a:schemeClr val="accent1">
                    <a:lumMod val="50000"/>
                  </a:schemeClr>
                </a:solidFill>
                <a:latin typeface="+mn-lt"/>
                <a:cs typeface="Arial" panose="020B0604020202020204" pitchFamily="34" charset="0"/>
              </a:rPr>
              <a:t> [3876], feu [786],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0" dirty="0"/>
              <a:t>sound first, on its own. Students repeat it with you.</a:t>
            </a:r>
            <a:br>
              <a:rPr lang="en-GB" b="0" dirty="0"/>
            </a:br>
            <a:r>
              <a:rPr lang="en-GB" b="0" dirty="0"/>
              <a:t>2. Bring up the word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put your hand on your chest over your heart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aseline="0" dirty="0"/>
              <a:t>sound, pronouncing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9600" b="1" dirty="0" err="1">
                <a:solidFill>
                  <a:srgbClr val="1F4E79"/>
                </a:solidFill>
                <a:latin typeface="Century Gothic" panose="020B0502020202020204" pitchFamily="34" charset="0"/>
                <a:ea typeface="+mn-ea"/>
                <a:cs typeface="Calibri" panose="020F0502020204030204" pitchFamily="34" charset="0"/>
              </a:rPr>
              <a:t>cœur</a:t>
            </a:r>
            <a:r>
              <a:rPr lang="en-GB" b="1" dirty="0"/>
              <a:t> </a:t>
            </a:r>
            <a:r>
              <a:rPr lang="en-GB" b="0" dirty="0"/>
              <a:t>[568]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0731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aseline="0" dirty="0"/>
              <a:t>and then the </a:t>
            </a:r>
            <a:r>
              <a:rPr lang="en-GB" b="1" baseline="0" dirty="0"/>
              <a:t>source</a:t>
            </a:r>
            <a:r>
              <a:rPr lang="en-GB" baseline="0" dirty="0"/>
              <a:t> word again ‘</a:t>
            </a:r>
            <a:r>
              <a:rPr lang="en-GB" sz="1200" b="1" dirty="0" err="1">
                <a:solidFill>
                  <a:srgbClr val="115076"/>
                </a:solidFill>
                <a:cs typeface="Calibri" panose="020F0502020204030204" pitchFamily="34" charset="0"/>
              </a:rPr>
              <a:t>œil</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baseline="0" dirty="0" err="1">
                <a:solidFill>
                  <a:srgbClr val="115076"/>
                </a:solidFill>
                <a:cs typeface="Calibri" panose="020F0502020204030204" pitchFamily="34" charset="0"/>
              </a:rPr>
              <a:t>acteur</a:t>
            </a:r>
            <a:r>
              <a:rPr lang="en-GB" baseline="0" dirty="0"/>
              <a:t> [1552]; </a:t>
            </a:r>
            <a:r>
              <a:rPr lang="en-GB" b="1" baseline="0" dirty="0" err="1"/>
              <a:t>c</a:t>
            </a:r>
            <a:r>
              <a:rPr lang="en-GB" sz="1200" b="1" dirty="0" err="1">
                <a:solidFill>
                  <a:srgbClr val="115076"/>
                </a:solidFill>
                <a:cs typeface="Calibri" panose="020F0502020204030204" pitchFamily="34" charset="0"/>
              </a:rPr>
              <a:t>œur</a:t>
            </a:r>
            <a:r>
              <a:rPr lang="en-GB" b="1" baseline="0" dirty="0"/>
              <a:t> </a:t>
            </a:r>
            <a:r>
              <a:rPr lang="en-GB" b="0" baseline="0" dirty="0"/>
              <a:t>[568];</a:t>
            </a:r>
            <a:r>
              <a:rPr lang="en-GB" baseline="0" dirty="0"/>
              <a:t> </a:t>
            </a:r>
            <a:r>
              <a:rPr lang="en-GB" b="1" baseline="0" dirty="0" err="1"/>
              <a:t>jeune</a:t>
            </a:r>
            <a:r>
              <a:rPr lang="en-GB" baseline="0" dirty="0"/>
              <a:t> [152]; </a:t>
            </a:r>
            <a:r>
              <a:rPr lang="en-GB" b="1" baseline="0" dirty="0" err="1"/>
              <a:t>erreur</a:t>
            </a:r>
            <a:r>
              <a:rPr lang="en-GB" baseline="0" dirty="0"/>
              <a:t> [612]; </a:t>
            </a:r>
            <a:r>
              <a:rPr lang="en-GB" b="1" baseline="0" dirty="0" err="1"/>
              <a:t>neuf</a:t>
            </a:r>
            <a:r>
              <a:rPr lang="en-GB" baseline="0" dirty="0"/>
              <a:t> [787]; </a:t>
            </a:r>
            <a:r>
              <a:rPr lang="en-GB" b="1" baseline="0" dirty="0" err="1"/>
              <a:t>s</a:t>
            </a:r>
            <a:r>
              <a:rPr lang="en-GB" sz="1200" b="1" dirty="0" err="1">
                <a:solidFill>
                  <a:srgbClr val="115076"/>
                </a:solidFill>
                <a:cs typeface="Calibri" panose="020F0502020204030204" pitchFamily="34" charset="0"/>
              </a:rPr>
              <a:t>œur</a:t>
            </a:r>
            <a:r>
              <a:rPr lang="en-GB" baseline="0" dirty="0"/>
              <a:t> [1558].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6061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a:t>
            </a:r>
            <a:r>
              <a:rPr lang="en-GB" b="0" dirty="0"/>
              <a:t>SSCs open [</a:t>
            </a:r>
            <a:r>
              <a:rPr lang="en-GB" b="0" dirty="0" err="1"/>
              <a:t>eu</a:t>
            </a:r>
            <a:r>
              <a:rPr lang="en-GB" b="0" dirty="0"/>
              <a:t>]/[</a:t>
            </a:r>
            <a:r>
              <a:rPr lang="en-GB" b="0" dirty="0" err="1"/>
              <a:t>œu</a:t>
            </a:r>
            <a:r>
              <a:rPr lang="en-GB" b="0" dirty="0"/>
              <a:t>] and [</a:t>
            </a:r>
            <a:r>
              <a:rPr lang="en-GB" b="0" dirty="0" err="1"/>
              <a:t>eu</a:t>
            </a:r>
            <a:r>
              <a:rPr lang="en-GB" b="0" dirty="0"/>
              <a:t>].</a:t>
            </a:r>
          </a:p>
          <a:p>
            <a:endParaRPr lang="en-US" b="1" dirty="0"/>
          </a:p>
          <a:p>
            <a:r>
              <a:rPr lang="en-US" b="1" dirty="0"/>
              <a:t>Procedure:</a:t>
            </a:r>
          </a:p>
          <a:p>
            <a:pPr marL="0" indent="0">
              <a:buFont typeface="+mj-lt"/>
              <a:buNone/>
            </a:pPr>
            <a:r>
              <a:rPr lang="en-US" b="0" dirty="0"/>
              <a:t>1. Click the number to play the audio. </a:t>
            </a:r>
          </a:p>
          <a:p>
            <a:pPr marL="0" indent="0">
              <a:buFont typeface="+mj-lt"/>
              <a:buNone/>
            </a:pPr>
            <a:r>
              <a:rPr lang="en-US" b="0" dirty="0"/>
              <a:t>2. Students choose which SSC the word contains. </a:t>
            </a:r>
          </a:p>
          <a:p>
            <a:pPr marL="0" indent="0">
              <a:buFont typeface="+mj-lt"/>
              <a:buNone/>
            </a:pPr>
            <a:r>
              <a:rPr lang="en-US" b="0" dirty="0"/>
              <a:t>3. Click to reveal answers. </a:t>
            </a:r>
          </a:p>
          <a:p>
            <a:endParaRPr lang="en-US" b="0" dirty="0"/>
          </a:p>
          <a:p>
            <a:r>
              <a:rPr lang="en-US" b="1" dirty="0"/>
              <a:t>Transcript:</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la peur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adieu</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l’œuvre</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le pneu</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l’œuf</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les yeux</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creux</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la fleur</a:t>
            </a:r>
            <a:endParaRPr lang="en-GB" sz="1200" b="0" i="0" u="none" strike="noStrike" kern="1200" dirty="0">
              <a:solidFill>
                <a:schemeClr val="tx1"/>
              </a:solidFill>
              <a:effectLst/>
              <a:latin typeface="+mn-lt"/>
              <a:ea typeface="+mn-ea"/>
              <a:cs typeface="+mn-cs"/>
            </a:endParaRPr>
          </a:p>
          <a:p>
            <a:pPr marL="0" indent="0" rtl="0" eaLnBrk="1" fontAlgn="t" latinLnBrk="0" hangingPunct="1">
              <a:buFont typeface="+mj-lt"/>
              <a:buNone/>
            </a:pPr>
            <a:endParaRPr lang="en-US" b="1" dirty="0"/>
          </a:p>
          <a:p>
            <a:pPr marL="0" indent="0">
              <a:buFont typeface="+mj-lt"/>
              <a:buNone/>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peur</a:t>
            </a:r>
            <a:r>
              <a:rPr lang="en-GB" baseline="0" dirty="0"/>
              <a:t> [755]; adieu [3968]; </a:t>
            </a:r>
            <a:r>
              <a:rPr lang="fr-FR" sz="1200" b="0" i="0" u="none" strike="noStrike" kern="1200" dirty="0">
                <a:solidFill>
                  <a:schemeClr val="tx1"/>
                </a:solidFill>
                <a:effectLst/>
                <a:latin typeface="+mn-lt"/>
                <a:ea typeface="+mn-ea"/>
                <a:cs typeface="+mn-cs"/>
              </a:rPr>
              <a:t>œuvre [331]; pneu [4514]; œuf [2685]; yeux [&gt;5000]; creux [3508]; fleur [2305]</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917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Oral production of sentences containing SSCs open [</a:t>
            </a:r>
            <a:r>
              <a:rPr lang="en-US" b="0" dirty="0" err="1"/>
              <a:t>eu</a:t>
            </a:r>
            <a:r>
              <a:rPr lang="en-US" b="0" dirty="0"/>
              <a:t>]/[</a:t>
            </a:r>
            <a:r>
              <a:rPr lang="en-US" b="0" dirty="0" err="1"/>
              <a:t>œu</a:t>
            </a:r>
            <a:r>
              <a:rPr lang="en-US" b="0" dirty="0"/>
              <a:t>] and [</a:t>
            </a:r>
            <a:r>
              <a:rPr lang="en-US" b="0" dirty="0" err="1"/>
              <a:t>eu</a:t>
            </a:r>
            <a:r>
              <a:rPr lang="en-US" b="0" dirty="0"/>
              <a:t>]. </a:t>
            </a:r>
          </a:p>
          <a:p>
            <a:endParaRPr lang="en-US" b="1" dirty="0"/>
          </a:p>
          <a:p>
            <a:r>
              <a:rPr lang="en-US" b="1" dirty="0"/>
              <a:t>Procedure:</a:t>
            </a:r>
          </a:p>
          <a:p>
            <a:pPr marL="0" indent="0">
              <a:buFont typeface="+mj-lt"/>
              <a:buNone/>
            </a:pPr>
            <a:r>
              <a:rPr lang="en-US" b="0" dirty="0"/>
              <a:t>1. Student B turns away from the board. </a:t>
            </a:r>
          </a:p>
          <a:p>
            <a:pPr marL="0" indent="0">
              <a:buFont typeface="+mj-lt"/>
              <a:buNone/>
            </a:pPr>
            <a:r>
              <a:rPr lang="en-US" b="0" dirty="0"/>
              <a:t>2. Click to reveal partner A’s first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Partner A reads the sentence aloud while student B counts the total number of open [</a:t>
            </a:r>
            <a:r>
              <a:rPr lang="en-US" b="0" dirty="0" err="1"/>
              <a:t>eu</a:t>
            </a:r>
            <a:r>
              <a:rPr lang="en-US" b="0" dirty="0"/>
              <a:t>]/[</a:t>
            </a:r>
            <a:r>
              <a:rPr lang="en-US" b="0" dirty="0" err="1"/>
              <a:t>œu</a:t>
            </a:r>
            <a:r>
              <a:rPr lang="en-US" b="0" dirty="0"/>
              <a:t>] and [</a:t>
            </a:r>
            <a:r>
              <a:rPr lang="en-US" b="0" dirty="0" err="1"/>
              <a:t>eu</a:t>
            </a:r>
            <a:r>
              <a:rPr lang="en-US" b="0" dirty="0"/>
              <a:t>] they hear.</a:t>
            </a:r>
          </a:p>
          <a:p>
            <a:pPr marL="0" indent="0">
              <a:buFont typeface="+mj-lt"/>
              <a:buNone/>
            </a:pPr>
            <a:r>
              <a:rPr lang="en-US" b="0" dirty="0"/>
              <a:t>4. Click to reveal answer. </a:t>
            </a:r>
          </a:p>
          <a:p>
            <a:pPr marL="0" indent="0">
              <a:buFont typeface="+mj-lt"/>
              <a:buNone/>
            </a:pPr>
            <a:r>
              <a:rPr lang="en-US" b="0" dirty="0"/>
              <a:t>5. Student A then turns away from the board. </a:t>
            </a:r>
          </a:p>
          <a:p>
            <a:pPr marL="0" indent="0">
              <a:buFont typeface="+mj-lt"/>
              <a:buNone/>
            </a:pPr>
            <a:r>
              <a:rPr lang="en-US" b="0" dirty="0"/>
              <a:t>6. Repeat steps 2-4.</a:t>
            </a:r>
          </a:p>
          <a:p>
            <a:pPr marL="0" indent="0">
              <a:buFont typeface="+mj-lt"/>
              <a:buNone/>
            </a:pPr>
            <a:r>
              <a:rPr lang="en-US" b="0" dirty="0"/>
              <a:t>7. Repeat for the second pair of sentences.</a:t>
            </a:r>
          </a:p>
          <a:p>
            <a:pPr marL="0" indent="0">
              <a:buFont typeface="+mj-lt"/>
              <a:buNone/>
            </a:pPr>
            <a:r>
              <a:rPr lang="en-US" b="0" dirty="0"/>
              <a:t>8. The next slide contains English translations of the sentences with the SSC highlighted in different </a:t>
            </a:r>
            <a:r>
              <a:rPr lang="en-US" b="0" dirty="0" err="1"/>
              <a:t>colours</a:t>
            </a:r>
            <a:r>
              <a:rPr lang="en-US" b="0" dirty="0"/>
              <a:t>.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adieu [3968]; fleur [2305]; </a:t>
            </a:r>
            <a:r>
              <a:rPr lang="en-GB" baseline="0" dirty="0" err="1"/>
              <a:t>neuvième</a:t>
            </a:r>
            <a:r>
              <a:rPr lang="en-GB" baseline="0" dirty="0"/>
              <a:t> [&gt;5000]; queue [3255]; </a:t>
            </a:r>
            <a:r>
              <a:rPr lang="en-GB" baseline="0" dirty="0" err="1"/>
              <a:t>pêcheur</a:t>
            </a:r>
            <a:r>
              <a:rPr lang="en-GB" baseline="0" dirty="0"/>
              <a:t> [2759]; </a:t>
            </a:r>
            <a:r>
              <a:rPr lang="en-GB" baseline="0" dirty="0" err="1"/>
              <a:t>fleuve</a:t>
            </a:r>
            <a:r>
              <a:rPr lang="en-GB" baseline="0" dirty="0"/>
              <a:t> [2893]; </a:t>
            </a:r>
            <a:r>
              <a:rPr lang="en-GB" baseline="0" dirty="0" err="1"/>
              <a:t>poisson</a:t>
            </a:r>
            <a:r>
              <a:rPr lang="en-GB" baseline="0" dirty="0"/>
              <a:t> [1616]</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792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to previous slide with translations and SSCs highlighted.</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428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583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0" dirty="0"/>
              <a:t>sound first, on its own. Students repeat it with you.</a:t>
            </a:r>
            <a:br>
              <a:rPr lang="en-GB" b="0" dirty="0"/>
            </a:br>
            <a:r>
              <a:rPr lang="en-GB" b="0" dirty="0"/>
              <a:t>2. Bring up the word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put your hand on your chest over your heart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aseline="0" dirty="0"/>
              <a:t>sound, pronouncing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9600" b="1" dirty="0" err="1">
                <a:solidFill>
                  <a:srgbClr val="1F4E79"/>
                </a:solidFill>
                <a:latin typeface="Century Gothic" panose="020B0502020202020204" pitchFamily="34" charset="0"/>
                <a:ea typeface="+mn-ea"/>
                <a:cs typeface="Calibri" panose="020F0502020204030204" pitchFamily="34" charset="0"/>
              </a:rPr>
              <a:t>cœur</a:t>
            </a:r>
            <a:r>
              <a:rPr lang="en-GB" b="1" dirty="0"/>
              <a:t> </a:t>
            </a:r>
            <a:r>
              <a:rPr lang="en-GB" b="0" dirty="0"/>
              <a:t>[568]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0731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highlight the difference in pronunciation between open and closed SSC [</a:t>
            </a:r>
            <a:r>
              <a:rPr lang="en-US" b="0" dirty="0" err="1"/>
              <a:t>eu</a:t>
            </a:r>
            <a:r>
              <a:rPr lang="en-US" b="0" dirty="0"/>
              <a:t>]. </a:t>
            </a:r>
          </a:p>
          <a:p>
            <a:endParaRPr lang="en-US" b="1" dirty="0"/>
          </a:p>
          <a:p>
            <a:r>
              <a:rPr lang="en-US" b="1" dirty="0"/>
              <a:t>Procedure:</a:t>
            </a:r>
          </a:p>
          <a:p>
            <a:pPr marL="0" indent="0">
              <a:buNone/>
            </a:pPr>
            <a:r>
              <a:rPr lang="en-US" b="0" dirty="0"/>
              <a:t>1. Click to reveal the explanation. </a:t>
            </a:r>
          </a:p>
          <a:p>
            <a:pPr marL="0" indent="0">
              <a:buNone/>
            </a:pPr>
            <a:r>
              <a:rPr lang="en-US" b="0" dirty="0"/>
              <a:t>2. Click on the French words to hear them said by a native speaker. Students repeat, and then say the English.</a:t>
            </a:r>
          </a:p>
          <a:p>
            <a:pPr marL="0" indent="0">
              <a:buNone/>
            </a:pPr>
            <a:r>
              <a:rPr lang="en-US" b="0" dirty="0"/>
              <a:t>3. Remind students that the SSC [</a:t>
            </a:r>
            <a:r>
              <a:rPr lang="en-US" b="0" dirty="0" err="1"/>
              <a:t>eu</a:t>
            </a:r>
            <a:r>
              <a:rPr lang="en-US" b="0" dirty="0"/>
              <a:t>] can be open or closed depending on its position within a word (long if before a pronounced consonant, short if not). In preparation for the following slide, tell students that the SSC [</a:t>
            </a:r>
            <a:r>
              <a:rPr lang="en-US" b="0" dirty="0" err="1"/>
              <a:t>eu</a:t>
            </a:r>
            <a:r>
              <a:rPr lang="en-US" b="0" dirty="0"/>
              <a:t>] is always open before an -r in French.</a:t>
            </a:r>
          </a:p>
          <a:p>
            <a:endParaRPr lang="en-US" b="0" dirty="0"/>
          </a:p>
          <a:p>
            <a:r>
              <a:rPr lang="en-US" b="1" dirty="0"/>
              <a:t>Transcript:</a:t>
            </a:r>
          </a:p>
          <a:p>
            <a:r>
              <a:rPr lang="en-US" b="0" dirty="0" err="1"/>
              <a:t>peu</a:t>
            </a:r>
            <a:endParaRPr lang="en-US" b="0" dirty="0"/>
          </a:p>
          <a:p>
            <a:r>
              <a:rPr lang="en-US" b="0" dirty="0" err="1"/>
              <a:t>peur</a:t>
            </a:r>
            <a:endParaRPr lang="en-US" b="0" dirty="0"/>
          </a:p>
          <a:p>
            <a:endParaRPr lang="en-US" b="0" dirty="0"/>
          </a:p>
          <a:p>
            <a:pPr rtl="0" eaLnBrk="1" fontAlgn="t" latinLnBrk="0" hangingPunct="1"/>
            <a:r>
              <a:rPr lang="en-GB" b="1" baseline="0" dirty="0"/>
              <a:t>Word frequency of unknown words used (1 is the most frequent word in French): </a:t>
            </a:r>
          </a:p>
          <a:p>
            <a:pPr marL="0" marR="0" lvl="0" indent="0" algn="l" defTabSz="914400" rtl="0" eaLnBrk="1" fontAlgn="t"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peur</a:t>
            </a:r>
            <a:r>
              <a:rPr lang="en-GB" sz="1200" b="0" i="0" u="none" strike="noStrike" kern="1200" dirty="0">
                <a:solidFill>
                  <a:schemeClr val="tx1"/>
                </a:solidFill>
                <a:effectLst/>
                <a:latin typeface="+mn-lt"/>
                <a:ea typeface="+mn-ea"/>
                <a:cs typeface="+mn-cs"/>
              </a:rPr>
              <a:t> [755]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239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 minute [2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aseline="0" dirty="0"/>
              <a:t>and then the </a:t>
            </a:r>
            <a:r>
              <a:rPr lang="en-GB" b="1" baseline="0" dirty="0"/>
              <a:t>source</a:t>
            </a:r>
            <a:r>
              <a:rPr lang="en-GB" baseline="0" dirty="0"/>
              <a:t> word again ‘</a:t>
            </a:r>
            <a:r>
              <a:rPr lang="en-GB" sz="1200" b="1" dirty="0" err="1">
                <a:solidFill>
                  <a:srgbClr val="115076"/>
                </a:solidFill>
                <a:cs typeface="Calibri" panose="020F0502020204030204" pitchFamily="34" charset="0"/>
              </a:rPr>
              <a:t>œil</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baseline="0" dirty="0" err="1">
                <a:solidFill>
                  <a:srgbClr val="115076"/>
                </a:solidFill>
                <a:cs typeface="Calibri" panose="020F0502020204030204" pitchFamily="34" charset="0"/>
              </a:rPr>
              <a:t>acteur</a:t>
            </a:r>
            <a:r>
              <a:rPr lang="en-GB" baseline="0" dirty="0"/>
              <a:t> [1552]; </a:t>
            </a:r>
            <a:r>
              <a:rPr lang="en-GB" b="1" baseline="0" dirty="0" err="1"/>
              <a:t>c</a:t>
            </a:r>
            <a:r>
              <a:rPr lang="en-GB" sz="1200" b="1" dirty="0" err="1">
                <a:solidFill>
                  <a:srgbClr val="115076"/>
                </a:solidFill>
                <a:cs typeface="Calibri" panose="020F0502020204030204" pitchFamily="34" charset="0"/>
              </a:rPr>
              <a:t>œur</a:t>
            </a:r>
            <a:r>
              <a:rPr lang="en-GB" b="1" baseline="0" dirty="0"/>
              <a:t> </a:t>
            </a:r>
            <a:r>
              <a:rPr lang="en-GB" b="0" baseline="0" dirty="0"/>
              <a:t>[568];</a:t>
            </a:r>
            <a:r>
              <a:rPr lang="en-GB" baseline="0" dirty="0"/>
              <a:t> </a:t>
            </a:r>
            <a:r>
              <a:rPr lang="en-GB" b="1" baseline="0" dirty="0" err="1"/>
              <a:t>jeune</a:t>
            </a:r>
            <a:r>
              <a:rPr lang="en-GB" baseline="0" dirty="0"/>
              <a:t> [152]; </a:t>
            </a:r>
            <a:r>
              <a:rPr lang="en-GB" b="1" baseline="0" dirty="0" err="1"/>
              <a:t>erreur</a:t>
            </a:r>
            <a:r>
              <a:rPr lang="en-GB" baseline="0" dirty="0"/>
              <a:t> [612]; </a:t>
            </a:r>
            <a:r>
              <a:rPr lang="en-GB" b="1" baseline="0" dirty="0" err="1"/>
              <a:t>neuf</a:t>
            </a:r>
            <a:r>
              <a:rPr lang="en-GB" baseline="0" dirty="0"/>
              <a:t> [787]; </a:t>
            </a:r>
            <a:r>
              <a:rPr lang="en-GB" b="1" baseline="0" dirty="0" err="1"/>
              <a:t>s</a:t>
            </a:r>
            <a:r>
              <a:rPr lang="en-GB" sz="1200" b="1" dirty="0" err="1">
                <a:solidFill>
                  <a:srgbClr val="115076"/>
                </a:solidFill>
                <a:cs typeface="Calibri" panose="020F0502020204030204" pitchFamily="34" charset="0"/>
              </a:rPr>
              <a:t>œur</a:t>
            </a:r>
            <a:r>
              <a:rPr lang="en-GB" baseline="0" dirty="0"/>
              <a:t> [1558].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6061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079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consolidate the concept of open and closed vowel sounds.</a:t>
            </a:r>
          </a:p>
          <a:p>
            <a:endParaRPr lang="en-US" b="0" dirty="0"/>
          </a:p>
          <a:p>
            <a:r>
              <a:rPr lang="en-US" b="1" dirty="0"/>
              <a:t>Procedure:</a:t>
            </a:r>
          </a:p>
          <a:p>
            <a:r>
              <a:rPr lang="en-US" b="0" dirty="0"/>
              <a:t>1. Click to reveal ‘</a:t>
            </a:r>
            <a:r>
              <a:rPr lang="en-US" b="0" dirty="0" err="1"/>
              <a:t>peu</a:t>
            </a:r>
            <a:r>
              <a:rPr lang="en-US" b="0" dirty="0"/>
              <a:t>’. Students repeat it</a:t>
            </a:r>
          </a:p>
          <a:p>
            <a:r>
              <a:rPr lang="en-US" b="0" dirty="0"/>
              <a:t>2. Click to reveal the first info bubble. Students hear and say ‘</a:t>
            </a:r>
            <a:r>
              <a:rPr lang="en-US" b="0" dirty="0" err="1"/>
              <a:t>peu</a:t>
            </a:r>
            <a:r>
              <a:rPr lang="en-US" b="0" dirty="0"/>
              <a:t>’ again several time, noticing the position of the tongue in the mouth.</a:t>
            </a:r>
          </a:p>
          <a:p>
            <a:r>
              <a:rPr lang="en-US" b="0" dirty="0"/>
              <a:t>3. Click to reveal ‘</a:t>
            </a:r>
            <a:r>
              <a:rPr lang="en-US" b="0" dirty="0" err="1"/>
              <a:t>peur</a:t>
            </a:r>
            <a:r>
              <a:rPr lang="en-US" b="0" dirty="0"/>
              <a:t>’. Repeat steps one and two.</a:t>
            </a:r>
          </a:p>
          <a:p>
            <a:r>
              <a:rPr lang="en-US" b="0" dirty="0"/>
              <a:t>4. Click to play the words in quick succession.</a:t>
            </a:r>
          </a:p>
          <a:p>
            <a:r>
              <a:rPr lang="en-US" b="0" dirty="0"/>
              <a:t>5. Move to the following slides for a reminder of other words containing closed [eu].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open</a:t>
            </a:r>
            <a:r>
              <a:rPr lang="en-GB" b="0" baseline="0" dirty="0"/>
              <a:t> </a:t>
            </a:r>
            <a:r>
              <a:rPr lang="en-GB" b="1" baseline="0" dirty="0"/>
              <a:t>[</a:t>
            </a:r>
            <a:r>
              <a:rPr lang="en-GB" sz="1200" b="1" dirty="0">
                <a:solidFill>
                  <a:srgbClr val="115076"/>
                </a:solidFill>
                <a:cs typeface="Calibri" panose="020F0502020204030204" pitchFamily="34" charset="0"/>
              </a:rPr>
              <a:t>eu</a:t>
            </a:r>
            <a:r>
              <a:rPr lang="en-GB" b="1" baseline="0" dirty="0"/>
              <a:t>]/[</a:t>
            </a:r>
            <a:r>
              <a:rPr lang="en-GB" sz="1200" b="1" dirty="0">
                <a:solidFill>
                  <a:srgbClr val="1F4E79"/>
                </a:solidFill>
                <a:cs typeface="Calibri" panose="020F0502020204030204" pitchFamily="34" charset="0"/>
              </a:rPr>
              <a:t>œu]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open</a:t>
            </a:r>
            <a:r>
              <a:rPr lang="en-GB" b="0" baseline="0" dirty="0"/>
              <a:t> </a:t>
            </a:r>
            <a:r>
              <a:rPr lang="en-GB" b="1" baseline="0" dirty="0"/>
              <a:t>[</a:t>
            </a:r>
            <a:r>
              <a:rPr lang="en-GB" sz="1200" b="1" dirty="0">
                <a:solidFill>
                  <a:srgbClr val="115076"/>
                </a:solidFill>
                <a:cs typeface="Calibri" panose="020F0502020204030204" pitchFamily="34" charset="0"/>
              </a:rPr>
              <a:t>eu</a:t>
            </a:r>
            <a:r>
              <a:rPr lang="en-GB" b="1" baseline="0" dirty="0"/>
              <a:t>]/[</a:t>
            </a:r>
            <a:r>
              <a:rPr lang="en-GB" sz="1200" b="1" dirty="0">
                <a:solidFill>
                  <a:srgbClr val="1F4E79"/>
                </a:solidFill>
                <a:cs typeface="Calibri" panose="020F0502020204030204" pitchFamily="34" charset="0"/>
              </a:rPr>
              <a:t>œu] </a:t>
            </a:r>
            <a:r>
              <a:rPr lang="en-GB" b="0" dirty="0"/>
              <a:t>sound first, on its own. Students repeat it with you.</a:t>
            </a:r>
            <a:br>
              <a:rPr lang="en-GB" b="0" dirty="0"/>
            </a:br>
            <a:r>
              <a:rPr lang="en-GB" b="0" dirty="0"/>
              <a:t>2. Bring up the word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put your hand on your chest over your heart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open</a:t>
            </a:r>
            <a:r>
              <a:rPr lang="en-GB" b="0" baseline="0" dirty="0"/>
              <a:t> </a:t>
            </a:r>
            <a:r>
              <a:rPr lang="en-GB" b="1" baseline="0" dirty="0"/>
              <a:t>[</a:t>
            </a:r>
            <a:r>
              <a:rPr lang="en-GB" sz="1200" b="1" dirty="0">
                <a:solidFill>
                  <a:srgbClr val="115076"/>
                </a:solidFill>
                <a:cs typeface="Calibri" panose="020F0502020204030204" pitchFamily="34" charset="0"/>
              </a:rPr>
              <a:t>eu</a:t>
            </a:r>
            <a:r>
              <a:rPr lang="en-GB" b="1" baseline="0" dirty="0"/>
              <a:t>]/[</a:t>
            </a:r>
            <a:r>
              <a:rPr lang="en-GB" sz="1200" b="1" dirty="0">
                <a:solidFill>
                  <a:srgbClr val="1F4E79"/>
                </a:solidFill>
                <a:cs typeface="Calibri" panose="020F0502020204030204" pitchFamily="34" charset="0"/>
              </a:rPr>
              <a:t>œu] </a:t>
            </a:r>
            <a:r>
              <a:rPr lang="en-GB" baseline="0" dirty="0"/>
              <a:t>sound, pronouncing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9600" b="1" dirty="0" err="1">
                <a:solidFill>
                  <a:srgbClr val="1F4E79"/>
                </a:solidFill>
                <a:latin typeface="Century Gothic" panose="020B0502020202020204" pitchFamily="34" charset="0"/>
                <a:ea typeface="+mn-ea"/>
                <a:cs typeface="Calibri" panose="020F0502020204030204" pitchFamily="34" charset="0"/>
              </a:rPr>
              <a:t>cœur</a:t>
            </a:r>
            <a:r>
              <a:rPr lang="en-GB" b="1" dirty="0"/>
              <a:t> </a:t>
            </a:r>
            <a:r>
              <a:rPr lang="en-GB" b="0" dirty="0"/>
              <a:t>[568]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0731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open</a:t>
            </a:r>
            <a:r>
              <a:rPr lang="en-GB" b="0" baseline="0" dirty="0"/>
              <a:t> </a:t>
            </a:r>
            <a:r>
              <a:rPr lang="en-GB" b="1" baseline="0" dirty="0"/>
              <a:t>[</a:t>
            </a:r>
            <a:r>
              <a:rPr lang="en-GB" sz="1200" b="1" dirty="0">
                <a:solidFill>
                  <a:srgbClr val="115076"/>
                </a:solidFill>
                <a:cs typeface="Calibri" panose="020F0502020204030204" pitchFamily="34" charset="0"/>
              </a:rPr>
              <a:t>eu</a:t>
            </a:r>
            <a:r>
              <a:rPr lang="en-GB" b="1" baseline="0" dirty="0"/>
              <a:t>]/[</a:t>
            </a:r>
            <a:r>
              <a:rPr lang="en-GB" sz="1200" b="1" dirty="0">
                <a:solidFill>
                  <a:srgbClr val="1F4E79"/>
                </a:solidFill>
                <a:cs typeface="Calibri" panose="020F0502020204030204" pitchFamily="34" charset="0"/>
              </a:rPr>
              <a:t>œu]</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Consolidate a</a:t>
            </a:r>
            <a:r>
              <a:rPr lang="en-GB" baseline="0" dirty="0"/>
              <a:t>nd elicit the pronunciation of the </a:t>
            </a:r>
            <a:r>
              <a:rPr lang="en-GB" b="1" baseline="0" dirty="0"/>
              <a:t>individual SSC open</a:t>
            </a:r>
            <a:r>
              <a:rPr lang="en-GB" b="0" baseline="0" dirty="0"/>
              <a:t> </a:t>
            </a:r>
            <a:r>
              <a:rPr lang="en-GB" b="1" baseline="0" dirty="0"/>
              <a:t>[</a:t>
            </a:r>
            <a:r>
              <a:rPr lang="en-GB" sz="1200" b="1" dirty="0">
                <a:solidFill>
                  <a:srgbClr val="115076"/>
                </a:solidFill>
                <a:cs typeface="Calibri" panose="020F0502020204030204" pitchFamily="34" charset="0"/>
              </a:rPr>
              <a:t>eu</a:t>
            </a:r>
            <a:r>
              <a:rPr lang="en-GB" b="1" baseline="0" dirty="0"/>
              <a:t>]/[</a:t>
            </a:r>
            <a:r>
              <a:rPr lang="en-GB" sz="1200" b="1" dirty="0">
                <a:solidFill>
                  <a:srgbClr val="1F4E79"/>
                </a:solidFill>
                <a:cs typeface="Calibri" panose="020F0502020204030204" pitchFamily="34" charset="0"/>
              </a:rPr>
              <a:t>œu] </a:t>
            </a:r>
            <a:r>
              <a:rPr lang="en-GB" baseline="0" dirty="0"/>
              <a:t>and then the </a:t>
            </a:r>
            <a:r>
              <a:rPr lang="en-GB" b="1" baseline="0" dirty="0"/>
              <a:t>source</a:t>
            </a:r>
            <a:r>
              <a:rPr lang="en-GB" baseline="0" dirty="0"/>
              <a:t> word again ‘</a:t>
            </a:r>
            <a:r>
              <a:rPr lang="en-GB" sz="1200" b="1" dirty="0" err="1">
                <a:solidFill>
                  <a:srgbClr val="115076"/>
                </a:solidFill>
                <a:cs typeface="Calibri" panose="020F0502020204030204" pitchFamily="34" charset="0"/>
              </a:rPr>
              <a:t>œil</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baseline="0" dirty="0" err="1">
                <a:solidFill>
                  <a:srgbClr val="115076"/>
                </a:solidFill>
                <a:cs typeface="Calibri" panose="020F0502020204030204" pitchFamily="34" charset="0"/>
              </a:rPr>
              <a:t>acteur</a:t>
            </a:r>
            <a:r>
              <a:rPr lang="en-GB" baseline="0" dirty="0"/>
              <a:t> [1552]; </a:t>
            </a:r>
            <a:r>
              <a:rPr lang="en-GB" b="1" baseline="0" dirty="0" err="1"/>
              <a:t>c</a:t>
            </a:r>
            <a:r>
              <a:rPr lang="en-GB" sz="1200" b="1" dirty="0" err="1">
                <a:solidFill>
                  <a:srgbClr val="115076"/>
                </a:solidFill>
                <a:cs typeface="Calibri" panose="020F0502020204030204" pitchFamily="34" charset="0"/>
              </a:rPr>
              <a:t>œur</a:t>
            </a:r>
            <a:r>
              <a:rPr lang="en-GB" b="1" baseline="0" dirty="0"/>
              <a:t> </a:t>
            </a:r>
            <a:r>
              <a:rPr lang="en-GB" b="0" baseline="0" dirty="0"/>
              <a:t>[568];</a:t>
            </a:r>
            <a:r>
              <a:rPr lang="en-GB" baseline="0" dirty="0"/>
              <a:t> </a:t>
            </a:r>
            <a:r>
              <a:rPr lang="en-GB" b="1" baseline="0" dirty="0" err="1"/>
              <a:t>jeune</a:t>
            </a:r>
            <a:r>
              <a:rPr lang="en-GB" baseline="0" dirty="0"/>
              <a:t> [152]; </a:t>
            </a:r>
            <a:r>
              <a:rPr lang="en-GB" b="1" baseline="0" dirty="0" err="1"/>
              <a:t>erreur</a:t>
            </a:r>
            <a:r>
              <a:rPr lang="en-GB" baseline="0" dirty="0"/>
              <a:t> [612]; </a:t>
            </a:r>
            <a:r>
              <a:rPr lang="en-GB" b="1" baseline="0" dirty="0" err="1"/>
              <a:t>neuf</a:t>
            </a:r>
            <a:r>
              <a:rPr lang="en-GB" baseline="0" dirty="0"/>
              <a:t> [787]; </a:t>
            </a:r>
            <a:r>
              <a:rPr lang="en-GB" b="1" baseline="0" dirty="0" err="1"/>
              <a:t>s</a:t>
            </a:r>
            <a:r>
              <a:rPr lang="en-GB" sz="1200" b="1" dirty="0" err="1">
                <a:solidFill>
                  <a:srgbClr val="115076"/>
                </a:solidFill>
                <a:cs typeface="Calibri" panose="020F0502020204030204" pitchFamily="34" charset="0"/>
              </a:rPr>
              <a:t>œur</a:t>
            </a:r>
            <a:r>
              <a:rPr lang="en-GB" baseline="0" dirty="0"/>
              <a:t> [1558].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6061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Identify and transcribe open and closed SSC eu/oeu from heard words</a:t>
            </a:r>
          </a:p>
          <a:p>
            <a:endParaRPr lang="en-US" b="1" dirty="0"/>
          </a:p>
          <a:p>
            <a:r>
              <a:rPr lang="en-US" b="1" dirty="0"/>
              <a:t>Procedure:</a:t>
            </a:r>
          </a:p>
          <a:p>
            <a:r>
              <a:rPr lang="en-US" b="0" dirty="0"/>
              <a:t>1. Click numbers to hear audio.</a:t>
            </a:r>
          </a:p>
          <a:p>
            <a:r>
              <a:rPr lang="en-US" b="0" dirty="0"/>
              <a:t>2. Students tick whether SSC heard was open or closed and attempt to transcribe the word in French. [note: some words are unknown so all plausible spellings should be rewarded e.g. </a:t>
            </a:r>
            <a:r>
              <a:rPr lang="en-US" b="0" dirty="0" err="1"/>
              <a:t>deusieme</a:t>
            </a:r>
            <a:r>
              <a:rPr lang="en-US" b="0" dirty="0"/>
              <a:t>]</a:t>
            </a:r>
          </a:p>
          <a:p>
            <a:r>
              <a:rPr lang="en-US" b="0" dirty="0"/>
              <a:t>3. Click to bring up answers (they will appear on the side of the correct SSC kit)</a:t>
            </a:r>
          </a:p>
          <a:p>
            <a:endParaRPr lang="en-US" b="0" dirty="0"/>
          </a:p>
          <a:p>
            <a:r>
              <a:rPr lang="en-US" b="1" dirty="0"/>
              <a:t>Transcript:</a:t>
            </a:r>
          </a:p>
          <a:p>
            <a:pPr marL="228600" indent="-228600">
              <a:buAutoNum type="arabicPeriod"/>
            </a:pPr>
            <a:r>
              <a:rPr lang="en-US" b="0" dirty="0" err="1"/>
              <a:t>mieux</a:t>
            </a:r>
            <a:endParaRPr lang="en-US" b="0" dirty="0"/>
          </a:p>
          <a:p>
            <a:pPr marL="228600" indent="-228600">
              <a:buAutoNum type="arabicPeriod"/>
            </a:pPr>
            <a:r>
              <a:rPr lang="en-US" b="0" dirty="0" err="1"/>
              <a:t>peuple</a:t>
            </a:r>
            <a:endParaRPr lang="en-US" b="0" dirty="0"/>
          </a:p>
          <a:p>
            <a:pPr marL="228600" indent="-228600">
              <a:buAutoNum type="arabicPeriod"/>
            </a:pPr>
            <a:r>
              <a:rPr lang="en-US" b="0" dirty="0" err="1"/>
              <a:t>heure</a:t>
            </a:r>
            <a:endParaRPr lang="en-US" b="0" dirty="0"/>
          </a:p>
          <a:p>
            <a:pPr marL="228600" indent="-228600">
              <a:buAutoNum type="arabicPeriod"/>
            </a:pPr>
            <a:r>
              <a:rPr lang="en-US" b="0" dirty="0" err="1"/>
              <a:t>nombreux</a:t>
            </a:r>
            <a:endParaRPr lang="en-US" b="0" dirty="0"/>
          </a:p>
          <a:p>
            <a:pPr marL="228600" indent="-228600">
              <a:buAutoNum type="arabicPeriod"/>
            </a:pPr>
            <a:r>
              <a:rPr lang="en-US" sz="1200" dirty="0" err="1">
                <a:solidFill>
                  <a:schemeClr val="accent5">
                    <a:lumMod val="50000"/>
                  </a:schemeClr>
                </a:solidFill>
              </a:rPr>
              <a:t>deuxi</a:t>
            </a:r>
            <a:r>
              <a:rPr lang="en-US" sz="1200" dirty="0" err="1">
                <a:solidFill>
                  <a:schemeClr val="accent5">
                    <a:lumMod val="50000"/>
                  </a:schemeClr>
                </a:solidFill>
                <a:latin typeface="Century Gothic" panose="020B0502020202020204" pitchFamily="34" charset="0"/>
              </a:rPr>
              <a:t>è</a:t>
            </a:r>
            <a:r>
              <a:rPr lang="en-US" sz="1200" dirty="0" err="1">
                <a:solidFill>
                  <a:schemeClr val="accent5">
                    <a:lumMod val="50000"/>
                  </a:schemeClr>
                </a:solidFill>
              </a:rPr>
              <a:t>me</a:t>
            </a:r>
            <a:endParaRPr lang="en-US" sz="1200" dirty="0">
              <a:solidFill>
                <a:schemeClr val="accent5">
                  <a:lumMod val="50000"/>
                </a:schemeClr>
              </a:solidFill>
            </a:endParaRPr>
          </a:p>
          <a:p>
            <a:pPr marL="228600" indent="-228600">
              <a:buAutoNum type="arabicPeriod"/>
            </a:pPr>
            <a:r>
              <a:rPr lang="en-US" b="0" dirty="0" err="1"/>
              <a:t>dangereux</a:t>
            </a:r>
            <a:endParaRPr lang="en-US" b="0" dirty="0"/>
          </a:p>
          <a:p>
            <a:pPr marL="228600" indent="-228600">
              <a:buAutoNum type="arabicPeriod"/>
            </a:pPr>
            <a:r>
              <a:rPr lang="en-US" b="0" dirty="0" err="1"/>
              <a:t>sérieux</a:t>
            </a:r>
            <a:endParaRPr lang="en-US" b="0" dirty="0"/>
          </a:p>
          <a:p>
            <a:pPr marL="228600" indent="-228600">
              <a:buAutoNum type="arabicPeriod"/>
            </a:pPr>
            <a:r>
              <a:rPr lang="en-US" b="0" dirty="0"/>
              <a:t>euro</a:t>
            </a:r>
          </a:p>
          <a:p>
            <a:pPr marL="228600" indent="-228600">
              <a:buAutoNum type="arabicPeriod"/>
            </a:pPr>
            <a:r>
              <a:rPr lang="en-US" b="0" dirty="0" err="1"/>
              <a:t>veuf</a:t>
            </a:r>
            <a:endParaRPr lang="en-US" b="0" dirty="0"/>
          </a:p>
          <a:p>
            <a:pPr marL="228600" indent="-228600">
              <a:buAutoNum type="arabicPeriod"/>
            </a:pPr>
            <a:r>
              <a:rPr lang="en-US" b="0" dirty="0"/>
              <a:t>beurre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peuple</a:t>
            </a:r>
            <a:r>
              <a:rPr lang="en-GB" baseline="0" dirty="0"/>
              <a:t> [378], </a:t>
            </a:r>
            <a:r>
              <a:rPr lang="en-GB" baseline="0" dirty="0" err="1"/>
              <a:t>nombreux</a:t>
            </a:r>
            <a:r>
              <a:rPr lang="en-GB" baseline="0" dirty="0"/>
              <a:t> [366], </a:t>
            </a:r>
            <a:r>
              <a:rPr lang="en-US" sz="1200" dirty="0" err="1">
                <a:solidFill>
                  <a:schemeClr val="accent5">
                    <a:lumMod val="50000"/>
                  </a:schemeClr>
                </a:solidFill>
              </a:rPr>
              <a:t>sérieux</a:t>
            </a:r>
            <a:r>
              <a:rPr lang="en-US" sz="1200" dirty="0">
                <a:solidFill>
                  <a:schemeClr val="accent5">
                    <a:lumMod val="50000"/>
                  </a:schemeClr>
                </a:solidFill>
              </a:rPr>
              <a:t> [412], </a:t>
            </a:r>
            <a:r>
              <a:rPr lang="en-US" sz="1200" dirty="0" err="1">
                <a:solidFill>
                  <a:schemeClr val="accent5">
                    <a:lumMod val="50000"/>
                  </a:schemeClr>
                </a:solidFill>
              </a:rPr>
              <a:t>veuf</a:t>
            </a:r>
            <a:r>
              <a:rPr lang="en-US" sz="1200" dirty="0">
                <a:solidFill>
                  <a:schemeClr val="accent5">
                    <a:lumMod val="50000"/>
                  </a:schemeClr>
                </a:solidFill>
              </a:rPr>
              <a:t> [3455], beurre [4112]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 for 3 slides</a:t>
            </a:r>
            <a:endParaRPr lang="en-US" b="1" dirty="0"/>
          </a:p>
          <a:p>
            <a:endParaRPr lang="en-US" b="1" dirty="0"/>
          </a:p>
          <a:p>
            <a:r>
              <a:rPr lang="en-US" b="1" dirty="0"/>
              <a:t>Aim: </a:t>
            </a:r>
            <a:r>
              <a:rPr lang="en-US" b="0" dirty="0"/>
              <a:t>To</a:t>
            </a:r>
            <a:r>
              <a:rPr lang="en-US" b="1" dirty="0"/>
              <a:t> </a:t>
            </a:r>
            <a:r>
              <a:rPr lang="en-US" b="0" dirty="0"/>
              <a:t>practise pronunciation of open and closed SSC eu/oeu.</a:t>
            </a:r>
            <a:endParaRPr lang="en-US" b="1" dirty="0"/>
          </a:p>
          <a:p>
            <a:endParaRPr lang="en-US" b="1" dirty="0"/>
          </a:p>
          <a:p>
            <a:r>
              <a:rPr lang="en-US" b="1" dirty="0"/>
              <a:t>Procedure:</a:t>
            </a:r>
          </a:p>
          <a:p>
            <a:r>
              <a:rPr lang="en-US" b="0" dirty="0"/>
              <a:t>1. Students to say tongue twisters as quickly as possible with accurate pronunciation of SSCs.</a:t>
            </a:r>
          </a:p>
          <a:p>
            <a:r>
              <a:rPr lang="en-US" b="0" dirty="0"/>
              <a:t>2. Click buttons to hear slow, medium and fast pronunciation by native speaker.</a:t>
            </a:r>
          </a:p>
          <a:p>
            <a:endParaRPr lang="en-US" b="0" dirty="0"/>
          </a:p>
          <a:p>
            <a:r>
              <a:rPr lang="en-US" b="1" dirty="0"/>
              <a:t>Transcript:</a:t>
            </a:r>
          </a:p>
          <a:p>
            <a:r>
              <a:rPr lang="en-US" b="0" dirty="0"/>
              <a:t>1. </a:t>
            </a:r>
            <a:r>
              <a:rPr lang="fr-FR" sz="1200" dirty="0">
                <a:solidFill>
                  <a:schemeClr val="accent5">
                    <a:lumMod val="50000"/>
                  </a:schemeClr>
                </a:solidFill>
              </a:rPr>
              <a:t>Il y a de nombr</a:t>
            </a:r>
            <a:r>
              <a:rPr lang="fr-FR" sz="1200" b="1" dirty="0">
                <a:solidFill>
                  <a:schemeClr val="accent5">
                    <a:lumMod val="50000"/>
                  </a:schemeClr>
                </a:solidFill>
              </a:rPr>
              <a:t>eu</a:t>
            </a:r>
            <a:r>
              <a:rPr lang="fr-FR" sz="1200" dirty="0">
                <a:solidFill>
                  <a:schemeClr val="accent5">
                    <a:lumMod val="50000"/>
                  </a:schemeClr>
                </a:solidFill>
              </a:rPr>
              <a:t>x doct</a:t>
            </a:r>
            <a:r>
              <a:rPr lang="fr-FR" sz="1200" b="1" dirty="0">
                <a:solidFill>
                  <a:schemeClr val="accent5">
                    <a:lumMod val="50000"/>
                  </a:schemeClr>
                </a:solidFill>
              </a:rPr>
              <a:t>eu</a:t>
            </a:r>
            <a:r>
              <a:rPr lang="fr-FR" sz="1200" dirty="0">
                <a:solidFill>
                  <a:schemeClr val="accent5">
                    <a:lumMod val="50000"/>
                  </a:schemeClr>
                </a:solidFill>
              </a:rPr>
              <a:t>rs danger</a:t>
            </a:r>
            <a:r>
              <a:rPr lang="fr-FR" sz="1200" b="1" dirty="0">
                <a:solidFill>
                  <a:schemeClr val="accent5">
                    <a:lumMod val="50000"/>
                  </a:schemeClr>
                </a:solidFill>
              </a:rPr>
              <a:t>eu</a:t>
            </a:r>
            <a:r>
              <a:rPr lang="fr-FR" sz="1200" dirty="0">
                <a:solidFill>
                  <a:schemeClr val="accent5">
                    <a:lumMod val="50000"/>
                  </a:schemeClr>
                </a:solidFill>
              </a:rPr>
              <a:t>x au mili</a:t>
            </a:r>
            <a:r>
              <a:rPr lang="fr-FR" sz="1200" b="1" dirty="0">
                <a:solidFill>
                  <a:schemeClr val="accent5">
                    <a:lumMod val="50000"/>
                  </a:schemeClr>
                </a:solidFill>
              </a:rPr>
              <a:t>eu</a:t>
            </a:r>
            <a:r>
              <a:rPr lang="fr-FR" sz="1200" dirty="0">
                <a:solidFill>
                  <a:schemeClr val="accent5">
                    <a:lumMod val="50000"/>
                  </a:schemeClr>
                </a:solidFill>
              </a:rPr>
              <a:t> du lac.</a:t>
            </a:r>
          </a:p>
          <a:p>
            <a:r>
              <a:rPr lang="fr-FR" sz="1200" dirty="0">
                <a:solidFill>
                  <a:schemeClr val="accent5">
                    <a:lumMod val="50000"/>
                  </a:schemeClr>
                </a:solidFill>
              </a:rPr>
              <a:t>2. Je ne v</a:t>
            </a:r>
            <a:r>
              <a:rPr lang="fr-FR" sz="1200" b="1" dirty="0">
                <a:solidFill>
                  <a:schemeClr val="accent5">
                    <a:lumMod val="50000"/>
                  </a:schemeClr>
                </a:solidFill>
              </a:rPr>
              <a:t>eu</a:t>
            </a:r>
            <a:r>
              <a:rPr lang="fr-FR" sz="1200" dirty="0">
                <a:solidFill>
                  <a:schemeClr val="accent5">
                    <a:lumMod val="50000"/>
                  </a:schemeClr>
                </a:solidFill>
              </a:rPr>
              <a:t>x pas pl</a:t>
            </a:r>
            <a:r>
              <a:rPr lang="fr-FR" sz="1200" b="1" dirty="0">
                <a:solidFill>
                  <a:schemeClr val="accent5">
                    <a:lumMod val="50000"/>
                  </a:schemeClr>
                </a:solidFill>
              </a:rPr>
              <a:t>eu</a:t>
            </a:r>
            <a:r>
              <a:rPr lang="fr-FR" sz="1200" dirty="0">
                <a:solidFill>
                  <a:schemeClr val="accent5">
                    <a:lumMod val="50000"/>
                  </a:schemeClr>
                </a:solidFill>
              </a:rPr>
              <a:t>rer, il est mi</a:t>
            </a:r>
            <a:r>
              <a:rPr lang="fr-FR" sz="1200" b="1" dirty="0">
                <a:solidFill>
                  <a:schemeClr val="accent5">
                    <a:lumMod val="50000"/>
                  </a:schemeClr>
                </a:solidFill>
              </a:rPr>
              <a:t>eu</a:t>
            </a:r>
            <a:r>
              <a:rPr lang="fr-FR" sz="1200" dirty="0">
                <a:solidFill>
                  <a:schemeClr val="accent5">
                    <a:lumMod val="50000"/>
                  </a:schemeClr>
                </a:solidFill>
              </a:rPr>
              <a:t>x d'être h</a:t>
            </a:r>
            <a:r>
              <a:rPr lang="fr-FR" sz="1200" b="1" dirty="0">
                <a:solidFill>
                  <a:schemeClr val="accent5">
                    <a:lumMod val="50000"/>
                  </a:schemeClr>
                </a:solidFill>
              </a:rPr>
              <a:t>eu</a:t>
            </a:r>
            <a:r>
              <a:rPr lang="fr-FR" sz="1200" dirty="0">
                <a:solidFill>
                  <a:schemeClr val="accent5">
                    <a:lumMod val="50000"/>
                  </a:schemeClr>
                </a:solidFill>
              </a:rPr>
              <a:t>r</a:t>
            </a:r>
            <a:r>
              <a:rPr lang="fr-FR" sz="1200" b="1" dirty="0">
                <a:solidFill>
                  <a:schemeClr val="accent5">
                    <a:lumMod val="50000"/>
                  </a:schemeClr>
                </a:solidFill>
              </a:rPr>
              <a:t>eu</a:t>
            </a:r>
            <a:r>
              <a:rPr lang="fr-FR" sz="1200" dirty="0">
                <a:solidFill>
                  <a:schemeClr val="accent5">
                    <a:lumMod val="50000"/>
                  </a:schemeClr>
                </a:solidFill>
              </a:rPr>
              <a:t>x que d'être séri</a:t>
            </a:r>
            <a:r>
              <a:rPr lang="fr-FR" sz="1200" b="1" dirty="0">
                <a:solidFill>
                  <a:schemeClr val="accent5">
                    <a:lumMod val="50000"/>
                  </a:schemeClr>
                </a:solidFill>
              </a:rPr>
              <a:t>eu</a:t>
            </a:r>
            <a:r>
              <a:rPr lang="fr-FR" sz="1200" dirty="0">
                <a:solidFill>
                  <a:schemeClr val="accent5">
                    <a:lumMod val="50000"/>
                  </a:schemeClr>
                </a:solidFill>
              </a:rPr>
              <a:t>x.</a:t>
            </a:r>
          </a:p>
          <a:p>
            <a:r>
              <a:rPr lang="fr-FR" sz="1200" dirty="0">
                <a:solidFill>
                  <a:schemeClr val="accent5">
                    <a:lumMod val="50000"/>
                  </a:schemeClr>
                </a:solidFill>
              </a:rPr>
              <a:t>3. L’entrepren</a:t>
            </a:r>
            <a:r>
              <a:rPr lang="fr-FR" sz="1200" b="1" dirty="0">
                <a:solidFill>
                  <a:schemeClr val="accent5">
                    <a:lumMod val="50000"/>
                  </a:schemeClr>
                </a:solidFill>
              </a:rPr>
              <a:t>eu</a:t>
            </a:r>
            <a:r>
              <a:rPr lang="fr-FR" sz="1200" dirty="0">
                <a:solidFill>
                  <a:schemeClr val="accent5">
                    <a:lumMod val="50000"/>
                  </a:schemeClr>
                </a:solidFill>
              </a:rPr>
              <a:t>r est courag</a:t>
            </a:r>
            <a:r>
              <a:rPr lang="fr-FR" sz="1200" b="1" dirty="0">
                <a:solidFill>
                  <a:schemeClr val="accent5">
                    <a:lumMod val="50000"/>
                  </a:schemeClr>
                </a:solidFill>
              </a:rPr>
              <a:t>eu</a:t>
            </a:r>
            <a:r>
              <a:rPr lang="fr-FR" sz="1200" dirty="0">
                <a:solidFill>
                  <a:schemeClr val="accent5">
                    <a:lumMod val="50000"/>
                  </a:schemeClr>
                </a:solidFill>
              </a:rPr>
              <a:t>x, il fais la pr</a:t>
            </a:r>
            <a:r>
              <a:rPr lang="fr-FR" sz="1200" b="1" dirty="0">
                <a:solidFill>
                  <a:schemeClr val="accent5">
                    <a:lumMod val="50000"/>
                  </a:schemeClr>
                </a:solidFill>
              </a:rPr>
              <a:t>eu</a:t>
            </a:r>
            <a:r>
              <a:rPr lang="fr-FR" sz="1200" dirty="0">
                <a:solidFill>
                  <a:schemeClr val="accent5">
                    <a:lumMod val="50000"/>
                  </a:schemeClr>
                </a:solidFill>
              </a:rPr>
              <a:t>ve de sa val</a:t>
            </a:r>
            <a:r>
              <a:rPr lang="fr-FR" sz="1200" b="1" dirty="0">
                <a:solidFill>
                  <a:schemeClr val="accent5">
                    <a:lumMod val="50000"/>
                  </a:schemeClr>
                </a:solidFill>
              </a:rPr>
              <a:t>eu</a:t>
            </a:r>
            <a:r>
              <a:rPr lang="fr-FR" sz="1200" dirty="0">
                <a:solidFill>
                  <a:schemeClr val="accent5">
                    <a:lumMod val="50000"/>
                  </a:schemeClr>
                </a:solidFill>
              </a:rPr>
              <a:t>r chaque h</a:t>
            </a:r>
            <a:r>
              <a:rPr lang="fr-FR" sz="1200" b="1" dirty="0">
                <a:solidFill>
                  <a:schemeClr val="accent5">
                    <a:lumMod val="50000"/>
                  </a:schemeClr>
                </a:solidFill>
              </a:rPr>
              <a:t>eu</a:t>
            </a:r>
            <a:r>
              <a:rPr lang="fr-FR" sz="1200" dirty="0">
                <a:solidFill>
                  <a:schemeClr val="accent5">
                    <a:lumMod val="50000"/>
                  </a:schemeClr>
                </a:solidFill>
              </a:rPr>
              <a:t>re.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nombreux</a:t>
            </a:r>
            <a:r>
              <a:rPr lang="en-GB" baseline="0" dirty="0"/>
              <a:t> [366], </a:t>
            </a:r>
            <a:r>
              <a:rPr lang="en-GB" baseline="0" dirty="0" err="1"/>
              <a:t>docteur</a:t>
            </a:r>
            <a:r>
              <a:rPr lang="en-GB" baseline="0" dirty="0"/>
              <a:t> [2176], milieu [479], </a:t>
            </a:r>
            <a:r>
              <a:rPr lang="en-GB" baseline="0" dirty="0" err="1"/>
              <a:t>pleurer</a:t>
            </a:r>
            <a:r>
              <a:rPr lang="en-GB" baseline="0" dirty="0"/>
              <a:t> [2253], </a:t>
            </a:r>
            <a:r>
              <a:rPr lang="en-GB" baseline="0" dirty="0" err="1"/>
              <a:t>sérieux</a:t>
            </a:r>
            <a:r>
              <a:rPr lang="en-GB" baseline="0" dirty="0"/>
              <a:t> [412], entrepreneur [2377], </a:t>
            </a:r>
            <a:r>
              <a:rPr lang="en-GB" baseline="0" dirty="0" err="1"/>
              <a:t>courageux</a:t>
            </a:r>
            <a:r>
              <a:rPr lang="en-GB" baseline="0" dirty="0"/>
              <a:t> [2198], </a:t>
            </a:r>
            <a:r>
              <a:rPr lang="en-GB" baseline="0" dirty="0" err="1"/>
              <a:t>preuve</a:t>
            </a:r>
            <a:r>
              <a:rPr lang="en-GB" baseline="0" dirty="0"/>
              <a:t> [653], </a:t>
            </a:r>
            <a:r>
              <a:rPr lang="en-GB" baseline="0" dirty="0" err="1"/>
              <a:t>valeur</a:t>
            </a:r>
            <a:r>
              <a:rPr lang="en-GB" baseline="0" dirty="0"/>
              <a:t> [453]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2/3</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389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3/3</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619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0" dirty="0"/>
              <a:t>sound first, on its own. Students repeat it with you.</a:t>
            </a:r>
            <a:br>
              <a:rPr lang="en-GB" b="0" dirty="0"/>
            </a:br>
            <a:r>
              <a:rPr lang="en-GB" b="0" dirty="0"/>
              <a:t>2. Bring up the word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put your hand on your chest over your heart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aseline="0" dirty="0"/>
              <a:t>sound, pronouncing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9600" b="1" dirty="0" err="1">
                <a:solidFill>
                  <a:srgbClr val="1F4E79"/>
                </a:solidFill>
                <a:latin typeface="Century Gothic" panose="020B0502020202020204" pitchFamily="34" charset="0"/>
                <a:ea typeface="+mn-ea"/>
                <a:cs typeface="Calibri" panose="020F0502020204030204" pitchFamily="34" charset="0"/>
              </a:rPr>
              <a:t>cœur</a:t>
            </a:r>
            <a:r>
              <a:rPr lang="en-GB" b="1" dirty="0"/>
              <a:t> </a:t>
            </a:r>
            <a:r>
              <a:rPr lang="en-GB" b="0" dirty="0"/>
              <a:t>[568]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0731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93103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4668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aseline="0" dirty="0"/>
              <a:t>and then the </a:t>
            </a:r>
            <a:r>
              <a:rPr lang="en-GB" b="1" baseline="0" dirty="0"/>
              <a:t>source</a:t>
            </a:r>
            <a:r>
              <a:rPr lang="en-GB" baseline="0" dirty="0"/>
              <a:t> word again ‘</a:t>
            </a:r>
            <a:r>
              <a:rPr lang="en-GB" sz="1200" b="1" dirty="0" err="1">
                <a:solidFill>
                  <a:srgbClr val="115076"/>
                </a:solidFill>
                <a:cs typeface="Calibri" panose="020F0502020204030204" pitchFamily="34" charset="0"/>
              </a:rPr>
              <a:t>œil</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baseline="0" dirty="0" err="1">
                <a:solidFill>
                  <a:srgbClr val="115076"/>
                </a:solidFill>
                <a:cs typeface="Calibri" panose="020F0502020204030204" pitchFamily="34" charset="0"/>
              </a:rPr>
              <a:t>acteur</a:t>
            </a:r>
            <a:r>
              <a:rPr lang="en-GB" baseline="0" dirty="0"/>
              <a:t> [1552]; </a:t>
            </a:r>
            <a:r>
              <a:rPr lang="en-GB" b="1" baseline="0" dirty="0" err="1"/>
              <a:t>c</a:t>
            </a:r>
            <a:r>
              <a:rPr lang="en-GB" sz="1200" b="1" dirty="0" err="1">
                <a:solidFill>
                  <a:srgbClr val="115076"/>
                </a:solidFill>
                <a:cs typeface="Calibri" panose="020F0502020204030204" pitchFamily="34" charset="0"/>
              </a:rPr>
              <a:t>œur</a:t>
            </a:r>
            <a:r>
              <a:rPr lang="en-GB" b="1" baseline="0" dirty="0"/>
              <a:t> </a:t>
            </a:r>
            <a:r>
              <a:rPr lang="en-GB" b="0" baseline="0" dirty="0"/>
              <a:t>[568];</a:t>
            </a:r>
            <a:r>
              <a:rPr lang="en-GB" baseline="0" dirty="0"/>
              <a:t> </a:t>
            </a:r>
            <a:r>
              <a:rPr lang="en-GB" b="1" baseline="0" dirty="0" err="1"/>
              <a:t>jeune</a:t>
            </a:r>
            <a:r>
              <a:rPr lang="en-GB" baseline="0" dirty="0"/>
              <a:t> [152]; </a:t>
            </a:r>
            <a:r>
              <a:rPr lang="en-GB" b="1" baseline="0" dirty="0" err="1"/>
              <a:t>erreur</a:t>
            </a:r>
            <a:r>
              <a:rPr lang="en-GB" baseline="0" dirty="0"/>
              <a:t> [612]; </a:t>
            </a:r>
            <a:r>
              <a:rPr lang="en-GB" b="1" baseline="0" dirty="0" err="1"/>
              <a:t>neuf</a:t>
            </a:r>
            <a:r>
              <a:rPr lang="en-GB" baseline="0" dirty="0"/>
              <a:t> [787]; </a:t>
            </a:r>
            <a:r>
              <a:rPr lang="en-GB" b="1" baseline="0" dirty="0" err="1"/>
              <a:t>s</a:t>
            </a:r>
            <a:r>
              <a:rPr lang="en-GB" sz="1200" b="1" dirty="0" err="1">
                <a:solidFill>
                  <a:srgbClr val="115076"/>
                </a:solidFill>
                <a:cs typeface="Calibri" panose="020F0502020204030204" pitchFamily="34" charset="0"/>
              </a:rPr>
              <a:t>œur</a:t>
            </a:r>
            <a:r>
              <a:rPr lang="en-GB" baseline="0" dirty="0"/>
              <a:t> [1558].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6061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7026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48698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concept of open and closed vowel sounds.</a:t>
            </a:r>
          </a:p>
          <a:p>
            <a:endParaRPr lang="en-US" b="0" dirty="0"/>
          </a:p>
          <a:p>
            <a:r>
              <a:rPr lang="en-US" b="1" dirty="0"/>
              <a:t>Procedure:</a:t>
            </a:r>
          </a:p>
          <a:p>
            <a:r>
              <a:rPr lang="en-US" b="0" dirty="0"/>
              <a:t>1. Click to reveal ‘</a:t>
            </a:r>
            <a:r>
              <a:rPr lang="en-US" b="0" dirty="0" err="1"/>
              <a:t>peu</a:t>
            </a:r>
            <a:r>
              <a:rPr lang="en-US" b="0" dirty="0"/>
              <a:t>’. Students repeat it</a:t>
            </a:r>
          </a:p>
          <a:p>
            <a:r>
              <a:rPr lang="en-US" b="0" dirty="0"/>
              <a:t>2. Click to relevel the first info bubble. Students hear and say ‘</a:t>
            </a:r>
            <a:r>
              <a:rPr lang="en-US" b="0" dirty="0" err="1"/>
              <a:t>peu</a:t>
            </a:r>
            <a:r>
              <a:rPr lang="en-US" b="0" dirty="0"/>
              <a:t>’ again several time, noticing the position of the tongue in the mouth.</a:t>
            </a:r>
          </a:p>
          <a:p>
            <a:r>
              <a:rPr lang="en-US" b="0" dirty="0"/>
              <a:t>3. Click to reveal ‘</a:t>
            </a:r>
            <a:r>
              <a:rPr lang="en-US" b="0" dirty="0" err="1"/>
              <a:t>peur</a:t>
            </a:r>
            <a:r>
              <a:rPr lang="en-US" b="0" dirty="0"/>
              <a:t>’. Repeat steps one and two.</a:t>
            </a:r>
          </a:p>
          <a:p>
            <a:r>
              <a:rPr lang="en-US" b="0" dirty="0"/>
              <a:t>4. Click to play the words in quick succession.</a:t>
            </a:r>
          </a:p>
          <a:p>
            <a:r>
              <a:rPr lang="en-US" b="0" dirty="0"/>
              <a:t>5. Move to the following slides for a reminder of other words containing closed [</a:t>
            </a:r>
            <a:r>
              <a:rPr lang="en-US" b="0" dirty="0" err="1"/>
              <a:t>eu</a:t>
            </a:r>
            <a:r>
              <a:rPr lang="en-US" b="0" dirty="0"/>
              <a:t>].</a:t>
            </a:r>
          </a:p>
          <a:p>
            <a:endParaRPr lang="en-US" b="0" dirty="0"/>
          </a:p>
          <a:p>
            <a:r>
              <a:rPr lang="en-GB" b="1" baseline="0" dirty="0"/>
              <a:t>Word frequency (1 is the most frequent word in French): </a:t>
            </a:r>
            <a:br>
              <a:rPr lang="en-GB" baseline="0" dirty="0"/>
            </a:br>
            <a:r>
              <a:rPr lang="en-GB" baseline="0" dirty="0" err="1"/>
              <a:t>peu</a:t>
            </a:r>
            <a:r>
              <a:rPr lang="en-GB" baseline="0" dirty="0"/>
              <a:t> [92], </a:t>
            </a:r>
            <a:r>
              <a:rPr lang="en-GB" baseline="0" dirty="0" err="1"/>
              <a:t>peur</a:t>
            </a:r>
            <a:r>
              <a:rPr lang="en-GB" baseline="0" dirty="0"/>
              <a:t> [755]</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162203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3969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206357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2433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49313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081130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1291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895171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097297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69975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26626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202491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66522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35184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50137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73572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252963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442220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664694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336974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986916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46826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669416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80080476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audio" Target="../media/audio13.wav"/><Relationship Id="rId12"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audio" Target="../media/audio12.wav"/><Relationship Id="rId15" Type="http://schemas.openxmlformats.org/officeDocument/2006/relationships/audio" Target="../media/audio18.wav"/><Relationship Id="rId10" Type="http://schemas.openxmlformats.org/officeDocument/2006/relationships/audio" Target="../media/audio16.wav"/><Relationship Id="rId4" Type="http://schemas.openxmlformats.org/officeDocument/2006/relationships/audio" Target="../media/audio11.wav"/><Relationship Id="rId9" Type="http://schemas.openxmlformats.org/officeDocument/2006/relationships/audio" Target="../media/audio15.wav"/><Relationship Id="rId14" Type="http://schemas.openxmlformats.org/officeDocument/2006/relationships/audio" Target="../media/audio17.wav"/></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2.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14.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audio" Target="../media/audio21.wav"/><Relationship Id="rId12" Type="http://schemas.openxmlformats.org/officeDocument/2006/relationships/audio" Target="../media/audio26.wav"/><Relationship Id="rId17" Type="http://schemas.openxmlformats.org/officeDocument/2006/relationships/image" Target="../media/image17.png"/><Relationship Id="rId2" Type="http://schemas.openxmlformats.org/officeDocument/2006/relationships/notesSlide" Target="../notesSlides/notesSlide14.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68.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5" Type="http://schemas.openxmlformats.org/officeDocument/2006/relationships/image" Target="../media/image15.jpeg"/><Relationship Id="rId10" Type="http://schemas.openxmlformats.org/officeDocument/2006/relationships/audio" Target="../media/audio24.wav"/><Relationship Id="rId19" Type="http://schemas.openxmlformats.org/officeDocument/2006/relationships/image" Target="../media/image19.jpeg"/><Relationship Id="rId4" Type="http://schemas.openxmlformats.org/officeDocument/2006/relationships/image" Target="../media/image9.png"/><Relationship Id="rId9" Type="http://schemas.openxmlformats.org/officeDocument/2006/relationships/audio" Target="../media/audio23.wav"/><Relationship Id="rId1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media/audio30.wav"/><Relationship Id="rId2" Type="http://schemas.openxmlformats.org/officeDocument/2006/relationships/notesSlide" Target="../notesSlides/notesSlide15.xml"/><Relationship Id="rId1" Type="http://schemas.openxmlformats.org/officeDocument/2006/relationships/slideLayout" Target="../slideLayouts/slideLayout68.xml"/><Relationship Id="rId6" Type="http://schemas.openxmlformats.org/officeDocument/2006/relationships/audio" Target="../media/audio29.wav"/><Relationship Id="rId5" Type="http://schemas.openxmlformats.org/officeDocument/2006/relationships/audio" Target="../media/audio28.wav"/><Relationship Id="rId4" Type="http://schemas.openxmlformats.org/officeDocument/2006/relationships/audio" Target="../media/audio27.wav"/></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media/audio30.wav"/><Relationship Id="rId2" Type="http://schemas.openxmlformats.org/officeDocument/2006/relationships/notesSlide" Target="../notesSlides/notesSlide16.xml"/><Relationship Id="rId1" Type="http://schemas.openxmlformats.org/officeDocument/2006/relationships/slideLayout" Target="../slideLayouts/slideLayout68.xml"/><Relationship Id="rId6" Type="http://schemas.openxmlformats.org/officeDocument/2006/relationships/audio" Target="../media/audio29.wav"/><Relationship Id="rId5" Type="http://schemas.openxmlformats.org/officeDocument/2006/relationships/audio" Target="../media/audio28.wav"/><Relationship Id="rId4" Type="http://schemas.openxmlformats.org/officeDocument/2006/relationships/audio" Target="../media/audio27.wav"/></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1.wav"/><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7.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audio" Target="../media/audio32.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2.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22.xml"/><Relationship Id="rId1" Type="http://schemas.openxmlformats.org/officeDocument/2006/relationships/slideLayout" Target="../slideLayouts/slideLayout57.xml"/><Relationship Id="rId5" Type="http://schemas.openxmlformats.org/officeDocument/2006/relationships/image" Target="../media/image5.png"/><Relationship Id="rId4" Type="http://schemas.openxmlformats.org/officeDocument/2006/relationships/audio" Target="../media/audio10.wav"/></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2.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25.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audio" Target="../media/audio41.wav"/><Relationship Id="rId3" Type="http://schemas.openxmlformats.org/officeDocument/2006/relationships/image" Target="../media/image5.png"/><Relationship Id="rId7" Type="http://schemas.openxmlformats.org/officeDocument/2006/relationships/audio" Target="../media/audio35.wav"/><Relationship Id="rId12" Type="http://schemas.openxmlformats.org/officeDocument/2006/relationships/audio" Target="../media/audio40.wav"/><Relationship Id="rId2" Type="http://schemas.openxmlformats.org/officeDocument/2006/relationships/notesSlide" Target="../notesSlides/notesSlide25.xml"/><Relationship Id="rId1" Type="http://schemas.openxmlformats.org/officeDocument/2006/relationships/slideLayout" Target="../slideLayouts/slideLayout57.xml"/><Relationship Id="rId6" Type="http://schemas.openxmlformats.org/officeDocument/2006/relationships/audio" Target="../media/audio34.wav"/><Relationship Id="rId11" Type="http://schemas.openxmlformats.org/officeDocument/2006/relationships/audio" Target="../media/audio39.wav"/><Relationship Id="rId5" Type="http://schemas.openxmlformats.org/officeDocument/2006/relationships/audio" Target="../media/audio33.wav"/><Relationship Id="rId10" Type="http://schemas.openxmlformats.org/officeDocument/2006/relationships/audio" Target="../media/audio38.wav"/><Relationship Id="rId4" Type="http://schemas.openxmlformats.org/officeDocument/2006/relationships/image" Target="../media/image23.png"/><Relationship Id="rId9" Type="http://schemas.openxmlformats.org/officeDocument/2006/relationships/audio" Target="../media/audio37.wav"/><Relationship Id="rId14" Type="http://schemas.openxmlformats.org/officeDocument/2006/relationships/audio" Target="../media/audio42.wav"/></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57.xml"/><Relationship Id="rId6" Type="http://schemas.openxmlformats.org/officeDocument/2006/relationships/audio" Target="../media/audio45.wav"/><Relationship Id="rId5" Type="http://schemas.openxmlformats.org/officeDocument/2006/relationships/audio" Target="../media/audio44.wav"/><Relationship Id="rId4" Type="http://schemas.openxmlformats.org/officeDocument/2006/relationships/audio" Target="../media/audio43.wav"/></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57.xml"/><Relationship Id="rId6" Type="http://schemas.openxmlformats.org/officeDocument/2006/relationships/audio" Target="../media/audio48.wav"/><Relationship Id="rId5" Type="http://schemas.openxmlformats.org/officeDocument/2006/relationships/audio" Target="../media/audio47.wav"/><Relationship Id="rId4" Type="http://schemas.openxmlformats.org/officeDocument/2006/relationships/audio" Target="../media/audio46.wav"/></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57.xml"/><Relationship Id="rId6" Type="http://schemas.openxmlformats.org/officeDocument/2006/relationships/audio" Target="../media/audio51.wav"/><Relationship Id="rId5" Type="http://schemas.openxmlformats.org/officeDocument/2006/relationships/audio" Target="../media/audio50.wav"/><Relationship Id="rId4" Type="http://schemas.openxmlformats.org/officeDocument/2006/relationships/audio" Target="../media/audio49.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1.xml"/><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9.xml"/><Relationship Id="rId1" Type="http://schemas.openxmlformats.org/officeDocument/2006/relationships/slideLayout" Target="../slideLayouts/slideLayout57.xml"/><Relationship Id="rId5" Type="http://schemas.openxmlformats.org/officeDocument/2006/relationships/image" Target="../media/image5.png"/><Relationship Id="rId4" Type="http://schemas.openxmlformats.org/officeDocument/2006/relationships/audio" Target="../media/audio10.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[open </a:t>
            </a:r>
            <a:r>
              <a:rPr lang="en-GB" sz="3000" dirty="0" err="1">
                <a:solidFill>
                  <a:prstClr val="white"/>
                </a:solidFill>
              </a:rPr>
              <a:t>eu</a:t>
            </a:r>
            <a:r>
              <a:rPr lang="en-GB" sz="3000" dirty="0">
                <a:solidFill>
                  <a:prstClr val="white"/>
                </a:solidFill>
              </a:rPr>
              <a:t>/</a:t>
            </a:r>
            <a:r>
              <a:rPr lang="en-GB" sz="3000" dirty="0" err="1">
                <a:solidFill>
                  <a:prstClr val="white"/>
                </a:solidFill>
              </a:rPr>
              <a:t>œu</a:t>
            </a:r>
            <a:r>
              <a:rPr lang="en-GB" sz="3000" dirty="0">
                <a:solidFill>
                  <a:prstClr val="white"/>
                </a:solidFill>
              </a:rPr>
              <a:t>]</a:t>
            </a:r>
          </a:p>
          <a:p>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6">
            <a:extLst>
              <a:ext uri="{FF2B5EF4-FFF2-40B4-BE49-F238E27FC236}">
                <a16:creationId xmlns:a16="http://schemas.microsoft.com/office/drawing/2014/main" id="{688DC4DA-0021-41D6-8D44-7B0ECDC2F353}"/>
              </a:ext>
            </a:extLst>
          </p:cNvPr>
          <p:cNvGraphicFramePr>
            <a:graphicFrameLocks noGrp="1"/>
          </p:cNvGraphicFramePr>
          <p:nvPr/>
        </p:nvGraphicFramePr>
        <p:xfrm>
          <a:off x="447567" y="1728321"/>
          <a:ext cx="5414561" cy="2485335"/>
        </p:xfrm>
        <a:graphic>
          <a:graphicData uri="http://schemas.openxmlformats.org/drawingml/2006/table">
            <a:tbl>
              <a:tblPr firstRow="1" bandRow="1">
                <a:tableStyleId>{21E4AEA4-8DFA-4A89-87EB-49C32662AFE0}</a:tableStyleId>
              </a:tblPr>
              <a:tblGrid>
                <a:gridCol w="732084">
                  <a:extLst>
                    <a:ext uri="{9D8B030D-6E8A-4147-A177-3AD203B41FA5}">
                      <a16:colId xmlns:a16="http://schemas.microsoft.com/office/drawing/2014/main" val="2607353726"/>
                    </a:ext>
                  </a:extLst>
                </a:gridCol>
                <a:gridCol w="2482189">
                  <a:extLst>
                    <a:ext uri="{9D8B030D-6E8A-4147-A177-3AD203B41FA5}">
                      <a16:colId xmlns:a16="http://schemas.microsoft.com/office/drawing/2014/main" val="1600817978"/>
                    </a:ext>
                  </a:extLst>
                </a:gridCol>
                <a:gridCol w="1100144">
                  <a:extLst>
                    <a:ext uri="{9D8B030D-6E8A-4147-A177-3AD203B41FA5}">
                      <a16:colId xmlns:a16="http://schemas.microsoft.com/office/drawing/2014/main" val="4128092149"/>
                    </a:ext>
                  </a:extLst>
                </a:gridCol>
                <a:gridCol w="1100144">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open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closed</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bl</a:t>
                      </a:r>
                      <a:r>
                        <a:rPr lang="en-GB" sz="2000" b="1" dirty="0">
                          <a:solidFill>
                            <a:schemeClr val="accent5">
                              <a:lumMod val="50000"/>
                            </a:schemeClr>
                          </a:solidFill>
                        </a:rPr>
                        <a:t>eu</a:t>
                      </a:r>
                      <a:r>
                        <a:rPr lang="en-GB" sz="2000" dirty="0">
                          <a:solidFill>
                            <a:schemeClr val="accent5">
                              <a:lumMod val="50000"/>
                            </a:schemeClr>
                          </a:solidFill>
                        </a:rPr>
                        <a:t>              [blue]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5">
                            <a:lumMod val="50000"/>
                          </a:schemeClr>
                        </a:solidFill>
                      </a:endParaRPr>
                    </a:p>
                  </a:txBody>
                  <a:tcPr/>
                </a:tc>
                <a:tc>
                  <a:txBody>
                    <a:bodyPr/>
                    <a:lstStyle/>
                    <a:p>
                      <a:r>
                        <a:rPr lang="en-GB" sz="2000" b="0" dirty="0">
                          <a:solidFill>
                            <a:schemeClr val="accent5">
                              <a:lumMod val="50000"/>
                            </a:schemeClr>
                          </a:solidFill>
                        </a:rPr>
                        <a:t>d</a:t>
                      </a:r>
                      <a:r>
                        <a:rPr lang="en-GB" sz="2000" b="1" dirty="0">
                          <a:solidFill>
                            <a:schemeClr val="accent5">
                              <a:lumMod val="50000"/>
                            </a:schemeClr>
                          </a:solidFill>
                        </a:rPr>
                        <a:t>eu</a:t>
                      </a:r>
                      <a:r>
                        <a:rPr lang="en-GB" sz="2000" b="0" dirty="0">
                          <a:solidFill>
                            <a:schemeClr val="accent5">
                              <a:lumMod val="50000"/>
                            </a:schemeClr>
                          </a:solidFill>
                        </a:rPr>
                        <a:t>x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5">
                              <a:lumMod val="50000"/>
                            </a:schemeClr>
                          </a:solidFill>
                        </a:rPr>
                        <a:t>b</a:t>
                      </a:r>
                      <a:r>
                        <a:rPr lang="en-GB" sz="2000" b="1" dirty="0">
                          <a:solidFill>
                            <a:schemeClr val="accent5">
                              <a:lumMod val="50000"/>
                            </a:schemeClr>
                          </a:solidFill>
                          <a:cs typeface="Arial" panose="020B0604020202020204" pitchFamily="34" charset="0"/>
                        </a:rPr>
                        <a:t>œ</a:t>
                      </a:r>
                      <a:r>
                        <a:rPr lang="fr-FR" sz="2000" b="1" dirty="0" err="1">
                          <a:solidFill>
                            <a:schemeClr val="accent5">
                              <a:lumMod val="50000"/>
                            </a:schemeClr>
                          </a:solidFill>
                        </a:rPr>
                        <a:t>u</a:t>
                      </a:r>
                      <a:r>
                        <a:rPr lang="fr-FR" sz="2000" dirty="0" err="1">
                          <a:solidFill>
                            <a:schemeClr val="accent5">
                              <a:lumMod val="50000"/>
                            </a:schemeClr>
                          </a:solidFill>
                        </a:rPr>
                        <a:t>f</a:t>
                      </a:r>
                      <a:r>
                        <a:rPr lang="en-GB" sz="2000" dirty="0">
                          <a:solidFill>
                            <a:schemeClr val="accent5">
                              <a:lumMod val="50000"/>
                            </a:schemeClr>
                          </a:solidFill>
                        </a:rPr>
                        <a:t> </a:t>
                      </a:r>
                      <a:endParaRPr lang="fr-FR"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ordinat</a:t>
                      </a:r>
                      <a:r>
                        <a:rPr lang="en-GB" sz="2000" b="1" dirty="0" err="1">
                          <a:solidFill>
                            <a:schemeClr val="accent5">
                              <a:lumMod val="50000"/>
                            </a:schemeClr>
                          </a:solidFill>
                        </a:rPr>
                        <a:t>eu</a:t>
                      </a:r>
                      <a:r>
                        <a:rPr lang="en-GB" sz="2000" b="0" dirty="0" err="1">
                          <a:solidFill>
                            <a:schemeClr val="accent5">
                              <a:lumMod val="50000"/>
                            </a:schemeClr>
                          </a:solidFill>
                        </a:rPr>
                        <a:t>r</a:t>
                      </a:r>
                      <a:r>
                        <a:rPr lang="en-GB" sz="2000" b="0" dirty="0">
                          <a:solidFill>
                            <a:schemeClr val="accent5">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Closed or open [</a:t>
            </a:r>
            <a:r>
              <a:rPr lang="en-GB" sz="3600" b="1" dirty="0" err="1">
                <a:solidFill>
                  <a:schemeClr val="bg1"/>
                </a:solidFill>
              </a:rPr>
              <a:t>eu</a:t>
            </a:r>
            <a:r>
              <a:rPr lang="en-GB" sz="3600" b="1" dirty="0">
                <a:solidFill>
                  <a:schemeClr val="bg1"/>
                </a:solidFill>
              </a:rPr>
              <a:t>/</a:t>
            </a:r>
            <a:r>
              <a:rPr lang="en-GB" sz="3600" b="1" dirty="0" err="1">
                <a:solidFill>
                  <a:schemeClr val="bg1"/>
                </a:solidFill>
              </a:rPr>
              <a:t>œu</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4" name="bleu.wav"/>
            </a:hlinkClick>
            <a:extLst>
              <a:ext uri="{FF2B5EF4-FFF2-40B4-BE49-F238E27FC236}">
                <a16:creationId xmlns:a16="http://schemas.microsoft.com/office/drawing/2014/main" id="{A677B72F-6A94-4B62-9006-C72055254111}"/>
              </a:ext>
            </a:extLst>
          </p:cNvPr>
          <p:cNvSpPr/>
          <p:nvPr/>
        </p:nvSpPr>
        <p:spPr>
          <a:xfrm>
            <a:off x="617794" y="22682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Action Button: Custom 16">
            <a:hlinkClick r:id="" action="ppaction://noaction" highlightClick="1">
              <a:snd r:embed="rId5" name="deux.wav"/>
            </a:hlinkClick>
            <a:extLst>
              <a:ext uri="{FF2B5EF4-FFF2-40B4-BE49-F238E27FC236}">
                <a16:creationId xmlns:a16="http://schemas.microsoft.com/office/drawing/2014/main" id="{96867C31-E73E-46AC-9917-3E4CB1D2042A}"/>
              </a:ext>
            </a:extLst>
          </p:cNvPr>
          <p:cNvSpPr/>
          <p:nvPr/>
        </p:nvSpPr>
        <p:spPr>
          <a:xfrm>
            <a:off x="617794" y="27659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1" name="Picture 30" descr="green checkmark">
            <a:extLst>
              <a:ext uri="{FF2B5EF4-FFF2-40B4-BE49-F238E27FC236}">
                <a16:creationId xmlns:a16="http://schemas.microsoft.com/office/drawing/2014/main" id="{E4215471-B240-4180-845B-A680F0A4E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7043" y="2317484"/>
            <a:ext cx="282522" cy="294294"/>
          </a:xfrm>
          <a:prstGeom prst="rect">
            <a:avLst/>
          </a:prstGeom>
        </p:spPr>
      </p:pic>
      <p:pic>
        <p:nvPicPr>
          <p:cNvPr id="32" name="Picture 31" descr="green checkmark">
            <a:extLst>
              <a:ext uri="{FF2B5EF4-FFF2-40B4-BE49-F238E27FC236}">
                <a16:creationId xmlns:a16="http://schemas.microsoft.com/office/drawing/2014/main" id="{F66987D9-FE2B-4759-B6CF-363D48CF0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7043" y="2812087"/>
            <a:ext cx="282522" cy="294294"/>
          </a:xfrm>
          <a:prstGeom prst="rect">
            <a:avLst/>
          </a:prstGeom>
        </p:spPr>
      </p:pic>
      <p:pic>
        <p:nvPicPr>
          <p:cNvPr id="33" name="Picture 32" descr="green checkmark">
            <a:extLst>
              <a:ext uri="{FF2B5EF4-FFF2-40B4-BE49-F238E27FC236}">
                <a16:creationId xmlns:a16="http://schemas.microsoft.com/office/drawing/2014/main" id="{FB9D114A-994B-4139-8F23-4EBC39D02E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9786" y="3806535"/>
            <a:ext cx="282522" cy="294294"/>
          </a:xfrm>
          <a:prstGeom prst="rect">
            <a:avLst/>
          </a:prstGeom>
        </p:spPr>
      </p:pic>
      <p:pic>
        <p:nvPicPr>
          <p:cNvPr id="36" name="Picture 35" descr="green checkmark">
            <a:extLst>
              <a:ext uri="{FF2B5EF4-FFF2-40B4-BE49-F238E27FC236}">
                <a16:creationId xmlns:a16="http://schemas.microsoft.com/office/drawing/2014/main" id="{5A4AE90A-CA9F-44E5-B2A0-C91335655A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9134" y="3320908"/>
            <a:ext cx="282522" cy="294294"/>
          </a:xfrm>
          <a:prstGeom prst="rect">
            <a:avLst/>
          </a:prstGeom>
        </p:spPr>
      </p:pic>
      <p:graphicFrame>
        <p:nvGraphicFramePr>
          <p:cNvPr id="2" name="Table 6">
            <a:extLst>
              <a:ext uri="{FF2B5EF4-FFF2-40B4-BE49-F238E27FC236}">
                <a16:creationId xmlns:a16="http://schemas.microsoft.com/office/drawing/2014/main" id="{9F052912-7D58-466F-8DBF-A3AADBEF94DB}"/>
              </a:ext>
            </a:extLst>
          </p:cNvPr>
          <p:cNvGraphicFramePr>
            <a:graphicFrameLocks noGrp="1"/>
          </p:cNvGraphicFramePr>
          <p:nvPr/>
        </p:nvGraphicFramePr>
        <p:xfrm>
          <a:off x="6329874" y="1728321"/>
          <a:ext cx="5414561" cy="2485335"/>
        </p:xfrm>
        <a:graphic>
          <a:graphicData uri="http://schemas.openxmlformats.org/drawingml/2006/table">
            <a:tbl>
              <a:tblPr firstRow="1" bandRow="1">
                <a:tableStyleId>{21E4AEA4-8DFA-4A89-87EB-49C32662AFE0}</a:tableStyleId>
              </a:tblPr>
              <a:tblGrid>
                <a:gridCol w="732084">
                  <a:extLst>
                    <a:ext uri="{9D8B030D-6E8A-4147-A177-3AD203B41FA5}">
                      <a16:colId xmlns:a16="http://schemas.microsoft.com/office/drawing/2014/main" val="2607353726"/>
                    </a:ext>
                  </a:extLst>
                </a:gridCol>
                <a:gridCol w="2482189">
                  <a:extLst>
                    <a:ext uri="{9D8B030D-6E8A-4147-A177-3AD203B41FA5}">
                      <a16:colId xmlns:a16="http://schemas.microsoft.com/office/drawing/2014/main" val="1600817978"/>
                    </a:ext>
                  </a:extLst>
                </a:gridCol>
                <a:gridCol w="1100144">
                  <a:extLst>
                    <a:ext uri="{9D8B030D-6E8A-4147-A177-3AD203B41FA5}">
                      <a16:colId xmlns:a16="http://schemas.microsoft.com/office/drawing/2014/main" val="4128092149"/>
                    </a:ext>
                  </a:extLst>
                </a:gridCol>
                <a:gridCol w="1100144">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open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closed</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5">
                              <a:lumMod val="50000"/>
                            </a:schemeClr>
                          </a:solidFill>
                        </a:rPr>
                        <a:t>v</a:t>
                      </a:r>
                      <a:r>
                        <a:rPr lang="en-GB" sz="2000" b="1" dirty="0" err="1">
                          <a:solidFill>
                            <a:schemeClr val="accent5">
                              <a:lumMod val="50000"/>
                            </a:schemeClr>
                          </a:solidFill>
                        </a:rPr>
                        <a:t>œu</a:t>
                      </a:r>
                      <a:r>
                        <a:rPr lang="en-GB" sz="2000" b="0" dirty="0" err="1">
                          <a:solidFill>
                            <a:schemeClr val="accent5">
                              <a:lumMod val="50000"/>
                            </a:schemeClr>
                          </a:solidFill>
                        </a:rPr>
                        <a:t>x</a:t>
                      </a:r>
                      <a:r>
                        <a:rPr lang="en-GB" sz="1200" b="1" dirty="0">
                          <a:solidFill>
                            <a:schemeClr val="accent5">
                              <a:lumMod val="50000"/>
                            </a:schemeClr>
                          </a:solidFill>
                        </a:rPr>
                        <a:t>  </a:t>
                      </a:r>
                      <a:r>
                        <a:rPr lang="en-GB" sz="1200" dirty="0">
                          <a:solidFill>
                            <a:schemeClr val="accent5">
                              <a:lumMod val="50000"/>
                            </a:schemeClr>
                          </a:solidFill>
                        </a:rPr>
                        <a:t>         </a:t>
                      </a:r>
                      <a:r>
                        <a:rPr lang="en-GB" sz="2000" dirty="0">
                          <a:solidFill>
                            <a:schemeClr val="accent5">
                              <a:lumMod val="50000"/>
                            </a:schemeClr>
                          </a:solidFill>
                        </a:rPr>
                        <a:t>[wishes]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5">
                              <a:lumMod val="50000"/>
                            </a:schemeClr>
                          </a:solidFill>
                        </a:rPr>
                        <a:t>rum</a:t>
                      </a:r>
                      <a:r>
                        <a:rPr lang="en-GB" sz="2000" b="1" dirty="0" err="1">
                          <a:solidFill>
                            <a:schemeClr val="accent5">
                              <a:lumMod val="50000"/>
                            </a:schemeClr>
                          </a:solidFill>
                        </a:rPr>
                        <a:t>eu</a:t>
                      </a:r>
                      <a:r>
                        <a:rPr lang="en-GB" sz="2000" b="0" dirty="0" err="1">
                          <a:solidFill>
                            <a:schemeClr val="accent5">
                              <a:lumMod val="50000"/>
                            </a:schemeClr>
                          </a:solidFill>
                        </a:rPr>
                        <a:t>r</a:t>
                      </a:r>
                      <a:r>
                        <a:rPr lang="en-GB" sz="2000" b="0" dirty="0">
                          <a:solidFill>
                            <a:schemeClr val="accent5">
                              <a:lumMod val="50000"/>
                            </a:schemeClr>
                          </a:solidFill>
                        </a:rPr>
                        <a:t>    [rumour]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adi</a:t>
                      </a:r>
                      <a:r>
                        <a:rPr lang="en-GB" sz="2000" b="1" dirty="0">
                          <a:solidFill>
                            <a:schemeClr val="accent5">
                              <a:lumMod val="50000"/>
                            </a:schemeClr>
                          </a:solidFill>
                        </a:rPr>
                        <a:t>eu</a:t>
                      </a:r>
                      <a:r>
                        <a:rPr lang="en-GB" sz="2000" b="0" dirty="0">
                          <a:solidFill>
                            <a:schemeClr val="accent5">
                              <a:lumMod val="50000"/>
                            </a:schemeClr>
                          </a:solidFill>
                        </a:rPr>
                        <a:t>      [farewell]</a:t>
                      </a:r>
                      <a:endParaRPr lang="en-GB"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m</a:t>
                      </a:r>
                      <a:r>
                        <a:rPr lang="en-GB" sz="2000" b="1" dirty="0" err="1">
                          <a:solidFill>
                            <a:schemeClr val="accent5">
                              <a:lumMod val="50000"/>
                            </a:schemeClr>
                          </a:solidFill>
                        </a:rPr>
                        <a:t>eu</a:t>
                      </a:r>
                      <a:r>
                        <a:rPr lang="en-GB" sz="2000" b="0" dirty="0" err="1">
                          <a:solidFill>
                            <a:schemeClr val="accent5">
                              <a:lumMod val="50000"/>
                            </a:schemeClr>
                          </a:solidFill>
                        </a:rPr>
                        <a:t>ble</a:t>
                      </a:r>
                      <a:r>
                        <a:rPr lang="en-GB" sz="2000" b="0" dirty="0">
                          <a:solidFill>
                            <a:schemeClr val="accent5">
                              <a:lumMod val="50000"/>
                            </a:schemeClr>
                          </a:solidFill>
                        </a:rPr>
                        <a:t>  [furniture]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16" name="Picture 15" descr="green checkmark">
            <a:extLst>
              <a:ext uri="{FF2B5EF4-FFF2-40B4-BE49-F238E27FC236}">
                <a16:creationId xmlns:a16="http://schemas.microsoft.com/office/drawing/2014/main" id="{97C2E817-12B4-49D2-B3BF-9062C34172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37198" y="2314984"/>
            <a:ext cx="282522" cy="294294"/>
          </a:xfrm>
          <a:prstGeom prst="rect">
            <a:avLst/>
          </a:prstGeom>
        </p:spPr>
      </p:pic>
      <p:pic>
        <p:nvPicPr>
          <p:cNvPr id="18" name="Picture 17" descr="green checkmark">
            <a:extLst>
              <a:ext uri="{FF2B5EF4-FFF2-40B4-BE49-F238E27FC236}">
                <a16:creationId xmlns:a16="http://schemas.microsoft.com/office/drawing/2014/main" id="{4E34A23F-18B3-4852-BDCD-AF1C362B7F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6545" y="2790367"/>
            <a:ext cx="282522" cy="294294"/>
          </a:xfrm>
          <a:prstGeom prst="rect">
            <a:avLst/>
          </a:prstGeom>
        </p:spPr>
      </p:pic>
      <p:pic>
        <p:nvPicPr>
          <p:cNvPr id="20" name="Picture 19" descr="green checkmark">
            <a:extLst>
              <a:ext uri="{FF2B5EF4-FFF2-40B4-BE49-F238E27FC236}">
                <a16:creationId xmlns:a16="http://schemas.microsoft.com/office/drawing/2014/main" id="{DBEB7902-752F-4AF9-AA1E-664BDFCBBC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37198" y="3284286"/>
            <a:ext cx="282522" cy="294294"/>
          </a:xfrm>
          <a:prstGeom prst="rect">
            <a:avLst/>
          </a:prstGeom>
        </p:spPr>
      </p:pic>
      <p:pic>
        <p:nvPicPr>
          <p:cNvPr id="22" name="Picture 21" descr="green checkmark">
            <a:extLst>
              <a:ext uri="{FF2B5EF4-FFF2-40B4-BE49-F238E27FC236}">
                <a16:creationId xmlns:a16="http://schemas.microsoft.com/office/drawing/2014/main" id="{A30D883B-7711-4E1D-B438-29F3CF89DD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37198" y="3806535"/>
            <a:ext cx="282522" cy="294294"/>
          </a:xfrm>
          <a:prstGeom prst="rect">
            <a:avLst/>
          </a:prstGeom>
        </p:spPr>
      </p:pic>
      <p:sp>
        <p:nvSpPr>
          <p:cNvPr id="21" name="Action Button: Custom 16">
            <a:hlinkClick r:id="" action="ppaction://noaction" highlightClick="1">
              <a:snd r:embed="rId7" name="voeu.wav"/>
            </a:hlinkClick>
            <a:extLst>
              <a:ext uri="{FF2B5EF4-FFF2-40B4-BE49-F238E27FC236}">
                <a16:creationId xmlns:a16="http://schemas.microsoft.com/office/drawing/2014/main" id="{1E00DE08-F435-49D9-806F-405424A4F9DB}"/>
              </a:ext>
            </a:extLst>
          </p:cNvPr>
          <p:cNvSpPr/>
          <p:nvPr/>
        </p:nvSpPr>
        <p:spPr>
          <a:xfrm>
            <a:off x="6498433" y="22641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8" name="boeuf.wav"/>
            </a:hlinkClick>
            <a:extLst>
              <a:ext uri="{FF2B5EF4-FFF2-40B4-BE49-F238E27FC236}">
                <a16:creationId xmlns:a16="http://schemas.microsoft.com/office/drawing/2014/main" id="{586F76D6-5559-4B6C-B8C4-8ADFAFC9DD6E}"/>
              </a:ext>
            </a:extLst>
          </p:cNvPr>
          <p:cNvSpPr/>
          <p:nvPr/>
        </p:nvSpPr>
        <p:spPr>
          <a:xfrm>
            <a:off x="617794" y="32604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5" name="Action Button: Custom 16">
            <a:hlinkClick r:id="" action="ppaction://noaction" highlightClick="1">
              <a:snd r:embed="rId9" name="adieu.wav"/>
            </a:hlinkClick>
            <a:extLst>
              <a:ext uri="{FF2B5EF4-FFF2-40B4-BE49-F238E27FC236}">
                <a16:creationId xmlns:a16="http://schemas.microsoft.com/office/drawing/2014/main" id="{04B0C8CE-E242-45A7-AB67-3DB3513C13D8}"/>
              </a:ext>
            </a:extLst>
          </p:cNvPr>
          <p:cNvSpPr/>
          <p:nvPr/>
        </p:nvSpPr>
        <p:spPr>
          <a:xfrm>
            <a:off x="6498433" y="32685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7" name="Action Button: Custom 16">
            <a:hlinkClick r:id="" action="ppaction://noaction" highlightClick="1">
              <a:snd r:embed="rId10" name="meuble.wav"/>
            </a:hlinkClick>
            <a:extLst>
              <a:ext uri="{FF2B5EF4-FFF2-40B4-BE49-F238E27FC236}">
                <a16:creationId xmlns:a16="http://schemas.microsoft.com/office/drawing/2014/main" id="{C19B747B-3CFC-42BC-BA17-EDBD47D93FE8}"/>
              </a:ext>
            </a:extLst>
          </p:cNvPr>
          <p:cNvSpPr/>
          <p:nvPr/>
        </p:nvSpPr>
        <p:spPr>
          <a:xfrm>
            <a:off x="6498433" y="37630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026" name="Picture 2" descr="Number, 2, Two, Digit, Background, Scrapbooking">
            <a:extLst>
              <a:ext uri="{FF2B5EF4-FFF2-40B4-BE49-F238E27FC236}">
                <a16:creationId xmlns:a16="http://schemas.microsoft.com/office/drawing/2014/main" id="{B3F4D8C0-FA05-4F01-ABF0-47918D6A672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13182" y="2812087"/>
            <a:ext cx="283327" cy="3959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puter, Desktop, Workstation, Office, Hardware">
            <a:extLst>
              <a:ext uri="{FF2B5EF4-FFF2-40B4-BE49-F238E27FC236}">
                <a16:creationId xmlns:a16="http://schemas.microsoft.com/office/drawing/2014/main" id="{11CE02FB-09B5-44E7-8B72-354F0F1845F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33692" y="3763069"/>
            <a:ext cx="484550" cy="39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op Round Steak Clip Art">
            <a:extLst>
              <a:ext uri="{FF2B5EF4-FFF2-40B4-BE49-F238E27FC236}">
                <a16:creationId xmlns:a16="http://schemas.microsoft.com/office/drawing/2014/main" id="{ABD94201-ADBA-42DB-8ACB-66ED0701F6C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24969" y="3306857"/>
            <a:ext cx="459751" cy="359132"/>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D2869BB8-F321-4879-BE97-0218376B21E8}"/>
              </a:ext>
            </a:extLst>
          </p:cNvPr>
          <p:cNvSpPr txBox="1"/>
          <p:nvPr/>
        </p:nvSpPr>
        <p:spPr>
          <a:xfrm>
            <a:off x="447565" y="4538604"/>
            <a:ext cx="1129687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notice about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spelling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words containing open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œu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compared to those containing closed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œu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 the vowel is followed by a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pronounced consonant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not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SFC), it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open.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pSp>
        <p:nvGrpSpPr>
          <p:cNvPr id="93" name="Group 92">
            <a:extLst>
              <a:ext uri="{FF2B5EF4-FFF2-40B4-BE49-F238E27FC236}">
                <a16:creationId xmlns:a16="http://schemas.microsoft.com/office/drawing/2014/main" id="{884E3796-C8CE-4018-9DC2-110E2D177E5B}"/>
              </a:ext>
            </a:extLst>
          </p:cNvPr>
          <p:cNvGrpSpPr/>
          <p:nvPr/>
        </p:nvGrpSpPr>
        <p:grpSpPr>
          <a:xfrm>
            <a:off x="1828800" y="2835177"/>
            <a:ext cx="6241831" cy="1319792"/>
            <a:chOff x="1828800" y="2682777"/>
            <a:chExt cx="6241831" cy="1319792"/>
          </a:xfrm>
        </p:grpSpPr>
        <p:sp>
          <p:nvSpPr>
            <p:cNvPr id="84" name="Oval 83">
              <a:extLst>
                <a:ext uri="{FF2B5EF4-FFF2-40B4-BE49-F238E27FC236}">
                  <a16:creationId xmlns:a16="http://schemas.microsoft.com/office/drawing/2014/main" id="{9EC3EC34-7F55-415E-B69B-D8A5F37893D0}"/>
                </a:ext>
              </a:extLst>
            </p:cNvPr>
            <p:cNvSpPr/>
            <p:nvPr/>
          </p:nvSpPr>
          <p:spPr>
            <a:xfrm>
              <a:off x="1828800" y="3136075"/>
              <a:ext cx="190500" cy="349818"/>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8" name="Oval 87">
              <a:extLst>
                <a:ext uri="{FF2B5EF4-FFF2-40B4-BE49-F238E27FC236}">
                  <a16:creationId xmlns:a16="http://schemas.microsoft.com/office/drawing/2014/main" id="{EDD2C295-E7DC-42A5-8C00-08D5F664B103}"/>
                </a:ext>
              </a:extLst>
            </p:cNvPr>
            <p:cNvSpPr/>
            <p:nvPr/>
          </p:nvSpPr>
          <p:spPr>
            <a:xfrm>
              <a:off x="2395746" y="3652751"/>
              <a:ext cx="190500" cy="349818"/>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1" name="Oval 90">
              <a:extLst>
                <a:ext uri="{FF2B5EF4-FFF2-40B4-BE49-F238E27FC236}">
                  <a16:creationId xmlns:a16="http://schemas.microsoft.com/office/drawing/2014/main" id="{1AE3DE24-9B7F-4A14-A96E-FFE2E34F28AA}"/>
                </a:ext>
              </a:extLst>
            </p:cNvPr>
            <p:cNvSpPr/>
            <p:nvPr/>
          </p:nvSpPr>
          <p:spPr>
            <a:xfrm>
              <a:off x="7880131" y="2682777"/>
              <a:ext cx="190500" cy="349818"/>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2" name="Oval 91">
              <a:extLst>
                <a:ext uri="{FF2B5EF4-FFF2-40B4-BE49-F238E27FC236}">
                  <a16:creationId xmlns:a16="http://schemas.microsoft.com/office/drawing/2014/main" id="{B7394B8D-0F44-49CD-8DD5-C1583F7C2043}"/>
                </a:ext>
              </a:extLst>
            </p:cNvPr>
            <p:cNvSpPr/>
            <p:nvPr/>
          </p:nvSpPr>
          <p:spPr>
            <a:xfrm>
              <a:off x="7689631" y="3650497"/>
              <a:ext cx="190500" cy="349818"/>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95" name="Action Button: Custom 16">
            <a:hlinkClick r:id="" action="ppaction://noaction" highlightClick="1">
              <a:snd r:embed="rId14" name="ordinateur.wav"/>
            </a:hlinkClick>
            <a:extLst>
              <a:ext uri="{FF2B5EF4-FFF2-40B4-BE49-F238E27FC236}">
                <a16:creationId xmlns:a16="http://schemas.microsoft.com/office/drawing/2014/main" id="{294B81A8-CA89-43E7-8B5D-19826F44F205}"/>
              </a:ext>
            </a:extLst>
          </p:cNvPr>
          <p:cNvSpPr/>
          <p:nvPr/>
        </p:nvSpPr>
        <p:spPr>
          <a:xfrm>
            <a:off x="606499" y="3759194"/>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9" name="Action Button: Custom 16">
            <a:hlinkClick r:id="" action="ppaction://noaction" highlightClick="1">
              <a:snd r:embed="rId15" name="rumeur.wav"/>
            </a:hlinkClick>
            <a:extLst>
              <a:ext uri="{FF2B5EF4-FFF2-40B4-BE49-F238E27FC236}">
                <a16:creationId xmlns:a16="http://schemas.microsoft.com/office/drawing/2014/main" id="{52EA162E-DA9C-48D9-A71E-B4FF0056702F}"/>
              </a:ext>
            </a:extLst>
          </p:cNvPr>
          <p:cNvSpPr/>
          <p:nvPr/>
        </p:nvSpPr>
        <p:spPr>
          <a:xfrm>
            <a:off x="6498433" y="27486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254952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[open </a:t>
            </a:r>
            <a:r>
              <a:rPr lang="en-GB" sz="3600" b="1" dirty="0" err="1">
                <a:solidFill>
                  <a:schemeClr val="bg1"/>
                </a:solidFill>
              </a:rPr>
              <a:t>eu</a:t>
            </a:r>
            <a:r>
              <a:rPr lang="en-GB" sz="3600" b="1" dirty="0">
                <a:solidFill>
                  <a:schemeClr val="bg1"/>
                </a:solidFill>
              </a:rPr>
              <a:t>/</a:t>
            </a:r>
            <a:r>
              <a:rPr lang="en-GB" sz="3600" b="1" dirty="0" err="1">
                <a:solidFill>
                  <a:schemeClr val="bg1"/>
                </a:solidFill>
              </a:rPr>
              <a:t>œu</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140013"/>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open </a:t>
            </a:r>
            <a:r>
              <a:rPr lang="en-GB" sz="10000" b="1" dirty="0" err="1">
                <a:solidFill>
                  <a:srgbClr val="1F4E79"/>
                </a:solidFill>
                <a:latin typeface="Century Gothic" panose="020B0502020202020204" pitchFamily="34" charset="0"/>
                <a:ea typeface="+mn-ea"/>
                <a:cs typeface="Calibri" panose="020F0502020204030204" pitchFamily="34" charset="0"/>
              </a:rPr>
              <a:t>eu</a:t>
            </a: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œu</a:t>
            </a:r>
            <a:endParaRPr lang="en-US" sz="10000" dirty="0"/>
          </a:p>
        </p:txBody>
      </p:sp>
      <p:sp>
        <p:nvSpPr>
          <p:cNvPr id="4" name="TextBox 3"/>
          <p:cNvSpPr txBox="1"/>
          <p:nvPr/>
        </p:nvSpPr>
        <p:spPr>
          <a:xfrm>
            <a:off x="4346161" y="4448882"/>
            <a:ext cx="349967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96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9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96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 name="Picture 4" descr="heart">
            <a:extLst>
              <a:ext uri="{FF2B5EF4-FFF2-40B4-BE49-F238E27FC236}">
                <a16:creationId xmlns:a16="http://schemas.microsoft.com/office/drawing/2014/main" id="{D4458B70-3E09-472E-A987-33A0EB070B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7041" y="2256718"/>
            <a:ext cx="2077915" cy="1886631"/>
          </a:xfrm>
          <a:prstGeom prst="rect">
            <a:avLst/>
          </a:prstGeom>
        </p:spPr>
      </p:pic>
    </p:spTree>
    <p:extLst>
      <p:ext uri="{BB962C8B-B14F-4D97-AF65-F5344CB8AC3E}">
        <p14:creationId xmlns:p14="http://schemas.microsoft.com/office/powerpoint/2010/main" val="119559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u coe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eu c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the number 9"/>
          <p:cNvSpPr/>
          <p:nvPr/>
        </p:nvSpPr>
        <p:spPr>
          <a:xfrm>
            <a:off x="9597608" y="686930"/>
            <a:ext cx="1592103" cy="31547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rPr>
              <a:t>9</a:t>
            </a:r>
          </a:p>
        </p:txBody>
      </p:sp>
      <p:sp>
        <p:nvSpPr>
          <p:cNvPr id="2" name="Title 1"/>
          <p:cNvSpPr>
            <a:spLocks noGrp="1"/>
          </p:cNvSpPr>
          <p:nvPr>
            <p:ph type="title"/>
          </p:nvPr>
        </p:nvSpPr>
        <p:spPr>
          <a:xfrm>
            <a:off x="838197" y="116502"/>
            <a:ext cx="10515600" cy="1325563"/>
          </a:xfrm>
        </p:spPr>
        <p:txBody>
          <a:bodyPr>
            <a:noAutofit/>
          </a:bodyPr>
          <a:lstStyle/>
          <a:p>
            <a:pPr algn="ctr"/>
            <a:r>
              <a:rPr lang="en-GB" sz="6800" b="1" dirty="0">
                <a:solidFill>
                  <a:srgbClr val="1F4E79"/>
                </a:solidFill>
                <a:cs typeface="Calibri" panose="020F0502020204030204" pitchFamily="34" charset="0"/>
              </a:rPr>
              <a:t>open </a:t>
            </a:r>
            <a:r>
              <a:rPr lang="en-GB" sz="6800" b="1" dirty="0" err="1">
                <a:solidFill>
                  <a:srgbClr val="1F4E79"/>
                </a:solidFill>
                <a:cs typeface="Calibri" panose="020F0502020204030204" pitchFamily="34" charset="0"/>
              </a:rPr>
              <a:t>eu</a:t>
            </a:r>
            <a:r>
              <a:rPr lang="en-GB" sz="6800" b="1" dirty="0">
                <a:solidFill>
                  <a:srgbClr val="1F4E79"/>
                </a:solidFill>
                <a:cs typeface="Calibri" panose="020F0502020204030204" pitchFamily="34" charset="0"/>
              </a:rPr>
              <a:t>/</a:t>
            </a:r>
            <a:r>
              <a:rPr lang="en-GB" sz="6800" b="1" dirty="0" err="1">
                <a:solidFill>
                  <a:srgbClr val="1F4E79"/>
                </a:solidFill>
                <a:cs typeface="Calibri" panose="020F0502020204030204" pitchFamily="34" charset="0"/>
              </a:rPr>
              <a:t>œu</a:t>
            </a:r>
            <a:endParaRPr lang="en-GB" sz="6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592603" y="3617571"/>
            <a:ext cx="30178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77674" y="522183"/>
            <a:ext cx="266932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22278" y="374510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641109" y="426402"/>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9365172" y="3742753"/>
            <a:ext cx="20569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masks for theatre">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58993" y="1557149"/>
            <a:ext cx="2077915" cy="1876616"/>
          </a:xfrm>
          <a:prstGeom prst="rect">
            <a:avLst/>
          </a:prstGeom>
        </p:spPr>
      </p:pic>
      <p:sp>
        <p:nvSpPr>
          <p:cNvPr id="17" name="Rectangle 16">
            <a:extLst>
              <a:ext uri="{FF2B5EF4-FFF2-40B4-BE49-F238E27FC236}">
                <a16:creationId xmlns:a16="http://schemas.microsoft.com/office/drawing/2014/main" id="{6C70D5E9-D171-FB4C-B44F-3112BADFC250}"/>
              </a:ext>
            </a:extLst>
          </p:cNvPr>
          <p:cNvSpPr/>
          <p:nvPr/>
        </p:nvSpPr>
        <p:spPr>
          <a:xfrm>
            <a:off x="4986562" y="5611180"/>
            <a:ext cx="22188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[mistake]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6C70D5E9-D171-FB4C-B44F-3112BADFC250}"/>
              </a:ext>
            </a:extLst>
          </p:cNvPr>
          <p:cNvSpPr/>
          <p:nvPr/>
        </p:nvSpPr>
        <p:spPr>
          <a:xfrm>
            <a:off x="731980" y="4659526"/>
            <a:ext cx="1931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[young]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13669E85-0B91-4D09-B4D7-EDAAC49DD191}"/>
              </a:ext>
            </a:extLst>
          </p:cNvPr>
          <p:cNvSpPr/>
          <p:nvPr/>
        </p:nvSpPr>
        <p:spPr>
          <a:xfrm>
            <a:off x="9615239" y="4659527"/>
            <a:ext cx="15568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[sister]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heart">
            <a:extLst>
              <a:ext uri="{FF2B5EF4-FFF2-40B4-BE49-F238E27FC236}">
                <a16:creationId xmlns:a16="http://schemas.microsoft.com/office/drawing/2014/main" id="{88D2A1CC-6291-4008-AAAD-FFD943D9849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5949" y="2402923"/>
            <a:ext cx="1460096" cy="1325686"/>
          </a:xfrm>
          <a:prstGeom prst="rect">
            <a:avLst/>
          </a:prstGeom>
        </p:spPr>
      </p:pic>
    </p:spTree>
    <p:extLst>
      <p:ext uri="{BB962C8B-B14F-4D97-AF65-F5344CB8AC3E}">
        <p14:creationId xmlns:p14="http://schemas.microsoft.com/office/powerpoint/2010/main" val="78908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u coeur.wav"/>
                                        </p:tgtEl>
                                      </p:cMediaNode>
                                    </p:audio>
                                  </p:sub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subTnLst>
                                    <p:audio>
                                      <p:cMediaNode>
                                        <p:cTn display="0" masterRel="sameClick">
                                          <p:stCondLst>
                                            <p:cond evt="begin" delay="0">
                                              <p:tn val="16"/>
                                            </p:cond>
                                          </p:stCondLst>
                                          <p:endCondLst>
                                            <p:cond evt="onStopAudio" delay="0">
                                              <p:tgtEl>
                                                <p:sldTgt/>
                                              </p:tgtEl>
                                            </p:cond>
                                          </p:endCondLst>
                                        </p:cTn>
                                        <p:tgtEl>
                                          <p:sndTgt r:embed="rId5" name="44. coeu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eu acteu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6" name="eu acteu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eu neuf.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eu neuf.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eu jeun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8" name="eu jeu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eu erre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9" name="eu erre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soeu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s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9" grpId="0" animBg="1"/>
      <p:bldP spid="5" grpId="0"/>
      <p:bldP spid="4" grpId="0"/>
      <p:bldP spid="15" grpId="0"/>
      <p:bldP spid="7" grpId="0"/>
      <p:bldP spid="8" grpId="0"/>
      <p:bldP spid="10" grpId="0"/>
      <p:bldP spid="17" grpId="0"/>
      <p:bldP spid="22"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6C37F0F5-DD6E-4EC4-938B-DE8DA1029C8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BFDD960E-CBE6-9A4C-84FF-1126E284B46E}"/>
              </a:ext>
            </a:extLst>
          </p:cNvPr>
          <p:cNvGraphicFramePr>
            <a:graphicFrameLocks noGrp="1"/>
          </p:cNvGraphicFramePr>
          <p:nvPr/>
        </p:nvGraphicFramePr>
        <p:xfrm>
          <a:off x="291453" y="1871913"/>
          <a:ext cx="7723296" cy="4212000"/>
        </p:xfrm>
        <a:graphic>
          <a:graphicData uri="http://schemas.openxmlformats.org/drawingml/2006/table">
            <a:tbl>
              <a:tblPr firstRow="1" bandRow="1">
                <a:tableStyleId>{5940675A-B579-460E-94D1-54222C63F5DA}</a:tableStyleId>
              </a:tblPr>
              <a:tblGrid>
                <a:gridCol w="704952">
                  <a:extLst>
                    <a:ext uri="{9D8B030D-6E8A-4147-A177-3AD203B41FA5}">
                      <a16:colId xmlns:a16="http://schemas.microsoft.com/office/drawing/2014/main" val="3046884053"/>
                    </a:ext>
                  </a:extLst>
                </a:gridCol>
                <a:gridCol w="1754586">
                  <a:extLst>
                    <a:ext uri="{9D8B030D-6E8A-4147-A177-3AD203B41FA5}">
                      <a16:colId xmlns:a16="http://schemas.microsoft.com/office/drawing/2014/main" val="3142573101"/>
                    </a:ext>
                  </a:extLst>
                </a:gridCol>
                <a:gridCol w="1754586">
                  <a:extLst>
                    <a:ext uri="{9D8B030D-6E8A-4147-A177-3AD203B41FA5}">
                      <a16:colId xmlns:a16="http://schemas.microsoft.com/office/drawing/2014/main" val="3708956095"/>
                    </a:ext>
                  </a:extLst>
                </a:gridCol>
                <a:gridCol w="1754586">
                  <a:extLst>
                    <a:ext uri="{9D8B030D-6E8A-4147-A177-3AD203B41FA5}">
                      <a16:colId xmlns:a16="http://schemas.microsoft.com/office/drawing/2014/main" val="810147281"/>
                    </a:ext>
                  </a:extLst>
                </a:gridCol>
                <a:gridCol w="1754586">
                  <a:extLst>
                    <a:ext uri="{9D8B030D-6E8A-4147-A177-3AD203B41FA5}">
                      <a16:colId xmlns:a16="http://schemas.microsoft.com/office/drawing/2014/main" val="2766563696"/>
                    </a:ext>
                  </a:extLst>
                </a:gridCol>
              </a:tblGrid>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en-US" sz="1800" b="1" dirty="0" err="1">
                          <a:solidFill>
                            <a:schemeClr val="accent1">
                              <a:lumMod val="50000"/>
                            </a:schemeClr>
                          </a:solidFill>
                          <a:latin typeface="Century Gothic" panose="020B0502020202020204" pitchFamily="34" charset="0"/>
                        </a:rPr>
                        <a:t>en</a:t>
                      </a:r>
                      <a:r>
                        <a:rPr lang="en-US" sz="1800" b="1" dirty="0">
                          <a:solidFill>
                            <a:schemeClr val="accent1">
                              <a:lumMod val="50000"/>
                            </a:schemeClr>
                          </a:solidFill>
                          <a:latin typeface="Century Gothic" panose="020B0502020202020204" pitchFamily="34" charset="0"/>
                        </a:rPr>
                        <a:t> </a:t>
                      </a:r>
                      <a:r>
                        <a:rPr lang="en-US" sz="1800" b="1" dirty="0" err="1">
                          <a:solidFill>
                            <a:schemeClr val="accent1">
                              <a:lumMod val="50000"/>
                            </a:schemeClr>
                          </a:solidFill>
                          <a:latin typeface="Century Gothic" panose="020B0502020202020204" pitchFamily="34" charset="0"/>
                        </a:rPr>
                        <a:t>français</a:t>
                      </a:r>
                      <a:endParaRPr lang="en-US" sz="1800" b="1"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en-US" sz="1800" b="1" dirty="0" err="1">
                          <a:solidFill>
                            <a:schemeClr val="accent1">
                              <a:lumMod val="50000"/>
                            </a:schemeClr>
                          </a:solidFill>
                          <a:latin typeface="Century Gothic" panose="020B0502020202020204" pitchFamily="34" charset="0"/>
                        </a:rPr>
                        <a:t>en</a:t>
                      </a:r>
                      <a:r>
                        <a:rPr lang="en-US" sz="1800" b="1" dirty="0">
                          <a:solidFill>
                            <a:schemeClr val="accent1">
                              <a:lumMod val="50000"/>
                            </a:schemeClr>
                          </a:solidFill>
                          <a:latin typeface="Century Gothic" panose="020B0502020202020204" pitchFamily="34" charset="0"/>
                        </a:rPr>
                        <a:t> </a:t>
                      </a:r>
                      <a:r>
                        <a:rPr lang="en-US" sz="1800" b="1" dirty="0" err="1">
                          <a:solidFill>
                            <a:schemeClr val="accent1">
                              <a:lumMod val="50000"/>
                            </a:schemeClr>
                          </a:solidFill>
                          <a:latin typeface="Century Gothic" panose="020B0502020202020204" pitchFamily="34" charset="0"/>
                        </a:rPr>
                        <a:t>anglais</a:t>
                      </a:r>
                      <a:endParaRPr lang="en-US" sz="1800" b="1"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en-US" sz="1800" b="1" dirty="0">
                          <a:solidFill>
                            <a:schemeClr val="accent1">
                              <a:lumMod val="50000"/>
                            </a:schemeClr>
                          </a:solidFill>
                          <a:latin typeface="Century Gothic" panose="020B0502020202020204" pitchFamily="34" charset="0"/>
                        </a:rPr>
                        <a:t>open [</a:t>
                      </a:r>
                      <a:r>
                        <a:rPr lang="en-US" sz="1800" b="1" dirty="0" err="1">
                          <a:solidFill>
                            <a:schemeClr val="accent1">
                              <a:lumMod val="50000"/>
                            </a:schemeClr>
                          </a:solidFill>
                          <a:latin typeface="Century Gothic" panose="020B0502020202020204" pitchFamily="34" charset="0"/>
                        </a:rPr>
                        <a:t>eu</a:t>
                      </a:r>
                      <a:r>
                        <a:rPr lang="en-US" sz="1800" b="1" dirty="0">
                          <a:solidFill>
                            <a:schemeClr val="accent1">
                              <a:lumMod val="50000"/>
                            </a:schemeClr>
                          </a:solidFill>
                          <a:latin typeface="Century Gothic" panose="020B0502020202020204" pitchFamily="34" charset="0"/>
                        </a:rPr>
                        <a:t>/</a:t>
                      </a:r>
                      <a:r>
                        <a:rPr lang="en-US" sz="1800" b="1" dirty="0" err="1">
                          <a:solidFill>
                            <a:schemeClr val="accent1">
                              <a:lumMod val="50000"/>
                            </a:schemeClr>
                          </a:solidFill>
                          <a:latin typeface="Century Gothic" panose="020B0502020202020204" pitchFamily="34" charset="0"/>
                        </a:rPr>
                        <a:t>œu</a:t>
                      </a:r>
                      <a:r>
                        <a:rPr lang="en-US" sz="1800" b="1" dirty="0">
                          <a:solidFill>
                            <a:schemeClr val="accent1">
                              <a:lumMod val="50000"/>
                            </a:schemeClr>
                          </a:solidFill>
                          <a:latin typeface="Century Gothic" panose="020B0502020202020204" pitchFamily="34" charset="0"/>
                        </a:rPr>
                        <a:t>]</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en-US" sz="1800" b="1" dirty="0">
                          <a:solidFill>
                            <a:schemeClr val="accent1">
                              <a:lumMod val="50000"/>
                            </a:schemeClr>
                          </a:solidFill>
                          <a:latin typeface="Century Gothic" panose="020B0502020202020204" pitchFamily="34" charset="0"/>
                        </a:rPr>
                        <a:t>[</a:t>
                      </a:r>
                      <a:r>
                        <a:rPr lang="en-US" sz="1800" b="1" dirty="0" err="1">
                          <a:solidFill>
                            <a:schemeClr val="accent1">
                              <a:lumMod val="50000"/>
                            </a:schemeClr>
                          </a:solidFill>
                          <a:latin typeface="Century Gothic" panose="020B0502020202020204" pitchFamily="34" charset="0"/>
                        </a:rPr>
                        <a:t>eu</a:t>
                      </a:r>
                      <a:r>
                        <a:rPr lang="en-US" sz="1800" b="1" dirty="0">
                          <a:solidFill>
                            <a:schemeClr val="accent1">
                              <a:lumMod val="50000"/>
                            </a:schemeClr>
                          </a:solidFill>
                          <a:latin typeface="Century Gothic" panose="020B0502020202020204" pitchFamily="34" charset="0"/>
                        </a:rPr>
                        <a:t>]</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202912364"/>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la peur</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fear</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879146932"/>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adieu</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goodbye</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10316462"/>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l’œuvre</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work of art</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202418373"/>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le pneu</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tyre</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374307745"/>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l’œuf</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egg</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631842893"/>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les yeux</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eyes</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685349497"/>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creux</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hollow</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011345914"/>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la fleur</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flower</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795633246"/>
                  </a:ext>
                </a:extLst>
              </a:tr>
            </a:tbl>
          </a:graphicData>
        </a:graphic>
      </p:graphicFrame>
      <p:pic>
        <p:nvPicPr>
          <p:cNvPr id="9" name="Picture 8" descr="green checkmark">
            <a:extLst>
              <a:ext uri="{FF2B5EF4-FFF2-40B4-BE49-F238E27FC236}">
                <a16:creationId xmlns:a16="http://schemas.microsoft.com/office/drawing/2014/main" id="{02942633-0EB2-0F4A-A04C-C347A3401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384" y="2384137"/>
            <a:ext cx="371369" cy="386843"/>
          </a:xfrm>
          <a:prstGeom prst="rect">
            <a:avLst/>
          </a:prstGeom>
        </p:spPr>
      </p:pic>
      <p:pic>
        <p:nvPicPr>
          <p:cNvPr id="10" name="Picture 9" descr="green checkmark">
            <a:extLst>
              <a:ext uri="{FF2B5EF4-FFF2-40B4-BE49-F238E27FC236}">
                <a16:creationId xmlns:a16="http://schemas.microsoft.com/office/drawing/2014/main" id="{3E293C96-AFCD-954A-B448-15CEF11D9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414" y="2855250"/>
            <a:ext cx="371369" cy="386843"/>
          </a:xfrm>
          <a:prstGeom prst="rect">
            <a:avLst/>
          </a:prstGeom>
        </p:spPr>
      </p:pic>
      <p:pic>
        <p:nvPicPr>
          <p:cNvPr id="11" name="Picture 10" descr="green checkmark">
            <a:extLst>
              <a:ext uri="{FF2B5EF4-FFF2-40B4-BE49-F238E27FC236}">
                <a16:creationId xmlns:a16="http://schemas.microsoft.com/office/drawing/2014/main" id="{3FF92EA5-C27B-354C-A681-681CF41A2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384" y="3324238"/>
            <a:ext cx="371369" cy="386843"/>
          </a:xfrm>
          <a:prstGeom prst="rect">
            <a:avLst/>
          </a:prstGeom>
        </p:spPr>
      </p:pic>
      <p:pic>
        <p:nvPicPr>
          <p:cNvPr id="12" name="Picture 11" descr="green checkmark">
            <a:extLst>
              <a:ext uri="{FF2B5EF4-FFF2-40B4-BE49-F238E27FC236}">
                <a16:creationId xmlns:a16="http://schemas.microsoft.com/office/drawing/2014/main" id="{C2F1255B-6E24-F745-929C-5F3801C0EC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416" y="3779723"/>
            <a:ext cx="371369" cy="386843"/>
          </a:xfrm>
          <a:prstGeom prst="rect">
            <a:avLst/>
          </a:prstGeom>
        </p:spPr>
      </p:pic>
      <p:pic>
        <p:nvPicPr>
          <p:cNvPr id="13" name="Picture 12" descr="green checkmark">
            <a:extLst>
              <a:ext uri="{FF2B5EF4-FFF2-40B4-BE49-F238E27FC236}">
                <a16:creationId xmlns:a16="http://schemas.microsoft.com/office/drawing/2014/main" id="{836FD28A-F949-DA4A-813A-0F7A2246BB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384" y="4261102"/>
            <a:ext cx="371369" cy="386843"/>
          </a:xfrm>
          <a:prstGeom prst="rect">
            <a:avLst/>
          </a:prstGeom>
        </p:spPr>
      </p:pic>
      <p:pic>
        <p:nvPicPr>
          <p:cNvPr id="14" name="Picture 13" descr="green checkmark">
            <a:extLst>
              <a:ext uri="{FF2B5EF4-FFF2-40B4-BE49-F238E27FC236}">
                <a16:creationId xmlns:a16="http://schemas.microsoft.com/office/drawing/2014/main" id="{C438319F-9A7B-5F4E-8785-FF4CCB93CA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413" y="4672078"/>
            <a:ext cx="371369" cy="386843"/>
          </a:xfrm>
          <a:prstGeom prst="rect">
            <a:avLst/>
          </a:prstGeom>
        </p:spPr>
      </p:pic>
      <p:pic>
        <p:nvPicPr>
          <p:cNvPr id="15" name="Picture 14" descr="green checkmark">
            <a:extLst>
              <a:ext uri="{FF2B5EF4-FFF2-40B4-BE49-F238E27FC236}">
                <a16:creationId xmlns:a16="http://schemas.microsoft.com/office/drawing/2014/main" id="{CD91ACD6-D0C4-E042-BE8C-BC5394F50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415" y="5172091"/>
            <a:ext cx="371369" cy="386843"/>
          </a:xfrm>
          <a:prstGeom prst="rect">
            <a:avLst/>
          </a:prstGeom>
        </p:spPr>
      </p:pic>
      <p:pic>
        <p:nvPicPr>
          <p:cNvPr id="16" name="Picture 15" descr="green checkmark">
            <a:extLst>
              <a:ext uri="{FF2B5EF4-FFF2-40B4-BE49-F238E27FC236}">
                <a16:creationId xmlns:a16="http://schemas.microsoft.com/office/drawing/2014/main" id="{950BEC7A-E5A6-B048-82CE-2C97DAE3AB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384" y="5629828"/>
            <a:ext cx="371369" cy="386843"/>
          </a:xfrm>
          <a:prstGeom prst="rect">
            <a:avLst/>
          </a:prstGeom>
        </p:spPr>
      </p:pic>
      <p:sp>
        <p:nvSpPr>
          <p:cNvPr id="7" name="Rectangle 6">
            <a:extLst>
              <a:ext uri="{FF2B5EF4-FFF2-40B4-BE49-F238E27FC236}">
                <a16:creationId xmlns:a16="http://schemas.microsoft.com/office/drawing/2014/main" id="{0062CB50-DBDA-B241-904D-57B341CE89D2}"/>
              </a:ext>
            </a:extLst>
          </p:cNvPr>
          <p:cNvSpPr/>
          <p:nvPr/>
        </p:nvSpPr>
        <p:spPr>
          <a:xfrm>
            <a:off x="1497510" y="2358159"/>
            <a:ext cx="305047"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sp>
        <p:nvSpPr>
          <p:cNvPr id="18" name="Rectangle 17">
            <a:extLst>
              <a:ext uri="{FF2B5EF4-FFF2-40B4-BE49-F238E27FC236}">
                <a16:creationId xmlns:a16="http://schemas.microsoft.com/office/drawing/2014/main" id="{E0E2F291-C1C9-E54C-8838-2E4987BDE48E}"/>
              </a:ext>
            </a:extLst>
          </p:cNvPr>
          <p:cNvSpPr/>
          <p:nvPr/>
        </p:nvSpPr>
        <p:spPr>
          <a:xfrm>
            <a:off x="1445919" y="2836942"/>
            <a:ext cx="425450"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a:t>
            </a:r>
          </a:p>
        </p:txBody>
      </p:sp>
      <p:sp>
        <p:nvSpPr>
          <p:cNvPr id="20" name="Rectangle 19">
            <a:extLst>
              <a:ext uri="{FF2B5EF4-FFF2-40B4-BE49-F238E27FC236}">
                <a16:creationId xmlns:a16="http://schemas.microsoft.com/office/drawing/2014/main" id="{214491CE-A874-DA42-94C6-E57E72C5C133}"/>
              </a:ext>
            </a:extLst>
          </p:cNvPr>
          <p:cNvSpPr/>
          <p:nvPr/>
        </p:nvSpPr>
        <p:spPr>
          <a:xfrm>
            <a:off x="1214892" y="3303890"/>
            <a:ext cx="383205"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a:t>
            </a:r>
          </a:p>
        </p:txBody>
      </p:sp>
      <p:sp>
        <p:nvSpPr>
          <p:cNvPr id="22" name="Rectangle 21">
            <a:extLst>
              <a:ext uri="{FF2B5EF4-FFF2-40B4-BE49-F238E27FC236}">
                <a16:creationId xmlns:a16="http://schemas.microsoft.com/office/drawing/2014/main" id="{AE7E05E6-8658-704E-BFE8-F26458D0484C}"/>
              </a:ext>
            </a:extLst>
          </p:cNvPr>
          <p:cNvSpPr/>
          <p:nvPr/>
        </p:nvSpPr>
        <p:spPr>
          <a:xfrm>
            <a:off x="1650033" y="3764763"/>
            <a:ext cx="425450"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a:t>
            </a:r>
          </a:p>
        </p:txBody>
      </p:sp>
      <p:sp>
        <p:nvSpPr>
          <p:cNvPr id="24" name="Rectangle 23">
            <a:extLst>
              <a:ext uri="{FF2B5EF4-FFF2-40B4-BE49-F238E27FC236}">
                <a16:creationId xmlns:a16="http://schemas.microsoft.com/office/drawing/2014/main" id="{E46BF905-DE7D-1F47-8DB2-4BA5231ACDAE}"/>
              </a:ext>
            </a:extLst>
          </p:cNvPr>
          <p:cNvSpPr/>
          <p:nvPr/>
        </p:nvSpPr>
        <p:spPr>
          <a:xfrm>
            <a:off x="1225863" y="4237851"/>
            <a:ext cx="383205"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a:t>
            </a:r>
          </a:p>
        </p:txBody>
      </p:sp>
      <p:sp>
        <p:nvSpPr>
          <p:cNvPr id="26" name="Rectangle 25">
            <a:extLst>
              <a:ext uri="{FF2B5EF4-FFF2-40B4-BE49-F238E27FC236}">
                <a16:creationId xmlns:a16="http://schemas.microsoft.com/office/drawing/2014/main" id="{BECD3610-2A7C-5046-9B80-2F336ED8369E}"/>
              </a:ext>
            </a:extLst>
          </p:cNvPr>
          <p:cNvSpPr/>
          <p:nvPr/>
        </p:nvSpPr>
        <p:spPr>
          <a:xfrm>
            <a:off x="1551746" y="4710939"/>
            <a:ext cx="280047"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sp>
        <p:nvSpPr>
          <p:cNvPr id="28" name="Rectangle 27">
            <a:extLst>
              <a:ext uri="{FF2B5EF4-FFF2-40B4-BE49-F238E27FC236}">
                <a16:creationId xmlns:a16="http://schemas.microsoft.com/office/drawing/2014/main" id="{1FE6A657-4933-8E4A-9A75-341BF397A18D}"/>
              </a:ext>
            </a:extLst>
          </p:cNvPr>
          <p:cNvSpPr/>
          <p:nvPr/>
        </p:nvSpPr>
        <p:spPr>
          <a:xfrm>
            <a:off x="1315467" y="5162081"/>
            <a:ext cx="264652"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sp>
        <p:nvSpPr>
          <p:cNvPr id="30" name="Rectangle 29">
            <a:extLst>
              <a:ext uri="{FF2B5EF4-FFF2-40B4-BE49-F238E27FC236}">
                <a16:creationId xmlns:a16="http://schemas.microsoft.com/office/drawing/2014/main" id="{F843A6DE-D147-EA41-9223-3430E6911B18}"/>
              </a:ext>
            </a:extLst>
          </p:cNvPr>
          <p:cNvSpPr/>
          <p:nvPr/>
        </p:nvSpPr>
        <p:spPr>
          <a:xfrm>
            <a:off x="1458073" y="5639478"/>
            <a:ext cx="304052" cy="354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sp>
        <p:nvSpPr>
          <p:cNvPr id="47" name="TextBox 46">
            <a:extLst>
              <a:ext uri="{FF2B5EF4-FFF2-40B4-BE49-F238E27FC236}">
                <a16:creationId xmlns:a16="http://schemas.microsoft.com/office/drawing/2014/main" id="{10DBA5F0-4417-D74C-B042-7408ED1F16F3}"/>
              </a:ext>
            </a:extLst>
          </p:cNvPr>
          <p:cNvSpPr txBox="1"/>
          <p:nvPr/>
        </p:nvSpPr>
        <p:spPr>
          <a:xfrm>
            <a:off x="199419" y="1228172"/>
            <a:ext cx="78852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Écoute les mots et choisis la bonne SSC. </a:t>
            </a:r>
          </a:p>
        </p:txBody>
      </p:sp>
      <p:sp>
        <p:nvSpPr>
          <p:cNvPr id="50" name="Action Button: Custom 16">
            <a:hlinkClick r:id="" action="ppaction://noaction" highlightClick="1">
              <a:snd r:embed="rId5" name="6 les yeux.wav"/>
            </a:hlinkClick>
            <a:extLst>
              <a:ext uri="{FF2B5EF4-FFF2-40B4-BE49-F238E27FC236}">
                <a16:creationId xmlns:a16="http://schemas.microsoft.com/office/drawing/2014/main" id="{5EBB9DCD-193C-C848-BD77-1E1D4CBE6D36}"/>
              </a:ext>
            </a:extLst>
          </p:cNvPr>
          <p:cNvSpPr>
            <a:spLocks noChangeAspect="1"/>
          </p:cNvSpPr>
          <p:nvPr/>
        </p:nvSpPr>
        <p:spPr>
          <a:xfrm>
            <a:off x="472461" y="4727651"/>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1" name="Action Button: Custom 16">
            <a:hlinkClick r:id="" action="ppaction://noaction" highlightClick="1">
              <a:snd r:embed="rId6" name="5 l'oeuf.wav"/>
            </a:hlinkClick>
            <a:extLst>
              <a:ext uri="{FF2B5EF4-FFF2-40B4-BE49-F238E27FC236}">
                <a16:creationId xmlns:a16="http://schemas.microsoft.com/office/drawing/2014/main" id="{10E05C49-BF75-9F41-93F7-555020F7A670}"/>
              </a:ext>
            </a:extLst>
          </p:cNvPr>
          <p:cNvSpPr>
            <a:spLocks noChangeAspect="1"/>
          </p:cNvSpPr>
          <p:nvPr/>
        </p:nvSpPr>
        <p:spPr>
          <a:xfrm>
            <a:off x="472461" y="4259266"/>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2" name="Action Button: Custom 16">
            <a:hlinkClick r:id="" action="ppaction://noaction" highlightClick="1">
              <a:snd r:embed="rId7" name="4 le pneu.wav"/>
            </a:hlinkClick>
            <a:extLst>
              <a:ext uri="{FF2B5EF4-FFF2-40B4-BE49-F238E27FC236}">
                <a16:creationId xmlns:a16="http://schemas.microsoft.com/office/drawing/2014/main" id="{74A4539D-30A6-2F45-A3C8-9ECD3C0DB11E}"/>
              </a:ext>
            </a:extLst>
          </p:cNvPr>
          <p:cNvSpPr>
            <a:spLocks noChangeAspect="1"/>
          </p:cNvSpPr>
          <p:nvPr/>
        </p:nvSpPr>
        <p:spPr>
          <a:xfrm>
            <a:off x="472461" y="3795114"/>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3" name="Action Button: Custom 16">
            <a:hlinkClick r:id="" action="ppaction://noaction" highlightClick="1">
              <a:snd r:embed="rId8" name="3 l'oeuvre.wav"/>
            </a:hlinkClick>
            <a:extLst>
              <a:ext uri="{FF2B5EF4-FFF2-40B4-BE49-F238E27FC236}">
                <a16:creationId xmlns:a16="http://schemas.microsoft.com/office/drawing/2014/main" id="{189DC298-2170-B84A-A8D5-CD5947C27B25}"/>
              </a:ext>
            </a:extLst>
          </p:cNvPr>
          <p:cNvSpPr>
            <a:spLocks noChangeAspect="1"/>
          </p:cNvSpPr>
          <p:nvPr/>
        </p:nvSpPr>
        <p:spPr>
          <a:xfrm>
            <a:off x="472461" y="3323635"/>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4" name="Action Button: Custom 16">
            <a:hlinkClick r:id="" action="ppaction://noaction" highlightClick="1">
              <a:snd r:embed="rId9" name="2 adieu.wav"/>
            </a:hlinkClick>
            <a:extLst>
              <a:ext uri="{FF2B5EF4-FFF2-40B4-BE49-F238E27FC236}">
                <a16:creationId xmlns:a16="http://schemas.microsoft.com/office/drawing/2014/main" id="{7FF744A9-1BD6-B242-9AA8-BC42B2019D8A}"/>
              </a:ext>
            </a:extLst>
          </p:cNvPr>
          <p:cNvSpPr>
            <a:spLocks noChangeAspect="1"/>
          </p:cNvSpPr>
          <p:nvPr/>
        </p:nvSpPr>
        <p:spPr>
          <a:xfrm>
            <a:off x="472461" y="2855250"/>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5" name="Action Button: Custom 16">
            <a:hlinkClick r:id="" action="ppaction://noaction" highlightClick="1">
              <a:snd r:embed="rId10" name="1 la peur.wav"/>
            </a:hlinkClick>
            <a:extLst>
              <a:ext uri="{FF2B5EF4-FFF2-40B4-BE49-F238E27FC236}">
                <a16:creationId xmlns:a16="http://schemas.microsoft.com/office/drawing/2014/main" id="{5C889E37-0BE2-B84C-A9BA-B2369809E564}"/>
              </a:ext>
            </a:extLst>
          </p:cNvPr>
          <p:cNvSpPr>
            <a:spLocks noChangeAspect="1"/>
          </p:cNvSpPr>
          <p:nvPr/>
        </p:nvSpPr>
        <p:spPr>
          <a:xfrm>
            <a:off x="472461" y="2391098"/>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6" name="Action Button: Custom 16">
            <a:hlinkClick r:id="" action="ppaction://noaction" highlightClick="1">
              <a:snd r:embed="rId11" name="7 creux.wav"/>
            </a:hlinkClick>
            <a:extLst>
              <a:ext uri="{FF2B5EF4-FFF2-40B4-BE49-F238E27FC236}">
                <a16:creationId xmlns:a16="http://schemas.microsoft.com/office/drawing/2014/main" id="{C35B9241-B695-9A4D-B566-5A54D193AED0}"/>
              </a:ext>
            </a:extLst>
          </p:cNvPr>
          <p:cNvSpPr>
            <a:spLocks noChangeAspect="1"/>
          </p:cNvSpPr>
          <p:nvPr/>
        </p:nvSpPr>
        <p:spPr>
          <a:xfrm>
            <a:off x="469240" y="5198501"/>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7" name="Action Button: Custom 16">
            <a:hlinkClick r:id="" action="ppaction://noaction" highlightClick="1">
              <a:snd r:embed="rId12" name="8 la fleur.wav"/>
            </a:hlinkClick>
            <a:extLst>
              <a:ext uri="{FF2B5EF4-FFF2-40B4-BE49-F238E27FC236}">
                <a16:creationId xmlns:a16="http://schemas.microsoft.com/office/drawing/2014/main" id="{C1D7104B-22F0-9444-B524-C8448DF2A78F}"/>
              </a:ext>
            </a:extLst>
          </p:cNvPr>
          <p:cNvSpPr>
            <a:spLocks noChangeAspect="1"/>
          </p:cNvSpPr>
          <p:nvPr/>
        </p:nvSpPr>
        <p:spPr>
          <a:xfrm>
            <a:off x="469240" y="5670817"/>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5" name="Picture 4" descr="A picture containing sky&#10;&#10;Description automatically generated">
            <a:extLst>
              <a:ext uri="{FF2B5EF4-FFF2-40B4-BE49-F238E27FC236}">
                <a16:creationId xmlns:a16="http://schemas.microsoft.com/office/drawing/2014/main" id="{6AD92F6F-645C-DC4B-8A14-EC9C4FE18D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21967" y="2992309"/>
            <a:ext cx="3460721" cy="2141321"/>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C265A132-190C-C042-83F0-344CE1FE334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63602" y="1871913"/>
            <a:ext cx="3359349" cy="3429000"/>
          </a:xfrm>
          <a:prstGeom prst="rect">
            <a:avLst/>
          </a:prstGeom>
        </p:spPr>
      </p:pic>
      <p:pic>
        <p:nvPicPr>
          <p:cNvPr id="43" name="Picture 42">
            <a:extLst>
              <a:ext uri="{FF2B5EF4-FFF2-40B4-BE49-F238E27FC236}">
                <a16:creationId xmlns:a16="http://schemas.microsoft.com/office/drawing/2014/main" id="{5E5FF367-403F-4942-978D-3D33DA4BD806}"/>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8481704" y="2483113"/>
            <a:ext cx="3315079" cy="2206600"/>
          </a:xfrm>
          <a:prstGeom prst="rect">
            <a:avLst/>
          </a:prstGeom>
        </p:spPr>
      </p:pic>
      <p:pic>
        <p:nvPicPr>
          <p:cNvPr id="48" name="Picture 47" descr="A picture containing transport, wheel, disk brake&#10;&#10;Description automatically generated">
            <a:extLst>
              <a:ext uri="{FF2B5EF4-FFF2-40B4-BE49-F238E27FC236}">
                <a16:creationId xmlns:a16="http://schemas.microsoft.com/office/drawing/2014/main" id="{2E1C38D8-46F5-0C4F-934F-39E308B645B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663602" y="2136539"/>
            <a:ext cx="2940312" cy="2940312"/>
          </a:xfrm>
          <a:prstGeom prst="rect">
            <a:avLst/>
          </a:prstGeom>
        </p:spPr>
      </p:pic>
      <p:pic>
        <p:nvPicPr>
          <p:cNvPr id="58" name="Picture 57">
            <a:extLst>
              <a:ext uri="{FF2B5EF4-FFF2-40B4-BE49-F238E27FC236}">
                <a16:creationId xmlns:a16="http://schemas.microsoft.com/office/drawing/2014/main" id="{C87BEF44-5C68-0641-8997-9DAF0B933C5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03838" y="2886665"/>
            <a:ext cx="3463587" cy="1731794"/>
          </a:xfrm>
          <a:prstGeom prst="rect">
            <a:avLst/>
          </a:prstGeom>
        </p:spPr>
      </p:pic>
      <p:pic>
        <p:nvPicPr>
          <p:cNvPr id="60" name="Picture 59" descr="A picture containing icon&#10;&#10;Description automatically generated">
            <a:extLst>
              <a:ext uri="{FF2B5EF4-FFF2-40B4-BE49-F238E27FC236}">
                <a16:creationId xmlns:a16="http://schemas.microsoft.com/office/drawing/2014/main" id="{94C51D65-F2F1-F640-BEAD-27D502EFA75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19101" y="2680728"/>
            <a:ext cx="3463587" cy="1731794"/>
          </a:xfrm>
          <a:prstGeom prst="rect">
            <a:avLst/>
          </a:prstGeom>
        </p:spPr>
      </p:pic>
      <p:pic>
        <p:nvPicPr>
          <p:cNvPr id="62" name="Picture 61">
            <a:extLst>
              <a:ext uri="{FF2B5EF4-FFF2-40B4-BE49-F238E27FC236}">
                <a16:creationId xmlns:a16="http://schemas.microsoft.com/office/drawing/2014/main" id="{88964674-0360-BC49-A7EE-461670690C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73841" y="2450376"/>
            <a:ext cx="3286084" cy="2197569"/>
          </a:xfrm>
          <a:prstGeom prst="rect">
            <a:avLst/>
          </a:prstGeom>
        </p:spPr>
      </p:pic>
      <p:pic>
        <p:nvPicPr>
          <p:cNvPr id="64" name="Picture 63" descr="A picture containing flower, plant&#10;&#10;Description automatically generated">
            <a:extLst>
              <a:ext uri="{FF2B5EF4-FFF2-40B4-BE49-F238E27FC236}">
                <a16:creationId xmlns:a16="http://schemas.microsoft.com/office/drawing/2014/main" id="{A2953DB2-5D49-7C4D-90EF-F9427059A2F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430023" y="1229550"/>
            <a:ext cx="3241348" cy="4193658"/>
          </a:xfrm>
          <a:prstGeom prst="rect">
            <a:avLst/>
          </a:prstGeom>
        </p:spPr>
      </p:pic>
    </p:spTree>
    <p:extLst>
      <p:ext uri="{BB962C8B-B14F-4D97-AF65-F5344CB8AC3E}">
        <p14:creationId xmlns:p14="http://schemas.microsoft.com/office/powerpoint/2010/main" val="320224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9"/>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8"/>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60"/>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6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62"/>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0" grpId="0" animBg="1"/>
      <p:bldP spid="22" grpId="0" animBg="1"/>
      <p:bldP spid="24" grpId="0" animBg="1"/>
      <p:bldP spid="26" grpId="0" animBg="1"/>
      <p:bldP spid="28"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Rounded Rectangle 46">
            <a:extLst>
              <a:ext uri="{FF2B5EF4-FFF2-40B4-BE49-F238E27FC236}">
                <a16:creationId xmlns:a16="http://schemas.microsoft.com/office/drawing/2014/main" id="{91EECBAB-E0F4-42D2-B373-01E1D61B627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6EC184B8-50AA-D649-8CC5-0FC324BA3A57}"/>
              </a:ext>
            </a:extLst>
          </p:cNvPr>
          <p:cNvGraphicFramePr>
            <a:graphicFrameLocks noGrp="1"/>
          </p:cNvGraphicFramePr>
          <p:nvPr/>
        </p:nvGraphicFramePr>
        <p:xfrm>
          <a:off x="282080" y="1567861"/>
          <a:ext cx="11520000" cy="468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3719525246"/>
                    </a:ext>
                  </a:extLst>
                </a:gridCol>
                <a:gridCol w="7200000">
                  <a:extLst>
                    <a:ext uri="{9D8B030D-6E8A-4147-A177-3AD203B41FA5}">
                      <a16:colId xmlns:a16="http://schemas.microsoft.com/office/drawing/2014/main" val="2857238209"/>
                    </a:ext>
                  </a:extLst>
                </a:gridCol>
                <a:gridCol w="1800000">
                  <a:extLst>
                    <a:ext uri="{9D8B030D-6E8A-4147-A177-3AD203B41FA5}">
                      <a16:colId xmlns:a16="http://schemas.microsoft.com/office/drawing/2014/main" val="4041116043"/>
                    </a:ext>
                  </a:extLst>
                </a:gridCol>
                <a:gridCol w="1800000">
                  <a:extLst>
                    <a:ext uri="{9D8B030D-6E8A-4147-A177-3AD203B41FA5}">
                      <a16:colId xmlns:a16="http://schemas.microsoft.com/office/drawing/2014/main" val="352846126"/>
                    </a:ext>
                  </a:extLst>
                </a:gridCol>
              </a:tblGrid>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a:solidFill>
                            <a:srgbClr val="115076"/>
                          </a:solidFill>
                          <a:latin typeface="Century Gothic" panose="020B0502020202020204" pitchFamily="34" charset="0"/>
                        </a:rPr>
                        <a:t>open [</a:t>
                      </a:r>
                      <a:r>
                        <a:rPr lang="en-US" sz="2400" b="1" dirty="0" err="1">
                          <a:solidFill>
                            <a:srgbClr val="115076"/>
                          </a:solidFill>
                          <a:latin typeface="Century Gothic" panose="020B0502020202020204" pitchFamily="34" charset="0"/>
                        </a:rPr>
                        <a:t>eu</a:t>
                      </a:r>
                      <a:r>
                        <a:rPr lang="en-US" sz="2400" b="1" dirty="0">
                          <a:solidFill>
                            <a:srgbClr val="115076"/>
                          </a:solidFill>
                          <a:latin typeface="Century Gothic" panose="020B0502020202020204" pitchFamily="34" charset="0"/>
                        </a:rPr>
                        <a:t>/</a:t>
                      </a:r>
                      <a:r>
                        <a:rPr lang="en-US" sz="2400" b="1" dirty="0" err="1">
                          <a:solidFill>
                            <a:srgbClr val="115076"/>
                          </a:solidFill>
                          <a:latin typeface="Century Gothic" panose="020B0502020202020204" pitchFamily="34" charset="0"/>
                        </a:rPr>
                        <a:t>œu</a:t>
                      </a:r>
                      <a:r>
                        <a:rPr lang="en-US" sz="2400" b="1"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a:solidFill>
                            <a:srgbClr val="115076"/>
                          </a:solidFill>
                          <a:latin typeface="Century Gothic" panose="020B0502020202020204" pitchFamily="34" charset="0"/>
                        </a:rPr>
                        <a:t>[</a:t>
                      </a:r>
                      <a:r>
                        <a:rPr lang="en-US" sz="2400" b="1" dirty="0" err="1">
                          <a:solidFill>
                            <a:srgbClr val="115076"/>
                          </a:solidFill>
                          <a:latin typeface="Century Gothic" panose="020B0502020202020204" pitchFamily="34" charset="0"/>
                        </a:rPr>
                        <a:t>eu</a:t>
                      </a:r>
                      <a:r>
                        <a:rPr lang="en-US" sz="2400" b="1"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3474738"/>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400" noProof="0" dirty="0">
                          <a:solidFill>
                            <a:srgbClr val="115076"/>
                          </a:solidFill>
                          <a:latin typeface="Century Gothic" panose="020B0502020202020204" pitchFamily="34" charset="0"/>
                        </a:rPr>
                        <a:t>Léa dit adieu à son vieux grand-père à deux heures.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99192471"/>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400" noProof="0" dirty="0">
                          <a:solidFill>
                            <a:srgbClr val="115076"/>
                          </a:solidFill>
                          <a:latin typeface="Century Gothic" panose="020B0502020202020204" pitchFamily="34" charset="0"/>
                        </a:rPr>
                        <a:t>Antoine choisit une seule fleur bleue à neuf heures.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35597014"/>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400" noProof="0" dirty="0">
                          <a:solidFill>
                            <a:srgbClr val="115076"/>
                          </a:solidFill>
                          <a:latin typeface="Century Gothic" panose="020B0502020202020204" pitchFamily="34" charset="0"/>
                        </a:rPr>
                        <a:t>Le chef travailleur donne un copieux déjeuner à la neuvième personne dans la queue.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53423470"/>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400" noProof="0" dirty="0">
                          <a:solidFill>
                            <a:srgbClr val="115076"/>
                          </a:solidFill>
                          <a:latin typeface="Century Gothic" panose="020B0502020202020204" pitchFamily="34" charset="0"/>
                        </a:rPr>
                        <a:t>Le jeune pêcheur va au fleuve parce qu’il veut prendre plusieurs poissons.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82562403"/>
                  </a:ext>
                </a:extLst>
              </a:tr>
            </a:tbl>
          </a:graphicData>
        </a:graphic>
      </p:graphicFrame>
      <p:sp>
        <p:nvSpPr>
          <p:cNvPr id="5" name="Rectangle 4">
            <a:extLst>
              <a:ext uri="{FF2B5EF4-FFF2-40B4-BE49-F238E27FC236}">
                <a16:creationId xmlns:a16="http://schemas.microsoft.com/office/drawing/2014/main" id="{0ADF39AC-DDD0-E44B-A1A3-6E2DEA522AD2}"/>
              </a:ext>
            </a:extLst>
          </p:cNvPr>
          <p:cNvSpPr/>
          <p:nvPr/>
        </p:nvSpPr>
        <p:spPr>
          <a:xfrm>
            <a:off x="8470891" y="2688922"/>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Rectangle 8">
            <a:extLst>
              <a:ext uri="{FF2B5EF4-FFF2-40B4-BE49-F238E27FC236}">
                <a16:creationId xmlns:a16="http://schemas.microsoft.com/office/drawing/2014/main" id="{B8E73AB3-3218-DC4B-BA38-4F78E6885183}"/>
              </a:ext>
            </a:extLst>
          </p:cNvPr>
          <p:cNvSpPr/>
          <p:nvPr/>
        </p:nvSpPr>
        <p:spPr>
          <a:xfrm>
            <a:off x="10133280" y="2625619"/>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A5B34626-EEE8-F647-A81A-846E3A6782B9}"/>
              </a:ext>
            </a:extLst>
          </p:cNvPr>
          <p:cNvSpPr/>
          <p:nvPr/>
        </p:nvSpPr>
        <p:spPr>
          <a:xfrm>
            <a:off x="1053582" y="3546948"/>
            <a:ext cx="6718862"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5F73D402-E11A-314A-82B8-70C11F8E424B}"/>
              </a:ext>
            </a:extLst>
          </p:cNvPr>
          <p:cNvSpPr/>
          <p:nvPr/>
        </p:nvSpPr>
        <p:spPr>
          <a:xfrm>
            <a:off x="8327956" y="3453203"/>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DCE54C9D-943D-0F43-B446-1A7F9E6F21A4}"/>
              </a:ext>
            </a:extLst>
          </p:cNvPr>
          <p:cNvSpPr/>
          <p:nvPr/>
        </p:nvSpPr>
        <p:spPr>
          <a:xfrm>
            <a:off x="10133280" y="3563304"/>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Rectangle 12">
            <a:extLst>
              <a:ext uri="{FF2B5EF4-FFF2-40B4-BE49-F238E27FC236}">
                <a16:creationId xmlns:a16="http://schemas.microsoft.com/office/drawing/2014/main" id="{5D23EEFC-01B8-714B-8933-FBD756C61234}"/>
              </a:ext>
            </a:extLst>
          </p:cNvPr>
          <p:cNvSpPr/>
          <p:nvPr/>
        </p:nvSpPr>
        <p:spPr>
          <a:xfrm>
            <a:off x="1071275" y="2605447"/>
            <a:ext cx="6718862"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TextBox 5">
            <a:extLst>
              <a:ext uri="{FF2B5EF4-FFF2-40B4-BE49-F238E27FC236}">
                <a16:creationId xmlns:a16="http://schemas.microsoft.com/office/drawing/2014/main" id="{40FFB4B6-4DFF-B149-85C1-79CBEFBBE09C}"/>
              </a:ext>
            </a:extLst>
          </p:cNvPr>
          <p:cNvSpPr txBox="1"/>
          <p:nvPr/>
        </p:nvSpPr>
        <p:spPr>
          <a:xfrm>
            <a:off x="5866929" y="702498"/>
            <a:ext cx="60429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Partners say alternate sentences while the other counts the SSCs they hear.</a:t>
            </a:r>
          </a:p>
        </p:txBody>
      </p:sp>
      <p:sp>
        <p:nvSpPr>
          <p:cNvPr id="2" name="Rectangle 1">
            <a:hlinkClick r:id="" action="ppaction://noaction">
              <a:snd r:embed="rId4" name="lea dit adieu.wav"/>
            </a:hlinkClick>
            <a:extLst>
              <a:ext uri="{FF2B5EF4-FFF2-40B4-BE49-F238E27FC236}">
                <a16:creationId xmlns:a16="http://schemas.microsoft.com/office/drawing/2014/main" id="{DD2079A1-265D-4087-8E5F-D919FE59F121}"/>
              </a:ext>
            </a:extLst>
          </p:cNvPr>
          <p:cNvSpPr/>
          <p:nvPr/>
        </p:nvSpPr>
        <p:spPr>
          <a:xfrm>
            <a:off x="358896" y="2688922"/>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1" name="Rectangle 20">
            <a:hlinkClick r:id="" action="ppaction://noaction">
              <a:snd r:embed="rId5" name="le chef travailleur.wav"/>
            </a:hlinkClick>
            <a:extLst>
              <a:ext uri="{FF2B5EF4-FFF2-40B4-BE49-F238E27FC236}">
                <a16:creationId xmlns:a16="http://schemas.microsoft.com/office/drawing/2014/main" id="{D3605254-B8D3-4A47-A782-ECD6FB5A4EF9}"/>
              </a:ext>
            </a:extLst>
          </p:cNvPr>
          <p:cNvSpPr/>
          <p:nvPr/>
        </p:nvSpPr>
        <p:spPr>
          <a:xfrm>
            <a:off x="358896" y="4575550"/>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3" name="Rectangle 22">
            <a:hlinkClick r:id="" action="ppaction://noaction">
              <a:snd r:embed="rId6" name="antoine choisit une.wav"/>
            </a:hlinkClick>
            <a:extLst>
              <a:ext uri="{FF2B5EF4-FFF2-40B4-BE49-F238E27FC236}">
                <a16:creationId xmlns:a16="http://schemas.microsoft.com/office/drawing/2014/main" id="{606CD54F-844D-47E4-8560-84CF8DF4BDEE}"/>
              </a:ext>
            </a:extLst>
          </p:cNvPr>
          <p:cNvSpPr/>
          <p:nvPr/>
        </p:nvSpPr>
        <p:spPr>
          <a:xfrm>
            <a:off x="358896" y="3630423"/>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24" name="Rectangle 23">
            <a:hlinkClick r:id="" action="ppaction://noaction">
              <a:snd r:embed="rId7" name="le jeune pecheur.wav"/>
            </a:hlinkClick>
            <a:extLst>
              <a:ext uri="{FF2B5EF4-FFF2-40B4-BE49-F238E27FC236}">
                <a16:creationId xmlns:a16="http://schemas.microsoft.com/office/drawing/2014/main" id="{317847FB-F6B8-46BE-94DC-33D2FDAB4A65}"/>
              </a:ext>
            </a:extLst>
          </p:cNvPr>
          <p:cNvSpPr/>
          <p:nvPr/>
        </p:nvSpPr>
        <p:spPr>
          <a:xfrm>
            <a:off x="358896" y="551130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25" name="Rectangle 24">
            <a:extLst>
              <a:ext uri="{FF2B5EF4-FFF2-40B4-BE49-F238E27FC236}">
                <a16:creationId xmlns:a16="http://schemas.microsoft.com/office/drawing/2014/main" id="{C0BFE65E-837A-43AD-A099-760C920291A4}"/>
              </a:ext>
            </a:extLst>
          </p:cNvPr>
          <p:cNvSpPr/>
          <p:nvPr/>
        </p:nvSpPr>
        <p:spPr>
          <a:xfrm>
            <a:off x="8651528" y="4468391"/>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Rectangle 25">
            <a:extLst>
              <a:ext uri="{FF2B5EF4-FFF2-40B4-BE49-F238E27FC236}">
                <a16:creationId xmlns:a16="http://schemas.microsoft.com/office/drawing/2014/main" id="{B79C41B8-6835-4287-8037-073F59744449}"/>
              </a:ext>
            </a:extLst>
          </p:cNvPr>
          <p:cNvSpPr/>
          <p:nvPr/>
        </p:nvSpPr>
        <p:spPr>
          <a:xfrm>
            <a:off x="10339331" y="4566503"/>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45AF15E0-A297-4034-A633-D5F8ADC9643D}"/>
              </a:ext>
            </a:extLst>
          </p:cNvPr>
          <p:cNvSpPr/>
          <p:nvPr/>
        </p:nvSpPr>
        <p:spPr>
          <a:xfrm>
            <a:off x="1071275" y="5443271"/>
            <a:ext cx="6990162" cy="712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Rectangle 27">
            <a:extLst>
              <a:ext uri="{FF2B5EF4-FFF2-40B4-BE49-F238E27FC236}">
                <a16:creationId xmlns:a16="http://schemas.microsoft.com/office/drawing/2014/main" id="{B27AE7B6-F52E-4B49-9719-813A6CC9512D}"/>
              </a:ext>
            </a:extLst>
          </p:cNvPr>
          <p:cNvSpPr/>
          <p:nvPr/>
        </p:nvSpPr>
        <p:spPr>
          <a:xfrm>
            <a:off x="8470890" y="5436749"/>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 name="Rectangle 28">
            <a:extLst>
              <a:ext uri="{FF2B5EF4-FFF2-40B4-BE49-F238E27FC236}">
                <a16:creationId xmlns:a16="http://schemas.microsoft.com/office/drawing/2014/main" id="{222D3759-0AA0-405A-A042-8BADD6658E89}"/>
              </a:ext>
            </a:extLst>
          </p:cNvPr>
          <p:cNvSpPr/>
          <p:nvPr/>
        </p:nvSpPr>
        <p:spPr>
          <a:xfrm>
            <a:off x="10205560" y="5436748"/>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 name="Rectangle 29">
            <a:extLst>
              <a:ext uri="{FF2B5EF4-FFF2-40B4-BE49-F238E27FC236}">
                <a16:creationId xmlns:a16="http://schemas.microsoft.com/office/drawing/2014/main" id="{E7B5A6D5-D850-446C-9318-E9B700BA81C7}"/>
              </a:ext>
            </a:extLst>
          </p:cNvPr>
          <p:cNvSpPr/>
          <p:nvPr/>
        </p:nvSpPr>
        <p:spPr>
          <a:xfrm>
            <a:off x="1071275" y="4468391"/>
            <a:ext cx="7062444" cy="78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55853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25" grpId="0" animBg="1"/>
      <p:bldP spid="26" grpId="0" animBg="1"/>
      <p:bldP spid="27" grpId="0" animBg="1"/>
      <p:bldP spid="28"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Rounded Rectangle 46">
            <a:extLst>
              <a:ext uri="{FF2B5EF4-FFF2-40B4-BE49-F238E27FC236}">
                <a16:creationId xmlns:a16="http://schemas.microsoft.com/office/drawing/2014/main" id="{91EECBAB-E0F4-42D2-B373-01E1D61B627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6EC184B8-50AA-D649-8CC5-0FC324BA3A57}"/>
              </a:ext>
            </a:extLst>
          </p:cNvPr>
          <p:cNvGraphicFramePr>
            <a:graphicFrameLocks noGrp="1"/>
          </p:cNvGraphicFramePr>
          <p:nvPr/>
        </p:nvGraphicFramePr>
        <p:xfrm>
          <a:off x="282080" y="1134727"/>
          <a:ext cx="11520000" cy="501288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3719525246"/>
                    </a:ext>
                  </a:extLst>
                </a:gridCol>
                <a:gridCol w="7200000">
                  <a:extLst>
                    <a:ext uri="{9D8B030D-6E8A-4147-A177-3AD203B41FA5}">
                      <a16:colId xmlns:a16="http://schemas.microsoft.com/office/drawing/2014/main" val="2857238209"/>
                    </a:ext>
                  </a:extLst>
                </a:gridCol>
                <a:gridCol w="1800000">
                  <a:extLst>
                    <a:ext uri="{9D8B030D-6E8A-4147-A177-3AD203B41FA5}">
                      <a16:colId xmlns:a16="http://schemas.microsoft.com/office/drawing/2014/main" val="4041116043"/>
                    </a:ext>
                  </a:extLst>
                </a:gridCol>
                <a:gridCol w="1800000">
                  <a:extLst>
                    <a:ext uri="{9D8B030D-6E8A-4147-A177-3AD203B41FA5}">
                      <a16:colId xmlns:a16="http://schemas.microsoft.com/office/drawing/2014/main" val="352846126"/>
                    </a:ext>
                  </a:extLst>
                </a:gridCol>
              </a:tblGrid>
              <a:tr h="8244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a:solidFill>
                            <a:srgbClr val="115076"/>
                          </a:solidFill>
                          <a:latin typeface="Century Gothic" panose="020B0502020202020204" pitchFamily="34" charset="0"/>
                        </a:rPr>
                        <a:t>open [</a:t>
                      </a:r>
                      <a:r>
                        <a:rPr lang="en-US" sz="2400" b="1" dirty="0" err="1">
                          <a:solidFill>
                            <a:srgbClr val="115076"/>
                          </a:solidFill>
                          <a:latin typeface="Century Gothic" panose="020B0502020202020204" pitchFamily="34" charset="0"/>
                        </a:rPr>
                        <a:t>eu</a:t>
                      </a:r>
                      <a:r>
                        <a:rPr lang="en-US" sz="2400" b="1" dirty="0">
                          <a:solidFill>
                            <a:srgbClr val="115076"/>
                          </a:solidFill>
                          <a:latin typeface="Century Gothic" panose="020B0502020202020204" pitchFamily="34" charset="0"/>
                        </a:rPr>
                        <a:t>/</a:t>
                      </a:r>
                      <a:r>
                        <a:rPr lang="en-US" sz="2400" b="1" dirty="0" err="1">
                          <a:solidFill>
                            <a:srgbClr val="115076"/>
                          </a:solidFill>
                          <a:latin typeface="Century Gothic" panose="020B0502020202020204" pitchFamily="34" charset="0"/>
                        </a:rPr>
                        <a:t>œu</a:t>
                      </a:r>
                      <a:r>
                        <a:rPr lang="en-US" sz="2400" b="1"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a:solidFill>
                            <a:srgbClr val="E65D02"/>
                          </a:solidFill>
                          <a:latin typeface="Century Gothic" panose="020B0502020202020204" pitchFamily="34" charset="0"/>
                        </a:rPr>
                        <a:t>[</a:t>
                      </a:r>
                      <a:r>
                        <a:rPr lang="en-US" sz="2400" b="1" dirty="0" err="1">
                          <a:solidFill>
                            <a:srgbClr val="E65D02"/>
                          </a:solidFill>
                          <a:latin typeface="Century Gothic" panose="020B0502020202020204" pitchFamily="34" charset="0"/>
                        </a:rPr>
                        <a:t>eu</a:t>
                      </a:r>
                      <a:r>
                        <a:rPr lang="en-US" sz="2400" b="1" dirty="0">
                          <a:solidFill>
                            <a:srgbClr val="E65D02"/>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3474738"/>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000" noProof="0" dirty="0">
                          <a:solidFill>
                            <a:srgbClr val="115076"/>
                          </a:solidFill>
                          <a:latin typeface="Century Gothic" panose="020B0502020202020204" pitchFamily="34" charset="0"/>
                        </a:rPr>
                        <a:t>Léa dit adi</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 à son vi</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x grand-père à d</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x h</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res.</a:t>
                      </a:r>
                    </a:p>
                    <a:p>
                      <a:r>
                        <a:rPr lang="fr-FR" sz="2000" noProof="0" dirty="0">
                          <a:solidFill>
                            <a:srgbClr val="115076"/>
                          </a:solidFill>
                          <a:latin typeface="Century Gothic" panose="020B0502020202020204" pitchFamily="34" charset="0"/>
                        </a:rPr>
                        <a:t>(Léa </a:t>
                      </a:r>
                      <a:r>
                        <a:rPr lang="fr-FR" sz="2000" noProof="0" dirty="0" err="1">
                          <a:solidFill>
                            <a:srgbClr val="115076"/>
                          </a:solidFill>
                          <a:latin typeface="Century Gothic" panose="020B0502020202020204" pitchFamily="34" charset="0"/>
                        </a:rPr>
                        <a:t>says</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goodbye</a:t>
                      </a:r>
                      <a:r>
                        <a:rPr lang="fr-FR" sz="2000" noProof="0" dirty="0">
                          <a:solidFill>
                            <a:srgbClr val="115076"/>
                          </a:solidFill>
                          <a:latin typeface="Century Gothic" panose="020B0502020202020204" pitchFamily="34" charset="0"/>
                        </a:rPr>
                        <a:t> to </a:t>
                      </a:r>
                      <a:r>
                        <a:rPr lang="fr-FR" sz="2000" noProof="0" dirty="0" err="1">
                          <a:solidFill>
                            <a:srgbClr val="115076"/>
                          </a:solidFill>
                          <a:latin typeface="Century Gothic" panose="020B0502020202020204" pitchFamily="34" charset="0"/>
                        </a:rPr>
                        <a:t>her</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old</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grandad</a:t>
                      </a:r>
                      <a:r>
                        <a:rPr lang="fr-FR" sz="2000" noProof="0" dirty="0">
                          <a:solidFill>
                            <a:srgbClr val="115076"/>
                          </a:solidFill>
                          <a:latin typeface="Century Gothic" panose="020B0502020202020204" pitchFamily="34" charset="0"/>
                        </a:rPr>
                        <a:t> at </a:t>
                      </a:r>
                      <a:r>
                        <a:rPr lang="fr-FR" sz="2000" noProof="0" dirty="0" err="1">
                          <a:solidFill>
                            <a:srgbClr val="115076"/>
                          </a:solidFill>
                          <a:latin typeface="Century Gothic" panose="020B0502020202020204" pitchFamily="34" charset="0"/>
                        </a:rPr>
                        <a:t>two</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o’clock</a:t>
                      </a:r>
                      <a:r>
                        <a:rPr lang="fr-FR" sz="2000" noProof="0" dirty="0">
                          <a:solidFill>
                            <a:srgbClr val="115076"/>
                          </a:solidFill>
                          <a:latin typeface="Century Gothic" panose="020B0502020202020204" pitchFamily="34" charset="0"/>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99192471"/>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000" noProof="0" dirty="0">
                          <a:solidFill>
                            <a:srgbClr val="115076"/>
                          </a:solidFill>
                          <a:latin typeface="Century Gothic" panose="020B0502020202020204" pitchFamily="34" charset="0"/>
                        </a:rPr>
                        <a:t>Antoine choisit une s</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le fl</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r bl</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e à n</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f h</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res.</a:t>
                      </a:r>
                    </a:p>
                    <a:p>
                      <a:r>
                        <a:rPr lang="fr-FR" sz="2000" noProof="0" dirty="0">
                          <a:solidFill>
                            <a:srgbClr val="115076"/>
                          </a:solidFill>
                          <a:latin typeface="Century Gothic" panose="020B0502020202020204" pitchFamily="34" charset="0"/>
                        </a:rPr>
                        <a:t>(Antoine choses a single </a:t>
                      </a:r>
                      <a:r>
                        <a:rPr lang="fr-FR" sz="2000" noProof="0" dirty="0" err="1">
                          <a:solidFill>
                            <a:srgbClr val="115076"/>
                          </a:solidFill>
                          <a:latin typeface="Century Gothic" panose="020B0502020202020204" pitchFamily="34" charset="0"/>
                        </a:rPr>
                        <a:t>blue</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flower</a:t>
                      </a:r>
                      <a:r>
                        <a:rPr lang="fr-FR" sz="2000" noProof="0" dirty="0">
                          <a:solidFill>
                            <a:srgbClr val="115076"/>
                          </a:solidFill>
                          <a:latin typeface="Century Gothic" panose="020B0502020202020204" pitchFamily="34" charset="0"/>
                        </a:rPr>
                        <a:t> at </a:t>
                      </a:r>
                      <a:r>
                        <a:rPr lang="fr-FR" sz="2000" noProof="0" dirty="0" err="1">
                          <a:solidFill>
                            <a:srgbClr val="115076"/>
                          </a:solidFill>
                          <a:latin typeface="Century Gothic" panose="020B0502020202020204" pitchFamily="34" charset="0"/>
                        </a:rPr>
                        <a:t>nine</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o’clock</a:t>
                      </a:r>
                      <a:r>
                        <a:rPr lang="fr-FR" sz="2000" noProof="0"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35597014"/>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000" noProof="0" dirty="0">
                          <a:solidFill>
                            <a:srgbClr val="115076"/>
                          </a:solidFill>
                          <a:latin typeface="Century Gothic" panose="020B0502020202020204" pitchFamily="34" charset="0"/>
                        </a:rPr>
                        <a:t>Le chef travaill</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r donne un copi</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x déj</a:t>
                      </a:r>
                      <a:r>
                        <a:rPr lang="fr-FR" sz="2000" b="1" noProof="0" dirty="0">
                          <a:solidFill>
                            <a:srgbClr val="EE6000"/>
                          </a:solidFill>
                          <a:latin typeface="Century Gothic" panose="020B0502020202020204" pitchFamily="34" charset="0"/>
                        </a:rPr>
                        <a:t>eu</a:t>
                      </a:r>
                      <a:r>
                        <a:rPr lang="fr-FR" sz="2000" noProof="0" dirty="0">
                          <a:solidFill>
                            <a:srgbClr val="115076"/>
                          </a:solidFill>
                          <a:latin typeface="Century Gothic" panose="020B0502020202020204" pitchFamily="34" charset="0"/>
                        </a:rPr>
                        <a:t>ner à la n</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vième personne dans la qu</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e. </a:t>
                      </a:r>
                    </a:p>
                    <a:p>
                      <a:r>
                        <a:rPr lang="fr-FR" sz="2000" noProof="0" dirty="0">
                          <a:solidFill>
                            <a:srgbClr val="115076"/>
                          </a:solidFill>
                          <a:latin typeface="Century Gothic" panose="020B0502020202020204" pitchFamily="34" charset="0"/>
                        </a:rPr>
                        <a:t>(The hard-</a:t>
                      </a:r>
                      <a:r>
                        <a:rPr lang="fr-FR" sz="2000" noProof="0" dirty="0" err="1">
                          <a:solidFill>
                            <a:srgbClr val="115076"/>
                          </a:solidFill>
                          <a:latin typeface="Century Gothic" panose="020B0502020202020204" pitchFamily="34" charset="0"/>
                        </a:rPr>
                        <a:t>working</a:t>
                      </a:r>
                      <a:r>
                        <a:rPr lang="fr-FR" sz="2000" noProof="0" dirty="0">
                          <a:solidFill>
                            <a:srgbClr val="115076"/>
                          </a:solidFill>
                          <a:latin typeface="Century Gothic" panose="020B0502020202020204" pitchFamily="34" charset="0"/>
                        </a:rPr>
                        <a:t> chef </a:t>
                      </a:r>
                      <a:r>
                        <a:rPr lang="fr-FR" sz="2000" noProof="0" dirty="0" err="1">
                          <a:solidFill>
                            <a:srgbClr val="115076"/>
                          </a:solidFill>
                          <a:latin typeface="Century Gothic" panose="020B0502020202020204" pitchFamily="34" charset="0"/>
                        </a:rPr>
                        <a:t>gives</a:t>
                      </a:r>
                      <a:r>
                        <a:rPr lang="fr-FR" sz="2000" noProof="0" dirty="0">
                          <a:solidFill>
                            <a:srgbClr val="115076"/>
                          </a:solidFill>
                          <a:latin typeface="Century Gothic" panose="020B0502020202020204" pitchFamily="34" charset="0"/>
                        </a:rPr>
                        <a:t> a </a:t>
                      </a:r>
                      <a:r>
                        <a:rPr lang="fr-FR" sz="2000" noProof="0" dirty="0" err="1">
                          <a:solidFill>
                            <a:srgbClr val="115076"/>
                          </a:solidFill>
                          <a:latin typeface="Century Gothic" panose="020B0502020202020204" pitchFamily="34" charset="0"/>
                        </a:rPr>
                        <a:t>generous</a:t>
                      </a:r>
                      <a:r>
                        <a:rPr lang="fr-FR" sz="2000" noProof="0" dirty="0">
                          <a:solidFill>
                            <a:srgbClr val="115076"/>
                          </a:solidFill>
                          <a:latin typeface="Century Gothic" panose="020B0502020202020204" pitchFamily="34" charset="0"/>
                        </a:rPr>
                        <a:t> lunch to the </a:t>
                      </a:r>
                      <a:r>
                        <a:rPr lang="fr-FR" sz="2000" noProof="0" dirty="0" err="1">
                          <a:solidFill>
                            <a:srgbClr val="115076"/>
                          </a:solidFill>
                          <a:latin typeface="Century Gothic" panose="020B0502020202020204" pitchFamily="34" charset="0"/>
                        </a:rPr>
                        <a:t>ninth</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person</a:t>
                      </a:r>
                      <a:r>
                        <a:rPr lang="fr-FR" sz="2000" noProof="0" dirty="0">
                          <a:solidFill>
                            <a:srgbClr val="115076"/>
                          </a:solidFill>
                          <a:latin typeface="Century Gothic" panose="020B0502020202020204" pitchFamily="34" charset="0"/>
                        </a:rPr>
                        <a:t> in the queue.)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53423470"/>
                  </a:ext>
                </a:extLst>
              </a:tr>
              <a:tr h="773557">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000" noProof="0" dirty="0">
                          <a:solidFill>
                            <a:srgbClr val="115076"/>
                          </a:solidFill>
                          <a:latin typeface="Century Gothic" panose="020B0502020202020204" pitchFamily="34" charset="0"/>
                        </a:rPr>
                        <a:t>Le j</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ne pêch</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r va au fl</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ve parce qu’il v</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t prendre plusi</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rs poissons. (The </a:t>
                      </a:r>
                      <a:r>
                        <a:rPr lang="fr-FR" sz="2000" noProof="0" dirty="0" err="1">
                          <a:solidFill>
                            <a:srgbClr val="115076"/>
                          </a:solidFill>
                          <a:latin typeface="Century Gothic" panose="020B0502020202020204" pitchFamily="34" charset="0"/>
                        </a:rPr>
                        <a:t>young</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fisherman</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goes</a:t>
                      </a:r>
                      <a:r>
                        <a:rPr lang="fr-FR" sz="2000" noProof="0" dirty="0">
                          <a:solidFill>
                            <a:srgbClr val="115076"/>
                          </a:solidFill>
                          <a:latin typeface="Century Gothic" panose="020B0502020202020204" pitchFamily="34" charset="0"/>
                        </a:rPr>
                        <a:t> to the river </a:t>
                      </a:r>
                      <a:r>
                        <a:rPr lang="fr-FR" sz="2000" noProof="0" dirty="0" err="1">
                          <a:solidFill>
                            <a:srgbClr val="115076"/>
                          </a:solidFill>
                          <a:latin typeface="Century Gothic" panose="020B0502020202020204" pitchFamily="34" charset="0"/>
                        </a:rPr>
                        <a:t>because</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he</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wants</a:t>
                      </a:r>
                      <a:r>
                        <a:rPr lang="fr-FR" sz="2000" noProof="0" dirty="0">
                          <a:solidFill>
                            <a:srgbClr val="115076"/>
                          </a:solidFill>
                          <a:latin typeface="Century Gothic" panose="020B0502020202020204" pitchFamily="34" charset="0"/>
                        </a:rPr>
                        <a:t> to </a:t>
                      </a:r>
                      <a:r>
                        <a:rPr lang="fr-FR" sz="2000" noProof="0" dirty="0" err="1">
                          <a:solidFill>
                            <a:srgbClr val="115076"/>
                          </a:solidFill>
                          <a:latin typeface="Century Gothic" panose="020B0502020202020204" pitchFamily="34" charset="0"/>
                        </a:rPr>
                        <a:t>take</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several</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fish</a:t>
                      </a:r>
                      <a:r>
                        <a:rPr lang="fr-FR" sz="2000" noProof="0" dirty="0">
                          <a:solidFill>
                            <a:srgbClr val="115076"/>
                          </a:solidFill>
                          <a:latin typeface="Century Gothic" panose="020B0502020202020204" pitchFamily="34" charset="0"/>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82562403"/>
                  </a:ext>
                </a:extLst>
              </a:tr>
            </a:tbl>
          </a:graphicData>
        </a:graphic>
      </p:graphicFrame>
      <p:sp>
        <p:nvSpPr>
          <p:cNvPr id="2" name="Rectangle 1">
            <a:hlinkClick r:id="" action="ppaction://noaction">
              <a:snd r:embed="rId4" name="lea dit adieu.wav"/>
            </a:hlinkClick>
            <a:extLst>
              <a:ext uri="{FF2B5EF4-FFF2-40B4-BE49-F238E27FC236}">
                <a16:creationId xmlns:a16="http://schemas.microsoft.com/office/drawing/2014/main" id="{DD2079A1-265D-4087-8E5F-D919FE59F121}"/>
              </a:ext>
            </a:extLst>
          </p:cNvPr>
          <p:cNvSpPr/>
          <p:nvPr/>
        </p:nvSpPr>
        <p:spPr>
          <a:xfrm>
            <a:off x="389920" y="2127854"/>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1" name="Rectangle 20">
            <a:hlinkClick r:id="" action="ppaction://noaction">
              <a:snd r:embed="rId5" name="le chef travailleur.wav"/>
            </a:hlinkClick>
            <a:extLst>
              <a:ext uri="{FF2B5EF4-FFF2-40B4-BE49-F238E27FC236}">
                <a16:creationId xmlns:a16="http://schemas.microsoft.com/office/drawing/2014/main" id="{D3605254-B8D3-4A47-A782-ECD6FB5A4EF9}"/>
              </a:ext>
            </a:extLst>
          </p:cNvPr>
          <p:cNvSpPr/>
          <p:nvPr/>
        </p:nvSpPr>
        <p:spPr>
          <a:xfrm>
            <a:off x="389920" y="413750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3" name="Rectangle 22">
            <a:hlinkClick r:id="" action="ppaction://noaction">
              <a:snd r:embed="rId6" name="antoine choisit une.wav"/>
            </a:hlinkClick>
            <a:extLst>
              <a:ext uri="{FF2B5EF4-FFF2-40B4-BE49-F238E27FC236}">
                <a16:creationId xmlns:a16="http://schemas.microsoft.com/office/drawing/2014/main" id="{606CD54F-844D-47E4-8560-84CF8DF4BDEE}"/>
              </a:ext>
            </a:extLst>
          </p:cNvPr>
          <p:cNvSpPr/>
          <p:nvPr/>
        </p:nvSpPr>
        <p:spPr>
          <a:xfrm>
            <a:off x="389920" y="3068520"/>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24" name="Rectangle 23">
            <a:hlinkClick r:id="" action="ppaction://noaction">
              <a:snd r:embed="rId7" name="le jeune pecheur.wav"/>
            </a:hlinkClick>
            <a:extLst>
              <a:ext uri="{FF2B5EF4-FFF2-40B4-BE49-F238E27FC236}">
                <a16:creationId xmlns:a16="http://schemas.microsoft.com/office/drawing/2014/main" id="{317847FB-F6B8-46BE-94DC-33D2FDAB4A65}"/>
              </a:ext>
            </a:extLst>
          </p:cNvPr>
          <p:cNvSpPr/>
          <p:nvPr/>
        </p:nvSpPr>
        <p:spPr>
          <a:xfrm>
            <a:off x="376071" y="534097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Tree>
    <p:extLst>
      <p:ext uri="{BB962C8B-B14F-4D97-AF65-F5344CB8AC3E}">
        <p14:creationId xmlns:p14="http://schemas.microsoft.com/office/powerpoint/2010/main" val="3951106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[open </a:t>
            </a:r>
            <a:r>
              <a:rPr lang="en-GB" sz="3600" b="1" dirty="0" err="1">
                <a:solidFill>
                  <a:schemeClr val="bg1"/>
                </a:solidFill>
              </a:rPr>
              <a:t>eu</a:t>
            </a:r>
            <a:r>
              <a:rPr lang="en-GB" sz="3600" b="1" dirty="0">
                <a:solidFill>
                  <a:schemeClr val="bg1"/>
                </a:solidFill>
              </a:rPr>
              <a:t>/</a:t>
            </a:r>
            <a:r>
              <a:rPr lang="en-GB" sz="3600" b="1" dirty="0" err="1">
                <a:solidFill>
                  <a:schemeClr val="bg1"/>
                </a:solidFill>
              </a:rPr>
              <a:t>œu</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381987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140013"/>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open </a:t>
            </a:r>
            <a:r>
              <a:rPr lang="en-GB" sz="10000" b="1" dirty="0" err="1">
                <a:solidFill>
                  <a:srgbClr val="1F4E79"/>
                </a:solidFill>
                <a:latin typeface="Century Gothic" panose="020B0502020202020204" pitchFamily="34" charset="0"/>
                <a:ea typeface="+mn-ea"/>
                <a:cs typeface="Calibri" panose="020F0502020204030204" pitchFamily="34" charset="0"/>
              </a:rPr>
              <a:t>eu</a:t>
            </a: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œu</a:t>
            </a:r>
            <a:endParaRPr lang="en-US" sz="10000" dirty="0"/>
          </a:p>
        </p:txBody>
      </p:sp>
      <p:sp>
        <p:nvSpPr>
          <p:cNvPr id="4" name="TextBox 3"/>
          <p:cNvSpPr txBox="1"/>
          <p:nvPr/>
        </p:nvSpPr>
        <p:spPr>
          <a:xfrm>
            <a:off x="4346161" y="4448882"/>
            <a:ext cx="349967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96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9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96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 name="Picture 4" descr="heart">
            <a:extLst>
              <a:ext uri="{FF2B5EF4-FFF2-40B4-BE49-F238E27FC236}">
                <a16:creationId xmlns:a16="http://schemas.microsoft.com/office/drawing/2014/main" id="{D4458B70-3E09-472E-A987-33A0EB070B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7041" y="2256718"/>
            <a:ext cx="2077915" cy="1886631"/>
          </a:xfrm>
          <a:prstGeom prst="rect">
            <a:avLst/>
          </a:prstGeom>
        </p:spPr>
      </p:pic>
    </p:spTree>
    <p:extLst>
      <p:ext uri="{BB962C8B-B14F-4D97-AF65-F5344CB8AC3E}">
        <p14:creationId xmlns:p14="http://schemas.microsoft.com/office/powerpoint/2010/main" val="330362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u coe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eu c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Mots qui </a:t>
            </a:r>
            <a:r>
              <a:rPr lang="en-GB" sz="2800" b="1" dirty="0" err="1">
                <a:solidFill>
                  <a:schemeClr val="bg1"/>
                </a:solidFill>
              </a:rPr>
              <a:t>finissent</a:t>
            </a:r>
            <a:r>
              <a:rPr lang="en-GB" sz="2800" b="1" dirty="0">
                <a:solidFill>
                  <a:schemeClr val="bg1"/>
                </a:solidFill>
              </a:rPr>
              <a:t> par -</a:t>
            </a:r>
            <a:r>
              <a:rPr lang="en-GB" sz="2800" b="1" dirty="0" err="1">
                <a:solidFill>
                  <a:schemeClr val="bg1"/>
                </a:solidFill>
              </a:rPr>
              <a:t>eur</a:t>
            </a:r>
            <a:r>
              <a:rPr lang="en-GB" sz="28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5505708"/>
            <a:ext cx="11729921" cy="506614"/>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SSC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eu</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always open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before an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French. </a:t>
            </a:r>
          </a:p>
        </p:txBody>
      </p:sp>
      <p:sp>
        <p:nvSpPr>
          <p:cNvPr id="17" name="TextBox 16">
            <a:extLst>
              <a:ext uri="{FF2B5EF4-FFF2-40B4-BE49-F238E27FC236}">
                <a16:creationId xmlns:a16="http://schemas.microsoft.com/office/drawing/2014/main" id="{CFFDBE6C-2825-A241-96C3-44F4FF23B82D}"/>
              </a:ext>
            </a:extLst>
          </p:cNvPr>
          <p:cNvSpPr txBox="1"/>
          <p:nvPr/>
        </p:nvSpPr>
        <p:spPr>
          <a:xfrm>
            <a:off x="180000" y="1338931"/>
            <a:ext cx="11729921" cy="506614"/>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Compare these two words: </a:t>
            </a:r>
          </a:p>
        </p:txBody>
      </p:sp>
      <p:sp>
        <p:nvSpPr>
          <p:cNvPr id="21" name="TextBox 20">
            <a:hlinkClick r:id="" action="ppaction://noaction">
              <a:snd r:embed="rId3" name="slide 4 peu.wav"/>
            </a:hlinkClick>
            <a:extLst>
              <a:ext uri="{FF2B5EF4-FFF2-40B4-BE49-F238E27FC236}">
                <a16:creationId xmlns:a16="http://schemas.microsoft.com/office/drawing/2014/main" id="{CA3C2729-770B-D74B-9868-52837359EE18}"/>
              </a:ext>
            </a:extLst>
          </p:cNvPr>
          <p:cNvSpPr txBox="1"/>
          <p:nvPr/>
        </p:nvSpPr>
        <p:spPr>
          <a:xfrm>
            <a:off x="2928736" y="3566600"/>
            <a:ext cx="2227921" cy="5066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p</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(bit)</a:t>
            </a:r>
          </a:p>
        </p:txBody>
      </p:sp>
      <p:sp>
        <p:nvSpPr>
          <p:cNvPr id="22" name="TextBox 21">
            <a:hlinkClick r:id="" action="ppaction://noaction">
              <a:snd r:embed="rId4" name="slide 4 peur.wav"/>
            </a:hlinkClick>
            <a:extLst>
              <a:ext uri="{FF2B5EF4-FFF2-40B4-BE49-F238E27FC236}">
                <a16:creationId xmlns:a16="http://schemas.microsoft.com/office/drawing/2014/main" id="{9EE9F64F-A094-974A-A131-948B996A0C58}"/>
              </a:ext>
            </a:extLst>
          </p:cNvPr>
          <p:cNvSpPr txBox="1"/>
          <p:nvPr/>
        </p:nvSpPr>
        <p:spPr>
          <a:xfrm>
            <a:off x="6841030" y="3569969"/>
            <a:ext cx="2227921" cy="506870"/>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p</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eu</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(fear)</a:t>
            </a:r>
          </a:p>
        </p:txBody>
      </p:sp>
      <p:sp>
        <p:nvSpPr>
          <p:cNvPr id="23" name="TextBox 22">
            <a:extLst>
              <a:ext uri="{FF2B5EF4-FFF2-40B4-BE49-F238E27FC236}">
                <a16:creationId xmlns:a16="http://schemas.microsoft.com/office/drawing/2014/main" id="{58D3F00E-370D-F548-A03E-7BB7F79AAF79}"/>
              </a:ext>
            </a:extLst>
          </p:cNvPr>
          <p:cNvSpPr txBox="1"/>
          <p:nvPr/>
        </p:nvSpPr>
        <p:spPr>
          <a:xfrm>
            <a:off x="179999" y="4973039"/>
            <a:ext cx="11729921" cy="506614"/>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are these words pronounced? Is the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SSC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eu</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open or closed?  </a:t>
            </a:r>
          </a:p>
        </p:txBody>
      </p:sp>
      <p:sp>
        <p:nvSpPr>
          <p:cNvPr id="5" name="Rounded Rectangular Callout 4">
            <a:extLst>
              <a:ext uri="{FF2B5EF4-FFF2-40B4-BE49-F238E27FC236}">
                <a16:creationId xmlns:a16="http://schemas.microsoft.com/office/drawing/2014/main" id="{8A578E65-9A4F-D44C-9D90-87B8EEBB31D3}"/>
              </a:ext>
            </a:extLst>
          </p:cNvPr>
          <p:cNvSpPr/>
          <p:nvPr/>
        </p:nvSpPr>
        <p:spPr>
          <a:xfrm>
            <a:off x="553661" y="2988332"/>
            <a:ext cx="2279374" cy="1255643"/>
          </a:xfrm>
          <a:prstGeom prst="wedgeRoundRectCallout">
            <a:avLst>
              <a:gd name="adj1" fmla="val 59400"/>
              <a:gd name="adj2" fmla="val 18173"/>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SSC [</a:t>
            </a:r>
            <a:r>
              <a:rPr kumimoji="0" lang="en-US"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eu</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is </a:t>
            </a: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closed</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26" name="Rounded Rectangular Callout 25">
            <a:extLst>
              <a:ext uri="{FF2B5EF4-FFF2-40B4-BE49-F238E27FC236}">
                <a16:creationId xmlns:a16="http://schemas.microsoft.com/office/drawing/2014/main" id="{7C657BB0-D745-AF4C-B393-D18D3E3813AD}"/>
              </a:ext>
            </a:extLst>
          </p:cNvPr>
          <p:cNvSpPr/>
          <p:nvPr/>
        </p:nvSpPr>
        <p:spPr>
          <a:xfrm>
            <a:off x="9394309" y="2988331"/>
            <a:ext cx="2279374" cy="1255643"/>
          </a:xfrm>
          <a:prstGeom prst="wedgeRoundRectCallout">
            <a:avLst>
              <a:gd name="adj1" fmla="val -61530"/>
              <a:gd name="adj2" fmla="val 1922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SSC [</a:t>
            </a:r>
            <a:r>
              <a:rPr kumimoji="0" lang="en-US"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eu</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is </a:t>
            </a: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open</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pic>
        <p:nvPicPr>
          <p:cNvPr id="9" name="Picture 8" descr="A picture containing vector graphics&#10;&#10;Description automatically generated">
            <a:hlinkClick r:id="" action="ppaction://noaction">
              <a:snd r:embed="rId4" name="slide 4 peur.wav"/>
            </a:hlinkClick>
            <a:extLst>
              <a:ext uri="{FF2B5EF4-FFF2-40B4-BE49-F238E27FC236}">
                <a16:creationId xmlns:a16="http://schemas.microsoft.com/office/drawing/2014/main" id="{8101D5C9-C69D-8146-929B-F6A6DA8883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0687" y="1725146"/>
            <a:ext cx="1768605" cy="1785342"/>
          </a:xfrm>
          <a:prstGeom prst="rect">
            <a:avLst/>
          </a:prstGeom>
        </p:spPr>
      </p:pic>
      <p:pic>
        <p:nvPicPr>
          <p:cNvPr id="1026" name="Picture 2">
            <a:hlinkClick r:id="" action="ppaction://noaction">
              <a:snd r:embed="rId3" name="slide 4 peu.wav"/>
            </a:hlinkClick>
            <a:extLst>
              <a:ext uri="{FF2B5EF4-FFF2-40B4-BE49-F238E27FC236}">
                <a16:creationId xmlns:a16="http://schemas.microsoft.com/office/drawing/2014/main" id="{FB915D12-005B-4E61-A542-2B8CF23A8E6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48654" y="2326695"/>
            <a:ext cx="1578339" cy="121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71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lide 4 peu.wav"/>
                                        </p:tgtEl>
                                      </p:cMediaNode>
                                    </p:audio>
                                  </p:sub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slide 4 peur.wav"/>
                                        </p:tgtEl>
                                      </p:cMediaNode>
                                    </p:audio>
                                  </p:sub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[open </a:t>
            </a:r>
            <a:r>
              <a:rPr lang="en-GB" sz="3600" b="1" dirty="0" err="1">
                <a:solidFill>
                  <a:schemeClr val="bg1"/>
                </a:solidFill>
              </a:rPr>
              <a:t>eu</a:t>
            </a:r>
            <a:r>
              <a:rPr lang="en-GB" sz="3600" b="1" dirty="0">
                <a:solidFill>
                  <a:schemeClr val="bg1"/>
                </a:solidFill>
              </a:rPr>
              <a:t>/</a:t>
            </a:r>
            <a:r>
              <a:rPr lang="en-GB" sz="3600" b="1" dirty="0" err="1">
                <a:solidFill>
                  <a:schemeClr val="bg1"/>
                </a:solidFill>
              </a:rPr>
              <a:t>œu</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the number 9"/>
          <p:cNvSpPr/>
          <p:nvPr/>
        </p:nvSpPr>
        <p:spPr>
          <a:xfrm>
            <a:off x="9597608" y="686930"/>
            <a:ext cx="1592103" cy="31547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rPr>
              <a:t>9</a:t>
            </a:r>
          </a:p>
        </p:txBody>
      </p:sp>
      <p:sp>
        <p:nvSpPr>
          <p:cNvPr id="2" name="Title 1"/>
          <p:cNvSpPr>
            <a:spLocks noGrp="1"/>
          </p:cNvSpPr>
          <p:nvPr>
            <p:ph type="title"/>
          </p:nvPr>
        </p:nvSpPr>
        <p:spPr>
          <a:xfrm>
            <a:off x="838197" y="116502"/>
            <a:ext cx="10515600" cy="1325563"/>
          </a:xfrm>
        </p:spPr>
        <p:txBody>
          <a:bodyPr>
            <a:noAutofit/>
          </a:bodyPr>
          <a:lstStyle/>
          <a:p>
            <a:pPr algn="ctr"/>
            <a:r>
              <a:rPr lang="en-GB" sz="6800" b="1" dirty="0">
                <a:solidFill>
                  <a:srgbClr val="1F4E79"/>
                </a:solidFill>
                <a:cs typeface="Calibri" panose="020F0502020204030204" pitchFamily="34" charset="0"/>
              </a:rPr>
              <a:t>open </a:t>
            </a:r>
            <a:r>
              <a:rPr lang="en-GB" sz="6800" b="1" dirty="0" err="1">
                <a:solidFill>
                  <a:srgbClr val="1F4E79"/>
                </a:solidFill>
                <a:cs typeface="Calibri" panose="020F0502020204030204" pitchFamily="34" charset="0"/>
              </a:rPr>
              <a:t>eu</a:t>
            </a:r>
            <a:r>
              <a:rPr lang="en-GB" sz="6800" b="1" dirty="0">
                <a:solidFill>
                  <a:srgbClr val="1F4E79"/>
                </a:solidFill>
                <a:cs typeface="Calibri" panose="020F0502020204030204" pitchFamily="34" charset="0"/>
              </a:rPr>
              <a:t>/</a:t>
            </a:r>
            <a:r>
              <a:rPr lang="en-GB" sz="6800" b="1" dirty="0" err="1">
                <a:solidFill>
                  <a:srgbClr val="1F4E79"/>
                </a:solidFill>
                <a:cs typeface="Calibri" panose="020F0502020204030204" pitchFamily="34" charset="0"/>
              </a:rPr>
              <a:t>œu</a:t>
            </a:r>
            <a:endParaRPr lang="en-GB" sz="6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592603" y="3617571"/>
            <a:ext cx="30178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77674" y="522183"/>
            <a:ext cx="266932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22278" y="374510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641109" y="426402"/>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9365172" y="3742753"/>
            <a:ext cx="20569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masks for theatre">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58993" y="1557149"/>
            <a:ext cx="2077915" cy="1876616"/>
          </a:xfrm>
          <a:prstGeom prst="rect">
            <a:avLst/>
          </a:prstGeom>
        </p:spPr>
      </p:pic>
      <p:sp>
        <p:nvSpPr>
          <p:cNvPr id="17" name="Rectangle 16">
            <a:extLst>
              <a:ext uri="{FF2B5EF4-FFF2-40B4-BE49-F238E27FC236}">
                <a16:creationId xmlns:a16="http://schemas.microsoft.com/office/drawing/2014/main" id="{6C70D5E9-D171-FB4C-B44F-3112BADFC250}"/>
              </a:ext>
            </a:extLst>
          </p:cNvPr>
          <p:cNvSpPr/>
          <p:nvPr/>
        </p:nvSpPr>
        <p:spPr>
          <a:xfrm>
            <a:off x="4986562" y="5611180"/>
            <a:ext cx="22188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[mistake]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6C70D5E9-D171-FB4C-B44F-3112BADFC250}"/>
              </a:ext>
            </a:extLst>
          </p:cNvPr>
          <p:cNvSpPr/>
          <p:nvPr/>
        </p:nvSpPr>
        <p:spPr>
          <a:xfrm>
            <a:off x="731980" y="4659526"/>
            <a:ext cx="1931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[young]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13669E85-0B91-4D09-B4D7-EDAAC49DD191}"/>
              </a:ext>
            </a:extLst>
          </p:cNvPr>
          <p:cNvSpPr/>
          <p:nvPr/>
        </p:nvSpPr>
        <p:spPr>
          <a:xfrm>
            <a:off x="9615239" y="4659527"/>
            <a:ext cx="15568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[sister]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heart">
            <a:extLst>
              <a:ext uri="{FF2B5EF4-FFF2-40B4-BE49-F238E27FC236}">
                <a16:creationId xmlns:a16="http://schemas.microsoft.com/office/drawing/2014/main" id="{88D2A1CC-6291-4008-AAAD-FFD943D9849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5949" y="2402923"/>
            <a:ext cx="1460096" cy="1325686"/>
          </a:xfrm>
          <a:prstGeom prst="rect">
            <a:avLst/>
          </a:prstGeom>
        </p:spPr>
      </p:pic>
    </p:spTree>
    <p:extLst>
      <p:ext uri="{BB962C8B-B14F-4D97-AF65-F5344CB8AC3E}">
        <p14:creationId xmlns:p14="http://schemas.microsoft.com/office/powerpoint/2010/main" val="72309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u coeur.wav"/>
                                        </p:tgtEl>
                                      </p:cMediaNode>
                                    </p:audio>
                                  </p:sub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subTnLst>
                                    <p:audio>
                                      <p:cMediaNode>
                                        <p:cTn display="0" masterRel="sameClick">
                                          <p:stCondLst>
                                            <p:cond evt="begin" delay="0">
                                              <p:tn val="16"/>
                                            </p:cond>
                                          </p:stCondLst>
                                          <p:endCondLst>
                                            <p:cond evt="onStopAudio" delay="0">
                                              <p:tgtEl>
                                                <p:sldTgt/>
                                              </p:tgtEl>
                                            </p:cond>
                                          </p:endCondLst>
                                        </p:cTn>
                                        <p:tgtEl>
                                          <p:sndTgt r:embed="rId5" name="44. coeu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eu acteu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6" name="eu acteu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eu neuf.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eu neuf.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eu jeun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8" name="eu jeu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eu erre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9" name="eu erre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soeu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s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9" grpId="0" animBg="1"/>
      <p:bldP spid="5" grpId="0"/>
      <p:bldP spid="4" grpId="0"/>
      <p:bldP spid="15" grpId="0"/>
      <p:bldP spid="7" grpId="0"/>
      <p:bldP spid="8" grpId="0"/>
      <p:bldP spid="10" grpId="0"/>
      <p:bldP spid="17" grpId="0"/>
      <p:bldP spid="22"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[open </a:t>
            </a:r>
            <a:r>
              <a:rPr lang="en-GB" sz="3600" b="1" dirty="0" err="1">
                <a:solidFill>
                  <a:schemeClr val="bg1"/>
                </a:solidFill>
              </a:rPr>
              <a:t>eu</a:t>
            </a:r>
            <a:r>
              <a:rPr lang="en-GB" sz="3600" b="1" dirty="0">
                <a:solidFill>
                  <a:schemeClr val="bg1"/>
                </a:solidFill>
              </a:rPr>
              <a:t>/</a:t>
            </a:r>
            <a:r>
              <a:rPr lang="en-GB" sz="3600" b="1" dirty="0" err="1">
                <a:solidFill>
                  <a:schemeClr val="bg1"/>
                </a:solidFill>
              </a:rPr>
              <a:t>œu</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1112479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486400" cy="707849"/>
          </a:xfrm>
        </p:spPr>
        <p:txBody>
          <a:bodyPr>
            <a:normAutofit fontScale="90000"/>
          </a:bodyPr>
          <a:lstStyle/>
          <a:p>
            <a:r>
              <a:rPr lang="en-GB" sz="3600" b="1" dirty="0">
                <a:solidFill>
                  <a:schemeClr val="bg1"/>
                </a:solidFill>
              </a:rPr>
              <a:t>Closed and open [</a:t>
            </a:r>
            <a:r>
              <a:rPr lang="fr-FR" sz="3600" b="1" dirty="0">
                <a:solidFill>
                  <a:schemeClr val="bg1"/>
                </a:solidFill>
              </a:rPr>
              <a:t>eu</a:t>
            </a:r>
            <a:r>
              <a:rPr lang="en-GB" sz="3600" b="1" dirty="0">
                <a:solidFill>
                  <a:schemeClr val="bg1"/>
                </a:solidFill>
              </a:rPr>
              <a:t>/</a:t>
            </a:r>
            <a:r>
              <a:rPr lang="fr-FR" sz="3600" b="1" dirty="0">
                <a:solidFill>
                  <a:schemeClr val="bg1"/>
                </a:solidFill>
              </a:rPr>
              <a:t>œu</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734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 [eu/œu] can sound different in different word positions! </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Rounded Rectangle 46">
            <a:extLst>
              <a:ext uri="{FF2B5EF4-FFF2-40B4-BE49-F238E27FC236}">
                <a16:creationId xmlns:a16="http://schemas.microsoft.com/office/drawing/2014/main" id="{9E1A3F7B-7943-43A5-8C86-110F8C7367F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grpSp>
        <p:nvGrpSpPr>
          <p:cNvPr id="15" name="Group 14">
            <a:extLst>
              <a:ext uri="{FF2B5EF4-FFF2-40B4-BE49-F238E27FC236}">
                <a16:creationId xmlns:a16="http://schemas.microsoft.com/office/drawing/2014/main" id="{193C8279-8E7A-4F08-8537-88BAC59E433A}"/>
              </a:ext>
            </a:extLst>
          </p:cNvPr>
          <p:cNvGrpSpPr/>
          <p:nvPr/>
        </p:nvGrpSpPr>
        <p:grpSpPr>
          <a:xfrm>
            <a:off x="3127589" y="2114660"/>
            <a:ext cx="2359520" cy="1139460"/>
            <a:chOff x="2630492" y="2905780"/>
            <a:chExt cx="2359520" cy="1139460"/>
          </a:xfrm>
        </p:grpSpPr>
        <p:sp>
          <p:nvSpPr>
            <p:cNvPr id="5" name="TextBox 4">
              <a:hlinkClick r:id="" action="ppaction://noaction">
                <a:snd r:embed="rId3" name="peu.wav"/>
              </a:hlinkClick>
              <a:extLst>
                <a:ext uri="{FF2B5EF4-FFF2-40B4-BE49-F238E27FC236}">
                  <a16:creationId xmlns:a16="http://schemas.microsoft.com/office/drawing/2014/main" id="{E554D2D5-C6F5-4813-AACE-C6D63AF26F47}"/>
                </a:ext>
              </a:extLst>
            </p:cNvPr>
            <p:cNvSpPr txBox="1"/>
            <p:nvPr/>
          </p:nvSpPr>
          <p:spPr>
            <a:xfrm>
              <a:off x="2630492" y="3214243"/>
              <a:ext cx="23595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fr-FR"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fr-FR" sz="4800" b="1" i="0" u="none" strike="noStrike" kern="1200" cap="none" spc="0" normalizeH="0" baseline="0" noProof="0" dirty="0">
                  <a:ln>
                    <a:noFill/>
                  </a:ln>
                  <a:solidFill>
                    <a:srgbClr val="E87D1E"/>
                  </a:solidFill>
                  <a:effectLst/>
                  <a:uLnTx/>
                  <a:uFillTx/>
                  <a:latin typeface="Century Gothic" panose="020F0302020204030204"/>
                  <a:ea typeface="+mn-ea"/>
                  <a:cs typeface="+mn-cs"/>
                </a:rPr>
                <a:t>eu</a:t>
              </a:r>
            </a:p>
          </p:txBody>
        </p:sp>
        <p:sp>
          <p:nvSpPr>
            <p:cNvPr id="10" name="TextBox 9">
              <a:extLst>
                <a:ext uri="{FF2B5EF4-FFF2-40B4-BE49-F238E27FC236}">
                  <a16:creationId xmlns:a16="http://schemas.microsoft.com/office/drawing/2014/main" id="{7AAB2E77-3804-47F2-908D-9A0F7B10B501}"/>
                </a:ext>
              </a:extLst>
            </p:cNvPr>
            <p:cNvSpPr txBox="1"/>
            <p:nvPr/>
          </p:nvSpPr>
          <p:spPr>
            <a:xfrm>
              <a:off x="2915440" y="2905780"/>
              <a:ext cx="17506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little]</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grpSp>
      <p:grpSp>
        <p:nvGrpSpPr>
          <p:cNvPr id="16" name="Group 15">
            <a:extLst>
              <a:ext uri="{FF2B5EF4-FFF2-40B4-BE49-F238E27FC236}">
                <a16:creationId xmlns:a16="http://schemas.microsoft.com/office/drawing/2014/main" id="{8A5E8D23-A684-482E-818C-5C7833E5C35B}"/>
              </a:ext>
            </a:extLst>
          </p:cNvPr>
          <p:cNvGrpSpPr/>
          <p:nvPr/>
        </p:nvGrpSpPr>
        <p:grpSpPr>
          <a:xfrm>
            <a:off x="6806844" y="2114660"/>
            <a:ext cx="1587138" cy="1106829"/>
            <a:chOff x="6408421" y="2938411"/>
            <a:chExt cx="1587138" cy="1106829"/>
          </a:xfrm>
        </p:grpSpPr>
        <p:sp>
          <p:nvSpPr>
            <p:cNvPr id="12" name="TextBox 11">
              <a:hlinkClick r:id="" action="ppaction://noaction">
                <a:snd r:embed="rId4" name="peur.wav"/>
              </a:hlinkClick>
              <a:extLst>
                <a:ext uri="{FF2B5EF4-FFF2-40B4-BE49-F238E27FC236}">
                  <a16:creationId xmlns:a16="http://schemas.microsoft.com/office/drawing/2014/main" id="{21794CD4-384C-47CD-9485-30E32E1E3B95}"/>
                </a:ext>
              </a:extLst>
            </p:cNvPr>
            <p:cNvSpPr txBox="1"/>
            <p:nvPr/>
          </p:nvSpPr>
          <p:spPr>
            <a:xfrm>
              <a:off x="6408421" y="3214243"/>
              <a:ext cx="15871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fr-FR" sz="4800" b="1" i="0" u="none" strike="noStrike" kern="1200" cap="none" spc="0" normalizeH="0" baseline="0" noProof="0" dirty="0">
                  <a:ln>
                    <a:noFill/>
                  </a:ln>
                  <a:solidFill>
                    <a:srgbClr val="E87D1E"/>
                  </a:solidFill>
                  <a:effectLst/>
                  <a:uLnTx/>
                  <a:uFillTx/>
                  <a:latin typeface="Century Gothic" panose="020F0302020204030204"/>
                  <a:ea typeface="+mn-ea"/>
                  <a:cs typeface="+mn-cs"/>
                </a:rPr>
                <a:t>eu</a:t>
              </a:r>
              <a:r>
                <a:rPr kumimoji="0" lang="fr-FR"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p>
          </p:txBody>
        </p:sp>
        <p:sp>
          <p:nvSpPr>
            <p:cNvPr id="14" name="TextBox 13">
              <a:extLst>
                <a:ext uri="{FF2B5EF4-FFF2-40B4-BE49-F238E27FC236}">
                  <a16:creationId xmlns:a16="http://schemas.microsoft.com/office/drawing/2014/main" id="{D44A87DB-2953-4825-A637-85444F0DE5F4}"/>
                </a:ext>
              </a:extLst>
            </p:cNvPr>
            <p:cNvSpPr txBox="1"/>
            <p:nvPr/>
          </p:nvSpPr>
          <p:spPr>
            <a:xfrm>
              <a:off x="6630406" y="2938411"/>
              <a:ext cx="11431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[fear]</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grpSp>
      <p:sp>
        <p:nvSpPr>
          <p:cNvPr id="17" name="Speech Bubble: Rectangle with Corners Rounded 16">
            <a:extLst>
              <a:ext uri="{FF2B5EF4-FFF2-40B4-BE49-F238E27FC236}">
                <a16:creationId xmlns:a16="http://schemas.microsoft.com/office/drawing/2014/main" id="{430EFDCE-8882-405D-8F66-0CBFF03386BA}"/>
              </a:ext>
            </a:extLst>
          </p:cNvPr>
          <p:cNvSpPr/>
          <p:nvPr/>
        </p:nvSpPr>
        <p:spPr>
          <a:xfrm>
            <a:off x="450664" y="3590686"/>
            <a:ext cx="4140925" cy="1704703"/>
          </a:xfrm>
          <a:prstGeom prst="wedgeRoundRectCallout">
            <a:avLst>
              <a:gd name="adj1" fmla="val 28842"/>
              <a:gd name="adj2" fmla="val -6576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This is a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closed</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vowel.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When you say this sound, your tongue is near the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top</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of your mouth.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451885F4-8BB3-43D0-A508-CA58FD642B3B}"/>
              </a:ext>
            </a:extLst>
          </p:cNvPr>
          <p:cNvSpPr/>
          <p:nvPr/>
        </p:nvSpPr>
        <p:spPr>
          <a:xfrm flipH="1">
            <a:off x="7600413" y="3590686"/>
            <a:ext cx="4140925" cy="1685109"/>
          </a:xfrm>
          <a:prstGeom prst="wedgeRoundRectCallout">
            <a:avLst>
              <a:gd name="adj1" fmla="val 28842"/>
              <a:gd name="adj2" fmla="val -6576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This is an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open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vowel.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When you say this sound, your tongue is near the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bottom</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of your mouth.</a:t>
            </a:r>
          </a:p>
        </p:txBody>
      </p:sp>
      <p:sp>
        <p:nvSpPr>
          <p:cNvPr id="21" name="Speech Bubble: Rectangle with Corners Rounded 20">
            <a:extLst>
              <a:ext uri="{FF2B5EF4-FFF2-40B4-BE49-F238E27FC236}">
                <a16:creationId xmlns:a16="http://schemas.microsoft.com/office/drawing/2014/main" id="{681BD7B2-CCB1-4142-86E5-173D421DDC7B}"/>
              </a:ext>
            </a:extLst>
          </p:cNvPr>
          <p:cNvSpPr/>
          <p:nvPr/>
        </p:nvSpPr>
        <p:spPr>
          <a:xfrm>
            <a:off x="9550400" y="1844130"/>
            <a:ext cx="2359520" cy="1587500"/>
          </a:xfrm>
          <a:prstGeom prst="wedgeRoundRectCallout">
            <a:avLst>
              <a:gd name="adj1" fmla="val -60663"/>
              <a:gd name="adj2" fmla="val 1770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long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vowel sounds like the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ur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in the English ‘h</a:t>
            </a:r>
            <a:r>
              <a:rPr kumimoji="0" lang="en-GB" sz="2000" b="1" i="0" u="sng" strike="noStrike" kern="1200" cap="none" spc="0" normalizeH="0" baseline="0" noProof="0" dirty="0">
                <a:ln>
                  <a:noFill/>
                </a:ln>
                <a:solidFill>
                  <a:prstClr val="white"/>
                </a:solidFill>
                <a:effectLst/>
                <a:uLnTx/>
                <a:uFillTx/>
                <a:latin typeface="Century Gothic" panose="020F0302020204030204"/>
                <a:ea typeface="+mn-ea"/>
                <a:cs typeface="+mn-cs"/>
              </a:rPr>
              <a:t>ur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a:t>
            </a:r>
          </a:p>
        </p:txBody>
      </p:sp>
      <p:sp>
        <p:nvSpPr>
          <p:cNvPr id="18" name="TextBox 17">
            <a:extLst>
              <a:ext uri="{FF2B5EF4-FFF2-40B4-BE49-F238E27FC236}">
                <a16:creationId xmlns:a16="http://schemas.microsoft.com/office/drawing/2014/main" id="{43CFD481-B929-44ED-807D-19D121D9E47F}"/>
              </a:ext>
            </a:extLst>
          </p:cNvPr>
          <p:cNvSpPr txBox="1"/>
          <p:nvPr/>
        </p:nvSpPr>
        <p:spPr>
          <a:xfrm>
            <a:off x="180000" y="5422316"/>
            <a:ext cx="118734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If the vowel is followed by a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pronounced consonant</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not</a:t>
            </a:r>
            <a:r>
              <a:rPr kumimoji="0" lang="en-GB" sz="28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an SFC)at the end of a word, it is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open.</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8670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eu.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peu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140013"/>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open </a:t>
            </a:r>
            <a:r>
              <a:rPr lang="fr-FR" sz="10000" b="1" dirty="0">
                <a:solidFill>
                  <a:srgbClr val="1F4E79"/>
                </a:solidFill>
                <a:latin typeface="Century Gothic" panose="020B0502020202020204" pitchFamily="34" charset="0"/>
                <a:ea typeface="+mn-ea"/>
                <a:cs typeface="Calibri" panose="020F0502020204030204" pitchFamily="34" charset="0"/>
              </a:rPr>
              <a:t>eu</a:t>
            </a:r>
            <a:r>
              <a:rPr lang="en-GB" sz="10000" b="1" dirty="0">
                <a:solidFill>
                  <a:srgbClr val="1F4E79"/>
                </a:solidFill>
                <a:latin typeface="Century Gothic" panose="020B0502020202020204" pitchFamily="34" charset="0"/>
                <a:ea typeface="+mn-ea"/>
                <a:cs typeface="Calibri" panose="020F0502020204030204" pitchFamily="34" charset="0"/>
              </a:rPr>
              <a:t>/</a:t>
            </a:r>
            <a:r>
              <a:rPr lang="fr-FR" sz="10000" b="1" dirty="0">
                <a:solidFill>
                  <a:srgbClr val="1F4E79"/>
                </a:solidFill>
                <a:latin typeface="Century Gothic" panose="020B0502020202020204" pitchFamily="34" charset="0"/>
                <a:cs typeface="Calibri" panose="020F0502020204030204" pitchFamily="34" charset="0"/>
              </a:rPr>
              <a:t>œu</a:t>
            </a:r>
            <a:endParaRPr lang="fr-FR" sz="10000" dirty="0"/>
          </a:p>
        </p:txBody>
      </p:sp>
      <p:sp>
        <p:nvSpPr>
          <p:cNvPr id="4" name="TextBox 3"/>
          <p:cNvSpPr txBox="1"/>
          <p:nvPr/>
        </p:nvSpPr>
        <p:spPr>
          <a:xfrm>
            <a:off x="4346161" y="4448882"/>
            <a:ext cx="349967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fr-FR" sz="9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œu</a:t>
            </a:r>
            <a:r>
              <a:rPr kumimoji="0" lang="fr-FR" sz="9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fr-FR" sz="96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 name="Picture 4" descr="heart">
            <a:extLst>
              <a:ext uri="{FF2B5EF4-FFF2-40B4-BE49-F238E27FC236}">
                <a16:creationId xmlns:a16="http://schemas.microsoft.com/office/drawing/2014/main" id="{D4458B70-3E09-472E-A987-33A0EB070B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7041" y="2256718"/>
            <a:ext cx="2077915" cy="1886631"/>
          </a:xfrm>
          <a:prstGeom prst="rect">
            <a:avLst/>
          </a:prstGeom>
        </p:spPr>
      </p:pic>
    </p:spTree>
    <p:extLst>
      <p:ext uri="{BB962C8B-B14F-4D97-AF65-F5344CB8AC3E}">
        <p14:creationId xmlns:p14="http://schemas.microsoft.com/office/powerpoint/2010/main" val="266996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u coe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eu c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the number 9"/>
          <p:cNvSpPr/>
          <p:nvPr/>
        </p:nvSpPr>
        <p:spPr>
          <a:xfrm>
            <a:off x="9597608" y="686930"/>
            <a:ext cx="1592103" cy="31547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rPr>
              <a:t>9</a:t>
            </a:r>
          </a:p>
        </p:txBody>
      </p:sp>
      <p:sp>
        <p:nvSpPr>
          <p:cNvPr id="2" name="Title 1"/>
          <p:cNvSpPr>
            <a:spLocks noGrp="1"/>
          </p:cNvSpPr>
          <p:nvPr>
            <p:ph type="title"/>
          </p:nvPr>
        </p:nvSpPr>
        <p:spPr>
          <a:xfrm>
            <a:off x="838197" y="116502"/>
            <a:ext cx="10515600" cy="1325563"/>
          </a:xfrm>
        </p:spPr>
        <p:txBody>
          <a:bodyPr>
            <a:noAutofit/>
          </a:bodyPr>
          <a:lstStyle/>
          <a:p>
            <a:pPr algn="ctr"/>
            <a:r>
              <a:rPr lang="en-GB" sz="6800" b="1" dirty="0">
                <a:solidFill>
                  <a:srgbClr val="1F4E79"/>
                </a:solidFill>
                <a:cs typeface="Calibri" panose="020F0502020204030204" pitchFamily="34" charset="0"/>
              </a:rPr>
              <a:t>open </a:t>
            </a:r>
            <a:r>
              <a:rPr lang="fr-FR" sz="6800" b="1" dirty="0">
                <a:solidFill>
                  <a:srgbClr val="1F4E79"/>
                </a:solidFill>
                <a:cs typeface="Calibri" panose="020F0502020204030204" pitchFamily="34" charset="0"/>
              </a:rPr>
              <a:t>eu</a:t>
            </a:r>
            <a:r>
              <a:rPr lang="en-GB" sz="6800" b="1" dirty="0">
                <a:solidFill>
                  <a:srgbClr val="1F4E79"/>
                </a:solidFill>
                <a:cs typeface="Calibri" panose="020F0502020204030204" pitchFamily="34" charset="0"/>
              </a:rPr>
              <a:t>/</a:t>
            </a:r>
            <a:r>
              <a:rPr lang="fr-FR" sz="6800" b="1" dirty="0">
                <a:solidFill>
                  <a:srgbClr val="1F4E79"/>
                </a:solidFill>
                <a:cs typeface="Calibri" panose="020F0502020204030204" pitchFamily="34" charset="0"/>
              </a:rPr>
              <a:t>œu</a:t>
            </a:r>
            <a:endParaRPr lang="fr-FR" sz="6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592603" y="3617571"/>
            <a:ext cx="30178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œu</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77674" y="522183"/>
            <a:ext cx="266932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act</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22278" y="374510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err</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8" name="TextBox 7"/>
          <p:cNvSpPr txBox="1"/>
          <p:nvPr/>
        </p:nvSpPr>
        <p:spPr>
          <a:xfrm>
            <a:off x="8641109" y="426402"/>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9365172" y="3742753"/>
            <a:ext cx="20569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œu</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fr-FR"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masks for theatre">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58993" y="1557149"/>
            <a:ext cx="2077915" cy="1876616"/>
          </a:xfrm>
          <a:prstGeom prst="rect">
            <a:avLst/>
          </a:prstGeom>
        </p:spPr>
      </p:pic>
      <p:sp>
        <p:nvSpPr>
          <p:cNvPr id="17" name="Rectangle 16">
            <a:extLst>
              <a:ext uri="{FF2B5EF4-FFF2-40B4-BE49-F238E27FC236}">
                <a16:creationId xmlns:a16="http://schemas.microsoft.com/office/drawing/2014/main" id="{6C70D5E9-D171-FB4C-B44F-3112BADFC250}"/>
              </a:ext>
            </a:extLst>
          </p:cNvPr>
          <p:cNvSpPr/>
          <p:nvPr/>
        </p:nvSpPr>
        <p:spPr>
          <a:xfrm>
            <a:off x="4986562" y="5611180"/>
            <a:ext cx="22188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[mistake]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6C70D5E9-D171-FB4C-B44F-3112BADFC250}"/>
              </a:ext>
            </a:extLst>
          </p:cNvPr>
          <p:cNvSpPr/>
          <p:nvPr/>
        </p:nvSpPr>
        <p:spPr>
          <a:xfrm>
            <a:off x="731980" y="4659526"/>
            <a:ext cx="1931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[young]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13669E85-0B91-4D09-B4D7-EDAAC49DD191}"/>
              </a:ext>
            </a:extLst>
          </p:cNvPr>
          <p:cNvSpPr/>
          <p:nvPr/>
        </p:nvSpPr>
        <p:spPr>
          <a:xfrm>
            <a:off x="9615239" y="4659527"/>
            <a:ext cx="15568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[sister]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heart">
            <a:extLst>
              <a:ext uri="{FF2B5EF4-FFF2-40B4-BE49-F238E27FC236}">
                <a16:creationId xmlns:a16="http://schemas.microsoft.com/office/drawing/2014/main" id="{88D2A1CC-6291-4008-AAAD-FFD943D9849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5949" y="2402923"/>
            <a:ext cx="1460096" cy="1325686"/>
          </a:xfrm>
          <a:prstGeom prst="rect">
            <a:avLst/>
          </a:prstGeom>
        </p:spPr>
      </p:pic>
    </p:spTree>
    <p:extLst>
      <p:ext uri="{BB962C8B-B14F-4D97-AF65-F5344CB8AC3E}">
        <p14:creationId xmlns:p14="http://schemas.microsoft.com/office/powerpoint/2010/main" val="124660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u coeur.wav"/>
                                        </p:tgtEl>
                                      </p:cMediaNode>
                                    </p:audio>
                                  </p:sub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subTnLst>
                                    <p:audio>
                                      <p:cMediaNode>
                                        <p:cTn display="0" masterRel="sameClick">
                                          <p:stCondLst>
                                            <p:cond evt="begin" delay="0">
                                              <p:tn val="16"/>
                                            </p:cond>
                                          </p:stCondLst>
                                          <p:endCondLst>
                                            <p:cond evt="onStopAudio" delay="0">
                                              <p:tgtEl>
                                                <p:sldTgt/>
                                              </p:tgtEl>
                                            </p:cond>
                                          </p:endCondLst>
                                        </p:cTn>
                                        <p:tgtEl>
                                          <p:sndTgt r:embed="rId5" name="44. coeu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eu acteu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6" name="eu acteu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eu neuf.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eu neuf.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eu jeun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8" name="eu jeu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eu erre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9" name="eu erre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soeu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s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9" grpId="0" animBg="1"/>
      <p:bldP spid="5" grpId="0"/>
      <p:bldP spid="4" grpId="0"/>
      <p:bldP spid="15" grpId="0"/>
      <p:bldP spid="7" grpId="0"/>
      <p:bldP spid="8" grpId="0"/>
      <p:bldP spid="10" grpId="0"/>
      <p:bldP spid="17" grpId="0"/>
      <p:bldP spid="22"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Les équipes de mots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écrire</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Organise les mots en équipes : open eu/œu vs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closed</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eu/œu.</a:t>
            </a:r>
          </a:p>
        </p:txBody>
      </p:sp>
      <p:grpSp>
        <p:nvGrpSpPr>
          <p:cNvPr id="3" name="Group 2">
            <a:extLst>
              <a:ext uri="{FF2B5EF4-FFF2-40B4-BE49-F238E27FC236}">
                <a16:creationId xmlns:a16="http://schemas.microsoft.com/office/drawing/2014/main" id="{21BD5B50-1CC7-4CF6-974B-C4B443A6727E}"/>
              </a:ext>
            </a:extLst>
          </p:cNvPr>
          <p:cNvGrpSpPr/>
          <p:nvPr/>
        </p:nvGrpSpPr>
        <p:grpSpPr>
          <a:xfrm>
            <a:off x="535749" y="3888023"/>
            <a:ext cx="2137176" cy="2411476"/>
            <a:chOff x="495516" y="3760124"/>
            <a:chExt cx="2137176" cy="2411476"/>
          </a:xfrm>
        </p:grpSpPr>
        <p:pic>
          <p:nvPicPr>
            <p:cNvPr id="1028" name="Picture 4" descr="Soccer, Arsenal Fc, Tottenham Hotspurs, Team, Colors">
              <a:extLst>
                <a:ext uri="{FF2B5EF4-FFF2-40B4-BE49-F238E27FC236}">
                  <a16:creationId xmlns:a16="http://schemas.microsoft.com/office/drawing/2014/main" id="{BE4F9F92-D69E-4492-AF09-A8288A441C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63" b="34957"/>
            <a:stretch/>
          </p:blipFill>
          <p:spPr bwMode="auto">
            <a:xfrm>
              <a:off x="495516" y="3760124"/>
              <a:ext cx="2137176" cy="24114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3EF16F1-7B2B-41B8-A428-EB487197F0BA}"/>
                </a:ext>
              </a:extLst>
            </p:cNvPr>
            <p:cNvSpPr txBox="1"/>
            <p:nvPr/>
          </p:nvSpPr>
          <p:spPr>
            <a:xfrm>
              <a:off x="967601" y="4135494"/>
              <a:ext cx="11652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open eu/oeu</a:t>
              </a:r>
            </a:p>
          </p:txBody>
        </p:sp>
      </p:grpSp>
      <p:grpSp>
        <p:nvGrpSpPr>
          <p:cNvPr id="5" name="Group 4">
            <a:extLst>
              <a:ext uri="{FF2B5EF4-FFF2-40B4-BE49-F238E27FC236}">
                <a16:creationId xmlns:a16="http://schemas.microsoft.com/office/drawing/2014/main" id="{769F21DA-6378-4B9C-BA8A-B1A0CFC9E2FE}"/>
              </a:ext>
            </a:extLst>
          </p:cNvPr>
          <p:cNvGrpSpPr/>
          <p:nvPr/>
        </p:nvGrpSpPr>
        <p:grpSpPr>
          <a:xfrm>
            <a:off x="9559308" y="3877212"/>
            <a:ext cx="2137176" cy="2411476"/>
            <a:chOff x="9556427" y="3760124"/>
            <a:chExt cx="2137176" cy="2411476"/>
          </a:xfrm>
        </p:grpSpPr>
        <p:pic>
          <p:nvPicPr>
            <p:cNvPr id="9" name="Picture 4" descr="Soccer, Arsenal Fc, Tottenham Hotspurs, Team, Colors">
              <a:extLst>
                <a:ext uri="{FF2B5EF4-FFF2-40B4-BE49-F238E27FC236}">
                  <a16:creationId xmlns:a16="http://schemas.microsoft.com/office/drawing/2014/main" id="{50342031-312A-41B8-9DE2-838F813BCA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563" b="34957"/>
            <a:stretch/>
          </p:blipFill>
          <p:spPr bwMode="auto">
            <a:xfrm>
              <a:off x="9556427" y="3760124"/>
              <a:ext cx="2137176" cy="24114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6E0F104-121B-4F54-A970-898E297B405B}"/>
                </a:ext>
              </a:extLst>
            </p:cNvPr>
            <p:cNvSpPr txBox="1"/>
            <p:nvPr/>
          </p:nvSpPr>
          <p:spPr>
            <a:xfrm>
              <a:off x="10070077" y="4135494"/>
              <a:ext cx="11652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closed eu/oeu</a:t>
              </a:r>
            </a:p>
          </p:txBody>
        </p:sp>
      </p:grpSp>
      <p:sp>
        <p:nvSpPr>
          <p:cNvPr id="6" name="Rectangle 5">
            <a:hlinkClick r:id="" action="ppaction://noaction">
              <a:snd r:embed="rId5" name="1 mieux.wav"/>
            </a:hlinkClick>
            <a:extLst>
              <a:ext uri="{FF2B5EF4-FFF2-40B4-BE49-F238E27FC236}">
                <a16:creationId xmlns:a16="http://schemas.microsoft.com/office/drawing/2014/main" id="{3C22F716-A285-4468-B409-9582FBDD532F}"/>
              </a:ext>
            </a:extLst>
          </p:cNvPr>
          <p:cNvSpPr/>
          <p:nvPr/>
        </p:nvSpPr>
        <p:spPr>
          <a:xfrm>
            <a:off x="495516"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hlinkClick r:id="" action="ppaction://noaction">
              <a:snd r:embed="rId6" name="2 peuple.wav"/>
            </a:hlinkClick>
            <a:extLst>
              <a:ext uri="{FF2B5EF4-FFF2-40B4-BE49-F238E27FC236}">
                <a16:creationId xmlns:a16="http://schemas.microsoft.com/office/drawing/2014/main" id="{A756B460-5D89-49B1-8ED1-C30BE0D5AE37}"/>
              </a:ext>
            </a:extLst>
          </p:cNvPr>
          <p:cNvSpPr/>
          <p:nvPr/>
        </p:nvSpPr>
        <p:spPr>
          <a:xfrm>
            <a:off x="1411332"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ectangle 14">
            <a:hlinkClick r:id="" action="ppaction://noaction">
              <a:snd r:embed="rId7" name="3 heure.wav"/>
            </a:hlinkClick>
            <a:extLst>
              <a:ext uri="{FF2B5EF4-FFF2-40B4-BE49-F238E27FC236}">
                <a16:creationId xmlns:a16="http://schemas.microsoft.com/office/drawing/2014/main" id="{82780229-18FE-43D1-9382-0E2801A5660F}"/>
              </a:ext>
            </a:extLst>
          </p:cNvPr>
          <p:cNvSpPr/>
          <p:nvPr/>
        </p:nvSpPr>
        <p:spPr>
          <a:xfrm>
            <a:off x="2327148"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hlinkClick r:id="" action="ppaction://noaction">
              <a:snd r:embed="rId8" name="4 nombreux.wav"/>
            </a:hlinkClick>
            <a:extLst>
              <a:ext uri="{FF2B5EF4-FFF2-40B4-BE49-F238E27FC236}">
                <a16:creationId xmlns:a16="http://schemas.microsoft.com/office/drawing/2014/main" id="{982ADE68-044E-4D14-94ED-E699FAE982BE}"/>
              </a:ext>
            </a:extLst>
          </p:cNvPr>
          <p:cNvSpPr/>
          <p:nvPr/>
        </p:nvSpPr>
        <p:spPr>
          <a:xfrm>
            <a:off x="3242964"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16">
            <a:hlinkClick r:id="" action="ppaction://noaction">
              <a:snd r:embed="rId9" name="5 deuxieme.wav"/>
            </a:hlinkClick>
            <a:extLst>
              <a:ext uri="{FF2B5EF4-FFF2-40B4-BE49-F238E27FC236}">
                <a16:creationId xmlns:a16="http://schemas.microsoft.com/office/drawing/2014/main" id="{E545A5B1-E862-406C-AB93-9D84F6F84CBB}"/>
              </a:ext>
            </a:extLst>
          </p:cNvPr>
          <p:cNvSpPr/>
          <p:nvPr/>
        </p:nvSpPr>
        <p:spPr>
          <a:xfrm>
            <a:off x="4158780"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10" name="6 dangereux.wav"/>
            </a:hlinkClick>
            <a:extLst>
              <a:ext uri="{FF2B5EF4-FFF2-40B4-BE49-F238E27FC236}">
                <a16:creationId xmlns:a16="http://schemas.microsoft.com/office/drawing/2014/main" id="{1D6A4384-E193-46EB-9354-138442F73554}"/>
              </a:ext>
            </a:extLst>
          </p:cNvPr>
          <p:cNvSpPr/>
          <p:nvPr/>
        </p:nvSpPr>
        <p:spPr>
          <a:xfrm>
            <a:off x="5074596"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11" name="7 serieux.wav"/>
            </a:hlinkClick>
            <a:extLst>
              <a:ext uri="{FF2B5EF4-FFF2-40B4-BE49-F238E27FC236}">
                <a16:creationId xmlns:a16="http://schemas.microsoft.com/office/drawing/2014/main" id="{A97E306B-C1AA-492A-B839-F2D8881CD19D}"/>
              </a:ext>
            </a:extLst>
          </p:cNvPr>
          <p:cNvSpPr/>
          <p:nvPr/>
        </p:nvSpPr>
        <p:spPr>
          <a:xfrm>
            <a:off x="5990412"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19">
            <a:hlinkClick r:id="" action="ppaction://noaction">
              <a:snd r:embed="rId12" name="8 euro.wav"/>
            </a:hlinkClick>
            <a:extLst>
              <a:ext uri="{FF2B5EF4-FFF2-40B4-BE49-F238E27FC236}">
                <a16:creationId xmlns:a16="http://schemas.microsoft.com/office/drawing/2014/main" id="{88813533-6C4D-4F4F-8668-DE8DB5FCEEAA}"/>
              </a:ext>
            </a:extLst>
          </p:cNvPr>
          <p:cNvSpPr/>
          <p:nvPr/>
        </p:nvSpPr>
        <p:spPr>
          <a:xfrm>
            <a:off x="6906231"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82362725-8715-4B65-AB15-5EABFA2CBEC5}"/>
              </a:ext>
            </a:extLst>
          </p:cNvPr>
          <p:cNvSpPr txBox="1"/>
          <p:nvPr/>
        </p:nvSpPr>
        <p:spPr>
          <a:xfrm>
            <a:off x="6476486" y="3472810"/>
            <a:ext cx="144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1. mieux</a:t>
            </a:r>
          </a:p>
        </p:txBody>
      </p:sp>
      <p:sp>
        <p:nvSpPr>
          <p:cNvPr id="22" name="TextBox 21">
            <a:extLst>
              <a:ext uri="{FF2B5EF4-FFF2-40B4-BE49-F238E27FC236}">
                <a16:creationId xmlns:a16="http://schemas.microsoft.com/office/drawing/2014/main" id="{2424D5D8-6A8E-49A4-B1F0-62242F09AEB9}"/>
              </a:ext>
            </a:extLst>
          </p:cNvPr>
          <p:cNvSpPr txBox="1"/>
          <p:nvPr/>
        </p:nvSpPr>
        <p:spPr>
          <a:xfrm>
            <a:off x="2988780" y="3904661"/>
            <a:ext cx="3122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2. peuple </a:t>
            </a:r>
            <a:r>
              <a:rPr kumimoji="0" lang="fr-FR" sz="2000" b="0" i="1" u="none" strike="noStrike" kern="1200" cap="none" spc="0" normalizeH="0" baseline="0" noProof="0" dirty="0">
                <a:ln>
                  <a:noFill/>
                </a:ln>
                <a:solidFill>
                  <a:srgbClr val="E87D1E"/>
                </a:solidFill>
                <a:effectLst/>
                <a:uLnTx/>
                <a:uFillTx/>
                <a:latin typeface="Century Gothic" panose="020F0302020204030204"/>
                <a:ea typeface="+mn-ea"/>
                <a:cs typeface="+mn-cs"/>
              </a:rPr>
              <a:t>(people)</a:t>
            </a:r>
            <a:endParaRPr kumimoji="0" lang="fr-FR" sz="2400" b="0" i="1"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4C94EB7-596E-4B40-AC87-586115AFFF35}"/>
              </a:ext>
            </a:extLst>
          </p:cNvPr>
          <p:cNvSpPr txBox="1"/>
          <p:nvPr/>
        </p:nvSpPr>
        <p:spPr>
          <a:xfrm>
            <a:off x="2988780" y="4412820"/>
            <a:ext cx="144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3. heure</a:t>
            </a:r>
          </a:p>
        </p:txBody>
      </p:sp>
      <p:sp>
        <p:nvSpPr>
          <p:cNvPr id="24" name="TextBox 23">
            <a:extLst>
              <a:ext uri="{FF2B5EF4-FFF2-40B4-BE49-F238E27FC236}">
                <a16:creationId xmlns:a16="http://schemas.microsoft.com/office/drawing/2014/main" id="{A78FDFDA-C1A4-47C9-9950-1B7E3B23DC1A}"/>
              </a:ext>
            </a:extLst>
          </p:cNvPr>
          <p:cNvSpPr txBox="1"/>
          <p:nvPr/>
        </p:nvSpPr>
        <p:spPr>
          <a:xfrm>
            <a:off x="6476485" y="3923259"/>
            <a:ext cx="34784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4. nombreux</a:t>
            </a:r>
            <a:r>
              <a:rPr kumimoji="0" lang="fr-FR" sz="2000" b="1" i="1"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000" b="0" i="1"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2000" b="0" i="1" u="none" strike="noStrike" kern="1200" cap="none" spc="0" normalizeH="0" baseline="0" noProof="0" dirty="0">
                <a:ln>
                  <a:noFill/>
                </a:ln>
                <a:solidFill>
                  <a:srgbClr val="E87D1E"/>
                </a:solidFill>
                <a:effectLst/>
                <a:uLnTx/>
                <a:uFillTx/>
                <a:latin typeface="Century Gothic" panose="020F0302020204030204"/>
                <a:ea typeface="+mn-ea"/>
                <a:cs typeface="+mn-cs"/>
              </a:rPr>
              <a:t>plentiful</a:t>
            </a:r>
            <a:r>
              <a:rPr kumimoji="0" lang="fr-FR" sz="2000" b="0" i="1" u="none" strike="noStrike" kern="1200" cap="none" spc="0" normalizeH="0" baseline="0" noProof="0" dirty="0">
                <a:ln>
                  <a:noFill/>
                </a:ln>
                <a:solidFill>
                  <a:srgbClr val="E87D1E"/>
                </a:solidFill>
                <a:effectLst/>
                <a:uLnTx/>
                <a:uFillTx/>
                <a:latin typeface="Century Gothic" panose="020F0302020204030204"/>
                <a:ea typeface="+mn-ea"/>
                <a:cs typeface="+mn-cs"/>
              </a:rPr>
              <a:t>)</a:t>
            </a:r>
            <a:endParaRPr kumimoji="0" lang="fr-FR" sz="2400" b="0" i="1"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3CA43544-36C5-44E2-A649-226AFB530C8B}"/>
              </a:ext>
            </a:extLst>
          </p:cNvPr>
          <p:cNvSpPr txBox="1"/>
          <p:nvPr/>
        </p:nvSpPr>
        <p:spPr>
          <a:xfrm>
            <a:off x="6476486" y="4373708"/>
            <a:ext cx="21347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5. deuxième</a:t>
            </a:r>
          </a:p>
        </p:txBody>
      </p:sp>
      <p:sp>
        <p:nvSpPr>
          <p:cNvPr id="26" name="TextBox 25">
            <a:extLst>
              <a:ext uri="{FF2B5EF4-FFF2-40B4-BE49-F238E27FC236}">
                <a16:creationId xmlns:a16="http://schemas.microsoft.com/office/drawing/2014/main" id="{0A0BC054-5C42-47D7-A91A-BFBDE488653B}"/>
              </a:ext>
            </a:extLst>
          </p:cNvPr>
          <p:cNvSpPr txBox="1"/>
          <p:nvPr/>
        </p:nvSpPr>
        <p:spPr>
          <a:xfrm>
            <a:off x="6476486" y="4824157"/>
            <a:ext cx="24038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6. dangereux</a:t>
            </a:r>
          </a:p>
        </p:txBody>
      </p:sp>
      <p:sp>
        <p:nvSpPr>
          <p:cNvPr id="27" name="TextBox 26">
            <a:extLst>
              <a:ext uri="{FF2B5EF4-FFF2-40B4-BE49-F238E27FC236}">
                <a16:creationId xmlns:a16="http://schemas.microsoft.com/office/drawing/2014/main" id="{8B10FD70-94A8-4696-9F3F-C49F5DE2973E}"/>
              </a:ext>
            </a:extLst>
          </p:cNvPr>
          <p:cNvSpPr txBox="1"/>
          <p:nvPr/>
        </p:nvSpPr>
        <p:spPr>
          <a:xfrm>
            <a:off x="6476485" y="5274606"/>
            <a:ext cx="29562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7. sérieux </a:t>
            </a:r>
            <a:r>
              <a:rPr kumimoji="0" lang="fr-FR" sz="2000" b="0" i="1"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2000" b="0" i="1" u="none" strike="noStrike" kern="1200" cap="none" spc="0" normalizeH="0" baseline="0" noProof="0" dirty="0">
                <a:ln>
                  <a:noFill/>
                </a:ln>
                <a:solidFill>
                  <a:srgbClr val="E87D1E"/>
                </a:solidFill>
                <a:effectLst/>
                <a:uLnTx/>
                <a:uFillTx/>
                <a:latin typeface="Century Gothic" panose="020F0302020204030204"/>
                <a:ea typeface="+mn-ea"/>
                <a:cs typeface="+mn-cs"/>
              </a:rPr>
              <a:t>serious</a:t>
            </a:r>
            <a:r>
              <a:rPr kumimoji="0" lang="fr-FR" sz="2000" b="0" i="1" u="none" strike="noStrike" kern="1200" cap="none" spc="0" normalizeH="0" baseline="0" noProof="0" dirty="0">
                <a:ln>
                  <a:noFill/>
                </a:ln>
                <a:solidFill>
                  <a:srgbClr val="E87D1E"/>
                </a:solidFill>
                <a:effectLst/>
                <a:uLnTx/>
                <a:uFillTx/>
                <a:latin typeface="Century Gothic" panose="020F0302020204030204"/>
                <a:ea typeface="+mn-ea"/>
                <a:cs typeface="+mn-cs"/>
              </a:rPr>
              <a:t>)</a:t>
            </a:r>
            <a:endParaRPr kumimoji="0" lang="fr-FR" sz="2400" b="0" i="1"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AC851F76-12B5-492D-9D78-ACE7E4B93E03}"/>
              </a:ext>
            </a:extLst>
          </p:cNvPr>
          <p:cNvSpPr txBox="1"/>
          <p:nvPr/>
        </p:nvSpPr>
        <p:spPr>
          <a:xfrm>
            <a:off x="6476486" y="5725057"/>
            <a:ext cx="144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8. euro</a:t>
            </a:r>
          </a:p>
        </p:txBody>
      </p:sp>
      <p:sp>
        <p:nvSpPr>
          <p:cNvPr id="29" name="TextBox 28">
            <a:extLst>
              <a:ext uri="{FF2B5EF4-FFF2-40B4-BE49-F238E27FC236}">
                <a16:creationId xmlns:a16="http://schemas.microsoft.com/office/drawing/2014/main" id="{61C4FCDA-7EF5-F1D9-3612-D576B14B3BD3}"/>
              </a:ext>
            </a:extLst>
          </p:cNvPr>
          <p:cNvSpPr txBox="1"/>
          <p:nvPr/>
        </p:nvSpPr>
        <p:spPr>
          <a:xfrm>
            <a:off x="2988779" y="4920979"/>
            <a:ext cx="28559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9. veuf </a:t>
            </a:r>
            <a:r>
              <a:rPr kumimoji="0" lang="fr-FR" sz="2000" b="0" i="1"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2000" b="0" i="1" u="none" strike="noStrike" kern="1200" cap="none" spc="0" normalizeH="0" baseline="0" noProof="0" dirty="0">
                <a:ln>
                  <a:noFill/>
                </a:ln>
                <a:solidFill>
                  <a:srgbClr val="E87D1E"/>
                </a:solidFill>
                <a:effectLst/>
                <a:uLnTx/>
                <a:uFillTx/>
                <a:latin typeface="Century Gothic" panose="020F0302020204030204"/>
                <a:ea typeface="+mn-ea"/>
                <a:cs typeface="+mn-cs"/>
              </a:rPr>
              <a:t>widower</a:t>
            </a:r>
            <a:r>
              <a:rPr kumimoji="0" lang="fr-FR" sz="2000" b="0" i="1" u="none" strike="noStrike" kern="1200" cap="none" spc="0" normalizeH="0" baseline="0" noProof="0" dirty="0">
                <a:ln>
                  <a:noFill/>
                </a:ln>
                <a:solidFill>
                  <a:srgbClr val="E87D1E"/>
                </a:solidFill>
                <a:effectLst/>
                <a:uLnTx/>
                <a:uFillTx/>
                <a:latin typeface="Century Gothic" panose="020F0302020204030204"/>
                <a:ea typeface="+mn-ea"/>
                <a:cs typeface="+mn-cs"/>
              </a:rPr>
              <a:t>)</a:t>
            </a:r>
            <a:endParaRPr kumimoji="0" lang="fr-FR" sz="2400" b="0" i="1"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D08FB09D-0B37-FD9E-C51E-ABE0C0C9BE20}"/>
              </a:ext>
            </a:extLst>
          </p:cNvPr>
          <p:cNvSpPr txBox="1"/>
          <p:nvPr/>
        </p:nvSpPr>
        <p:spPr>
          <a:xfrm>
            <a:off x="2988780" y="5429137"/>
            <a:ext cx="2855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10. beurre </a:t>
            </a:r>
            <a:r>
              <a:rPr kumimoji="0" lang="fr-FR" sz="2000" b="0" i="1" u="none" strike="noStrike" kern="1200" cap="none" spc="0" normalizeH="0" baseline="0" noProof="0" dirty="0">
                <a:ln>
                  <a:noFill/>
                </a:ln>
                <a:solidFill>
                  <a:srgbClr val="E87D1E"/>
                </a:solidFill>
                <a:effectLst/>
                <a:uLnTx/>
                <a:uFillTx/>
                <a:latin typeface="Century Gothic" panose="020F0302020204030204"/>
                <a:ea typeface="+mn-ea"/>
                <a:cs typeface="+mn-cs"/>
              </a:rPr>
              <a:t>(butter)</a:t>
            </a:r>
            <a:endParaRPr kumimoji="0" lang="fr-FR" sz="2400" b="0" i="1"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31" name="Rectangle 30">
            <a:hlinkClick r:id="" action="ppaction://noaction">
              <a:snd r:embed="rId13" name="veuf.wav"/>
            </a:hlinkClick>
            <a:extLst>
              <a:ext uri="{FF2B5EF4-FFF2-40B4-BE49-F238E27FC236}">
                <a16:creationId xmlns:a16="http://schemas.microsoft.com/office/drawing/2014/main" id="{6E8259F9-F2FE-63AB-86B0-A3602B74E01D}"/>
              </a:ext>
            </a:extLst>
          </p:cNvPr>
          <p:cNvSpPr/>
          <p:nvPr/>
        </p:nvSpPr>
        <p:spPr>
          <a:xfrm>
            <a:off x="7817549" y="2070689"/>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9</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ectangle 31">
            <a:hlinkClick r:id="" action="ppaction://noaction">
              <a:snd r:embed="rId14" name="beurre.wav"/>
            </a:hlinkClick>
            <a:extLst>
              <a:ext uri="{FF2B5EF4-FFF2-40B4-BE49-F238E27FC236}">
                <a16:creationId xmlns:a16="http://schemas.microsoft.com/office/drawing/2014/main" id="{D192047C-73A9-EF17-A6A0-29D3CC207105}"/>
              </a:ext>
            </a:extLst>
          </p:cNvPr>
          <p:cNvSpPr/>
          <p:nvPr/>
        </p:nvSpPr>
        <p:spPr>
          <a:xfrm>
            <a:off x="8731670" y="2070688"/>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Tree>
    <p:extLst>
      <p:ext uri="{BB962C8B-B14F-4D97-AF65-F5344CB8AC3E}">
        <p14:creationId xmlns:p14="http://schemas.microsoft.com/office/powerpoint/2010/main" val="420204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Virelangues</a:t>
            </a:r>
            <a:r>
              <a:rPr lang="en-GB" sz="3600" b="1" dirty="0">
                <a:solidFill>
                  <a:schemeClr val="bg1"/>
                </a:solidFill>
              </a:rPr>
              <a:t> 1/3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8" name="TextBox 17">
            <a:extLst>
              <a:ext uri="{FF2B5EF4-FFF2-40B4-BE49-F238E27FC236}">
                <a16:creationId xmlns:a16="http://schemas.microsoft.com/office/drawing/2014/main" id="{89B9508A-8013-469B-9D26-0EA09B4B15F3}"/>
              </a:ext>
            </a:extLst>
          </p:cNvPr>
          <p:cNvSpPr txBox="1"/>
          <p:nvPr/>
        </p:nvSpPr>
        <p:spPr>
          <a:xfrm>
            <a:off x="1194669" y="1704447"/>
            <a:ext cx="10172742"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Il y a de nombr</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 doct</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rs danger</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 au mili</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 du lac.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There are many dangerous doctors in the middle of the lake.)</a:t>
            </a:r>
          </a:p>
        </p:txBody>
      </p:sp>
      <p:sp>
        <p:nvSpPr>
          <p:cNvPr id="19" name="Rectangle 18">
            <a:hlinkClick r:id="" action="ppaction://noaction">
              <a:snd r:embed="rId4" name="docteurs dangereux slow.wav"/>
            </a:hlinkClick>
            <a:extLst>
              <a:ext uri="{FF2B5EF4-FFF2-40B4-BE49-F238E27FC236}">
                <a16:creationId xmlns:a16="http://schemas.microsoft.com/office/drawing/2014/main" id="{F43AA816-9DC5-4FA9-8781-67E2064D663D}"/>
              </a:ext>
            </a:extLst>
          </p:cNvPr>
          <p:cNvSpPr/>
          <p:nvPr/>
        </p:nvSpPr>
        <p:spPr>
          <a:xfrm>
            <a:off x="5095224" y="4571556"/>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19">
            <a:hlinkClick r:id="" action="ppaction://noaction">
              <a:snd r:embed="rId5" name="docteurs dangereux medium.wav"/>
            </a:hlinkClick>
            <a:extLst>
              <a:ext uri="{FF2B5EF4-FFF2-40B4-BE49-F238E27FC236}">
                <a16:creationId xmlns:a16="http://schemas.microsoft.com/office/drawing/2014/main" id="{8B094126-0124-47E6-BFF8-0A73351125FA}"/>
              </a:ext>
            </a:extLst>
          </p:cNvPr>
          <p:cNvSpPr/>
          <p:nvPr/>
        </p:nvSpPr>
        <p:spPr>
          <a:xfrm>
            <a:off x="6011040" y="4571556"/>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ectangle 20">
            <a:hlinkClick r:id="" action="ppaction://noaction">
              <a:snd r:embed="rId6" name="docteurs dangereux fast.wav"/>
            </a:hlinkClick>
            <a:extLst>
              <a:ext uri="{FF2B5EF4-FFF2-40B4-BE49-F238E27FC236}">
                <a16:creationId xmlns:a16="http://schemas.microsoft.com/office/drawing/2014/main" id="{083DEA39-6F24-4A6F-B879-FC15875223D4}"/>
              </a:ext>
            </a:extLst>
          </p:cNvPr>
          <p:cNvSpPr/>
          <p:nvPr/>
        </p:nvSpPr>
        <p:spPr>
          <a:xfrm>
            <a:off x="6926856" y="4571556"/>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03F94622-AB5D-C79F-B295-D9F7C754BAF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3855"/>
          <a:stretch/>
        </p:blipFill>
        <p:spPr>
          <a:xfrm>
            <a:off x="150443" y="3561559"/>
            <a:ext cx="4352664" cy="2560320"/>
          </a:xfrm>
          <a:prstGeom prst="rect">
            <a:avLst/>
          </a:prstGeom>
        </p:spPr>
      </p:pic>
      <p:pic>
        <p:nvPicPr>
          <p:cNvPr id="10" name="Picture 9" descr="Icon&#10;&#10;Description automatically generated">
            <a:extLst>
              <a:ext uri="{FF2B5EF4-FFF2-40B4-BE49-F238E27FC236}">
                <a16:creationId xmlns:a16="http://schemas.microsoft.com/office/drawing/2014/main" id="{D014EE66-BC05-96AB-94EA-5D6501A145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1341" y="5102288"/>
            <a:ext cx="703475" cy="779609"/>
          </a:xfrm>
          <a:prstGeom prst="rect">
            <a:avLst/>
          </a:prstGeom>
        </p:spPr>
      </p:pic>
      <p:pic>
        <p:nvPicPr>
          <p:cNvPr id="15" name="Picture 14" descr="Icon&#10;&#10;Description automatically generated">
            <a:extLst>
              <a:ext uri="{FF2B5EF4-FFF2-40B4-BE49-F238E27FC236}">
                <a16:creationId xmlns:a16="http://schemas.microsoft.com/office/drawing/2014/main" id="{C3FA81D7-AA03-706D-4F5E-3B6D442F57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4816" y="4357807"/>
            <a:ext cx="703475" cy="779609"/>
          </a:xfrm>
          <a:prstGeom prst="rect">
            <a:avLst/>
          </a:prstGeom>
        </p:spPr>
      </p:pic>
      <p:pic>
        <p:nvPicPr>
          <p:cNvPr id="16" name="Picture 15" descr="Icon&#10;&#10;Description automatically generated">
            <a:extLst>
              <a:ext uri="{FF2B5EF4-FFF2-40B4-BE49-F238E27FC236}">
                <a16:creationId xmlns:a16="http://schemas.microsoft.com/office/drawing/2014/main" id="{2AC82117-965F-F4C5-D375-A2758983F0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3982" y="4834143"/>
            <a:ext cx="703475" cy="779609"/>
          </a:xfrm>
          <a:prstGeom prst="rect">
            <a:avLst/>
          </a:prstGeom>
        </p:spPr>
      </p:pic>
    </p:spTree>
    <p:extLst>
      <p:ext uri="{BB962C8B-B14F-4D97-AF65-F5344CB8AC3E}">
        <p14:creationId xmlns:p14="http://schemas.microsoft.com/office/powerpoint/2010/main" val="3191569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Virelangues</a:t>
            </a:r>
            <a:r>
              <a:rPr lang="en-GB" sz="3600" b="1" dirty="0">
                <a:solidFill>
                  <a:schemeClr val="bg1"/>
                </a:solidFill>
              </a:rPr>
              <a:t> 2/3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9BCDAB04-320C-4ADB-A584-2506C6CA0334}"/>
              </a:ext>
            </a:extLst>
          </p:cNvPr>
          <p:cNvSpPr txBox="1"/>
          <p:nvPr/>
        </p:nvSpPr>
        <p:spPr>
          <a:xfrm>
            <a:off x="929841" y="1583423"/>
            <a:ext cx="10172742"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Je ne v</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 pas pl</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rer, il est mi</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 d'être h</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r</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 que d'être séri</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 don’t want to cry, it is better to be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happy than to be serious.)</a:t>
            </a:r>
          </a:p>
        </p:txBody>
      </p:sp>
      <p:sp>
        <p:nvSpPr>
          <p:cNvPr id="9" name="Rectangle 8">
            <a:hlinkClick r:id="" action="ppaction://noaction">
              <a:snd r:embed="rId4" name="pas pleurer slow.wav"/>
            </a:hlinkClick>
            <a:extLst>
              <a:ext uri="{FF2B5EF4-FFF2-40B4-BE49-F238E27FC236}">
                <a16:creationId xmlns:a16="http://schemas.microsoft.com/office/drawing/2014/main" id="{204BCB3B-D853-409C-A6C8-0B737AB225E3}"/>
              </a:ext>
            </a:extLst>
          </p:cNvPr>
          <p:cNvSpPr/>
          <p:nvPr/>
        </p:nvSpPr>
        <p:spPr>
          <a:xfrm>
            <a:off x="4920762" y="4571556"/>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5" name="pas pleurer medium.wav"/>
            </a:hlinkClick>
            <a:extLst>
              <a:ext uri="{FF2B5EF4-FFF2-40B4-BE49-F238E27FC236}">
                <a16:creationId xmlns:a16="http://schemas.microsoft.com/office/drawing/2014/main" id="{8B76C859-C981-49B8-8166-23F6F8EBB46A}"/>
              </a:ext>
            </a:extLst>
          </p:cNvPr>
          <p:cNvSpPr/>
          <p:nvPr/>
        </p:nvSpPr>
        <p:spPr>
          <a:xfrm>
            <a:off x="5836578" y="4571556"/>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ectangle 10">
            <a:hlinkClick r:id="" action="ppaction://noaction">
              <a:snd r:embed="rId6" name="pas pleurer fast.wav"/>
            </a:hlinkClick>
            <a:extLst>
              <a:ext uri="{FF2B5EF4-FFF2-40B4-BE49-F238E27FC236}">
                <a16:creationId xmlns:a16="http://schemas.microsoft.com/office/drawing/2014/main" id="{9EE73DDE-2DA5-47E4-AE07-A7EADE32D0A0}"/>
              </a:ext>
            </a:extLst>
          </p:cNvPr>
          <p:cNvSpPr/>
          <p:nvPr/>
        </p:nvSpPr>
        <p:spPr>
          <a:xfrm>
            <a:off x="6752394" y="4571556"/>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descr="A picture containing indoor, close&#10;&#10;Description automatically generated">
            <a:extLst>
              <a:ext uri="{FF2B5EF4-FFF2-40B4-BE49-F238E27FC236}">
                <a16:creationId xmlns:a16="http://schemas.microsoft.com/office/drawing/2014/main" id="{B6EC20D7-C5C6-5D2C-F69F-4377562ABB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932" r="49333"/>
          <a:stretch/>
        </p:blipFill>
        <p:spPr>
          <a:xfrm>
            <a:off x="9580464" y="3066053"/>
            <a:ext cx="1539315" cy="3011006"/>
          </a:xfrm>
          <a:prstGeom prst="rect">
            <a:avLst/>
          </a:prstGeom>
        </p:spPr>
      </p:pic>
      <p:pic>
        <p:nvPicPr>
          <p:cNvPr id="12" name="Picture 11" descr="A picture containing indoor, close&#10;&#10;Description automatically generated">
            <a:extLst>
              <a:ext uri="{FF2B5EF4-FFF2-40B4-BE49-F238E27FC236}">
                <a16:creationId xmlns:a16="http://schemas.microsoft.com/office/drawing/2014/main" id="{732B57A8-B2B1-D1EA-F4A3-132EA62EDD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334" r="23931"/>
          <a:stretch/>
        </p:blipFill>
        <p:spPr>
          <a:xfrm>
            <a:off x="1009847" y="3066053"/>
            <a:ext cx="1539315" cy="3011006"/>
          </a:xfrm>
          <a:prstGeom prst="rect">
            <a:avLst/>
          </a:prstGeom>
        </p:spPr>
      </p:pic>
    </p:spTree>
    <p:extLst>
      <p:ext uri="{BB962C8B-B14F-4D97-AF65-F5344CB8AC3E}">
        <p14:creationId xmlns:p14="http://schemas.microsoft.com/office/powerpoint/2010/main" val="1330233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Virelangues</a:t>
            </a:r>
            <a:r>
              <a:rPr lang="en-GB" sz="3600" b="1" dirty="0">
                <a:solidFill>
                  <a:schemeClr val="bg1"/>
                </a:solidFill>
              </a:rPr>
              <a:t> 3/3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370874" y="1602532"/>
            <a:ext cx="10172742"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L’entrepren</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r est courag</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il fait la pr</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ve de sa val</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r chaque h</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 entrepreneur is brave, he proves his worth every hour.)</a:t>
            </a:r>
          </a:p>
        </p:txBody>
      </p:sp>
      <p:sp>
        <p:nvSpPr>
          <p:cNvPr id="6" name="Rectangle 5">
            <a:hlinkClick r:id="" action="ppaction://noaction">
              <a:snd r:embed="rId4" name="l'entrepreneur slow.wav"/>
            </a:hlinkClick>
            <a:extLst>
              <a:ext uri="{FF2B5EF4-FFF2-40B4-BE49-F238E27FC236}">
                <a16:creationId xmlns:a16="http://schemas.microsoft.com/office/drawing/2014/main" id="{679D3F3A-FEC0-4123-8417-9F493DF0F043}"/>
              </a:ext>
            </a:extLst>
          </p:cNvPr>
          <p:cNvSpPr/>
          <p:nvPr/>
        </p:nvSpPr>
        <p:spPr>
          <a:xfrm>
            <a:off x="5131300" y="4285979"/>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hlinkClick r:id="" action="ppaction://noaction">
              <a:snd r:embed="rId5" name="l'entrepreneur medium.wav"/>
            </a:hlinkClick>
            <a:extLst>
              <a:ext uri="{FF2B5EF4-FFF2-40B4-BE49-F238E27FC236}">
                <a16:creationId xmlns:a16="http://schemas.microsoft.com/office/drawing/2014/main" id="{323399B1-0AE1-4183-8319-84628BC2E82C}"/>
              </a:ext>
            </a:extLst>
          </p:cNvPr>
          <p:cNvSpPr/>
          <p:nvPr/>
        </p:nvSpPr>
        <p:spPr>
          <a:xfrm>
            <a:off x="6047116" y="4285979"/>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6" name="l'entrepreneur fast.wav"/>
            </a:hlinkClick>
            <a:extLst>
              <a:ext uri="{FF2B5EF4-FFF2-40B4-BE49-F238E27FC236}">
                <a16:creationId xmlns:a16="http://schemas.microsoft.com/office/drawing/2014/main" id="{37FC86A2-9930-46C6-9EA3-42254C34EA5D}"/>
              </a:ext>
            </a:extLst>
          </p:cNvPr>
          <p:cNvSpPr/>
          <p:nvPr/>
        </p:nvSpPr>
        <p:spPr>
          <a:xfrm>
            <a:off x="6962932" y="4285979"/>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descr="A picture containing shape&#10;&#10;Description automatically generated">
            <a:extLst>
              <a:ext uri="{FF2B5EF4-FFF2-40B4-BE49-F238E27FC236}">
                <a16:creationId xmlns:a16="http://schemas.microsoft.com/office/drawing/2014/main" id="{2445EC01-B1F1-DCC1-E070-2B5DA23F17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7496" y="3481042"/>
            <a:ext cx="2137708" cy="2690527"/>
          </a:xfrm>
          <a:prstGeom prst="rect">
            <a:avLst/>
          </a:prstGeom>
        </p:spPr>
      </p:pic>
    </p:spTree>
    <p:extLst>
      <p:ext uri="{BB962C8B-B14F-4D97-AF65-F5344CB8AC3E}">
        <p14:creationId xmlns:p14="http://schemas.microsoft.com/office/powerpoint/2010/main" val="3368261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140013"/>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open </a:t>
            </a:r>
            <a:r>
              <a:rPr lang="en-GB" sz="10000" b="1" dirty="0" err="1">
                <a:solidFill>
                  <a:srgbClr val="1F4E79"/>
                </a:solidFill>
                <a:latin typeface="Century Gothic" panose="020B0502020202020204" pitchFamily="34" charset="0"/>
                <a:ea typeface="+mn-ea"/>
                <a:cs typeface="Calibri" panose="020F0502020204030204" pitchFamily="34" charset="0"/>
              </a:rPr>
              <a:t>eu</a:t>
            </a: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œu</a:t>
            </a:r>
            <a:endParaRPr lang="en-US" sz="10000" dirty="0"/>
          </a:p>
        </p:txBody>
      </p:sp>
      <p:sp>
        <p:nvSpPr>
          <p:cNvPr id="4" name="TextBox 3"/>
          <p:cNvSpPr txBox="1"/>
          <p:nvPr/>
        </p:nvSpPr>
        <p:spPr>
          <a:xfrm>
            <a:off x="4346161" y="4448882"/>
            <a:ext cx="349967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96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9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96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 name="Picture 4" descr="heart">
            <a:extLst>
              <a:ext uri="{FF2B5EF4-FFF2-40B4-BE49-F238E27FC236}">
                <a16:creationId xmlns:a16="http://schemas.microsoft.com/office/drawing/2014/main" id="{D4458B70-3E09-472E-A987-33A0EB070B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7041" y="2256718"/>
            <a:ext cx="2077915" cy="1886631"/>
          </a:xfrm>
          <a:prstGeom prst="rect">
            <a:avLst/>
          </a:prstGeom>
        </p:spPr>
      </p:pic>
    </p:spTree>
    <p:extLst>
      <p:ext uri="{BB962C8B-B14F-4D97-AF65-F5344CB8AC3E}">
        <p14:creationId xmlns:p14="http://schemas.microsoft.com/office/powerpoint/2010/main" val="306666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u coe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eu c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140013"/>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cs typeface="Calibri" panose="020F0502020204030204" pitchFamily="34" charset="0"/>
              </a:rPr>
              <a:t>open </a:t>
            </a:r>
            <a:r>
              <a:rPr lang="en-GB" sz="10000" b="1" dirty="0" err="1">
                <a:solidFill>
                  <a:srgbClr val="1F4E79"/>
                </a:solidFill>
                <a:latin typeface="Century Gothic" panose="020B0502020202020204" pitchFamily="34" charset="0"/>
                <a:cs typeface="Calibri" panose="020F0502020204030204" pitchFamily="34" charset="0"/>
              </a:rPr>
              <a:t>eu</a:t>
            </a: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œu</a:t>
            </a:r>
            <a:endParaRPr lang="en-US" sz="10000" dirty="0"/>
          </a:p>
        </p:txBody>
      </p:sp>
      <p:sp>
        <p:nvSpPr>
          <p:cNvPr id="4" name="TextBox 3"/>
          <p:cNvSpPr txBox="1"/>
          <p:nvPr/>
        </p:nvSpPr>
        <p:spPr>
          <a:xfrm>
            <a:off x="4151834" y="2644170"/>
            <a:ext cx="349967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96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9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96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65082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u c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140013"/>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cs typeface="Calibri" panose="020F0502020204030204" pitchFamily="34" charset="0"/>
              </a:rPr>
              <a:t>open </a:t>
            </a:r>
            <a:r>
              <a:rPr lang="en-GB" sz="10000" b="1" dirty="0" err="1">
                <a:solidFill>
                  <a:srgbClr val="1F4E79"/>
                </a:solidFill>
                <a:latin typeface="Century Gothic" panose="020B0502020202020204" pitchFamily="34" charset="0"/>
                <a:cs typeface="Calibri" panose="020F0502020204030204" pitchFamily="34" charset="0"/>
              </a:rPr>
              <a:t>eu</a:t>
            </a: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œu</a:t>
            </a:r>
            <a:endParaRPr lang="en-US" sz="10000" dirty="0"/>
          </a:p>
        </p:txBody>
      </p:sp>
      <p:sp>
        <p:nvSpPr>
          <p:cNvPr id="4" name="TextBox 3"/>
          <p:cNvSpPr txBox="1"/>
          <p:nvPr/>
        </p:nvSpPr>
        <p:spPr>
          <a:xfrm>
            <a:off x="4289876" y="4486982"/>
            <a:ext cx="349967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96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9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96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 name="Picture 4" descr="heart">
            <a:extLst>
              <a:ext uri="{FF2B5EF4-FFF2-40B4-BE49-F238E27FC236}">
                <a16:creationId xmlns:a16="http://schemas.microsoft.com/office/drawing/2014/main" id="{18633116-4CCB-4072-ABB4-F46786BB0B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042" y="2371018"/>
            <a:ext cx="2077915" cy="1886631"/>
          </a:xfrm>
          <a:prstGeom prst="rect">
            <a:avLst/>
          </a:prstGeom>
        </p:spPr>
      </p:pic>
    </p:spTree>
    <p:extLst>
      <p:ext uri="{BB962C8B-B14F-4D97-AF65-F5344CB8AC3E}">
        <p14:creationId xmlns:p14="http://schemas.microsoft.com/office/powerpoint/2010/main" val="5483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the number 9"/>
          <p:cNvSpPr/>
          <p:nvPr/>
        </p:nvSpPr>
        <p:spPr>
          <a:xfrm>
            <a:off x="9597608" y="686930"/>
            <a:ext cx="1592103" cy="31547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rPr>
              <a:t>9</a:t>
            </a:r>
          </a:p>
        </p:txBody>
      </p:sp>
      <p:sp>
        <p:nvSpPr>
          <p:cNvPr id="2" name="Title 1"/>
          <p:cNvSpPr>
            <a:spLocks noGrp="1"/>
          </p:cNvSpPr>
          <p:nvPr>
            <p:ph type="title"/>
          </p:nvPr>
        </p:nvSpPr>
        <p:spPr>
          <a:xfrm>
            <a:off x="838197" y="116502"/>
            <a:ext cx="10515600" cy="1325563"/>
          </a:xfrm>
        </p:spPr>
        <p:txBody>
          <a:bodyPr>
            <a:noAutofit/>
          </a:bodyPr>
          <a:lstStyle/>
          <a:p>
            <a:pPr algn="ctr"/>
            <a:r>
              <a:rPr lang="en-GB" sz="6800" b="1" dirty="0">
                <a:solidFill>
                  <a:srgbClr val="1F4E79"/>
                </a:solidFill>
                <a:cs typeface="Calibri" panose="020F0502020204030204" pitchFamily="34" charset="0"/>
              </a:rPr>
              <a:t>open </a:t>
            </a:r>
            <a:r>
              <a:rPr lang="en-GB" sz="6800" b="1" dirty="0" err="1">
                <a:solidFill>
                  <a:srgbClr val="1F4E79"/>
                </a:solidFill>
                <a:cs typeface="Calibri" panose="020F0502020204030204" pitchFamily="34" charset="0"/>
              </a:rPr>
              <a:t>eu</a:t>
            </a:r>
            <a:r>
              <a:rPr lang="en-GB" sz="6800" b="1" dirty="0">
                <a:solidFill>
                  <a:srgbClr val="1F4E79"/>
                </a:solidFill>
                <a:cs typeface="Calibri" panose="020F0502020204030204" pitchFamily="34" charset="0"/>
              </a:rPr>
              <a:t>/</a:t>
            </a:r>
            <a:r>
              <a:rPr lang="en-GB" sz="6800" b="1" dirty="0" err="1">
                <a:solidFill>
                  <a:srgbClr val="1F4E79"/>
                </a:solidFill>
                <a:cs typeface="Calibri" panose="020F0502020204030204" pitchFamily="34" charset="0"/>
              </a:rPr>
              <a:t>œu</a:t>
            </a:r>
            <a:endParaRPr lang="en-GB" sz="6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592603" y="3617571"/>
            <a:ext cx="30178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77674" y="522183"/>
            <a:ext cx="266932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22278" y="374510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641109" y="426402"/>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9365172" y="3742753"/>
            <a:ext cx="20569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masks for theatre">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58993" y="1557149"/>
            <a:ext cx="2077915" cy="1876616"/>
          </a:xfrm>
          <a:prstGeom prst="rect">
            <a:avLst/>
          </a:prstGeom>
        </p:spPr>
      </p:pic>
      <p:sp>
        <p:nvSpPr>
          <p:cNvPr id="17" name="Rectangle 16">
            <a:extLst>
              <a:ext uri="{FF2B5EF4-FFF2-40B4-BE49-F238E27FC236}">
                <a16:creationId xmlns:a16="http://schemas.microsoft.com/office/drawing/2014/main" id="{6C70D5E9-D171-FB4C-B44F-3112BADFC250}"/>
              </a:ext>
            </a:extLst>
          </p:cNvPr>
          <p:cNvSpPr/>
          <p:nvPr/>
        </p:nvSpPr>
        <p:spPr>
          <a:xfrm>
            <a:off x="4986562" y="5611180"/>
            <a:ext cx="22188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[mistake]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6C70D5E9-D171-FB4C-B44F-3112BADFC250}"/>
              </a:ext>
            </a:extLst>
          </p:cNvPr>
          <p:cNvSpPr/>
          <p:nvPr/>
        </p:nvSpPr>
        <p:spPr>
          <a:xfrm>
            <a:off x="731980" y="4659526"/>
            <a:ext cx="1931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[young]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13669E85-0B91-4D09-B4D7-EDAAC49DD191}"/>
              </a:ext>
            </a:extLst>
          </p:cNvPr>
          <p:cNvSpPr/>
          <p:nvPr/>
        </p:nvSpPr>
        <p:spPr>
          <a:xfrm>
            <a:off x="9615239" y="4659527"/>
            <a:ext cx="15568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[sister]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heart">
            <a:extLst>
              <a:ext uri="{FF2B5EF4-FFF2-40B4-BE49-F238E27FC236}">
                <a16:creationId xmlns:a16="http://schemas.microsoft.com/office/drawing/2014/main" id="{88D2A1CC-6291-4008-AAAD-FFD943D9849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5949" y="2402923"/>
            <a:ext cx="1460096" cy="1325686"/>
          </a:xfrm>
          <a:prstGeom prst="rect">
            <a:avLst/>
          </a:prstGeom>
        </p:spPr>
      </p:pic>
    </p:spTree>
    <p:extLst>
      <p:ext uri="{BB962C8B-B14F-4D97-AF65-F5344CB8AC3E}">
        <p14:creationId xmlns:p14="http://schemas.microsoft.com/office/powerpoint/2010/main" val="360377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u coeur.wav"/>
                                        </p:tgtEl>
                                      </p:cMediaNode>
                                    </p:audio>
                                  </p:sub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subTnLst>
                                    <p:audio>
                                      <p:cMediaNode>
                                        <p:cTn display="0" masterRel="sameClick">
                                          <p:stCondLst>
                                            <p:cond evt="begin" delay="0">
                                              <p:tn val="16"/>
                                            </p:cond>
                                          </p:stCondLst>
                                          <p:endCondLst>
                                            <p:cond evt="onStopAudio" delay="0">
                                              <p:tgtEl>
                                                <p:sldTgt/>
                                              </p:tgtEl>
                                            </p:cond>
                                          </p:endCondLst>
                                        </p:cTn>
                                        <p:tgtEl>
                                          <p:sndTgt r:embed="rId5" name="44. coeu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eu acteu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6" name="eu acteu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eu neuf.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eu neuf.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eu jeun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8" name="eu jeu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eu erre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9" name="eu erre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soeu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s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9" grpId="0" animBg="1"/>
      <p:bldP spid="5" grpId="0"/>
      <p:bldP spid="4" grpId="0"/>
      <p:bldP spid="15" grpId="0"/>
      <p:bldP spid="7" grpId="0"/>
      <p:bldP spid="8" grpId="0"/>
      <p:bldP spid="10" grpId="0"/>
      <p:bldP spid="17" grpId="0"/>
      <p:bldP spid="22"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116502"/>
            <a:ext cx="10515600" cy="1325563"/>
          </a:xfrm>
        </p:spPr>
        <p:txBody>
          <a:bodyPr>
            <a:noAutofit/>
          </a:bodyPr>
          <a:lstStyle/>
          <a:p>
            <a:pPr algn="ctr"/>
            <a:r>
              <a:rPr lang="en-GB" sz="6800" b="1" dirty="0">
                <a:solidFill>
                  <a:srgbClr val="1F4E79"/>
                </a:solidFill>
                <a:cs typeface="Calibri" panose="020F0502020204030204" pitchFamily="34" charset="0"/>
              </a:rPr>
              <a:t>open </a:t>
            </a:r>
            <a:r>
              <a:rPr lang="en-GB" sz="6800" b="1" dirty="0" err="1">
                <a:solidFill>
                  <a:srgbClr val="1F4E79"/>
                </a:solidFill>
                <a:cs typeface="Calibri" panose="020F0502020204030204" pitchFamily="34" charset="0"/>
              </a:rPr>
              <a:t>eu</a:t>
            </a:r>
            <a:r>
              <a:rPr lang="en-GB" sz="6800" b="1" dirty="0">
                <a:solidFill>
                  <a:srgbClr val="1F4E79"/>
                </a:solidFill>
                <a:cs typeface="Calibri" panose="020F0502020204030204" pitchFamily="34" charset="0"/>
              </a:rPr>
              <a:t>/</a:t>
            </a:r>
            <a:r>
              <a:rPr lang="en-GB" sz="6800" b="1" dirty="0" err="1">
                <a:solidFill>
                  <a:srgbClr val="1F4E79"/>
                </a:solidFill>
                <a:cs typeface="Calibri" panose="020F0502020204030204" pitchFamily="34" charset="0"/>
              </a:rPr>
              <a:t>œu</a:t>
            </a:r>
            <a:endParaRPr lang="en-GB" sz="6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324000" y="374510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640000" y="4248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1" name="Rectangle 10">
            <a:extLst>
              <a:ext uri="{FF2B5EF4-FFF2-40B4-BE49-F238E27FC236}">
                <a16:creationId xmlns:a16="http://schemas.microsoft.com/office/drawing/2014/main" id="{407A0032-1C3F-4808-9E14-FCD5B994ECFD}"/>
              </a:ext>
            </a:extLst>
          </p:cNvPr>
          <p:cNvSpPr/>
          <p:nvPr/>
        </p:nvSpPr>
        <p:spPr>
          <a:xfrm>
            <a:off x="9363600" y="3745104"/>
            <a:ext cx="20569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6886BBBC-329A-46F3-BFCD-73DECCD27848}"/>
              </a:ext>
            </a:extLst>
          </p:cNvPr>
          <p:cNvSpPr txBox="1"/>
          <p:nvPr/>
        </p:nvSpPr>
        <p:spPr>
          <a:xfrm>
            <a:off x="4592603" y="3617571"/>
            <a:ext cx="30178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4" name="Picture 13" descr="heart">
            <a:extLst>
              <a:ext uri="{FF2B5EF4-FFF2-40B4-BE49-F238E27FC236}">
                <a16:creationId xmlns:a16="http://schemas.microsoft.com/office/drawing/2014/main" id="{706BE0C2-5CB6-45D2-A362-E75E796AAB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5949" y="2402923"/>
            <a:ext cx="1460096" cy="1325686"/>
          </a:xfrm>
          <a:prstGeom prst="rect">
            <a:avLst/>
          </a:prstGeom>
        </p:spPr>
      </p:pic>
      <p:sp>
        <p:nvSpPr>
          <p:cNvPr id="16" name="Rectangle 15">
            <a:extLst>
              <a:ext uri="{FF2B5EF4-FFF2-40B4-BE49-F238E27FC236}">
                <a16:creationId xmlns:a16="http://schemas.microsoft.com/office/drawing/2014/main" id="{05505FB3-864A-456C-B3DD-0F5AE60F8D02}"/>
              </a:ext>
            </a:extLst>
          </p:cNvPr>
          <p:cNvSpPr/>
          <p:nvPr/>
        </p:nvSpPr>
        <p:spPr>
          <a:xfrm>
            <a:off x="377674" y="522183"/>
            <a:ext cx="266932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14596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4" name="eu coeur.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44. coeu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subTnLst>
                                    <p:audio>
                                      <p:cMediaNode>
                                        <p:cTn display="0" masterRel="sameClick">
                                          <p:stCondLst>
                                            <p:cond evt="begin" delay="0">
                                              <p:tn val="21"/>
                                            </p:cond>
                                          </p:stCondLst>
                                          <p:endCondLst>
                                            <p:cond evt="onStopAudio" delay="0">
                                              <p:tgtEl>
                                                <p:sldTgt/>
                                              </p:tgtEl>
                                            </p:cond>
                                          </p:endCondLst>
                                        </p:cTn>
                                        <p:tgtEl>
                                          <p:sndTgt r:embed="rId6" name="eu acteu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7" name="eu neuf.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8" name="eu jeun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eu erreu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10" name="eu s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7" grpId="0"/>
      <p:bldP spid="8" grpId="0"/>
      <p:bldP spid="11" grpId="0"/>
      <p:bldP spid="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116502"/>
            <a:ext cx="10515600" cy="1325563"/>
          </a:xfrm>
        </p:spPr>
        <p:txBody>
          <a:bodyPr>
            <a:noAutofit/>
          </a:bodyPr>
          <a:lstStyle/>
          <a:p>
            <a:pPr algn="ctr"/>
            <a:r>
              <a:rPr lang="en-GB" sz="6800" b="1" dirty="0">
                <a:solidFill>
                  <a:srgbClr val="1F4E79"/>
                </a:solidFill>
                <a:cs typeface="Calibri" panose="020F0502020204030204" pitchFamily="34" charset="0"/>
              </a:rPr>
              <a:t>open </a:t>
            </a:r>
            <a:r>
              <a:rPr lang="en-GB" sz="6800" b="1" dirty="0" err="1">
                <a:solidFill>
                  <a:srgbClr val="1F4E79"/>
                </a:solidFill>
                <a:cs typeface="Calibri" panose="020F0502020204030204" pitchFamily="34" charset="0"/>
              </a:rPr>
              <a:t>eu</a:t>
            </a:r>
            <a:r>
              <a:rPr lang="en-GB" sz="6800" b="1" dirty="0">
                <a:solidFill>
                  <a:srgbClr val="1F4E79"/>
                </a:solidFill>
                <a:cs typeface="Calibri" panose="020F0502020204030204" pitchFamily="34" charset="0"/>
              </a:rPr>
              <a:t>/</a:t>
            </a:r>
            <a:r>
              <a:rPr lang="en-GB" sz="6800" b="1" dirty="0" err="1">
                <a:solidFill>
                  <a:srgbClr val="1F4E79"/>
                </a:solidFill>
                <a:cs typeface="Calibri" panose="020F0502020204030204" pitchFamily="34" charset="0"/>
              </a:rPr>
              <a:t>œu</a:t>
            </a:r>
            <a:endParaRPr lang="en-GB" sz="6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324000" y="374510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640000" y="4248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D2DCC44A-CCD0-4C63-8E82-4A95DE4BAE25}"/>
              </a:ext>
            </a:extLst>
          </p:cNvPr>
          <p:cNvSpPr/>
          <p:nvPr/>
        </p:nvSpPr>
        <p:spPr>
          <a:xfrm>
            <a:off x="9363600" y="3745104"/>
            <a:ext cx="20569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05C51994-5DB9-463B-83A7-39B278ECB253}"/>
              </a:ext>
            </a:extLst>
          </p:cNvPr>
          <p:cNvSpPr txBox="1"/>
          <p:nvPr/>
        </p:nvSpPr>
        <p:spPr>
          <a:xfrm>
            <a:off x="4592603" y="3617571"/>
            <a:ext cx="30178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2" name="Picture 11" descr="heart">
            <a:extLst>
              <a:ext uri="{FF2B5EF4-FFF2-40B4-BE49-F238E27FC236}">
                <a16:creationId xmlns:a16="http://schemas.microsoft.com/office/drawing/2014/main" id="{703FCDA1-171E-497B-B72C-5A2FB7335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5949" y="2402923"/>
            <a:ext cx="1460096" cy="1325686"/>
          </a:xfrm>
          <a:prstGeom prst="rect">
            <a:avLst/>
          </a:prstGeom>
        </p:spPr>
      </p:pic>
      <p:sp>
        <p:nvSpPr>
          <p:cNvPr id="13" name="Rectangle 12">
            <a:extLst>
              <a:ext uri="{FF2B5EF4-FFF2-40B4-BE49-F238E27FC236}">
                <a16:creationId xmlns:a16="http://schemas.microsoft.com/office/drawing/2014/main" id="{05A51CBB-4560-4575-8A58-85813B5C9CEA}"/>
              </a:ext>
            </a:extLst>
          </p:cNvPr>
          <p:cNvSpPr/>
          <p:nvPr/>
        </p:nvSpPr>
        <p:spPr>
          <a:xfrm>
            <a:off x="377674" y="522183"/>
            <a:ext cx="266932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7153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7" grpId="0"/>
      <p:bldP spid="8" grpId="0"/>
      <p:bldP spid="18"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486400" cy="707849"/>
          </a:xfrm>
        </p:spPr>
        <p:txBody>
          <a:bodyPr>
            <a:normAutofit fontScale="90000"/>
          </a:bodyPr>
          <a:lstStyle/>
          <a:p>
            <a:r>
              <a:rPr lang="en-GB" sz="3600" b="1" dirty="0">
                <a:solidFill>
                  <a:schemeClr val="bg1"/>
                </a:solidFill>
              </a:rPr>
              <a:t>Closed and open [</a:t>
            </a:r>
            <a:r>
              <a:rPr lang="en-GB" sz="3600" b="1" dirty="0" err="1">
                <a:solidFill>
                  <a:schemeClr val="bg1"/>
                </a:solidFill>
              </a:rPr>
              <a:t>eu</a:t>
            </a:r>
            <a:r>
              <a:rPr lang="en-GB" sz="3600" b="1" dirty="0">
                <a:solidFill>
                  <a:schemeClr val="bg1"/>
                </a:solidFill>
              </a:rPr>
              <a:t>/</a:t>
            </a:r>
            <a:r>
              <a:rPr lang="en-GB" sz="3600" b="1" dirty="0" err="1">
                <a:solidFill>
                  <a:schemeClr val="bg1"/>
                </a:solidFill>
              </a:rPr>
              <a:t>œu</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have already met an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in Year 7:</a:t>
            </a:r>
          </a:p>
        </p:txBody>
      </p:sp>
      <p:sp>
        <p:nvSpPr>
          <p:cNvPr id="3" name="Rounded Rectangle 46">
            <a:extLst>
              <a:ext uri="{FF2B5EF4-FFF2-40B4-BE49-F238E27FC236}">
                <a16:creationId xmlns:a16="http://schemas.microsoft.com/office/drawing/2014/main" id="{9E1A3F7B-7943-43A5-8C86-110F8C7367F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5" name="Group 14">
            <a:extLst>
              <a:ext uri="{FF2B5EF4-FFF2-40B4-BE49-F238E27FC236}">
                <a16:creationId xmlns:a16="http://schemas.microsoft.com/office/drawing/2014/main" id="{193C8279-8E7A-4F08-8537-88BAC59E433A}"/>
              </a:ext>
            </a:extLst>
          </p:cNvPr>
          <p:cNvGrpSpPr/>
          <p:nvPr/>
        </p:nvGrpSpPr>
        <p:grpSpPr>
          <a:xfrm>
            <a:off x="3899971" y="2391741"/>
            <a:ext cx="1587138" cy="1139460"/>
            <a:chOff x="3402874" y="2905780"/>
            <a:chExt cx="1587138" cy="1139460"/>
          </a:xfrm>
        </p:grpSpPr>
        <p:sp>
          <p:nvSpPr>
            <p:cNvPr id="5" name="TextBox 4">
              <a:hlinkClick r:id="" action="ppaction://noaction">
                <a:snd r:embed="rId3" name="peu.wav"/>
              </a:hlinkClick>
              <a:extLst>
                <a:ext uri="{FF2B5EF4-FFF2-40B4-BE49-F238E27FC236}">
                  <a16:creationId xmlns:a16="http://schemas.microsoft.com/office/drawing/2014/main" id="{E554D2D5-C6F5-4813-AACE-C6D63AF26F47}"/>
                </a:ext>
              </a:extLst>
            </p:cNvPr>
            <p:cNvSpPr txBox="1"/>
            <p:nvPr/>
          </p:nvSpPr>
          <p:spPr>
            <a:xfrm>
              <a:off x="3402874" y="3214243"/>
              <a:ext cx="15871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GB" sz="4800" b="1" i="0" u="none" strike="noStrike" kern="1200" cap="none" spc="0" normalizeH="0" baseline="0" noProof="0" dirty="0" err="1">
                  <a:ln>
                    <a:noFill/>
                  </a:ln>
                  <a:solidFill>
                    <a:srgbClr val="EE6000"/>
                  </a:solidFill>
                  <a:effectLst/>
                  <a:uLnTx/>
                  <a:uFillTx/>
                  <a:latin typeface="Century Gothic" panose="020F0302020204030204"/>
                  <a:ea typeface="+mn-ea"/>
                  <a:cs typeface="+mn-cs"/>
                </a:rPr>
                <a:t>eu</a:t>
              </a:r>
              <a:endParaRPr kumimoji="0" lang="en-GB" sz="48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7AAB2E77-3804-47F2-908D-9A0F7B10B501}"/>
                </a:ext>
              </a:extLst>
            </p:cNvPr>
            <p:cNvSpPr txBox="1"/>
            <p:nvPr/>
          </p:nvSpPr>
          <p:spPr>
            <a:xfrm>
              <a:off x="3621047" y="2905780"/>
              <a:ext cx="11431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[few]</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grpSp>
      <p:grpSp>
        <p:nvGrpSpPr>
          <p:cNvPr id="16" name="Group 15">
            <a:extLst>
              <a:ext uri="{FF2B5EF4-FFF2-40B4-BE49-F238E27FC236}">
                <a16:creationId xmlns:a16="http://schemas.microsoft.com/office/drawing/2014/main" id="{8A5E8D23-A684-482E-818C-5C7833E5C35B}"/>
              </a:ext>
            </a:extLst>
          </p:cNvPr>
          <p:cNvGrpSpPr/>
          <p:nvPr/>
        </p:nvGrpSpPr>
        <p:grpSpPr>
          <a:xfrm>
            <a:off x="6806844" y="2391741"/>
            <a:ext cx="1587138" cy="1106829"/>
            <a:chOff x="6408421" y="2938411"/>
            <a:chExt cx="1587138" cy="1106829"/>
          </a:xfrm>
        </p:grpSpPr>
        <p:sp>
          <p:nvSpPr>
            <p:cNvPr id="12" name="TextBox 11">
              <a:hlinkClick r:id="" action="ppaction://noaction">
                <a:snd r:embed="rId4" name="peur.wav"/>
              </a:hlinkClick>
              <a:extLst>
                <a:ext uri="{FF2B5EF4-FFF2-40B4-BE49-F238E27FC236}">
                  <a16:creationId xmlns:a16="http://schemas.microsoft.com/office/drawing/2014/main" id="{21794CD4-384C-47CD-9485-30E32E1E3B95}"/>
                </a:ext>
              </a:extLst>
            </p:cNvPr>
            <p:cNvSpPr txBox="1"/>
            <p:nvPr/>
          </p:nvSpPr>
          <p:spPr>
            <a:xfrm>
              <a:off x="6408421" y="3214243"/>
              <a:ext cx="15871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GB" sz="4800" b="1" i="0" u="none" strike="noStrike" kern="1200" cap="none" spc="0" normalizeH="0" baseline="0" noProof="0" dirty="0" err="1">
                  <a:ln>
                    <a:noFill/>
                  </a:ln>
                  <a:solidFill>
                    <a:srgbClr val="EE6000"/>
                  </a:solidFill>
                  <a:effectLst/>
                  <a:uLnTx/>
                  <a:uFillTx/>
                  <a:latin typeface="Century Gothic" panose="020F0302020204030204"/>
                  <a:ea typeface="+mn-ea"/>
                  <a:cs typeface="+mn-cs"/>
                </a:rPr>
                <a:t>eu</a:t>
              </a: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t>
              </a:r>
              <a:endPar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D44A87DB-2953-4825-A637-85444F0DE5F4}"/>
                </a:ext>
              </a:extLst>
            </p:cNvPr>
            <p:cNvSpPr txBox="1"/>
            <p:nvPr/>
          </p:nvSpPr>
          <p:spPr>
            <a:xfrm>
              <a:off x="6630406" y="2938411"/>
              <a:ext cx="11431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[fear]</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grpSp>
      <p:sp>
        <p:nvSpPr>
          <p:cNvPr id="17" name="Speech Bubble: Rectangle with Corners Rounded 16">
            <a:extLst>
              <a:ext uri="{FF2B5EF4-FFF2-40B4-BE49-F238E27FC236}">
                <a16:creationId xmlns:a16="http://schemas.microsoft.com/office/drawing/2014/main" id="{430EFDCE-8882-405D-8F66-0CBFF03386BA}"/>
              </a:ext>
            </a:extLst>
          </p:cNvPr>
          <p:cNvSpPr/>
          <p:nvPr/>
        </p:nvSpPr>
        <p:spPr>
          <a:xfrm>
            <a:off x="450664" y="4186429"/>
            <a:ext cx="4140925" cy="1704703"/>
          </a:xfrm>
          <a:prstGeom prst="wedgeRoundRectCallout">
            <a:avLst>
              <a:gd name="adj1" fmla="val 28842"/>
              <a:gd name="adj2" fmla="val -6576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is a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closed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vowel.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you say this sound, your tongue is near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top</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your mouth.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451885F4-8BB3-43D0-A508-CA58FD642B3B}"/>
              </a:ext>
            </a:extLst>
          </p:cNvPr>
          <p:cNvSpPr/>
          <p:nvPr/>
        </p:nvSpPr>
        <p:spPr>
          <a:xfrm flipH="1">
            <a:off x="7600413" y="4186429"/>
            <a:ext cx="4140925" cy="1685109"/>
          </a:xfrm>
          <a:prstGeom prst="wedgeRoundRectCallout">
            <a:avLst>
              <a:gd name="adj1" fmla="val 28842"/>
              <a:gd name="adj2" fmla="val -6576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is an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open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vowel.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you say this sound, your tongue is near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bottom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your mouth.</a:t>
            </a:r>
          </a:p>
        </p:txBody>
      </p:sp>
      <p:sp>
        <p:nvSpPr>
          <p:cNvPr id="21" name="Speech Bubble: Rectangle with Corners Rounded 20">
            <a:extLst>
              <a:ext uri="{FF2B5EF4-FFF2-40B4-BE49-F238E27FC236}">
                <a16:creationId xmlns:a16="http://schemas.microsoft.com/office/drawing/2014/main" id="{681BD7B2-CCB1-4142-86E5-173D421DDC7B}"/>
              </a:ext>
            </a:extLst>
          </p:cNvPr>
          <p:cNvSpPr/>
          <p:nvPr/>
        </p:nvSpPr>
        <p:spPr>
          <a:xfrm>
            <a:off x="9550400" y="1625600"/>
            <a:ext cx="2359520" cy="1587500"/>
          </a:xfrm>
          <a:prstGeom prst="wedgeRoundRectCallout">
            <a:avLst>
              <a:gd name="adj1" fmla="val -60663"/>
              <a:gd name="adj2" fmla="val 1770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long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vowel sounds like the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ur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in the English ‘h</a:t>
            </a:r>
            <a:r>
              <a:rPr kumimoji="0" lang="en-GB" sz="2000" b="1" i="0" u="sng" strike="noStrike" kern="1200" cap="none" spc="0" normalizeH="0" baseline="0" noProof="0" dirty="0">
                <a:ln>
                  <a:noFill/>
                </a:ln>
                <a:solidFill>
                  <a:prstClr val="white"/>
                </a:solidFill>
                <a:effectLst/>
                <a:uLnTx/>
                <a:uFillTx/>
                <a:latin typeface="Century Gothic" panose="020F0302020204030204"/>
                <a:ea typeface="+mn-ea"/>
                <a:cs typeface="+mn-cs"/>
              </a:rPr>
              <a:t>ur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a:t>
            </a:r>
          </a:p>
        </p:txBody>
      </p:sp>
    </p:spTree>
    <p:extLst>
      <p:ext uri="{BB962C8B-B14F-4D97-AF65-F5344CB8AC3E}">
        <p14:creationId xmlns:p14="http://schemas.microsoft.com/office/powerpoint/2010/main" val="129888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eu.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peu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4198</Words>
  <Application>Microsoft Office PowerPoint</Application>
  <PresentationFormat>Widescreen</PresentationFormat>
  <Paragraphs>517</Paragraphs>
  <Slides>28</Slides>
  <Notes>28</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28</vt:i4>
      </vt:variant>
    </vt:vector>
  </HeadingPairs>
  <TitlesOfParts>
    <vt:vector size="39" baseType="lpstr">
      <vt:lpstr>Arial</vt:lpstr>
      <vt:lpstr>Calibri</vt:lpstr>
      <vt:lpstr>Century Gothic</vt:lpstr>
      <vt:lpstr>Tw Cen MT</vt:lpstr>
      <vt:lpstr>1_Office Theme</vt:lpstr>
      <vt:lpstr>NCELP Theme</vt:lpstr>
      <vt:lpstr>2_Office Theme</vt:lpstr>
      <vt:lpstr>1_NCELP Theme</vt:lpstr>
      <vt:lpstr>5_Office Theme</vt:lpstr>
      <vt:lpstr>3_Office Theme</vt:lpstr>
      <vt:lpstr>6_Office Theme</vt:lpstr>
      <vt:lpstr>French Phonics Collection </vt:lpstr>
      <vt:lpstr>SSC [open eu/œu]</vt:lpstr>
      <vt:lpstr>open eu/œu</vt:lpstr>
      <vt:lpstr>open eu/œu</vt:lpstr>
      <vt:lpstr>open eu/œu</vt:lpstr>
      <vt:lpstr>open eu/œu</vt:lpstr>
      <vt:lpstr>open eu/œu</vt:lpstr>
      <vt:lpstr>open eu/œu</vt:lpstr>
      <vt:lpstr>Closed and open [eu/œu]  </vt:lpstr>
      <vt:lpstr>Closed or open [eu/œu]?  </vt:lpstr>
      <vt:lpstr>SSC [open eu/œu]</vt:lpstr>
      <vt:lpstr>open eu/œu</vt:lpstr>
      <vt:lpstr>open eu/œu</vt:lpstr>
      <vt:lpstr>Phonétique  </vt:lpstr>
      <vt:lpstr>Phonétique  </vt:lpstr>
      <vt:lpstr>Phonétique  </vt:lpstr>
      <vt:lpstr>SSC [open eu/œu]</vt:lpstr>
      <vt:lpstr>open eu/œu</vt:lpstr>
      <vt:lpstr>Mots qui finissent par -eur  </vt:lpstr>
      <vt:lpstr>open eu/œu</vt:lpstr>
      <vt:lpstr>SSC [open eu/œu]</vt:lpstr>
      <vt:lpstr>Closed and open [eu/œu]  </vt:lpstr>
      <vt:lpstr>open eu/œu</vt:lpstr>
      <vt:lpstr>open eu/œu</vt:lpstr>
      <vt:lpstr>Les équipes de mots  </vt:lpstr>
      <vt:lpstr>Virelangues 1/3  </vt:lpstr>
      <vt:lpstr>Virelangues 2/3  </vt:lpstr>
      <vt:lpstr>Virelangues 3/3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25</cp:revision>
  <dcterms:created xsi:type="dcterms:W3CDTF">2021-02-16T11:52:59Z</dcterms:created>
  <dcterms:modified xsi:type="dcterms:W3CDTF">2022-08-31T09:27:03Z</dcterms:modified>
</cp:coreProperties>
</file>