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3" r:id="rId4"/>
    <p:sldMasterId id="2147483747" r:id="rId5"/>
    <p:sldMasterId id="2147483759" r:id="rId6"/>
    <p:sldMasterId id="2147483783" r:id="rId7"/>
    <p:sldMasterId id="2147483807" r:id="rId8"/>
    <p:sldMasterId id="2147483819" r:id="rId9"/>
  </p:sldMasterIdLst>
  <p:notesMasterIdLst>
    <p:notesMasterId r:id="rId65"/>
  </p:notesMasterIdLst>
  <p:sldIdLst>
    <p:sldId id="258" r:id="rId10"/>
    <p:sldId id="313" r:id="rId11"/>
    <p:sldId id="333" r:id="rId12"/>
    <p:sldId id="334" r:id="rId13"/>
    <p:sldId id="364" r:id="rId14"/>
    <p:sldId id="690" r:id="rId15"/>
    <p:sldId id="301" r:id="rId16"/>
    <p:sldId id="392" r:id="rId17"/>
    <p:sldId id="425" r:id="rId18"/>
    <p:sldId id="399" r:id="rId19"/>
    <p:sldId id="428" r:id="rId20"/>
    <p:sldId id="429" r:id="rId21"/>
    <p:sldId id="314" r:id="rId22"/>
    <p:sldId id="691" r:id="rId23"/>
    <p:sldId id="692" r:id="rId24"/>
    <p:sldId id="693" r:id="rId25"/>
    <p:sldId id="694" r:id="rId26"/>
    <p:sldId id="695" r:id="rId27"/>
    <p:sldId id="696" r:id="rId28"/>
    <p:sldId id="317" r:id="rId29"/>
    <p:sldId id="318" r:id="rId30"/>
    <p:sldId id="320" r:id="rId31"/>
    <p:sldId id="319" r:id="rId32"/>
    <p:sldId id="321" r:id="rId33"/>
    <p:sldId id="322" r:id="rId34"/>
    <p:sldId id="323" r:id="rId35"/>
    <p:sldId id="324" r:id="rId36"/>
    <p:sldId id="568" r:id="rId37"/>
    <p:sldId id="604" r:id="rId38"/>
    <p:sldId id="697" r:id="rId39"/>
    <p:sldId id="698" r:id="rId40"/>
    <p:sldId id="521" r:id="rId41"/>
    <p:sldId id="512" r:id="rId42"/>
    <p:sldId id="506" r:id="rId43"/>
    <p:sldId id="513" r:id="rId44"/>
    <p:sldId id="606" r:id="rId45"/>
    <p:sldId id="699" r:id="rId46"/>
    <p:sldId id="277" r:id="rId47"/>
    <p:sldId id="413" r:id="rId48"/>
    <p:sldId id="637" r:id="rId49"/>
    <p:sldId id="657" r:id="rId50"/>
    <p:sldId id="647" r:id="rId51"/>
    <p:sldId id="648" r:id="rId52"/>
    <p:sldId id="658" r:id="rId53"/>
    <p:sldId id="700" r:id="rId54"/>
    <p:sldId id="701" r:id="rId55"/>
    <p:sldId id="660" r:id="rId56"/>
    <p:sldId id="662" r:id="rId57"/>
    <p:sldId id="702" r:id="rId58"/>
    <p:sldId id="703" r:id="rId59"/>
    <p:sldId id="686" r:id="rId60"/>
    <p:sldId id="689" r:id="rId61"/>
    <p:sldId id="704" r:id="rId62"/>
    <p:sldId id="705" r:id="rId63"/>
    <p:sldId id="68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9" autoAdjust="0"/>
    <p:restoredTop sz="92105" autoAdjust="0"/>
  </p:normalViewPr>
  <p:slideViewPr>
    <p:cSldViewPr snapToGrid="0">
      <p:cViewPr varScale="1">
        <p:scale>
          <a:sx n="71" d="100"/>
          <a:sy n="71" d="100"/>
        </p:scale>
        <p:origin x="946"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9" d="100"/>
          <a:sy n="59" d="100"/>
        </p:scale>
        <p:origin x="3298" y="6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for 3 slides</a:t>
            </a:r>
          </a:p>
          <a:p>
            <a:endParaRPr lang="en-US" b="1" dirty="0"/>
          </a:p>
          <a:p>
            <a:r>
              <a:rPr lang="en-US" b="1" dirty="0"/>
              <a:t>Aim: </a:t>
            </a:r>
            <a:r>
              <a:rPr lang="en-US" b="0" dirty="0"/>
              <a:t>To correctly pronounce cognates and near-cognates containing [on] in decreasing amounts of time, helping </a:t>
            </a:r>
            <a:r>
              <a:rPr lang="en-US" b="0" dirty="0" err="1"/>
              <a:t>automisation</a:t>
            </a:r>
            <a:r>
              <a:rPr lang="en-US" b="0" dirty="0"/>
              <a:t> of SSC production. Raising awareness of the difference in the English and French pronunciation of this SSC.</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pair up, and take turns trying to say all the words in 30 seconds (run the timer twice).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on the pictures to hear the words pronounced by a native speaker.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Move on to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prison [1010], blond [4585], contact [894], opinion [777], </a:t>
            </a:r>
            <a:r>
              <a:rPr lang="en-GB" baseline="0" dirty="0" err="1"/>
              <a:t>coton</a:t>
            </a:r>
            <a:r>
              <a:rPr lang="en-GB" baseline="0" dirty="0"/>
              <a:t> [4516], concert [1697], salon [2729], </a:t>
            </a:r>
            <a:r>
              <a:rPr lang="en-GB" sz="1200" dirty="0">
                <a:solidFill>
                  <a:schemeClr val="accent1">
                    <a:lumMod val="50000"/>
                  </a:schemeClr>
                </a:solidFill>
                <a:latin typeface="Century Gothic" panose="020B0502020202020204" pitchFamily="34" charset="0"/>
              </a:rPr>
              <a:t>revision</a:t>
            </a:r>
            <a:r>
              <a:rPr lang="en-GB" sz="1200" baseline="0" dirty="0">
                <a:solidFill>
                  <a:schemeClr val="accent1">
                    <a:lumMod val="50000"/>
                  </a:schemeClr>
                </a:solidFill>
                <a:latin typeface="Century Gothic" panose="020B0502020202020204" pitchFamily="34" charset="0"/>
              </a:rPr>
              <a:t> [2748]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029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per previous slide, but with ten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05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per previous slide, but with ten fewer seconds on the timer still.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4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shake ones head</a:t>
            </a:r>
            <a:r>
              <a:rPr lang="en-GB" baseline="0" dirty="0"/>
              <a:t> whilst waggling one’s index finger, to indicate ‘no!’</a:t>
            </a:r>
            <a:br>
              <a:rPr lang="en-GB" baseline="0" dirty="0"/>
            </a:br>
            <a:r>
              <a:rPr lang="en-GB" baseline="0" dirty="0"/>
              <a:t>4. Roll back the animations and work through 1-3 again, but this time, dropping your voice completely to listen carefully to the students saying the </a:t>
            </a:r>
            <a:r>
              <a:rPr lang="en-GB" b="1" dirty="0"/>
              <a:t>[on] </a:t>
            </a:r>
            <a:r>
              <a:rPr lang="en-GB" baseline="0" dirty="0"/>
              <a:t>sound, pronouncing </a:t>
            </a:r>
            <a:r>
              <a:rPr lang="en-GB" b="0" baseline="0" dirty="0"/>
              <a:t>”</a:t>
            </a:r>
            <a:r>
              <a:rPr lang="en-GB" b="1" baseline="0" dirty="0"/>
              <a:t>non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onze</a:t>
            </a:r>
            <a:r>
              <a:rPr lang="en-GB" baseline="0" dirty="0"/>
              <a:t> [2447]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1849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3448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8180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[on] </a:t>
            </a:r>
            <a:r>
              <a:rPr lang="en-GB" baseline="0" dirty="0"/>
              <a:t>and then the </a:t>
            </a:r>
            <a:r>
              <a:rPr lang="en-GB" b="1" baseline="0" dirty="0"/>
              <a:t>source</a:t>
            </a:r>
            <a:r>
              <a:rPr lang="en-GB" baseline="0" dirty="0"/>
              <a:t> word again ‘</a:t>
            </a:r>
            <a:r>
              <a:rPr lang="en-GB" b="1" baseline="0" dirty="0"/>
              <a:t>non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r>
              <a:rPr lang="en-GB" b="1" baseline="0" dirty="0"/>
              <a:t>non </a:t>
            </a:r>
            <a:r>
              <a:rPr lang="en-GB" baseline="0" dirty="0"/>
              <a:t>[72].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7169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8028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2176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t>
            </a:r>
            <a:r>
              <a:rPr lang="en-GB" b="0" dirty="0"/>
              <a:t>for 8 slides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oral recognition of this week’s SSC [on] in contrast to the similar-sounding SSC [au / </a:t>
            </a:r>
            <a:r>
              <a:rPr lang="en-GB" dirty="0" err="1"/>
              <a:t>eau</a:t>
            </a:r>
            <a:r>
              <a:rPr lang="en-GB" dirty="0"/>
              <a:t> / o]</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First, check students’ understanding of the L2 instructions. Draw attention to the near-cognates “</a:t>
            </a:r>
            <a:r>
              <a:rPr lang="en-GB" dirty="0" err="1"/>
              <a:t>difficulté</a:t>
            </a:r>
            <a:r>
              <a:rPr lang="en-GB" dirty="0"/>
              <a:t>” and “</a:t>
            </a:r>
            <a:r>
              <a:rPr lang="en-GB" dirty="0" err="1"/>
              <a:t>erreurs</a:t>
            </a:r>
            <a:r>
              <a:rPr lang="en-GB" dirty="0"/>
              <a:t>”, which have not been previously encountered. “</a:t>
            </a:r>
            <a:r>
              <a:rPr lang="en-GB" dirty="0" err="1"/>
              <a:t>Po</a:t>
            </a:r>
            <a:r>
              <a:rPr lang="en-GB" sz="1200" dirty="0" err="1">
                <a:solidFill>
                  <a:srgbClr val="115076"/>
                </a:solidFill>
              </a:rPr>
              <a:t>ète</a:t>
            </a:r>
            <a:r>
              <a:rPr lang="en-GB" sz="1200" dirty="0">
                <a:solidFill>
                  <a:srgbClr val="115076"/>
                </a:solidFill>
              </a:rPr>
              <a:t>” / “</a:t>
            </a:r>
            <a:r>
              <a:rPr lang="en-GB" sz="1200" dirty="0" err="1">
                <a:solidFill>
                  <a:srgbClr val="115076"/>
                </a:solidFill>
              </a:rPr>
              <a:t>poème</a:t>
            </a:r>
            <a:r>
              <a:rPr lang="en-GB" sz="1200" dirty="0">
                <a:solidFill>
                  <a:srgbClr val="115076"/>
                </a:solidFill>
              </a:rPr>
              <a:t>” and “rime” have been introduced previously, but may need some refreshing. The feminine “bonne” and “</a:t>
            </a:r>
            <a:r>
              <a:rPr lang="en-GB" sz="1200" dirty="0" err="1">
                <a:solidFill>
                  <a:srgbClr val="115076"/>
                </a:solidFill>
              </a:rPr>
              <a:t>mauvaise</a:t>
            </a:r>
            <a:r>
              <a:rPr lang="en-GB" sz="1200" dirty="0">
                <a:solidFill>
                  <a:srgbClr val="115076"/>
                </a:solidFill>
              </a:rPr>
              <a:t>” have not been encountered in this form, so encourage students to decode from the previously learnt “bon” and “</a:t>
            </a:r>
            <a:r>
              <a:rPr lang="en-GB" sz="1200" dirty="0" err="1">
                <a:solidFill>
                  <a:srgbClr val="115076"/>
                </a:solidFill>
              </a:rPr>
              <a:t>mauvais</a:t>
            </a:r>
            <a:r>
              <a:rPr lang="en-GB" sz="1200" dirty="0">
                <a:solidFill>
                  <a:srgbClr val="115076"/>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Students write 1-8 in their workbooks.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Click the number button to play the audio – the number of times may vary depending on the needs and level of the class.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Students draw a smiley face if the two lines rhyme (if the second line ends with [o]), or a sad face if they do not (if the second line ends with [au / </a:t>
            </a:r>
            <a:r>
              <a:rPr lang="en-GB" sz="1200" dirty="0" err="1">
                <a:solidFill>
                  <a:srgbClr val="115076"/>
                </a:solidFill>
              </a:rPr>
              <a:t>eau</a:t>
            </a:r>
            <a:r>
              <a:rPr lang="en-GB" sz="1200" dirty="0">
                <a:solidFill>
                  <a:srgbClr val="115076"/>
                </a:solidFill>
              </a:rPr>
              <a:t> / o] – no need to transcribe the missing word. Place names are used to limit reliance on vocabulary knowledge – the focus is simply on recognising the SSC.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The slides are animated so that the smiley or sad face is highlighted first, then the missing word appears on the next click. Pronunciation can be practised at this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Je mange à Dijon. Tu </a:t>
            </a:r>
            <a:r>
              <a:rPr lang="en-GB" sz="1200" dirty="0" err="1">
                <a:solidFill>
                  <a:srgbClr val="115076"/>
                </a:solidFill>
              </a:rPr>
              <a:t>manges</a:t>
            </a:r>
            <a:r>
              <a:rPr lang="en-GB" sz="1200" dirty="0">
                <a:solidFill>
                  <a:srgbClr val="115076"/>
                </a:solidFill>
              </a:rPr>
              <a:t> à </a:t>
            </a:r>
            <a:r>
              <a:rPr lang="en-GB" sz="1200" dirty="0" err="1">
                <a:solidFill>
                  <a:srgbClr val="115076"/>
                </a:solidFill>
              </a:rPr>
              <a:t>Menton</a:t>
            </a:r>
            <a:r>
              <a:rPr lang="en-GB" sz="1200" dirty="0">
                <a:solidFill>
                  <a:srgbClr val="115076"/>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Frequency information for non-SOW (near-)cognates: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115076"/>
                </a:solidFill>
              </a:rPr>
              <a:t>difficulté</a:t>
            </a:r>
            <a:r>
              <a:rPr lang="en-GB" sz="1200" dirty="0">
                <a:solidFill>
                  <a:srgbClr val="115076"/>
                </a:solidFill>
              </a:rPr>
              <a:t> [564], </a:t>
            </a:r>
            <a:r>
              <a:rPr lang="en-GB" sz="1200" dirty="0" err="1">
                <a:solidFill>
                  <a:srgbClr val="115076"/>
                </a:solidFill>
              </a:rPr>
              <a:t>erreur</a:t>
            </a:r>
            <a:r>
              <a:rPr lang="en-GB" sz="1200" dirty="0">
                <a:solidFill>
                  <a:srgbClr val="115076"/>
                </a:solidFill>
              </a:rPr>
              <a:t> [612], </a:t>
            </a:r>
            <a:r>
              <a:rPr lang="en-GB" sz="1200" dirty="0" err="1">
                <a:solidFill>
                  <a:srgbClr val="115076"/>
                </a:solidFill>
              </a:rPr>
              <a:t>poème</a:t>
            </a:r>
            <a:r>
              <a:rPr lang="en-GB" sz="1200" dirty="0">
                <a:solidFill>
                  <a:srgbClr val="115076"/>
                </a:solidFill>
              </a:rPr>
              <a:t> [3031], </a:t>
            </a:r>
            <a:r>
              <a:rPr lang="en-GB" sz="1200" dirty="0" err="1">
                <a:solidFill>
                  <a:srgbClr val="115076"/>
                </a:solidFill>
              </a:rPr>
              <a:t>poète</a:t>
            </a:r>
            <a:r>
              <a:rPr lang="en-GB" sz="1200" dirty="0">
                <a:solidFill>
                  <a:srgbClr val="115076"/>
                </a:solidFill>
              </a:rPr>
              <a:t> [2307], rime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134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Je </a:t>
            </a:r>
            <a:r>
              <a:rPr lang="en-GB" dirty="0" err="1"/>
              <a:t>joue</a:t>
            </a:r>
            <a:r>
              <a:rPr lang="en-GB" dirty="0"/>
              <a:t> </a:t>
            </a:r>
            <a:r>
              <a:rPr lang="en-GB" sz="1200" dirty="0">
                <a:solidFill>
                  <a:srgbClr val="115076"/>
                </a:solidFill>
              </a:rPr>
              <a:t>à Toulon. Tu </a:t>
            </a:r>
            <a:r>
              <a:rPr lang="en-GB" sz="1200" dirty="0" err="1">
                <a:solidFill>
                  <a:srgbClr val="115076"/>
                </a:solidFill>
              </a:rPr>
              <a:t>joues</a:t>
            </a:r>
            <a:r>
              <a:rPr lang="en-GB" sz="1200" dirty="0">
                <a:solidFill>
                  <a:srgbClr val="115076"/>
                </a:solidFill>
              </a:rPr>
              <a:t> à Bordeaux.</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657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Je </a:t>
            </a:r>
            <a:r>
              <a:rPr lang="en-GB" dirty="0" err="1"/>
              <a:t>parle</a:t>
            </a:r>
            <a:r>
              <a:rPr lang="en-GB" dirty="0"/>
              <a:t> </a:t>
            </a:r>
            <a:r>
              <a:rPr lang="en-GB" sz="1200" dirty="0">
                <a:solidFill>
                  <a:srgbClr val="115076"/>
                </a:solidFill>
              </a:rPr>
              <a:t>à Soissons. Tu </a:t>
            </a:r>
            <a:r>
              <a:rPr lang="en-GB" sz="1200" dirty="0" err="1">
                <a:solidFill>
                  <a:srgbClr val="115076"/>
                </a:solidFill>
              </a:rPr>
              <a:t>parles</a:t>
            </a:r>
            <a:r>
              <a:rPr lang="en-GB" sz="1200" dirty="0">
                <a:solidFill>
                  <a:srgbClr val="115076"/>
                </a:solidFill>
              </a:rPr>
              <a:t> à Chaumont.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187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Je </a:t>
            </a:r>
            <a:r>
              <a:rPr lang="en-GB" dirty="0" err="1"/>
              <a:t>marche</a:t>
            </a:r>
            <a:r>
              <a:rPr lang="en-GB" dirty="0"/>
              <a:t> </a:t>
            </a:r>
            <a:r>
              <a:rPr lang="en-GB" sz="1200" dirty="0">
                <a:solidFill>
                  <a:srgbClr val="115076"/>
                </a:solidFill>
              </a:rPr>
              <a:t>à </a:t>
            </a:r>
            <a:r>
              <a:rPr lang="en-GB" sz="1200" dirty="0" err="1">
                <a:solidFill>
                  <a:srgbClr val="115076"/>
                </a:solidFill>
              </a:rPr>
              <a:t>Mâcon</a:t>
            </a:r>
            <a:r>
              <a:rPr lang="en-GB" sz="1200" dirty="0">
                <a:solidFill>
                  <a:srgbClr val="115076"/>
                </a:solidFill>
              </a:rPr>
              <a:t>. Tu marches à </a:t>
            </a:r>
            <a:r>
              <a:rPr lang="en-GB" sz="1200" dirty="0" err="1">
                <a:solidFill>
                  <a:srgbClr val="115076"/>
                </a:solidFill>
              </a:rPr>
              <a:t>Larrau</a:t>
            </a:r>
            <a:r>
              <a:rPr lang="en-GB" sz="1200" dirty="0">
                <a:solidFill>
                  <a:srgbClr val="115076"/>
                </a:solidFill>
              </a:rP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860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Je </a:t>
            </a:r>
            <a:r>
              <a:rPr lang="en-GB" dirty="0" err="1"/>
              <a:t>reste</a:t>
            </a:r>
            <a:r>
              <a:rPr lang="en-GB" dirty="0"/>
              <a:t> </a:t>
            </a:r>
            <a:r>
              <a:rPr lang="en-GB" sz="1200" dirty="0">
                <a:solidFill>
                  <a:srgbClr val="115076"/>
                </a:solidFill>
              </a:rPr>
              <a:t>à </a:t>
            </a:r>
            <a:r>
              <a:rPr lang="en-GB" sz="1200" dirty="0" err="1">
                <a:solidFill>
                  <a:srgbClr val="115076"/>
                </a:solidFill>
              </a:rPr>
              <a:t>Montluçon</a:t>
            </a:r>
            <a:r>
              <a:rPr lang="en-GB" sz="1200" dirty="0">
                <a:solidFill>
                  <a:srgbClr val="115076"/>
                </a:solidFill>
              </a:rPr>
              <a:t>. Tu </a:t>
            </a:r>
            <a:r>
              <a:rPr lang="en-GB" sz="1200" dirty="0" err="1">
                <a:solidFill>
                  <a:srgbClr val="115076"/>
                </a:solidFill>
              </a:rPr>
              <a:t>restes</a:t>
            </a:r>
            <a:r>
              <a:rPr lang="en-GB" sz="1200" dirty="0">
                <a:solidFill>
                  <a:srgbClr val="115076"/>
                </a:solidFill>
              </a:rPr>
              <a:t> à Monaco.</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41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Je </a:t>
            </a:r>
            <a:r>
              <a:rPr lang="en-GB" dirty="0" err="1"/>
              <a:t>chante</a:t>
            </a:r>
            <a:r>
              <a:rPr lang="en-GB" dirty="0"/>
              <a:t> </a:t>
            </a:r>
            <a:r>
              <a:rPr lang="en-GB" sz="1200" dirty="0">
                <a:solidFill>
                  <a:srgbClr val="115076"/>
                </a:solidFill>
              </a:rPr>
              <a:t>à Avignon. Tu </a:t>
            </a:r>
            <a:r>
              <a:rPr lang="en-GB" sz="1200" dirty="0" err="1">
                <a:solidFill>
                  <a:srgbClr val="115076"/>
                </a:solidFill>
              </a:rPr>
              <a:t>chantes</a:t>
            </a:r>
            <a:r>
              <a:rPr lang="en-GB" sz="1200" dirty="0">
                <a:solidFill>
                  <a:srgbClr val="115076"/>
                </a:solidFill>
              </a:rPr>
              <a:t> à </a:t>
            </a:r>
            <a:r>
              <a:rPr lang="en-GB" sz="1200" dirty="0" err="1">
                <a:solidFill>
                  <a:srgbClr val="115076"/>
                </a:solidFill>
              </a:rPr>
              <a:t>Avallon</a:t>
            </a:r>
            <a:r>
              <a:rPr lang="en-GB" sz="1200" dirty="0">
                <a:solidFill>
                  <a:srgbClr val="115076"/>
                </a:solidFill>
              </a:rP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268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Je </a:t>
            </a:r>
            <a:r>
              <a:rPr lang="en-GB" dirty="0" err="1"/>
              <a:t>pense</a:t>
            </a:r>
            <a:r>
              <a:rPr lang="en-GB" dirty="0"/>
              <a:t> </a:t>
            </a:r>
            <a:r>
              <a:rPr lang="en-GB" sz="1200" dirty="0">
                <a:solidFill>
                  <a:srgbClr val="115076"/>
                </a:solidFill>
              </a:rPr>
              <a:t>à </a:t>
            </a:r>
            <a:r>
              <a:rPr lang="en-GB" sz="1200" dirty="0" err="1">
                <a:solidFill>
                  <a:srgbClr val="115076"/>
                </a:solidFill>
              </a:rPr>
              <a:t>Briançon</a:t>
            </a:r>
            <a:r>
              <a:rPr lang="en-GB" sz="1200" dirty="0">
                <a:solidFill>
                  <a:srgbClr val="115076"/>
                </a:solidFill>
              </a:rPr>
              <a:t>. Tu </a:t>
            </a:r>
            <a:r>
              <a:rPr lang="en-GB" sz="1200" dirty="0" err="1">
                <a:solidFill>
                  <a:srgbClr val="115076"/>
                </a:solidFill>
              </a:rPr>
              <a:t>penses</a:t>
            </a:r>
            <a:r>
              <a:rPr lang="en-GB" sz="1200" dirty="0">
                <a:solidFill>
                  <a:srgbClr val="115076"/>
                </a:solidFill>
              </a:rPr>
              <a:t> à </a:t>
            </a:r>
            <a:r>
              <a:rPr lang="en-GB" sz="1200" dirty="0" err="1">
                <a:solidFill>
                  <a:srgbClr val="115076"/>
                </a:solidFill>
              </a:rPr>
              <a:t>Besançon</a:t>
            </a:r>
            <a:r>
              <a:rPr lang="en-GB" sz="1200" dirty="0">
                <a:solidFill>
                  <a:srgbClr val="115076"/>
                </a:solidFill>
              </a:rP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233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Je </a:t>
            </a:r>
            <a:r>
              <a:rPr lang="en-GB" dirty="0" err="1"/>
              <a:t>travaille</a:t>
            </a:r>
            <a:r>
              <a:rPr lang="en-GB" dirty="0"/>
              <a:t> </a:t>
            </a:r>
            <a:r>
              <a:rPr lang="en-GB" sz="1200" dirty="0">
                <a:solidFill>
                  <a:srgbClr val="115076"/>
                </a:solidFill>
              </a:rPr>
              <a:t>à Quiberon. Tu </a:t>
            </a:r>
            <a:r>
              <a:rPr lang="en-GB" sz="1200" dirty="0" err="1">
                <a:solidFill>
                  <a:srgbClr val="115076"/>
                </a:solidFill>
              </a:rPr>
              <a:t>travailles</a:t>
            </a:r>
            <a:r>
              <a:rPr lang="en-GB" sz="1200" dirty="0">
                <a:solidFill>
                  <a:srgbClr val="115076"/>
                </a:solidFill>
              </a:rPr>
              <a:t> à </a:t>
            </a:r>
            <a:r>
              <a:rPr lang="en-GB" sz="1200" dirty="0" err="1">
                <a:solidFill>
                  <a:srgbClr val="115076"/>
                </a:solidFill>
              </a:rPr>
              <a:t>Concarneau</a:t>
            </a:r>
            <a:r>
              <a:rPr lang="en-GB" sz="1200" dirty="0">
                <a:solidFill>
                  <a:srgbClr val="115076"/>
                </a:solidFill>
              </a:rP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786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 </a:t>
            </a:r>
            <a:r>
              <a:rPr lang="en-GB" b="0" dirty="0"/>
              <a:t>Practise production of the target SSC [on] and contrasts SSC [au / eau / o] from lesson 1, using cognates in order to “un-learn” the English pronunciation.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0000"/>
                </a:solidFill>
                <a:latin typeface="Century Gothic" panose="020B0502020202020204" pitchFamily="34" charset="0"/>
              </a:rPr>
              <a:t>comme</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[32]</a:t>
            </a:r>
          </a:p>
          <a:p>
            <a:pPr marL="228600" indent="-228600">
              <a:buAutoNum type="arabicPeriod"/>
            </a:pPr>
            <a:r>
              <a:rPr lang="en-GB" b="0" dirty="0"/>
              <a:t>Students work in pairs, alternately saying one of the words and listening to spot errors in their partner’s pronunciation. </a:t>
            </a:r>
          </a:p>
          <a:p>
            <a:pPr marL="228600" indent="-228600">
              <a:buAutoNum type="arabicPeriod"/>
            </a:pPr>
            <a:r>
              <a:rPr lang="en-GB" b="0" dirty="0"/>
              <a:t>They get one point for each correct French pronunciation of the SSC – no points for the English equivalent!</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common word in French): </a:t>
            </a:r>
            <a:br>
              <a:rPr lang="en-GB" baseline="0" dirty="0"/>
            </a:br>
            <a:r>
              <a:rPr lang="en-GB" b="0" baseline="0" dirty="0"/>
              <a:t>concert [1697], euro [1753], front [1729], liaison [1968], local [622], moral [1226], photo [1412], prison [1010], total [658], constant [1762]</a:t>
            </a:r>
            <a:br>
              <a:rPr lang="en-GB" b="0"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154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29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shake ones head</a:t>
            </a:r>
            <a:r>
              <a:rPr lang="en-GB" baseline="0" dirty="0"/>
              <a:t> whilst waggling one’s index finger, to indicate ‘no!’</a:t>
            </a:r>
            <a:br>
              <a:rPr lang="en-GB" baseline="0" dirty="0"/>
            </a:br>
            <a:r>
              <a:rPr lang="en-GB" baseline="0" dirty="0"/>
              <a:t>4. Roll back the animations and work through 1-3 again, but this time, dropping your voice completely to listen carefully to the students saying the </a:t>
            </a:r>
            <a:r>
              <a:rPr lang="en-GB" b="1" dirty="0"/>
              <a:t>[on] </a:t>
            </a:r>
            <a:r>
              <a:rPr lang="en-GB" baseline="0" dirty="0"/>
              <a:t>sound, pronouncing </a:t>
            </a:r>
            <a:r>
              <a:rPr lang="en-GB" b="0" baseline="0" dirty="0"/>
              <a:t>”</a:t>
            </a:r>
            <a:r>
              <a:rPr lang="en-GB" b="1" baseline="0" dirty="0"/>
              <a:t>non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onze</a:t>
            </a:r>
            <a:r>
              <a:rPr lang="en-GB" baseline="0" dirty="0"/>
              <a:t> [2447]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1849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shake ones head</a:t>
            </a:r>
            <a:r>
              <a:rPr lang="en-GB" baseline="0" dirty="0"/>
              <a:t> whilst waggling one’s index finger, to indicate ‘no!’</a:t>
            </a:r>
            <a:br>
              <a:rPr lang="en-GB" baseline="0" dirty="0"/>
            </a:br>
            <a:r>
              <a:rPr lang="en-GB" baseline="0" dirty="0"/>
              <a:t>4. Roll back the animations and work through 1-3 again, but this time, dropping your voice completely to listen carefully to the students saying the </a:t>
            </a:r>
            <a:r>
              <a:rPr lang="en-GB" b="1" dirty="0"/>
              <a:t>[on] </a:t>
            </a:r>
            <a:r>
              <a:rPr lang="en-GB" baseline="0" dirty="0"/>
              <a:t>sound, pronouncing </a:t>
            </a:r>
            <a:r>
              <a:rPr lang="en-GB" b="0" baseline="0" dirty="0"/>
              <a:t>”</a:t>
            </a:r>
            <a:r>
              <a:rPr lang="en-GB" b="1" baseline="0" dirty="0"/>
              <a:t>non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onze</a:t>
            </a:r>
            <a:r>
              <a:rPr lang="en-GB" baseline="0" dirty="0"/>
              <a:t> [2447]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1849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[on] </a:t>
            </a:r>
            <a:r>
              <a:rPr lang="en-GB" baseline="0" dirty="0"/>
              <a:t>and then the </a:t>
            </a:r>
            <a:r>
              <a:rPr lang="en-GB" b="1" baseline="0" dirty="0"/>
              <a:t>source</a:t>
            </a:r>
            <a:r>
              <a:rPr lang="en-GB" baseline="0" dirty="0"/>
              <a:t> word again ‘</a:t>
            </a:r>
            <a:r>
              <a:rPr lang="en-GB" b="1" baseline="0" dirty="0"/>
              <a:t>non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r>
              <a:rPr lang="en-GB" b="1" baseline="0" dirty="0"/>
              <a:t>non </a:t>
            </a:r>
            <a:r>
              <a:rPr lang="en-GB" baseline="0" dirty="0"/>
              <a:t>[72].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7169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Raising awareness of the identical sound in SSCs [</a:t>
            </a:r>
            <a:r>
              <a:rPr lang="en-US" b="0" dirty="0" err="1"/>
              <a:t>ain</a:t>
            </a:r>
            <a:r>
              <a:rPr lang="en-US" b="0" dirty="0"/>
              <a:t>/in], an [aim/</a:t>
            </a:r>
            <a:r>
              <a:rPr lang="en-US" b="0" dirty="0" err="1"/>
              <a:t>im</a:t>
            </a:r>
            <a:r>
              <a:rPr lang="en-US" b="0" dirty="0"/>
              <a:t>]</a:t>
            </a:r>
          </a:p>
          <a:p>
            <a:endParaRPr lang="en-US" b="0" dirty="0"/>
          </a:p>
          <a:p>
            <a:r>
              <a:rPr lang="en-US" b="0" dirty="0"/>
              <a:t>For a reminder of Year 7 SSC [</a:t>
            </a:r>
            <a:r>
              <a:rPr lang="en-US" b="0" dirty="0" err="1"/>
              <a:t>ain</a:t>
            </a:r>
            <a:r>
              <a:rPr lang="en-US" b="0" dirty="0"/>
              <a:t>/in],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920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demonstrate [om] and [on] in the same (highly appropriate!)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comparaison</a:t>
            </a:r>
            <a:r>
              <a:rPr lang="en-GB" b="1" baseline="0" dirty="0"/>
              <a:t> </a:t>
            </a:r>
            <a:r>
              <a:rPr lang="en-GB" b="0" baseline="0" dirty="0"/>
              <a:t>[2244]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78265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Applying awareness of the spelling rules governing SSCs [on] and [om], and production of all four SSCs.</a:t>
            </a:r>
          </a:p>
          <a:p>
            <a:endParaRPr lang="en-US" b="0" dirty="0"/>
          </a:p>
          <a:p>
            <a:r>
              <a:rPr lang="en-US" b="1" dirty="0"/>
              <a:t>Procedure</a:t>
            </a:r>
          </a:p>
          <a:p>
            <a:pPr marL="228600" indent="-228600">
              <a:buAutoNum type="arabicPeriod"/>
            </a:pPr>
            <a:r>
              <a:rPr lang="en-US" b="0" dirty="0"/>
              <a:t>Student read the words and decide based on the presence of absence of a ‘p’ or ‘b’ after the gap when [on] or [om] is needed.</a:t>
            </a:r>
          </a:p>
          <a:p>
            <a:pPr marL="228600" indent="-228600">
              <a:buAutoNum type="arabicPeriod"/>
            </a:pPr>
            <a:r>
              <a:rPr lang="en-US" b="0" dirty="0"/>
              <a:t>Click to check.</a:t>
            </a:r>
          </a:p>
          <a:p>
            <a:pPr marL="228600" indent="-228600">
              <a:buAutoNum type="arabicPeriod"/>
            </a:pPr>
            <a:r>
              <a:rPr lang="en-US" b="0" dirty="0"/>
              <a:t>Now, students are challenged to say all ten words and pronounce the SSCs in the same way each time. It will be tempting for students to add an ‘n’ or ‘m’ after the vowel! Students should work in pairs and monitor each other for this.</a:t>
            </a:r>
          </a:p>
          <a:p>
            <a:pPr marL="228600" indent="-228600">
              <a:buAutoNum type="arabicPeriod"/>
            </a:pPr>
            <a:r>
              <a:rPr lang="en-US" b="0" dirty="0"/>
              <a:t>Students try to say the words out loud. Teacher corrects.</a:t>
            </a:r>
          </a:p>
          <a:p>
            <a:pPr marL="228600" indent="-228600">
              <a:buAutoNum type="arabicPeriod"/>
            </a:pPr>
            <a:endParaRPr lang="en-US" b="0" dirty="0"/>
          </a:p>
          <a:p>
            <a:pPr marL="0" indent="0">
              <a:buNone/>
            </a:pPr>
            <a:r>
              <a:rPr lang="en-US" b="1" dirty="0"/>
              <a:t>Transcript:</a:t>
            </a:r>
          </a:p>
          <a:p>
            <a:pPr marL="228600" indent="-228600">
              <a:buAutoNum type="arabicPeriod"/>
            </a:pPr>
            <a:r>
              <a:rPr lang="en-US" b="0" dirty="0" err="1"/>
              <a:t>tombe</a:t>
            </a:r>
            <a:endParaRPr lang="en-US" b="0" dirty="0"/>
          </a:p>
          <a:p>
            <a:pPr marL="228600" indent="-228600">
              <a:buAutoNum type="arabicPeriod"/>
            </a:pPr>
            <a:r>
              <a:rPr lang="en-US" b="0" dirty="0"/>
              <a:t>trompe</a:t>
            </a:r>
          </a:p>
          <a:p>
            <a:pPr marL="228600" indent="-228600">
              <a:buAutoNum type="arabicPeriod"/>
            </a:pPr>
            <a:r>
              <a:rPr lang="en-US" b="0" dirty="0" err="1"/>
              <a:t>concombre</a:t>
            </a:r>
            <a:endParaRPr lang="en-US" b="0" dirty="0"/>
          </a:p>
          <a:p>
            <a:pPr marL="228600" indent="-228600">
              <a:buAutoNum type="arabicPeriod"/>
            </a:pPr>
            <a:r>
              <a:rPr lang="en-US" b="0" dirty="0"/>
              <a:t>comfortable</a:t>
            </a:r>
          </a:p>
          <a:p>
            <a:pPr marL="228600" indent="-228600">
              <a:buAutoNum type="arabicPeriod"/>
            </a:pPr>
            <a:r>
              <a:rPr lang="en-US" b="0" dirty="0"/>
              <a:t>pompier</a:t>
            </a:r>
          </a:p>
          <a:p>
            <a:pPr marL="228600" indent="-228600">
              <a:buAutoNum type="arabicPeriod"/>
            </a:pPr>
            <a:r>
              <a:rPr lang="en-US" b="0" dirty="0"/>
              <a:t>bonbon</a:t>
            </a:r>
          </a:p>
          <a:p>
            <a:pPr marL="228600" indent="-228600">
              <a:buAutoNum type="arabicPeriod"/>
            </a:pPr>
            <a:r>
              <a:rPr lang="en-US" b="0" dirty="0" err="1"/>
              <a:t>honte</a:t>
            </a:r>
            <a:endParaRPr lang="en-US" b="0" dirty="0"/>
          </a:p>
          <a:p>
            <a:pPr marL="228600" indent="-228600">
              <a:buAutoNum type="arabicPeriod"/>
            </a:pPr>
            <a:r>
              <a:rPr lang="en-US" b="0" dirty="0" err="1"/>
              <a:t>interrompre</a:t>
            </a:r>
            <a:endParaRPr lang="en-US" b="0" dirty="0"/>
          </a:p>
          <a:p>
            <a:pPr marL="228600" indent="-228600">
              <a:buAutoNum type="arabicPeriod"/>
            </a:pPr>
            <a:r>
              <a:rPr lang="en-US" b="0" dirty="0" err="1"/>
              <a:t>combler</a:t>
            </a:r>
            <a:r>
              <a:rPr lang="en-US" b="0" dirty="0"/>
              <a:t>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dirty="0" err="1">
                <a:solidFill>
                  <a:schemeClr val="tx1"/>
                </a:solidFill>
                <a:effectLst/>
                <a:latin typeface="+mn-lt"/>
                <a:ea typeface="+mn-ea"/>
                <a:cs typeface="+mn-cs"/>
              </a:rPr>
              <a:t>tombe</a:t>
            </a:r>
            <a:r>
              <a:rPr lang="en-GB" sz="1200" b="0" i="0" u="none" strike="noStrike" kern="1200" dirty="0">
                <a:solidFill>
                  <a:schemeClr val="tx1"/>
                </a:solidFill>
                <a:effectLst/>
                <a:latin typeface="+mn-lt"/>
                <a:ea typeface="+mn-ea"/>
                <a:cs typeface="+mn-cs"/>
              </a:rPr>
              <a:t> [3426], trompe [&gt;5000] </a:t>
            </a:r>
            <a:r>
              <a:rPr lang="en-GB" sz="1200" b="0" i="0" u="none" strike="noStrike" kern="1200" dirty="0" err="1">
                <a:solidFill>
                  <a:schemeClr val="tx1"/>
                </a:solidFill>
                <a:effectLst/>
                <a:latin typeface="+mn-lt"/>
                <a:ea typeface="+mn-ea"/>
                <a:cs typeface="+mn-cs"/>
              </a:rPr>
              <a:t>concombre</a:t>
            </a:r>
            <a:r>
              <a:rPr lang="en-GB" sz="1200" b="0" i="0" u="none" strike="noStrike" kern="1200" dirty="0">
                <a:solidFill>
                  <a:schemeClr val="tx1"/>
                </a:solidFill>
                <a:effectLst/>
                <a:latin typeface="+mn-lt"/>
                <a:ea typeface="+mn-ea"/>
                <a:cs typeface="+mn-cs"/>
              </a:rPr>
              <a:t> [&gt;5000], </a:t>
            </a:r>
            <a:r>
              <a:rPr lang="en-GB" sz="1200" b="0" i="0" u="none" strike="noStrike" kern="1200" dirty="0" err="1">
                <a:solidFill>
                  <a:schemeClr val="tx1"/>
                </a:solidFill>
                <a:effectLst/>
                <a:latin typeface="+mn-lt"/>
                <a:ea typeface="+mn-ea"/>
                <a:cs typeface="+mn-cs"/>
              </a:rPr>
              <a:t>confortable</a:t>
            </a:r>
            <a:r>
              <a:rPr lang="en-GB" sz="1200" b="0" i="0" u="none" strike="noStrike" kern="1200" dirty="0">
                <a:solidFill>
                  <a:schemeClr val="tx1"/>
                </a:solidFill>
                <a:effectLst/>
                <a:latin typeface="+mn-lt"/>
                <a:ea typeface="+mn-ea"/>
                <a:cs typeface="+mn-cs"/>
              </a:rPr>
              <a:t> [3964], pompier [3295], bonbon [&gt;5000], </a:t>
            </a:r>
            <a:r>
              <a:rPr lang="en-GB" sz="1200" b="0" i="0" u="none" strike="noStrike" kern="1200" dirty="0" err="1">
                <a:solidFill>
                  <a:schemeClr val="tx1"/>
                </a:solidFill>
                <a:effectLst/>
                <a:latin typeface="+mn-lt"/>
                <a:ea typeface="+mn-ea"/>
                <a:cs typeface="+mn-cs"/>
              </a:rPr>
              <a:t>honte</a:t>
            </a:r>
            <a:r>
              <a:rPr lang="en-GB" sz="1200" b="0" i="0" u="none" strike="noStrike" kern="1200" dirty="0">
                <a:solidFill>
                  <a:schemeClr val="tx1"/>
                </a:solidFill>
                <a:effectLst/>
                <a:latin typeface="+mn-lt"/>
                <a:ea typeface="+mn-ea"/>
                <a:cs typeface="+mn-cs"/>
              </a:rPr>
              <a:t> [1943], </a:t>
            </a:r>
            <a:r>
              <a:rPr lang="en-GB" sz="1200" b="0" i="0" u="none" strike="noStrike" kern="1200" dirty="0" err="1">
                <a:solidFill>
                  <a:schemeClr val="tx1"/>
                </a:solidFill>
                <a:effectLst/>
                <a:latin typeface="+mn-lt"/>
                <a:ea typeface="+mn-ea"/>
                <a:cs typeface="+mn-cs"/>
              </a:rPr>
              <a:t>interrompre</a:t>
            </a:r>
            <a:r>
              <a:rPr lang="en-GB" sz="1200" b="0" i="0" u="none" strike="noStrike" kern="1200" dirty="0">
                <a:solidFill>
                  <a:schemeClr val="tx1"/>
                </a:solidFill>
                <a:effectLst/>
                <a:latin typeface="+mn-lt"/>
                <a:ea typeface="+mn-ea"/>
                <a:cs typeface="+mn-cs"/>
              </a:rPr>
              <a:t> [1479], </a:t>
            </a:r>
            <a:r>
              <a:rPr lang="en-GB" sz="1200" b="0" i="0" u="none" strike="noStrike" kern="1200" dirty="0" err="1">
                <a:solidFill>
                  <a:schemeClr val="tx1"/>
                </a:solidFill>
                <a:effectLst/>
                <a:latin typeface="+mn-lt"/>
                <a:ea typeface="+mn-ea"/>
                <a:cs typeface="+mn-cs"/>
              </a:rPr>
              <a:t>combler</a:t>
            </a:r>
            <a:r>
              <a:rPr lang="en-GB" sz="1200" b="0" i="0" u="none" strike="noStrike" kern="1200" dirty="0">
                <a:solidFill>
                  <a:schemeClr val="tx1"/>
                </a:solidFill>
                <a:effectLst/>
                <a:latin typeface="+mn-lt"/>
                <a:ea typeface="+mn-ea"/>
                <a:cs typeface="+mn-cs"/>
              </a:rPr>
              <a:t> [4976],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practice pronunciation of [om]</a:t>
            </a:r>
            <a:r>
              <a:rPr lang="en-US" b="0" baseline="0" dirty="0"/>
              <a:t> and [on] in words, both familiar and unfamiliar</a:t>
            </a:r>
            <a:endParaRPr lang="en-US" b="0" dirty="0"/>
          </a:p>
          <a:p>
            <a:endParaRPr lang="en-US" b="1" dirty="0"/>
          </a:p>
          <a:p>
            <a:r>
              <a:rPr lang="en-US" b="1" dirty="0"/>
              <a:t>Procedure:</a:t>
            </a:r>
          </a:p>
          <a:p>
            <a:r>
              <a:rPr lang="en-US" b="0" dirty="0"/>
              <a:t>1. Students say the pairs of words to a partner,</a:t>
            </a:r>
            <a:r>
              <a:rPr lang="en-US" b="0" baseline="0" dirty="0"/>
              <a:t> who closes his/her eyes and listens carefully.</a:t>
            </a:r>
            <a:endParaRPr lang="en-US" b="0" dirty="0"/>
          </a:p>
          <a:p>
            <a:r>
              <a:rPr lang="en-US" b="0" dirty="0"/>
              <a:t>2. Partners point out if they hear any</a:t>
            </a:r>
            <a:r>
              <a:rPr lang="en-US" b="0" baseline="0" dirty="0"/>
              <a:t> difference between the pronunciation of the [om] and the [on] sounds – of course, there should not be any difference in these words.</a:t>
            </a:r>
          </a:p>
          <a:p>
            <a:r>
              <a:rPr lang="en-US" b="0" dirty="0"/>
              <a:t>3. Swap</a:t>
            </a:r>
            <a:r>
              <a:rPr lang="en-US" b="0" baseline="0" dirty="0"/>
              <a:t> roles and repeat.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0" baseline="0" dirty="0" err="1"/>
              <a:t>onze</a:t>
            </a:r>
            <a:r>
              <a:rPr lang="en-GB" b="0" baseline="0" dirty="0"/>
              <a:t> [2447]; continuer [113] monde [77]; </a:t>
            </a:r>
            <a:r>
              <a:rPr lang="en-GB" b="0" baseline="0" dirty="0" err="1"/>
              <a:t>montrer</a:t>
            </a:r>
            <a:r>
              <a:rPr lang="en-GB" b="0" baseline="0" dirty="0"/>
              <a:t> [108]; au fond [553]; non [72] nom [171]; </a:t>
            </a:r>
            <a:r>
              <a:rPr lang="en-GB" b="0" baseline="0" dirty="0" err="1"/>
              <a:t>comprendre</a:t>
            </a:r>
            <a:r>
              <a:rPr lang="en-GB" b="0" baseline="0" dirty="0"/>
              <a:t> [95]; </a:t>
            </a:r>
            <a:r>
              <a:rPr lang="en-GB" b="0" baseline="0" dirty="0" err="1"/>
              <a:t>compte</a:t>
            </a:r>
            <a:r>
              <a:rPr lang="en-GB" b="0" baseline="0" dirty="0"/>
              <a:t> [254]; </a:t>
            </a:r>
            <a:r>
              <a:rPr lang="en-GB" b="0" baseline="0" dirty="0" err="1"/>
              <a:t>tomber</a:t>
            </a:r>
            <a:r>
              <a:rPr lang="en-GB" b="0" baseline="0" dirty="0"/>
              <a:t> [547]; combat [1062]; ombre [2001] </a:t>
            </a:r>
            <a:r>
              <a:rPr lang="en-GB" b="0" baseline="0" dirty="0" err="1"/>
              <a:t>correspondre</a:t>
            </a:r>
            <a:r>
              <a:rPr lang="en-GB" b="0" baseline="0" dirty="0"/>
              <a:t> </a:t>
            </a:r>
            <a:r>
              <a:rPr lang="en-GB" baseline="0" dirty="0"/>
              <a:t>[1415] </a:t>
            </a:r>
            <a:r>
              <a:rPr lang="en-GB" baseline="0" dirty="0" err="1"/>
              <a:t>interrompre</a:t>
            </a:r>
            <a:r>
              <a:rPr lang="en-GB" baseline="0" dirty="0"/>
              <a:t> [1479]</a:t>
            </a:r>
            <a:r>
              <a:rPr lang="en-US" sz="1200" dirty="0">
                <a:solidFill>
                  <a:schemeClr val="accent5">
                    <a:lumMod val="50000"/>
                  </a:schemeClr>
                </a:solidFill>
              </a:rPr>
              <a:t> </a:t>
            </a:r>
            <a:r>
              <a:rPr lang="en-US" sz="1200" dirty="0" err="1">
                <a:solidFill>
                  <a:schemeClr val="accent5">
                    <a:lumMod val="50000"/>
                  </a:schemeClr>
                </a:solidFill>
              </a:rPr>
              <a:t>accomplir</a:t>
            </a:r>
            <a:r>
              <a:rPr lang="en-US" sz="1200" dirty="0">
                <a:solidFill>
                  <a:schemeClr val="accent5">
                    <a:lumMod val="50000"/>
                  </a:schemeClr>
                </a:solidFill>
              </a:rPr>
              <a:t> [1301] </a:t>
            </a:r>
            <a:r>
              <a:rPr lang="en-US" sz="1200" dirty="0" err="1">
                <a:solidFill>
                  <a:schemeClr val="accent5">
                    <a:lumMod val="50000"/>
                  </a:schemeClr>
                </a:solidFill>
              </a:rPr>
              <a:t>contenir</a:t>
            </a:r>
            <a:r>
              <a:rPr lang="en-US" sz="1200" baseline="0" dirty="0">
                <a:solidFill>
                  <a:schemeClr val="accent5">
                    <a:lumMod val="50000"/>
                  </a:schemeClr>
                </a:solidFill>
              </a:rPr>
              <a:t> [1033] </a:t>
            </a:r>
            <a:r>
              <a:rPr lang="en-US" sz="1200" baseline="0" dirty="0" err="1">
                <a:solidFill>
                  <a:schemeClr val="accent5">
                    <a:lumMod val="50000"/>
                  </a:schemeClr>
                </a:solidFill>
              </a:rPr>
              <a:t>confiance</a:t>
            </a:r>
            <a:r>
              <a:rPr lang="en-US" sz="1200" baseline="0" dirty="0">
                <a:solidFill>
                  <a:schemeClr val="accent5">
                    <a:lumMod val="50000"/>
                  </a:schemeClr>
                </a:solidFill>
              </a:rPr>
              <a:t> [435] </a:t>
            </a:r>
            <a:r>
              <a:rPr lang="en-US" sz="1200" baseline="0" dirty="0" err="1">
                <a:solidFill>
                  <a:schemeClr val="accent5">
                    <a:lumMod val="50000"/>
                  </a:schemeClr>
                </a:solidFill>
              </a:rPr>
              <a:t>complet</a:t>
            </a:r>
            <a:r>
              <a:rPr lang="en-US" sz="1200" baseline="0" dirty="0">
                <a:solidFill>
                  <a:schemeClr val="accent5">
                    <a:lumMod val="50000"/>
                  </a:schemeClr>
                </a:solidFill>
              </a:rPr>
              <a:t> [965] construction [976] compagnie [775]</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678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070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shake ones head</a:t>
            </a:r>
            <a:r>
              <a:rPr lang="en-GB" baseline="0" dirty="0"/>
              <a:t> whilst waggling one’s index finger, to indicate ‘no!’</a:t>
            </a:r>
            <a:br>
              <a:rPr lang="en-GB" baseline="0" dirty="0"/>
            </a:br>
            <a:r>
              <a:rPr lang="en-GB" baseline="0" dirty="0"/>
              <a:t>4. Roll back the animations and work through 1-3 again, but this time, dropping your voice completely to listen carefully to the students saying the </a:t>
            </a:r>
            <a:r>
              <a:rPr lang="en-GB" b="1" dirty="0"/>
              <a:t>[on] </a:t>
            </a:r>
            <a:r>
              <a:rPr lang="en-GB" baseline="0" dirty="0"/>
              <a:t>sound, pronouncing </a:t>
            </a:r>
            <a:r>
              <a:rPr lang="en-GB" b="0" baseline="0" dirty="0"/>
              <a:t>”</a:t>
            </a:r>
            <a:r>
              <a:rPr lang="en-GB" b="1" baseline="0" dirty="0"/>
              <a:t>non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onze</a:t>
            </a:r>
            <a:r>
              <a:rPr lang="en-GB" baseline="0" dirty="0"/>
              <a:t> [2447]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1849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[on] </a:t>
            </a:r>
            <a:r>
              <a:rPr lang="en-GB" baseline="0" dirty="0"/>
              <a:t>and then the </a:t>
            </a:r>
            <a:r>
              <a:rPr lang="en-GB" b="1" baseline="0" dirty="0"/>
              <a:t>source</a:t>
            </a:r>
            <a:r>
              <a:rPr lang="en-GB" baseline="0" dirty="0"/>
              <a:t> word again ‘</a:t>
            </a:r>
            <a:r>
              <a:rPr lang="en-GB" b="1" baseline="0" dirty="0"/>
              <a:t>non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r>
              <a:rPr lang="en-GB" b="1" baseline="0" dirty="0"/>
              <a:t>non </a:t>
            </a:r>
            <a:r>
              <a:rPr lang="en-GB" baseline="0" dirty="0"/>
              <a:t>[72].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7169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nasal and non-nasal vowels [om], [on], open [o] and closed [o] in unknown words.</a:t>
            </a:r>
          </a:p>
          <a:p>
            <a:endParaRPr lang="en-US" b="1" dirty="0"/>
          </a:p>
          <a:p>
            <a:r>
              <a:rPr lang="en-US" b="1" dirty="0"/>
              <a:t>Procedure:</a:t>
            </a:r>
          </a:p>
          <a:p>
            <a:r>
              <a:rPr lang="en-US" b="0" dirty="0"/>
              <a:t>1. </a:t>
            </a:r>
            <a:r>
              <a:rPr lang="en-US" b="0" dirty="0" err="1"/>
              <a:t>Practise</a:t>
            </a:r>
            <a:r>
              <a:rPr lang="en-US" b="0" dirty="0"/>
              <a:t> saying SSCs </a:t>
            </a:r>
            <a:r>
              <a:rPr lang="en-US" b="1" dirty="0"/>
              <a:t>[om]</a:t>
            </a:r>
            <a:r>
              <a:rPr lang="en-US" b="0" dirty="0"/>
              <a:t>,</a:t>
            </a:r>
            <a:r>
              <a:rPr lang="en-US" b="1" dirty="0"/>
              <a:t> [on]</a:t>
            </a:r>
            <a:r>
              <a:rPr lang="en-US" b="0" dirty="0"/>
              <a:t>,</a:t>
            </a:r>
            <a:r>
              <a:rPr lang="en-US" b="1" dirty="0"/>
              <a:t> open [o] </a:t>
            </a:r>
            <a:r>
              <a:rPr lang="en-US" b="0" dirty="0"/>
              <a:t>and </a:t>
            </a:r>
            <a:r>
              <a:rPr lang="en-US" b="1" dirty="0"/>
              <a:t>closed [o]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aloud, in isolation. Students should notice a vibration in the nose when they produce the nasal sounds, but not when they produce the oral sounds.</a:t>
            </a:r>
            <a:endParaRPr lang="en-US" b="0" dirty="0"/>
          </a:p>
          <a:p>
            <a:r>
              <a:rPr lang="en-US" b="0" dirty="0"/>
              <a:t>2. Click the numbers to play the audio.</a:t>
            </a:r>
          </a:p>
          <a:p>
            <a:r>
              <a:rPr lang="en-US" b="0" dirty="0"/>
              <a:t>3. Students write 1-8 and decide if the letters in bold represent a ‘nasal’ or ‘non-nasal’ vowel sound.</a:t>
            </a:r>
          </a:p>
          <a:p>
            <a:r>
              <a:rPr lang="en-US" b="0" dirty="0"/>
              <a:t>4. Click to reveal the answers. </a:t>
            </a:r>
          </a:p>
          <a:p>
            <a:r>
              <a:rPr lang="en-US" b="0" dirty="0"/>
              <a:t>5. Click to bring up the reminder about spelling rules introduced last week (8.2.2.1) and demonstrate its applicability here.</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1. plafond</a:t>
            </a:r>
          </a:p>
          <a:p>
            <a:r>
              <a:rPr lang="en-US" b="0" baseline="0" dirty="0"/>
              <a:t>2. </a:t>
            </a:r>
            <a:r>
              <a:rPr lang="en-US" b="0" baseline="0" dirty="0" err="1"/>
              <a:t>promettre</a:t>
            </a:r>
            <a:endParaRPr lang="en-US" b="0" baseline="0" dirty="0"/>
          </a:p>
          <a:p>
            <a:r>
              <a:rPr lang="en-US" b="0" baseline="0" dirty="0"/>
              <a:t>3. </a:t>
            </a:r>
            <a:r>
              <a:rPr lang="en-US" b="0" baseline="0" dirty="0" err="1"/>
              <a:t>concentrer</a:t>
            </a:r>
            <a:endParaRPr lang="en-US" b="0" baseline="0" dirty="0"/>
          </a:p>
          <a:p>
            <a:r>
              <a:rPr lang="en-US" b="0" baseline="0" dirty="0"/>
              <a:t>4. </a:t>
            </a:r>
            <a:r>
              <a:rPr lang="en-US" b="0" baseline="0" dirty="0" err="1"/>
              <a:t>domaine</a:t>
            </a:r>
            <a:endParaRPr lang="en-US" b="0" baseline="0" dirty="0"/>
          </a:p>
          <a:p>
            <a:r>
              <a:rPr lang="en-US" b="0" baseline="0" dirty="0"/>
              <a:t>5. </a:t>
            </a:r>
            <a:r>
              <a:rPr lang="en-US" b="0" baseline="0" dirty="0" err="1"/>
              <a:t>dont</a:t>
            </a:r>
            <a:endParaRPr lang="en-US" b="0" baseline="0" dirty="0"/>
          </a:p>
          <a:p>
            <a:r>
              <a:rPr lang="en-US" b="0" baseline="0" dirty="0"/>
              <a:t>6. </a:t>
            </a:r>
            <a:r>
              <a:rPr lang="en-US" b="0" baseline="0" dirty="0" err="1"/>
              <a:t>raconter</a:t>
            </a:r>
            <a:endParaRPr lang="en-US" b="0" baseline="0" dirty="0"/>
          </a:p>
          <a:p>
            <a:r>
              <a:rPr lang="en-US" b="0" baseline="0" dirty="0"/>
              <a:t>7. moment</a:t>
            </a:r>
          </a:p>
          <a:p>
            <a:r>
              <a:rPr lang="en-US" b="0" baseline="0" dirty="0"/>
              <a:t>8. </a:t>
            </a:r>
            <a:r>
              <a:rPr lang="en-US" b="0" baseline="0" dirty="0" err="1"/>
              <a:t>nombreux</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entury Gothic" panose="020B0502020202020204" pitchFamily="34" charset="0"/>
              <a:ea typeface="+mn-ea"/>
              <a:cs typeface="+mn-cs"/>
            </a:endParaRPr>
          </a:p>
          <a:p>
            <a:r>
              <a:rPr lang="en-GB" b="1" baseline="0" dirty="0"/>
              <a:t>Word frequency (1 is the most frequent word in French): </a:t>
            </a:r>
            <a:br>
              <a:rPr lang="en-GB" baseline="0" dirty="0"/>
            </a:br>
            <a:r>
              <a:rPr lang="en-US" b="0" dirty="0"/>
              <a:t>plafond [2823]</a:t>
            </a:r>
            <a:r>
              <a:rPr lang="en-US" b="0" baseline="0" dirty="0"/>
              <a:t> </a:t>
            </a:r>
            <a:r>
              <a:rPr lang="en-US" b="0" baseline="0" dirty="0" err="1"/>
              <a:t>promettre</a:t>
            </a:r>
            <a:r>
              <a:rPr lang="en-US" b="0" baseline="0" dirty="0"/>
              <a:t> [854]</a:t>
            </a:r>
            <a:r>
              <a:rPr lang="en-US" b="0" dirty="0"/>
              <a:t> </a:t>
            </a:r>
            <a:r>
              <a:rPr lang="en-US" b="0" dirty="0" err="1"/>
              <a:t>concentrer</a:t>
            </a:r>
            <a:r>
              <a:rPr lang="en-US" b="0" dirty="0"/>
              <a:t> [856] </a:t>
            </a:r>
            <a:r>
              <a:rPr lang="en-US" b="0" dirty="0" err="1"/>
              <a:t>nombreux</a:t>
            </a:r>
            <a:r>
              <a:rPr lang="en-US" b="0" dirty="0"/>
              <a:t> [366]</a:t>
            </a:r>
            <a:r>
              <a:rPr lang="en-US" b="0" baseline="0" dirty="0"/>
              <a:t> formation [831] </a:t>
            </a:r>
            <a:r>
              <a:rPr lang="en-US" b="0" baseline="0" dirty="0" err="1"/>
              <a:t>dont</a:t>
            </a:r>
            <a:r>
              <a:rPr lang="en-US" b="0" baseline="0" dirty="0"/>
              <a:t> [74] </a:t>
            </a:r>
            <a:r>
              <a:rPr lang="en-US" b="0" baseline="0" dirty="0" err="1"/>
              <a:t>raconter</a:t>
            </a:r>
            <a:r>
              <a:rPr lang="en-US" b="0" baseline="0" dirty="0"/>
              <a:t> [890] moment [148]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60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34483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a:t>
            </a:r>
            <a:r>
              <a:rPr lang="en-US" b="0" dirty="0"/>
              <a:t> revising the spelling rules governing pronunciation changes in SSCs which are normally nasal vowels, and applying these to [om] and [on].</a:t>
            </a:r>
          </a:p>
          <a:p>
            <a:endParaRPr lang="en-US" b="0" dirty="0"/>
          </a:p>
          <a:p>
            <a:r>
              <a:rPr lang="en-GB" b="1" dirty="0"/>
              <a:t>Procedure:</a:t>
            </a:r>
            <a:br>
              <a:rPr lang="en-GB" dirty="0"/>
            </a:br>
            <a:r>
              <a:rPr lang="en-GB" dirty="0"/>
              <a:t>1. Cycle through the information on the slide using the animation sequence.</a:t>
            </a:r>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applying awareness of the pronunciation rules governing SSCs </a:t>
            </a:r>
            <a:r>
              <a:rPr lang="en-GB" sz="1200" b="0" dirty="0">
                <a:solidFill>
                  <a:schemeClr val="bg1"/>
                </a:solidFill>
              </a:rPr>
              <a:t>[om], [on], and long and short [o] to the production </a:t>
            </a:r>
            <a:r>
              <a:rPr lang="en-US" b="0" dirty="0"/>
              <a:t>of words containing these letter combinations.</a:t>
            </a:r>
          </a:p>
          <a:p>
            <a:endParaRPr lang="en-US" b="1" dirty="0"/>
          </a:p>
          <a:p>
            <a:r>
              <a:rPr lang="en-US" b="1" dirty="0"/>
              <a:t>Procedure:</a:t>
            </a:r>
          </a:p>
          <a:p>
            <a:pPr marL="0" indent="0">
              <a:buNone/>
            </a:pPr>
            <a:r>
              <a:rPr lang="en-US" b="0" dirty="0"/>
              <a:t>1. Student read the words and decide based on the presence or absence of a vowel after letter ‘m’ or ‘n’ whether a nasal is needed or not.</a:t>
            </a:r>
          </a:p>
          <a:p>
            <a:pPr marL="0" indent="0">
              <a:buNone/>
            </a:pPr>
            <a:r>
              <a:rPr lang="en-US" b="0" dirty="0"/>
              <a:t>2. Click to check.</a:t>
            </a:r>
          </a:p>
          <a:p>
            <a:pPr marL="0" indent="0">
              <a:buNone/>
            </a:pPr>
            <a:r>
              <a:rPr lang="en-US" b="0" dirty="0"/>
              <a:t>3. Now, students are challenged to pronounce the words correctly. Students should work in pairs and monitor each other for this.</a:t>
            </a:r>
          </a:p>
          <a:p>
            <a:pPr marL="0" indent="0">
              <a:buNone/>
            </a:pPr>
            <a:r>
              <a:rPr lang="en-US" b="0" dirty="0"/>
              <a:t>4. Students try to say the words out loud. Teacher corrects.</a:t>
            </a:r>
          </a:p>
          <a:p>
            <a:pPr marL="0" indent="0">
              <a:buNone/>
            </a:pPr>
            <a:r>
              <a:rPr lang="en-US" b="0" dirty="0"/>
              <a:t>5. Click the words to hear pronunciation.</a:t>
            </a:r>
          </a:p>
          <a:p>
            <a:endParaRPr lang="en-US" b="1" dirty="0"/>
          </a:p>
          <a:p>
            <a:r>
              <a:rPr lang="en-GB" b="1" baseline="0" dirty="0"/>
              <a:t>Word frequency (1 is the most frequent word in French): </a:t>
            </a:r>
            <a:br>
              <a:rPr lang="en-GB" baseline="0" dirty="0"/>
            </a:br>
            <a:r>
              <a:rPr lang="en-US" b="0" dirty="0"/>
              <a:t>disponible</a:t>
            </a:r>
            <a:r>
              <a:rPr lang="en-US" b="0" baseline="0" dirty="0"/>
              <a:t> [1205] </a:t>
            </a:r>
            <a:r>
              <a:rPr lang="en-US" b="0" baseline="0" dirty="0" err="1"/>
              <a:t>domaine</a:t>
            </a:r>
            <a:r>
              <a:rPr lang="en-US" b="0" baseline="0" dirty="0"/>
              <a:t> [539] </a:t>
            </a:r>
            <a:r>
              <a:rPr lang="en-US" b="0" baseline="0" dirty="0" err="1"/>
              <a:t>comité</a:t>
            </a:r>
            <a:r>
              <a:rPr lang="en-US" b="0" baseline="0" dirty="0"/>
              <a:t> [651] </a:t>
            </a:r>
            <a:r>
              <a:rPr lang="en-US" b="0" baseline="0" dirty="0" err="1"/>
              <a:t>promettre</a:t>
            </a:r>
            <a:r>
              <a:rPr lang="en-US" b="0" baseline="0" dirty="0"/>
              <a:t> [854]</a:t>
            </a:r>
            <a:r>
              <a:rPr lang="en-US" b="0" dirty="0"/>
              <a:t> omission [&gt;5000] moment [148] </a:t>
            </a:r>
            <a:r>
              <a:rPr lang="en-US" b="0" dirty="0" err="1"/>
              <a:t>économique</a:t>
            </a:r>
            <a:r>
              <a:rPr lang="en-US" b="0" dirty="0"/>
              <a:t> [261] </a:t>
            </a:r>
            <a:r>
              <a:rPr lang="en-US" b="0" dirty="0" err="1"/>
              <a:t>concentrer</a:t>
            </a:r>
            <a:r>
              <a:rPr lang="en-US" b="0" dirty="0"/>
              <a:t> [856] </a:t>
            </a:r>
            <a:r>
              <a:rPr lang="en-US" b="0" dirty="0" err="1"/>
              <a:t>nombreux</a:t>
            </a:r>
            <a:r>
              <a:rPr lang="en-US" b="0" dirty="0"/>
              <a:t> [366]</a:t>
            </a:r>
            <a:r>
              <a:rPr lang="en-US" b="0" baseline="0" dirty="0"/>
              <a:t> </a:t>
            </a:r>
            <a:r>
              <a:rPr lang="en-US" b="0" baseline="0" dirty="0" err="1"/>
              <a:t>monter</a:t>
            </a:r>
            <a:r>
              <a:rPr lang="en-US" b="0" baseline="0" dirty="0"/>
              <a:t> [853] formation [831] </a:t>
            </a:r>
            <a:r>
              <a:rPr lang="en-US" b="0" baseline="0" dirty="0" err="1"/>
              <a:t>dont</a:t>
            </a:r>
            <a:r>
              <a:rPr lang="en-US" b="0" baseline="0" dirty="0"/>
              <a:t> [74] monde [77] </a:t>
            </a:r>
            <a:r>
              <a:rPr lang="en-US" b="0" baseline="0" dirty="0" err="1"/>
              <a:t>contre</a:t>
            </a:r>
            <a:r>
              <a:rPr lang="en-US" b="0" baseline="0" dirty="0"/>
              <a:t> [121] long [202] </a:t>
            </a:r>
            <a:r>
              <a:rPr lang="en-US" b="0" baseline="0" dirty="0" err="1"/>
              <a:t>région</a:t>
            </a:r>
            <a:r>
              <a:rPr lang="en-US" b="0" baseline="0" dirty="0"/>
              <a:t> [241]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886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introduce</a:t>
            </a:r>
            <a:r>
              <a:rPr lang="en-US" b="0" baseline="0" dirty="0"/>
              <a:t> students to the context of the phonics activity which follows.</a:t>
            </a:r>
            <a:endParaRPr lang="en-US" b="0" dirty="0"/>
          </a:p>
          <a:p>
            <a:endParaRPr lang="en-US" b="1" dirty="0"/>
          </a:p>
          <a:p>
            <a:r>
              <a:rPr lang="en-US" b="1" dirty="0"/>
              <a:t>Procedure:</a:t>
            </a:r>
          </a:p>
          <a:p>
            <a:r>
              <a:rPr lang="en-US" b="0" dirty="0"/>
              <a:t>1. Ask student</a:t>
            </a:r>
            <a:r>
              <a:rPr lang="en-US" b="0" baseline="0" dirty="0"/>
              <a:t> to read the slide.</a:t>
            </a:r>
            <a:endParaRPr lang="en-US" b="0" dirty="0"/>
          </a:p>
          <a:p>
            <a:r>
              <a:rPr lang="en-US" b="0" dirty="0"/>
              <a:t>2. Ensure</a:t>
            </a:r>
            <a:r>
              <a:rPr lang="en-US" b="0" baseline="0" dirty="0"/>
              <a:t> understanding by taking feedback.</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se </a:t>
            </a:r>
            <a:r>
              <a:rPr lang="en-GB" baseline="0" dirty="0" err="1"/>
              <a:t>déplacer</a:t>
            </a:r>
            <a:r>
              <a:rPr lang="en-GB" baseline="0" dirty="0"/>
              <a:t> [714]; souterrain [4544]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dirty="0" err="1">
                <a:solidFill>
                  <a:schemeClr val="accent5">
                    <a:lumMod val="50000"/>
                  </a:schemeClr>
                </a:solidFill>
              </a:rPr>
              <a:t>métro</a:t>
            </a:r>
            <a:r>
              <a:rPr lang="en-GB" sz="1200" dirty="0">
                <a:solidFill>
                  <a:schemeClr val="accent5">
                    <a:lumMod val="50000"/>
                  </a:schemeClr>
                </a:solidFill>
              </a:rPr>
              <a:t> [3227]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386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spoken</a:t>
            </a:r>
            <a:r>
              <a:rPr lang="en-US" b="0" baseline="0" dirty="0"/>
              <a:t> practice of SSCs [</a:t>
            </a:r>
            <a:r>
              <a:rPr lang="en-US" b="0" baseline="0" dirty="0" err="1"/>
              <a:t>eu</a:t>
            </a:r>
            <a:r>
              <a:rPr lang="en-US" b="0" baseline="0" dirty="0"/>
              <a:t>] and [-</a:t>
            </a:r>
            <a:r>
              <a:rPr lang="en-US" b="0" baseline="0" dirty="0" err="1"/>
              <a:t>euil</a:t>
            </a:r>
            <a:r>
              <a:rPr lang="en-US" b="0" baseline="0" dirty="0"/>
              <a:t>/</a:t>
            </a:r>
            <a:r>
              <a:rPr lang="en-US" b="0" baseline="0" dirty="0" err="1"/>
              <a:t>euill</a:t>
            </a:r>
            <a:r>
              <a:rPr lang="en-US" b="0" baseline="0" dirty="0"/>
              <a:t>].</a:t>
            </a:r>
            <a:endParaRPr lang="en-US" b="0" dirty="0"/>
          </a:p>
          <a:p>
            <a:endParaRPr lang="en-US" b="1" dirty="0"/>
          </a:p>
          <a:p>
            <a:r>
              <a:rPr lang="en-US" b="1" dirty="0"/>
              <a:t>Procedure:</a:t>
            </a:r>
          </a:p>
          <a:p>
            <a:r>
              <a:rPr lang="en-US" b="0" dirty="0"/>
              <a:t>1. Partners</a:t>
            </a:r>
            <a:r>
              <a:rPr lang="en-US" b="0" baseline="0" dirty="0"/>
              <a:t> take it in turns to say the station names in alphabetical order (A-Z). Partner A starts.</a:t>
            </a:r>
            <a:endParaRPr lang="en-US" b="0" dirty="0"/>
          </a:p>
          <a:p>
            <a:r>
              <a:rPr lang="en-US" b="0" dirty="0"/>
              <a:t>2. Partners</a:t>
            </a:r>
            <a:r>
              <a:rPr lang="en-US" b="0" baseline="0" dirty="0"/>
              <a:t> take it in turns to say the station names in reverse alphabetical order (Z-A).  Partner B starts.</a:t>
            </a:r>
            <a:endParaRPr lang="en-US" b="1" dirty="0"/>
          </a:p>
          <a:p>
            <a:r>
              <a:rPr lang="en-US" b="0" dirty="0"/>
              <a:t>3. Partners repeat</a:t>
            </a:r>
            <a:r>
              <a:rPr lang="en-US" b="0" baseline="0" dirty="0"/>
              <a:t> to improve fluency of production.</a:t>
            </a:r>
          </a:p>
          <a:p>
            <a:r>
              <a:rPr lang="en-US" b="0" baseline="0" dirty="0"/>
              <a:t>4. Circulate to listen in to students’ pronunciation.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6529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5884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shake ones head</a:t>
            </a:r>
            <a:r>
              <a:rPr lang="en-GB" baseline="0" dirty="0"/>
              <a:t> whilst waggling one’s index finger, to indicate ‘no!’</a:t>
            </a:r>
            <a:br>
              <a:rPr lang="en-GB" baseline="0" dirty="0"/>
            </a:br>
            <a:r>
              <a:rPr lang="en-GB" baseline="0" dirty="0"/>
              <a:t>4. Roll back the animations and work through 1-3 again, but this time, dropping your voice completely to listen carefully to the students saying the </a:t>
            </a:r>
            <a:r>
              <a:rPr lang="en-GB" b="1" dirty="0"/>
              <a:t>[on] </a:t>
            </a:r>
            <a:r>
              <a:rPr lang="en-GB" baseline="0" dirty="0"/>
              <a:t>sound, pronouncing </a:t>
            </a:r>
            <a:r>
              <a:rPr lang="en-GB" b="0" baseline="0" dirty="0"/>
              <a:t>”</a:t>
            </a:r>
            <a:r>
              <a:rPr lang="en-GB" b="1" baseline="0" dirty="0"/>
              <a:t>non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onze</a:t>
            </a:r>
            <a:r>
              <a:rPr lang="en-GB" baseline="0" dirty="0"/>
              <a:t> [2447]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1849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[on] </a:t>
            </a:r>
            <a:r>
              <a:rPr lang="en-GB" baseline="0" dirty="0"/>
              <a:t>and then the </a:t>
            </a:r>
            <a:r>
              <a:rPr lang="en-GB" b="1" baseline="0" dirty="0"/>
              <a:t>source</a:t>
            </a:r>
            <a:r>
              <a:rPr lang="en-GB" baseline="0" dirty="0"/>
              <a:t> word again ‘</a:t>
            </a:r>
            <a:r>
              <a:rPr lang="en-GB" b="1" baseline="0" dirty="0"/>
              <a:t>non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r>
              <a:rPr lang="en-GB" b="1" baseline="0" dirty="0"/>
              <a:t>non </a:t>
            </a:r>
            <a:r>
              <a:rPr lang="en-GB" baseline="0" dirty="0"/>
              <a:t>[72].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7169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distinguish aurally between SSCs [</a:t>
            </a:r>
            <a:r>
              <a:rPr lang="en-US" b="0" dirty="0" err="1"/>
              <a:t>en</a:t>
            </a:r>
            <a:r>
              <a:rPr lang="en-US" b="0" dirty="0"/>
              <a:t>/an] and accurately produce both sounds. This phonics focus prepares students to correctly pronounce </a:t>
            </a:r>
            <a:br>
              <a:rPr lang="en-US" b="0" dirty="0"/>
            </a:br>
            <a:r>
              <a:rPr lang="en-US" b="0" dirty="0"/>
              <a:t>-</a:t>
            </a:r>
            <a:r>
              <a:rPr lang="en-US" b="0" i="1" dirty="0" err="1"/>
              <a:t>ment</a:t>
            </a:r>
            <a:r>
              <a:rPr lang="en-US" b="0" i="1" dirty="0"/>
              <a:t> </a:t>
            </a:r>
            <a:r>
              <a:rPr lang="en-US" b="0" i="0" dirty="0"/>
              <a:t>adverbs, which are this week’s word pattern feature.</a:t>
            </a:r>
            <a:endParaRPr lang="en-US" b="0" dirty="0"/>
          </a:p>
          <a:p>
            <a:endParaRPr lang="en-US" b="1" dirty="0"/>
          </a:p>
          <a:p>
            <a:r>
              <a:rPr lang="en-US" b="1" dirty="0"/>
              <a:t>Procedure:</a:t>
            </a:r>
          </a:p>
          <a:p>
            <a:r>
              <a:rPr lang="en-US" b="0" dirty="0"/>
              <a:t>1. Click to bring up the minima pair. Students listen to the pronunciation (click on the images to hear).</a:t>
            </a:r>
          </a:p>
          <a:p>
            <a:pPr marL="0" indent="0">
              <a:buNone/>
            </a:pPr>
            <a:r>
              <a:rPr lang="en-US" b="0" dirty="0"/>
              <a:t>2. Explain that [on] and [</a:t>
            </a:r>
            <a:r>
              <a:rPr lang="en-US" b="0" dirty="0" err="1"/>
              <a:t>en</a:t>
            </a:r>
            <a:r>
              <a:rPr lang="en-US" b="0" dirty="0"/>
              <a:t>/an] are nasal vowels. [on] is a nasal [o], and [</a:t>
            </a:r>
            <a:r>
              <a:rPr lang="en-US" b="0" dirty="0" err="1"/>
              <a:t>en</a:t>
            </a:r>
            <a:r>
              <a:rPr lang="en-US" b="0" dirty="0"/>
              <a:t>/an] is a nasal [a]. Students </a:t>
            </a:r>
            <a:r>
              <a:rPr lang="en-US" b="0" dirty="0" err="1"/>
              <a:t>practise</a:t>
            </a:r>
            <a:r>
              <a:rPr lang="en-US" b="0" dirty="0"/>
              <a:t> saying [o] and [a], focusing on mouth position. The mouth should be </a:t>
            </a:r>
            <a:r>
              <a:rPr lang="en-GB" b="0" i="0" dirty="0">
                <a:solidFill>
                  <a:srgbClr val="001834"/>
                </a:solidFill>
                <a:effectLst/>
                <a:latin typeface="Source Sans Pro" panose="020B0503030403020204" pitchFamily="34" charset="0"/>
              </a:rPr>
              <a:t>wide in a square shape for [a], and almost closed like a kiss for [o].</a:t>
            </a:r>
          </a:p>
          <a:p>
            <a:pPr marL="0" indent="0">
              <a:buNone/>
            </a:pPr>
            <a:r>
              <a:rPr lang="en-GB" b="0" i="0" dirty="0">
                <a:solidFill>
                  <a:srgbClr val="001834"/>
                </a:solidFill>
                <a:effectLst/>
                <a:latin typeface="Source Sans Pro" panose="020B0503030403020204" pitchFamily="34" charset="0"/>
              </a:rPr>
              <a:t>3. Keeping the mouth position the same, students practise saying [on] and [</a:t>
            </a:r>
            <a:r>
              <a:rPr lang="en-GB" b="0" i="0" dirty="0" err="1">
                <a:solidFill>
                  <a:srgbClr val="001834"/>
                </a:solidFill>
                <a:effectLst/>
                <a:latin typeface="Source Sans Pro" panose="020B0503030403020204" pitchFamily="34" charset="0"/>
              </a:rPr>
              <a:t>en</a:t>
            </a:r>
            <a:r>
              <a:rPr lang="en-GB" b="0" i="0" dirty="0">
                <a:solidFill>
                  <a:srgbClr val="001834"/>
                </a:solidFill>
                <a:effectLst/>
                <a:latin typeface="Source Sans Pro" panose="020B0503030403020204" pitchFamily="34" charset="0"/>
              </a:rPr>
              <a:t>/an], and then [</a:t>
            </a:r>
            <a:r>
              <a:rPr lang="en-GB" b="0" i="0" dirty="0" err="1">
                <a:solidFill>
                  <a:srgbClr val="001834"/>
                </a:solidFill>
                <a:effectLst/>
                <a:latin typeface="Source Sans Pro" panose="020B0503030403020204" pitchFamily="34" charset="0"/>
              </a:rPr>
              <a:t>mon</a:t>
            </a:r>
            <a:r>
              <a:rPr lang="en-GB" b="0" i="0" dirty="0">
                <a:solidFill>
                  <a:srgbClr val="001834"/>
                </a:solidFill>
                <a:effectLst/>
                <a:latin typeface="Source Sans Pro" panose="020B0503030403020204" pitchFamily="34" charset="0"/>
              </a:rPr>
              <a:t>] and [il </a:t>
            </a:r>
            <a:r>
              <a:rPr lang="en-GB" b="0" i="0" dirty="0" err="1">
                <a:solidFill>
                  <a:srgbClr val="001834"/>
                </a:solidFill>
                <a:effectLst/>
                <a:latin typeface="Source Sans Pro" panose="020B0503030403020204" pitchFamily="34" charset="0"/>
              </a:rPr>
              <a:t>ment</a:t>
            </a:r>
            <a:r>
              <a:rPr lang="en-GB" b="0" i="0" dirty="0">
                <a:solidFill>
                  <a:srgbClr val="001834"/>
                </a:solidFill>
                <a:effectLst/>
                <a:latin typeface="Source Sans Pro" panose="020B0503030403020204" pitchFamily="34" charset="0"/>
              </a:rPr>
              <a:t>]. </a:t>
            </a:r>
          </a:p>
          <a:p>
            <a:pPr marL="0" indent="0">
              <a:buNone/>
            </a:pPr>
            <a:r>
              <a:rPr lang="en-US" b="0" dirty="0"/>
              <a:t>4. Click to bring up some known –</a:t>
            </a:r>
            <a:r>
              <a:rPr lang="en-US" b="0" dirty="0" err="1"/>
              <a:t>ment</a:t>
            </a:r>
            <a:r>
              <a:rPr lang="en-US" b="0" dirty="0"/>
              <a:t> adjectives juxtaposed with the word </a:t>
            </a:r>
            <a:r>
              <a:rPr lang="en-US" b="0" i="1" dirty="0"/>
              <a:t>mon</a:t>
            </a:r>
            <a:r>
              <a:rPr lang="en-US" b="0" i="0" dirty="0"/>
              <a:t>. Students listen and repeat.</a:t>
            </a:r>
            <a:endParaRPr lang="en-US" b="0" dirty="0"/>
          </a:p>
          <a:p>
            <a:endParaRPr lang="en-US" b="0" dirty="0"/>
          </a:p>
          <a:p>
            <a:r>
              <a:rPr lang="en-US" b="1" dirty="0"/>
              <a:t>Transcript:</a:t>
            </a:r>
          </a:p>
          <a:p>
            <a:r>
              <a:rPr lang="en-US" b="0" dirty="0"/>
              <a:t>    </a:t>
            </a:r>
            <a:r>
              <a:rPr lang="en-US" b="0" dirty="0" err="1"/>
              <a:t>mon</a:t>
            </a:r>
            <a:r>
              <a:rPr lang="en-US" b="0" dirty="0"/>
              <a:t> – il </a:t>
            </a:r>
            <a:r>
              <a:rPr lang="en-US" b="0" dirty="0" err="1"/>
              <a:t>ment</a:t>
            </a:r>
            <a:endParaRPr lang="en-US" b="0" dirty="0"/>
          </a:p>
          <a:p>
            <a:pPr marL="0" indent="0">
              <a:buFont typeface="+mj-lt"/>
              <a:buNone/>
            </a:pPr>
            <a:r>
              <a:rPr lang="en-US" b="0" dirty="0"/>
              <a:t>1. </a:t>
            </a:r>
            <a:r>
              <a:rPr lang="en-US" b="0" dirty="0" err="1"/>
              <a:t>mon</a:t>
            </a:r>
            <a:r>
              <a:rPr lang="en-US" b="0" dirty="0"/>
              <a:t> – </a:t>
            </a:r>
            <a:r>
              <a:rPr lang="en-US" b="0" dirty="0" err="1"/>
              <a:t>normalement</a:t>
            </a:r>
            <a:endParaRPr lang="en-US" b="0" dirty="0"/>
          </a:p>
          <a:p>
            <a:pPr marL="0" indent="0">
              <a:buFont typeface="+mj-lt"/>
              <a:buNone/>
            </a:pPr>
            <a:r>
              <a:rPr lang="en-US" b="0" dirty="0"/>
              <a:t>2. </a:t>
            </a:r>
            <a:r>
              <a:rPr lang="en-US" b="0" dirty="0" err="1"/>
              <a:t>mon</a:t>
            </a:r>
            <a:r>
              <a:rPr lang="en-US" b="0" dirty="0"/>
              <a:t> – </a:t>
            </a:r>
            <a:r>
              <a:rPr lang="en-US" b="0" dirty="0" err="1"/>
              <a:t>rarement</a:t>
            </a:r>
            <a:endParaRPr lang="en-US" b="0" dirty="0"/>
          </a:p>
          <a:p>
            <a:pPr marL="0" indent="0">
              <a:buFont typeface="+mj-lt"/>
              <a:buNone/>
            </a:pPr>
            <a:r>
              <a:rPr lang="en-US" b="0" dirty="0"/>
              <a:t>3. </a:t>
            </a:r>
            <a:r>
              <a:rPr lang="en-US" b="0" dirty="0" err="1"/>
              <a:t>mon</a:t>
            </a:r>
            <a:r>
              <a:rPr lang="en-US" b="0" dirty="0"/>
              <a:t> – </a:t>
            </a:r>
            <a:r>
              <a:rPr lang="en-US" b="0" dirty="0" err="1"/>
              <a:t>absolument</a:t>
            </a:r>
            <a:endParaRPr lang="en-US" b="0" dirty="0"/>
          </a:p>
          <a:p>
            <a:pPr marL="0" indent="0">
              <a:buFont typeface="+mj-lt"/>
              <a:buNone/>
            </a:pPr>
            <a:r>
              <a:rPr lang="en-US" b="0" dirty="0"/>
              <a:t>4. </a:t>
            </a:r>
            <a:r>
              <a:rPr lang="en-US" b="0" dirty="0" err="1"/>
              <a:t>mon</a:t>
            </a:r>
            <a:r>
              <a:rPr lang="en-US" b="0" dirty="0"/>
              <a:t> – </a:t>
            </a:r>
            <a:r>
              <a:rPr lang="en-US" sz="1200" dirty="0" err="1">
                <a:solidFill>
                  <a:srgbClr val="4472C4">
                    <a:lumMod val="50000"/>
                  </a:srgbClr>
                </a:solidFill>
                <a:latin typeface="Century Gothic" panose="020F0302020204030204"/>
              </a:rPr>
              <a:t>facilement</a:t>
            </a:r>
            <a:endParaRPr lang="en-US" sz="1200" b="0" dirty="0">
              <a:solidFill>
                <a:srgbClr val="4472C4">
                  <a:lumMod val="50000"/>
                </a:srgbClr>
              </a:solidFill>
              <a:latin typeface="Century Gothic" panose="020F03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0292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shake ones head</a:t>
            </a:r>
            <a:r>
              <a:rPr lang="en-GB" baseline="0" dirty="0"/>
              <a:t> whilst waggling one’s index finger, to indicate ‘no!’</a:t>
            </a:r>
            <a:br>
              <a:rPr lang="en-GB" baseline="0" dirty="0"/>
            </a:br>
            <a:r>
              <a:rPr lang="en-GB" baseline="0" dirty="0"/>
              <a:t>4. Roll back the animations and work through 1-3 again, but this time, dropping your voice completely to listen carefully to the students saying the </a:t>
            </a:r>
            <a:r>
              <a:rPr lang="en-GB" b="1" dirty="0"/>
              <a:t>[on] </a:t>
            </a:r>
            <a:r>
              <a:rPr lang="en-GB" baseline="0" dirty="0"/>
              <a:t>sound, pronouncing </a:t>
            </a:r>
            <a:r>
              <a:rPr lang="en-GB" b="0" baseline="0" dirty="0"/>
              <a:t>”</a:t>
            </a:r>
            <a:r>
              <a:rPr lang="en-GB" b="1" baseline="0" dirty="0"/>
              <a:t>non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onze</a:t>
            </a:r>
            <a:r>
              <a:rPr lang="en-GB" baseline="0" dirty="0"/>
              <a:t> [2447]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184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81805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[on] </a:t>
            </a:r>
            <a:r>
              <a:rPr lang="en-GB" baseline="0" dirty="0"/>
              <a:t>and then the </a:t>
            </a:r>
            <a:r>
              <a:rPr lang="en-GB" b="1" baseline="0" dirty="0"/>
              <a:t>source</a:t>
            </a:r>
            <a:r>
              <a:rPr lang="en-GB" baseline="0" dirty="0"/>
              <a:t> word again ‘</a:t>
            </a:r>
            <a:r>
              <a:rPr lang="en-GB" b="1" baseline="0" dirty="0"/>
              <a:t>non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r>
              <a:rPr lang="en-GB" b="1" baseline="0" dirty="0"/>
              <a:t>non </a:t>
            </a:r>
            <a:r>
              <a:rPr lang="en-GB" baseline="0" dirty="0"/>
              <a:t>[72].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7169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sounds [on], [ion], [tion] and [sson]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Click on the number boxes to hear the full word.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Students must identify which sound they hear. This can be done using mini-whiteboards, either writing the sound or transcribing the full word.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The teacher clicks to reveal the correct spelling, and the aeroplane moves to the next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sondage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aviation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potiron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mousson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espion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inondation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sonder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frissonner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torchon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buisson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hérisson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stationnement </a:t>
            </a:r>
            <a:r>
              <a:rPr lang="fr-FR" b="1" baseline="0" noProof="0" dirty="0"/>
              <a:t>[audio </a:t>
            </a:r>
            <a:r>
              <a:rPr lang="fr-FR" b="1" baseline="0" noProof="0" dirty="0" err="1"/>
              <a:t>being</a:t>
            </a:r>
            <a:r>
              <a:rPr lang="fr-FR" b="1" baseline="0" noProof="0" dirty="0"/>
              <a:t> </a:t>
            </a:r>
            <a:r>
              <a:rPr lang="fr-FR" b="1" baseline="0" noProof="0" dirty="0" err="1"/>
              <a:t>re-recorded</a:t>
            </a:r>
            <a:r>
              <a:rPr lang="fr-FR" b="1" baseline="0" noProof="0" dirty="0"/>
              <a:t>]</a:t>
            </a:r>
            <a:endParaRPr lang="fr-FR" b="0" baseline="0" noProof="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jonction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camion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réunion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pioncer</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b="0" baseline="0" noProof="0" dirty="0"/>
              <a:t>sondage [2232], potiron [&gt;5000], mousson [&gt;5000], inondation [4677], espion [&gt;5000], torchon [&gt;5000], frissonner [&gt;5000], sonder [4930], buisson [&gt;5000], stationnement [&gt;5000], </a:t>
            </a:r>
            <a:r>
              <a:rPr lang="fr-FR" b="0" noProof="0" dirty="0"/>
              <a:t>hérisson [&gt;5000], camion [2542], pioncer [&gt;5000]</a:t>
            </a:r>
            <a:endParaRPr lang="de-DE"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aviation [4084], </a:t>
            </a:r>
            <a:r>
              <a:rPr lang="fr-FR" b="0" baseline="0" noProof="0" dirty="0"/>
              <a:t>jonction [&gt;5000], </a:t>
            </a:r>
            <a:r>
              <a:rPr lang="fr-FR" b="0" noProof="0" dirty="0"/>
              <a:t>réunion [971]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34711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6162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shake ones head</a:t>
            </a:r>
            <a:r>
              <a:rPr lang="en-GB" baseline="0" dirty="0"/>
              <a:t> whilst waggling one’s index finger, to indicate ‘no!’</a:t>
            </a:r>
            <a:br>
              <a:rPr lang="en-GB" baseline="0" dirty="0"/>
            </a:br>
            <a:r>
              <a:rPr lang="en-GB" baseline="0" dirty="0"/>
              <a:t>4. Roll back the animations and work through 1-3 again, but this time, dropping your voice completely to listen carefully to the students saying the </a:t>
            </a:r>
            <a:r>
              <a:rPr lang="en-GB" b="1" dirty="0"/>
              <a:t>[on] </a:t>
            </a:r>
            <a:r>
              <a:rPr lang="en-GB" baseline="0" dirty="0"/>
              <a:t>sound, pronouncing </a:t>
            </a:r>
            <a:r>
              <a:rPr lang="en-GB" b="0" baseline="0" dirty="0"/>
              <a:t>”</a:t>
            </a:r>
            <a:r>
              <a:rPr lang="en-GB" b="1" baseline="0" dirty="0"/>
              <a:t>non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onze</a:t>
            </a:r>
            <a:r>
              <a:rPr lang="en-GB" baseline="0" dirty="0"/>
              <a:t> [2447]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18498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[on] </a:t>
            </a:r>
            <a:r>
              <a:rPr lang="en-GB" baseline="0" dirty="0"/>
              <a:t>and then the </a:t>
            </a:r>
            <a:r>
              <a:rPr lang="en-GB" b="1" baseline="0" dirty="0"/>
              <a:t>source</a:t>
            </a:r>
            <a:r>
              <a:rPr lang="en-GB" baseline="0" dirty="0"/>
              <a:t> word again ‘</a:t>
            </a:r>
            <a:r>
              <a:rPr lang="en-GB" b="1" baseline="0" dirty="0"/>
              <a:t>non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r>
              <a:rPr lang="en-GB" b="1" baseline="0" dirty="0"/>
              <a:t>non </a:t>
            </a:r>
            <a:r>
              <a:rPr lang="en-GB" baseline="0" dirty="0"/>
              <a:t>[72].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71697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Written</a:t>
            </a:r>
            <a:r>
              <a:rPr lang="en-US" b="0" baseline="0" dirty="0"/>
              <a:t> recognition and oral production of nasal and non-nasal SSCs [on] and [om].</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sz="1300" b="1" dirty="0">
                <a:solidFill>
                  <a:schemeClr val="accent5">
                    <a:lumMod val="50000"/>
                  </a:schemeClr>
                </a:solidFill>
              </a:rPr>
              <a:t> </a:t>
            </a:r>
            <a:r>
              <a:rPr lang="en-US" sz="1300" b="0" dirty="0">
                <a:solidFill>
                  <a:schemeClr val="accent5">
                    <a:lumMod val="50000"/>
                  </a:schemeClr>
                </a:solidFill>
              </a:rPr>
              <a:t>Use slides 2-7 to revise the sounds. Remind</a:t>
            </a:r>
            <a:r>
              <a:rPr lang="en-US" sz="1300" b="0" baseline="0" dirty="0">
                <a:solidFill>
                  <a:schemeClr val="accent5">
                    <a:lumMod val="50000"/>
                  </a:schemeClr>
                </a:solidFill>
              </a:rPr>
              <a:t> students that SSCs [on] and [om] sound identical.</a:t>
            </a:r>
            <a:endParaRPr lang="en-US" sz="1300" b="0" dirty="0">
              <a:solidFill>
                <a:schemeClr val="accent5">
                  <a:lumMod val="50000"/>
                </a:schemeClr>
              </a:solidFill>
            </a:endParaRPr>
          </a:p>
          <a:p>
            <a:r>
              <a:rPr lang="en-US" sz="1300" dirty="0">
                <a:solidFill>
                  <a:schemeClr val="accent5">
                    <a:lumMod val="50000"/>
                  </a:schemeClr>
                </a:solidFill>
              </a:rPr>
              <a:t>2. Remind students that when [on]</a:t>
            </a:r>
            <a:r>
              <a:rPr lang="en-US" sz="1300" baseline="0" dirty="0">
                <a:solidFill>
                  <a:schemeClr val="accent5">
                    <a:lumMod val="50000"/>
                  </a:schemeClr>
                </a:solidFill>
              </a:rPr>
              <a:t> and [om] appear before a vowel, they are pronounced as non-nasal vowels + m/n. </a:t>
            </a:r>
            <a:r>
              <a:rPr lang="fr-FR" sz="1300" i="1" baseline="0" noProof="0" dirty="0">
                <a:solidFill>
                  <a:schemeClr val="accent5">
                    <a:lumMod val="50000"/>
                  </a:schemeClr>
                </a:solidFill>
              </a:rPr>
              <a:t>Nomade</a:t>
            </a:r>
            <a:r>
              <a:rPr lang="en-US" sz="1300" i="1" baseline="0" dirty="0">
                <a:solidFill>
                  <a:schemeClr val="accent5">
                    <a:lumMod val="50000"/>
                  </a:schemeClr>
                </a:solidFill>
              </a:rPr>
              <a:t> </a:t>
            </a:r>
            <a:r>
              <a:rPr lang="en-US" sz="1300" i="0" baseline="0" dirty="0">
                <a:solidFill>
                  <a:schemeClr val="accent5">
                    <a:lumMod val="50000"/>
                  </a:schemeClr>
                </a:solidFill>
              </a:rPr>
              <a:t>could be used as an example to illustrate this.</a:t>
            </a:r>
            <a:endParaRPr lang="en-US" sz="1300" dirty="0">
              <a:solidFill>
                <a:schemeClr val="accent5">
                  <a:lumMod val="50000"/>
                </a:schemeClr>
              </a:solidFill>
            </a:endParaRPr>
          </a:p>
          <a:p>
            <a:r>
              <a:rPr lang="en-US" sz="1300" dirty="0">
                <a:solidFill>
                  <a:schemeClr val="accent5">
                    <a:lumMod val="50000"/>
                  </a:schemeClr>
                </a:solidFill>
              </a:rPr>
              <a:t>3. Working</a:t>
            </a:r>
            <a:r>
              <a:rPr lang="en-US" sz="1300" baseline="0" dirty="0">
                <a:solidFill>
                  <a:schemeClr val="accent5">
                    <a:lumMod val="50000"/>
                  </a:schemeClr>
                </a:solidFill>
              </a:rPr>
              <a:t> in pairs, students </a:t>
            </a:r>
            <a:r>
              <a:rPr lang="en-US" sz="1300" dirty="0">
                <a:solidFill>
                  <a:schemeClr val="accent5">
                    <a:lumMod val="50000"/>
                  </a:schemeClr>
                </a:solidFill>
              </a:rPr>
              <a:t>use the rules to sound out the words and decide whether the sounds </a:t>
            </a:r>
            <a:r>
              <a:rPr lang="en-US" sz="1300" baseline="0" dirty="0">
                <a:solidFill>
                  <a:schemeClr val="accent5">
                    <a:lumMod val="50000"/>
                  </a:schemeClr>
                </a:solidFill>
              </a:rPr>
              <a:t>in bold are </a:t>
            </a:r>
            <a:r>
              <a:rPr lang="en-US" sz="1300" dirty="0">
                <a:solidFill>
                  <a:schemeClr val="accent5">
                    <a:lumMod val="50000"/>
                  </a:schemeClr>
                </a:solidFill>
              </a:rPr>
              <a:t>nasal or non-nasal. </a:t>
            </a:r>
          </a:p>
          <a:p>
            <a:r>
              <a:rPr lang="en-US" b="0" dirty="0"/>
              <a:t>4.</a:t>
            </a:r>
            <a:r>
              <a:rPr lang="en-US" sz="1300" dirty="0">
                <a:solidFill>
                  <a:schemeClr val="accent5">
                    <a:lumMod val="50000"/>
                  </a:schemeClr>
                </a:solidFill>
              </a:rPr>
              <a:t> Click to reveal the answers. Click on the images to hear the words said aloud by</a:t>
            </a:r>
            <a:r>
              <a:rPr lang="en-US" sz="1300" baseline="0" dirty="0">
                <a:solidFill>
                  <a:schemeClr val="accent5">
                    <a:lumMod val="50000"/>
                  </a:schemeClr>
                </a:solidFill>
              </a:rPr>
              <a:t> a native speaker.</a:t>
            </a:r>
            <a:endParaRPr lang="en-US" b="0" dirty="0"/>
          </a:p>
          <a:p>
            <a:pPr defTabSz="966064">
              <a:defRPr/>
            </a:pPr>
            <a:endParaRPr lang="en-US" b="0" dirty="0"/>
          </a:p>
          <a:p>
            <a:pPr defTabSz="966064">
              <a:defRPr/>
            </a:pPr>
            <a:r>
              <a:rPr lang="en-US" b="1" dirty="0"/>
              <a:t>Transcript:</a:t>
            </a:r>
          </a:p>
          <a:p>
            <a:pPr rtl="0"/>
            <a:r>
              <a:rPr lang="fr-FR" sz="1200" b="0" i="0" u="none" strike="noStrike" kern="1200" dirty="0">
                <a:solidFill>
                  <a:schemeClr val="tx1"/>
                </a:solidFill>
                <a:effectLst/>
                <a:latin typeface="+mn-lt"/>
                <a:ea typeface="+mn-ea"/>
                <a:cs typeface="+mn-cs"/>
              </a:rPr>
              <a:t>colonial, tromper, nomade, compas, rebondir, bâton, escadron, prénom, bonhomie, comité, monarchie, complot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Word frequency (1 is the most frequent word in French): </a:t>
            </a:r>
            <a:br>
              <a:rPr lang="en-GB" baseline="0" dirty="0"/>
            </a:br>
            <a:r>
              <a:rPr lang="fr-FR" baseline="0" noProof="0" dirty="0"/>
              <a:t>tromper [1539], rebondir [&gt;5000], bâton [3553], escadron [&gt;5000], prénom [3543], bonhomie [&gt;5000], complot [4569]</a:t>
            </a:r>
          </a:p>
          <a:p>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rtl="0"/>
            <a:endParaRPr lang="en-GB"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Word frequency of cognates used (1 is the most frequent word in French): </a:t>
            </a:r>
            <a:br>
              <a:rPr lang="en-GB" sz="1200" baseline="0" dirty="0"/>
            </a:br>
            <a:r>
              <a:rPr lang="fr-FR" sz="1200" baseline="0" noProof="0" dirty="0"/>
              <a:t>colonial [4143], nomade [&gt;5000], compas [&gt;5000], comité [651], monarchie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defTabSz="966064">
              <a:defRPr/>
            </a:pPr>
            <a:endParaRPr lang="en-GB" sz="13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55</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[on] </a:t>
            </a:r>
            <a:r>
              <a:rPr lang="en-GB" baseline="0" dirty="0"/>
              <a:t>and then the </a:t>
            </a:r>
            <a:r>
              <a:rPr lang="en-GB" b="1" baseline="0" dirty="0"/>
              <a:t>source</a:t>
            </a:r>
            <a:r>
              <a:rPr lang="en-GB" baseline="0" dirty="0"/>
              <a:t> word again ‘</a:t>
            </a:r>
            <a:r>
              <a:rPr lang="en-GB" b="1" baseline="0" dirty="0"/>
              <a:t>non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r>
              <a:rPr lang="en-GB" b="1" baseline="0" dirty="0"/>
              <a:t>non </a:t>
            </a:r>
            <a:r>
              <a:rPr lang="en-GB" baseline="0" dirty="0"/>
              <a:t>[72].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7169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8028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2176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b="1" dirty="0"/>
            </a:br>
            <a:br>
              <a:rPr lang="en-GB" b="1" dirty="0"/>
            </a:br>
            <a:r>
              <a:rPr lang="en-GB" b="1" dirty="0"/>
              <a:t>Aim:  </a:t>
            </a:r>
            <a:r>
              <a:rPr lang="en-GB" b="0" dirty="0"/>
              <a:t>To differentiate between pairs of words that differ by one phoneme (one SSC that changes the meaning). These words are called minimal pairs.</a:t>
            </a:r>
            <a:br>
              <a:rPr lang="en-GB" b="0" dirty="0"/>
            </a:br>
            <a:br>
              <a:rPr lang="en-GB" b="0" dirty="0"/>
            </a:br>
            <a:r>
              <a:rPr lang="en-GB" b="1" dirty="0"/>
              <a:t>Procedure:</a:t>
            </a:r>
            <a:br>
              <a:rPr lang="en-GB" b="1" dirty="0"/>
            </a:br>
            <a:r>
              <a:rPr lang="en-GB" b="1" dirty="0"/>
              <a:t>1. </a:t>
            </a:r>
            <a:r>
              <a:rPr lang="en-GB" b="0" dirty="0"/>
              <a:t>Click to listen.</a:t>
            </a:r>
            <a:br>
              <a:rPr lang="en-GB" b="0" dirty="0"/>
            </a:br>
            <a:r>
              <a:rPr lang="en-GB" b="1" dirty="0"/>
              <a:t>2. </a:t>
            </a:r>
            <a:r>
              <a:rPr lang="en-GB" b="0" dirty="0"/>
              <a:t>Write 1 2 or 2 1 depending on the order in which the words are spoken.</a:t>
            </a:r>
            <a:br>
              <a:rPr lang="en-GB" b="1" dirty="0"/>
            </a:br>
            <a:r>
              <a:rPr lang="en-GB" b="1" dirty="0"/>
              <a:t>3. </a:t>
            </a:r>
            <a:r>
              <a:rPr lang="en-GB" b="0" dirty="0"/>
              <a:t>Click to see the answers.</a:t>
            </a:r>
          </a:p>
          <a:p>
            <a:endParaRPr lang="en-GB" b="1" dirty="0"/>
          </a:p>
          <a:p>
            <a:r>
              <a:rPr lang="en-GB" b="1" dirty="0"/>
              <a:t>Transcript</a:t>
            </a:r>
          </a:p>
          <a:p>
            <a:pPr marL="228600" indent="-228600">
              <a:buAutoNum type="alphaLcParenR"/>
            </a:pPr>
            <a:r>
              <a:rPr lang="en-GB" baseline="0" dirty="0"/>
              <a:t>cent...son</a:t>
            </a:r>
          </a:p>
          <a:p>
            <a:pPr marL="228600" indent="-228600">
              <a:buAutoNum type="alphaLcParenR"/>
            </a:pPr>
            <a:r>
              <a:rPr lang="en-GB" baseline="0" dirty="0"/>
              <a:t>on...</a:t>
            </a:r>
            <a:r>
              <a:rPr lang="en-GB" baseline="0" dirty="0" err="1"/>
              <a:t>en</a:t>
            </a:r>
            <a:endParaRPr lang="en-GB" baseline="0" dirty="0"/>
          </a:p>
          <a:p>
            <a:pPr marL="228600" indent="-228600">
              <a:buAutoNum type="alphaLcParenR" startAt="3"/>
            </a:pPr>
            <a:r>
              <a:rPr lang="en-GB" dirty="0"/>
              <a:t>don...dans</a:t>
            </a:r>
            <a:endParaRPr lang="en-GB" baseline="0" dirty="0"/>
          </a:p>
          <a:p>
            <a:pPr marL="228600" indent="-228600">
              <a:buAutoNum type="alphaLcParenR" startAt="3"/>
            </a:pPr>
            <a:r>
              <a:rPr lang="en-GB" baseline="0" dirty="0"/>
              <a:t>pan...</a:t>
            </a:r>
            <a:r>
              <a:rPr lang="en-GB" baseline="0" dirty="0" err="1"/>
              <a:t>pont</a:t>
            </a:r>
            <a:endParaRPr lang="en-GB" baseline="0" dirty="0"/>
          </a:p>
          <a:p>
            <a:pPr marL="228600" indent="-228600">
              <a:buAutoNum type="alphaLcParenR" startAt="3"/>
            </a:pPr>
            <a:r>
              <a:rPr lang="en-GB" baseline="0" dirty="0"/>
              <a:t>sans...</a:t>
            </a:r>
            <a:r>
              <a:rPr lang="en-GB" baseline="0" dirty="0" err="1"/>
              <a:t>sont</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53574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626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2941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608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253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6799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710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241530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09353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944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24294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46041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572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69255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77363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3212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9727584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3132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06930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977153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513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86693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40128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08686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591753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1740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80063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041749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302244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683071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9657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750740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086739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80437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51367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2900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33326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63838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22889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921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044624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84481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16872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66245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651886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2512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653879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3437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31009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943940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7353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08456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728795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68143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70046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77614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13807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91069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7812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26923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508588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9106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539178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346280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59434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7596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5899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31207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81362056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148704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18272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979261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4.png"/><Relationship Id="rId18" Type="http://schemas.openxmlformats.org/officeDocument/2006/relationships/audio" Target="../media/audio21.wav"/><Relationship Id="rId3" Type="http://schemas.openxmlformats.org/officeDocument/2006/relationships/audio" Target="../media/audio14.wav"/><Relationship Id="rId7" Type="http://schemas.openxmlformats.org/officeDocument/2006/relationships/image" Target="../media/image11.png"/><Relationship Id="rId12" Type="http://schemas.openxmlformats.org/officeDocument/2006/relationships/audio" Target="../media/audio18.wav"/><Relationship Id="rId17"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audio" Target="../media/audio20.wav"/><Relationship Id="rId1" Type="http://schemas.openxmlformats.org/officeDocument/2006/relationships/slideLayout" Target="../slideLayouts/slideLayout57.xml"/><Relationship Id="rId6" Type="http://schemas.openxmlformats.org/officeDocument/2006/relationships/audio" Target="../media/audio15.wav"/><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audio" Target="../media/audio17.wav"/><Relationship Id="rId19"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2.png"/><Relationship Id="rId14" Type="http://schemas.openxmlformats.org/officeDocument/2006/relationships/audio" Target="../media/audio19.wav"/></Relationships>
</file>

<file path=ppt/slides/_rels/slide11.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4.png"/><Relationship Id="rId18" Type="http://schemas.openxmlformats.org/officeDocument/2006/relationships/audio" Target="../media/audio21.wav"/><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audio" Target="../media/audio18.wav"/><Relationship Id="rId17" Type="http://schemas.openxmlformats.org/officeDocument/2006/relationships/image" Target="../media/image16.png"/><Relationship Id="rId2" Type="http://schemas.openxmlformats.org/officeDocument/2006/relationships/notesSlide" Target="../notesSlides/notesSlide11.xml"/><Relationship Id="rId16" Type="http://schemas.openxmlformats.org/officeDocument/2006/relationships/audio" Target="../media/audio20.wav"/><Relationship Id="rId1" Type="http://schemas.openxmlformats.org/officeDocument/2006/relationships/slideLayout" Target="../slideLayouts/slideLayout57.xml"/><Relationship Id="rId6" Type="http://schemas.openxmlformats.org/officeDocument/2006/relationships/audio" Target="../media/audio15.wav"/><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audio" Target="../media/audio17.wav"/><Relationship Id="rId19" Type="http://schemas.openxmlformats.org/officeDocument/2006/relationships/image" Target="../media/image17.png"/><Relationship Id="rId4" Type="http://schemas.openxmlformats.org/officeDocument/2006/relationships/audio" Target="../media/audio14.wav"/><Relationship Id="rId9" Type="http://schemas.openxmlformats.org/officeDocument/2006/relationships/image" Target="../media/image12.png"/><Relationship Id="rId14" Type="http://schemas.openxmlformats.org/officeDocument/2006/relationships/audio" Target="../media/audio19.wav"/></Relationships>
</file>

<file path=ppt/slides/_rels/slide12.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4.png"/><Relationship Id="rId18" Type="http://schemas.openxmlformats.org/officeDocument/2006/relationships/audio" Target="../media/audio21.wav"/><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audio" Target="../media/audio18.wav"/><Relationship Id="rId17" Type="http://schemas.openxmlformats.org/officeDocument/2006/relationships/image" Target="../media/image16.png"/><Relationship Id="rId2" Type="http://schemas.openxmlformats.org/officeDocument/2006/relationships/notesSlide" Target="../notesSlides/notesSlide12.xml"/><Relationship Id="rId16" Type="http://schemas.openxmlformats.org/officeDocument/2006/relationships/audio" Target="../media/audio20.wav"/><Relationship Id="rId1" Type="http://schemas.openxmlformats.org/officeDocument/2006/relationships/slideLayout" Target="../slideLayouts/slideLayout57.xml"/><Relationship Id="rId6" Type="http://schemas.openxmlformats.org/officeDocument/2006/relationships/audio" Target="../media/audio15.wav"/><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audio" Target="../media/audio17.wav"/><Relationship Id="rId19" Type="http://schemas.openxmlformats.org/officeDocument/2006/relationships/image" Target="../media/image17.png"/><Relationship Id="rId4" Type="http://schemas.openxmlformats.org/officeDocument/2006/relationships/audio" Target="../media/audio14.wav"/><Relationship Id="rId9" Type="http://schemas.openxmlformats.org/officeDocument/2006/relationships/image" Target="../media/image12.png"/><Relationship Id="rId14" Type="http://schemas.openxmlformats.org/officeDocument/2006/relationships/audio" Target="../media/audio19.wav"/></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1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8.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0.xml"/><Relationship Id="rId1" Type="http://schemas.openxmlformats.org/officeDocument/2006/relationships/slideLayout" Target="../slideLayouts/slideLayout79.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1.xml"/><Relationship Id="rId1" Type="http://schemas.openxmlformats.org/officeDocument/2006/relationships/slideLayout" Target="../slideLayouts/slideLayout79.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2.xml"/><Relationship Id="rId1" Type="http://schemas.openxmlformats.org/officeDocument/2006/relationships/slideLayout" Target="../slideLayouts/slideLayout79.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3.xml"/><Relationship Id="rId1" Type="http://schemas.openxmlformats.org/officeDocument/2006/relationships/slideLayout" Target="../slideLayouts/slideLayout79.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24.xml"/><Relationship Id="rId1" Type="http://schemas.openxmlformats.org/officeDocument/2006/relationships/slideLayout" Target="../slideLayouts/slideLayout79.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25.xml"/><Relationship Id="rId1" Type="http://schemas.openxmlformats.org/officeDocument/2006/relationships/slideLayout" Target="../slideLayouts/slideLayout79.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6.xml"/><Relationship Id="rId1" Type="http://schemas.openxmlformats.org/officeDocument/2006/relationships/slideLayout" Target="../slideLayouts/slideLayout79.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27.xml"/><Relationship Id="rId1" Type="http://schemas.openxmlformats.org/officeDocument/2006/relationships/slideLayout" Target="../slideLayouts/slideLayout79.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32.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32.xml"/><Relationship Id="rId1" Type="http://schemas.openxmlformats.org/officeDocument/2006/relationships/slideLayout" Target="../slideLayouts/slideLayout6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33.xml"/><Relationship Id="rId1" Type="http://schemas.openxmlformats.org/officeDocument/2006/relationships/slideLayout" Target="../slideLayouts/slideLayout39.xml"/><Relationship Id="rId5" Type="http://schemas.openxmlformats.org/officeDocument/2006/relationships/image" Target="../media/image20.png"/><Relationship Id="rId4" Type="http://schemas.openxmlformats.org/officeDocument/2006/relationships/audio" Target="../media/audio32.wav"/></Relationships>
</file>

<file path=ppt/slides/_rels/slide34.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1.wav"/><Relationship Id="rId18" Type="http://schemas.openxmlformats.org/officeDocument/2006/relationships/image" Target="../media/image26.png"/><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image" Target="../media/image21.png"/><Relationship Id="rId17" Type="http://schemas.openxmlformats.org/officeDocument/2006/relationships/image" Target="../media/image25.png"/><Relationship Id="rId2" Type="http://schemas.openxmlformats.org/officeDocument/2006/relationships/notesSlide" Target="../notesSlides/notesSlide34.xml"/><Relationship Id="rId16" Type="http://schemas.openxmlformats.org/officeDocument/2006/relationships/image" Target="../media/image24.png"/><Relationship Id="rId1" Type="http://schemas.openxmlformats.org/officeDocument/2006/relationships/slideLayout" Target="../slideLayouts/slideLayout68.xml"/><Relationship Id="rId6" Type="http://schemas.openxmlformats.org/officeDocument/2006/relationships/audio" Target="../media/audio36.wav"/><Relationship Id="rId11" Type="http://schemas.openxmlformats.org/officeDocument/2006/relationships/image" Target="../media/image5.png"/><Relationship Id="rId5" Type="http://schemas.openxmlformats.org/officeDocument/2006/relationships/audio" Target="../media/audio35.wav"/><Relationship Id="rId15" Type="http://schemas.openxmlformats.org/officeDocument/2006/relationships/image" Target="../media/image23.png"/><Relationship Id="rId10" Type="http://schemas.openxmlformats.org/officeDocument/2006/relationships/audio" Target="../media/audio40.wav"/><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image" Target="../media/image22.png"/></Relationships>
</file>

<file path=ppt/slides/_rels/slide35.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3" Type="http://schemas.openxmlformats.org/officeDocument/2006/relationships/image" Target="../media/image5.png"/><Relationship Id="rId7" Type="http://schemas.openxmlformats.org/officeDocument/2006/relationships/audio" Target="../media/audio45.wav"/><Relationship Id="rId12" Type="http://schemas.openxmlformats.org/officeDocument/2006/relationships/audio" Target="../media/audio50.wav"/><Relationship Id="rId2" Type="http://schemas.openxmlformats.org/officeDocument/2006/relationships/notesSlide" Target="../notesSlides/notesSlide35.xml"/><Relationship Id="rId1" Type="http://schemas.openxmlformats.org/officeDocument/2006/relationships/slideLayout" Target="../slideLayouts/slideLayout68.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0" Type="http://schemas.openxmlformats.org/officeDocument/2006/relationships/audio" Target="../media/audio48.wav"/><Relationship Id="rId4" Type="http://schemas.openxmlformats.org/officeDocument/2006/relationships/audio" Target="../media/audio42.wav"/><Relationship Id="rId9" Type="http://schemas.openxmlformats.org/officeDocument/2006/relationships/audio" Target="../media/audio47.wav"/></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39.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audio" Target="../media/audio55.wav"/><Relationship Id="rId12"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68.xml"/><Relationship Id="rId6" Type="http://schemas.openxmlformats.org/officeDocument/2006/relationships/audio" Target="../media/audio54.wav"/><Relationship Id="rId11" Type="http://schemas.openxmlformats.org/officeDocument/2006/relationships/audio" Target="../media/audio59.wav"/><Relationship Id="rId5" Type="http://schemas.openxmlformats.org/officeDocument/2006/relationships/audio" Target="../media/audio53.wav"/><Relationship Id="rId10" Type="http://schemas.openxmlformats.org/officeDocument/2006/relationships/audio" Target="../media/audio58.wav"/><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audio" Target="../media/audio69.wav"/><Relationship Id="rId18" Type="http://schemas.openxmlformats.org/officeDocument/2006/relationships/audio" Target="../media/audio74.wav"/><Relationship Id="rId3" Type="http://schemas.openxmlformats.org/officeDocument/2006/relationships/image" Target="../media/image5.png"/><Relationship Id="rId21" Type="http://schemas.openxmlformats.org/officeDocument/2006/relationships/image" Target="../media/image30.png"/><Relationship Id="rId7" Type="http://schemas.openxmlformats.org/officeDocument/2006/relationships/audio" Target="../media/audio63.wav"/><Relationship Id="rId12" Type="http://schemas.openxmlformats.org/officeDocument/2006/relationships/audio" Target="../media/audio68.wav"/><Relationship Id="rId17" Type="http://schemas.openxmlformats.org/officeDocument/2006/relationships/audio" Target="../media/audio73.wav"/><Relationship Id="rId2" Type="http://schemas.openxmlformats.org/officeDocument/2006/relationships/notesSlide" Target="../notesSlides/notesSlide41.xml"/><Relationship Id="rId16" Type="http://schemas.openxmlformats.org/officeDocument/2006/relationships/audio" Target="../media/audio72.wav"/><Relationship Id="rId20" Type="http://schemas.openxmlformats.org/officeDocument/2006/relationships/image" Target="../media/image29.png"/><Relationship Id="rId1" Type="http://schemas.openxmlformats.org/officeDocument/2006/relationships/slideLayout" Target="../slideLayouts/slideLayout68.xml"/><Relationship Id="rId6" Type="http://schemas.openxmlformats.org/officeDocument/2006/relationships/audio" Target="../media/audio62.wav"/><Relationship Id="rId11" Type="http://schemas.openxmlformats.org/officeDocument/2006/relationships/audio" Target="../media/audio67.wav"/><Relationship Id="rId24" Type="http://schemas.openxmlformats.org/officeDocument/2006/relationships/image" Target="../media/image33.png"/><Relationship Id="rId5" Type="http://schemas.openxmlformats.org/officeDocument/2006/relationships/audio" Target="../media/audio61.wav"/><Relationship Id="rId15" Type="http://schemas.openxmlformats.org/officeDocument/2006/relationships/audio" Target="../media/audio71.wav"/><Relationship Id="rId23" Type="http://schemas.openxmlformats.org/officeDocument/2006/relationships/image" Target="../media/image32.png"/><Relationship Id="rId10" Type="http://schemas.openxmlformats.org/officeDocument/2006/relationships/audio" Target="../media/audio66.wav"/><Relationship Id="rId19" Type="http://schemas.openxmlformats.org/officeDocument/2006/relationships/audio" Target="../media/audio75.wav"/><Relationship Id="rId4" Type="http://schemas.openxmlformats.org/officeDocument/2006/relationships/audio" Target="../media/audio60.wav"/><Relationship Id="rId9" Type="http://schemas.openxmlformats.org/officeDocument/2006/relationships/audio" Target="../media/audio65.wav"/><Relationship Id="rId14" Type="http://schemas.openxmlformats.org/officeDocument/2006/relationships/audio" Target="../media/audio70.wav"/><Relationship Id="rId22"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68.xml"/><Relationship Id="rId5" Type="http://schemas.openxmlformats.org/officeDocument/2006/relationships/image" Target="../media/image35.jpg"/><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68.xml"/><Relationship Id="rId5" Type="http://schemas.openxmlformats.org/officeDocument/2006/relationships/image" Target="../media/image37.jpeg"/><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5.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47.xml.rels><?xml version="1.0" encoding="UTF-8" standalone="yes"?>
<Relationships xmlns="http://schemas.openxmlformats.org/package/2006/relationships"><Relationship Id="rId8" Type="http://schemas.openxmlformats.org/officeDocument/2006/relationships/audio" Target="../media/audio78.wav"/><Relationship Id="rId3" Type="http://schemas.openxmlformats.org/officeDocument/2006/relationships/audio" Target="../media/audio76.wav"/><Relationship Id="rId7"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68.xml"/><Relationship Id="rId6" Type="http://schemas.openxmlformats.org/officeDocument/2006/relationships/image" Target="../media/image38.png"/><Relationship Id="rId11" Type="http://schemas.openxmlformats.org/officeDocument/2006/relationships/audio" Target="../media/audio81.wav"/><Relationship Id="rId5" Type="http://schemas.openxmlformats.org/officeDocument/2006/relationships/image" Target="../media/image5.png"/><Relationship Id="rId10" Type="http://schemas.openxmlformats.org/officeDocument/2006/relationships/audio" Target="../media/audio80.wav"/><Relationship Id="rId4" Type="http://schemas.openxmlformats.org/officeDocument/2006/relationships/audio" Target="../media/audio77.wav"/><Relationship Id="rId9" Type="http://schemas.openxmlformats.org/officeDocument/2006/relationships/audio" Target="../media/audio79.wav"/></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51.xml.rels><?xml version="1.0" encoding="UTF-8" standalone="yes"?>
<Relationships xmlns="http://schemas.openxmlformats.org/package/2006/relationships"><Relationship Id="rId8" Type="http://schemas.openxmlformats.org/officeDocument/2006/relationships/audio" Target="../media/audio85.wav"/><Relationship Id="rId13" Type="http://schemas.openxmlformats.org/officeDocument/2006/relationships/audio" Target="../media/audio90.wav"/><Relationship Id="rId18" Type="http://schemas.openxmlformats.org/officeDocument/2006/relationships/audio" Target="../media/audio95.wav"/><Relationship Id="rId3" Type="http://schemas.openxmlformats.org/officeDocument/2006/relationships/image" Target="../media/image40.png"/><Relationship Id="rId7" Type="http://schemas.openxmlformats.org/officeDocument/2006/relationships/audio" Target="../media/audio84.wav"/><Relationship Id="rId12" Type="http://schemas.openxmlformats.org/officeDocument/2006/relationships/audio" Target="../media/audio89.wav"/><Relationship Id="rId17" Type="http://schemas.openxmlformats.org/officeDocument/2006/relationships/audio" Target="../media/audio94.wav"/><Relationship Id="rId2" Type="http://schemas.openxmlformats.org/officeDocument/2006/relationships/notesSlide" Target="../notesSlides/notesSlide51.xml"/><Relationship Id="rId16" Type="http://schemas.openxmlformats.org/officeDocument/2006/relationships/audio" Target="../media/audio93.wav"/><Relationship Id="rId20" Type="http://schemas.openxmlformats.org/officeDocument/2006/relationships/audio" Target="../media/audio96.wav"/><Relationship Id="rId1" Type="http://schemas.openxmlformats.org/officeDocument/2006/relationships/slideLayout" Target="../slideLayouts/slideLayout39.xml"/><Relationship Id="rId6" Type="http://schemas.openxmlformats.org/officeDocument/2006/relationships/audio" Target="../media/audio83.wav"/><Relationship Id="rId11" Type="http://schemas.openxmlformats.org/officeDocument/2006/relationships/audio" Target="../media/audio88.wav"/><Relationship Id="rId5" Type="http://schemas.openxmlformats.org/officeDocument/2006/relationships/audio" Target="../media/audio82.wav"/><Relationship Id="rId15" Type="http://schemas.openxmlformats.org/officeDocument/2006/relationships/audio" Target="../media/audio92.wav"/><Relationship Id="rId10" Type="http://schemas.openxmlformats.org/officeDocument/2006/relationships/audio" Target="../media/audio87.wav"/><Relationship Id="rId19" Type="http://schemas.openxmlformats.org/officeDocument/2006/relationships/image" Target="../media/image41.png"/><Relationship Id="rId4" Type="http://schemas.openxmlformats.org/officeDocument/2006/relationships/image" Target="../media/image5.png"/><Relationship Id="rId9" Type="http://schemas.openxmlformats.org/officeDocument/2006/relationships/audio" Target="../media/audio86.wav"/><Relationship Id="rId14" Type="http://schemas.openxmlformats.org/officeDocument/2006/relationships/audio" Target="../media/audio91.wav"/></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5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5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100.wav"/><Relationship Id="rId18" Type="http://schemas.openxmlformats.org/officeDocument/2006/relationships/image" Target="../media/image50.png"/><Relationship Id="rId26" Type="http://schemas.openxmlformats.org/officeDocument/2006/relationships/image" Target="../media/image54.png"/><Relationship Id="rId3" Type="http://schemas.openxmlformats.org/officeDocument/2006/relationships/image" Target="../media/image5.png"/><Relationship Id="rId21" Type="http://schemas.openxmlformats.org/officeDocument/2006/relationships/audio" Target="../media/audio104.wav"/><Relationship Id="rId7" Type="http://schemas.openxmlformats.org/officeDocument/2006/relationships/audio" Target="../media/audio97.wav"/><Relationship Id="rId12" Type="http://schemas.openxmlformats.org/officeDocument/2006/relationships/image" Target="../media/image47.png"/><Relationship Id="rId17" Type="http://schemas.openxmlformats.org/officeDocument/2006/relationships/audio" Target="../media/audio102.wav"/><Relationship Id="rId25" Type="http://schemas.openxmlformats.org/officeDocument/2006/relationships/audio" Target="../media/audio106.wav"/><Relationship Id="rId2" Type="http://schemas.openxmlformats.org/officeDocument/2006/relationships/notesSlide" Target="../notesSlides/notesSlide55.xml"/><Relationship Id="rId16" Type="http://schemas.openxmlformats.org/officeDocument/2006/relationships/image" Target="../media/image49.png"/><Relationship Id="rId20" Type="http://schemas.openxmlformats.org/officeDocument/2006/relationships/image" Target="../media/image51.png"/><Relationship Id="rId29" Type="http://schemas.openxmlformats.org/officeDocument/2006/relationships/audio" Target="../media/audio108.wav"/><Relationship Id="rId1" Type="http://schemas.openxmlformats.org/officeDocument/2006/relationships/slideLayout" Target="../slideLayouts/slideLayout68.xml"/><Relationship Id="rId6" Type="http://schemas.openxmlformats.org/officeDocument/2006/relationships/image" Target="../media/image44.png"/><Relationship Id="rId11" Type="http://schemas.openxmlformats.org/officeDocument/2006/relationships/audio" Target="../media/audio99.wav"/><Relationship Id="rId24" Type="http://schemas.openxmlformats.org/officeDocument/2006/relationships/image" Target="../media/image53.png"/><Relationship Id="rId5" Type="http://schemas.openxmlformats.org/officeDocument/2006/relationships/image" Target="../media/image43.png"/><Relationship Id="rId15" Type="http://schemas.openxmlformats.org/officeDocument/2006/relationships/audio" Target="../media/audio101.wav"/><Relationship Id="rId23" Type="http://schemas.openxmlformats.org/officeDocument/2006/relationships/audio" Target="../media/audio105.wav"/><Relationship Id="rId28" Type="http://schemas.openxmlformats.org/officeDocument/2006/relationships/image" Target="../media/image55.png"/><Relationship Id="rId10" Type="http://schemas.openxmlformats.org/officeDocument/2006/relationships/image" Target="../media/image46.png"/><Relationship Id="rId19" Type="http://schemas.openxmlformats.org/officeDocument/2006/relationships/audio" Target="../media/audio103.wav"/><Relationship Id="rId4" Type="http://schemas.openxmlformats.org/officeDocument/2006/relationships/image" Target="../media/image42.png"/><Relationship Id="rId9" Type="http://schemas.openxmlformats.org/officeDocument/2006/relationships/audio" Target="../media/audio98.wav"/><Relationship Id="rId14" Type="http://schemas.openxmlformats.org/officeDocument/2006/relationships/image" Target="../media/image48.png"/><Relationship Id="rId22" Type="http://schemas.openxmlformats.org/officeDocument/2006/relationships/image" Target="../media/image52.png"/><Relationship Id="rId27" Type="http://schemas.openxmlformats.org/officeDocument/2006/relationships/audio" Target="../media/audio107.wav"/><Relationship Id="rId30"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5.png"/><Relationship Id="rId7" Type="http://schemas.openxmlformats.org/officeDocument/2006/relationships/audio" Target="../media/audio12.wav"/><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[on]</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31/08/2022</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E260B8-5106-47B9-A6F2-81CCBBD49D98}"/>
              </a:ext>
            </a:extLst>
          </p:cNvPr>
          <p:cNvGrpSpPr/>
          <p:nvPr/>
        </p:nvGrpSpPr>
        <p:grpSpPr>
          <a:xfrm>
            <a:off x="3876409" y="1984692"/>
            <a:ext cx="1589774" cy="1412671"/>
            <a:chOff x="3786596" y="1984692"/>
            <a:chExt cx="1589774" cy="1412671"/>
          </a:xfrm>
        </p:grpSpPr>
        <p:pic>
          <p:nvPicPr>
            <p:cNvPr id="5" name="Picture 4" descr="Boy, Hair, Blond, Childhood, Male, Young, Happy, Little">
              <a:hlinkClick r:id="" action="ppaction://noaction">
                <a:snd r:embed="rId3" name="blond.wav"/>
              </a:hlinkClick>
              <a:extLst>
                <a:ext uri="{FF2B5EF4-FFF2-40B4-BE49-F238E27FC236}">
                  <a16:creationId xmlns:a16="http://schemas.microsoft.com/office/drawing/2014/main" id="{9BC9A730-9A61-43D7-9292-EA41B8EDC9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6596" y="1984692"/>
              <a:ext cx="1389126" cy="1412671"/>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extLst>
                <a:ext uri="{FF2B5EF4-FFF2-40B4-BE49-F238E27FC236}">
                  <a16:creationId xmlns:a16="http://schemas.microsoft.com/office/drawing/2014/main" id="{FD0FD844-8BB4-4915-A3DB-2B66294D8970}"/>
                </a:ext>
              </a:extLst>
            </p:cNvPr>
            <p:cNvSpPr/>
            <p:nvPr/>
          </p:nvSpPr>
          <p:spPr>
            <a:xfrm>
              <a:off x="4766770" y="2092360"/>
              <a:ext cx="609600" cy="35795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47C4B4E0-E5A0-4A23-9CB4-FD58042B40F5}"/>
              </a:ext>
            </a:extLst>
          </p:cNvPr>
          <p:cNvSpPr txBox="1"/>
          <p:nvPr/>
        </p:nvSpPr>
        <p:spPr>
          <a:xfrm>
            <a:off x="180000" y="1296001"/>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pic>
        <p:nvPicPr>
          <p:cNvPr id="2" name="Picture 2" descr="Prisoner, Gangster, Convict, Behind Bars, Prison">
            <a:hlinkClick r:id="" action="ppaction://noaction">
              <a:snd r:embed="rId6" name="prison.wav"/>
            </a:hlinkClick>
            <a:extLst>
              <a:ext uri="{FF2B5EF4-FFF2-40B4-BE49-F238E27FC236}">
                <a16:creationId xmlns:a16="http://schemas.microsoft.com/office/drawing/2014/main" id="{385AA421-6032-40D5-93B1-3877866A83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400" y="1984692"/>
            <a:ext cx="2362200" cy="15649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8412A5-7BB9-4E12-93E8-DB806B78577E}"/>
              </a:ext>
            </a:extLst>
          </p:cNvPr>
          <p:cNvSpPr txBox="1"/>
          <p:nvPr/>
        </p:nvSpPr>
        <p:spPr>
          <a:xfrm>
            <a:off x="1083292" y="3273881"/>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prison</a:t>
            </a:r>
          </a:p>
        </p:txBody>
      </p:sp>
      <p:sp>
        <p:nvSpPr>
          <p:cNvPr id="26" name="TextBox 25">
            <a:extLst>
              <a:ext uri="{FF2B5EF4-FFF2-40B4-BE49-F238E27FC236}">
                <a16:creationId xmlns:a16="http://schemas.microsoft.com/office/drawing/2014/main" id="{034968C5-343E-44EA-8171-D104F6586B7F}"/>
              </a:ext>
            </a:extLst>
          </p:cNvPr>
          <p:cNvSpPr txBox="1"/>
          <p:nvPr/>
        </p:nvSpPr>
        <p:spPr>
          <a:xfrm>
            <a:off x="3796044" y="3273881"/>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blond</a:t>
            </a:r>
          </a:p>
        </p:txBody>
      </p:sp>
      <p:pic>
        <p:nvPicPr>
          <p:cNvPr id="3078" name="Picture 6" descr="Cotton Swabs, Cotton Buds, Q-Tips, Hygiene, Ear, Buds">
            <a:hlinkClick r:id="" action="ppaction://noaction">
              <a:snd r:embed="rId8" name="coton.wav"/>
            </a:hlinkClick>
            <a:extLst>
              <a:ext uri="{FF2B5EF4-FFF2-40B4-BE49-F238E27FC236}">
                <a16:creationId xmlns:a16="http://schemas.microsoft.com/office/drawing/2014/main" id="{71980592-B0FB-44A9-9C2D-9FB9CA4875C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5765" y="4048185"/>
            <a:ext cx="1264532" cy="1701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0D2CBB6-B149-4958-BF6F-5610C481A050}"/>
              </a:ext>
            </a:extLst>
          </p:cNvPr>
          <p:cNvSpPr txBox="1"/>
          <p:nvPr/>
        </p:nvSpPr>
        <p:spPr>
          <a:xfrm>
            <a:off x="433331" y="5775244"/>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coton</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3082" name="Picture 10" descr="Singing, Music, Singers, Songs, Musical, Instruments">
            <a:hlinkClick r:id="" action="ppaction://noaction">
              <a:snd r:embed="rId10" name="concert.wav"/>
            </a:hlinkClick>
            <a:extLst>
              <a:ext uri="{FF2B5EF4-FFF2-40B4-BE49-F238E27FC236}">
                <a16:creationId xmlns:a16="http://schemas.microsoft.com/office/drawing/2014/main" id="{B132F48F-65FE-4CFA-AC30-9D29F676857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1336" y="4008763"/>
            <a:ext cx="2362200" cy="165354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74AAE21-EE6C-4215-ADD9-32FC4FE031E2}"/>
              </a:ext>
            </a:extLst>
          </p:cNvPr>
          <p:cNvSpPr txBox="1"/>
          <p:nvPr/>
        </p:nvSpPr>
        <p:spPr>
          <a:xfrm>
            <a:off x="2936603" y="5770172"/>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concert</a:t>
            </a:r>
          </a:p>
        </p:txBody>
      </p:sp>
      <p:pic>
        <p:nvPicPr>
          <p:cNvPr id="3084" name="Picture 12" descr="Salon Clip Art">
            <a:hlinkClick r:id="" action="ppaction://noaction">
              <a:snd r:embed="rId12" name="salon.wav"/>
            </a:hlinkClick>
            <a:extLst>
              <a:ext uri="{FF2B5EF4-FFF2-40B4-BE49-F238E27FC236}">
                <a16:creationId xmlns:a16="http://schemas.microsoft.com/office/drawing/2014/main" id="{C1DDDDD7-D95B-4C83-8AB9-8D219B46A4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82351" y="4160581"/>
            <a:ext cx="1491927" cy="147700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54D7BBB1-98C5-43FC-AF28-D0C2EBFB475B}"/>
              </a:ext>
            </a:extLst>
          </p:cNvPr>
          <p:cNvSpPr txBox="1"/>
          <p:nvPr/>
        </p:nvSpPr>
        <p:spPr>
          <a:xfrm>
            <a:off x="5353615" y="5770172"/>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salon</a:t>
            </a:r>
          </a:p>
        </p:txBody>
      </p:sp>
      <p:pic>
        <p:nvPicPr>
          <p:cNvPr id="12" name="Picture 11">
            <a:hlinkClick r:id="" action="ppaction://noaction">
              <a:snd r:embed="rId14" name="revision.wav"/>
            </a:hlinkClick>
            <a:extLst>
              <a:ext uri="{FF2B5EF4-FFF2-40B4-BE49-F238E27FC236}">
                <a16:creationId xmlns:a16="http://schemas.microsoft.com/office/drawing/2014/main" id="{70C23F74-E41D-4197-A01E-267AF5B3A3C5}"/>
              </a:ext>
            </a:extLst>
          </p:cNvPr>
          <p:cNvPicPr>
            <a:picLocks noChangeAspect="1"/>
          </p:cNvPicPr>
          <p:nvPr/>
        </p:nvPicPr>
        <p:blipFill>
          <a:blip r:embed="rId15"/>
          <a:stretch>
            <a:fillRect/>
          </a:stretch>
        </p:blipFill>
        <p:spPr>
          <a:xfrm>
            <a:off x="7777803" y="4160581"/>
            <a:ext cx="1421334" cy="1409503"/>
          </a:xfrm>
          <a:prstGeom prst="rect">
            <a:avLst/>
          </a:prstGeom>
        </p:spPr>
      </p:pic>
      <p:sp>
        <p:nvSpPr>
          <p:cNvPr id="35" name="TextBox 34">
            <a:extLst>
              <a:ext uri="{FF2B5EF4-FFF2-40B4-BE49-F238E27FC236}">
                <a16:creationId xmlns:a16="http://schemas.microsoft.com/office/drawing/2014/main" id="{D8771D0B-D2D6-4CD4-9883-133C80C8315B}"/>
              </a:ext>
            </a:extLst>
          </p:cNvPr>
          <p:cNvSpPr txBox="1"/>
          <p:nvPr/>
        </p:nvSpPr>
        <p:spPr>
          <a:xfrm>
            <a:off x="7730420" y="5749985"/>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révision</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3086" name="Picture 14" descr="Phone Icon Clip Art">
            <a:hlinkClick r:id="" action="ppaction://noaction">
              <a:snd r:embed="rId16" name="contact.wav"/>
            </a:hlinkClick>
            <a:extLst>
              <a:ext uri="{FF2B5EF4-FFF2-40B4-BE49-F238E27FC236}">
                <a16:creationId xmlns:a16="http://schemas.microsoft.com/office/drawing/2014/main" id="{60CB4488-D486-4AA0-A5F5-CA7278E1BF0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66408" y="2017007"/>
            <a:ext cx="1121268" cy="112126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FCF1BAF-90D3-4F0A-A3F7-6C7D7B2CADF5}"/>
              </a:ext>
            </a:extLst>
          </p:cNvPr>
          <p:cNvSpPr txBox="1"/>
          <p:nvPr/>
        </p:nvSpPr>
        <p:spPr>
          <a:xfrm>
            <a:off x="6039570" y="3256979"/>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contact</a:t>
            </a:r>
          </a:p>
        </p:txBody>
      </p:sp>
      <p:pic>
        <p:nvPicPr>
          <p:cNvPr id="31" name="Picture 30">
            <a:hlinkClick r:id="" action="ppaction://noaction">
              <a:snd r:embed="rId18" name="opinion.wav"/>
            </a:hlinkClick>
            <a:extLst>
              <a:ext uri="{FF2B5EF4-FFF2-40B4-BE49-F238E27FC236}">
                <a16:creationId xmlns:a16="http://schemas.microsoft.com/office/drawing/2014/main" id="{3B9C2503-5668-4869-9080-EF9FB941E9FA}"/>
              </a:ext>
            </a:extLst>
          </p:cNvPr>
          <p:cNvPicPr>
            <a:picLocks noChangeAspect="1"/>
          </p:cNvPicPr>
          <p:nvPr/>
        </p:nvPicPr>
        <p:blipFill>
          <a:blip r:embed="rId19"/>
          <a:stretch>
            <a:fillRect/>
          </a:stretch>
        </p:blipFill>
        <p:spPr>
          <a:xfrm>
            <a:off x="8163559" y="2293076"/>
            <a:ext cx="1724566" cy="749314"/>
          </a:xfrm>
          <a:prstGeom prst="rect">
            <a:avLst/>
          </a:prstGeom>
        </p:spPr>
      </p:pic>
      <p:sp>
        <p:nvSpPr>
          <p:cNvPr id="42" name="TextBox 41">
            <a:extLst>
              <a:ext uri="{FF2B5EF4-FFF2-40B4-BE49-F238E27FC236}">
                <a16:creationId xmlns:a16="http://schemas.microsoft.com/office/drawing/2014/main" id="{D4D205EC-3CE9-4383-BEEC-6EA80B22A79D}"/>
              </a:ext>
            </a:extLst>
          </p:cNvPr>
          <p:cNvSpPr txBox="1"/>
          <p:nvPr/>
        </p:nvSpPr>
        <p:spPr>
          <a:xfrm>
            <a:off x="8273975" y="3273880"/>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opinion</a:t>
            </a:r>
          </a:p>
        </p:txBody>
      </p:sp>
      <p:sp>
        <p:nvSpPr>
          <p:cNvPr id="33" name="Rectangle 2">
            <a:extLst>
              <a:ext uri="{FF2B5EF4-FFF2-40B4-BE49-F238E27FC236}">
                <a16:creationId xmlns:a16="http://schemas.microsoft.com/office/drawing/2014/main" id="{B886C182-CF5D-4A6D-80FA-E9758FD4B6BD}"/>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4" name="Rectangle 3">
            <a:extLst>
              <a:ext uri="{FF2B5EF4-FFF2-40B4-BE49-F238E27FC236}">
                <a16:creationId xmlns:a16="http://schemas.microsoft.com/office/drawing/2014/main" id="{FDFAAEC0-7064-4D66-980D-899985E05668}"/>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6" name="Line 4">
            <a:extLst>
              <a:ext uri="{FF2B5EF4-FFF2-40B4-BE49-F238E27FC236}">
                <a16:creationId xmlns:a16="http://schemas.microsoft.com/office/drawing/2014/main" id="{70652053-0D32-4871-8B22-10C6065504C3}"/>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8" name="Line 7">
            <a:extLst>
              <a:ext uri="{FF2B5EF4-FFF2-40B4-BE49-F238E27FC236}">
                <a16:creationId xmlns:a16="http://schemas.microsoft.com/office/drawing/2014/main" id="{0B5FFC72-A7E5-4359-BC19-47ADBE7C4862}"/>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9" name="Line 9">
            <a:extLst>
              <a:ext uri="{FF2B5EF4-FFF2-40B4-BE49-F238E27FC236}">
                <a16:creationId xmlns:a16="http://schemas.microsoft.com/office/drawing/2014/main" id="{730B9CB7-1D8E-4163-9C82-941BEE96B6DC}"/>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0" name="Text Box 10">
            <a:extLst>
              <a:ext uri="{FF2B5EF4-FFF2-40B4-BE49-F238E27FC236}">
                <a16:creationId xmlns:a16="http://schemas.microsoft.com/office/drawing/2014/main" id="{ABE68F22-A818-4374-ACD1-45BE7E1B0522}"/>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1" name="Text Box 12">
            <a:extLst>
              <a:ext uri="{FF2B5EF4-FFF2-40B4-BE49-F238E27FC236}">
                <a16:creationId xmlns:a16="http://schemas.microsoft.com/office/drawing/2014/main" id="{CF270C56-F7F4-4DF5-8121-2E9A1A99F9AA}"/>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30</a:t>
            </a:r>
          </a:p>
        </p:txBody>
      </p:sp>
      <p:sp>
        <p:nvSpPr>
          <p:cNvPr id="43" name="Text Box 14">
            <a:extLst>
              <a:ext uri="{FF2B5EF4-FFF2-40B4-BE49-F238E27FC236}">
                <a16:creationId xmlns:a16="http://schemas.microsoft.com/office/drawing/2014/main" id="{9EAFAAB2-EDD7-445D-AD49-CCD96A3D917A}"/>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4" name="AutoShape 11">
            <a:hlinkClick r:id="" action="ppaction://noaction" highlightClick="1"/>
            <a:extLst>
              <a:ext uri="{FF2B5EF4-FFF2-40B4-BE49-F238E27FC236}">
                <a16:creationId xmlns:a16="http://schemas.microsoft.com/office/drawing/2014/main" id="{CBCE0D93-7B29-4288-BD3C-9FDA675E1484}"/>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1003559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34"/>
                                        </p:tgtEl>
                                      </p:cBhvr>
                                    </p:animEffect>
                                    <p:set>
                                      <p:cBhvr>
                                        <p:cTn id="7" dur="1" fill="hold">
                                          <p:stCondLst>
                                            <p:cond delay="29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47C4B4E0-E5A0-4A23-9CB4-FD58042B40F5}"/>
              </a:ext>
            </a:extLst>
          </p:cNvPr>
          <p:cNvSpPr txBox="1"/>
          <p:nvPr/>
        </p:nvSpPr>
        <p:spPr>
          <a:xfrm>
            <a:off x="180000" y="1296001"/>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grpSp>
        <p:nvGrpSpPr>
          <p:cNvPr id="33" name="Group 32">
            <a:extLst>
              <a:ext uri="{FF2B5EF4-FFF2-40B4-BE49-F238E27FC236}">
                <a16:creationId xmlns:a16="http://schemas.microsoft.com/office/drawing/2014/main" id="{6F36C59D-3C88-4548-8D2D-EF015F025419}"/>
              </a:ext>
            </a:extLst>
          </p:cNvPr>
          <p:cNvGrpSpPr/>
          <p:nvPr/>
        </p:nvGrpSpPr>
        <p:grpSpPr>
          <a:xfrm>
            <a:off x="3876409" y="1984692"/>
            <a:ext cx="1589774" cy="1412671"/>
            <a:chOff x="3786596" y="1984692"/>
            <a:chExt cx="1589774" cy="1412671"/>
          </a:xfrm>
        </p:grpSpPr>
        <p:pic>
          <p:nvPicPr>
            <p:cNvPr id="34" name="Picture 33" descr="Boy, Hair, Blond, Childhood, Male, Young, Happy, Little">
              <a:hlinkClick r:id="" action="ppaction://noaction">
                <a:snd r:embed="rId4" name="blond.wav"/>
              </a:hlinkClick>
              <a:extLst>
                <a:ext uri="{FF2B5EF4-FFF2-40B4-BE49-F238E27FC236}">
                  <a16:creationId xmlns:a16="http://schemas.microsoft.com/office/drawing/2014/main" id="{593C275E-E51D-49A5-9015-21FF6BC920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6596" y="1984692"/>
              <a:ext cx="1389126" cy="1412671"/>
            </a:xfrm>
            <a:prstGeom prst="rect">
              <a:avLst/>
            </a:prstGeom>
            <a:noFill/>
            <a:extLst>
              <a:ext uri="{909E8E84-426E-40DD-AFC4-6F175D3DCCD1}">
                <a14:hiddenFill xmlns:a14="http://schemas.microsoft.com/office/drawing/2010/main">
                  <a:solidFill>
                    <a:srgbClr val="FFFFFF"/>
                  </a:solidFill>
                </a14:hiddenFill>
              </a:ext>
            </a:extLst>
          </p:spPr>
        </p:pic>
        <p:sp>
          <p:nvSpPr>
            <p:cNvPr id="36" name="Arrow: Left 35">
              <a:extLst>
                <a:ext uri="{FF2B5EF4-FFF2-40B4-BE49-F238E27FC236}">
                  <a16:creationId xmlns:a16="http://schemas.microsoft.com/office/drawing/2014/main" id="{6FB063C0-254B-40FC-A0E4-6F60BB91F69B}"/>
                </a:ext>
              </a:extLst>
            </p:cNvPr>
            <p:cNvSpPr/>
            <p:nvPr/>
          </p:nvSpPr>
          <p:spPr>
            <a:xfrm>
              <a:off x="4766770" y="2092360"/>
              <a:ext cx="609600" cy="35795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38" name="Picture 2" descr="Prisoner, Gangster, Convict, Behind Bars, Prison">
            <a:hlinkClick r:id="" action="ppaction://noaction">
              <a:snd r:embed="rId6" name="prison.wav"/>
            </a:hlinkClick>
            <a:extLst>
              <a:ext uri="{FF2B5EF4-FFF2-40B4-BE49-F238E27FC236}">
                <a16:creationId xmlns:a16="http://schemas.microsoft.com/office/drawing/2014/main" id="{2C3CECA7-9350-4B2F-9D1E-0C344FE5C7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400" y="1984692"/>
            <a:ext cx="2362200" cy="156495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0B57890D-253B-44D6-B484-52A1A9B1E9B5}"/>
              </a:ext>
            </a:extLst>
          </p:cNvPr>
          <p:cNvSpPr txBox="1"/>
          <p:nvPr/>
        </p:nvSpPr>
        <p:spPr>
          <a:xfrm>
            <a:off x="1083292" y="3273881"/>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prison</a:t>
            </a:r>
          </a:p>
        </p:txBody>
      </p:sp>
      <p:sp>
        <p:nvSpPr>
          <p:cNvPr id="40" name="TextBox 39">
            <a:extLst>
              <a:ext uri="{FF2B5EF4-FFF2-40B4-BE49-F238E27FC236}">
                <a16:creationId xmlns:a16="http://schemas.microsoft.com/office/drawing/2014/main" id="{5E02610C-6DAB-4F27-8CD0-697EE7C91D77}"/>
              </a:ext>
            </a:extLst>
          </p:cNvPr>
          <p:cNvSpPr txBox="1"/>
          <p:nvPr/>
        </p:nvSpPr>
        <p:spPr>
          <a:xfrm>
            <a:off x="3796044" y="3273881"/>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blond</a:t>
            </a:r>
          </a:p>
        </p:txBody>
      </p:sp>
      <p:pic>
        <p:nvPicPr>
          <p:cNvPr id="41" name="Picture 6" descr="Cotton Swabs, Cotton Buds, Q-Tips, Hygiene, Ear, Buds">
            <a:hlinkClick r:id="" action="ppaction://noaction">
              <a:snd r:embed="rId8" name="coton.wav"/>
            </a:hlinkClick>
            <a:extLst>
              <a:ext uri="{FF2B5EF4-FFF2-40B4-BE49-F238E27FC236}">
                <a16:creationId xmlns:a16="http://schemas.microsoft.com/office/drawing/2014/main" id="{9FBE7FE5-510A-4C70-A209-74B8C557E2F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5765" y="4048185"/>
            <a:ext cx="1264532" cy="17018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C08AF4D6-C0BA-474D-855B-3826D78E1D61}"/>
              </a:ext>
            </a:extLst>
          </p:cNvPr>
          <p:cNvSpPr txBox="1"/>
          <p:nvPr/>
        </p:nvSpPr>
        <p:spPr>
          <a:xfrm>
            <a:off x="433331" y="5775244"/>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coton</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44" name="Picture 10" descr="Singing, Music, Singers, Songs, Musical, Instruments">
            <a:hlinkClick r:id="" action="ppaction://noaction">
              <a:snd r:embed="rId10" name="concert.wav"/>
            </a:hlinkClick>
            <a:extLst>
              <a:ext uri="{FF2B5EF4-FFF2-40B4-BE49-F238E27FC236}">
                <a16:creationId xmlns:a16="http://schemas.microsoft.com/office/drawing/2014/main" id="{9BE512CD-C540-4B82-89C0-BF914C4CB3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1336" y="4008763"/>
            <a:ext cx="2362200" cy="165354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64E6B07B-939A-44B2-B61B-E697C2334E57}"/>
              </a:ext>
            </a:extLst>
          </p:cNvPr>
          <p:cNvSpPr txBox="1"/>
          <p:nvPr/>
        </p:nvSpPr>
        <p:spPr>
          <a:xfrm>
            <a:off x="2936603" y="5770172"/>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concert</a:t>
            </a:r>
          </a:p>
        </p:txBody>
      </p:sp>
      <p:pic>
        <p:nvPicPr>
          <p:cNvPr id="46" name="Picture 12" descr="Salon Clip Art">
            <a:hlinkClick r:id="" action="ppaction://noaction">
              <a:snd r:embed="rId12" name="salon.wav"/>
            </a:hlinkClick>
            <a:extLst>
              <a:ext uri="{FF2B5EF4-FFF2-40B4-BE49-F238E27FC236}">
                <a16:creationId xmlns:a16="http://schemas.microsoft.com/office/drawing/2014/main" id="{0AD3BEB2-EE3C-4A96-BEEE-2A13C18056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82351" y="4160581"/>
            <a:ext cx="1491927" cy="147700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542AC053-6A42-4670-AE7F-EBBBCF0CEB3D}"/>
              </a:ext>
            </a:extLst>
          </p:cNvPr>
          <p:cNvSpPr txBox="1"/>
          <p:nvPr/>
        </p:nvSpPr>
        <p:spPr>
          <a:xfrm>
            <a:off x="5353615" y="5770172"/>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salon</a:t>
            </a:r>
          </a:p>
        </p:txBody>
      </p:sp>
      <p:pic>
        <p:nvPicPr>
          <p:cNvPr id="48" name="Picture 47">
            <a:hlinkClick r:id="" action="ppaction://noaction">
              <a:snd r:embed="rId14" name="revision.wav"/>
            </a:hlinkClick>
            <a:extLst>
              <a:ext uri="{FF2B5EF4-FFF2-40B4-BE49-F238E27FC236}">
                <a16:creationId xmlns:a16="http://schemas.microsoft.com/office/drawing/2014/main" id="{E60C1332-105D-4283-8145-ECE291876376}"/>
              </a:ext>
            </a:extLst>
          </p:cNvPr>
          <p:cNvPicPr>
            <a:picLocks noChangeAspect="1"/>
          </p:cNvPicPr>
          <p:nvPr/>
        </p:nvPicPr>
        <p:blipFill>
          <a:blip r:embed="rId15"/>
          <a:stretch>
            <a:fillRect/>
          </a:stretch>
        </p:blipFill>
        <p:spPr>
          <a:xfrm>
            <a:off x="7777803" y="4160581"/>
            <a:ext cx="1421334" cy="1409503"/>
          </a:xfrm>
          <a:prstGeom prst="rect">
            <a:avLst/>
          </a:prstGeom>
        </p:spPr>
      </p:pic>
      <p:sp>
        <p:nvSpPr>
          <p:cNvPr id="49" name="TextBox 48">
            <a:extLst>
              <a:ext uri="{FF2B5EF4-FFF2-40B4-BE49-F238E27FC236}">
                <a16:creationId xmlns:a16="http://schemas.microsoft.com/office/drawing/2014/main" id="{35995E0B-AA3B-4E4C-A7EA-65E1AA786060}"/>
              </a:ext>
            </a:extLst>
          </p:cNvPr>
          <p:cNvSpPr txBox="1"/>
          <p:nvPr/>
        </p:nvSpPr>
        <p:spPr>
          <a:xfrm>
            <a:off x="7730420" y="5749985"/>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révision</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50" name="Picture 14" descr="Phone Icon Clip Art">
            <a:hlinkClick r:id="" action="ppaction://noaction">
              <a:snd r:embed="rId16" name="contact.wav"/>
            </a:hlinkClick>
            <a:extLst>
              <a:ext uri="{FF2B5EF4-FFF2-40B4-BE49-F238E27FC236}">
                <a16:creationId xmlns:a16="http://schemas.microsoft.com/office/drawing/2014/main" id="{31E41017-B137-41B1-A7A3-214A755BE4B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66408" y="2017007"/>
            <a:ext cx="1121268" cy="112126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B0D1636-EF89-44C9-BDA5-F203019ACE6E}"/>
              </a:ext>
            </a:extLst>
          </p:cNvPr>
          <p:cNvSpPr txBox="1"/>
          <p:nvPr/>
        </p:nvSpPr>
        <p:spPr>
          <a:xfrm>
            <a:off x="6039570" y="3256979"/>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contact</a:t>
            </a:r>
          </a:p>
        </p:txBody>
      </p:sp>
      <p:pic>
        <p:nvPicPr>
          <p:cNvPr id="52" name="Picture 51">
            <a:hlinkClick r:id="" action="ppaction://noaction">
              <a:snd r:embed="rId18" name="opinion.wav"/>
            </a:hlinkClick>
            <a:extLst>
              <a:ext uri="{FF2B5EF4-FFF2-40B4-BE49-F238E27FC236}">
                <a16:creationId xmlns:a16="http://schemas.microsoft.com/office/drawing/2014/main" id="{CD00F599-7FB6-4B32-95AA-2881BEF56B33}"/>
              </a:ext>
            </a:extLst>
          </p:cNvPr>
          <p:cNvPicPr>
            <a:picLocks noChangeAspect="1"/>
          </p:cNvPicPr>
          <p:nvPr/>
        </p:nvPicPr>
        <p:blipFill>
          <a:blip r:embed="rId19"/>
          <a:stretch>
            <a:fillRect/>
          </a:stretch>
        </p:blipFill>
        <p:spPr>
          <a:xfrm>
            <a:off x="8163559" y="2293076"/>
            <a:ext cx="1724566" cy="749314"/>
          </a:xfrm>
          <a:prstGeom prst="rect">
            <a:avLst/>
          </a:prstGeom>
        </p:spPr>
      </p:pic>
      <p:sp>
        <p:nvSpPr>
          <p:cNvPr id="53" name="TextBox 52">
            <a:extLst>
              <a:ext uri="{FF2B5EF4-FFF2-40B4-BE49-F238E27FC236}">
                <a16:creationId xmlns:a16="http://schemas.microsoft.com/office/drawing/2014/main" id="{F469E144-E55E-4DDC-96CC-6086D275448C}"/>
              </a:ext>
            </a:extLst>
          </p:cNvPr>
          <p:cNvSpPr txBox="1"/>
          <p:nvPr/>
        </p:nvSpPr>
        <p:spPr>
          <a:xfrm>
            <a:off x="8273975" y="3273880"/>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opinion</a:t>
            </a:r>
          </a:p>
        </p:txBody>
      </p:sp>
      <p:sp>
        <p:nvSpPr>
          <p:cNvPr id="35" name="Rectangle 2">
            <a:extLst>
              <a:ext uri="{FF2B5EF4-FFF2-40B4-BE49-F238E27FC236}">
                <a16:creationId xmlns:a16="http://schemas.microsoft.com/office/drawing/2014/main" id="{B2C4E74A-872E-45C9-A090-A698C6D5849F}"/>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7" name="Rectangle 3">
            <a:extLst>
              <a:ext uri="{FF2B5EF4-FFF2-40B4-BE49-F238E27FC236}">
                <a16:creationId xmlns:a16="http://schemas.microsoft.com/office/drawing/2014/main" id="{8BE38FF7-BCF2-478F-8C6C-EBB84FE777B0}"/>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2" name="Line 4">
            <a:extLst>
              <a:ext uri="{FF2B5EF4-FFF2-40B4-BE49-F238E27FC236}">
                <a16:creationId xmlns:a16="http://schemas.microsoft.com/office/drawing/2014/main" id="{3BDE713E-E75D-44AE-AD97-5E0FD51CDF8A}"/>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4" name="Line 7">
            <a:extLst>
              <a:ext uri="{FF2B5EF4-FFF2-40B4-BE49-F238E27FC236}">
                <a16:creationId xmlns:a16="http://schemas.microsoft.com/office/drawing/2014/main" id="{F89DAC22-E13A-4FF3-8CC8-25F53E7E32E6}"/>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5" name="Line 9">
            <a:extLst>
              <a:ext uri="{FF2B5EF4-FFF2-40B4-BE49-F238E27FC236}">
                <a16:creationId xmlns:a16="http://schemas.microsoft.com/office/drawing/2014/main" id="{606622FC-E88C-4D0B-BC7B-D33E3BD9AEA9}"/>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6" name="Text Box 10">
            <a:extLst>
              <a:ext uri="{FF2B5EF4-FFF2-40B4-BE49-F238E27FC236}">
                <a16:creationId xmlns:a16="http://schemas.microsoft.com/office/drawing/2014/main" id="{E8F1ED10-93D6-4045-A8A1-CDBBF01F4EAD}"/>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57" name="Text Box 12">
            <a:extLst>
              <a:ext uri="{FF2B5EF4-FFF2-40B4-BE49-F238E27FC236}">
                <a16:creationId xmlns:a16="http://schemas.microsoft.com/office/drawing/2014/main" id="{6F2CC520-60DC-45FA-B873-7F9D0C1A3944}"/>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20</a:t>
            </a:r>
          </a:p>
        </p:txBody>
      </p:sp>
      <p:sp>
        <p:nvSpPr>
          <p:cNvPr id="58" name="Text Box 14">
            <a:extLst>
              <a:ext uri="{FF2B5EF4-FFF2-40B4-BE49-F238E27FC236}">
                <a16:creationId xmlns:a16="http://schemas.microsoft.com/office/drawing/2014/main" id="{E989C6D3-45A6-4E02-AC5F-D7C1E97EC31C}"/>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59" name="AutoShape 11">
            <a:hlinkClick r:id="" action="ppaction://noaction" highlightClick="1"/>
            <a:extLst>
              <a:ext uri="{FF2B5EF4-FFF2-40B4-BE49-F238E27FC236}">
                <a16:creationId xmlns:a16="http://schemas.microsoft.com/office/drawing/2014/main" id="{56422B15-FC48-4701-B580-BFBCF2351F95}"/>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3745537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37"/>
                                        </p:tgtEl>
                                      </p:cBhvr>
                                    </p:animEffect>
                                    <p:set>
                                      <p:cBhvr>
                                        <p:cTn id="7" dur="1" fill="hold">
                                          <p:stCondLst>
                                            <p:cond delay="19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47C4B4E0-E5A0-4A23-9CB4-FD58042B40F5}"/>
              </a:ext>
            </a:extLst>
          </p:cNvPr>
          <p:cNvSpPr txBox="1"/>
          <p:nvPr/>
        </p:nvSpPr>
        <p:spPr>
          <a:xfrm>
            <a:off x="180000" y="1296001"/>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grpSp>
        <p:nvGrpSpPr>
          <p:cNvPr id="33" name="Group 32">
            <a:extLst>
              <a:ext uri="{FF2B5EF4-FFF2-40B4-BE49-F238E27FC236}">
                <a16:creationId xmlns:a16="http://schemas.microsoft.com/office/drawing/2014/main" id="{E7F70074-FC50-4FFF-9ED6-1E5BE2446077}"/>
              </a:ext>
            </a:extLst>
          </p:cNvPr>
          <p:cNvGrpSpPr/>
          <p:nvPr/>
        </p:nvGrpSpPr>
        <p:grpSpPr>
          <a:xfrm>
            <a:off x="3876409" y="1984692"/>
            <a:ext cx="1589774" cy="1412671"/>
            <a:chOff x="3786596" y="1984692"/>
            <a:chExt cx="1589774" cy="1412671"/>
          </a:xfrm>
        </p:grpSpPr>
        <p:pic>
          <p:nvPicPr>
            <p:cNvPr id="34" name="Picture 33" descr="Boy, Hair, Blond, Childhood, Male, Young, Happy, Little">
              <a:hlinkClick r:id="" action="ppaction://noaction">
                <a:snd r:embed="rId4" name="blond.wav"/>
              </a:hlinkClick>
              <a:extLst>
                <a:ext uri="{FF2B5EF4-FFF2-40B4-BE49-F238E27FC236}">
                  <a16:creationId xmlns:a16="http://schemas.microsoft.com/office/drawing/2014/main" id="{33E6EDEC-71B4-4683-B731-5A4A2CCDA2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6596" y="1984692"/>
              <a:ext cx="1389126" cy="1412671"/>
            </a:xfrm>
            <a:prstGeom prst="rect">
              <a:avLst/>
            </a:prstGeom>
            <a:noFill/>
            <a:extLst>
              <a:ext uri="{909E8E84-426E-40DD-AFC4-6F175D3DCCD1}">
                <a14:hiddenFill xmlns:a14="http://schemas.microsoft.com/office/drawing/2010/main">
                  <a:solidFill>
                    <a:srgbClr val="FFFFFF"/>
                  </a:solidFill>
                </a14:hiddenFill>
              </a:ext>
            </a:extLst>
          </p:spPr>
        </p:pic>
        <p:sp>
          <p:nvSpPr>
            <p:cNvPr id="36" name="Arrow: Left 35">
              <a:extLst>
                <a:ext uri="{FF2B5EF4-FFF2-40B4-BE49-F238E27FC236}">
                  <a16:creationId xmlns:a16="http://schemas.microsoft.com/office/drawing/2014/main" id="{2D291EE2-0E40-423C-847D-2AEC8E2AF4CD}"/>
                </a:ext>
              </a:extLst>
            </p:cNvPr>
            <p:cNvSpPr/>
            <p:nvPr/>
          </p:nvSpPr>
          <p:spPr>
            <a:xfrm>
              <a:off x="4766770" y="2092360"/>
              <a:ext cx="609600" cy="35795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38" name="Picture 2" descr="Prisoner, Gangster, Convict, Behind Bars, Prison">
            <a:hlinkClick r:id="" action="ppaction://noaction">
              <a:snd r:embed="rId6" name="prison.wav"/>
            </a:hlinkClick>
            <a:extLst>
              <a:ext uri="{FF2B5EF4-FFF2-40B4-BE49-F238E27FC236}">
                <a16:creationId xmlns:a16="http://schemas.microsoft.com/office/drawing/2014/main" id="{005C943F-9165-45F9-923B-89C694FDBA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400" y="1984692"/>
            <a:ext cx="2362200" cy="156495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04B22F6A-E01D-4EE9-A4BC-468DFC0472F4}"/>
              </a:ext>
            </a:extLst>
          </p:cNvPr>
          <p:cNvSpPr txBox="1"/>
          <p:nvPr/>
        </p:nvSpPr>
        <p:spPr>
          <a:xfrm>
            <a:off x="1083292" y="3273881"/>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prison</a:t>
            </a:r>
          </a:p>
        </p:txBody>
      </p:sp>
      <p:sp>
        <p:nvSpPr>
          <p:cNvPr id="40" name="TextBox 39">
            <a:extLst>
              <a:ext uri="{FF2B5EF4-FFF2-40B4-BE49-F238E27FC236}">
                <a16:creationId xmlns:a16="http://schemas.microsoft.com/office/drawing/2014/main" id="{752454F8-3AA9-4CF5-895D-ED79ACCD0CB0}"/>
              </a:ext>
            </a:extLst>
          </p:cNvPr>
          <p:cNvSpPr txBox="1"/>
          <p:nvPr/>
        </p:nvSpPr>
        <p:spPr>
          <a:xfrm>
            <a:off x="3796044" y="3273881"/>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blond</a:t>
            </a:r>
          </a:p>
        </p:txBody>
      </p:sp>
      <p:pic>
        <p:nvPicPr>
          <p:cNvPr id="41" name="Picture 6" descr="Cotton Swabs, Cotton Buds, Q-Tips, Hygiene, Ear, Buds">
            <a:hlinkClick r:id="" action="ppaction://noaction">
              <a:snd r:embed="rId8" name="coton.wav"/>
            </a:hlinkClick>
            <a:extLst>
              <a:ext uri="{FF2B5EF4-FFF2-40B4-BE49-F238E27FC236}">
                <a16:creationId xmlns:a16="http://schemas.microsoft.com/office/drawing/2014/main" id="{258369D4-6784-47D6-B178-134D7DFA48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5765" y="4048185"/>
            <a:ext cx="1264532" cy="17018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07DBD3D7-0363-4ADE-BF44-6899FD8A9CB2}"/>
              </a:ext>
            </a:extLst>
          </p:cNvPr>
          <p:cNvSpPr txBox="1"/>
          <p:nvPr/>
        </p:nvSpPr>
        <p:spPr>
          <a:xfrm>
            <a:off x="433331" y="5775244"/>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coton</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44" name="Picture 10" descr="Singing, Music, Singers, Songs, Musical, Instruments">
            <a:hlinkClick r:id="" action="ppaction://noaction">
              <a:snd r:embed="rId10" name="concert.wav"/>
            </a:hlinkClick>
            <a:extLst>
              <a:ext uri="{FF2B5EF4-FFF2-40B4-BE49-F238E27FC236}">
                <a16:creationId xmlns:a16="http://schemas.microsoft.com/office/drawing/2014/main" id="{03B5806B-5541-4B79-9EBA-471C55D31BB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61336" y="4008763"/>
            <a:ext cx="2362200" cy="165354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0BFB203E-1974-4D35-A41F-2D7AC1A8AA6B}"/>
              </a:ext>
            </a:extLst>
          </p:cNvPr>
          <p:cNvSpPr txBox="1"/>
          <p:nvPr/>
        </p:nvSpPr>
        <p:spPr>
          <a:xfrm>
            <a:off x="2936603" y="5770172"/>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concert</a:t>
            </a:r>
          </a:p>
        </p:txBody>
      </p:sp>
      <p:pic>
        <p:nvPicPr>
          <p:cNvPr id="46" name="Picture 12" descr="Salon Clip Art">
            <a:hlinkClick r:id="" action="ppaction://noaction">
              <a:snd r:embed="rId12" name="salon.wav"/>
            </a:hlinkClick>
            <a:extLst>
              <a:ext uri="{FF2B5EF4-FFF2-40B4-BE49-F238E27FC236}">
                <a16:creationId xmlns:a16="http://schemas.microsoft.com/office/drawing/2014/main" id="{1E099CF9-264B-400B-AFB6-D18567ED939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82351" y="4160581"/>
            <a:ext cx="1491927" cy="147700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A2B1C32D-3491-40B8-8D3A-ED05EB9D31F5}"/>
              </a:ext>
            </a:extLst>
          </p:cNvPr>
          <p:cNvSpPr txBox="1"/>
          <p:nvPr/>
        </p:nvSpPr>
        <p:spPr>
          <a:xfrm>
            <a:off x="5353615" y="5770172"/>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salon</a:t>
            </a:r>
          </a:p>
        </p:txBody>
      </p:sp>
      <p:pic>
        <p:nvPicPr>
          <p:cNvPr id="48" name="Picture 47">
            <a:hlinkClick r:id="" action="ppaction://noaction">
              <a:snd r:embed="rId14" name="revision.wav"/>
            </a:hlinkClick>
            <a:extLst>
              <a:ext uri="{FF2B5EF4-FFF2-40B4-BE49-F238E27FC236}">
                <a16:creationId xmlns:a16="http://schemas.microsoft.com/office/drawing/2014/main" id="{116AECDD-9AF3-4F44-87FB-161450B4FD18}"/>
              </a:ext>
            </a:extLst>
          </p:cNvPr>
          <p:cNvPicPr>
            <a:picLocks noChangeAspect="1"/>
          </p:cNvPicPr>
          <p:nvPr/>
        </p:nvPicPr>
        <p:blipFill>
          <a:blip r:embed="rId15"/>
          <a:stretch>
            <a:fillRect/>
          </a:stretch>
        </p:blipFill>
        <p:spPr>
          <a:xfrm>
            <a:off x="7777803" y="4160581"/>
            <a:ext cx="1421334" cy="1409503"/>
          </a:xfrm>
          <a:prstGeom prst="rect">
            <a:avLst/>
          </a:prstGeom>
        </p:spPr>
      </p:pic>
      <p:sp>
        <p:nvSpPr>
          <p:cNvPr id="49" name="TextBox 48">
            <a:extLst>
              <a:ext uri="{FF2B5EF4-FFF2-40B4-BE49-F238E27FC236}">
                <a16:creationId xmlns:a16="http://schemas.microsoft.com/office/drawing/2014/main" id="{983B34AE-447F-41E3-A655-2D1274671DFA}"/>
              </a:ext>
            </a:extLst>
          </p:cNvPr>
          <p:cNvSpPr txBox="1"/>
          <p:nvPr/>
        </p:nvSpPr>
        <p:spPr>
          <a:xfrm>
            <a:off x="7730420" y="5749985"/>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révision</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50" name="Picture 14" descr="Phone Icon Clip Art">
            <a:hlinkClick r:id="" action="ppaction://noaction">
              <a:snd r:embed="rId16" name="contact.wav"/>
            </a:hlinkClick>
            <a:extLst>
              <a:ext uri="{FF2B5EF4-FFF2-40B4-BE49-F238E27FC236}">
                <a16:creationId xmlns:a16="http://schemas.microsoft.com/office/drawing/2014/main" id="{CE6088A8-E215-4666-ADC5-2D41DAAF770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66408" y="2017007"/>
            <a:ext cx="1121268" cy="112126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3BCA7EFE-3A3E-48AB-BAC9-07BEB04838E3}"/>
              </a:ext>
            </a:extLst>
          </p:cNvPr>
          <p:cNvSpPr txBox="1"/>
          <p:nvPr/>
        </p:nvSpPr>
        <p:spPr>
          <a:xfrm>
            <a:off x="6039570" y="3256979"/>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contact</a:t>
            </a:r>
          </a:p>
        </p:txBody>
      </p:sp>
      <p:pic>
        <p:nvPicPr>
          <p:cNvPr id="52" name="Picture 51">
            <a:hlinkClick r:id="" action="ppaction://noaction">
              <a:snd r:embed="rId18" name="opinion.wav"/>
            </a:hlinkClick>
            <a:extLst>
              <a:ext uri="{FF2B5EF4-FFF2-40B4-BE49-F238E27FC236}">
                <a16:creationId xmlns:a16="http://schemas.microsoft.com/office/drawing/2014/main" id="{9DB31F0E-BD4A-4191-84D4-AD82268B0D32}"/>
              </a:ext>
            </a:extLst>
          </p:cNvPr>
          <p:cNvPicPr>
            <a:picLocks noChangeAspect="1"/>
          </p:cNvPicPr>
          <p:nvPr/>
        </p:nvPicPr>
        <p:blipFill>
          <a:blip r:embed="rId19"/>
          <a:stretch>
            <a:fillRect/>
          </a:stretch>
        </p:blipFill>
        <p:spPr>
          <a:xfrm>
            <a:off x="8163559" y="2293076"/>
            <a:ext cx="1724566" cy="749314"/>
          </a:xfrm>
          <a:prstGeom prst="rect">
            <a:avLst/>
          </a:prstGeom>
        </p:spPr>
      </p:pic>
      <p:sp>
        <p:nvSpPr>
          <p:cNvPr id="53" name="TextBox 52">
            <a:extLst>
              <a:ext uri="{FF2B5EF4-FFF2-40B4-BE49-F238E27FC236}">
                <a16:creationId xmlns:a16="http://schemas.microsoft.com/office/drawing/2014/main" id="{366A98AD-C5BD-4671-8005-9DA9C75631D2}"/>
              </a:ext>
            </a:extLst>
          </p:cNvPr>
          <p:cNvSpPr txBox="1"/>
          <p:nvPr/>
        </p:nvSpPr>
        <p:spPr>
          <a:xfrm>
            <a:off x="8273975" y="3273880"/>
            <a:ext cx="1549400" cy="430887"/>
          </a:xfrm>
          <a:prstGeom prst="rect">
            <a:avLst/>
          </a:prstGeom>
          <a:solidFill>
            <a:schemeClr val="bg1"/>
          </a:solidFill>
          <a:ln>
            <a:solidFill>
              <a:srgbClr val="E65D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opinion</a:t>
            </a:r>
          </a:p>
        </p:txBody>
      </p:sp>
      <p:sp>
        <p:nvSpPr>
          <p:cNvPr id="35" name="Rectangle 2">
            <a:extLst>
              <a:ext uri="{FF2B5EF4-FFF2-40B4-BE49-F238E27FC236}">
                <a16:creationId xmlns:a16="http://schemas.microsoft.com/office/drawing/2014/main" id="{CF2CB7DF-D3EE-485C-A654-B41A30B17594}"/>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7" name="Rectangle 3">
            <a:extLst>
              <a:ext uri="{FF2B5EF4-FFF2-40B4-BE49-F238E27FC236}">
                <a16:creationId xmlns:a16="http://schemas.microsoft.com/office/drawing/2014/main" id="{D1867453-DAF8-45F8-9F92-5660426D03D3}"/>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2" name="Line 4">
            <a:extLst>
              <a:ext uri="{FF2B5EF4-FFF2-40B4-BE49-F238E27FC236}">
                <a16:creationId xmlns:a16="http://schemas.microsoft.com/office/drawing/2014/main" id="{9F30B487-35FB-47F5-9D0B-00538CBE7F02}"/>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4" name="Line 7">
            <a:extLst>
              <a:ext uri="{FF2B5EF4-FFF2-40B4-BE49-F238E27FC236}">
                <a16:creationId xmlns:a16="http://schemas.microsoft.com/office/drawing/2014/main" id="{B341C6E1-CED3-4F02-921F-E1B35B70E761}"/>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5" name="Line 9">
            <a:extLst>
              <a:ext uri="{FF2B5EF4-FFF2-40B4-BE49-F238E27FC236}">
                <a16:creationId xmlns:a16="http://schemas.microsoft.com/office/drawing/2014/main" id="{5095FF1A-AD57-4C8D-AC15-9D55D9ED4072}"/>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56" name="Text Box 10">
            <a:extLst>
              <a:ext uri="{FF2B5EF4-FFF2-40B4-BE49-F238E27FC236}">
                <a16:creationId xmlns:a16="http://schemas.microsoft.com/office/drawing/2014/main" id="{3013166C-1E8A-44BA-9B11-F410B9FBDC8C}"/>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57" name="Text Box 12">
            <a:extLst>
              <a:ext uri="{FF2B5EF4-FFF2-40B4-BE49-F238E27FC236}">
                <a16:creationId xmlns:a16="http://schemas.microsoft.com/office/drawing/2014/main" id="{CCDC4532-35B2-4128-BFE7-700A23E76B59}"/>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10</a:t>
            </a:r>
          </a:p>
        </p:txBody>
      </p:sp>
      <p:sp>
        <p:nvSpPr>
          <p:cNvPr id="58" name="Text Box 14">
            <a:extLst>
              <a:ext uri="{FF2B5EF4-FFF2-40B4-BE49-F238E27FC236}">
                <a16:creationId xmlns:a16="http://schemas.microsoft.com/office/drawing/2014/main" id="{45DD7C85-73DA-430B-8819-50F886AE221B}"/>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59" name="AutoShape 11">
            <a:hlinkClick r:id="" action="ppaction://noaction" highlightClick="1"/>
            <a:extLst>
              <a:ext uri="{FF2B5EF4-FFF2-40B4-BE49-F238E27FC236}">
                <a16:creationId xmlns:a16="http://schemas.microsoft.com/office/drawing/2014/main" id="{D06EAE8A-1EFF-48FA-AF43-0B834A2CB03C}"/>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2615534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0000"/>
                                        <p:tgtEl>
                                          <p:spTgt spid="37"/>
                                        </p:tgtEl>
                                      </p:cBhvr>
                                    </p:animEffect>
                                    <p:set>
                                      <p:cBhvr>
                                        <p:cTn id="7" dur="1" fill="hold">
                                          <p:stCondLst>
                                            <p:cond delay="9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pic>
        <p:nvPicPr>
          <p:cNvPr id="6146" name="Picture 2" descr="a forbidden sig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41420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C40602-E7EA-0C4F-ABAF-3753BB2DDE60}"/>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sp>
        <p:nvSpPr>
          <p:cNvPr id="3" name="TextBox 2"/>
          <p:cNvSpPr txBox="1"/>
          <p:nvPr/>
        </p:nvSpPr>
        <p:spPr>
          <a:xfrm>
            <a:off x="3327967" y="1933724"/>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37628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pic>
        <p:nvPicPr>
          <p:cNvPr id="6146" name="Picture 2" descr="a forbidden sign"/>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357801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1029" y="169923"/>
            <a:ext cx="10515600" cy="1325563"/>
          </a:xfrm>
        </p:spPr>
        <p:txBody>
          <a:bodyPr>
            <a:normAutofit fontScale="90000"/>
          </a:bodyPr>
          <a:lstStyle/>
          <a:p>
            <a:pPr algn="ctr"/>
            <a:r>
              <a:rPr lang="en-GB" sz="13300" b="1" dirty="0">
                <a:solidFill>
                  <a:srgbClr val="115076"/>
                </a:solidFill>
                <a:cs typeface="Calibri" panose="020F0502020204030204" pitchFamily="34" charset="0"/>
              </a:rPr>
              <a:t>on</a:t>
            </a:r>
            <a:endParaRPr lang="en-GB" dirty="0"/>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forbidden sig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elev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635" y="1447070"/>
            <a:ext cx="1647506" cy="1444314"/>
          </a:xfrm>
          <a:prstGeom prst="rect">
            <a:avLst/>
          </a:prstGeom>
          <a:effectLst>
            <a:outerShdw blurRad="50800" dist="38100" dir="5400000" algn="t" rotWithShape="0">
              <a:prstClr val="black">
                <a:alpha val="40000"/>
              </a:prstClr>
            </a:outerShdw>
          </a:effectLst>
        </p:spPr>
      </p:pic>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pic>
        <p:nvPicPr>
          <p:cNvPr id="14" name="Picture 13" descr="the glob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4635" y="4470483"/>
            <a:ext cx="1808976" cy="1688378"/>
          </a:xfrm>
          <a:prstGeom prst="rect">
            <a:avLst/>
          </a:prstGeom>
        </p:spPr>
      </p:pic>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5040229" y="5420198"/>
            <a:ext cx="201529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show]</a:t>
            </a: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5" name="Rectangle 4"/>
          <p:cNvSpPr/>
          <p:nvPr/>
        </p:nvSpPr>
        <p:spPr>
          <a:xfrm>
            <a:off x="8368404" y="1263692"/>
            <a:ext cx="30925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continue]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3" name="Rectangle 2"/>
          <p:cNvSpPr/>
          <p:nvPr/>
        </p:nvSpPr>
        <p:spPr>
          <a:xfrm>
            <a:off x="8422499" y="4470483"/>
            <a:ext cx="31373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the back]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87059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on onz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7" name="on contin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on contin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on mon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8" name="on mon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9" name="on montr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subTnLst>
                                    <p:audio>
                                      <p:cMediaNode>
                                        <p:cTn display="0" masterRel="sameClick">
                                          <p:stCondLst>
                                            <p:cond evt="begin" delay="0">
                                              <p:tn val="56"/>
                                            </p:cond>
                                          </p:stCondLst>
                                          <p:endCondLst>
                                            <p:cond evt="onStopAudio" delay="0">
                                              <p:tgtEl>
                                                <p:sldTgt/>
                                              </p:tgtEl>
                                            </p:cond>
                                          </p:endCondLst>
                                        </p:cTn>
                                        <p:tgtEl>
                                          <p:sndTgt r:embed="rId9" name="on montr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10" name="on au fon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17" grpId="0"/>
      <p:bldP spid="20" grpId="0"/>
      <p:bldP spid="23" grpId="0"/>
      <p:bldP spid="21" grpId="0"/>
      <p:bldP spid="4" grpId="0"/>
      <p:bldP spid="26" grpId="0"/>
      <p:bldP spid="5" grpId="0"/>
      <p:bldP spid="2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166406"/>
            <a:ext cx="10515600" cy="1325563"/>
          </a:xfrm>
        </p:spPr>
        <p:txBody>
          <a:bodyPr>
            <a:noAutofit/>
          </a:bodyPr>
          <a:lstStyle/>
          <a:p>
            <a:pPr algn="ctr"/>
            <a:r>
              <a:rPr lang="en-GB" sz="12000" b="1" dirty="0">
                <a:solidFill>
                  <a:srgbClr val="115076"/>
                </a:solidFill>
                <a:cs typeface="Calibri" panose="020F0502020204030204" pitchFamily="34" charset="0"/>
              </a:rPr>
              <a:t>on</a:t>
            </a:r>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pic>
        <p:nvPicPr>
          <p:cNvPr id="10" name="Picture 2" descr="forbidden sign">
            <a:extLst>
              <a:ext uri="{FF2B5EF4-FFF2-40B4-BE49-F238E27FC236}">
                <a16:creationId xmlns:a16="http://schemas.microsoft.com/office/drawing/2014/main" id="{43ABCD3D-8CB3-604E-B43F-71AFB767D70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76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subTnLst>
                                    <p:audio>
                                      <p:cMediaNode>
                                        <p:cTn display="0" masterRel="sameClick">
                                          <p:stCondLst>
                                            <p:cond evt="begin" delay="0">
                                              <p:tn val="26"/>
                                            </p:cond>
                                          </p:stCondLst>
                                          <p:endCondLst>
                                            <p:cond evt="onStopAudio" delay="0">
                                              <p:tgtEl>
                                                <p:sldTgt/>
                                              </p:tgtEl>
                                            </p:cond>
                                          </p:endCondLst>
                                        </p:cTn>
                                        <p:tgtEl>
                                          <p:sndTgt r:embed="rId7" name="on continu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subTnLst>
                                    <p:audio>
                                      <p:cMediaNode>
                                        <p:cTn display="0" masterRel="sameClick">
                                          <p:stCondLst>
                                            <p:cond evt="begin" delay="0">
                                              <p:tn val="31"/>
                                            </p:cond>
                                          </p:stCondLst>
                                          <p:endCondLst>
                                            <p:cond evt="onStopAudio" delay="0">
                                              <p:tgtEl>
                                                <p:sldTgt/>
                                              </p:tgtEl>
                                            </p:cond>
                                          </p:endCondLst>
                                        </p:cTn>
                                        <p:tgtEl>
                                          <p:sndTgt r:embed="rId8" name="on mond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9" name="on montr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17" grpId="0"/>
      <p:bldP spid="20" grpId="0"/>
      <p:bldP spid="23" grpId="0"/>
      <p:bldP spid="21" grpId="0"/>
      <p:bldP spid="26"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166406"/>
            <a:ext cx="10515600" cy="1325563"/>
          </a:xfrm>
        </p:spPr>
        <p:txBody>
          <a:bodyPr>
            <a:noAutofit/>
          </a:bodyPr>
          <a:lstStyle/>
          <a:p>
            <a:pPr algn="ctr"/>
            <a:r>
              <a:rPr lang="en-GB" sz="12000" b="1" dirty="0">
                <a:solidFill>
                  <a:srgbClr val="115076"/>
                </a:solidFill>
                <a:cs typeface="Calibri" panose="020F0502020204030204" pitchFamily="34" charset="0"/>
              </a:rPr>
              <a:t>on</a:t>
            </a:r>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pic>
        <p:nvPicPr>
          <p:cNvPr id="10" name="Picture 2" descr="forbidden sign">
            <a:extLst>
              <a:ext uri="{FF2B5EF4-FFF2-40B4-BE49-F238E27FC236}">
                <a16:creationId xmlns:a16="http://schemas.microsoft.com/office/drawing/2014/main" id="{43ABCD3D-8CB3-604E-B43F-71AFB767D7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45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17" grpId="0"/>
      <p:bldP spid="20" grpId="0"/>
      <p:bldP spid="23" grpId="0"/>
      <p:bldP spid="21" grpId="0"/>
      <p:bldP spid="26"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76170" y="1314643"/>
            <a:ext cx="903965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SSC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rime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bonne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370165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Je mange à Dij</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8734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manges</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_______</a:t>
            </a:r>
          </a:p>
        </p:txBody>
      </p:sp>
      <p:sp>
        <p:nvSpPr>
          <p:cNvPr id="24" name="Action Button: Custom 66" descr="number 1">
            <a:hlinkClick r:id="" action="ppaction://noaction" highlightClick="1">
              <a:snd r:embed="rId3" name="Fr 2.2.5 Slide 8.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TextBox 9">
            <a:extLst>
              <a:ext uri="{FF2B5EF4-FFF2-40B4-BE49-F238E27FC236}">
                <a16:creationId xmlns:a16="http://schemas.microsoft.com/office/drawing/2014/main" id="{F663589B-711E-4A96-A181-D82AEBCD1CB0}"/>
              </a:ext>
            </a:extLst>
          </p:cNvPr>
          <p:cNvSpPr txBox="1"/>
          <p:nvPr/>
        </p:nvSpPr>
        <p:spPr>
          <a:xfrm>
            <a:off x="6832416" y="3630907"/>
            <a:ext cx="17989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Ment</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on</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26810" y="4474275"/>
            <a:ext cx="450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2D92E52F-CB40-450E-8FA4-DFC1AFB2488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461012B0-C21E-44E5-A26C-77D1CD27DD3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 poète en difficulté</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066E35C5-4E60-450B-B3DA-2B798847F65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4483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76170" y="1314643"/>
            <a:ext cx="903965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SSC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rime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bonne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34323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joue</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Toul</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1809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joues</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_________</a:t>
            </a:r>
          </a:p>
        </p:txBody>
      </p:sp>
      <p:sp>
        <p:nvSpPr>
          <p:cNvPr id="24" name="Action Button: Custom 66" descr="number 1">
            <a:hlinkClick r:id="" action="ppaction://noaction" highlightClick="1">
              <a:snd r:embed="rId3" name="Fr 2.2.5 Slide 9.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TextBox 9">
            <a:extLst>
              <a:ext uri="{FF2B5EF4-FFF2-40B4-BE49-F238E27FC236}">
                <a16:creationId xmlns:a16="http://schemas.microsoft.com/office/drawing/2014/main" id="{F663589B-711E-4A96-A181-D82AEBCD1CB0}"/>
              </a:ext>
            </a:extLst>
          </p:cNvPr>
          <p:cNvSpPr txBox="1"/>
          <p:nvPr/>
        </p:nvSpPr>
        <p:spPr>
          <a:xfrm>
            <a:off x="6279347" y="3630907"/>
            <a:ext cx="20986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Bord</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eau</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x</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6958941" y="4474275"/>
            <a:ext cx="522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E85293D1-EB28-4174-BC2E-FA19B843A1A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717681D2-BD71-4FE9-AD88-77C24335D50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 poète en difficulté</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21390B2B-69DF-456F-81FD-661A327D30D3}"/>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708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15256" y="1314643"/>
            <a:ext cx="916148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SSC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rime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bonne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2114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gagne</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Soiss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s</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7544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gagnes</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__________</a:t>
            </a:r>
          </a:p>
        </p:txBody>
      </p:sp>
      <p:sp>
        <p:nvSpPr>
          <p:cNvPr id="24" name="Action Button: Custom 66" descr="number 1">
            <a:hlinkClick r:id="" action="ppaction://noaction" highlightClick="1">
              <a:snd r:embed="rId3" name="Fr 2.2.5 Slide 10.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0" name="TextBox 9">
            <a:extLst>
              <a:ext uri="{FF2B5EF4-FFF2-40B4-BE49-F238E27FC236}">
                <a16:creationId xmlns:a16="http://schemas.microsoft.com/office/drawing/2014/main" id="{F663589B-711E-4A96-A181-D82AEBCD1CB0}"/>
              </a:ext>
            </a:extLst>
          </p:cNvPr>
          <p:cNvSpPr txBox="1"/>
          <p:nvPr/>
        </p:nvSpPr>
        <p:spPr>
          <a:xfrm>
            <a:off x="6710212" y="3630907"/>
            <a:ext cx="22894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Chaum</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26810" y="4474275"/>
            <a:ext cx="450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C277829F-BABB-4112-95A8-63EF226A4A4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2181258D-814F-469E-A7D7-13CB3BCD770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 poète en difficulté</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CF942CD9-071B-4F9C-83F8-03796B83D1B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7298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15256" y="1314643"/>
            <a:ext cx="916148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SSC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rime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bonne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23545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marche</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Mâc</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on</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1809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Tu marches à ______</a:t>
            </a:r>
          </a:p>
        </p:txBody>
      </p:sp>
      <p:sp>
        <p:nvSpPr>
          <p:cNvPr id="24" name="Action Button: Custom 66" descr="number 1">
            <a:hlinkClick r:id="" action="ppaction://noaction" highlightClick="1">
              <a:snd r:embed="rId3" name="Fr 2.2.5 Slide 11.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0" name="TextBox 9">
            <a:extLst>
              <a:ext uri="{FF2B5EF4-FFF2-40B4-BE49-F238E27FC236}">
                <a16:creationId xmlns:a16="http://schemas.microsoft.com/office/drawing/2014/main" id="{F663589B-711E-4A96-A181-D82AEBCD1CB0}"/>
              </a:ext>
            </a:extLst>
          </p:cNvPr>
          <p:cNvSpPr txBox="1"/>
          <p:nvPr/>
        </p:nvSpPr>
        <p:spPr>
          <a:xfrm>
            <a:off x="6991025" y="3634847"/>
            <a:ext cx="14173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Larr</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au</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6958941" y="4474275"/>
            <a:ext cx="522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DB1631BE-2C1B-4E54-9CC6-03B950387A1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0A9BC71F-E74F-4F91-99B7-4CF42E8FEC5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 poète en difficulté</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09EE624E-DA31-4160-A6EA-27866F15D8C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052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15256" y="1314643"/>
            <a:ext cx="916148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SSC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rime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bonne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3428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reste</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Montluç</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on</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5014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restes</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_________</a:t>
            </a:r>
          </a:p>
        </p:txBody>
      </p:sp>
      <p:sp>
        <p:nvSpPr>
          <p:cNvPr id="24" name="Action Button: Custom 66" descr="number 1">
            <a:hlinkClick r:id="" action="ppaction://noaction" highlightClick="1">
              <a:snd r:embed="rId3" name="Fr 2.2.5 Slide 12.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0" name="TextBox 9">
            <a:extLst>
              <a:ext uri="{FF2B5EF4-FFF2-40B4-BE49-F238E27FC236}">
                <a16:creationId xmlns:a16="http://schemas.microsoft.com/office/drawing/2014/main" id="{F663589B-711E-4A96-A181-D82AEBCD1CB0}"/>
              </a:ext>
            </a:extLst>
          </p:cNvPr>
          <p:cNvSpPr txBox="1"/>
          <p:nvPr/>
        </p:nvSpPr>
        <p:spPr>
          <a:xfrm>
            <a:off x="6495912" y="3634847"/>
            <a:ext cx="18598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Monac</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o</a:t>
            </a:r>
          </a:p>
        </p:txBody>
      </p:sp>
      <p:sp>
        <p:nvSpPr>
          <p:cNvPr id="11" name="Rectangle 10">
            <a:extLst>
              <a:ext uri="{FF2B5EF4-FFF2-40B4-BE49-F238E27FC236}">
                <a16:creationId xmlns:a16="http://schemas.microsoft.com/office/drawing/2014/main" id="{9436A958-037F-47B4-B2B7-25A702CC6C09}"/>
              </a:ext>
            </a:extLst>
          </p:cNvPr>
          <p:cNvSpPr/>
          <p:nvPr/>
        </p:nvSpPr>
        <p:spPr>
          <a:xfrm>
            <a:off x="6958941" y="4474275"/>
            <a:ext cx="522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64805217-9D62-4CE8-8B4D-ADD3B53849A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85DFACC9-03A2-4EFA-BAD6-C9BABA5CDFC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 poète en difficulté</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DBA7EC9D-33B8-4658-8759-A0069864D35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524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15256" y="1314643"/>
            <a:ext cx="916148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SSC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rime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bonne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33323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chante</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Avign</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8734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chantes</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________</a:t>
            </a:r>
          </a:p>
        </p:txBody>
      </p:sp>
      <p:sp>
        <p:nvSpPr>
          <p:cNvPr id="24" name="Action Button: Custom 66" descr="number 1">
            <a:hlinkClick r:id="" action="ppaction://noaction" highlightClick="1">
              <a:snd r:embed="rId3" name="Fr 2.2.5 Slide 13.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0" name="TextBox 9">
            <a:extLst>
              <a:ext uri="{FF2B5EF4-FFF2-40B4-BE49-F238E27FC236}">
                <a16:creationId xmlns:a16="http://schemas.microsoft.com/office/drawing/2014/main" id="{F663589B-711E-4A96-A181-D82AEBCD1CB0}"/>
              </a:ext>
            </a:extLst>
          </p:cNvPr>
          <p:cNvSpPr txBox="1"/>
          <p:nvPr/>
        </p:nvSpPr>
        <p:spPr>
          <a:xfrm>
            <a:off x="6885317" y="3634847"/>
            <a:ext cx="16930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Avall</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on</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26810" y="4474275"/>
            <a:ext cx="450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F9E22E23-1BE4-4B81-BE10-D64BE686BFE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57615BB9-05B2-4E43-8043-C5D7F1318E7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 poète en difficulté</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4689B0E6-23B7-40FE-A8F4-A3FB9DE9795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5539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15256" y="1314643"/>
            <a:ext cx="9161482"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SSC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rime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bonne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24507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pense</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Brianç</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on</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48734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penses</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__________</a:t>
            </a:r>
          </a:p>
        </p:txBody>
      </p:sp>
      <p:sp>
        <p:nvSpPr>
          <p:cNvPr id="24" name="Action Button: Custom 66" descr="number 1">
            <a:hlinkClick r:id="" action="ppaction://noaction" highlightClick="1">
              <a:snd r:embed="rId3" name="Fr 2.2.5 Slide 14.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0" name="TextBox 9">
            <a:extLst>
              <a:ext uri="{FF2B5EF4-FFF2-40B4-BE49-F238E27FC236}">
                <a16:creationId xmlns:a16="http://schemas.microsoft.com/office/drawing/2014/main" id="{F663589B-711E-4A96-A181-D82AEBCD1CB0}"/>
              </a:ext>
            </a:extLst>
          </p:cNvPr>
          <p:cNvSpPr txBox="1"/>
          <p:nvPr/>
        </p:nvSpPr>
        <p:spPr>
          <a:xfrm>
            <a:off x="6681896" y="3634847"/>
            <a:ext cx="21579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Besanç</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on</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26810" y="4474275"/>
            <a:ext cx="450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4666F2D5-942E-4DDB-8976-3701520E9C4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D9371E6A-63B8-46BD-87ED-4193DC724A4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 poète en difficulté</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494DE98E-E625-4302-8BAF-B87F0D2AFC2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7196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 </a:t>
            </a:r>
            <a:r>
              <a:rPr lang="en-GB" sz="3600" b="1" dirty="0" err="1">
                <a:solidFill>
                  <a:schemeClr val="bg1"/>
                </a:solidFill>
              </a:rPr>
              <a:t>poète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difficulté</a:t>
            </a:r>
            <a:endParaRPr lang="en-GB" sz="3600" b="1" dirty="0">
              <a:solidFill>
                <a:schemeClr val="bg1"/>
              </a:solidFill>
            </a:endParaRPr>
          </a:p>
        </p:txBody>
      </p:sp>
      <p:sp>
        <p:nvSpPr>
          <p:cNvPr id="2" name="TextBox 1">
            <a:extLst>
              <a:ext uri="{FF2B5EF4-FFF2-40B4-BE49-F238E27FC236}">
                <a16:creationId xmlns:a16="http://schemas.microsoft.com/office/drawing/2014/main" id="{BEF42C0A-9CA2-441F-A163-560D76DC8708}"/>
              </a:ext>
            </a:extLst>
          </p:cNvPr>
          <p:cNvSpPr txBox="1"/>
          <p:nvPr/>
        </p:nvSpPr>
        <p:spPr>
          <a:xfrm>
            <a:off x="1576170" y="1314643"/>
            <a:ext cx="903965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fait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erreurs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les SSC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[au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 o]</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poème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La rime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bonne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8163DF43-D35E-4715-B2C4-E87BFBC2B11E}"/>
              </a:ext>
            </a:extLst>
          </p:cNvPr>
          <p:cNvSpPr txBox="1"/>
          <p:nvPr/>
        </p:nvSpPr>
        <p:spPr>
          <a:xfrm>
            <a:off x="186334" y="5627944"/>
            <a:ext cx="4180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bonne</a:t>
            </a:r>
          </a:p>
        </p:txBody>
      </p:sp>
      <p:sp>
        <p:nvSpPr>
          <p:cNvPr id="19" name="TextBox 18">
            <a:extLst>
              <a:ext uri="{FF2B5EF4-FFF2-40B4-BE49-F238E27FC236}">
                <a16:creationId xmlns:a16="http://schemas.microsoft.com/office/drawing/2014/main" id="{B7F22BBD-4335-4E1D-899A-883F7A067CAA}"/>
              </a:ext>
            </a:extLst>
          </p:cNvPr>
          <p:cNvSpPr txBox="1"/>
          <p:nvPr/>
        </p:nvSpPr>
        <p:spPr>
          <a:xfrm>
            <a:off x="7132216" y="5627945"/>
            <a:ext cx="48734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La rime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mauvaise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Smiley Face 6">
            <a:extLst>
              <a:ext uri="{FF2B5EF4-FFF2-40B4-BE49-F238E27FC236}">
                <a16:creationId xmlns:a16="http://schemas.microsoft.com/office/drawing/2014/main" id="{3C262FC6-692C-4E55-8015-67B67A19409E}"/>
              </a:ext>
            </a:extLst>
          </p:cNvPr>
          <p:cNvSpPr/>
          <p:nvPr/>
        </p:nvSpPr>
        <p:spPr>
          <a:xfrm>
            <a:off x="1916810" y="4754723"/>
            <a:ext cx="720000" cy="720000"/>
          </a:xfrm>
          <a:prstGeom prst="smileyFace">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miley Face 20">
            <a:extLst>
              <a:ext uri="{FF2B5EF4-FFF2-40B4-BE49-F238E27FC236}">
                <a16:creationId xmlns:a16="http://schemas.microsoft.com/office/drawing/2014/main" id="{E528FE54-3C6A-4D1C-86BC-55B248561282}"/>
              </a:ext>
            </a:extLst>
          </p:cNvPr>
          <p:cNvSpPr/>
          <p:nvPr/>
        </p:nvSpPr>
        <p:spPr>
          <a:xfrm>
            <a:off x="9208941" y="4754723"/>
            <a:ext cx="720000" cy="720000"/>
          </a:xfrm>
          <a:prstGeom prst="smileyFace">
            <a:avLst>
              <a:gd name="adj" fmla="val -4653"/>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7F22E1-CD5A-457D-B816-F070FD40C93E}"/>
              </a:ext>
            </a:extLst>
          </p:cNvPr>
          <p:cNvSpPr txBox="1"/>
          <p:nvPr/>
        </p:nvSpPr>
        <p:spPr>
          <a:xfrm>
            <a:off x="4245171" y="3050072"/>
            <a:ext cx="470834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Je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travaille</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Quiber</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p>
        </p:txBody>
      </p:sp>
      <p:sp>
        <p:nvSpPr>
          <p:cNvPr id="23" name="TextBox 22">
            <a:extLst>
              <a:ext uri="{FF2B5EF4-FFF2-40B4-BE49-F238E27FC236}">
                <a16:creationId xmlns:a16="http://schemas.microsoft.com/office/drawing/2014/main" id="{3B8EBD21-52AA-46B0-901A-8236BE661233}"/>
              </a:ext>
            </a:extLst>
          </p:cNvPr>
          <p:cNvSpPr txBox="1"/>
          <p:nvPr/>
        </p:nvSpPr>
        <p:spPr>
          <a:xfrm>
            <a:off x="4245171" y="3634847"/>
            <a:ext cx="56837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Tu </a:t>
            </a: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travailles</a:t>
            </a: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 à _____________</a:t>
            </a:r>
          </a:p>
        </p:txBody>
      </p:sp>
      <p:sp>
        <p:nvSpPr>
          <p:cNvPr id="24" name="Action Button: Custom 66" descr="number 1">
            <a:hlinkClick r:id="" action="ppaction://noaction" highlightClick="1">
              <a:snd r:embed="rId3" name="Fr 2.2.5 Slide 15.wav"/>
            </a:hlinkClick>
            <a:extLst>
              <a:ext uri="{FF2B5EF4-FFF2-40B4-BE49-F238E27FC236}">
                <a16:creationId xmlns:a16="http://schemas.microsoft.com/office/drawing/2014/main" id="{6217EBF8-D890-4D36-83C1-198CDD379ACF}"/>
              </a:ext>
            </a:extLst>
          </p:cNvPr>
          <p:cNvSpPr/>
          <p:nvPr/>
        </p:nvSpPr>
        <p:spPr>
          <a:xfrm>
            <a:off x="3368522" y="3274847"/>
            <a:ext cx="720000" cy="72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0" name="TextBox 9">
            <a:extLst>
              <a:ext uri="{FF2B5EF4-FFF2-40B4-BE49-F238E27FC236}">
                <a16:creationId xmlns:a16="http://schemas.microsoft.com/office/drawing/2014/main" id="{F663589B-711E-4A96-A181-D82AEBCD1CB0}"/>
              </a:ext>
            </a:extLst>
          </p:cNvPr>
          <p:cNvSpPr txBox="1"/>
          <p:nvPr/>
        </p:nvSpPr>
        <p:spPr>
          <a:xfrm>
            <a:off x="7087056" y="3634847"/>
            <a:ext cx="27077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Concarn</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eau</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9436A958-037F-47B4-B2B7-25A702CC6C09}"/>
              </a:ext>
            </a:extLst>
          </p:cNvPr>
          <p:cNvSpPr/>
          <p:nvPr/>
        </p:nvSpPr>
        <p:spPr>
          <a:xfrm>
            <a:off x="6958941" y="4474275"/>
            <a:ext cx="5220000" cy="1800000"/>
          </a:xfrm>
          <a:prstGeom prst="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Picture 14" descr="background rectangle">
            <a:extLst>
              <a:ext uri="{FF2B5EF4-FFF2-40B4-BE49-F238E27FC236}">
                <a16:creationId xmlns:a16="http://schemas.microsoft.com/office/drawing/2014/main" id="{9244DE74-D40B-4494-A5C9-CF7FAF30415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C7B876B0-372C-4A77-B1F5-8255C20459B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 poète en difficulté</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174FFF9A-0948-4853-86FF-67166F7CA47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310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4783065" cy="808793"/>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66" name="TextBox 65">
            <a:extLst>
              <a:ext uri="{FF2B5EF4-FFF2-40B4-BE49-F238E27FC236}">
                <a16:creationId xmlns:a16="http://schemas.microsoft.com/office/drawing/2014/main" id="{8183B0E8-4E33-461F-9CFD-6C093384ECBC}"/>
              </a:ext>
            </a:extLst>
          </p:cNvPr>
          <p:cNvSpPr txBox="1"/>
          <p:nvPr/>
        </p:nvSpPr>
        <p:spPr>
          <a:xfrm rot="10800000" flipV="1">
            <a:off x="190656" y="1235568"/>
            <a:ext cx="25767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prison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5" name="TextBox 84">
            <a:extLst>
              <a:ext uri="{FF2B5EF4-FFF2-40B4-BE49-F238E27FC236}">
                <a16:creationId xmlns:a16="http://schemas.microsoft.com/office/drawing/2014/main" id="{2B66E772-704E-47A5-A995-7F674DB8A481}"/>
              </a:ext>
            </a:extLst>
          </p:cNvPr>
          <p:cNvSpPr txBox="1"/>
          <p:nvPr/>
        </p:nvSpPr>
        <p:spPr>
          <a:xfrm rot="10800000" flipV="1">
            <a:off x="566830" y="2664818"/>
            <a:ext cx="46507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local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96" name="TextBox 95">
            <a:extLst>
              <a:ext uri="{FF2B5EF4-FFF2-40B4-BE49-F238E27FC236}">
                <a16:creationId xmlns:a16="http://schemas.microsoft.com/office/drawing/2014/main" id="{5A5C647A-F062-43D7-8277-BD610EE124E6}"/>
              </a:ext>
            </a:extLst>
          </p:cNvPr>
          <p:cNvSpPr txBox="1"/>
          <p:nvPr/>
        </p:nvSpPr>
        <p:spPr>
          <a:xfrm rot="10800000" flipV="1">
            <a:off x="582483" y="4629632"/>
            <a:ext cx="31117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total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99" name="TextBox 98">
            <a:extLst>
              <a:ext uri="{FF2B5EF4-FFF2-40B4-BE49-F238E27FC236}">
                <a16:creationId xmlns:a16="http://schemas.microsoft.com/office/drawing/2014/main" id="{025CB521-152C-42C2-9961-869BA59207AB}"/>
              </a:ext>
            </a:extLst>
          </p:cNvPr>
          <p:cNvSpPr txBox="1"/>
          <p:nvPr/>
        </p:nvSpPr>
        <p:spPr>
          <a:xfrm rot="10800000" flipV="1">
            <a:off x="7171070" y="2810274"/>
            <a:ext cx="36899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liaison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1" name="TextBox 100">
            <a:extLst>
              <a:ext uri="{FF2B5EF4-FFF2-40B4-BE49-F238E27FC236}">
                <a16:creationId xmlns:a16="http://schemas.microsoft.com/office/drawing/2014/main" id="{93C79398-F0FC-493E-9695-AF82840BA423}"/>
              </a:ext>
            </a:extLst>
          </p:cNvPr>
          <p:cNvSpPr txBox="1"/>
          <p:nvPr/>
        </p:nvSpPr>
        <p:spPr>
          <a:xfrm rot="10800000" flipV="1">
            <a:off x="9435031" y="1527086"/>
            <a:ext cx="272746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moral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2" name="TextBox 101">
            <a:extLst>
              <a:ext uri="{FF2B5EF4-FFF2-40B4-BE49-F238E27FC236}">
                <a16:creationId xmlns:a16="http://schemas.microsoft.com/office/drawing/2014/main" id="{1FB29075-4EA3-406C-9972-FA7942EFA45B}"/>
              </a:ext>
            </a:extLst>
          </p:cNvPr>
          <p:cNvSpPr txBox="1"/>
          <p:nvPr/>
        </p:nvSpPr>
        <p:spPr>
          <a:xfrm rot="10800000" flipV="1">
            <a:off x="3861115" y="3521510"/>
            <a:ext cx="35714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front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3" name="TextBox 102">
            <a:extLst>
              <a:ext uri="{FF2B5EF4-FFF2-40B4-BE49-F238E27FC236}">
                <a16:creationId xmlns:a16="http://schemas.microsoft.com/office/drawing/2014/main" id="{05D5B343-B6B2-4B11-B787-C25BDCBD05FA}"/>
              </a:ext>
            </a:extLst>
          </p:cNvPr>
          <p:cNvSpPr txBox="1"/>
          <p:nvPr/>
        </p:nvSpPr>
        <p:spPr>
          <a:xfrm rot="10800000" flipV="1">
            <a:off x="4783065" y="5234895"/>
            <a:ext cx="35714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constant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6" name="TextBox 105">
            <a:extLst>
              <a:ext uri="{FF2B5EF4-FFF2-40B4-BE49-F238E27FC236}">
                <a16:creationId xmlns:a16="http://schemas.microsoft.com/office/drawing/2014/main" id="{937824C1-2488-4EF5-A37E-428DE2255AD6}"/>
              </a:ext>
            </a:extLst>
          </p:cNvPr>
          <p:cNvSpPr txBox="1"/>
          <p:nvPr/>
        </p:nvSpPr>
        <p:spPr>
          <a:xfrm rot="10800000" flipV="1">
            <a:off x="8707501" y="4636261"/>
            <a:ext cx="36899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photo</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10" name="TextBox 109">
            <a:extLst>
              <a:ext uri="{FF2B5EF4-FFF2-40B4-BE49-F238E27FC236}">
                <a16:creationId xmlns:a16="http://schemas.microsoft.com/office/drawing/2014/main" id="{AC6C07DD-A2C2-4670-B2D9-963AC2A20AE6}"/>
              </a:ext>
            </a:extLst>
          </p:cNvPr>
          <p:cNvSpPr txBox="1"/>
          <p:nvPr/>
        </p:nvSpPr>
        <p:spPr>
          <a:xfrm rot="10800000" flipV="1">
            <a:off x="4989971" y="1808126"/>
            <a:ext cx="25767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euro</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13" name="TextBox 112">
            <a:extLst>
              <a:ext uri="{FF2B5EF4-FFF2-40B4-BE49-F238E27FC236}">
                <a16:creationId xmlns:a16="http://schemas.microsoft.com/office/drawing/2014/main" id="{B0CDDCC2-54B5-488C-989D-C7040ADA6A90}"/>
              </a:ext>
            </a:extLst>
          </p:cNvPr>
          <p:cNvSpPr txBox="1"/>
          <p:nvPr/>
        </p:nvSpPr>
        <p:spPr>
          <a:xfrm rot="10800000" flipV="1">
            <a:off x="6096000" y="509798"/>
            <a:ext cx="43070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concert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5" name="Picture 14" descr="background rectangle">
            <a:extLst>
              <a:ext uri="{FF2B5EF4-FFF2-40B4-BE49-F238E27FC236}">
                <a16:creationId xmlns:a16="http://schemas.microsoft.com/office/drawing/2014/main" id="{720FD331-1EF1-43EB-A071-5EC37551056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3A0AE740-C5F9-4B85-8C6D-14DAB5CF8CC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7" name="Rounded Rectangle 46">
            <a:extLst>
              <a:ext uri="{FF2B5EF4-FFF2-40B4-BE49-F238E27FC236}">
                <a16:creationId xmlns:a16="http://schemas.microsoft.com/office/drawing/2014/main" id="{DF2BE829-B836-44E7-86F4-86A45293D31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06010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3662259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pic>
        <p:nvPicPr>
          <p:cNvPr id="6146" name="Picture 2" descr="a forbidden sig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98510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pic>
        <p:nvPicPr>
          <p:cNvPr id="6146" name="Picture 2" descr="a forbidden sig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301409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1029" y="169923"/>
            <a:ext cx="10515600" cy="1325563"/>
          </a:xfrm>
        </p:spPr>
        <p:txBody>
          <a:bodyPr>
            <a:normAutofit fontScale="90000"/>
          </a:bodyPr>
          <a:lstStyle/>
          <a:p>
            <a:pPr algn="ctr"/>
            <a:r>
              <a:rPr lang="en-GB" sz="13300" b="1" dirty="0">
                <a:solidFill>
                  <a:srgbClr val="115076"/>
                </a:solidFill>
                <a:cs typeface="Calibri" panose="020F0502020204030204" pitchFamily="34" charset="0"/>
              </a:rPr>
              <a:t>on</a:t>
            </a:r>
            <a:endParaRPr lang="en-GB" dirty="0"/>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forbidden sig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elev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635" y="1447070"/>
            <a:ext cx="1647506" cy="1444314"/>
          </a:xfrm>
          <a:prstGeom prst="rect">
            <a:avLst/>
          </a:prstGeom>
          <a:effectLst>
            <a:outerShdw blurRad="50800" dist="38100" dir="5400000" algn="t" rotWithShape="0">
              <a:prstClr val="black">
                <a:alpha val="40000"/>
              </a:prstClr>
            </a:outerShdw>
          </a:effectLst>
        </p:spPr>
      </p:pic>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pic>
        <p:nvPicPr>
          <p:cNvPr id="14" name="Picture 13" descr="the glob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4635" y="4470483"/>
            <a:ext cx="1808976" cy="1688378"/>
          </a:xfrm>
          <a:prstGeom prst="rect">
            <a:avLst/>
          </a:prstGeom>
        </p:spPr>
      </p:pic>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5040229" y="5420198"/>
            <a:ext cx="201529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show]</a:t>
            </a: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5" name="Rectangle 4"/>
          <p:cNvSpPr/>
          <p:nvPr/>
        </p:nvSpPr>
        <p:spPr>
          <a:xfrm>
            <a:off x="8368404" y="1263692"/>
            <a:ext cx="30925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continue]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3" name="Rectangle 2"/>
          <p:cNvSpPr/>
          <p:nvPr/>
        </p:nvSpPr>
        <p:spPr>
          <a:xfrm>
            <a:off x="8422499" y="4470483"/>
            <a:ext cx="31373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the back]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64249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on onz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7" name="on contin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on contin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on mon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8" name="on mon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9" name="on montr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subTnLst>
                                    <p:audio>
                                      <p:cMediaNode>
                                        <p:cTn display="0" masterRel="sameClick">
                                          <p:stCondLst>
                                            <p:cond evt="begin" delay="0">
                                              <p:tn val="56"/>
                                            </p:cond>
                                          </p:stCondLst>
                                          <p:endCondLst>
                                            <p:cond evt="onStopAudio" delay="0">
                                              <p:tgtEl>
                                                <p:sldTgt/>
                                              </p:tgtEl>
                                            </p:cond>
                                          </p:endCondLst>
                                        </p:cTn>
                                        <p:tgtEl>
                                          <p:sndTgt r:embed="rId9" name="on montr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10" name="on au fon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17" grpId="0"/>
      <p:bldP spid="20" grpId="0"/>
      <p:bldP spid="23" grpId="0"/>
      <p:bldP spid="21" grpId="0"/>
      <p:bldP spid="4" grpId="0"/>
      <p:bldP spid="26" grpId="0"/>
      <p:bldP spid="5" grpId="0"/>
      <p:bldP spid="2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[on] et [om]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Speech Bubble: Rectangle with Corners Rounded 4">
            <a:extLst>
              <a:ext uri="{FF2B5EF4-FFF2-40B4-BE49-F238E27FC236}">
                <a16:creationId xmlns:a16="http://schemas.microsoft.com/office/drawing/2014/main" id="{732FEEC2-23F7-44C8-AB86-A37234B8A796}"/>
              </a:ext>
            </a:extLst>
          </p:cNvPr>
          <p:cNvSpPr/>
          <p:nvPr/>
        </p:nvSpPr>
        <p:spPr>
          <a:xfrm>
            <a:off x="8728877" y="1676400"/>
            <a:ext cx="2625583" cy="1752600"/>
          </a:xfrm>
          <a:prstGeom prst="wedgeRoundRectCallout">
            <a:avLst>
              <a:gd name="adj1" fmla="val -59529"/>
              <a:gd name="adj2" fmla="val 2088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Even though these words are spelled differently, they sound exactly the same!</a:t>
            </a:r>
          </a:p>
        </p:txBody>
      </p:sp>
      <p:grpSp>
        <p:nvGrpSpPr>
          <p:cNvPr id="19" name="Group 18">
            <a:extLst>
              <a:ext uri="{FF2B5EF4-FFF2-40B4-BE49-F238E27FC236}">
                <a16:creationId xmlns:a16="http://schemas.microsoft.com/office/drawing/2014/main" id="{1DB89125-1C42-48C0-B8FF-629970F729A3}"/>
              </a:ext>
            </a:extLst>
          </p:cNvPr>
          <p:cNvGrpSpPr/>
          <p:nvPr/>
        </p:nvGrpSpPr>
        <p:grpSpPr>
          <a:xfrm>
            <a:off x="3865898" y="1986378"/>
            <a:ext cx="2246513" cy="1442622"/>
            <a:chOff x="3865898" y="1986378"/>
            <a:chExt cx="2246513" cy="1442622"/>
          </a:xfrm>
        </p:grpSpPr>
        <p:sp>
          <p:nvSpPr>
            <p:cNvPr id="32" name="TextBox 31">
              <a:hlinkClick r:id="" action="ppaction://noaction">
                <a:snd r:embed="rId3" name="23. nom.wav"/>
              </a:hlinkClick>
              <a:extLst>
                <a:ext uri="{FF2B5EF4-FFF2-40B4-BE49-F238E27FC236}">
                  <a16:creationId xmlns:a16="http://schemas.microsoft.com/office/drawing/2014/main" id="{456E7790-71CC-47F2-9408-24000EB56996}"/>
                </a:ext>
              </a:extLst>
            </p:cNvPr>
            <p:cNvSpPr txBox="1"/>
            <p:nvPr/>
          </p:nvSpPr>
          <p:spPr>
            <a:xfrm rot="10800000" flipV="1">
              <a:off x="3865898" y="2721114"/>
              <a:ext cx="22465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p>
          </p:txBody>
        </p:sp>
        <p:pic>
          <p:nvPicPr>
            <p:cNvPr id="13" name="Picture 2" descr="forbidden sign">
              <a:extLst>
                <a:ext uri="{FF2B5EF4-FFF2-40B4-BE49-F238E27FC236}">
                  <a16:creationId xmlns:a16="http://schemas.microsoft.com/office/drawing/2014/main" id="{2DB456CE-6539-473C-A32E-3B68316A29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77024" y="1986378"/>
              <a:ext cx="824260" cy="8242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562E0412-1AA7-4FCB-9214-5ABC41FFBEA2}"/>
              </a:ext>
            </a:extLst>
          </p:cNvPr>
          <p:cNvGrpSpPr/>
          <p:nvPr/>
        </p:nvGrpSpPr>
        <p:grpSpPr>
          <a:xfrm>
            <a:off x="6215401" y="1015016"/>
            <a:ext cx="2013734" cy="2413984"/>
            <a:chOff x="6215401" y="1015016"/>
            <a:chExt cx="2013734" cy="2413984"/>
          </a:xfrm>
        </p:grpSpPr>
        <p:sp>
          <p:nvSpPr>
            <p:cNvPr id="34" name="TextBox 33">
              <a:hlinkClick r:id="" action="ppaction://noaction">
                <a:snd r:embed="rId3" name="23. nom.wav"/>
              </a:hlinkClick>
              <a:extLst>
                <a:ext uri="{FF2B5EF4-FFF2-40B4-BE49-F238E27FC236}">
                  <a16:creationId xmlns:a16="http://schemas.microsoft.com/office/drawing/2014/main" id="{065AB104-5EB5-4916-951A-ADBD973C4353}"/>
                </a:ext>
              </a:extLst>
            </p:cNvPr>
            <p:cNvSpPr txBox="1"/>
            <p:nvPr/>
          </p:nvSpPr>
          <p:spPr>
            <a:xfrm>
              <a:off x="6560804" y="2721114"/>
              <a:ext cx="13147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p>
          </p:txBody>
        </p:sp>
        <p:grpSp>
          <p:nvGrpSpPr>
            <p:cNvPr id="15" name="Group 14">
              <a:extLst>
                <a:ext uri="{FF2B5EF4-FFF2-40B4-BE49-F238E27FC236}">
                  <a16:creationId xmlns:a16="http://schemas.microsoft.com/office/drawing/2014/main" id="{034411EF-DF51-414F-8E14-B719143631A9}"/>
                </a:ext>
              </a:extLst>
            </p:cNvPr>
            <p:cNvGrpSpPr/>
            <p:nvPr/>
          </p:nvGrpSpPr>
          <p:grpSpPr>
            <a:xfrm>
              <a:off x="6215401" y="1015016"/>
              <a:ext cx="2013734" cy="1942723"/>
              <a:chOff x="5186597" y="2355309"/>
              <a:chExt cx="2013734" cy="1942723"/>
            </a:xfrm>
          </p:grpSpPr>
          <p:pic>
            <p:nvPicPr>
              <p:cNvPr id="9" name="Picture 2" descr="name tag">
                <a:extLst>
                  <a:ext uri="{FF2B5EF4-FFF2-40B4-BE49-F238E27FC236}">
                    <a16:creationId xmlns:a16="http://schemas.microsoft.com/office/drawing/2014/main" id="{5415234D-7A75-4B54-BE3D-9B430FF9D4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526" r="32740"/>
              <a:stretch/>
            </p:blipFill>
            <p:spPr bwMode="auto">
              <a:xfrm>
                <a:off x="5417157" y="2355309"/>
                <a:ext cx="1544469" cy="19427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71C59EB-D3C0-446C-941D-A99BA29E0315}"/>
                  </a:ext>
                </a:extLst>
              </p:cNvPr>
              <p:cNvSpPr txBox="1"/>
              <p:nvPr/>
            </p:nvSpPr>
            <p:spPr>
              <a:xfrm>
                <a:off x="5186597" y="3545374"/>
                <a:ext cx="20137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Nathalie</a:t>
                </a:r>
              </a:p>
            </p:txBody>
          </p:sp>
        </p:grpSp>
      </p:grpSp>
      <p:sp>
        <p:nvSpPr>
          <p:cNvPr id="18" name="TextBox 17">
            <a:extLst>
              <a:ext uri="{FF2B5EF4-FFF2-40B4-BE49-F238E27FC236}">
                <a16:creationId xmlns:a16="http://schemas.microsoft.com/office/drawing/2014/main" id="{AF25719E-05C5-432F-8FFC-CE521B8F2A5A}"/>
              </a:ext>
            </a:extLst>
          </p:cNvPr>
          <p:cNvSpPr txBox="1"/>
          <p:nvPr/>
        </p:nvSpPr>
        <p:spPr>
          <a:xfrm>
            <a:off x="180000" y="3941781"/>
            <a:ext cx="114886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[on] is the same sound as SSC [om], which you already know.</a:t>
            </a:r>
          </a:p>
        </p:txBody>
      </p:sp>
      <p:sp>
        <p:nvSpPr>
          <p:cNvPr id="22" name="TextBox 21">
            <a:extLst>
              <a:ext uri="{FF2B5EF4-FFF2-40B4-BE49-F238E27FC236}">
                <a16:creationId xmlns:a16="http://schemas.microsoft.com/office/drawing/2014/main" id="{BE2FE4BE-B9AE-4369-A33B-3A5156FBB378}"/>
              </a:ext>
            </a:extLst>
          </p:cNvPr>
          <p:cNvSpPr txBox="1"/>
          <p:nvPr/>
        </p:nvSpPr>
        <p:spPr>
          <a:xfrm>
            <a:off x="180000" y="4685468"/>
            <a:ext cx="900259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this nasal sound appears in front of the letters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it is spelled [om] instead of [on].</a:t>
            </a:r>
          </a:p>
        </p:txBody>
      </p:sp>
      <p:sp>
        <p:nvSpPr>
          <p:cNvPr id="26" name="TextBox 25">
            <a:extLst>
              <a:ext uri="{FF2B5EF4-FFF2-40B4-BE49-F238E27FC236}">
                <a16:creationId xmlns:a16="http://schemas.microsoft.com/office/drawing/2014/main" id="{0476EDD6-5749-46C4-975B-57C22A769314}"/>
              </a:ext>
            </a:extLst>
          </p:cNvPr>
          <p:cNvSpPr txBox="1"/>
          <p:nvPr/>
        </p:nvSpPr>
        <p:spPr>
          <a:xfrm>
            <a:off x="180000" y="5663672"/>
            <a:ext cx="96598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on</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rer</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BUT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om</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b</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 fall],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om</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 [a shadow]</a:t>
            </a:r>
          </a:p>
        </p:txBody>
      </p:sp>
    </p:spTree>
    <p:extLst>
      <p:ext uri="{BB962C8B-B14F-4D97-AF65-F5344CB8AC3E}">
        <p14:creationId xmlns:p14="http://schemas.microsoft.com/office/powerpoint/2010/main" val="223552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3. n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3. nom.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P spid="22"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rPr>
              <a:t>om/on</a:t>
            </a:r>
            <a:endParaRPr lang="en-US" sz="10000" dirty="0"/>
          </a:p>
        </p:txBody>
      </p:sp>
      <p:sp>
        <p:nvSpPr>
          <p:cNvPr id="4" name="TextBox 3"/>
          <p:cNvSpPr txBox="1"/>
          <p:nvPr/>
        </p:nvSpPr>
        <p:spPr>
          <a:xfrm>
            <a:off x="1094326" y="4267983"/>
            <a:ext cx="1009924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c</a:t>
            </a:r>
            <a:r>
              <a:rPr kumimoji="0" lang="en-GB" sz="12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parais</a:t>
            </a:r>
            <a:r>
              <a:rPr kumimoji="0" lang="en-GB" sz="12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pic>
        <p:nvPicPr>
          <p:cNvPr id="7" name="Picture 6" descr="A picture containing scale, device, table, boat&#10;&#10;Description automatically generated">
            <a:extLst>
              <a:ext uri="{FF2B5EF4-FFF2-40B4-BE49-F238E27FC236}">
                <a16:creationId xmlns:a16="http://schemas.microsoft.com/office/drawing/2014/main" id="{D7C99476-C9B7-4BFB-8E51-2951DA377C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187" r="23657"/>
          <a:stretch/>
        </p:blipFill>
        <p:spPr>
          <a:xfrm>
            <a:off x="4047392" y="887672"/>
            <a:ext cx="4097216" cy="3980057"/>
          </a:xfrm>
          <a:prstGeom prst="flowChartConnector">
            <a:avLst/>
          </a:prstGeom>
        </p:spPr>
      </p:pic>
    </p:spTree>
    <p:extLst>
      <p:ext uri="{BB962C8B-B14F-4D97-AF65-F5344CB8AC3E}">
        <p14:creationId xmlns:p14="http://schemas.microsoft.com/office/powerpoint/2010/main" val="41524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3. 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lide 26.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nvGraphicFramePr>
        <p:xfrm>
          <a:off x="4303747" y="1121958"/>
          <a:ext cx="7606174" cy="4970670"/>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3438891">
                  <a:extLst>
                    <a:ext uri="{9D8B030D-6E8A-4147-A177-3AD203B41FA5}">
                      <a16:colId xmlns:a16="http://schemas.microsoft.com/office/drawing/2014/main" val="1600817978"/>
                    </a:ext>
                  </a:extLst>
                </a:gridCol>
                <a:gridCol w="1665703">
                  <a:extLst>
                    <a:ext uri="{9D8B030D-6E8A-4147-A177-3AD203B41FA5}">
                      <a16:colId xmlns:a16="http://schemas.microsoft.com/office/drawing/2014/main" val="4128092149"/>
                    </a:ext>
                  </a:extLst>
                </a:gridCol>
                <a:gridCol w="1665703">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[om]</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t</a:t>
                      </a:r>
                      <a:r>
                        <a:rPr lang="en-GB" sz="2000" b="1" dirty="0" err="1">
                          <a:solidFill>
                            <a:schemeClr val="accent1">
                              <a:lumMod val="50000"/>
                            </a:schemeClr>
                          </a:solidFill>
                        </a:rPr>
                        <a:t>om</a:t>
                      </a:r>
                      <a:r>
                        <a:rPr lang="en-GB" sz="2000" dirty="0" err="1">
                          <a:solidFill>
                            <a:schemeClr val="accent1">
                              <a:lumMod val="50000"/>
                            </a:schemeClr>
                          </a:solidFill>
                        </a:rPr>
                        <a:t>be</a:t>
                      </a:r>
                      <a:r>
                        <a:rPr lang="en-GB" sz="2000" dirty="0">
                          <a:solidFill>
                            <a:schemeClr val="accent1">
                              <a:lumMod val="50000"/>
                            </a:schemeClr>
                          </a:solidFill>
                        </a:rPr>
                        <a:t> </a:t>
                      </a:r>
                      <a:endParaRPr lang="en-GB" sz="12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tr</a:t>
                      </a:r>
                      <a:r>
                        <a:rPr lang="en-GB" sz="2000" b="1" dirty="0">
                          <a:solidFill>
                            <a:schemeClr val="accent1">
                              <a:lumMod val="50000"/>
                            </a:schemeClr>
                          </a:solidFill>
                        </a:rPr>
                        <a:t>om</a:t>
                      </a:r>
                      <a:r>
                        <a:rPr lang="en-GB" sz="2000" b="0" dirty="0">
                          <a:solidFill>
                            <a:schemeClr val="accent1">
                              <a:lumMod val="50000"/>
                            </a:schemeClr>
                          </a:solidFill>
                        </a:rPr>
                        <a:t>pe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a:t>
                      </a:r>
                      <a:r>
                        <a:rPr lang="en-GB" sz="2000" b="1" dirty="0" err="1">
                          <a:solidFill>
                            <a:schemeClr val="accent1">
                              <a:lumMod val="50000"/>
                            </a:schemeClr>
                          </a:solidFill>
                        </a:rPr>
                        <a:t>on</a:t>
                      </a:r>
                      <a:r>
                        <a:rPr lang="en-GB" sz="2000" b="0" dirty="0" err="1">
                          <a:solidFill>
                            <a:schemeClr val="accent1">
                              <a:lumMod val="50000"/>
                            </a:schemeClr>
                          </a:solidFill>
                        </a:rPr>
                        <a:t>c</a:t>
                      </a:r>
                      <a:r>
                        <a:rPr lang="en-GB" sz="2000" b="1" dirty="0" err="1">
                          <a:solidFill>
                            <a:schemeClr val="accent1">
                              <a:lumMod val="50000"/>
                            </a:schemeClr>
                          </a:solidFill>
                        </a:rPr>
                        <a:t>om</a:t>
                      </a:r>
                      <a:r>
                        <a:rPr lang="en-GB" sz="2000" b="0" dirty="0" err="1">
                          <a:solidFill>
                            <a:schemeClr val="accent1">
                              <a:lumMod val="50000"/>
                            </a:schemeClr>
                          </a:solidFill>
                        </a:rPr>
                        <a:t>bre</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c</a:t>
                      </a:r>
                      <a:r>
                        <a:rPr lang="en-GB" sz="2000" b="1" dirty="0" err="1">
                          <a:solidFill>
                            <a:schemeClr val="accent1">
                              <a:lumMod val="50000"/>
                            </a:schemeClr>
                          </a:solidFill>
                        </a:rPr>
                        <a:t>on</a:t>
                      </a:r>
                      <a:r>
                        <a:rPr lang="en-GB" sz="2000" b="0" dirty="0" err="1">
                          <a:solidFill>
                            <a:schemeClr val="accent1">
                              <a:lumMod val="50000"/>
                            </a:schemeClr>
                          </a:solidFill>
                        </a:rPr>
                        <a:t>fortable</a:t>
                      </a:r>
                      <a:r>
                        <a:rPr lang="en-GB" sz="2000" b="0" dirty="0">
                          <a:solidFill>
                            <a:schemeClr val="accent1">
                              <a:lumMod val="50000"/>
                            </a:schemeClr>
                          </a:solidFill>
                        </a:rPr>
                        <a:t> [comfortable]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p</a:t>
                      </a:r>
                      <a:r>
                        <a:rPr lang="en-GB" sz="2000" b="1" dirty="0">
                          <a:solidFill>
                            <a:schemeClr val="accent1">
                              <a:lumMod val="50000"/>
                            </a:schemeClr>
                          </a:solidFill>
                        </a:rPr>
                        <a:t>om</a:t>
                      </a:r>
                      <a:r>
                        <a:rPr lang="en-GB" sz="2000" b="0" dirty="0">
                          <a:solidFill>
                            <a:schemeClr val="accent1">
                              <a:lumMod val="50000"/>
                            </a:schemeClr>
                          </a:solidFill>
                        </a:rPr>
                        <a:t>pier</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b</a:t>
                      </a:r>
                      <a:r>
                        <a:rPr lang="en-GB" sz="2000" b="1" dirty="0">
                          <a:solidFill>
                            <a:schemeClr val="accent1">
                              <a:lumMod val="50000"/>
                            </a:schemeClr>
                          </a:solidFill>
                        </a:rPr>
                        <a:t>on</a:t>
                      </a:r>
                      <a:r>
                        <a:rPr lang="en-GB" sz="2000" dirty="0">
                          <a:solidFill>
                            <a:schemeClr val="accent1">
                              <a:lumMod val="50000"/>
                            </a:schemeClr>
                          </a:solidFill>
                        </a:rPr>
                        <a:t>bon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r>
                        <a:rPr lang="en-GB" sz="2000" dirty="0">
                          <a:solidFill>
                            <a:schemeClr val="accent1">
                              <a:lumMod val="50000"/>
                            </a:schemeClr>
                          </a:solidFill>
                        </a:rPr>
                        <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h</a:t>
                      </a:r>
                      <a:r>
                        <a:rPr lang="en-GB" sz="2000" b="1" dirty="0" err="1">
                          <a:solidFill>
                            <a:schemeClr val="accent1">
                              <a:lumMod val="50000"/>
                            </a:schemeClr>
                          </a:solidFill>
                        </a:rPr>
                        <a:t>on</a:t>
                      </a:r>
                      <a:r>
                        <a:rPr lang="en-GB" sz="2000" b="0" dirty="0" err="1">
                          <a:solidFill>
                            <a:schemeClr val="accent1">
                              <a:lumMod val="50000"/>
                            </a:schemeClr>
                          </a:solidFill>
                        </a:rPr>
                        <a:t>te</a:t>
                      </a:r>
                      <a:r>
                        <a:rPr lang="en-GB" sz="2000" b="0" dirty="0">
                          <a:solidFill>
                            <a:schemeClr val="accent1">
                              <a:lumMod val="50000"/>
                            </a:schemeClr>
                          </a:solidFill>
                        </a:rPr>
                        <a:t>                [shame]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interr</a:t>
                      </a:r>
                      <a:r>
                        <a:rPr lang="en-GB" sz="2000" b="1" dirty="0" err="1">
                          <a:solidFill>
                            <a:schemeClr val="accent1">
                              <a:lumMod val="50000"/>
                            </a:schemeClr>
                          </a:solidFill>
                        </a:rPr>
                        <a:t>om</a:t>
                      </a:r>
                      <a:r>
                        <a:rPr lang="en-GB" sz="2000" b="0" dirty="0" err="1">
                          <a:solidFill>
                            <a:schemeClr val="accent1">
                              <a:lumMod val="50000"/>
                            </a:schemeClr>
                          </a:solidFill>
                        </a:rPr>
                        <a:t>pre</a:t>
                      </a:r>
                      <a:r>
                        <a:rPr lang="en-GB" sz="2000" b="0" dirty="0">
                          <a:solidFill>
                            <a:schemeClr val="accent1">
                              <a:lumMod val="50000"/>
                            </a:schemeClr>
                          </a:solidFill>
                        </a:rPr>
                        <a:t>   [to interrupt]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a:t>
                      </a:r>
                      <a:r>
                        <a:rPr lang="en-GB" sz="2000" b="1" dirty="0" err="1">
                          <a:solidFill>
                            <a:schemeClr val="accent1">
                              <a:lumMod val="50000"/>
                            </a:schemeClr>
                          </a:solidFill>
                        </a:rPr>
                        <a:t>om</a:t>
                      </a:r>
                      <a:r>
                        <a:rPr lang="en-GB" sz="2000" b="0" dirty="0" err="1">
                          <a:solidFill>
                            <a:schemeClr val="accent1">
                              <a:lumMod val="50000"/>
                            </a:schemeClr>
                          </a:solidFill>
                        </a:rPr>
                        <a:t>bler</a:t>
                      </a:r>
                      <a:r>
                        <a:rPr lang="en-GB" sz="2000" b="0" dirty="0">
                          <a:solidFill>
                            <a:schemeClr val="accent1">
                              <a:lumMod val="50000"/>
                            </a:schemeClr>
                          </a:solidFill>
                        </a:rPr>
                        <a:t>              [to fill]</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61135224"/>
                  </a:ext>
                </a:extLst>
              </a:tr>
            </a:tbl>
          </a:graphicData>
        </a:graphic>
      </p:graphicFrame>
      <p:sp>
        <p:nvSpPr>
          <p:cNvPr id="31" name="Action Button: Custom 16">
            <a:hlinkClick r:id="" action="ppaction://noaction" highlightClick="1">
              <a:snd r:embed="rId3" name="tombe.wav"/>
            </a:hlinkClick>
            <a:extLst>
              <a:ext uri="{FF2B5EF4-FFF2-40B4-BE49-F238E27FC236}">
                <a16:creationId xmlns:a16="http://schemas.microsoft.com/office/drawing/2014/main" id="{CEB3128E-7BF2-4A65-B88B-60C148FACDCF}"/>
              </a:ext>
            </a:extLst>
          </p:cNvPr>
          <p:cNvSpPr/>
          <p:nvPr/>
        </p:nvSpPr>
        <p:spPr>
          <a:xfrm>
            <a:off x="4524196" y="16747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4" name="trompe.wav"/>
            </a:hlinkClick>
            <a:extLst>
              <a:ext uri="{FF2B5EF4-FFF2-40B4-BE49-F238E27FC236}">
                <a16:creationId xmlns:a16="http://schemas.microsoft.com/office/drawing/2014/main" id="{DB48506B-B3DB-4D58-8767-CFD8B059C065}"/>
              </a:ext>
            </a:extLst>
          </p:cNvPr>
          <p:cNvSpPr/>
          <p:nvPr/>
        </p:nvSpPr>
        <p:spPr>
          <a:xfrm>
            <a:off x="4524196" y="21474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5" name="concombre.wav"/>
            </a:hlinkClick>
            <a:extLst>
              <a:ext uri="{FF2B5EF4-FFF2-40B4-BE49-F238E27FC236}">
                <a16:creationId xmlns:a16="http://schemas.microsoft.com/office/drawing/2014/main" id="{8A1DE54B-4809-4B97-93E3-68BD32236018}"/>
              </a:ext>
            </a:extLst>
          </p:cNvPr>
          <p:cNvSpPr/>
          <p:nvPr/>
        </p:nvSpPr>
        <p:spPr>
          <a:xfrm>
            <a:off x="4522118" y="26581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6" name="confortable.wav"/>
            </a:hlinkClick>
            <a:extLst>
              <a:ext uri="{FF2B5EF4-FFF2-40B4-BE49-F238E27FC236}">
                <a16:creationId xmlns:a16="http://schemas.microsoft.com/office/drawing/2014/main" id="{1AA001D9-A76E-4BA3-8BC0-CBABE0E655B2}"/>
              </a:ext>
            </a:extLst>
          </p:cNvPr>
          <p:cNvSpPr/>
          <p:nvPr/>
        </p:nvSpPr>
        <p:spPr>
          <a:xfrm>
            <a:off x="4522118" y="31402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7" name="pompier.wav"/>
            </a:hlinkClick>
            <a:extLst>
              <a:ext uri="{FF2B5EF4-FFF2-40B4-BE49-F238E27FC236}">
                <a16:creationId xmlns:a16="http://schemas.microsoft.com/office/drawing/2014/main" id="{308E3B9A-1B71-4AD2-A5C6-94D58343866D}"/>
              </a:ext>
            </a:extLst>
          </p:cNvPr>
          <p:cNvSpPr/>
          <p:nvPr/>
        </p:nvSpPr>
        <p:spPr>
          <a:xfrm>
            <a:off x="4522118" y="36578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8" name="bonbon.wav"/>
            </a:hlinkClick>
            <a:extLst>
              <a:ext uri="{FF2B5EF4-FFF2-40B4-BE49-F238E27FC236}">
                <a16:creationId xmlns:a16="http://schemas.microsoft.com/office/drawing/2014/main" id="{121EC316-7146-43B5-93A5-2DA8D6511DBF}"/>
              </a:ext>
            </a:extLst>
          </p:cNvPr>
          <p:cNvSpPr/>
          <p:nvPr/>
        </p:nvSpPr>
        <p:spPr>
          <a:xfrm>
            <a:off x="4526912" y="41437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Action Button: Custom 16">
            <a:hlinkClick r:id="" action="ppaction://noaction" highlightClick="1">
              <a:snd r:embed="rId9" name="honte.wav"/>
            </a:hlinkClick>
            <a:extLst>
              <a:ext uri="{FF2B5EF4-FFF2-40B4-BE49-F238E27FC236}">
                <a16:creationId xmlns:a16="http://schemas.microsoft.com/office/drawing/2014/main" id="{7BF854E3-63B4-4055-8855-C2F49C26F195}"/>
              </a:ext>
            </a:extLst>
          </p:cNvPr>
          <p:cNvSpPr/>
          <p:nvPr/>
        </p:nvSpPr>
        <p:spPr>
          <a:xfrm>
            <a:off x="4532312" y="465012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Action Button: Custom 16">
            <a:hlinkClick r:id="" action="ppaction://noaction" highlightClick="1">
              <a:snd r:embed="rId10" name="interrompre.wav"/>
            </a:hlinkClick>
            <a:extLst>
              <a:ext uri="{FF2B5EF4-FFF2-40B4-BE49-F238E27FC236}">
                <a16:creationId xmlns:a16="http://schemas.microsoft.com/office/drawing/2014/main" id="{69587073-1742-4651-96A6-1BC886786F14}"/>
              </a:ext>
            </a:extLst>
          </p:cNvPr>
          <p:cNvSpPr/>
          <p:nvPr/>
        </p:nvSpPr>
        <p:spPr>
          <a:xfrm>
            <a:off x="4531687" y="51519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[om] </a:t>
            </a:r>
            <a:r>
              <a:rPr lang="en-GB" sz="3600" b="1" dirty="0" err="1">
                <a:solidFill>
                  <a:schemeClr val="bg1"/>
                </a:solidFill>
              </a:rPr>
              <a:t>ou</a:t>
            </a:r>
            <a:r>
              <a:rPr lang="en-GB" sz="3600" b="1" dirty="0">
                <a:solidFill>
                  <a:schemeClr val="bg1"/>
                </a:solidFill>
              </a:rPr>
              <a:t> [on]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1" y="1296000"/>
            <a:ext cx="4111192"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Comment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ça</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s'écrit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Avec [on]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Complète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et dis les mots ! </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9974179" y="249869"/>
            <a:ext cx="193574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8572" y="1674797"/>
            <a:ext cx="282522" cy="294294"/>
          </a:xfrm>
          <a:prstGeom prst="rect">
            <a:avLst/>
          </a:prstGeom>
        </p:spPr>
      </p:pic>
      <p:sp>
        <p:nvSpPr>
          <p:cNvPr id="32" name="TextBox 31" descr="text box hiding answer">
            <a:extLst>
              <a:ext uri="{FF2B5EF4-FFF2-40B4-BE49-F238E27FC236}">
                <a16:creationId xmlns:a16="http://schemas.microsoft.com/office/drawing/2014/main" id="{5B6EE2A1-24C4-40DE-B2AC-314EE60E23BD}"/>
              </a:ext>
            </a:extLst>
          </p:cNvPr>
          <p:cNvSpPr txBox="1"/>
          <p:nvPr/>
        </p:nvSpPr>
        <p:spPr>
          <a:xfrm>
            <a:off x="5317687" y="1718907"/>
            <a:ext cx="3960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36" name="Picture 35" descr="green checkmark">
            <a:extLst>
              <a:ext uri="{FF2B5EF4-FFF2-40B4-BE49-F238E27FC236}">
                <a16:creationId xmlns:a16="http://schemas.microsoft.com/office/drawing/2014/main" id="{A0A79935-10EF-45BF-B089-967F6A7865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8572" y="2211016"/>
            <a:ext cx="282522" cy="294294"/>
          </a:xfrm>
          <a:prstGeom prst="rect">
            <a:avLst/>
          </a:prstGeom>
        </p:spPr>
      </p:pic>
      <p:sp>
        <p:nvSpPr>
          <p:cNvPr id="47" name="TextBox 46" descr="text box hiding answer">
            <a:extLst>
              <a:ext uri="{FF2B5EF4-FFF2-40B4-BE49-F238E27FC236}">
                <a16:creationId xmlns:a16="http://schemas.microsoft.com/office/drawing/2014/main" id="{A382E953-5C44-4409-A152-33F8D0D8B8AF}"/>
              </a:ext>
            </a:extLst>
          </p:cNvPr>
          <p:cNvSpPr txBox="1"/>
          <p:nvPr/>
        </p:nvSpPr>
        <p:spPr>
          <a:xfrm>
            <a:off x="5384239" y="2191542"/>
            <a:ext cx="41500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5" name="Action Button: Custom 16">
            <a:hlinkClick r:id="" action="ppaction://noaction" highlightClick="1">
              <a:snd r:embed="rId13" name="combler.wav"/>
            </a:hlinkClick>
            <a:extLst>
              <a:ext uri="{FF2B5EF4-FFF2-40B4-BE49-F238E27FC236}">
                <a16:creationId xmlns:a16="http://schemas.microsoft.com/office/drawing/2014/main" id="{37B955FD-6D22-485E-B7A0-BAC782A7C7EB}"/>
              </a:ext>
            </a:extLst>
          </p:cNvPr>
          <p:cNvSpPr/>
          <p:nvPr/>
        </p:nvSpPr>
        <p:spPr>
          <a:xfrm>
            <a:off x="4536244" y="56464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4741" y="2717607"/>
            <a:ext cx="282522" cy="294294"/>
          </a:xfrm>
          <a:prstGeom prst="rect">
            <a:avLst/>
          </a:prstGeom>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4741" y="3254813"/>
            <a:ext cx="282522" cy="294294"/>
          </a:xfrm>
          <a:prstGeom prst="rect">
            <a:avLst/>
          </a:prstGeom>
        </p:spPr>
      </p:pic>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8572" y="3681400"/>
            <a:ext cx="282522" cy="294294"/>
          </a:xfrm>
          <a:prstGeom prst="rect">
            <a:avLst/>
          </a:prstGeom>
        </p:spPr>
      </p:pic>
      <p:pic>
        <p:nvPicPr>
          <p:cNvPr id="48" name="Picture 47" descr="green checkmark">
            <a:extLst>
              <a:ext uri="{FF2B5EF4-FFF2-40B4-BE49-F238E27FC236}">
                <a16:creationId xmlns:a16="http://schemas.microsoft.com/office/drawing/2014/main" id="{5CFBC655-279E-4FB0-8FDD-AF309D9065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4741" y="4228732"/>
            <a:ext cx="282522" cy="294294"/>
          </a:xfrm>
          <a:prstGeom prst="rect">
            <a:avLst/>
          </a:prstGeom>
        </p:spPr>
      </p:pic>
      <p:pic>
        <p:nvPicPr>
          <p:cNvPr id="51" name="Picture 50" descr="green checkmark">
            <a:extLst>
              <a:ext uri="{FF2B5EF4-FFF2-40B4-BE49-F238E27FC236}">
                <a16:creationId xmlns:a16="http://schemas.microsoft.com/office/drawing/2014/main" id="{2F4306DB-2DF3-4B66-9E70-C6B0282C78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4741" y="4732970"/>
            <a:ext cx="282522" cy="294294"/>
          </a:xfrm>
          <a:prstGeom prst="rect">
            <a:avLst/>
          </a:prstGeom>
        </p:spPr>
      </p:pic>
      <p:pic>
        <p:nvPicPr>
          <p:cNvPr id="54" name="Picture 53" descr="green checkmark">
            <a:extLst>
              <a:ext uri="{FF2B5EF4-FFF2-40B4-BE49-F238E27FC236}">
                <a16:creationId xmlns:a16="http://schemas.microsoft.com/office/drawing/2014/main" id="{7894612A-A8D6-4F48-BF76-E2A8588A31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8572" y="5186311"/>
            <a:ext cx="282522" cy="294294"/>
          </a:xfrm>
          <a:prstGeom prst="rect">
            <a:avLst/>
          </a:prstGeom>
        </p:spPr>
      </p:pic>
      <p:pic>
        <p:nvPicPr>
          <p:cNvPr id="23" name="Picture 22" descr="green checkmark">
            <a:extLst>
              <a:ext uri="{FF2B5EF4-FFF2-40B4-BE49-F238E27FC236}">
                <a16:creationId xmlns:a16="http://schemas.microsoft.com/office/drawing/2014/main" id="{387EB785-8E58-4FE3-99C6-93BE732FEB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8572" y="5690549"/>
            <a:ext cx="282522" cy="294294"/>
          </a:xfrm>
          <a:prstGeom prst="rect">
            <a:avLst/>
          </a:prstGeom>
        </p:spPr>
      </p:pic>
      <p:pic>
        <p:nvPicPr>
          <p:cNvPr id="2050" name="Picture 2" descr="Tombstone, Rip, Dead, Death, Funeral, Halloween, Mort">
            <a:extLst>
              <a:ext uri="{FF2B5EF4-FFF2-40B4-BE49-F238E27FC236}">
                <a16:creationId xmlns:a16="http://schemas.microsoft.com/office/drawing/2014/main" id="{83C931B3-A03B-4D65-ADA5-0B5313B385A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13884" y="1653479"/>
            <a:ext cx="357000" cy="4386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cumber Clip Art">
            <a:extLst>
              <a:ext uri="{FF2B5EF4-FFF2-40B4-BE49-F238E27FC236}">
                <a16:creationId xmlns:a16="http://schemas.microsoft.com/office/drawing/2014/main" id="{14BFC0CA-FCA4-415E-8C49-D9D950791C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167104">
            <a:off x="7230940" y="2623174"/>
            <a:ext cx="643896" cy="5398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refighter, Fire, Fireman, Hose, Rescue, Water, Helmet">
            <a:extLst>
              <a:ext uri="{FF2B5EF4-FFF2-40B4-BE49-F238E27FC236}">
                <a16:creationId xmlns:a16="http://schemas.microsoft.com/office/drawing/2014/main" id="{D5AAF66D-10E6-4827-BAB0-69735DD388E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75713" y="3619514"/>
            <a:ext cx="396000" cy="4832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ndy Clip Art">
            <a:extLst>
              <a:ext uri="{FF2B5EF4-FFF2-40B4-BE49-F238E27FC236}">
                <a16:creationId xmlns:a16="http://schemas.microsoft.com/office/drawing/2014/main" id="{C1CFD457-CF3A-4554-84D2-C8BB6294820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08746" y="4211007"/>
            <a:ext cx="528000" cy="396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green checkmark">
            <a:extLst>
              <a:ext uri="{FF2B5EF4-FFF2-40B4-BE49-F238E27FC236}">
                <a16:creationId xmlns:a16="http://schemas.microsoft.com/office/drawing/2014/main" id="{F322B2E4-6FA6-400B-BEE8-26A1BD080A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8572" y="2707731"/>
            <a:ext cx="282522" cy="294294"/>
          </a:xfrm>
          <a:prstGeom prst="rect">
            <a:avLst/>
          </a:prstGeom>
        </p:spPr>
      </p:pic>
      <p:grpSp>
        <p:nvGrpSpPr>
          <p:cNvPr id="11" name="Group 10">
            <a:extLst>
              <a:ext uri="{FF2B5EF4-FFF2-40B4-BE49-F238E27FC236}">
                <a16:creationId xmlns:a16="http://schemas.microsoft.com/office/drawing/2014/main" id="{6D0F42B4-868C-42BB-AAA8-46623C0BD68B}"/>
              </a:ext>
            </a:extLst>
          </p:cNvPr>
          <p:cNvGrpSpPr/>
          <p:nvPr/>
        </p:nvGrpSpPr>
        <p:grpSpPr>
          <a:xfrm>
            <a:off x="5384239" y="2700988"/>
            <a:ext cx="885188" cy="307778"/>
            <a:chOff x="5384240" y="2380132"/>
            <a:chExt cx="885188" cy="307778"/>
          </a:xfrm>
        </p:grpSpPr>
        <p:sp>
          <p:nvSpPr>
            <p:cNvPr id="53" name="TextBox 52" descr="text box hiding answer">
              <a:extLst>
                <a:ext uri="{FF2B5EF4-FFF2-40B4-BE49-F238E27FC236}">
                  <a16:creationId xmlns:a16="http://schemas.microsoft.com/office/drawing/2014/main" id="{E53DFBF7-3D9C-4D2C-911D-EC41E06CC81C}"/>
                </a:ext>
              </a:extLst>
            </p:cNvPr>
            <p:cNvSpPr txBox="1"/>
            <p:nvPr/>
          </p:nvSpPr>
          <p:spPr>
            <a:xfrm>
              <a:off x="5384240" y="2380133"/>
              <a:ext cx="329448"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55" name="TextBox 54" descr="text box hiding answer">
              <a:extLst>
                <a:ext uri="{FF2B5EF4-FFF2-40B4-BE49-F238E27FC236}">
                  <a16:creationId xmlns:a16="http://schemas.microsoft.com/office/drawing/2014/main" id="{A2320566-A76F-451A-9EC2-AF7512C4E688}"/>
                </a:ext>
              </a:extLst>
            </p:cNvPr>
            <p:cNvSpPr txBox="1"/>
            <p:nvPr/>
          </p:nvSpPr>
          <p:spPr>
            <a:xfrm>
              <a:off x="5873429" y="2380132"/>
              <a:ext cx="395999"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grpSp>
      <p:sp>
        <p:nvSpPr>
          <p:cNvPr id="56" name="TextBox 55" descr="text box hiding answer">
            <a:extLst>
              <a:ext uri="{FF2B5EF4-FFF2-40B4-BE49-F238E27FC236}">
                <a16:creationId xmlns:a16="http://schemas.microsoft.com/office/drawing/2014/main" id="{FB8AD01B-02C7-4996-B6C1-A57FDD476E00}"/>
              </a:ext>
            </a:extLst>
          </p:cNvPr>
          <p:cNvSpPr txBox="1"/>
          <p:nvPr/>
        </p:nvSpPr>
        <p:spPr>
          <a:xfrm>
            <a:off x="5384239" y="3205227"/>
            <a:ext cx="32944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7" name="TextBox 6" descr="text box hiding answer">
            <a:extLst>
              <a:ext uri="{FF2B5EF4-FFF2-40B4-BE49-F238E27FC236}">
                <a16:creationId xmlns:a16="http://schemas.microsoft.com/office/drawing/2014/main" id="{381AF470-3238-40A5-BF2C-56CB1C7F6328}"/>
              </a:ext>
            </a:extLst>
          </p:cNvPr>
          <p:cNvSpPr txBox="1"/>
          <p:nvPr/>
        </p:nvSpPr>
        <p:spPr>
          <a:xfrm>
            <a:off x="5403247" y="3684945"/>
            <a:ext cx="3960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60" name="TextBox 59" descr="text box hiding answer">
            <a:extLst>
              <a:ext uri="{FF2B5EF4-FFF2-40B4-BE49-F238E27FC236}">
                <a16:creationId xmlns:a16="http://schemas.microsoft.com/office/drawing/2014/main" id="{7E58DF84-FA10-4B15-A1AB-858964F24215}"/>
              </a:ext>
            </a:extLst>
          </p:cNvPr>
          <p:cNvSpPr txBox="1"/>
          <p:nvPr/>
        </p:nvSpPr>
        <p:spPr>
          <a:xfrm>
            <a:off x="5402796" y="4183182"/>
            <a:ext cx="32944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9" name="TextBox 8" descr="text box hiding answer">
            <a:extLst>
              <a:ext uri="{FF2B5EF4-FFF2-40B4-BE49-F238E27FC236}">
                <a16:creationId xmlns:a16="http://schemas.microsoft.com/office/drawing/2014/main" id="{31DB960C-2C64-4FFC-B61F-1577AB6F6E25}"/>
              </a:ext>
            </a:extLst>
          </p:cNvPr>
          <p:cNvSpPr txBox="1"/>
          <p:nvPr/>
        </p:nvSpPr>
        <p:spPr>
          <a:xfrm>
            <a:off x="5384239" y="4694231"/>
            <a:ext cx="329448"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69" name="TextBox 68" descr="text box hiding answer">
            <a:extLst>
              <a:ext uri="{FF2B5EF4-FFF2-40B4-BE49-F238E27FC236}">
                <a16:creationId xmlns:a16="http://schemas.microsoft.com/office/drawing/2014/main" id="{E0F74C78-4343-4196-BADC-A38039C5D143}"/>
              </a:ext>
            </a:extLst>
          </p:cNvPr>
          <p:cNvSpPr txBox="1"/>
          <p:nvPr/>
        </p:nvSpPr>
        <p:spPr>
          <a:xfrm>
            <a:off x="5850506" y="5186311"/>
            <a:ext cx="39600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10" name="TextBox 9" descr="text box hiding answer">
            <a:extLst>
              <a:ext uri="{FF2B5EF4-FFF2-40B4-BE49-F238E27FC236}">
                <a16:creationId xmlns:a16="http://schemas.microsoft.com/office/drawing/2014/main" id="{4991D393-ADA7-4E88-9CB7-D2F1C6FEF965}"/>
              </a:ext>
            </a:extLst>
          </p:cNvPr>
          <p:cNvSpPr txBox="1"/>
          <p:nvPr/>
        </p:nvSpPr>
        <p:spPr>
          <a:xfrm>
            <a:off x="5402796" y="5671899"/>
            <a:ext cx="396451"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6" name="Picture 5" descr="A close up&#10;&#10;Description automatically generated">
            <a:extLst>
              <a:ext uri="{FF2B5EF4-FFF2-40B4-BE49-F238E27FC236}">
                <a16:creationId xmlns:a16="http://schemas.microsoft.com/office/drawing/2014/main" id="{9BD0C2FC-5A9C-4C14-A93D-08CF835EA3D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71941" y="2092805"/>
            <a:ext cx="786917" cy="535104"/>
          </a:xfrm>
          <a:prstGeom prst="rect">
            <a:avLst/>
          </a:prstGeom>
        </p:spPr>
      </p:pic>
      <p:cxnSp>
        <p:nvCxnSpPr>
          <p:cNvPr id="13" name="Straight Arrow Connector 12">
            <a:extLst>
              <a:ext uri="{FF2B5EF4-FFF2-40B4-BE49-F238E27FC236}">
                <a16:creationId xmlns:a16="http://schemas.microsoft.com/office/drawing/2014/main" id="{C695BBA5-9E48-4E72-B5BF-39DD6082A14A}"/>
              </a:ext>
            </a:extLst>
          </p:cNvPr>
          <p:cNvCxnSpPr>
            <a:cxnSpLocks/>
          </p:cNvCxnSpPr>
          <p:nvPr/>
        </p:nvCxnSpPr>
        <p:spPr>
          <a:xfrm>
            <a:off x="7409579" y="2337065"/>
            <a:ext cx="296228" cy="40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5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7" grpId="0" animBg="1"/>
      <p:bldP spid="56" grpId="0" animBg="1"/>
      <p:bldP spid="7" grpId="0" animBg="1"/>
      <p:bldP spid="60" grpId="0" animBg="1"/>
      <p:bldP spid="9" grpId="0" animBg="1"/>
      <p:bldP spid="6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24210" y="249868"/>
            <a:ext cx="10857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466864" y="2317278"/>
            <a:ext cx="499038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c</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tinuer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prendre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c</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m</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 name="Rectangle 2"/>
          <p:cNvSpPr/>
          <p:nvPr/>
        </p:nvSpPr>
        <p:spPr>
          <a:xfrm>
            <a:off x="6096000" y="2317278"/>
            <a:ext cx="6096000" cy="34163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au f</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corresp</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interr</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tenir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fiance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c</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struction – c</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pagnie</a:t>
            </a:r>
          </a:p>
        </p:txBody>
      </p:sp>
      <p:sp>
        <p:nvSpPr>
          <p:cNvPr id="2" name="Rectangle 1">
            <a:hlinkClick r:id="" action="ppaction://noaction">
              <a:snd r:embed="rId4" name="1.wav"/>
            </a:hlinkClick>
            <a:extLst>
              <a:ext uri="{FF2B5EF4-FFF2-40B4-BE49-F238E27FC236}">
                <a16:creationId xmlns:a16="http://schemas.microsoft.com/office/drawing/2014/main" id="{AA3D1BE9-B836-495C-81DE-95AF8ED6C360}"/>
              </a:ext>
            </a:extLst>
          </p:cNvPr>
          <p:cNvSpPr/>
          <p:nvPr/>
        </p:nvSpPr>
        <p:spPr>
          <a:xfrm>
            <a:off x="1383736" y="231727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hlinkClick r:id="" action="ppaction://noaction">
              <a:snd r:embed="rId5" name="2.wav"/>
            </a:hlinkClick>
            <a:extLst>
              <a:ext uri="{FF2B5EF4-FFF2-40B4-BE49-F238E27FC236}">
                <a16:creationId xmlns:a16="http://schemas.microsoft.com/office/drawing/2014/main" id="{67EC1995-60D1-4685-8A1A-32D73890E279}"/>
              </a:ext>
            </a:extLst>
          </p:cNvPr>
          <p:cNvSpPr/>
          <p:nvPr/>
        </p:nvSpPr>
        <p:spPr>
          <a:xfrm>
            <a:off x="1383736" y="306335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11">
            <a:hlinkClick r:id="" action="ppaction://noaction">
              <a:snd r:embed="rId6" name="3.wav"/>
            </a:hlinkClick>
            <a:extLst>
              <a:ext uri="{FF2B5EF4-FFF2-40B4-BE49-F238E27FC236}">
                <a16:creationId xmlns:a16="http://schemas.microsoft.com/office/drawing/2014/main" id="{1EBF147D-2B20-472B-B854-9CCFE60797A5}"/>
              </a:ext>
            </a:extLst>
          </p:cNvPr>
          <p:cNvSpPr/>
          <p:nvPr/>
        </p:nvSpPr>
        <p:spPr>
          <a:xfrm>
            <a:off x="1383736" y="380943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hlinkClick r:id="" action="ppaction://noaction">
              <a:snd r:embed="rId7" name="4.wav"/>
            </a:hlinkClick>
            <a:extLst>
              <a:ext uri="{FF2B5EF4-FFF2-40B4-BE49-F238E27FC236}">
                <a16:creationId xmlns:a16="http://schemas.microsoft.com/office/drawing/2014/main" id="{6E6D99CD-22A9-401E-BE8A-6A528419D951}"/>
              </a:ext>
            </a:extLst>
          </p:cNvPr>
          <p:cNvSpPr/>
          <p:nvPr/>
        </p:nvSpPr>
        <p:spPr>
          <a:xfrm>
            <a:off x="1383736" y="45555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8" name="5.wav"/>
            </a:hlinkClick>
            <a:extLst>
              <a:ext uri="{FF2B5EF4-FFF2-40B4-BE49-F238E27FC236}">
                <a16:creationId xmlns:a16="http://schemas.microsoft.com/office/drawing/2014/main" id="{D89950F2-1627-4DD9-ADC1-42DF063CE3CE}"/>
              </a:ext>
            </a:extLst>
          </p:cNvPr>
          <p:cNvSpPr/>
          <p:nvPr/>
        </p:nvSpPr>
        <p:spPr>
          <a:xfrm>
            <a:off x="1383736" y="530159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hlinkClick r:id="" action="ppaction://noaction">
              <a:snd r:embed="rId9" name="6.wav"/>
            </a:hlinkClick>
            <a:extLst>
              <a:ext uri="{FF2B5EF4-FFF2-40B4-BE49-F238E27FC236}">
                <a16:creationId xmlns:a16="http://schemas.microsoft.com/office/drawing/2014/main" id="{40DDE29D-9191-413C-AC95-1887FBE4D651}"/>
              </a:ext>
            </a:extLst>
          </p:cNvPr>
          <p:cNvSpPr/>
          <p:nvPr/>
        </p:nvSpPr>
        <p:spPr>
          <a:xfrm>
            <a:off x="6023548" y="231727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Rectangle 21">
            <a:hlinkClick r:id="" action="ppaction://noaction">
              <a:snd r:embed="rId10" name="7.wav"/>
            </a:hlinkClick>
            <a:extLst>
              <a:ext uri="{FF2B5EF4-FFF2-40B4-BE49-F238E27FC236}">
                <a16:creationId xmlns:a16="http://schemas.microsoft.com/office/drawing/2014/main" id="{C8CA03B6-4738-4569-AC77-0AC423A3509F}"/>
              </a:ext>
            </a:extLst>
          </p:cNvPr>
          <p:cNvSpPr/>
          <p:nvPr/>
        </p:nvSpPr>
        <p:spPr>
          <a:xfrm>
            <a:off x="6025245" y="306335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Rectangle 23">
            <a:hlinkClick r:id="" action="ppaction://noaction">
              <a:snd r:embed="rId11" name="8.wav"/>
            </a:hlinkClick>
            <a:extLst>
              <a:ext uri="{FF2B5EF4-FFF2-40B4-BE49-F238E27FC236}">
                <a16:creationId xmlns:a16="http://schemas.microsoft.com/office/drawing/2014/main" id="{963F401C-C5ED-4FEB-AB90-091C91C7FCC0}"/>
              </a:ext>
            </a:extLst>
          </p:cNvPr>
          <p:cNvSpPr/>
          <p:nvPr/>
        </p:nvSpPr>
        <p:spPr>
          <a:xfrm>
            <a:off x="6025245" y="380943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hlinkClick r:id="" action="ppaction://noaction">
              <a:snd r:embed="rId12" name="9.wav"/>
            </a:hlinkClick>
            <a:extLst>
              <a:ext uri="{FF2B5EF4-FFF2-40B4-BE49-F238E27FC236}">
                <a16:creationId xmlns:a16="http://schemas.microsoft.com/office/drawing/2014/main" id="{EEEB93AA-7134-4476-BAA8-FB4317AE5A31}"/>
              </a:ext>
            </a:extLst>
          </p:cNvPr>
          <p:cNvSpPr/>
          <p:nvPr/>
        </p:nvSpPr>
        <p:spPr>
          <a:xfrm>
            <a:off x="6025245" y="45555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9</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ectangle 27">
            <a:hlinkClick r:id="" action="ppaction://noaction">
              <a:snd r:embed="rId13" name="10.wav"/>
            </a:hlinkClick>
            <a:extLst>
              <a:ext uri="{FF2B5EF4-FFF2-40B4-BE49-F238E27FC236}">
                <a16:creationId xmlns:a16="http://schemas.microsoft.com/office/drawing/2014/main" id="{65000B79-B03E-40C8-B7EB-E4717BCDC9E4}"/>
              </a:ext>
            </a:extLst>
          </p:cNvPr>
          <p:cNvSpPr/>
          <p:nvPr/>
        </p:nvSpPr>
        <p:spPr>
          <a:xfrm>
            <a:off x="6031525" y="530159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BE2CDB52-B335-4B6C-9BBE-3DE3BBEEB4AE}"/>
              </a:ext>
            </a:extLst>
          </p:cNvPr>
          <p:cNvSpPr txBox="1"/>
          <p:nvPr/>
        </p:nvSpPr>
        <p:spPr>
          <a:xfrm>
            <a:off x="2828727" y="3329576"/>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shadow</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455CF217-4892-4334-A730-DB9B4DAA4ED4}"/>
              </a:ext>
            </a:extLst>
          </p:cNvPr>
          <p:cNvSpPr txBox="1"/>
          <p:nvPr/>
        </p:nvSpPr>
        <p:spPr>
          <a:xfrm>
            <a:off x="1799825" y="4071894"/>
            <a:ext cx="1960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continue]</a:t>
            </a:r>
          </a:p>
        </p:txBody>
      </p:sp>
      <p:sp>
        <p:nvSpPr>
          <p:cNvPr id="33" name="TextBox 32">
            <a:extLst>
              <a:ext uri="{FF2B5EF4-FFF2-40B4-BE49-F238E27FC236}">
                <a16:creationId xmlns:a16="http://schemas.microsoft.com/office/drawing/2014/main" id="{BDB76FA9-1743-45DB-9F1A-0F3D6CB16E22}"/>
              </a:ext>
            </a:extLst>
          </p:cNvPr>
          <p:cNvSpPr txBox="1"/>
          <p:nvPr/>
        </p:nvSpPr>
        <p:spPr>
          <a:xfrm>
            <a:off x="1845370" y="4823034"/>
            <a:ext cx="10578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fight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C3559965-A5CA-458B-B9DE-86B3403E93E4}"/>
              </a:ext>
            </a:extLst>
          </p:cNvPr>
          <p:cNvSpPr txBox="1"/>
          <p:nvPr/>
        </p:nvSpPr>
        <p:spPr>
          <a:xfrm>
            <a:off x="1799825" y="5574174"/>
            <a:ext cx="1282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[count]</a:t>
            </a:r>
          </a:p>
        </p:txBody>
      </p:sp>
      <p:sp>
        <p:nvSpPr>
          <p:cNvPr id="37" name="TextBox 36">
            <a:extLst>
              <a:ext uri="{FF2B5EF4-FFF2-40B4-BE49-F238E27FC236}">
                <a16:creationId xmlns:a16="http://schemas.microsoft.com/office/drawing/2014/main" id="{6F41B8F7-EC01-4976-B89C-3D2EAE7CAC6B}"/>
              </a:ext>
            </a:extLst>
          </p:cNvPr>
          <p:cNvSpPr txBox="1"/>
          <p:nvPr/>
        </p:nvSpPr>
        <p:spPr>
          <a:xfrm>
            <a:off x="6444872" y="2640252"/>
            <a:ext cx="11756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9" name="TextBox 38">
            <a:extLst>
              <a:ext uri="{FF2B5EF4-FFF2-40B4-BE49-F238E27FC236}">
                <a16:creationId xmlns:a16="http://schemas.microsoft.com/office/drawing/2014/main" id="{84F2F3E9-80BF-4134-9E5E-3E46BFD923DC}"/>
              </a:ext>
            </a:extLst>
          </p:cNvPr>
          <p:cNvSpPr txBox="1"/>
          <p:nvPr/>
        </p:nvSpPr>
        <p:spPr>
          <a:xfrm>
            <a:off x="7750237" y="2640252"/>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essentially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1" name="TextBox 40">
            <a:extLst>
              <a:ext uri="{FF2B5EF4-FFF2-40B4-BE49-F238E27FC236}">
                <a16:creationId xmlns:a16="http://schemas.microsoft.com/office/drawing/2014/main" id="{17C21EC6-96EF-4ED9-BCC2-707A5A00AF19}"/>
              </a:ext>
            </a:extLst>
          </p:cNvPr>
          <p:cNvSpPr txBox="1"/>
          <p:nvPr/>
        </p:nvSpPr>
        <p:spPr>
          <a:xfrm>
            <a:off x="8750364" y="3379478"/>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interrupt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2E605064-0922-4052-92CC-D61BA61E50ED}"/>
              </a:ext>
            </a:extLst>
          </p:cNvPr>
          <p:cNvSpPr txBox="1"/>
          <p:nvPr/>
        </p:nvSpPr>
        <p:spPr>
          <a:xfrm>
            <a:off x="6444872" y="3376411"/>
            <a:ext cx="22973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correspond]</a:t>
            </a:r>
          </a:p>
        </p:txBody>
      </p:sp>
      <p:sp>
        <p:nvSpPr>
          <p:cNvPr id="45" name="TextBox 44">
            <a:extLst>
              <a:ext uri="{FF2B5EF4-FFF2-40B4-BE49-F238E27FC236}">
                <a16:creationId xmlns:a16="http://schemas.microsoft.com/office/drawing/2014/main" id="{AD01F0AD-63A8-48CF-AE1B-EAB2BE679B12}"/>
              </a:ext>
            </a:extLst>
          </p:cNvPr>
          <p:cNvSpPr txBox="1"/>
          <p:nvPr/>
        </p:nvSpPr>
        <p:spPr>
          <a:xfrm>
            <a:off x="6404498" y="4108723"/>
            <a:ext cx="22276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accomplish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6D772A0A-BE48-42AC-B16D-4CB5520682C1}"/>
              </a:ext>
            </a:extLst>
          </p:cNvPr>
          <p:cNvSpPr txBox="1"/>
          <p:nvPr/>
        </p:nvSpPr>
        <p:spPr>
          <a:xfrm>
            <a:off x="8442672" y="4123511"/>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contain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9669F9EB-3E34-4807-9326-8AFDDAF57DCC}"/>
              </a:ext>
            </a:extLst>
          </p:cNvPr>
          <p:cNvSpPr txBox="1"/>
          <p:nvPr/>
        </p:nvSpPr>
        <p:spPr>
          <a:xfrm>
            <a:off x="6455548" y="4821737"/>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complete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1" name="TextBox 50">
            <a:extLst>
              <a:ext uri="{FF2B5EF4-FFF2-40B4-BE49-F238E27FC236}">
                <a16:creationId xmlns:a16="http://schemas.microsoft.com/office/drawing/2014/main" id="{0A8D6099-31F0-4FCA-89A1-A1BC7EFF1930}"/>
              </a:ext>
            </a:extLst>
          </p:cNvPr>
          <p:cNvSpPr txBox="1"/>
          <p:nvPr/>
        </p:nvSpPr>
        <p:spPr>
          <a:xfrm>
            <a:off x="8219449" y="4818236"/>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[trust]</a:t>
            </a:r>
          </a:p>
        </p:txBody>
      </p:sp>
      <p:sp>
        <p:nvSpPr>
          <p:cNvPr id="53" name="TextBox 52">
            <a:extLst>
              <a:ext uri="{FF2B5EF4-FFF2-40B4-BE49-F238E27FC236}">
                <a16:creationId xmlns:a16="http://schemas.microsoft.com/office/drawing/2014/main" id="{E7CEEBD3-7352-4C58-A219-E503681DA13E}"/>
              </a:ext>
            </a:extLst>
          </p:cNvPr>
          <p:cNvSpPr txBox="1"/>
          <p:nvPr/>
        </p:nvSpPr>
        <p:spPr>
          <a:xfrm>
            <a:off x="8524197" y="5528912"/>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company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EC790929-5563-4D5E-855E-D8928412A8F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mots à ton/ta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attention à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prononciation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591795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20105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pic>
        <p:nvPicPr>
          <p:cNvPr id="6146" name="Picture 2" descr="a forbidden sig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13947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1029" y="169923"/>
            <a:ext cx="10515600" cy="1325563"/>
          </a:xfrm>
        </p:spPr>
        <p:txBody>
          <a:bodyPr>
            <a:normAutofit fontScale="90000"/>
          </a:bodyPr>
          <a:lstStyle/>
          <a:p>
            <a:pPr algn="ctr"/>
            <a:r>
              <a:rPr lang="en-GB" sz="13300" b="1" dirty="0">
                <a:solidFill>
                  <a:srgbClr val="115076"/>
                </a:solidFill>
                <a:cs typeface="Calibri" panose="020F0502020204030204" pitchFamily="34" charset="0"/>
              </a:rPr>
              <a:t>on</a:t>
            </a:r>
            <a:endParaRPr lang="en-GB" dirty="0"/>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forbidden sig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elev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635" y="1447070"/>
            <a:ext cx="1647506" cy="1444314"/>
          </a:xfrm>
          <a:prstGeom prst="rect">
            <a:avLst/>
          </a:prstGeom>
          <a:effectLst>
            <a:outerShdw blurRad="50800" dist="38100" dir="5400000" algn="t" rotWithShape="0">
              <a:prstClr val="black">
                <a:alpha val="40000"/>
              </a:prstClr>
            </a:outerShdw>
          </a:effectLst>
        </p:spPr>
      </p:pic>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pic>
        <p:nvPicPr>
          <p:cNvPr id="14" name="Picture 13" descr="the glob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4635" y="4470483"/>
            <a:ext cx="1808976" cy="1688378"/>
          </a:xfrm>
          <a:prstGeom prst="rect">
            <a:avLst/>
          </a:prstGeom>
        </p:spPr>
      </p:pic>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5040229" y="5420198"/>
            <a:ext cx="201529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show]</a:t>
            </a: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5" name="Rectangle 4"/>
          <p:cNvSpPr/>
          <p:nvPr/>
        </p:nvSpPr>
        <p:spPr>
          <a:xfrm>
            <a:off x="8368404" y="1263692"/>
            <a:ext cx="30925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continue]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3" name="Rectangle 2"/>
          <p:cNvSpPr/>
          <p:nvPr/>
        </p:nvSpPr>
        <p:spPr>
          <a:xfrm>
            <a:off x="8422499" y="4470483"/>
            <a:ext cx="31373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the back]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56835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on onz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7" name="on contin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on contin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on mon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8" name="on mon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9" name="on montr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subTnLst>
                                    <p:audio>
                                      <p:cMediaNode>
                                        <p:cTn display="0" masterRel="sameClick">
                                          <p:stCondLst>
                                            <p:cond evt="begin" delay="0">
                                              <p:tn val="56"/>
                                            </p:cond>
                                          </p:stCondLst>
                                          <p:endCondLst>
                                            <p:cond evt="onStopAudio" delay="0">
                                              <p:tgtEl>
                                                <p:sldTgt/>
                                              </p:tgtEl>
                                            </p:cond>
                                          </p:endCondLst>
                                        </p:cTn>
                                        <p:tgtEl>
                                          <p:sndTgt r:embed="rId9" name="on montr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10" name="on au fon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17" grpId="0"/>
      <p:bldP spid="20" grpId="0"/>
      <p:bldP spid="23" grpId="0"/>
      <p:bldP spid="21" grpId="0"/>
      <p:bldP spid="4" grpId="0"/>
      <p:bldP spid="26" grpId="0"/>
      <p:bldP spid="5" grpId="0"/>
      <p:bldP spid="2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5652DB45-0D2F-47D5-BE3D-FCC467F8F469}"/>
              </a:ext>
            </a:extLst>
          </p:cNvPr>
          <p:cNvGraphicFramePr>
            <a:graphicFrameLocks noGrp="1"/>
          </p:cNvGraphicFramePr>
          <p:nvPr/>
        </p:nvGraphicFramePr>
        <p:xfrm>
          <a:off x="3220891" y="1480417"/>
          <a:ext cx="8752753" cy="4473603"/>
        </p:xfrm>
        <a:graphic>
          <a:graphicData uri="http://schemas.openxmlformats.org/drawingml/2006/table">
            <a:tbl>
              <a:tblPr firstRow="1" bandRow="1">
                <a:tableStyleId>{21E4AEA4-8DFA-4A89-87EB-49C32662AFE0}</a:tableStyleId>
              </a:tblPr>
              <a:tblGrid>
                <a:gridCol w="787968">
                  <a:extLst>
                    <a:ext uri="{9D8B030D-6E8A-4147-A177-3AD203B41FA5}">
                      <a16:colId xmlns:a16="http://schemas.microsoft.com/office/drawing/2014/main" val="2607353726"/>
                    </a:ext>
                  </a:extLst>
                </a:gridCol>
                <a:gridCol w="4542315">
                  <a:extLst>
                    <a:ext uri="{9D8B030D-6E8A-4147-A177-3AD203B41FA5}">
                      <a16:colId xmlns:a16="http://schemas.microsoft.com/office/drawing/2014/main" val="1600817978"/>
                    </a:ext>
                  </a:extLst>
                </a:gridCol>
                <a:gridCol w="1711235">
                  <a:extLst>
                    <a:ext uri="{9D8B030D-6E8A-4147-A177-3AD203B41FA5}">
                      <a16:colId xmlns:a16="http://schemas.microsoft.com/office/drawing/2014/main" val="4128092149"/>
                    </a:ext>
                  </a:extLst>
                </a:gridCol>
                <a:gridCol w="1711235">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oral + m/n</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1">
                              <a:lumMod val="50000"/>
                            </a:schemeClr>
                          </a:solidFill>
                        </a:rPr>
                        <a:t>plaf</a:t>
                      </a:r>
                      <a:r>
                        <a:rPr lang="en-GB" sz="2400" b="1" dirty="0">
                          <a:solidFill>
                            <a:schemeClr val="accent1">
                              <a:lumMod val="50000"/>
                            </a:schemeClr>
                          </a:solidFill>
                        </a:rPr>
                        <a:t>on</a:t>
                      </a:r>
                      <a:r>
                        <a:rPr lang="en-GB" sz="2400" dirty="0">
                          <a:solidFill>
                            <a:schemeClr val="accent1">
                              <a:lumMod val="50000"/>
                            </a:schemeClr>
                          </a:solidFill>
                        </a:rPr>
                        <a:t>d</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[roof]</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pr</a:t>
                      </a:r>
                      <a:r>
                        <a:rPr lang="en-GB" sz="2400" b="1" dirty="0" err="1">
                          <a:solidFill>
                            <a:schemeClr val="accent1">
                              <a:lumMod val="50000"/>
                            </a:schemeClr>
                          </a:solidFill>
                        </a:rPr>
                        <a:t>om</a:t>
                      </a:r>
                      <a:r>
                        <a:rPr lang="en-GB" sz="2400" dirty="0" err="1">
                          <a:solidFill>
                            <a:schemeClr val="accent1">
                              <a:lumMod val="50000"/>
                            </a:schemeClr>
                          </a:solidFill>
                        </a:rPr>
                        <a:t>ettre</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[to promise]</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c</a:t>
                      </a:r>
                      <a:r>
                        <a:rPr lang="en-GB" sz="2400" b="1" dirty="0" err="1">
                          <a:solidFill>
                            <a:schemeClr val="accent1">
                              <a:lumMod val="50000"/>
                            </a:schemeClr>
                          </a:solidFill>
                        </a:rPr>
                        <a:t>on</a:t>
                      </a:r>
                      <a:r>
                        <a:rPr lang="en-GB" sz="2400" dirty="0" err="1">
                          <a:solidFill>
                            <a:schemeClr val="accent1">
                              <a:lumMod val="50000"/>
                            </a:schemeClr>
                          </a:solidFill>
                        </a:rPr>
                        <a:t>centrer</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[to concentrate]</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d</a:t>
                      </a:r>
                      <a:r>
                        <a:rPr lang="en-GB" sz="2400" b="1" dirty="0" err="1">
                          <a:solidFill>
                            <a:schemeClr val="accent1">
                              <a:lumMod val="50000"/>
                            </a:schemeClr>
                          </a:solidFill>
                        </a:rPr>
                        <a:t>om</a:t>
                      </a:r>
                      <a:r>
                        <a:rPr lang="en-GB" sz="2400" dirty="0" err="1">
                          <a:solidFill>
                            <a:schemeClr val="accent1">
                              <a:lumMod val="50000"/>
                            </a:schemeClr>
                          </a:solidFill>
                        </a:rPr>
                        <a:t>aine</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[field/domain]</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d</a:t>
                      </a:r>
                      <a:r>
                        <a:rPr lang="en-GB" sz="2400" b="1" dirty="0" err="1">
                          <a:solidFill>
                            <a:schemeClr val="accent1">
                              <a:lumMod val="50000"/>
                            </a:schemeClr>
                          </a:solidFill>
                        </a:rPr>
                        <a:t>on</a:t>
                      </a:r>
                      <a:r>
                        <a:rPr lang="en-GB" sz="2400" dirty="0" err="1">
                          <a:solidFill>
                            <a:schemeClr val="accent1">
                              <a:lumMod val="50000"/>
                            </a:schemeClr>
                          </a:solidFill>
                        </a:rPr>
                        <a:t>t</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[of which]</a:t>
                      </a:r>
                      <a:endParaRPr lang="en-GB" sz="24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rac</a:t>
                      </a:r>
                      <a:r>
                        <a:rPr lang="en-GB" sz="2400" b="1" dirty="0" err="1">
                          <a:solidFill>
                            <a:schemeClr val="accent1">
                              <a:lumMod val="50000"/>
                            </a:schemeClr>
                          </a:solidFill>
                        </a:rPr>
                        <a:t>on</a:t>
                      </a:r>
                      <a:r>
                        <a:rPr lang="en-GB" sz="2400" dirty="0" err="1">
                          <a:solidFill>
                            <a:schemeClr val="accent1">
                              <a:lumMod val="50000"/>
                            </a:schemeClr>
                          </a:solidFill>
                        </a:rPr>
                        <a:t>ter</a:t>
                      </a:r>
                      <a:r>
                        <a:rPr lang="en-GB" sz="2400" dirty="0">
                          <a:solidFill>
                            <a:schemeClr val="accent1">
                              <a:lumMod val="50000"/>
                            </a:schemeClr>
                          </a:solidFill>
                        </a:rPr>
                        <a:t>                     </a:t>
                      </a:r>
                      <a:r>
                        <a:rPr lang="en-GB" sz="2000" dirty="0">
                          <a:solidFill>
                            <a:schemeClr val="accent1">
                              <a:lumMod val="50000"/>
                            </a:schemeClr>
                          </a:solidFill>
                        </a:rPr>
                        <a:t>[to tell]</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m</a:t>
                      </a:r>
                      <a:r>
                        <a:rPr lang="en-GB" sz="2400" b="1" dirty="0">
                          <a:solidFill>
                            <a:schemeClr val="accent1">
                              <a:lumMod val="50000"/>
                            </a:schemeClr>
                          </a:solidFill>
                        </a:rPr>
                        <a:t>om</a:t>
                      </a:r>
                      <a:r>
                        <a:rPr lang="en-GB" sz="2400" dirty="0">
                          <a:solidFill>
                            <a:schemeClr val="accent1">
                              <a:lumMod val="50000"/>
                            </a:schemeClr>
                          </a:solidFill>
                        </a:rPr>
                        <a:t>ent</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[time]</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n</a:t>
                      </a:r>
                      <a:r>
                        <a:rPr lang="en-GB" sz="2400" b="1" dirty="0" err="1">
                          <a:solidFill>
                            <a:schemeClr val="accent1">
                              <a:lumMod val="50000"/>
                            </a:schemeClr>
                          </a:solidFill>
                        </a:rPr>
                        <a:t>om</a:t>
                      </a:r>
                      <a:r>
                        <a:rPr lang="en-GB" sz="2400" dirty="0" err="1">
                          <a:solidFill>
                            <a:schemeClr val="accent1">
                              <a:lumMod val="50000"/>
                            </a:schemeClr>
                          </a:solidFill>
                        </a:rPr>
                        <a:t>breux</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[plentiful]</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4FF42BD-92F4-486F-97E0-610ECA6600E0}"/>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4" name="plafond.wav"/>
            </a:hlinkClick>
            <a:extLst>
              <a:ext uri="{FF2B5EF4-FFF2-40B4-BE49-F238E27FC236}">
                <a16:creationId xmlns:a16="http://schemas.microsoft.com/office/drawing/2014/main" id="{F682CB14-4C05-4B1F-A92F-C43F08EB822F}"/>
              </a:ext>
            </a:extLst>
          </p:cNvPr>
          <p:cNvSpPr/>
          <p:nvPr/>
        </p:nvSpPr>
        <p:spPr>
          <a:xfrm>
            <a:off x="3427552" y="20317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5" name="promettre.wav"/>
            </a:hlinkClick>
            <a:extLst>
              <a:ext uri="{FF2B5EF4-FFF2-40B4-BE49-F238E27FC236}">
                <a16:creationId xmlns:a16="http://schemas.microsoft.com/office/drawing/2014/main" id="{4D403141-B385-4832-9B65-1CA337D6A28B}"/>
              </a:ext>
            </a:extLst>
          </p:cNvPr>
          <p:cNvSpPr/>
          <p:nvPr/>
        </p:nvSpPr>
        <p:spPr>
          <a:xfrm>
            <a:off x="3427552" y="25263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6" name="concentrer.wav"/>
            </a:hlinkClick>
            <a:extLst>
              <a:ext uri="{FF2B5EF4-FFF2-40B4-BE49-F238E27FC236}">
                <a16:creationId xmlns:a16="http://schemas.microsoft.com/office/drawing/2014/main" id="{1FD63B2C-A244-4B0A-8C3A-EDEB0BDDE9F6}"/>
              </a:ext>
            </a:extLst>
          </p:cNvPr>
          <p:cNvSpPr/>
          <p:nvPr/>
        </p:nvSpPr>
        <p:spPr>
          <a:xfrm>
            <a:off x="3425474" y="30210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7" name="domaine.wav"/>
            </a:hlinkClick>
            <a:extLst>
              <a:ext uri="{FF2B5EF4-FFF2-40B4-BE49-F238E27FC236}">
                <a16:creationId xmlns:a16="http://schemas.microsoft.com/office/drawing/2014/main" id="{0DDF861C-29F9-41FF-AB2A-B11FBA6137D6}"/>
              </a:ext>
            </a:extLst>
          </p:cNvPr>
          <p:cNvSpPr/>
          <p:nvPr/>
        </p:nvSpPr>
        <p:spPr>
          <a:xfrm>
            <a:off x="3425474" y="35156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8" name="dont.wav"/>
            </a:hlinkClick>
            <a:extLst>
              <a:ext uri="{FF2B5EF4-FFF2-40B4-BE49-F238E27FC236}">
                <a16:creationId xmlns:a16="http://schemas.microsoft.com/office/drawing/2014/main" id="{36B24D98-1C20-4C43-94CB-257C5BC2FFA6}"/>
              </a:ext>
            </a:extLst>
          </p:cNvPr>
          <p:cNvSpPr/>
          <p:nvPr/>
        </p:nvSpPr>
        <p:spPr>
          <a:xfrm>
            <a:off x="3425474" y="40103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9" name="raconter.wav"/>
            </a:hlinkClick>
            <a:extLst>
              <a:ext uri="{FF2B5EF4-FFF2-40B4-BE49-F238E27FC236}">
                <a16:creationId xmlns:a16="http://schemas.microsoft.com/office/drawing/2014/main" id="{46A92EEA-26AC-49FA-88A2-DDAC25D31863}"/>
              </a:ext>
            </a:extLst>
          </p:cNvPr>
          <p:cNvSpPr/>
          <p:nvPr/>
        </p:nvSpPr>
        <p:spPr>
          <a:xfrm>
            <a:off x="3430268" y="450493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0" name="moment.wav"/>
            </a:hlinkClick>
            <a:extLst>
              <a:ext uri="{FF2B5EF4-FFF2-40B4-BE49-F238E27FC236}">
                <a16:creationId xmlns:a16="http://schemas.microsoft.com/office/drawing/2014/main" id="{673BF54E-73C3-4566-83F8-0484E3E22C10}"/>
              </a:ext>
            </a:extLst>
          </p:cNvPr>
          <p:cNvSpPr/>
          <p:nvPr/>
        </p:nvSpPr>
        <p:spPr>
          <a:xfrm>
            <a:off x="3435668" y="49995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1" name="nombreux.wav"/>
            </a:hlinkClick>
            <a:extLst>
              <a:ext uri="{FF2B5EF4-FFF2-40B4-BE49-F238E27FC236}">
                <a16:creationId xmlns:a16="http://schemas.microsoft.com/office/drawing/2014/main" id="{05A54F19-9B2D-4638-A274-DA3D86F445BB}"/>
              </a:ext>
            </a:extLst>
          </p:cNvPr>
          <p:cNvSpPr/>
          <p:nvPr/>
        </p:nvSpPr>
        <p:spPr>
          <a:xfrm>
            <a:off x="3425474" y="549421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5" name="Picture 3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53427" y="2108059"/>
            <a:ext cx="282522" cy="294294"/>
          </a:xfrm>
          <a:prstGeom prst="rect">
            <a:avLst/>
          </a:prstGeom>
        </p:spPr>
      </p:pic>
      <p:pic>
        <p:nvPicPr>
          <p:cNvPr id="18" name="Picture 1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1662" y="2533955"/>
            <a:ext cx="282522" cy="294294"/>
          </a:xfrm>
          <a:prstGeom prst="rect">
            <a:avLst/>
          </a:prstGeom>
        </p:spPr>
      </p:pic>
      <p:pic>
        <p:nvPicPr>
          <p:cNvPr id="20" name="Picture 19"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53427" y="3057838"/>
            <a:ext cx="282522" cy="294294"/>
          </a:xfrm>
          <a:prstGeom prst="rect">
            <a:avLst/>
          </a:prstGeom>
        </p:spPr>
      </p:pic>
      <p:pic>
        <p:nvPicPr>
          <p:cNvPr id="21" name="Picture 20"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98797" y="3552319"/>
            <a:ext cx="282522" cy="294294"/>
          </a:xfrm>
          <a:prstGeom prst="rect">
            <a:avLst/>
          </a:prstGeom>
        </p:spPr>
      </p:pic>
      <p:pic>
        <p:nvPicPr>
          <p:cNvPr id="23" name="Picture 22"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5705" y="4042822"/>
            <a:ext cx="282522" cy="294294"/>
          </a:xfrm>
          <a:prstGeom prst="rect">
            <a:avLst/>
          </a:prstGeom>
        </p:spPr>
      </p:pic>
      <p:pic>
        <p:nvPicPr>
          <p:cNvPr id="24" name="Picture 23"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5705" y="4549708"/>
            <a:ext cx="282522" cy="294294"/>
          </a:xfrm>
          <a:prstGeom prst="rect">
            <a:avLst/>
          </a:prstGeom>
        </p:spPr>
      </p:pic>
      <p:pic>
        <p:nvPicPr>
          <p:cNvPr id="26" name="Picture 25"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1662" y="5062150"/>
            <a:ext cx="282522" cy="294294"/>
          </a:xfrm>
          <a:prstGeom prst="rect">
            <a:avLst/>
          </a:prstGeom>
        </p:spPr>
      </p:pic>
      <p:pic>
        <p:nvPicPr>
          <p:cNvPr id="27" name="Picture 26"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53427" y="5452479"/>
            <a:ext cx="282522" cy="294294"/>
          </a:xfrm>
          <a:prstGeom prst="rect">
            <a:avLst/>
          </a:prstGeom>
        </p:spPr>
      </p:pic>
      <p:pic>
        <p:nvPicPr>
          <p:cNvPr id="41" name="Picture 2" descr="Alphabet Word Images, Face, Human">
            <a:extLst>
              <a:ext uri="{FF2B5EF4-FFF2-40B4-BE49-F238E27FC236}">
                <a16:creationId xmlns:a16="http://schemas.microsoft.com/office/drawing/2014/main" id="{1F3A596A-A1D9-4776-8AA8-8108724785F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7668" y="1480417"/>
            <a:ext cx="806054" cy="9450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Lips, Sexy, Mouth, Kiss, Passion, Teeth, Gloss">
            <a:extLst>
              <a:ext uri="{FF2B5EF4-FFF2-40B4-BE49-F238E27FC236}">
                <a16:creationId xmlns:a16="http://schemas.microsoft.com/office/drawing/2014/main" id="{4478C282-150A-4EC4-A40E-7E7A0D062FD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47587" y="2340302"/>
            <a:ext cx="1133178" cy="830997"/>
          </a:xfrm>
          <a:prstGeom prst="rect">
            <a:avLst/>
          </a:prstGeom>
          <a:noFill/>
          <a:extLst>
            <a:ext uri="{909E8E84-426E-40DD-AFC4-6F175D3DCCD1}">
              <a14:hiddenFill xmlns:a14="http://schemas.microsoft.com/office/drawing/2010/main">
                <a:solidFill>
                  <a:srgbClr val="FFFFFF"/>
                </a:solidFill>
              </a14:hiddenFill>
            </a:ext>
          </a:extLst>
        </p:spPr>
      </p:pic>
      <p:sp>
        <p:nvSpPr>
          <p:cNvPr id="43" name="Speech Bubble: Rectangle with Corners Rounded 42">
            <a:extLst>
              <a:ext uri="{FF2B5EF4-FFF2-40B4-BE49-F238E27FC236}">
                <a16:creationId xmlns:a16="http://schemas.microsoft.com/office/drawing/2014/main" id="{2247224E-E88D-422E-9674-0CD40E618ED8}"/>
              </a:ext>
            </a:extLst>
          </p:cNvPr>
          <p:cNvSpPr/>
          <p:nvPr/>
        </p:nvSpPr>
        <p:spPr>
          <a:xfrm>
            <a:off x="218356" y="3544270"/>
            <a:ext cx="2805999" cy="2394920"/>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[om] and [on]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before a vowel,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before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consonant.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1893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C40602-E7EA-0C4F-ABAF-3753BB2DDE60}"/>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sp>
        <p:nvSpPr>
          <p:cNvPr id="3" name="TextBox 2"/>
          <p:cNvSpPr txBox="1"/>
          <p:nvPr/>
        </p:nvSpPr>
        <p:spPr>
          <a:xfrm>
            <a:off x="3327967" y="1933724"/>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134323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AEF9DF-2FD5-1442-9E84-D31130754D83}"/>
              </a:ext>
            </a:extLst>
          </p:cNvPr>
          <p:cNvSpPr txBox="1"/>
          <p:nvPr/>
        </p:nvSpPr>
        <p:spPr>
          <a:xfrm>
            <a:off x="180000" y="1271287"/>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Normally, SSCs [om] and [on] are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However, [om] and [on] sound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different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before 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vowel.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you think of any examples in words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before a consonant:				before a vowel: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on</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trer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nati</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tre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pr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enade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le m</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de						fr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om</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prendre</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le 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an</a:t>
            </a:r>
          </a:p>
        </p:txBody>
      </p:sp>
      <p:sp>
        <p:nvSpPr>
          <p:cNvPr id="17" name="Rectangle 16">
            <a:extLst>
              <a:ext uri="{FF2B5EF4-FFF2-40B4-BE49-F238E27FC236}">
                <a16:creationId xmlns:a16="http://schemas.microsoft.com/office/drawing/2014/main" id="{8835AD73-BB17-4882-8CF5-03299B4D2773}"/>
              </a:ext>
            </a:extLst>
          </p:cNvPr>
          <p:cNvSpPr/>
          <p:nvPr/>
        </p:nvSpPr>
        <p:spPr>
          <a:xfrm>
            <a:off x="179999" y="5406237"/>
            <a:ext cx="2726038" cy="353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understand)</a:t>
            </a:r>
          </a:p>
        </p:txBody>
      </p:sp>
      <p:sp>
        <p:nvSpPr>
          <p:cNvPr id="16" name="Rectangle 15">
            <a:extLst>
              <a:ext uri="{FF2B5EF4-FFF2-40B4-BE49-F238E27FC236}">
                <a16:creationId xmlns:a16="http://schemas.microsoft.com/office/drawing/2014/main" id="{970A608A-AA11-437F-BF65-F3CE1E8B9886}"/>
              </a:ext>
            </a:extLst>
          </p:cNvPr>
          <p:cNvSpPr/>
          <p:nvPr/>
        </p:nvSpPr>
        <p:spPr>
          <a:xfrm>
            <a:off x="180001" y="5030778"/>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(world)</a:t>
            </a:r>
          </a:p>
        </p:txBody>
      </p:sp>
      <p:sp>
        <p:nvSpPr>
          <p:cNvPr id="13" name="Rectangle 12">
            <a:extLst>
              <a:ext uri="{FF2B5EF4-FFF2-40B4-BE49-F238E27FC236}">
                <a16:creationId xmlns:a16="http://schemas.microsoft.com/office/drawing/2014/main" id="{00DEFD59-66CC-4D2B-A8A0-5B97FACFCCF7}"/>
              </a:ext>
            </a:extLst>
          </p:cNvPr>
          <p:cNvSpPr/>
          <p:nvPr/>
        </p:nvSpPr>
        <p:spPr>
          <a:xfrm>
            <a:off x="6550011" y="5403569"/>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(novel)</a:t>
            </a:r>
          </a:p>
        </p:txBody>
      </p:sp>
      <p:sp>
        <p:nvSpPr>
          <p:cNvPr id="12" name="Rectangle 11">
            <a:extLst>
              <a:ext uri="{FF2B5EF4-FFF2-40B4-BE49-F238E27FC236}">
                <a16:creationId xmlns:a16="http://schemas.microsoft.com/office/drawing/2014/main" id="{CA747333-263E-4495-89C2-E5DF2F589E35}"/>
              </a:ext>
            </a:extLst>
          </p:cNvPr>
          <p:cNvSpPr/>
          <p:nvPr/>
        </p:nvSpPr>
        <p:spPr>
          <a:xfrm>
            <a:off x="6550011" y="5046656"/>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(cheese)</a:t>
            </a:r>
          </a:p>
        </p:txBody>
      </p:sp>
      <p:sp>
        <p:nvSpPr>
          <p:cNvPr id="5" name="Rectangle 4">
            <a:extLst>
              <a:ext uri="{FF2B5EF4-FFF2-40B4-BE49-F238E27FC236}">
                <a16:creationId xmlns:a16="http://schemas.microsoft.com/office/drawing/2014/main" id="{7B8A23DA-1809-496F-AFA0-C2852F968CB6}"/>
              </a:ext>
            </a:extLst>
          </p:cNvPr>
          <p:cNvSpPr/>
          <p:nvPr/>
        </p:nvSpPr>
        <p:spPr>
          <a:xfrm>
            <a:off x="6550011" y="4279857"/>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(national)</a:t>
            </a:r>
          </a:p>
        </p:txBody>
      </p:sp>
      <p:sp>
        <p:nvSpPr>
          <p:cNvPr id="15" name="Rectangle 14">
            <a:extLst>
              <a:ext uri="{FF2B5EF4-FFF2-40B4-BE49-F238E27FC236}">
                <a16:creationId xmlns:a16="http://schemas.microsoft.com/office/drawing/2014/main" id="{F9157764-9DD9-4821-8B9F-9CA964CADE6D}"/>
              </a:ext>
            </a:extLst>
          </p:cNvPr>
          <p:cNvSpPr/>
          <p:nvPr/>
        </p:nvSpPr>
        <p:spPr>
          <a:xfrm>
            <a:off x="180002" y="4655318"/>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(against)</a:t>
            </a:r>
          </a:p>
        </p:txBody>
      </p:sp>
      <p:sp>
        <p:nvSpPr>
          <p:cNvPr id="14" name="Rectangle 13">
            <a:extLst>
              <a:ext uri="{FF2B5EF4-FFF2-40B4-BE49-F238E27FC236}">
                <a16:creationId xmlns:a16="http://schemas.microsoft.com/office/drawing/2014/main" id="{7EB34FA2-B7F6-4AFE-8C9E-D18F2C8BD60E}"/>
              </a:ext>
            </a:extLst>
          </p:cNvPr>
          <p:cNvSpPr/>
          <p:nvPr/>
        </p:nvSpPr>
        <p:spPr>
          <a:xfrm>
            <a:off x="180002" y="4279858"/>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show)</a:t>
            </a:r>
          </a:p>
        </p:txBody>
      </p:sp>
      <p:sp>
        <p:nvSpPr>
          <p:cNvPr id="11" name="Rectangle 10">
            <a:extLst>
              <a:ext uri="{FF2B5EF4-FFF2-40B4-BE49-F238E27FC236}">
                <a16:creationId xmlns:a16="http://schemas.microsoft.com/office/drawing/2014/main" id="{2AFA9400-14EB-4A0A-8F89-ADA1052ECCD5}"/>
              </a:ext>
            </a:extLst>
          </p:cNvPr>
          <p:cNvSpPr/>
          <p:nvPr/>
        </p:nvSpPr>
        <p:spPr>
          <a:xfrm>
            <a:off x="6550011" y="4636771"/>
            <a:ext cx="2610513" cy="375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walk)</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[om], [on]</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8BBE0987-7B8C-48B3-9579-9E6E08BA7F74}"/>
              </a:ext>
            </a:extLst>
          </p:cNvPr>
          <p:cNvSpPr txBox="1"/>
          <p:nvPr/>
        </p:nvSpPr>
        <p:spPr>
          <a:xfrm>
            <a:off x="2816977"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vowels [om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B7C6CA2D-5341-4335-97B7-530BC8E6B381}"/>
              </a:ext>
            </a:extLst>
          </p:cNvPr>
          <p:cNvSpPr txBox="1"/>
          <p:nvPr/>
        </p:nvSpPr>
        <p:spPr>
          <a:xfrm>
            <a:off x="9299408" y="4279857"/>
            <a:ext cx="2610513" cy="1464231"/>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vowels open [o]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closed [o]</a:t>
            </a:r>
            <a:b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 / n.</a:t>
            </a:r>
          </a:p>
        </p:txBody>
      </p:sp>
    </p:spTree>
    <p:extLst>
      <p:ext uri="{BB962C8B-B14F-4D97-AF65-F5344CB8AC3E}">
        <p14:creationId xmlns:p14="http://schemas.microsoft.com/office/powerpoint/2010/main" val="4755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6" grpId="0" animBg="1"/>
      <p:bldP spid="16" grpId="1" animBg="1"/>
      <p:bldP spid="13" grpId="0" animBg="1"/>
      <p:bldP spid="13" grpId="1" animBg="1"/>
      <p:bldP spid="12" grpId="0" animBg="1"/>
      <p:bldP spid="12" grpId="1" animBg="1"/>
      <p:bldP spid="5" grpId="0" animBg="1"/>
      <p:bldP spid="5" grpId="1" animBg="1"/>
      <p:bldP spid="15" grpId="0" animBg="1"/>
      <p:bldP spid="15" grpId="1" animBg="1"/>
      <p:bldP spid="14" grpId="0" animBg="1"/>
      <p:bldP spid="14" grpId="1" animBg="1"/>
      <p:bldP spid="11" grpId="0" animBg="1"/>
      <p:bldP spid="11" grpId="1" animBg="1"/>
      <p:bldP spid="3"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C4DE937D-D18D-4E33-B648-7028A4807AFE}"/>
              </a:ext>
            </a:extLst>
          </p:cNvPr>
          <p:cNvSpPr/>
          <p:nvPr/>
        </p:nvSpPr>
        <p:spPr>
          <a:xfrm>
            <a:off x="10709910" y="249868"/>
            <a:ext cx="12000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hlinkClick r:id="" action="ppaction://noaction">
              <a:snd r:embed="rId4" name="disponible.wav"/>
            </a:hlinkClick>
          </p:cNvPr>
          <p:cNvSpPr txBox="1"/>
          <p:nvPr/>
        </p:nvSpPr>
        <p:spPr>
          <a:xfrm>
            <a:off x="327298" y="5001412"/>
            <a:ext cx="23785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disp</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ible</a:t>
            </a:r>
          </a:p>
        </p:txBody>
      </p:sp>
      <p:sp>
        <p:nvSpPr>
          <p:cNvPr id="10" name="TextBox 9">
            <a:hlinkClick r:id="" action="ppaction://noaction">
              <a:snd r:embed="rId5" name="omission.wav"/>
            </a:hlinkClick>
          </p:cNvPr>
          <p:cNvSpPr txBox="1"/>
          <p:nvPr/>
        </p:nvSpPr>
        <p:spPr>
          <a:xfrm>
            <a:off x="8536663" y="4564991"/>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issi</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p>
        </p:txBody>
      </p:sp>
      <p:sp>
        <p:nvSpPr>
          <p:cNvPr id="11" name="TextBox 10">
            <a:hlinkClick r:id="" action="ppaction://noaction">
              <a:snd r:embed="rId6" name="moment.wav"/>
            </a:hlinkClick>
          </p:cNvPr>
          <p:cNvSpPr txBox="1"/>
          <p:nvPr/>
        </p:nvSpPr>
        <p:spPr>
          <a:xfrm>
            <a:off x="3836213" y="5271659"/>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a:t>
            </a:r>
          </a:p>
        </p:txBody>
      </p:sp>
      <p:sp>
        <p:nvSpPr>
          <p:cNvPr id="12" name="TextBox 11">
            <a:hlinkClick r:id="" action="ppaction://noaction">
              <a:snd r:embed="rId7" name="economique.wav"/>
            </a:hlinkClick>
          </p:cNvPr>
          <p:cNvSpPr txBox="1"/>
          <p:nvPr/>
        </p:nvSpPr>
        <p:spPr>
          <a:xfrm>
            <a:off x="7341468" y="804966"/>
            <a:ext cx="28765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onom</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ique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hlinkClick r:id="" action="ppaction://noaction">
              <a:snd r:embed="rId8" name="domaine.wav"/>
            </a:hlinkClick>
          </p:cNvPr>
          <p:cNvSpPr txBox="1"/>
          <p:nvPr/>
        </p:nvSpPr>
        <p:spPr>
          <a:xfrm>
            <a:off x="8732584" y="3234695"/>
            <a:ext cx="21852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aine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hlinkClick r:id="" action="ppaction://noaction">
              <a:snd r:embed="rId9" name="comite.wav"/>
            </a:hlinkClick>
          </p:cNvPr>
          <p:cNvSpPr txBox="1"/>
          <p:nvPr/>
        </p:nvSpPr>
        <p:spPr>
          <a:xfrm>
            <a:off x="5338955" y="3129924"/>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ité</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10" name="promettre.wav"/>
            </a:hlinkClick>
          </p:cNvPr>
          <p:cNvSpPr txBox="1"/>
          <p:nvPr/>
        </p:nvSpPr>
        <p:spPr>
          <a:xfrm>
            <a:off x="5726637" y="4272441"/>
            <a:ext cx="22555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ettre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1" name="region.wav"/>
            </a:hlinkClick>
          </p:cNvPr>
          <p:cNvSpPr txBox="1"/>
          <p:nvPr/>
        </p:nvSpPr>
        <p:spPr>
          <a:xfrm>
            <a:off x="632747" y="3621111"/>
            <a:ext cx="18249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régi</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12" name="long.wav"/>
            </a:hlinkClick>
          </p:cNvPr>
          <p:cNvSpPr txBox="1"/>
          <p:nvPr/>
        </p:nvSpPr>
        <p:spPr>
          <a:xfrm>
            <a:off x="10467872" y="5402868"/>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24" name="TextBox 23">
            <a:hlinkClick r:id="" action="ppaction://noaction">
              <a:snd r:embed="rId13" name="contre.wav"/>
            </a:hlinkClick>
          </p:cNvPr>
          <p:cNvSpPr txBox="1"/>
          <p:nvPr/>
        </p:nvSpPr>
        <p:spPr>
          <a:xfrm>
            <a:off x="4367294" y="1444437"/>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hlinkClick r:id="" action="ppaction://noaction">
              <a:snd r:embed="rId14" name="monter.wav"/>
            </a:hlinkClick>
          </p:cNvPr>
          <p:cNvSpPr txBox="1"/>
          <p:nvPr/>
        </p:nvSpPr>
        <p:spPr>
          <a:xfrm>
            <a:off x="2817056" y="4071599"/>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15" name="monde.wav"/>
            </a:hlinkClick>
          </p:cNvPr>
          <p:cNvSpPr txBox="1"/>
          <p:nvPr/>
        </p:nvSpPr>
        <p:spPr>
          <a:xfrm>
            <a:off x="407885" y="1768920"/>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t>
            </a:r>
          </a:p>
        </p:txBody>
      </p:sp>
      <p:sp>
        <p:nvSpPr>
          <p:cNvPr id="27" name="TextBox 26">
            <a:hlinkClick r:id="" action="ppaction://noaction">
              <a:snd r:embed="rId16" name="dont.wav"/>
            </a:hlinkClick>
          </p:cNvPr>
          <p:cNvSpPr txBox="1"/>
          <p:nvPr/>
        </p:nvSpPr>
        <p:spPr>
          <a:xfrm>
            <a:off x="7271494" y="5325322"/>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17" name="formation.wav"/>
            </a:hlinkClick>
          </p:cNvPr>
          <p:cNvSpPr txBox="1"/>
          <p:nvPr/>
        </p:nvSpPr>
        <p:spPr>
          <a:xfrm>
            <a:off x="9340077" y="1809196"/>
            <a:ext cx="22555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formati</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p>
        </p:txBody>
      </p:sp>
      <p:sp>
        <p:nvSpPr>
          <p:cNvPr id="29" name="TextBox 28">
            <a:hlinkClick r:id="" action="ppaction://noaction">
              <a:snd r:embed="rId18" name="nombreux.wav"/>
            </a:hlinkClick>
          </p:cNvPr>
          <p:cNvSpPr txBox="1"/>
          <p:nvPr/>
        </p:nvSpPr>
        <p:spPr>
          <a:xfrm>
            <a:off x="2523251" y="2683869"/>
            <a:ext cx="2200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breux</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hlinkClick r:id="" action="ppaction://noaction">
              <a:snd r:embed="rId19" name="concentrer.wav"/>
            </a:hlinkClick>
          </p:cNvPr>
          <p:cNvSpPr txBox="1"/>
          <p:nvPr/>
        </p:nvSpPr>
        <p:spPr>
          <a:xfrm>
            <a:off x="7060561" y="2463569"/>
            <a:ext cx="24853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centrer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Globe 2 Clip Art">
            <a:extLst>
              <a:ext uri="{FF2B5EF4-FFF2-40B4-BE49-F238E27FC236}">
                <a16:creationId xmlns:a16="http://schemas.microsoft.com/office/drawing/2014/main" id="{D500220D-1A79-40BC-989F-A2A56AAD909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906584" y="1460885"/>
            <a:ext cx="642800" cy="6342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ancecontours Clip Art">
            <a:extLst>
              <a:ext uri="{FF2B5EF4-FFF2-40B4-BE49-F238E27FC236}">
                <a16:creationId xmlns:a16="http://schemas.microsoft.com/office/drawing/2014/main" id="{C788464A-14D8-4D48-A878-8522863E57C9}"/>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r="2020" b="16649"/>
          <a:stretch/>
        </p:blipFill>
        <p:spPr bwMode="auto">
          <a:xfrm>
            <a:off x="140649" y="2971925"/>
            <a:ext cx="859089" cy="8671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ain Clip Art">
            <a:extLst>
              <a:ext uri="{FF2B5EF4-FFF2-40B4-BE49-F238E27FC236}">
                <a16:creationId xmlns:a16="http://schemas.microsoft.com/office/drawing/2014/main" id="{46A464F7-0BFF-4BB8-840E-3E38CB2FAB8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587404" y="2109880"/>
            <a:ext cx="1024776" cy="7139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C4EBAA-7F2E-42E3-A31F-2AC3DA867EE0}"/>
              </a:ext>
            </a:extLst>
          </p:cNvPr>
          <p:cNvSpPr txBox="1"/>
          <p:nvPr/>
        </p:nvSpPr>
        <p:spPr>
          <a:xfrm>
            <a:off x="4618655" y="1827684"/>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against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05C2C639-B95D-4D2D-BE46-026BBEA3FEE7}"/>
              </a:ext>
            </a:extLst>
          </p:cNvPr>
          <p:cNvSpPr txBox="1"/>
          <p:nvPr/>
        </p:nvSpPr>
        <p:spPr>
          <a:xfrm>
            <a:off x="8243629" y="1217732"/>
            <a:ext cx="17996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economic</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24A061F5-A081-4175-8E19-C1506C449AA7}"/>
              </a:ext>
            </a:extLst>
          </p:cNvPr>
          <p:cNvSpPr txBox="1"/>
          <p:nvPr/>
        </p:nvSpPr>
        <p:spPr>
          <a:xfrm>
            <a:off x="10168977" y="2193916"/>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[course]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8A16AF9B-EC74-4363-9D95-177DFDB75C8A}"/>
              </a:ext>
            </a:extLst>
          </p:cNvPr>
          <p:cNvSpPr txBox="1"/>
          <p:nvPr/>
        </p:nvSpPr>
        <p:spPr>
          <a:xfrm>
            <a:off x="8791032" y="3646915"/>
            <a:ext cx="19833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field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domain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F8AF83B1-9160-4E90-82A6-BD6205768DA8}"/>
              </a:ext>
            </a:extLst>
          </p:cNvPr>
          <p:cNvSpPr txBox="1"/>
          <p:nvPr/>
        </p:nvSpPr>
        <p:spPr>
          <a:xfrm>
            <a:off x="5265384" y="3510735"/>
            <a:ext cx="19164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committee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60262C3-0528-4E12-8F4A-0822E7AA5BE9}"/>
              </a:ext>
            </a:extLst>
          </p:cNvPr>
          <p:cNvSpPr txBox="1"/>
          <p:nvPr/>
        </p:nvSpPr>
        <p:spPr>
          <a:xfrm>
            <a:off x="3026995" y="4429403"/>
            <a:ext cx="17450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up]</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C384A68B-F0E2-4B8F-83AD-38167A357F1B}"/>
              </a:ext>
            </a:extLst>
          </p:cNvPr>
          <p:cNvSpPr txBox="1"/>
          <p:nvPr/>
        </p:nvSpPr>
        <p:spPr>
          <a:xfrm>
            <a:off x="3278139" y="3073058"/>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plentiful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2" name="Picture 8" descr="Tall Ladder Clip Art">
            <a:extLst>
              <a:ext uri="{FF2B5EF4-FFF2-40B4-BE49-F238E27FC236}">
                <a16:creationId xmlns:a16="http://schemas.microsoft.com/office/drawing/2014/main" id="{CF381C8F-A648-44DD-9C7A-59EA6E958E7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282774" y="3635571"/>
            <a:ext cx="627146" cy="25608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2CDF002-5249-45E0-9AD2-2358DBED3531}"/>
              </a:ext>
            </a:extLst>
          </p:cNvPr>
          <p:cNvSpPr txBox="1"/>
          <p:nvPr/>
        </p:nvSpPr>
        <p:spPr>
          <a:xfrm>
            <a:off x="918952" y="5396549"/>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available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27EFD26A-AD07-4B7E-A1FD-D895EE898DCC}"/>
              </a:ext>
            </a:extLst>
          </p:cNvPr>
          <p:cNvSpPr txBox="1"/>
          <p:nvPr/>
        </p:nvSpPr>
        <p:spPr>
          <a:xfrm>
            <a:off x="6096441" y="4783151"/>
            <a:ext cx="18018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promise]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4069F72-01B9-4508-86C1-E44B9F25D6AF}"/>
              </a:ext>
            </a:extLst>
          </p:cNvPr>
          <p:cNvSpPr txBox="1"/>
          <p:nvPr/>
        </p:nvSpPr>
        <p:spPr>
          <a:xfrm>
            <a:off x="8866511" y="4926395"/>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oversight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4" name="Picture 10" descr="Orologio Da Parete Clip Art">
            <a:extLst>
              <a:ext uri="{FF2B5EF4-FFF2-40B4-BE49-F238E27FC236}">
                <a16:creationId xmlns:a16="http://schemas.microsoft.com/office/drawing/2014/main" id="{E1E4BEFE-F6C2-4A50-86D9-7F00CCC6DAC5}"/>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029488" y="5154676"/>
            <a:ext cx="818742" cy="81874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7FF9B5C0-0680-41C7-AF60-443CF6702303}"/>
              </a:ext>
            </a:extLst>
          </p:cNvPr>
          <p:cNvSpPr txBox="1"/>
          <p:nvPr/>
        </p:nvSpPr>
        <p:spPr>
          <a:xfrm>
            <a:off x="7167404" y="5796659"/>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which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1804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9420" r="21899"/>
          <a:stretch/>
        </p:blipFill>
        <p:spPr>
          <a:xfrm>
            <a:off x="142923" y="1260317"/>
            <a:ext cx="6555589" cy="3797524"/>
          </a:xfrm>
          <a:prstGeom prst="rect">
            <a:avLst/>
          </a:prstGeom>
        </p:spPr>
      </p:pic>
      <p:sp>
        <p:nvSpPr>
          <p:cNvPr id="16" name="TextBox 15"/>
          <p:cNvSpPr txBox="1"/>
          <p:nvPr/>
        </p:nvSpPr>
        <p:spPr>
          <a:xfrm>
            <a:off x="6933883" y="1163992"/>
            <a:ext cx="52252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Paris on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peut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prendre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métro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déplacer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métro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train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souterrain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4845" y="2733652"/>
            <a:ext cx="5358776" cy="3550190"/>
          </a:xfrm>
          <a:prstGeom prst="rect">
            <a:avLst/>
          </a:prstGeom>
        </p:spPr>
      </p:pic>
      <p:sp>
        <p:nvSpPr>
          <p:cNvPr id="19" name="TextBox 18"/>
          <p:cNvSpPr txBox="1"/>
          <p:nvPr/>
        </p:nvSpPr>
        <p:spPr>
          <a:xfrm>
            <a:off x="316010" y="5822177"/>
            <a:ext cx="255478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get around</a:t>
            </a:r>
          </a:p>
        </p:txBody>
      </p:sp>
      <p:sp>
        <p:nvSpPr>
          <p:cNvPr id="20" name="TextBox 19"/>
          <p:cNvSpPr txBox="1"/>
          <p:nvPr/>
        </p:nvSpPr>
        <p:spPr>
          <a:xfrm>
            <a:off x="3080427" y="5822177"/>
            <a:ext cx="255478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underground</a:t>
            </a:r>
          </a:p>
        </p:txBody>
      </p:sp>
    </p:spTree>
    <p:extLst>
      <p:ext uri="{BB962C8B-B14F-4D97-AF65-F5344CB8AC3E}">
        <p14:creationId xmlns:p14="http://schemas.microsoft.com/office/powerpoint/2010/main" val="2056043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3E11188-B433-5A4A-A669-78C0EE9B8445}"/>
              </a:ext>
            </a:extLst>
          </p:cNvPr>
          <p:cNvSpPr txBox="1"/>
          <p:nvPr/>
        </p:nvSpPr>
        <p:spPr>
          <a:xfrm>
            <a:off x="140243" y="1201334"/>
            <a:ext cx="48293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stations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métro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Paris.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1760" y="1618122"/>
            <a:ext cx="3140149" cy="4710223"/>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0523" t="51814" r="791" b="-39638"/>
          <a:stretch/>
        </p:blipFill>
        <p:spPr>
          <a:xfrm>
            <a:off x="257201" y="1698950"/>
            <a:ext cx="8355531" cy="8129892"/>
          </a:xfrm>
          <a:prstGeom prst="rect">
            <a:avLst/>
          </a:prstGeom>
        </p:spPr>
      </p:pic>
      <p:sp>
        <p:nvSpPr>
          <p:cNvPr id="10" name="TextBox 9"/>
          <p:cNvSpPr txBox="1"/>
          <p:nvPr/>
        </p:nvSpPr>
        <p:spPr>
          <a:xfrm>
            <a:off x="1135935" y="1902900"/>
            <a:ext cx="1881964"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Europe</a:t>
            </a:r>
          </a:p>
        </p:txBody>
      </p:sp>
      <p:sp>
        <p:nvSpPr>
          <p:cNvPr id="14" name="TextBox 13"/>
          <p:cNvSpPr txBox="1"/>
          <p:nvPr/>
        </p:nvSpPr>
        <p:spPr>
          <a:xfrm>
            <a:off x="4342623" y="1891696"/>
            <a:ext cx="3585086"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F0302020204030204"/>
                <a:ea typeface="+mn-ea"/>
                <a:cs typeface="+mn-cs"/>
              </a:rPr>
              <a:t>Église</a:t>
            </a: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prstClr val="white"/>
                </a:solidFill>
                <a:effectLst/>
                <a:uLnTx/>
                <a:uFillTx/>
                <a:latin typeface="Century Gothic" panose="020F0302020204030204"/>
                <a:ea typeface="+mn-ea"/>
                <a:cs typeface="+mn-cs"/>
              </a:rPr>
              <a:t>d’Auteuil</a:t>
            </a:r>
            <a:endPar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p:cNvSpPr txBox="1"/>
          <p:nvPr/>
        </p:nvSpPr>
        <p:spPr>
          <a:xfrm>
            <a:off x="5790153" y="3973234"/>
            <a:ext cx="2076892"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Pasteur</a:t>
            </a:r>
          </a:p>
        </p:txBody>
      </p:sp>
      <p:sp>
        <p:nvSpPr>
          <p:cNvPr id="17" name="TextBox 16"/>
          <p:cNvSpPr txBox="1"/>
          <p:nvPr/>
        </p:nvSpPr>
        <p:spPr>
          <a:xfrm>
            <a:off x="909221" y="5127144"/>
            <a:ext cx="2550318"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Pont-</a:t>
            </a:r>
            <a:r>
              <a:rPr kumimoji="0" lang="en-GB" sz="3600" b="1" i="0" u="none" strike="noStrike" kern="1200" cap="none" spc="0" normalizeH="0" baseline="0" noProof="0" dirty="0" err="1">
                <a:ln>
                  <a:noFill/>
                </a:ln>
                <a:solidFill>
                  <a:prstClr val="white"/>
                </a:solidFill>
                <a:effectLst/>
                <a:uLnTx/>
                <a:uFillTx/>
                <a:latin typeface="Century Gothic" panose="020F0302020204030204"/>
                <a:ea typeface="+mn-ea"/>
                <a:cs typeface="+mn-cs"/>
              </a:rPr>
              <a:t>Neuf</a:t>
            </a:r>
            <a:endPar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p:cNvSpPr txBox="1"/>
          <p:nvPr/>
        </p:nvSpPr>
        <p:spPr>
          <a:xfrm>
            <a:off x="601832" y="3973234"/>
            <a:ext cx="3534192"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Porte </a:t>
            </a:r>
            <a:r>
              <a:rPr kumimoji="0" lang="en-GB" sz="3600" b="1" i="0" u="none" strike="noStrike" kern="1200" cap="none" spc="0" normalizeH="0" baseline="0" noProof="0" dirty="0" err="1">
                <a:ln>
                  <a:noFill/>
                </a:ln>
                <a:solidFill>
                  <a:prstClr val="white"/>
                </a:solidFill>
                <a:effectLst/>
                <a:uLnTx/>
                <a:uFillTx/>
                <a:latin typeface="Century Gothic" panose="020F0302020204030204"/>
                <a:ea typeface="+mn-ea"/>
                <a:cs typeface="+mn-cs"/>
              </a:rPr>
              <a:t>d’Auteuil</a:t>
            </a:r>
            <a:endPar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p:cNvSpPr txBox="1"/>
          <p:nvPr/>
        </p:nvSpPr>
        <p:spPr>
          <a:xfrm>
            <a:off x="4111558" y="5134472"/>
            <a:ext cx="4309621"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Richelieu-</a:t>
            </a:r>
            <a:r>
              <a:rPr kumimoji="0" lang="en-GB" sz="3600" b="1" i="0" u="none" strike="noStrike" kern="1200" cap="none" spc="0" normalizeH="0" baseline="0" noProof="0" dirty="0" err="1">
                <a:ln>
                  <a:noFill/>
                </a:ln>
                <a:solidFill>
                  <a:prstClr val="white"/>
                </a:solidFill>
                <a:effectLst/>
                <a:uLnTx/>
                <a:uFillTx/>
                <a:latin typeface="Century Gothic" panose="020F0302020204030204"/>
                <a:ea typeface="+mn-ea"/>
                <a:cs typeface="+mn-cs"/>
              </a:rPr>
              <a:t>Drouot</a:t>
            </a:r>
            <a:endPar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TextBox 21"/>
          <p:cNvSpPr txBox="1"/>
          <p:nvPr/>
        </p:nvSpPr>
        <p:spPr>
          <a:xfrm>
            <a:off x="2076917" y="2920303"/>
            <a:ext cx="4433142"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Marie de Montreuil</a:t>
            </a:r>
          </a:p>
        </p:txBody>
      </p:sp>
      <p:sp>
        <p:nvSpPr>
          <p:cNvPr id="11" name="Rectangle 10"/>
          <p:cNvSpPr/>
          <p:nvPr/>
        </p:nvSpPr>
        <p:spPr>
          <a:xfrm>
            <a:off x="6398951" y="137055"/>
            <a:ext cx="172759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sym typeface="Wingdings" panose="05000000000000000000" pitchFamily="2" charset="2"/>
              </a:rPr>
              <a:t></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Z </a:t>
            </a:r>
          </a:p>
        </p:txBody>
      </p:sp>
      <p:sp>
        <p:nvSpPr>
          <p:cNvPr id="23" name="Rectangle 22"/>
          <p:cNvSpPr/>
          <p:nvPr/>
        </p:nvSpPr>
        <p:spPr>
          <a:xfrm>
            <a:off x="8215788" y="137055"/>
            <a:ext cx="174101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Z</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sym typeface="Wingdings" panose="05000000000000000000" pitchFamily="2" charset="2"/>
              </a:rPr>
              <a:t>A</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 </a:t>
            </a:r>
          </a:p>
        </p:txBody>
      </p:sp>
    </p:spTree>
    <p:extLst>
      <p:ext uri="{BB962C8B-B14F-4D97-AF65-F5344CB8AC3E}">
        <p14:creationId xmlns:p14="http://schemas.microsoft.com/office/powerpoint/2010/main" val="3248892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p:txBody>
      </p:sp>
    </p:spTree>
    <p:extLst>
      <p:ext uri="{BB962C8B-B14F-4D97-AF65-F5344CB8AC3E}">
        <p14:creationId xmlns:p14="http://schemas.microsoft.com/office/powerpoint/2010/main" val="2582449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pic>
        <p:nvPicPr>
          <p:cNvPr id="6146" name="Picture 2" descr="a forbidden sig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66532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1029" y="169923"/>
            <a:ext cx="10515600" cy="1325563"/>
          </a:xfrm>
        </p:spPr>
        <p:txBody>
          <a:bodyPr>
            <a:normAutofit fontScale="90000"/>
          </a:bodyPr>
          <a:lstStyle/>
          <a:p>
            <a:pPr algn="ctr"/>
            <a:r>
              <a:rPr lang="en-GB" sz="13300" b="1" dirty="0">
                <a:solidFill>
                  <a:srgbClr val="115076"/>
                </a:solidFill>
                <a:cs typeface="Calibri" panose="020F0502020204030204" pitchFamily="34" charset="0"/>
              </a:rPr>
              <a:t>on</a:t>
            </a:r>
            <a:endParaRPr lang="en-GB" dirty="0"/>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forbidden sig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elev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635" y="1447070"/>
            <a:ext cx="1647506" cy="1444314"/>
          </a:xfrm>
          <a:prstGeom prst="rect">
            <a:avLst/>
          </a:prstGeom>
          <a:effectLst>
            <a:outerShdw blurRad="50800" dist="38100" dir="5400000" algn="t" rotWithShape="0">
              <a:prstClr val="black">
                <a:alpha val="40000"/>
              </a:prstClr>
            </a:outerShdw>
          </a:effectLst>
        </p:spPr>
      </p:pic>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pic>
        <p:nvPicPr>
          <p:cNvPr id="14" name="Picture 13" descr="the glob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4635" y="4470483"/>
            <a:ext cx="1808976" cy="1688378"/>
          </a:xfrm>
          <a:prstGeom prst="rect">
            <a:avLst/>
          </a:prstGeom>
        </p:spPr>
      </p:pic>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5040229" y="5420198"/>
            <a:ext cx="201529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show]</a:t>
            </a: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5" name="Rectangle 4"/>
          <p:cNvSpPr/>
          <p:nvPr/>
        </p:nvSpPr>
        <p:spPr>
          <a:xfrm>
            <a:off x="8368404" y="1263692"/>
            <a:ext cx="30925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continue]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3" name="Rectangle 2"/>
          <p:cNvSpPr/>
          <p:nvPr/>
        </p:nvSpPr>
        <p:spPr>
          <a:xfrm>
            <a:off x="8422499" y="4470483"/>
            <a:ext cx="31373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the back]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99804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on onz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7" name="on contin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on contin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on mon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8" name="on mon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9" name="on montr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subTnLst>
                                    <p:audio>
                                      <p:cMediaNode>
                                        <p:cTn display="0" masterRel="sameClick">
                                          <p:stCondLst>
                                            <p:cond evt="begin" delay="0">
                                              <p:tn val="56"/>
                                            </p:cond>
                                          </p:stCondLst>
                                          <p:endCondLst>
                                            <p:cond evt="onStopAudio" delay="0">
                                              <p:tgtEl>
                                                <p:sldTgt/>
                                              </p:tgtEl>
                                            </p:cond>
                                          </p:endCondLst>
                                        </p:cTn>
                                        <p:tgtEl>
                                          <p:sndTgt r:embed="rId9" name="on montr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10" name="on au fon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17" grpId="0"/>
      <p:bldP spid="20" grpId="0"/>
      <p:bldP spid="23" grpId="0"/>
      <p:bldP spid="21" grpId="0"/>
      <p:bldP spid="4" grpId="0"/>
      <p:bldP spid="26" grpId="0"/>
      <p:bldP spid="5" grpId="0"/>
      <p:bldP spid="2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t>
            </a:r>
            <a:r>
              <a:rPr lang="en-GB" sz="3600" b="1" dirty="0" err="1">
                <a:solidFill>
                  <a:schemeClr val="bg1"/>
                </a:solidFill>
              </a:rPr>
              <a:t>mon</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ment</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314217" y="1393655"/>
            <a:ext cx="32093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répète.*</a:t>
            </a:r>
          </a:p>
        </p:txBody>
      </p:sp>
      <p:sp>
        <p:nvSpPr>
          <p:cNvPr id="6" name="Rounded Rectangle 46">
            <a:extLst>
              <a:ext uri="{FF2B5EF4-FFF2-40B4-BE49-F238E27FC236}">
                <a16:creationId xmlns:a16="http://schemas.microsoft.com/office/drawing/2014/main" id="{51327339-18A3-49FE-B6CA-F9D140723EC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7" name="TextBox 6">
            <a:extLst>
              <a:ext uri="{FF2B5EF4-FFF2-40B4-BE49-F238E27FC236}">
                <a16:creationId xmlns:a16="http://schemas.microsoft.com/office/drawing/2014/main" id="{2FD30594-A1E0-4F73-832C-321A1960FCC4}"/>
              </a:ext>
            </a:extLst>
          </p:cNvPr>
          <p:cNvSpPr txBox="1"/>
          <p:nvPr/>
        </p:nvSpPr>
        <p:spPr>
          <a:xfrm>
            <a:off x="2943096" y="3861378"/>
            <a:ext cx="13622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C64AFD3-13EE-443C-A6DE-3415F7D1633B}"/>
              </a:ext>
            </a:extLst>
          </p:cNvPr>
          <p:cNvSpPr txBox="1"/>
          <p:nvPr/>
        </p:nvSpPr>
        <p:spPr>
          <a:xfrm>
            <a:off x="6086882" y="3861522"/>
            <a:ext cx="40003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ment</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[he’s lying]</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69297670-2CE8-48C7-9E40-996B53E81862}"/>
              </a:ext>
            </a:extLst>
          </p:cNvPr>
          <p:cNvPicPr>
            <a:picLocks noChangeAspect="1"/>
          </p:cNvPicPr>
          <p:nvPr/>
        </p:nvPicPr>
        <p:blipFill rotWithShape="1">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rcRect l="35664" t="15836" r="34394" b="41582"/>
          <a:stretch/>
        </p:blipFill>
        <p:spPr>
          <a:xfrm>
            <a:off x="2819716" y="2139381"/>
            <a:ext cx="1609049" cy="1613517"/>
          </a:xfrm>
          <a:prstGeom prst="rect">
            <a:avLst/>
          </a:prstGeom>
        </p:spPr>
      </p:pic>
      <p:pic>
        <p:nvPicPr>
          <p:cNvPr id="1026" name="Picture 2">
            <a:extLst>
              <a:ext uri="{FF2B5EF4-FFF2-40B4-BE49-F238E27FC236}">
                <a16:creationId xmlns:a16="http://schemas.microsoft.com/office/drawing/2014/main" id="{795E7E9F-80AD-45AC-AAD9-42BDF9A682F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7054638" y="2233027"/>
            <a:ext cx="1633099" cy="1613518"/>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46">
            <a:extLst>
              <a:ext uri="{FF2B5EF4-FFF2-40B4-BE49-F238E27FC236}">
                <a16:creationId xmlns:a16="http://schemas.microsoft.com/office/drawing/2014/main" id="{BC1550D2-59FC-4B56-B324-CE668E2967A2}"/>
              </a:ext>
            </a:extLst>
          </p:cNvPr>
          <p:cNvSpPr/>
          <p:nvPr/>
        </p:nvSpPr>
        <p:spPr>
          <a:xfrm>
            <a:off x="7523349" y="249870"/>
            <a:ext cx="2778111" cy="399600"/>
          </a:xfrm>
          <a:prstGeom prst="round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répéter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to repeat</a:t>
            </a:r>
          </a:p>
        </p:txBody>
      </p:sp>
      <p:sp>
        <p:nvSpPr>
          <p:cNvPr id="12" name="TextBox 11">
            <a:extLst>
              <a:ext uri="{FF2B5EF4-FFF2-40B4-BE49-F238E27FC236}">
                <a16:creationId xmlns:a16="http://schemas.microsoft.com/office/drawing/2014/main" id="{F81FEE65-DB34-4994-9BFB-3ACE9E446385}"/>
              </a:ext>
            </a:extLst>
          </p:cNvPr>
          <p:cNvSpPr txBox="1"/>
          <p:nvPr/>
        </p:nvSpPr>
        <p:spPr>
          <a:xfrm>
            <a:off x="2142883" y="4851541"/>
            <a:ext cx="1362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9CEF0DE1-7724-4C72-8BDB-DECAC4C8F465}"/>
              </a:ext>
            </a:extLst>
          </p:cNvPr>
          <p:cNvSpPr txBox="1"/>
          <p:nvPr/>
        </p:nvSpPr>
        <p:spPr>
          <a:xfrm>
            <a:off x="3505171" y="4851541"/>
            <a:ext cx="252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normalement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9">
            <a:hlinkClick r:id="" action="ppaction://noaction">
              <a:snd r:embed="rId8" name="mon normalement slide 5.wav"/>
            </a:hlinkClick>
            <a:extLst>
              <a:ext uri="{FF2B5EF4-FFF2-40B4-BE49-F238E27FC236}">
                <a16:creationId xmlns:a16="http://schemas.microsoft.com/office/drawing/2014/main" id="{02089512-A262-47E6-93AD-EF606A124559}"/>
              </a:ext>
            </a:extLst>
          </p:cNvPr>
          <p:cNvSpPr/>
          <p:nvPr/>
        </p:nvSpPr>
        <p:spPr>
          <a:xfrm>
            <a:off x="1836000" y="486720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TextBox 14">
            <a:extLst>
              <a:ext uri="{FF2B5EF4-FFF2-40B4-BE49-F238E27FC236}">
                <a16:creationId xmlns:a16="http://schemas.microsoft.com/office/drawing/2014/main" id="{2380C01A-55C7-4206-8D28-EC5CB1D2B599}"/>
              </a:ext>
            </a:extLst>
          </p:cNvPr>
          <p:cNvSpPr txBox="1"/>
          <p:nvPr/>
        </p:nvSpPr>
        <p:spPr>
          <a:xfrm>
            <a:off x="2142883" y="5421686"/>
            <a:ext cx="1362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00DA99A-45FC-4A7A-B0E2-2B58671A9F6A}"/>
              </a:ext>
            </a:extLst>
          </p:cNvPr>
          <p:cNvSpPr txBox="1"/>
          <p:nvPr/>
        </p:nvSpPr>
        <p:spPr>
          <a:xfrm>
            <a:off x="3505171" y="5421686"/>
            <a:ext cx="252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rarement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ectangle 16">
            <a:hlinkClick r:id="" action="ppaction://noaction">
              <a:snd r:embed="rId9" name="mon rarement slide 5.wav"/>
            </a:hlinkClick>
            <a:extLst>
              <a:ext uri="{FF2B5EF4-FFF2-40B4-BE49-F238E27FC236}">
                <a16:creationId xmlns:a16="http://schemas.microsoft.com/office/drawing/2014/main" id="{6B52B0EC-72CE-4474-857C-6757EB881A44}"/>
              </a:ext>
            </a:extLst>
          </p:cNvPr>
          <p:cNvSpPr/>
          <p:nvPr/>
        </p:nvSpPr>
        <p:spPr>
          <a:xfrm>
            <a:off x="1835647" y="54365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8" name="TextBox 17">
            <a:extLst>
              <a:ext uri="{FF2B5EF4-FFF2-40B4-BE49-F238E27FC236}">
                <a16:creationId xmlns:a16="http://schemas.microsoft.com/office/drawing/2014/main" id="{D8D586D2-8101-4B14-9F61-6F127DD93DD1}"/>
              </a:ext>
            </a:extLst>
          </p:cNvPr>
          <p:cNvSpPr txBox="1"/>
          <p:nvPr/>
        </p:nvSpPr>
        <p:spPr>
          <a:xfrm>
            <a:off x="6929874" y="4851541"/>
            <a:ext cx="1362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D3A08BD-469B-4B2A-9402-2728DD233F47}"/>
              </a:ext>
            </a:extLst>
          </p:cNvPr>
          <p:cNvSpPr txBox="1"/>
          <p:nvPr/>
        </p:nvSpPr>
        <p:spPr>
          <a:xfrm>
            <a:off x="8292162" y="4851541"/>
            <a:ext cx="252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absolument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19">
            <a:hlinkClick r:id="" action="ppaction://noaction">
              <a:snd r:embed="rId10" name="mon absolument slide 5.wav"/>
            </a:hlinkClick>
            <a:extLst>
              <a:ext uri="{FF2B5EF4-FFF2-40B4-BE49-F238E27FC236}">
                <a16:creationId xmlns:a16="http://schemas.microsoft.com/office/drawing/2014/main" id="{35C2535F-0F9C-476E-90F1-BBC97F4A0AB2}"/>
              </a:ext>
            </a:extLst>
          </p:cNvPr>
          <p:cNvSpPr/>
          <p:nvPr/>
        </p:nvSpPr>
        <p:spPr>
          <a:xfrm>
            <a:off x="6622638" y="486637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1" name="TextBox 20">
            <a:extLst>
              <a:ext uri="{FF2B5EF4-FFF2-40B4-BE49-F238E27FC236}">
                <a16:creationId xmlns:a16="http://schemas.microsoft.com/office/drawing/2014/main" id="{54548002-3272-41C4-B8D5-19CF15AF2957}"/>
              </a:ext>
            </a:extLst>
          </p:cNvPr>
          <p:cNvSpPr txBox="1"/>
          <p:nvPr/>
        </p:nvSpPr>
        <p:spPr>
          <a:xfrm>
            <a:off x="6929874" y="5421686"/>
            <a:ext cx="13622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3B4AFEA9-135B-4CDB-B419-C195BCFF54D0}"/>
              </a:ext>
            </a:extLst>
          </p:cNvPr>
          <p:cNvSpPr txBox="1"/>
          <p:nvPr/>
        </p:nvSpPr>
        <p:spPr>
          <a:xfrm>
            <a:off x="8292162" y="5421686"/>
            <a:ext cx="252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facilement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22">
            <a:hlinkClick r:id="" action="ppaction://noaction">
              <a:snd r:embed="rId11" name="mon facilement slide 5.wav"/>
            </a:hlinkClick>
            <a:extLst>
              <a:ext uri="{FF2B5EF4-FFF2-40B4-BE49-F238E27FC236}">
                <a16:creationId xmlns:a16="http://schemas.microsoft.com/office/drawing/2014/main" id="{ED80A9FA-042A-4DB0-8BA8-44C587C2B042}"/>
              </a:ext>
            </a:extLst>
          </p:cNvPr>
          <p:cNvSpPr/>
          <p:nvPr/>
        </p:nvSpPr>
        <p:spPr>
          <a:xfrm>
            <a:off x="6622638" y="54365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Tree>
    <p:extLst>
      <p:ext uri="{BB962C8B-B14F-4D97-AF65-F5344CB8AC3E}">
        <p14:creationId xmlns:p14="http://schemas.microsoft.com/office/powerpoint/2010/main" val="429477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mon slide 5.wav"/>
                                        </p:tgtEl>
                                      </p:cMediaNode>
                                    </p:audio>
                                  </p:sub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il ment slide 5.wav"/>
                                        </p:tgtEl>
                                      </p:cMediaNode>
                                    </p:audio>
                                  </p:sub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3" grpId="0"/>
      <p:bldP spid="10" grpId="0" animBg="1"/>
      <p:bldP spid="15" grpId="0"/>
      <p:bldP spid="16" grpId="0"/>
      <p:bldP spid="17" grpId="0" animBg="1"/>
      <p:bldP spid="18" grpId="0"/>
      <p:bldP spid="19" grpId="0"/>
      <p:bldP spid="20" grpId="0" animBg="1"/>
      <p:bldP spid="21" grpId="0"/>
      <p:bldP spid="22" grpId="0"/>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p:txBody>
      </p:sp>
    </p:spTree>
    <p:extLst>
      <p:ext uri="{BB962C8B-B14F-4D97-AF65-F5344CB8AC3E}">
        <p14:creationId xmlns:p14="http://schemas.microsoft.com/office/powerpoint/2010/main" val="31697569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pic>
        <p:nvPicPr>
          <p:cNvPr id="6146" name="Picture 2" descr="a forbidden sig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307466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pic>
        <p:nvPicPr>
          <p:cNvPr id="6146" name="Picture 2" descr="a forbidden sign"/>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166948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1029" y="169923"/>
            <a:ext cx="10515600" cy="1325563"/>
          </a:xfrm>
        </p:spPr>
        <p:txBody>
          <a:bodyPr>
            <a:normAutofit fontScale="90000"/>
          </a:bodyPr>
          <a:lstStyle/>
          <a:p>
            <a:pPr algn="ctr"/>
            <a:r>
              <a:rPr lang="en-GB" sz="13300" b="1" dirty="0">
                <a:solidFill>
                  <a:srgbClr val="115076"/>
                </a:solidFill>
                <a:cs typeface="Calibri" panose="020F0502020204030204" pitchFamily="34" charset="0"/>
              </a:rPr>
              <a:t>on</a:t>
            </a:r>
            <a:endParaRPr lang="en-GB" dirty="0"/>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forbidden sig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elev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635" y="1447070"/>
            <a:ext cx="1647506" cy="1444314"/>
          </a:xfrm>
          <a:prstGeom prst="rect">
            <a:avLst/>
          </a:prstGeom>
          <a:effectLst>
            <a:outerShdw blurRad="50800" dist="38100" dir="5400000" algn="t" rotWithShape="0">
              <a:prstClr val="black">
                <a:alpha val="40000"/>
              </a:prstClr>
            </a:outerShdw>
          </a:effectLst>
        </p:spPr>
      </p:pic>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pic>
        <p:nvPicPr>
          <p:cNvPr id="14" name="Picture 13" descr="the glob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4635" y="4470483"/>
            <a:ext cx="1808976" cy="1688378"/>
          </a:xfrm>
          <a:prstGeom prst="rect">
            <a:avLst/>
          </a:prstGeom>
        </p:spPr>
      </p:pic>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5040229" y="5420198"/>
            <a:ext cx="201529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show]</a:t>
            </a: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5" name="Rectangle 4"/>
          <p:cNvSpPr/>
          <p:nvPr/>
        </p:nvSpPr>
        <p:spPr>
          <a:xfrm>
            <a:off x="8368404" y="1263692"/>
            <a:ext cx="30925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continue]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3" name="Rectangle 2"/>
          <p:cNvSpPr/>
          <p:nvPr/>
        </p:nvSpPr>
        <p:spPr>
          <a:xfrm>
            <a:off x="8422499" y="4470483"/>
            <a:ext cx="31373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the back]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44676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on onz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7" name="on contin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on contin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on mon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8" name="on mon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9" name="on montr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subTnLst>
                                    <p:audio>
                                      <p:cMediaNode>
                                        <p:cTn display="0" masterRel="sameClick">
                                          <p:stCondLst>
                                            <p:cond evt="begin" delay="0">
                                              <p:tn val="56"/>
                                            </p:cond>
                                          </p:stCondLst>
                                          <p:endCondLst>
                                            <p:cond evt="onStopAudio" delay="0">
                                              <p:tgtEl>
                                                <p:sldTgt/>
                                              </p:tgtEl>
                                            </p:cond>
                                          </p:endCondLst>
                                        </p:cTn>
                                        <p:tgtEl>
                                          <p:sndTgt r:embed="rId9" name="on montr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10" name="on au fon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17" grpId="0"/>
      <p:bldP spid="20" grpId="0"/>
      <p:bldP spid="23" grpId="0"/>
      <p:bldP spid="21" grpId="0"/>
      <p:bldP spid="4" grpId="0"/>
      <p:bldP spid="26" grpId="0"/>
      <p:bldP spid="5" grpId="0"/>
      <p:bldP spid="2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rectangle&#10;&#10;Description automatically generated">
            <a:extLst>
              <a:ext uri="{FF2B5EF4-FFF2-40B4-BE49-F238E27FC236}">
                <a16:creationId xmlns:a16="http://schemas.microsoft.com/office/drawing/2014/main" id="{4CDF0942-B5FC-4EC6-A7C4-40FCC8F07BFF}"/>
              </a:ext>
            </a:extLst>
          </p:cNvPr>
          <p:cNvPicPr>
            <a:picLocks noChangeAspect="1"/>
          </p:cNvPicPr>
          <p:nvPr/>
        </p:nvPicPr>
        <p:blipFill rotWithShape="1">
          <a:blip r:embed="rId3">
            <a:extLst>
              <a:ext uri="{28A0092B-C50C-407E-A947-70E740481C1C}">
                <a14:useLocalDpi xmlns:a14="http://schemas.microsoft.com/office/drawing/2010/main" val="0"/>
              </a:ext>
            </a:extLst>
          </a:blip>
          <a:srcRect t="16074" b="52042"/>
          <a:stretch/>
        </p:blipFill>
        <p:spPr>
          <a:xfrm>
            <a:off x="0" y="1144078"/>
            <a:ext cx="12192000" cy="762502"/>
          </a:xfrm>
          <a:prstGeom prst="rect">
            <a:avLst/>
          </a:prstGeom>
          <a:effectLst>
            <a:outerShdw blurRad="50800" dist="38100" dir="2700000" algn="tl" rotWithShape="0">
              <a:prstClr val="black">
                <a:alpha val="40000"/>
              </a:prstClr>
            </a:outerShdw>
          </a:effectLst>
        </p:spPr>
      </p:pic>
      <p:pic>
        <p:nvPicPr>
          <p:cNvPr id="7" name="Picture 6" descr="background rectangle">
            <a:extLst>
              <a:ext uri="{FF2B5EF4-FFF2-40B4-BE49-F238E27FC236}">
                <a16:creationId xmlns:a16="http://schemas.microsoft.com/office/drawing/2014/main" id="{66A42078-51C2-4570-95DC-F28544E6862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81492"/>
            <a:ext cx="8106939" cy="867128"/>
          </a:xfrm>
          <a:prstGeom prst="rect">
            <a:avLst/>
          </a:prstGeom>
        </p:spPr>
      </p:pic>
      <p:sp>
        <p:nvSpPr>
          <p:cNvPr id="9" name="Title 3">
            <a:extLst>
              <a:ext uri="{FF2B5EF4-FFF2-40B4-BE49-F238E27FC236}">
                <a16:creationId xmlns:a16="http://schemas.microsoft.com/office/drawing/2014/main" id="{0481BA1A-F556-435D-BDE3-28A5E610D67A}"/>
              </a:ext>
            </a:extLst>
          </p:cNvPr>
          <p:cNvSpPr txBox="1">
            <a:spLocks/>
          </p:cNvSpPr>
          <p:nvPr/>
        </p:nvSpPr>
        <p:spPr>
          <a:xfrm>
            <a:off x="-1" y="291517"/>
            <a:ext cx="7464921"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SSC décollage*: [on], [ion], [tion] ou [sson] ?</a:t>
            </a:r>
            <a:r>
              <a:rPr kumimoji="0" lang="en-GB" sz="2600" b="1" i="0" u="none" strike="noStrike" kern="1200" cap="none" spc="0" normalizeH="0" baseline="0" noProof="0" dirty="0">
                <a:ln>
                  <a:noFill/>
                </a:ln>
                <a:solidFill>
                  <a:prstClr val="white"/>
                </a:solidFill>
                <a:effectLst/>
                <a:uLnTx/>
                <a:uFillTx/>
                <a:latin typeface="Century Gothic" panose="020F0302020204030204"/>
                <a:ea typeface="+mj-ea"/>
                <a:cs typeface="+mj-cs"/>
              </a:rPr>
              <a:t> </a:t>
            </a:r>
          </a:p>
        </p:txBody>
      </p:sp>
      <p:sp>
        <p:nvSpPr>
          <p:cNvPr id="3" name="TextBox 2">
            <a:extLst>
              <a:ext uri="{FF2B5EF4-FFF2-40B4-BE49-F238E27FC236}">
                <a16:creationId xmlns:a16="http://schemas.microsoft.com/office/drawing/2014/main" id="{87E2B6D9-7AE9-4EE2-8AAA-DE0E74259DCB}"/>
              </a:ext>
            </a:extLst>
          </p:cNvPr>
          <p:cNvSpPr txBox="1"/>
          <p:nvPr/>
        </p:nvSpPr>
        <p:spPr>
          <a:xfrm>
            <a:off x="429287" y="5401376"/>
            <a:ext cx="2699805"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sta</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tion</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nement</a:t>
            </a:r>
          </a:p>
        </p:txBody>
      </p:sp>
      <p:sp>
        <p:nvSpPr>
          <p:cNvPr id="8" name="TextBox 7">
            <a:extLst>
              <a:ext uri="{FF2B5EF4-FFF2-40B4-BE49-F238E27FC236}">
                <a16:creationId xmlns:a16="http://schemas.microsoft.com/office/drawing/2014/main" id="{43F07436-829B-45E3-A846-AB8A3E8B3731}"/>
              </a:ext>
            </a:extLst>
          </p:cNvPr>
          <p:cNvSpPr txBox="1"/>
          <p:nvPr/>
        </p:nvSpPr>
        <p:spPr>
          <a:xfrm>
            <a:off x="3336046" y="1935304"/>
            <a:ext cx="1711815"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avia</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tion</a:t>
            </a:r>
          </a:p>
        </p:txBody>
      </p:sp>
      <p:sp>
        <p:nvSpPr>
          <p:cNvPr id="11" name="TextBox 10">
            <a:extLst>
              <a:ext uri="{FF2B5EF4-FFF2-40B4-BE49-F238E27FC236}">
                <a16:creationId xmlns:a16="http://schemas.microsoft.com/office/drawing/2014/main" id="{C4139F9A-6710-4A3E-B795-C715354E5E75}"/>
              </a:ext>
            </a:extLst>
          </p:cNvPr>
          <p:cNvSpPr txBox="1"/>
          <p:nvPr/>
        </p:nvSpPr>
        <p:spPr>
          <a:xfrm>
            <a:off x="5522259" y="5410191"/>
            <a:ext cx="168042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cam</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ion</a:t>
            </a:r>
          </a:p>
        </p:txBody>
      </p:sp>
      <p:sp>
        <p:nvSpPr>
          <p:cNvPr id="12" name="TextBox 11">
            <a:extLst>
              <a:ext uri="{FF2B5EF4-FFF2-40B4-BE49-F238E27FC236}">
                <a16:creationId xmlns:a16="http://schemas.microsoft.com/office/drawing/2014/main" id="{0DED4FF4-8E21-418C-8C13-2560221676C0}"/>
              </a:ext>
            </a:extLst>
          </p:cNvPr>
          <p:cNvSpPr txBox="1"/>
          <p:nvPr/>
        </p:nvSpPr>
        <p:spPr>
          <a:xfrm>
            <a:off x="10228853" y="5401376"/>
            <a:ext cx="1621518"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p</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ion</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cer</a:t>
            </a:r>
          </a:p>
        </p:txBody>
      </p:sp>
      <p:sp>
        <p:nvSpPr>
          <p:cNvPr id="13" name="TextBox 12">
            <a:extLst>
              <a:ext uri="{FF2B5EF4-FFF2-40B4-BE49-F238E27FC236}">
                <a16:creationId xmlns:a16="http://schemas.microsoft.com/office/drawing/2014/main" id="{8ED8CE2F-C230-4DFC-AF90-634508F4F0EC}"/>
              </a:ext>
            </a:extLst>
          </p:cNvPr>
          <p:cNvSpPr txBox="1"/>
          <p:nvPr/>
        </p:nvSpPr>
        <p:spPr>
          <a:xfrm>
            <a:off x="3491601" y="5410191"/>
            <a:ext cx="165281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jonc</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tion</a:t>
            </a:r>
          </a:p>
        </p:txBody>
      </p:sp>
      <p:sp>
        <p:nvSpPr>
          <p:cNvPr id="14" name="TextBox 13">
            <a:extLst>
              <a:ext uri="{FF2B5EF4-FFF2-40B4-BE49-F238E27FC236}">
                <a16:creationId xmlns:a16="http://schemas.microsoft.com/office/drawing/2014/main" id="{366208EE-6519-4726-9595-9B2F56D8DAE4}"/>
              </a:ext>
            </a:extLst>
          </p:cNvPr>
          <p:cNvSpPr txBox="1"/>
          <p:nvPr/>
        </p:nvSpPr>
        <p:spPr>
          <a:xfrm>
            <a:off x="442654" y="3681972"/>
            <a:ext cx="214526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inonda</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tion</a:t>
            </a:r>
          </a:p>
        </p:txBody>
      </p:sp>
      <p:sp>
        <p:nvSpPr>
          <p:cNvPr id="15" name="TextBox 14">
            <a:extLst>
              <a:ext uri="{FF2B5EF4-FFF2-40B4-BE49-F238E27FC236}">
                <a16:creationId xmlns:a16="http://schemas.microsoft.com/office/drawing/2014/main" id="{091784B3-22E4-4F42-A876-68E41BD0FD74}"/>
              </a:ext>
            </a:extLst>
          </p:cNvPr>
          <p:cNvSpPr txBox="1"/>
          <p:nvPr/>
        </p:nvSpPr>
        <p:spPr>
          <a:xfrm>
            <a:off x="8019275" y="1935304"/>
            <a:ext cx="1713275"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mou</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sson</a:t>
            </a:r>
          </a:p>
        </p:txBody>
      </p:sp>
      <p:sp>
        <p:nvSpPr>
          <p:cNvPr id="16" name="TextBox 15">
            <a:extLst>
              <a:ext uri="{FF2B5EF4-FFF2-40B4-BE49-F238E27FC236}">
                <a16:creationId xmlns:a16="http://schemas.microsoft.com/office/drawing/2014/main" id="{3E26F647-57EA-4C93-BE0F-CE1F89B295D5}"/>
              </a:ext>
            </a:extLst>
          </p:cNvPr>
          <p:cNvSpPr txBox="1"/>
          <p:nvPr/>
        </p:nvSpPr>
        <p:spPr>
          <a:xfrm>
            <a:off x="7843967" y="5401376"/>
            <a:ext cx="155519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réun</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ion</a:t>
            </a:r>
          </a:p>
        </p:txBody>
      </p:sp>
      <p:sp>
        <p:nvSpPr>
          <p:cNvPr id="17" name="TextBox 16">
            <a:extLst>
              <a:ext uri="{FF2B5EF4-FFF2-40B4-BE49-F238E27FC236}">
                <a16:creationId xmlns:a16="http://schemas.microsoft.com/office/drawing/2014/main" id="{0315BB5F-B564-4B92-9166-6DEC2A212F24}"/>
              </a:ext>
            </a:extLst>
          </p:cNvPr>
          <p:cNvSpPr txBox="1"/>
          <p:nvPr/>
        </p:nvSpPr>
        <p:spPr>
          <a:xfrm>
            <a:off x="6858336" y="3681972"/>
            <a:ext cx="1575688"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torch</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on</a:t>
            </a:r>
          </a:p>
        </p:txBody>
      </p:sp>
      <p:sp>
        <p:nvSpPr>
          <p:cNvPr id="18" name="TextBox 17">
            <a:extLst>
              <a:ext uri="{FF2B5EF4-FFF2-40B4-BE49-F238E27FC236}">
                <a16:creationId xmlns:a16="http://schemas.microsoft.com/office/drawing/2014/main" id="{C5645E2E-C178-430E-99DC-06D641C0080A}"/>
              </a:ext>
            </a:extLst>
          </p:cNvPr>
          <p:cNvSpPr txBox="1"/>
          <p:nvPr/>
        </p:nvSpPr>
        <p:spPr>
          <a:xfrm>
            <a:off x="8793745" y="3681972"/>
            <a:ext cx="15533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bui</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sson</a:t>
            </a:r>
          </a:p>
        </p:txBody>
      </p:sp>
      <p:sp>
        <p:nvSpPr>
          <p:cNvPr id="19" name="TextBox 18">
            <a:extLst>
              <a:ext uri="{FF2B5EF4-FFF2-40B4-BE49-F238E27FC236}">
                <a16:creationId xmlns:a16="http://schemas.microsoft.com/office/drawing/2014/main" id="{B401E43F-57B4-4752-B1D7-8E1AB7550D3F}"/>
              </a:ext>
            </a:extLst>
          </p:cNvPr>
          <p:cNvSpPr txBox="1"/>
          <p:nvPr/>
        </p:nvSpPr>
        <p:spPr>
          <a:xfrm>
            <a:off x="4729212" y="3681972"/>
            <a:ext cx="183199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fri</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sson</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ner</a:t>
            </a:r>
          </a:p>
        </p:txBody>
      </p:sp>
      <p:sp>
        <p:nvSpPr>
          <p:cNvPr id="20" name="TextBox 19">
            <a:extLst>
              <a:ext uri="{FF2B5EF4-FFF2-40B4-BE49-F238E27FC236}">
                <a16:creationId xmlns:a16="http://schemas.microsoft.com/office/drawing/2014/main" id="{1E90A232-3896-4F2B-B37C-D34AE53227E6}"/>
              </a:ext>
            </a:extLst>
          </p:cNvPr>
          <p:cNvSpPr txBox="1"/>
          <p:nvPr/>
        </p:nvSpPr>
        <p:spPr>
          <a:xfrm>
            <a:off x="10569728" y="3681972"/>
            <a:ext cx="165281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héri</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sson</a:t>
            </a:r>
          </a:p>
        </p:txBody>
      </p:sp>
      <p:sp>
        <p:nvSpPr>
          <p:cNvPr id="21" name="TextBox 20">
            <a:extLst>
              <a:ext uri="{FF2B5EF4-FFF2-40B4-BE49-F238E27FC236}">
                <a16:creationId xmlns:a16="http://schemas.microsoft.com/office/drawing/2014/main" id="{E64E63DC-120F-45F5-97FE-D0D30F373D44}"/>
              </a:ext>
            </a:extLst>
          </p:cNvPr>
          <p:cNvSpPr txBox="1"/>
          <p:nvPr/>
        </p:nvSpPr>
        <p:spPr>
          <a:xfrm>
            <a:off x="5694083" y="1935304"/>
            <a:ext cx="1544425"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potir</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on</a:t>
            </a:r>
          </a:p>
        </p:txBody>
      </p:sp>
      <p:sp>
        <p:nvSpPr>
          <p:cNvPr id="22" name="TextBox 21">
            <a:extLst>
              <a:ext uri="{FF2B5EF4-FFF2-40B4-BE49-F238E27FC236}">
                <a16:creationId xmlns:a16="http://schemas.microsoft.com/office/drawing/2014/main" id="{596BEFFC-8984-4268-BA3E-8F028AE661B1}"/>
              </a:ext>
            </a:extLst>
          </p:cNvPr>
          <p:cNvSpPr txBox="1"/>
          <p:nvPr/>
        </p:nvSpPr>
        <p:spPr>
          <a:xfrm>
            <a:off x="10445697" y="1935304"/>
            <a:ext cx="153213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esp</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ion</a:t>
            </a:r>
          </a:p>
        </p:txBody>
      </p:sp>
      <p:sp>
        <p:nvSpPr>
          <p:cNvPr id="23" name="TextBox 22">
            <a:extLst>
              <a:ext uri="{FF2B5EF4-FFF2-40B4-BE49-F238E27FC236}">
                <a16:creationId xmlns:a16="http://schemas.microsoft.com/office/drawing/2014/main" id="{C41EA4F9-0115-462C-A7F6-C06F8B30D936}"/>
              </a:ext>
            </a:extLst>
          </p:cNvPr>
          <p:cNvSpPr txBox="1"/>
          <p:nvPr/>
        </p:nvSpPr>
        <p:spPr>
          <a:xfrm>
            <a:off x="2994701" y="3681972"/>
            <a:ext cx="1404545"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on</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der</a:t>
            </a:r>
          </a:p>
        </p:txBody>
      </p:sp>
      <p:sp>
        <p:nvSpPr>
          <p:cNvPr id="24" name="TextBox 23">
            <a:extLst>
              <a:ext uri="{FF2B5EF4-FFF2-40B4-BE49-F238E27FC236}">
                <a16:creationId xmlns:a16="http://schemas.microsoft.com/office/drawing/2014/main" id="{F60F3813-9C70-4172-A1A1-D2250BCED971}"/>
              </a:ext>
            </a:extLst>
          </p:cNvPr>
          <p:cNvSpPr txBox="1"/>
          <p:nvPr/>
        </p:nvSpPr>
        <p:spPr>
          <a:xfrm>
            <a:off x="636276" y="1935304"/>
            <a:ext cx="1818091"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on</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dage</a:t>
            </a:r>
          </a:p>
        </p:txBody>
      </p:sp>
      <p:sp>
        <p:nvSpPr>
          <p:cNvPr id="30" name="Action Button: Custom 16">
            <a:hlinkClick r:id="" action="ppaction://noaction" highlightClick="1">
              <a:snd r:embed="rId5" name="sondage.wav"/>
            </a:hlinkClick>
            <a:extLst>
              <a:ext uri="{FF2B5EF4-FFF2-40B4-BE49-F238E27FC236}">
                <a16:creationId xmlns:a16="http://schemas.microsoft.com/office/drawing/2014/main" id="{E7FED3E7-1CBE-48D3-87AE-125CEFC3A05A}"/>
              </a:ext>
            </a:extLst>
          </p:cNvPr>
          <p:cNvSpPr/>
          <p:nvPr/>
        </p:nvSpPr>
        <p:spPr>
          <a:xfrm>
            <a:off x="94779" y="19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1" name="Action Button: Custom 16">
            <a:hlinkClick r:id="" action="ppaction://noaction" highlightClick="1">
              <a:snd r:embed="rId6" name="aviation.wav"/>
            </a:hlinkClick>
            <a:extLst>
              <a:ext uri="{FF2B5EF4-FFF2-40B4-BE49-F238E27FC236}">
                <a16:creationId xmlns:a16="http://schemas.microsoft.com/office/drawing/2014/main" id="{259C83FE-3C3D-4296-8F42-5B4F42ACD77B}"/>
              </a:ext>
            </a:extLst>
          </p:cNvPr>
          <p:cNvSpPr/>
          <p:nvPr/>
        </p:nvSpPr>
        <p:spPr>
          <a:xfrm>
            <a:off x="2613365" y="19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2" name="Action Button: Custom 16">
            <a:hlinkClick r:id="" action="ppaction://noaction" highlightClick="1">
              <a:snd r:embed="rId7" name="potiron.wav"/>
            </a:hlinkClick>
            <a:extLst>
              <a:ext uri="{FF2B5EF4-FFF2-40B4-BE49-F238E27FC236}">
                <a16:creationId xmlns:a16="http://schemas.microsoft.com/office/drawing/2014/main" id="{F2607380-DA3D-43B9-9EA3-9F7A1F3E933A}"/>
              </a:ext>
            </a:extLst>
          </p:cNvPr>
          <p:cNvSpPr/>
          <p:nvPr/>
        </p:nvSpPr>
        <p:spPr>
          <a:xfrm>
            <a:off x="5122838" y="19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3" name="Action Button: Custom 16">
            <a:hlinkClick r:id="" action="ppaction://noaction" highlightClick="1">
              <a:snd r:embed="rId8" name="mousson.wav"/>
            </a:hlinkClick>
            <a:extLst>
              <a:ext uri="{FF2B5EF4-FFF2-40B4-BE49-F238E27FC236}">
                <a16:creationId xmlns:a16="http://schemas.microsoft.com/office/drawing/2014/main" id="{89A2EA99-6807-4245-9B93-243B0D8F6170}"/>
              </a:ext>
            </a:extLst>
          </p:cNvPr>
          <p:cNvSpPr/>
          <p:nvPr/>
        </p:nvSpPr>
        <p:spPr>
          <a:xfrm>
            <a:off x="7464921" y="19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4" name="Action Button: Custom 16">
            <a:hlinkClick r:id="" action="ppaction://noaction" highlightClick="1">
              <a:snd r:embed="rId9" name="espion.wav"/>
            </a:hlinkClick>
            <a:extLst>
              <a:ext uri="{FF2B5EF4-FFF2-40B4-BE49-F238E27FC236}">
                <a16:creationId xmlns:a16="http://schemas.microsoft.com/office/drawing/2014/main" id="{6F3AF8B3-A391-41E2-8369-B648BB5D9090}"/>
              </a:ext>
            </a:extLst>
          </p:cNvPr>
          <p:cNvSpPr/>
          <p:nvPr/>
        </p:nvSpPr>
        <p:spPr>
          <a:xfrm>
            <a:off x="9975854" y="19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5" name="Action Button: Custom 16">
            <a:hlinkClick r:id="" action="ppaction://noaction" highlightClick="1">
              <a:snd r:embed="rId10" name="inondation.wav"/>
            </a:hlinkClick>
            <a:extLst>
              <a:ext uri="{FF2B5EF4-FFF2-40B4-BE49-F238E27FC236}">
                <a16:creationId xmlns:a16="http://schemas.microsoft.com/office/drawing/2014/main" id="{D3119861-F7C4-4184-AA80-0175F281D48E}"/>
              </a:ext>
            </a:extLst>
          </p:cNvPr>
          <p:cNvSpPr/>
          <p:nvPr/>
        </p:nvSpPr>
        <p:spPr>
          <a:xfrm>
            <a:off x="71495" y="3681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6" name="Action Button: Custom 16">
            <a:hlinkClick r:id="" action="ppaction://noaction" highlightClick="1">
              <a:snd r:embed="rId11" name="sonder.wav"/>
            </a:hlinkClick>
            <a:extLst>
              <a:ext uri="{FF2B5EF4-FFF2-40B4-BE49-F238E27FC236}">
                <a16:creationId xmlns:a16="http://schemas.microsoft.com/office/drawing/2014/main" id="{4CD77181-8DAC-46DF-A34C-EF356287601B}"/>
              </a:ext>
            </a:extLst>
          </p:cNvPr>
          <p:cNvSpPr/>
          <p:nvPr/>
        </p:nvSpPr>
        <p:spPr>
          <a:xfrm>
            <a:off x="2481354" y="3681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7" name="Action Button: Custom 16">
            <a:hlinkClick r:id="" action="ppaction://noaction" highlightClick="1">
              <a:snd r:embed="rId12" name="frissonner.wav"/>
            </a:hlinkClick>
            <a:extLst>
              <a:ext uri="{FF2B5EF4-FFF2-40B4-BE49-F238E27FC236}">
                <a16:creationId xmlns:a16="http://schemas.microsoft.com/office/drawing/2014/main" id="{B67DFE28-F730-4B1F-AF08-4FA2E354937E}"/>
              </a:ext>
            </a:extLst>
          </p:cNvPr>
          <p:cNvSpPr/>
          <p:nvPr/>
        </p:nvSpPr>
        <p:spPr>
          <a:xfrm>
            <a:off x="4381421" y="3681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8" name="Action Button: Custom 16">
            <a:hlinkClick r:id="" action="ppaction://noaction" highlightClick="1">
              <a:snd r:embed="rId13" name="torchon.wav"/>
            </a:hlinkClick>
            <a:extLst>
              <a:ext uri="{FF2B5EF4-FFF2-40B4-BE49-F238E27FC236}">
                <a16:creationId xmlns:a16="http://schemas.microsoft.com/office/drawing/2014/main" id="{48649709-D1E7-4EE8-84B4-2FCD0F32EBDC}"/>
              </a:ext>
            </a:extLst>
          </p:cNvPr>
          <p:cNvSpPr/>
          <p:nvPr/>
        </p:nvSpPr>
        <p:spPr>
          <a:xfrm>
            <a:off x="6503120" y="3681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9" name="Action Button: Custom 16">
            <a:hlinkClick r:id="" action="ppaction://noaction" highlightClick="1"/>
            <a:extLst>
              <a:ext uri="{FF2B5EF4-FFF2-40B4-BE49-F238E27FC236}">
                <a16:creationId xmlns:a16="http://schemas.microsoft.com/office/drawing/2014/main" id="{EF576D67-83A8-43DF-B42B-5060E4E30608}"/>
              </a:ext>
            </a:extLst>
          </p:cNvPr>
          <p:cNvSpPr/>
          <p:nvPr/>
        </p:nvSpPr>
        <p:spPr>
          <a:xfrm>
            <a:off x="94779" y="54013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40" name="Action Button: Custom 16">
            <a:hlinkClick r:id="" action="ppaction://noaction" highlightClick="1">
              <a:snd r:embed="rId14" name="buisson.wav"/>
            </a:hlinkClick>
            <a:extLst>
              <a:ext uri="{FF2B5EF4-FFF2-40B4-BE49-F238E27FC236}">
                <a16:creationId xmlns:a16="http://schemas.microsoft.com/office/drawing/2014/main" id="{57D140DE-BA3A-45E1-B76B-5E5674B1D8DA}"/>
              </a:ext>
            </a:extLst>
          </p:cNvPr>
          <p:cNvSpPr/>
          <p:nvPr/>
        </p:nvSpPr>
        <p:spPr>
          <a:xfrm>
            <a:off x="8446108" y="3681972"/>
            <a:ext cx="400522"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41" name="Action Button: Custom 16">
            <a:hlinkClick r:id="" action="ppaction://noaction" highlightClick="1">
              <a:snd r:embed="rId15" name="camion.wav"/>
            </a:hlinkClick>
            <a:extLst>
              <a:ext uri="{FF2B5EF4-FFF2-40B4-BE49-F238E27FC236}">
                <a16:creationId xmlns:a16="http://schemas.microsoft.com/office/drawing/2014/main" id="{7966751B-BE13-40D0-AAD1-E5B7BACEF8E3}"/>
              </a:ext>
            </a:extLst>
          </p:cNvPr>
          <p:cNvSpPr/>
          <p:nvPr/>
        </p:nvSpPr>
        <p:spPr>
          <a:xfrm>
            <a:off x="5258562" y="54173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42" name="Action Button: Custom 16">
            <a:hlinkClick r:id="" action="ppaction://noaction" highlightClick="1">
              <a:snd r:embed="rId16" name="reunion.wav"/>
            </a:hlinkClick>
            <a:extLst>
              <a:ext uri="{FF2B5EF4-FFF2-40B4-BE49-F238E27FC236}">
                <a16:creationId xmlns:a16="http://schemas.microsoft.com/office/drawing/2014/main" id="{EE1A7B05-63B4-4F45-A439-CA64896803D9}"/>
              </a:ext>
            </a:extLst>
          </p:cNvPr>
          <p:cNvSpPr/>
          <p:nvPr/>
        </p:nvSpPr>
        <p:spPr>
          <a:xfrm>
            <a:off x="7304265" y="54013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
        <p:nvSpPr>
          <p:cNvPr id="44" name="Action Button: Custom 16">
            <a:hlinkClick r:id="" action="ppaction://noaction" highlightClick="1">
              <a:snd r:embed="rId17" name="herisson.wav"/>
            </a:hlinkClick>
            <a:extLst>
              <a:ext uri="{FF2B5EF4-FFF2-40B4-BE49-F238E27FC236}">
                <a16:creationId xmlns:a16="http://schemas.microsoft.com/office/drawing/2014/main" id="{F894472F-A2FF-42EC-A950-DD794B7C1CE5}"/>
              </a:ext>
            </a:extLst>
          </p:cNvPr>
          <p:cNvSpPr/>
          <p:nvPr/>
        </p:nvSpPr>
        <p:spPr>
          <a:xfrm>
            <a:off x="10307446" y="3681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45" name="Action Button: Custom 16">
            <a:hlinkClick r:id="" action="ppaction://noaction" highlightClick="1">
              <a:snd r:embed="rId18" name="pioncer.wav"/>
            </a:hlinkClick>
            <a:extLst>
              <a:ext uri="{FF2B5EF4-FFF2-40B4-BE49-F238E27FC236}">
                <a16:creationId xmlns:a16="http://schemas.microsoft.com/office/drawing/2014/main" id="{A1A45CCE-A2AA-4992-AE6A-06EF2D4A5A83}"/>
              </a:ext>
            </a:extLst>
          </p:cNvPr>
          <p:cNvSpPr/>
          <p:nvPr/>
        </p:nvSpPr>
        <p:spPr>
          <a:xfrm>
            <a:off x="9607991" y="54013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16</a:t>
            </a:r>
          </a:p>
        </p:txBody>
      </p:sp>
      <p:sp>
        <p:nvSpPr>
          <p:cNvPr id="50" name="Rectangle 49">
            <a:extLst>
              <a:ext uri="{FF2B5EF4-FFF2-40B4-BE49-F238E27FC236}">
                <a16:creationId xmlns:a16="http://schemas.microsoft.com/office/drawing/2014/main" id="{5C8E9FC2-C595-433A-A2B3-2F826E768BF9}"/>
              </a:ext>
            </a:extLst>
          </p:cNvPr>
          <p:cNvSpPr/>
          <p:nvPr/>
        </p:nvSpPr>
        <p:spPr>
          <a:xfrm>
            <a:off x="538881" y="1935304"/>
            <a:ext cx="2011019" cy="476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dage</a:t>
            </a:r>
          </a:p>
        </p:txBody>
      </p:sp>
      <p:sp>
        <p:nvSpPr>
          <p:cNvPr id="51" name="Rectangle 50">
            <a:extLst>
              <a:ext uri="{FF2B5EF4-FFF2-40B4-BE49-F238E27FC236}">
                <a16:creationId xmlns:a16="http://schemas.microsoft.com/office/drawing/2014/main" id="{BCEA2282-7FE8-4ECB-8FD2-147C6A0D66A2}"/>
              </a:ext>
            </a:extLst>
          </p:cNvPr>
          <p:cNvSpPr/>
          <p:nvPr/>
        </p:nvSpPr>
        <p:spPr>
          <a:xfrm>
            <a:off x="3574337" y="5410191"/>
            <a:ext cx="1607877" cy="480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jonc</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52" name="Rectangle 51">
            <a:extLst>
              <a:ext uri="{FF2B5EF4-FFF2-40B4-BE49-F238E27FC236}">
                <a16:creationId xmlns:a16="http://schemas.microsoft.com/office/drawing/2014/main" id="{8991A45F-F6FE-4F9C-89E6-7AA8F9640BA6}"/>
              </a:ext>
            </a:extLst>
          </p:cNvPr>
          <p:cNvSpPr/>
          <p:nvPr/>
        </p:nvSpPr>
        <p:spPr>
          <a:xfrm>
            <a:off x="3024647" y="3681972"/>
            <a:ext cx="1308861" cy="433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der</a:t>
            </a:r>
          </a:p>
        </p:txBody>
      </p:sp>
      <p:sp>
        <p:nvSpPr>
          <p:cNvPr id="53" name="Rectangle 52">
            <a:extLst>
              <a:ext uri="{FF2B5EF4-FFF2-40B4-BE49-F238E27FC236}">
                <a16:creationId xmlns:a16="http://schemas.microsoft.com/office/drawing/2014/main" id="{AC49F069-F8D7-46CF-B044-94EB92082134}"/>
              </a:ext>
            </a:extLst>
          </p:cNvPr>
          <p:cNvSpPr/>
          <p:nvPr/>
        </p:nvSpPr>
        <p:spPr>
          <a:xfrm>
            <a:off x="7951655" y="1935304"/>
            <a:ext cx="1780896" cy="43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mou</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54" name="Rectangle 53">
            <a:extLst>
              <a:ext uri="{FF2B5EF4-FFF2-40B4-BE49-F238E27FC236}">
                <a16:creationId xmlns:a16="http://schemas.microsoft.com/office/drawing/2014/main" id="{E39C9C3E-D814-40F7-9E90-599C7D482095}"/>
              </a:ext>
            </a:extLst>
          </p:cNvPr>
          <p:cNvSpPr/>
          <p:nvPr/>
        </p:nvSpPr>
        <p:spPr>
          <a:xfrm>
            <a:off x="6940163" y="3681971"/>
            <a:ext cx="1411114" cy="459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torch</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55" name="Rectangle 54">
            <a:extLst>
              <a:ext uri="{FF2B5EF4-FFF2-40B4-BE49-F238E27FC236}">
                <a16:creationId xmlns:a16="http://schemas.microsoft.com/office/drawing/2014/main" id="{7F62BDBA-6D19-4313-ABE7-DAD47F904BA9}"/>
              </a:ext>
            </a:extLst>
          </p:cNvPr>
          <p:cNvSpPr/>
          <p:nvPr/>
        </p:nvSpPr>
        <p:spPr>
          <a:xfrm>
            <a:off x="3072830" y="1935303"/>
            <a:ext cx="1825732" cy="441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avia</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56" name="Rectangle 55">
            <a:extLst>
              <a:ext uri="{FF2B5EF4-FFF2-40B4-BE49-F238E27FC236}">
                <a16:creationId xmlns:a16="http://schemas.microsoft.com/office/drawing/2014/main" id="{7B721EB3-9430-473F-8349-1C2CF80166DD}"/>
              </a:ext>
            </a:extLst>
          </p:cNvPr>
          <p:cNvSpPr/>
          <p:nvPr/>
        </p:nvSpPr>
        <p:spPr>
          <a:xfrm>
            <a:off x="527853" y="5394425"/>
            <a:ext cx="2505372" cy="511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04F75"/>
                </a:solidFill>
                <a:effectLst/>
                <a:uLnTx/>
                <a:uFillTx/>
                <a:latin typeface="Century Gothic" panose="020F0302020204030204"/>
                <a:ea typeface="+mn-ea"/>
                <a:cs typeface="+mn-cs"/>
              </a:rPr>
              <a:t>sta</a:t>
            </a:r>
            <a:r>
              <a:rPr kumimoji="0" lang="en-GB" sz="2800" b="1" i="0" u="none" strike="noStrike" kern="1200" cap="none" spc="0" normalizeH="0" baseline="0" noProof="0" dirty="0" err="1">
                <a:ln>
                  <a:noFill/>
                </a:ln>
                <a:solidFill>
                  <a:srgbClr val="E87D1E"/>
                </a:solidFill>
                <a:effectLst/>
                <a:uLnTx/>
                <a:uFillTx/>
                <a:latin typeface="Century Gothic" panose="020F0302020204030204"/>
                <a:ea typeface="+mn-ea"/>
                <a:cs typeface="+mn-cs"/>
              </a:rPr>
              <a:t>?</a:t>
            </a:r>
            <a:r>
              <a:rPr kumimoji="0" lang="en-GB" sz="2800" b="0" i="0" u="none" strike="noStrike" kern="1200" cap="none" spc="0" normalizeH="0" baseline="0" noProof="0" dirty="0" err="1">
                <a:ln>
                  <a:noFill/>
                </a:ln>
                <a:solidFill>
                  <a:srgbClr val="104F75"/>
                </a:solidFill>
                <a:effectLst/>
                <a:uLnTx/>
                <a:uFillTx/>
                <a:latin typeface="Century Gothic" panose="020F0302020204030204"/>
                <a:ea typeface="+mn-ea"/>
                <a:cs typeface="+mn-cs"/>
              </a:rPr>
              <a:t>nement</a:t>
            </a:r>
            <a:endPar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FA82E1C1-68A7-4BB3-B382-77200646345B}"/>
              </a:ext>
            </a:extLst>
          </p:cNvPr>
          <p:cNvSpPr/>
          <p:nvPr/>
        </p:nvSpPr>
        <p:spPr>
          <a:xfrm>
            <a:off x="538881" y="3681971"/>
            <a:ext cx="1926844" cy="462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inonda</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58" name="Rectangle 57">
            <a:extLst>
              <a:ext uri="{FF2B5EF4-FFF2-40B4-BE49-F238E27FC236}">
                <a16:creationId xmlns:a16="http://schemas.microsoft.com/office/drawing/2014/main" id="{C1FDE33F-A834-4C25-9E90-F2F26B1B1ABE}"/>
              </a:ext>
            </a:extLst>
          </p:cNvPr>
          <p:cNvSpPr/>
          <p:nvPr/>
        </p:nvSpPr>
        <p:spPr>
          <a:xfrm>
            <a:off x="8932279" y="3681972"/>
            <a:ext cx="1289518" cy="433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bui</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59" name="Rectangle 58">
            <a:extLst>
              <a:ext uri="{FF2B5EF4-FFF2-40B4-BE49-F238E27FC236}">
                <a16:creationId xmlns:a16="http://schemas.microsoft.com/office/drawing/2014/main" id="{4E185291-7EAF-4A23-9B31-A9DEDBA31EE3}"/>
              </a:ext>
            </a:extLst>
          </p:cNvPr>
          <p:cNvSpPr/>
          <p:nvPr/>
        </p:nvSpPr>
        <p:spPr>
          <a:xfrm>
            <a:off x="5593815" y="1935304"/>
            <a:ext cx="1742851" cy="48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potir</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60" name="Rectangle 59">
            <a:extLst>
              <a:ext uri="{FF2B5EF4-FFF2-40B4-BE49-F238E27FC236}">
                <a16:creationId xmlns:a16="http://schemas.microsoft.com/office/drawing/2014/main" id="{2543D1C0-E6B9-43CF-98D3-E34B8A30148F}"/>
              </a:ext>
            </a:extLst>
          </p:cNvPr>
          <p:cNvSpPr/>
          <p:nvPr/>
        </p:nvSpPr>
        <p:spPr>
          <a:xfrm>
            <a:off x="5708249" y="5410191"/>
            <a:ext cx="1484508" cy="480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cam</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61" name="Rectangle 60">
            <a:extLst>
              <a:ext uri="{FF2B5EF4-FFF2-40B4-BE49-F238E27FC236}">
                <a16:creationId xmlns:a16="http://schemas.microsoft.com/office/drawing/2014/main" id="{DD8BF797-B523-46B2-8D69-401D32C61CCA}"/>
              </a:ext>
            </a:extLst>
          </p:cNvPr>
          <p:cNvSpPr/>
          <p:nvPr/>
        </p:nvSpPr>
        <p:spPr>
          <a:xfrm>
            <a:off x="4825335" y="3681971"/>
            <a:ext cx="1649470" cy="433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fri</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ner</a:t>
            </a:r>
          </a:p>
        </p:txBody>
      </p:sp>
      <p:sp>
        <p:nvSpPr>
          <p:cNvPr id="62" name="Rectangle 61">
            <a:extLst>
              <a:ext uri="{FF2B5EF4-FFF2-40B4-BE49-F238E27FC236}">
                <a16:creationId xmlns:a16="http://schemas.microsoft.com/office/drawing/2014/main" id="{AF4B5CE6-9BC9-4427-8961-DD909B6BE304}"/>
              </a:ext>
            </a:extLst>
          </p:cNvPr>
          <p:cNvSpPr/>
          <p:nvPr/>
        </p:nvSpPr>
        <p:spPr>
          <a:xfrm>
            <a:off x="7801848" y="5401376"/>
            <a:ext cx="1790082" cy="480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réun</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64" name="Rectangle 63">
            <a:extLst>
              <a:ext uri="{FF2B5EF4-FFF2-40B4-BE49-F238E27FC236}">
                <a16:creationId xmlns:a16="http://schemas.microsoft.com/office/drawing/2014/main" id="{4C2722BD-571D-4CCE-88F5-F00EFF3E6D94}"/>
              </a:ext>
            </a:extLst>
          </p:cNvPr>
          <p:cNvSpPr/>
          <p:nvPr/>
        </p:nvSpPr>
        <p:spPr>
          <a:xfrm>
            <a:off x="10513317" y="1935304"/>
            <a:ext cx="1364327" cy="476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esp</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65" name="Rectangle 64">
            <a:extLst>
              <a:ext uri="{FF2B5EF4-FFF2-40B4-BE49-F238E27FC236}">
                <a16:creationId xmlns:a16="http://schemas.microsoft.com/office/drawing/2014/main" id="{24241008-B27D-4815-B34F-1FBD74823B23}"/>
              </a:ext>
            </a:extLst>
          </p:cNvPr>
          <p:cNvSpPr/>
          <p:nvPr/>
        </p:nvSpPr>
        <p:spPr>
          <a:xfrm>
            <a:off x="10744488" y="3681972"/>
            <a:ext cx="1412372" cy="412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héri</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pic>
        <p:nvPicPr>
          <p:cNvPr id="66" name="Picture 65" descr="Shape, rectangle&#10;&#10;Description automatically generated">
            <a:extLst>
              <a:ext uri="{FF2B5EF4-FFF2-40B4-BE49-F238E27FC236}">
                <a16:creationId xmlns:a16="http://schemas.microsoft.com/office/drawing/2014/main" id="{D3536749-B526-4B8F-858E-9D1D842476A4}"/>
              </a:ext>
            </a:extLst>
          </p:cNvPr>
          <p:cNvPicPr>
            <a:picLocks noChangeAspect="1"/>
          </p:cNvPicPr>
          <p:nvPr/>
        </p:nvPicPr>
        <p:blipFill rotWithShape="1">
          <a:blip r:embed="rId3">
            <a:extLst>
              <a:ext uri="{28A0092B-C50C-407E-A947-70E740481C1C}">
                <a14:useLocalDpi xmlns:a14="http://schemas.microsoft.com/office/drawing/2010/main" val="0"/>
              </a:ext>
            </a:extLst>
          </a:blip>
          <a:srcRect t="16074" b="52042"/>
          <a:stretch/>
        </p:blipFill>
        <p:spPr>
          <a:xfrm>
            <a:off x="-1" y="2854765"/>
            <a:ext cx="12192000" cy="762502"/>
          </a:xfrm>
          <a:prstGeom prst="rect">
            <a:avLst/>
          </a:prstGeom>
          <a:effectLst>
            <a:outerShdw blurRad="50800" dist="38100" dir="2700000" algn="tl" rotWithShape="0">
              <a:prstClr val="black">
                <a:alpha val="40000"/>
              </a:prstClr>
            </a:outerShdw>
          </a:effectLst>
        </p:spPr>
      </p:pic>
      <p:pic>
        <p:nvPicPr>
          <p:cNvPr id="67" name="Picture 66" descr="Shape, rectangle&#10;&#10;Description automatically generated">
            <a:extLst>
              <a:ext uri="{FF2B5EF4-FFF2-40B4-BE49-F238E27FC236}">
                <a16:creationId xmlns:a16="http://schemas.microsoft.com/office/drawing/2014/main" id="{A59BE09C-BFAD-43A4-95CA-6787C22A7DDC}"/>
              </a:ext>
            </a:extLst>
          </p:cNvPr>
          <p:cNvPicPr>
            <a:picLocks noChangeAspect="1"/>
          </p:cNvPicPr>
          <p:nvPr/>
        </p:nvPicPr>
        <p:blipFill rotWithShape="1">
          <a:blip r:embed="rId3">
            <a:extLst>
              <a:ext uri="{28A0092B-C50C-407E-A947-70E740481C1C}">
                <a14:useLocalDpi xmlns:a14="http://schemas.microsoft.com/office/drawing/2010/main" val="0"/>
              </a:ext>
            </a:extLst>
          </a:blip>
          <a:srcRect t="16074" b="52042"/>
          <a:stretch/>
        </p:blipFill>
        <p:spPr>
          <a:xfrm>
            <a:off x="-1" y="4630188"/>
            <a:ext cx="12192000" cy="762502"/>
          </a:xfrm>
          <a:prstGeom prst="rect">
            <a:avLst/>
          </a:prstGeom>
          <a:effectLst>
            <a:outerShdw blurRad="50800" dist="38100" dir="2700000" algn="tl" rotWithShape="0">
              <a:prstClr val="black">
                <a:alpha val="40000"/>
              </a:prstClr>
            </a:outerShdw>
          </a:effectLst>
        </p:spPr>
      </p:pic>
      <p:sp>
        <p:nvSpPr>
          <p:cNvPr id="69" name="TextBox 68">
            <a:extLst>
              <a:ext uri="{FF2B5EF4-FFF2-40B4-BE49-F238E27FC236}">
                <a16:creationId xmlns:a16="http://schemas.microsoft.com/office/drawing/2014/main" id="{0C896552-6E8C-4D93-AB62-A75707B4BD3F}"/>
              </a:ext>
            </a:extLst>
          </p:cNvPr>
          <p:cNvSpPr txBox="1"/>
          <p:nvPr/>
        </p:nvSpPr>
        <p:spPr>
          <a:xfrm>
            <a:off x="624964" y="2434517"/>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[survey]</a:t>
            </a:r>
          </a:p>
        </p:txBody>
      </p:sp>
      <p:sp>
        <p:nvSpPr>
          <p:cNvPr id="70" name="TextBox 69">
            <a:extLst>
              <a:ext uri="{FF2B5EF4-FFF2-40B4-BE49-F238E27FC236}">
                <a16:creationId xmlns:a16="http://schemas.microsoft.com/office/drawing/2014/main" id="{BC2484D6-7204-465C-98DE-DCCD3A256A58}"/>
              </a:ext>
            </a:extLst>
          </p:cNvPr>
          <p:cNvSpPr txBox="1"/>
          <p:nvPr/>
        </p:nvSpPr>
        <p:spPr>
          <a:xfrm>
            <a:off x="3279899" y="2434517"/>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[aviation]</a:t>
            </a:r>
          </a:p>
        </p:txBody>
      </p:sp>
      <p:sp>
        <p:nvSpPr>
          <p:cNvPr id="71" name="TextBox 70">
            <a:extLst>
              <a:ext uri="{FF2B5EF4-FFF2-40B4-BE49-F238E27FC236}">
                <a16:creationId xmlns:a16="http://schemas.microsoft.com/office/drawing/2014/main" id="{B3C7E89C-5150-443A-823E-7760072568DD}"/>
              </a:ext>
            </a:extLst>
          </p:cNvPr>
          <p:cNvSpPr txBox="1"/>
          <p:nvPr/>
        </p:nvSpPr>
        <p:spPr>
          <a:xfrm>
            <a:off x="5618309" y="2434517"/>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[pumpkin]</a:t>
            </a:r>
          </a:p>
        </p:txBody>
      </p:sp>
      <p:sp>
        <p:nvSpPr>
          <p:cNvPr id="72" name="TextBox 71">
            <a:extLst>
              <a:ext uri="{FF2B5EF4-FFF2-40B4-BE49-F238E27FC236}">
                <a16:creationId xmlns:a16="http://schemas.microsoft.com/office/drawing/2014/main" id="{458031AD-5CFE-4BBF-AE6D-9A2825B71D97}"/>
              </a:ext>
            </a:extLst>
          </p:cNvPr>
          <p:cNvSpPr txBox="1"/>
          <p:nvPr/>
        </p:nvSpPr>
        <p:spPr>
          <a:xfrm>
            <a:off x="7981883" y="2434517"/>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[monsoon]</a:t>
            </a:r>
          </a:p>
        </p:txBody>
      </p:sp>
      <p:sp>
        <p:nvSpPr>
          <p:cNvPr id="73" name="TextBox 72">
            <a:extLst>
              <a:ext uri="{FF2B5EF4-FFF2-40B4-BE49-F238E27FC236}">
                <a16:creationId xmlns:a16="http://schemas.microsoft.com/office/drawing/2014/main" id="{AB3CAB86-12C6-4431-8EBE-D1AD5F0EED0F}"/>
              </a:ext>
            </a:extLst>
          </p:cNvPr>
          <p:cNvSpPr txBox="1"/>
          <p:nvPr/>
        </p:nvSpPr>
        <p:spPr>
          <a:xfrm>
            <a:off x="10283426" y="2434517"/>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[spy]</a:t>
            </a:r>
          </a:p>
        </p:txBody>
      </p:sp>
      <p:sp>
        <p:nvSpPr>
          <p:cNvPr id="74" name="TextBox 73">
            <a:extLst>
              <a:ext uri="{FF2B5EF4-FFF2-40B4-BE49-F238E27FC236}">
                <a16:creationId xmlns:a16="http://schemas.microsoft.com/office/drawing/2014/main" id="{EEB4754D-1965-4147-8C95-34884A15923A}"/>
              </a:ext>
            </a:extLst>
          </p:cNvPr>
          <p:cNvSpPr txBox="1"/>
          <p:nvPr/>
        </p:nvSpPr>
        <p:spPr>
          <a:xfrm>
            <a:off x="8637462" y="4152004"/>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[bush]</a:t>
            </a:r>
          </a:p>
        </p:txBody>
      </p:sp>
      <p:sp>
        <p:nvSpPr>
          <p:cNvPr id="75" name="TextBox 74">
            <a:extLst>
              <a:ext uri="{FF2B5EF4-FFF2-40B4-BE49-F238E27FC236}">
                <a16:creationId xmlns:a16="http://schemas.microsoft.com/office/drawing/2014/main" id="{FB8E575C-9CE8-4A7D-9E09-A241FDDF277C}"/>
              </a:ext>
            </a:extLst>
          </p:cNvPr>
          <p:cNvSpPr txBox="1"/>
          <p:nvPr/>
        </p:nvSpPr>
        <p:spPr>
          <a:xfrm>
            <a:off x="603231" y="4152004"/>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[flood]</a:t>
            </a:r>
          </a:p>
        </p:txBody>
      </p:sp>
      <p:sp>
        <p:nvSpPr>
          <p:cNvPr id="76" name="TextBox 75">
            <a:extLst>
              <a:ext uri="{FF2B5EF4-FFF2-40B4-BE49-F238E27FC236}">
                <a16:creationId xmlns:a16="http://schemas.microsoft.com/office/drawing/2014/main" id="{D4049F59-FD3F-47C5-973E-8ADDAC84EEEA}"/>
              </a:ext>
            </a:extLst>
          </p:cNvPr>
          <p:cNvSpPr txBox="1"/>
          <p:nvPr/>
        </p:nvSpPr>
        <p:spPr>
          <a:xfrm>
            <a:off x="6800364" y="4141297"/>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[tea towel]</a:t>
            </a:r>
          </a:p>
        </p:txBody>
      </p:sp>
      <p:sp>
        <p:nvSpPr>
          <p:cNvPr id="77" name="TextBox 76">
            <a:extLst>
              <a:ext uri="{FF2B5EF4-FFF2-40B4-BE49-F238E27FC236}">
                <a16:creationId xmlns:a16="http://schemas.microsoft.com/office/drawing/2014/main" id="{222C5C02-9D92-4D22-BB11-37F274901770}"/>
              </a:ext>
            </a:extLst>
          </p:cNvPr>
          <p:cNvSpPr txBox="1"/>
          <p:nvPr/>
        </p:nvSpPr>
        <p:spPr>
          <a:xfrm>
            <a:off x="4737096" y="4152004"/>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[shiver]</a:t>
            </a:r>
          </a:p>
        </p:txBody>
      </p:sp>
      <p:sp>
        <p:nvSpPr>
          <p:cNvPr id="78" name="TextBox 77">
            <a:extLst>
              <a:ext uri="{FF2B5EF4-FFF2-40B4-BE49-F238E27FC236}">
                <a16:creationId xmlns:a16="http://schemas.microsoft.com/office/drawing/2014/main" id="{ABB28757-5A5A-4BE3-8E60-6C6240AA379A}"/>
              </a:ext>
            </a:extLst>
          </p:cNvPr>
          <p:cNvSpPr txBox="1"/>
          <p:nvPr/>
        </p:nvSpPr>
        <p:spPr>
          <a:xfrm>
            <a:off x="2734513" y="4154511"/>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[probe]</a:t>
            </a:r>
          </a:p>
        </p:txBody>
      </p:sp>
      <p:sp>
        <p:nvSpPr>
          <p:cNvPr id="79" name="TextBox 78">
            <a:extLst>
              <a:ext uri="{FF2B5EF4-FFF2-40B4-BE49-F238E27FC236}">
                <a16:creationId xmlns:a16="http://schemas.microsoft.com/office/drawing/2014/main" id="{E1B334E5-73A2-4590-B16C-08794F0B2974}"/>
              </a:ext>
            </a:extLst>
          </p:cNvPr>
          <p:cNvSpPr txBox="1"/>
          <p:nvPr/>
        </p:nvSpPr>
        <p:spPr>
          <a:xfrm>
            <a:off x="527853" y="5890603"/>
            <a:ext cx="21155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[parking]</a:t>
            </a:r>
          </a:p>
        </p:txBody>
      </p:sp>
      <p:sp>
        <p:nvSpPr>
          <p:cNvPr id="81" name="TextBox 80">
            <a:extLst>
              <a:ext uri="{FF2B5EF4-FFF2-40B4-BE49-F238E27FC236}">
                <a16:creationId xmlns:a16="http://schemas.microsoft.com/office/drawing/2014/main" id="{E4AD6EF0-6B76-4926-BD65-05B0171A64E8}"/>
              </a:ext>
            </a:extLst>
          </p:cNvPr>
          <p:cNvSpPr txBox="1"/>
          <p:nvPr/>
        </p:nvSpPr>
        <p:spPr>
          <a:xfrm>
            <a:off x="10484079" y="4152004"/>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[hedgehog]</a:t>
            </a:r>
          </a:p>
        </p:txBody>
      </p:sp>
      <p:sp>
        <p:nvSpPr>
          <p:cNvPr id="82" name="TextBox 81">
            <a:extLst>
              <a:ext uri="{FF2B5EF4-FFF2-40B4-BE49-F238E27FC236}">
                <a16:creationId xmlns:a16="http://schemas.microsoft.com/office/drawing/2014/main" id="{E4A27EB0-DD15-43DB-A022-6C904EC21436}"/>
              </a:ext>
            </a:extLst>
          </p:cNvPr>
          <p:cNvSpPr txBox="1"/>
          <p:nvPr/>
        </p:nvSpPr>
        <p:spPr>
          <a:xfrm>
            <a:off x="7676634" y="5890603"/>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[meeting]</a:t>
            </a:r>
          </a:p>
        </p:txBody>
      </p:sp>
      <p:sp>
        <p:nvSpPr>
          <p:cNvPr id="83" name="TextBox 82">
            <a:extLst>
              <a:ext uri="{FF2B5EF4-FFF2-40B4-BE49-F238E27FC236}">
                <a16:creationId xmlns:a16="http://schemas.microsoft.com/office/drawing/2014/main" id="{E947EE87-E480-4FB3-AE12-6CDF34A29E3D}"/>
              </a:ext>
            </a:extLst>
          </p:cNvPr>
          <p:cNvSpPr txBox="1"/>
          <p:nvPr/>
        </p:nvSpPr>
        <p:spPr>
          <a:xfrm>
            <a:off x="5444270" y="5890603"/>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[lorry]</a:t>
            </a:r>
          </a:p>
        </p:txBody>
      </p:sp>
      <p:sp>
        <p:nvSpPr>
          <p:cNvPr id="84" name="TextBox 83">
            <a:extLst>
              <a:ext uri="{FF2B5EF4-FFF2-40B4-BE49-F238E27FC236}">
                <a16:creationId xmlns:a16="http://schemas.microsoft.com/office/drawing/2014/main" id="{EF29F290-E7BD-4F83-8FCD-71FD4AA131E5}"/>
              </a:ext>
            </a:extLst>
          </p:cNvPr>
          <p:cNvSpPr txBox="1"/>
          <p:nvPr/>
        </p:nvSpPr>
        <p:spPr>
          <a:xfrm>
            <a:off x="3446339" y="5899418"/>
            <a:ext cx="18241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[junction]</a:t>
            </a:r>
          </a:p>
        </p:txBody>
      </p:sp>
      <p:sp>
        <p:nvSpPr>
          <p:cNvPr id="85" name="TextBox 84">
            <a:extLst>
              <a:ext uri="{FF2B5EF4-FFF2-40B4-BE49-F238E27FC236}">
                <a16:creationId xmlns:a16="http://schemas.microsoft.com/office/drawing/2014/main" id="{4AB583FF-60F6-4A36-A514-39BBC0A69F0E}"/>
              </a:ext>
            </a:extLst>
          </p:cNvPr>
          <p:cNvSpPr txBox="1"/>
          <p:nvPr/>
        </p:nvSpPr>
        <p:spPr>
          <a:xfrm>
            <a:off x="10015562" y="5890603"/>
            <a:ext cx="21155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[snooze]</a:t>
            </a:r>
          </a:p>
        </p:txBody>
      </p:sp>
      <p:sp>
        <p:nvSpPr>
          <p:cNvPr id="95" name="Rectangle 94">
            <a:extLst>
              <a:ext uri="{FF2B5EF4-FFF2-40B4-BE49-F238E27FC236}">
                <a16:creationId xmlns:a16="http://schemas.microsoft.com/office/drawing/2014/main" id="{7B3E7A6E-98AB-43EF-9B69-701F8A85C0DA}"/>
              </a:ext>
            </a:extLst>
          </p:cNvPr>
          <p:cNvSpPr/>
          <p:nvPr/>
        </p:nvSpPr>
        <p:spPr>
          <a:xfrm>
            <a:off x="10274568" y="5401376"/>
            <a:ext cx="1621518" cy="480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p</a:t>
            </a:r>
            <a:r>
              <a:rPr kumimoji="0" lang="en-GB" sz="2800" b="1" i="0" u="none" strike="noStrike" kern="1200" cap="none" spc="0" normalizeH="0" baseline="0" noProof="0" dirty="0">
                <a:ln>
                  <a:noFill/>
                </a:ln>
                <a:solidFill>
                  <a:srgbClr val="E87D1E"/>
                </a:solidFill>
                <a:effectLst/>
                <a:uLnTx/>
                <a:uFillTx/>
                <a:latin typeface="Century Gothic" panose="020F0302020204030204"/>
                <a:ea typeface="+mn-ea"/>
                <a:cs typeface="+mn-cs"/>
              </a:rPr>
              <a:t>?</a:t>
            </a:r>
            <a:r>
              <a:rPr kumimoji="0" lang="en-GB" sz="2800" b="0" i="0" u="none" strike="noStrike" kern="1200" cap="none" spc="0" normalizeH="0" baseline="0" noProof="0" dirty="0">
                <a:ln>
                  <a:noFill/>
                </a:ln>
                <a:solidFill>
                  <a:srgbClr val="104F75"/>
                </a:solidFill>
                <a:effectLst/>
                <a:uLnTx/>
                <a:uFillTx/>
                <a:latin typeface="Century Gothic" panose="020F0302020204030204"/>
                <a:ea typeface="+mn-ea"/>
                <a:cs typeface="+mn-cs"/>
              </a:rPr>
              <a:t>cer</a:t>
            </a:r>
          </a:p>
        </p:txBody>
      </p:sp>
      <p:sp>
        <p:nvSpPr>
          <p:cNvPr id="80" name="Rounded Rectangle 46">
            <a:extLst>
              <a:ext uri="{FF2B5EF4-FFF2-40B4-BE49-F238E27FC236}">
                <a16:creationId xmlns:a16="http://schemas.microsoft.com/office/drawing/2014/main" id="{4D8CAAFD-4E4C-4FF1-8DD5-062D2E84D19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pic>
        <p:nvPicPr>
          <p:cNvPr id="68" name="Picture 16" descr="Transport, Plane, Concord, Aerodrome">
            <a:extLst>
              <a:ext uri="{FF2B5EF4-FFF2-40B4-BE49-F238E27FC236}">
                <a16:creationId xmlns:a16="http://schemas.microsoft.com/office/drawing/2014/main" id="{1F6EA66F-AA30-4698-85D9-8712450B6CC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477936" flipH="1">
            <a:off x="441399" y="1150806"/>
            <a:ext cx="2048929" cy="73986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6" descr="Transport, Plane, Concord, Aerodrome">
            <a:extLst>
              <a:ext uri="{FF2B5EF4-FFF2-40B4-BE49-F238E27FC236}">
                <a16:creationId xmlns:a16="http://schemas.microsoft.com/office/drawing/2014/main" id="{621361B2-00EC-4F7C-8C66-4B88D0B443D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477936" flipH="1">
            <a:off x="427039" y="2857323"/>
            <a:ext cx="2048929" cy="73986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6" descr="Transport, Plane, Concord, Aerodrome">
            <a:extLst>
              <a:ext uri="{FF2B5EF4-FFF2-40B4-BE49-F238E27FC236}">
                <a16:creationId xmlns:a16="http://schemas.microsoft.com/office/drawing/2014/main" id="{669E6C50-B843-4AA3-AAF6-A4B86216941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477936" flipH="1">
            <a:off x="340331" y="4625714"/>
            <a:ext cx="2048929" cy="739864"/>
          </a:xfrm>
          <a:prstGeom prst="rect">
            <a:avLst/>
          </a:prstGeom>
          <a:noFill/>
          <a:extLst>
            <a:ext uri="{909E8E84-426E-40DD-AFC4-6F175D3DCCD1}">
              <a14:hiddenFill xmlns:a14="http://schemas.microsoft.com/office/drawing/2010/main">
                <a:solidFill>
                  <a:srgbClr val="FFFFFF"/>
                </a:solidFill>
              </a14:hiddenFill>
            </a:ext>
          </a:extLst>
        </p:spPr>
      </p:pic>
      <p:sp>
        <p:nvSpPr>
          <p:cNvPr id="86" name="Rounded Rectangle 46">
            <a:extLst>
              <a:ext uri="{FF2B5EF4-FFF2-40B4-BE49-F238E27FC236}">
                <a16:creationId xmlns:a16="http://schemas.microsoft.com/office/drawing/2014/main" id="{FB09667E-50A2-4099-B9F5-10D9728BF65D}"/>
              </a:ext>
            </a:extLst>
          </p:cNvPr>
          <p:cNvSpPr/>
          <p:nvPr/>
        </p:nvSpPr>
        <p:spPr>
          <a:xfrm>
            <a:off x="8144046" y="187143"/>
            <a:ext cx="1886316" cy="83938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décollage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take-off</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Action Button: Custom 16">
            <a:hlinkClick r:id="" action="ppaction://noaction" highlightClick="1">
              <a:snd r:embed="rId20" name="jonction.wav"/>
            </a:hlinkClick>
            <a:extLst>
              <a:ext uri="{FF2B5EF4-FFF2-40B4-BE49-F238E27FC236}">
                <a16:creationId xmlns:a16="http://schemas.microsoft.com/office/drawing/2014/main" id="{8353D819-720B-436E-AE0A-4AF4DDE68FC8}"/>
              </a:ext>
            </a:extLst>
          </p:cNvPr>
          <p:cNvSpPr/>
          <p:nvPr/>
        </p:nvSpPr>
        <p:spPr>
          <a:xfrm>
            <a:off x="3159261" y="54222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Tree>
    <p:extLst>
      <p:ext uri="{BB962C8B-B14F-4D97-AF65-F5344CB8AC3E}">
        <p14:creationId xmlns:p14="http://schemas.microsoft.com/office/powerpoint/2010/main" val="418174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childTnLst>
                          </p:cTn>
                        </p:par>
                        <p:par>
                          <p:cTn id="7" fill="hold">
                            <p:stCondLst>
                              <p:cond delay="0"/>
                            </p:stCondLst>
                            <p:childTnLst>
                              <p:par>
                                <p:cTn id="8" presetID="63" presetClass="path" presetSubtype="0" accel="50000" decel="50000" fill="hold" nodeType="afterEffect">
                                  <p:stCondLst>
                                    <p:cond delay="0"/>
                                  </p:stCondLst>
                                  <p:childTnLst>
                                    <p:animMotion origin="layout" path="M 0 0 L 0.25 0 E" pathEditMode="relative" ptsTypes="">
                                      <p:cBhvr>
                                        <p:cTn id="9" dur="2000" fill="hold"/>
                                        <p:tgtEl>
                                          <p:spTgt spid="68"/>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55"/>
                                        </p:tgtEl>
                                        <p:attrNameLst>
                                          <p:attrName>style.visibility</p:attrName>
                                        </p:attrNameLst>
                                      </p:cBhvr>
                                      <p:to>
                                        <p:strVal val="hidden"/>
                                      </p:to>
                                    </p:set>
                                  </p:childTnLst>
                                </p:cTn>
                              </p:par>
                            </p:childTnLst>
                          </p:cTn>
                        </p:par>
                        <p:par>
                          <p:cTn id="14" fill="hold">
                            <p:stCondLst>
                              <p:cond delay="0"/>
                            </p:stCondLst>
                            <p:childTnLst>
                              <p:par>
                                <p:cTn id="15" presetID="63" presetClass="path" presetSubtype="0" accel="50000" decel="50000" fill="hold" nodeType="afterEffect">
                                  <p:stCondLst>
                                    <p:cond delay="0"/>
                                  </p:stCondLst>
                                  <p:childTnLst>
                                    <p:animMotion origin="layout" path="M 0.25 7.40741E-7 L 0.44987 0.00023 " pathEditMode="relative" rAng="0" ptsTypes="AA">
                                      <p:cBhvr>
                                        <p:cTn id="16" dur="2000" fill="hold"/>
                                        <p:tgtEl>
                                          <p:spTgt spid="68"/>
                                        </p:tgtEl>
                                        <p:attrNameLst>
                                          <p:attrName>ppt_x</p:attrName>
                                          <p:attrName>ppt_y</p:attrName>
                                        </p:attrNameLst>
                                      </p:cBhvr>
                                      <p:rCtr x="993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hidden"/>
                                      </p:to>
                                    </p:set>
                                  </p:childTnLst>
                                </p:cTn>
                              </p:par>
                            </p:childTnLst>
                          </p:cTn>
                        </p:par>
                        <p:par>
                          <p:cTn id="21" fill="hold">
                            <p:stCondLst>
                              <p:cond delay="0"/>
                            </p:stCondLst>
                            <p:childTnLst>
                              <p:par>
                                <p:cTn id="22" presetID="63" presetClass="path" presetSubtype="0" accel="50000" decel="50000" fill="hold" nodeType="afterEffect">
                                  <p:stCondLst>
                                    <p:cond delay="0"/>
                                  </p:stCondLst>
                                  <p:childTnLst>
                                    <p:animMotion origin="layout" path="M 0.44987 0.00023 L 0.65104 -0.05347 " pathEditMode="relative" rAng="0" ptsTypes="AA">
                                      <p:cBhvr>
                                        <p:cTn id="23" dur="2000" fill="hold"/>
                                        <p:tgtEl>
                                          <p:spTgt spid="68"/>
                                        </p:tgtEl>
                                        <p:attrNameLst>
                                          <p:attrName>ppt_x</p:attrName>
                                          <p:attrName>ppt_y</p:attrName>
                                        </p:attrNameLst>
                                      </p:cBhvr>
                                      <p:rCtr x="9753" y="-2639"/>
                                    </p:animMotion>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3"/>
                                        </p:tgtEl>
                                        <p:attrNameLst>
                                          <p:attrName>style.visibility</p:attrName>
                                        </p:attrNameLst>
                                      </p:cBhvr>
                                      <p:to>
                                        <p:strVal val="hidden"/>
                                      </p:to>
                                    </p:set>
                                  </p:childTnLst>
                                </p:cTn>
                              </p:par>
                            </p:childTnLst>
                          </p:cTn>
                        </p:par>
                        <p:par>
                          <p:cTn id="28" fill="hold">
                            <p:stCondLst>
                              <p:cond delay="0"/>
                            </p:stCondLst>
                            <p:childTnLst>
                              <p:par>
                                <p:cTn id="29" presetID="63" presetClass="path" presetSubtype="0" accel="50000" decel="50000" fill="hold" nodeType="afterEffect">
                                  <p:stCondLst>
                                    <p:cond delay="0"/>
                                  </p:stCondLst>
                                  <p:childTnLst>
                                    <p:animMotion origin="layout" path="M 0.65104 -0.05348 L 0.79571 -0.1088 " pathEditMode="relative" rAng="0" ptsTypes="AA">
                                      <p:cBhvr>
                                        <p:cTn id="30" dur="2000" fill="hold"/>
                                        <p:tgtEl>
                                          <p:spTgt spid="68"/>
                                        </p:tgtEl>
                                        <p:attrNameLst>
                                          <p:attrName>ppt_x</p:attrName>
                                          <p:attrName>ppt_y</p:attrName>
                                        </p:attrNameLst>
                                      </p:cBhvr>
                                      <p:rCtr x="7227" y="-2500"/>
                                    </p:animMotion>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hidden"/>
                                      </p:to>
                                    </p:set>
                                  </p:childTnLst>
                                </p:cTn>
                              </p:par>
                            </p:childTnLst>
                          </p:cTn>
                        </p:par>
                        <p:par>
                          <p:cTn id="35" fill="hold">
                            <p:stCondLst>
                              <p:cond delay="0"/>
                            </p:stCondLst>
                            <p:childTnLst>
                              <p:par>
                                <p:cTn id="36" presetID="56" presetClass="path" presetSubtype="0" accel="50000" decel="50000" fill="hold" nodeType="afterEffect">
                                  <p:stCondLst>
                                    <p:cond delay="0"/>
                                  </p:stCondLst>
                                  <p:childTnLst>
                                    <p:animMotion origin="layout" path="M 0.79571 -0.1088 L 0.96927 -0.19282 " pathEditMode="relative" rAng="0" ptsTypes="AA">
                                      <p:cBhvr>
                                        <p:cTn id="37" dur="2000" fill="hold"/>
                                        <p:tgtEl>
                                          <p:spTgt spid="68"/>
                                        </p:tgtEl>
                                        <p:attrNameLst>
                                          <p:attrName>ppt_x</p:attrName>
                                          <p:attrName>ppt_y</p:attrName>
                                        </p:attrNameLst>
                                      </p:cBhvr>
                                      <p:rCtr x="8672" y="-4213"/>
                                    </p:animMotion>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7"/>
                                        </p:tgtEl>
                                        <p:attrNameLst>
                                          <p:attrName>style.visibility</p:attrName>
                                        </p:attrNameLst>
                                      </p:cBhvr>
                                      <p:to>
                                        <p:strVal val="hidden"/>
                                      </p:to>
                                    </p:set>
                                  </p:childTnLst>
                                </p:cTn>
                              </p:par>
                            </p:childTnLst>
                          </p:cTn>
                        </p:par>
                        <p:par>
                          <p:cTn id="42" fill="hold">
                            <p:stCondLst>
                              <p:cond delay="0"/>
                            </p:stCondLst>
                            <p:childTnLst>
                              <p:par>
                                <p:cTn id="43" presetID="63" presetClass="path" presetSubtype="0" accel="50000" decel="50000" fill="hold" nodeType="afterEffect">
                                  <p:stCondLst>
                                    <p:cond delay="0"/>
                                  </p:stCondLst>
                                  <p:childTnLst>
                                    <p:animMotion origin="layout" path="M -4.16667E-7 -1.85185E-6 L 0.18346 -0.00231 " pathEditMode="relative" rAng="0" ptsTypes="AA">
                                      <p:cBhvr>
                                        <p:cTn id="44" dur="2000" fill="hold"/>
                                        <p:tgtEl>
                                          <p:spTgt spid="92"/>
                                        </p:tgtEl>
                                        <p:attrNameLst>
                                          <p:attrName>ppt_x</p:attrName>
                                          <p:attrName>ppt_y</p:attrName>
                                        </p:attrNameLst>
                                      </p:cBhvr>
                                      <p:rCtr x="9167" y="-116"/>
                                    </p:animMotion>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hidden"/>
                                      </p:to>
                                    </p:set>
                                  </p:childTnLst>
                                </p:cTn>
                              </p:par>
                            </p:childTnLst>
                          </p:cTn>
                        </p:par>
                        <p:par>
                          <p:cTn id="49" fill="hold">
                            <p:stCondLst>
                              <p:cond delay="0"/>
                            </p:stCondLst>
                            <p:childTnLst>
                              <p:par>
                                <p:cTn id="50" presetID="63" presetClass="path" presetSubtype="0" accel="50000" decel="50000" fill="hold" nodeType="afterEffect">
                                  <p:stCondLst>
                                    <p:cond delay="0"/>
                                  </p:stCondLst>
                                  <p:childTnLst>
                                    <p:animMotion origin="layout" path="M 0.18346 -0.00232 L 0.35326 0.00046 " pathEditMode="relative" rAng="0" ptsTypes="AA">
                                      <p:cBhvr>
                                        <p:cTn id="51" dur="2000" fill="hold"/>
                                        <p:tgtEl>
                                          <p:spTgt spid="92"/>
                                        </p:tgtEl>
                                        <p:attrNameLst>
                                          <p:attrName>ppt_x</p:attrName>
                                          <p:attrName>ppt_y</p:attrName>
                                        </p:attrNameLst>
                                      </p:cBhvr>
                                      <p:rCtr x="8490" y="-46"/>
                                    </p:animMotion>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hidden"/>
                                      </p:to>
                                    </p:set>
                                  </p:childTnLst>
                                </p:cTn>
                              </p:par>
                            </p:childTnLst>
                          </p:cTn>
                        </p:par>
                        <p:par>
                          <p:cTn id="56" fill="hold">
                            <p:stCondLst>
                              <p:cond delay="0"/>
                            </p:stCondLst>
                            <p:childTnLst>
                              <p:par>
                                <p:cTn id="57" presetID="63" presetClass="path" presetSubtype="0" accel="50000" decel="50000" fill="hold" nodeType="afterEffect">
                                  <p:stCondLst>
                                    <p:cond delay="0"/>
                                  </p:stCondLst>
                                  <p:childTnLst>
                                    <p:animMotion origin="layout" path="M 0.35326 0.00046 L 0.51354 0.00046 " pathEditMode="relative" rAng="0" ptsTypes="AA">
                                      <p:cBhvr>
                                        <p:cTn id="58" dur="2000" fill="hold"/>
                                        <p:tgtEl>
                                          <p:spTgt spid="92"/>
                                        </p:tgtEl>
                                        <p:attrNameLst>
                                          <p:attrName>ppt_x</p:attrName>
                                          <p:attrName>ppt_y</p:attrName>
                                        </p:attrNameLst>
                                      </p:cBhvr>
                                      <p:rCtr x="8008" y="-46"/>
                                    </p:animMotion>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hidden"/>
                                      </p:to>
                                    </p:set>
                                  </p:childTnLst>
                                </p:cTn>
                              </p:par>
                            </p:childTnLst>
                          </p:cTn>
                        </p:par>
                        <p:par>
                          <p:cTn id="63" fill="hold">
                            <p:stCondLst>
                              <p:cond delay="0"/>
                            </p:stCondLst>
                            <p:childTnLst>
                              <p:par>
                                <p:cTn id="64" presetID="63" presetClass="path" presetSubtype="0" accel="50000" decel="50000" fill="hold" nodeType="afterEffect">
                                  <p:stCondLst>
                                    <p:cond delay="0"/>
                                  </p:stCondLst>
                                  <p:childTnLst>
                                    <p:animMotion origin="layout" path="M 0.51354 0.00046 L 0.68021 -0.0537 " pathEditMode="relative" rAng="0" ptsTypes="AA">
                                      <p:cBhvr>
                                        <p:cTn id="65" dur="2000" fill="hold"/>
                                        <p:tgtEl>
                                          <p:spTgt spid="92"/>
                                        </p:tgtEl>
                                        <p:attrNameLst>
                                          <p:attrName>ppt_x</p:attrName>
                                          <p:attrName>ppt_y</p:attrName>
                                        </p:attrNameLst>
                                      </p:cBhvr>
                                      <p:rCtr x="8333" y="-2847"/>
                                    </p:animMotion>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58"/>
                                        </p:tgtEl>
                                        <p:attrNameLst>
                                          <p:attrName>style.visibility</p:attrName>
                                        </p:attrNameLst>
                                      </p:cBhvr>
                                      <p:to>
                                        <p:strVal val="hidden"/>
                                      </p:to>
                                    </p:set>
                                  </p:childTnLst>
                                </p:cTn>
                              </p:par>
                            </p:childTnLst>
                          </p:cTn>
                        </p:par>
                        <p:par>
                          <p:cTn id="70" fill="hold">
                            <p:stCondLst>
                              <p:cond delay="0"/>
                            </p:stCondLst>
                            <p:childTnLst>
                              <p:par>
                                <p:cTn id="71" presetID="63" presetClass="path" presetSubtype="0" accel="50000" decel="50000" fill="hold" nodeType="afterEffect">
                                  <p:stCondLst>
                                    <p:cond delay="0"/>
                                  </p:stCondLst>
                                  <p:childTnLst>
                                    <p:animMotion origin="layout" path="M 0.68021 -0.0537 L 0.79688 -0.11736 " pathEditMode="relative" rAng="0" ptsTypes="AA">
                                      <p:cBhvr>
                                        <p:cTn id="72" dur="2000" fill="hold"/>
                                        <p:tgtEl>
                                          <p:spTgt spid="92"/>
                                        </p:tgtEl>
                                        <p:attrNameLst>
                                          <p:attrName>ppt_x</p:attrName>
                                          <p:attrName>ppt_y</p:attrName>
                                        </p:attrNameLst>
                                      </p:cBhvr>
                                      <p:rCtr x="5482" y="-3125"/>
                                    </p:animMotion>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65"/>
                                        </p:tgtEl>
                                        <p:attrNameLst>
                                          <p:attrName>style.visibility</p:attrName>
                                        </p:attrNameLst>
                                      </p:cBhvr>
                                      <p:to>
                                        <p:strVal val="hidden"/>
                                      </p:to>
                                    </p:set>
                                  </p:childTnLst>
                                </p:cTn>
                              </p:par>
                            </p:childTnLst>
                          </p:cTn>
                        </p:par>
                        <p:par>
                          <p:cTn id="77" fill="hold">
                            <p:stCondLst>
                              <p:cond delay="0"/>
                            </p:stCondLst>
                            <p:childTnLst>
                              <p:par>
                                <p:cTn id="78" presetID="56" presetClass="path" presetSubtype="0" accel="50000" decel="50000" fill="hold" nodeType="afterEffect">
                                  <p:stCondLst>
                                    <p:cond delay="0"/>
                                  </p:stCondLst>
                                  <p:childTnLst>
                                    <p:animMotion origin="layout" path="M 0.79688 -0.11736 L 0.97083 -0.21898 " pathEditMode="relative" rAng="0" ptsTypes="AA">
                                      <p:cBhvr>
                                        <p:cTn id="79" dur="2000" fill="hold"/>
                                        <p:tgtEl>
                                          <p:spTgt spid="92"/>
                                        </p:tgtEl>
                                        <p:attrNameLst>
                                          <p:attrName>ppt_x</p:attrName>
                                          <p:attrName>ppt_y</p:attrName>
                                        </p:attrNameLst>
                                      </p:cBhvr>
                                      <p:rCtr x="8698" y="-5093"/>
                                    </p:animMotion>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0" nodeType="clickEffect">
                                  <p:stCondLst>
                                    <p:cond delay="0"/>
                                  </p:stCondLst>
                                  <p:childTnLst>
                                    <p:set>
                                      <p:cBhvr>
                                        <p:cTn id="83" dur="1" fill="hold">
                                          <p:stCondLst>
                                            <p:cond delay="0"/>
                                          </p:stCondLst>
                                        </p:cTn>
                                        <p:tgtEl>
                                          <p:spTgt spid="56"/>
                                        </p:tgtEl>
                                        <p:attrNameLst>
                                          <p:attrName>style.visibility</p:attrName>
                                        </p:attrNameLst>
                                      </p:cBhvr>
                                      <p:to>
                                        <p:strVal val="hidden"/>
                                      </p:to>
                                    </p:set>
                                  </p:childTnLst>
                                </p:cTn>
                              </p:par>
                            </p:childTnLst>
                          </p:cTn>
                        </p:par>
                        <p:par>
                          <p:cTn id="84" fill="hold">
                            <p:stCondLst>
                              <p:cond delay="0"/>
                            </p:stCondLst>
                            <p:childTnLst>
                              <p:par>
                                <p:cTn id="85" presetID="63" presetClass="path" presetSubtype="0" accel="50000" decel="50000" fill="hold" nodeType="afterEffect">
                                  <p:stCondLst>
                                    <p:cond delay="0"/>
                                  </p:stCondLst>
                                  <p:childTnLst>
                                    <p:animMotion origin="layout" path="M 1.04167E-6 -2.22222E-6 L 0.22096 0.00162 " pathEditMode="relative" rAng="0" ptsTypes="AA">
                                      <p:cBhvr>
                                        <p:cTn id="86" dur="2000" fill="hold"/>
                                        <p:tgtEl>
                                          <p:spTgt spid="94"/>
                                        </p:tgtEl>
                                        <p:attrNameLst>
                                          <p:attrName>ppt_x</p:attrName>
                                          <p:attrName>ppt_y</p:attrName>
                                        </p:attrNameLst>
                                      </p:cBhvr>
                                      <p:rCtr x="11042" y="69"/>
                                    </p:animMotion>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hidden"/>
                                      </p:to>
                                    </p:set>
                                  </p:childTnLst>
                                </p:cTn>
                              </p:par>
                            </p:childTnLst>
                          </p:cTn>
                        </p:par>
                        <p:par>
                          <p:cTn id="91" fill="hold">
                            <p:stCondLst>
                              <p:cond delay="0"/>
                            </p:stCondLst>
                            <p:childTnLst>
                              <p:par>
                                <p:cTn id="92" presetID="63" presetClass="path" presetSubtype="0" accel="50000" decel="50000" fill="hold" nodeType="afterEffect">
                                  <p:stCondLst>
                                    <p:cond delay="0"/>
                                  </p:stCondLst>
                                  <p:childTnLst>
                                    <p:animMotion origin="layout" path="M 0.22097 0.00162 L 0.40299 0.00162 " pathEditMode="relative" rAng="0" ptsTypes="AA">
                                      <p:cBhvr>
                                        <p:cTn id="93" dur="2000" fill="hold"/>
                                        <p:tgtEl>
                                          <p:spTgt spid="94"/>
                                        </p:tgtEl>
                                        <p:attrNameLst>
                                          <p:attrName>ppt_x</p:attrName>
                                          <p:attrName>ppt_y</p:attrName>
                                        </p:attrNameLst>
                                      </p:cBhvr>
                                      <p:rCtr x="9023" y="-46"/>
                                    </p:animMotion>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grpId="0" nodeType="clickEffect">
                                  <p:stCondLst>
                                    <p:cond delay="0"/>
                                  </p:stCondLst>
                                  <p:childTnLst>
                                    <p:set>
                                      <p:cBhvr>
                                        <p:cTn id="97" dur="1" fill="hold">
                                          <p:stCondLst>
                                            <p:cond delay="0"/>
                                          </p:stCondLst>
                                        </p:cTn>
                                        <p:tgtEl>
                                          <p:spTgt spid="60"/>
                                        </p:tgtEl>
                                        <p:attrNameLst>
                                          <p:attrName>style.visibility</p:attrName>
                                        </p:attrNameLst>
                                      </p:cBhvr>
                                      <p:to>
                                        <p:strVal val="hidden"/>
                                      </p:to>
                                    </p:set>
                                  </p:childTnLst>
                                </p:cTn>
                              </p:par>
                            </p:childTnLst>
                          </p:cTn>
                        </p:par>
                        <p:par>
                          <p:cTn id="98" fill="hold">
                            <p:stCondLst>
                              <p:cond delay="0"/>
                            </p:stCondLst>
                            <p:childTnLst>
                              <p:par>
                                <p:cTn id="99" presetID="63" presetClass="path" presetSubtype="0" accel="50000" decel="50000" fill="hold" nodeType="afterEffect">
                                  <p:stCondLst>
                                    <p:cond delay="0"/>
                                  </p:stCondLst>
                                  <p:childTnLst>
                                    <p:animMotion origin="layout" path="M 0.40299 0.00162 L 0.59831 -0.04606 " pathEditMode="relative" rAng="0" ptsTypes="AA">
                                      <p:cBhvr>
                                        <p:cTn id="100" dur="2000" fill="hold"/>
                                        <p:tgtEl>
                                          <p:spTgt spid="94"/>
                                        </p:tgtEl>
                                        <p:attrNameLst>
                                          <p:attrName>ppt_x</p:attrName>
                                          <p:attrName>ppt_y</p:attrName>
                                        </p:attrNameLst>
                                      </p:cBhvr>
                                      <p:rCtr x="9766" y="-2431"/>
                                    </p:animMotion>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0" nodeType="clickEffect">
                                  <p:stCondLst>
                                    <p:cond delay="0"/>
                                  </p:stCondLst>
                                  <p:childTnLst>
                                    <p:set>
                                      <p:cBhvr>
                                        <p:cTn id="104" dur="1" fill="hold">
                                          <p:stCondLst>
                                            <p:cond delay="0"/>
                                          </p:stCondLst>
                                        </p:cTn>
                                        <p:tgtEl>
                                          <p:spTgt spid="62"/>
                                        </p:tgtEl>
                                        <p:attrNameLst>
                                          <p:attrName>style.visibility</p:attrName>
                                        </p:attrNameLst>
                                      </p:cBhvr>
                                      <p:to>
                                        <p:strVal val="hidden"/>
                                      </p:to>
                                    </p:set>
                                  </p:childTnLst>
                                </p:cTn>
                              </p:par>
                            </p:childTnLst>
                          </p:cTn>
                        </p:par>
                        <p:par>
                          <p:cTn id="105" fill="hold">
                            <p:stCondLst>
                              <p:cond delay="0"/>
                            </p:stCondLst>
                            <p:childTnLst>
                              <p:par>
                                <p:cTn id="106" presetID="63" presetClass="path" presetSubtype="0" accel="50000" decel="50000" fill="hold" nodeType="afterEffect">
                                  <p:stCondLst>
                                    <p:cond delay="0"/>
                                  </p:stCondLst>
                                  <p:childTnLst>
                                    <p:animMotion origin="layout" path="M 0.59831 -0.04606 L 0.79753 -0.12106 " pathEditMode="relative" rAng="0" ptsTypes="AA">
                                      <p:cBhvr>
                                        <p:cTn id="107" dur="2000" fill="hold"/>
                                        <p:tgtEl>
                                          <p:spTgt spid="94"/>
                                        </p:tgtEl>
                                        <p:attrNameLst>
                                          <p:attrName>ppt_x</p:attrName>
                                          <p:attrName>ppt_y</p:attrName>
                                        </p:attrNameLst>
                                      </p:cBhvr>
                                      <p:rCtr x="9792" y="-3750"/>
                                    </p:animMotion>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95"/>
                                        </p:tgtEl>
                                        <p:attrNameLst>
                                          <p:attrName>style.visibility</p:attrName>
                                        </p:attrNameLst>
                                      </p:cBhvr>
                                      <p:to>
                                        <p:strVal val="hidden"/>
                                      </p:to>
                                    </p:set>
                                  </p:childTnLst>
                                </p:cTn>
                              </p:par>
                            </p:childTnLst>
                          </p:cTn>
                        </p:par>
                        <p:par>
                          <p:cTn id="112" fill="hold">
                            <p:stCondLst>
                              <p:cond delay="0"/>
                            </p:stCondLst>
                            <p:childTnLst>
                              <p:par>
                                <p:cTn id="113" presetID="56" presetClass="path" presetSubtype="0" accel="50000" decel="50000" fill="hold" nodeType="afterEffect">
                                  <p:stCondLst>
                                    <p:cond delay="0"/>
                                  </p:stCondLst>
                                  <p:childTnLst>
                                    <p:animMotion origin="layout" path="M 0.79752 -0.12107 L 0.97799 -0.21458 " pathEditMode="relative" rAng="0" ptsTypes="AA">
                                      <p:cBhvr>
                                        <p:cTn id="114" dur="2000" fill="hold"/>
                                        <p:tgtEl>
                                          <p:spTgt spid="94"/>
                                        </p:tgtEl>
                                        <p:attrNameLst>
                                          <p:attrName>ppt_x</p:attrName>
                                          <p:attrName>ppt_y</p:attrName>
                                        </p:attrNameLst>
                                      </p:cBhvr>
                                      <p:rCtr x="8789" y="-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4" grpId="0" animBg="1"/>
      <p:bldP spid="65" grpId="0" animBg="1"/>
      <p:bldP spid="9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[on]</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Consolidation [6]</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303831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pic>
        <p:nvPicPr>
          <p:cNvPr id="6146" name="Picture 2" descr="a forbidden sig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178282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1029" y="169923"/>
            <a:ext cx="10515600" cy="1325563"/>
          </a:xfrm>
        </p:spPr>
        <p:txBody>
          <a:bodyPr>
            <a:normAutofit fontScale="90000"/>
          </a:bodyPr>
          <a:lstStyle/>
          <a:p>
            <a:pPr algn="ctr"/>
            <a:r>
              <a:rPr lang="en-GB" sz="13300" b="1" dirty="0">
                <a:solidFill>
                  <a:srgbClr val="115076"/>
                </a:solidFill>
                <a:cs typeface="Calibri" panose="020F0502020204030204" pitchFamily="34" charset="0"/>
              </a:rPr>
              <a:t>on</a:t>
            </a:r>
            <a:endParaRPr lang="en-GB" dirty="0"/>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forbidden sig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elev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635" y="1447070"/>
            <a:ext cx="1647506" cy="1444314"/>
          </a:xfrm>
          <a:prstGeom prst="rect">
            <a:avLst/>
          </a:prstGeom>
          <a:effectLst>
            <a:outerShdw blurRad="50800" dist="38100" dir="5400000" algn="t" rotWithShape="0">
              <a:prstClr val="black">
                <a:alpha val="40000"/>
              </a:prstClr>
            </a:outerShdw>
          </a:effectLst>
        </p:spPr>
      </p:pic>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pic>
        <p:nvPicPr>
          <p:cNvPr id="14" name="Picture 13" descr="the glob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4635" y="4470483"/>
            <a:ext cx="1808976" cy="1688378"/>
          </a:xfrm>
          <a:prstGeom prst="rect">
            <a:avLst/>
          </a:prstGeom>
        </p:spPr>
      </p:pic>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5040229" y="5420198"/>
            <a:ext cx="201529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show]</a:t>
            </a: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5" name="Rectangle 4"/>
          <p:cNvSpPr/>
          <p:nvPr/>
        </p:nvSpPr>
        <p:spPr>
          <a:xfrm>
            <a:off x="8368404" y="1263692"/>
            <a:ext cx="30925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continue]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3" name="Rectangle 2"/>
          <p:cNvSpPr/>
          <p:nvPr/>
        </p:nvSpPr>
        <p:spPr>
          <a:xfrm>
            <a:off x="8422499" y="4470483"/>
            <a:ext cx="31373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the back]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02509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on onz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7" name="on contin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on contin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on mon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8" name="on mon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9" name="on montr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subTnLst>
                                    <p:audio>
                                      <p:cMediaNode>
                                        <p:cTn display="0" masterRel="sameClick">
                                          <p:stCondLst>
                                            <p:cond evt="begin" delay="0">
                                              <p:tn val="56"/>
                                            </p:cond>
                                          </p:stCondLst>
                                          <p:endCondLst>
                                            <p:cond evt="onStopAudio" delay="0">
                                              <p:tgtEl>
                                                <p:sldTgt/>
                                              </p:tgtEl>
                                            </p:cond>
                                          </p:endCondLst>
                                        </p:cTn>
                                        <p:tgtEl>
                                          <p:sndTgt r:embed="rId9" name="on montr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10" name="on au fon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17" grpId="0"/>
      <p:bldP spid="20" grpId="0"/>
      <p:bldP spid="23" grpId="0"/>
      <p:bldP spid="21" grpId="0"/>
      <p:bldP spid="4" grpId="0"/>
      <p:bldP spid="26" grpId="0"/>
      <p:bldP spid="5" grpId="0"/>
      <p:bldP spid="22"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59" y="178002"/>
            <a:ext cx="5492196" cy="867128"/>
          </a:xfrm>
          <a:prstGeom prst="rect">
            <a:avLst/>
          </a:prstGeom>
        </p:spPr>
      </p:pic>
      <p:sp>
        <p:nvSpPr>
          <p:cNvPr id="4" name="Title 3"/>
          <p:cNvSpPr>
            <a:spLocks noGrp="1"/>
          </p:cNvSpPr>
          <p:nvPr>
            <p:ph type="title"/>
          </p:nvPr>
        </p:nvSpPr>
        <p:spPr>
          <a:xfrm>
            <a:off x="15959" y="177820"/>
            <a:ext cx="5265384" cy="707849"/>
          </a:xfrm>
        </p:spPr>
        <p:txBody>
          <a:bodyPr>
            <a:normAutofit/>
          </a:bodyPr>
          <a:lstStyle/>
          <a:p>
            <a:r>
              <a:rPr lang="fr-FR" sz="3600" b="1" dirty="0">
                <a:solidFill>
                  <a:schemeClr val="bg1"/>
                </a:solidFill>
              </a:rPr>
              <a:t>Les voyelles nasales </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81801" y="251600"/>
            <a:ext cx="154508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
        <p:nvSpPr>
          <p:cNvPr id="2" name="TextBox 1">
            <a:extLst>
              <a:ext uri="{FF2B5EF4-FFF2-40B4-BE49-F238E27FC236}">
                <a16:creationId xmlns:a16="http://schemas.microsoft.com/office/drawing/2014/main" id="{F5AEF9DF-2FD5-1442-9E84-D31130754D83}"/>
              </a:ext>
            </a:extLst>
          </p:cNvPr>
          <p:cNvSpPr txBox="1"/>
          <p:nvPr/>
        </p:nvSpPr>
        <p:spPr>
          <a:xfrm>
            <a:off x="2074523" y="1966326"/>
            <a:ext cx="1833147" cy="1938992"/>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tr</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om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to deceive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8AC3E6F7-F57E-4B9C-B826-A7D25754D13D}"/>
              </a:ext>
            </a:extLst>
          </p:cNvPr>
          <p:cNvSpPr txBox="1"/>
          <p:nvPr/>
        </p:nvSpPr>
        <p:spPr>
          <a:xfrm>
            <a:off x="38150" y="1066043"/>
            <a:ext cx="121538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that the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nasal</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SSCs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and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[om]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become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non-nasal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sounds when they come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before a vowel.</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92A3D034-4C3E-405B-986F-331EA084B620}"/>
              </a:ext>
            </a:extLst>
          </p:cNvPr>
          <p:cNvSpPr txBox="1"/>
          <p:nvPr/>
        </p:nvSpPr>
        <p:spPr>
          <a:xfrm>
            <a:off x="8138167" y="3981497"/>
            <a:ext cx="2152768" cy="2215991"/>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m</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on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archie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monarchy</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3C83F86-C9DE-440C-A4B9-EF14F6F2CE74}"/>
              </a:ext>
            </a:extLst>
          </p:cNvPr>
          <p:cNvSpPr txBox="1"/>
          <p:nvPr/>
        </p:nvSpPr>
        <p:spPr>
          <a:xfrm>
            <a:off x="10358598" y="3990948"/>
            <a:ext cx="1673394" cy="2215991"/>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c</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om</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plot</a:t>
            </a:r>
            <a:endPar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plot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F6F7BA76-CF35-4090-86E0-7259204EBDA4}"/>
              </a:ext>
            </a:extLst>
          </p:cNvPr>
          <p:cNvSpPr txBox="1"/>
          <p:nvPr/>
        </p:nvSpPr>
        <p:spPr>
          <a:xfrm>
            <a:off x="10404716" y="1978977"/>
            <a:ext cx="1622551" cy="1938992"/>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bât</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[stick]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0574DA6C-2F04-400E-9805-65AF1D6D6A20}"/>
              </a:ext>
            </a:extLst>
          </p:cNvPr>
          <p:cNvSpPr txBox="1"/>
          <p:nvPr/>
        </p:nvSpPr>
        <p:spPr>
          <a:xfrm>
            <a:off x="6285252" y="3981497"/>
            <a:ext cx="1750143" cy="2215991"/>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c</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om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ité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committee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0501834-70F3-45F0-BC2B-17271A21BB26}"/>
              </a:ext>
            </a:extLst>
          </p:cNvPr>
          <p:cNvSpPr txBox="1"/>
          <p:nvPr/>
        </p:nvSpPr>
        <p:spPr>
          <a:xfrm>
            <a:off x="7849911" y="1966326"/>
            <a:ext cx="2441026" cy="1938992"/>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reb</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on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dir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bounce back]</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54B66AE-ABF7-4BC0-95A5-6637D0635B42}"/>
              </a:ext>
            </a:extLst>
          </p:cNvPr>
          <p:cNvSpPr txBox="1"/>
          <p:nvPr/>
        </p:nvSpPr>
        <p:spPr>
          <a:xfrm>
            <a:off x="177431" y="3969129"/>
            <a:ext cx="1966891" cy="2215991"/>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escadr</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[squadron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4ABBC46-FA7C-411B-B75C-4251ED2EC9B3}"/>
              </a:ext>
            </a:extLst>
          </p:cNvPr>
          <p:cNvSpPr txBox="1"/>
          <p:nvPr/>
        </p:nvSpPr>
        <p:spPr>
          <a:xfrm>
            <a:off x="5985987" y="1966326"/>
            <a:ext cx="1750143" cy="1938992"/>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c</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om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pas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compass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5936A0E-A06E-4FE0-A8D3-2F8307F19B1C}"/>
              </a:ext>
            </a:extLst>
          </p:cNvPr>
          <p:cNvSpPr txBox="1"/>
          <p:nvPr/>
        </p:nvSpPr>
        <p:spPr>
          <a:xfrm>
            <a:off x="163724" y="1966326"/>
            <a:ext cx="1797019" cy="1938992"/>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col</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on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ial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colonial</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C41C8F6-DC00-496B-A98B-FA28407CF230}"/>
              </a:ext>
            </a:extLst>
          </p:cNvPr>
          <p:cNvSpPr txBox="1"/>
          <p:nvPr/>
        </p:nvSpPr>
        <p:spPr>
          <a:xfrm>
            <a:off x="2255718" y="3969129"/>
            <a:ext cx="1747569" cy="2215991"/>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prén</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first name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3D5F316-6289-4EC2-BD32-D0053DCD619C}"/>
              </a:ext>
            </a:extLst>
          </p:cNvPr>
          <p:cNvSpPr txBox="1"/>
          <p:nvPr/>
        </p:nvSpPr>
        <p:spPr>
          <a:xfrm>
            <a:off x="4128130" y="3969129"/>
            <a:ext cx="2075441" cy="2215991"/>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bonh</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om</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friendliness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2B3716A5-D9AA-407A-8688-FD772B6179AD}"/>
              </a:ext>
            </a:extLst>
          </p:cNvPr>
          <p:cNvSpPr txBox="1"/>
          <p:nvPr/>
        </p:nvSpPr>
        <p:spPr>
          <a:xfrm>
            <a:off x="4003288" y="1966326"/>
            <a:ext cx="1900752" cy="1938992"/>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n</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om</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nomadic</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81" name="Group 80">
            <a:extLst>
              <a:ext uri="{FF2B5EF4-FFF2-40B4-BE49-F238E27FC236}">
                <a16:creationId xmlns:a16="http://schemas.microsoft.com/office/drawing/2014/main" id="{3D174AC2-AB17-4070-A2AE-3C5A6B2220A6}"/>
              </a:ext>
            </a:extLst>
          </p:cNvPr>
          <p:cNvGrpSpPr/>
          <p:nvPr/>
        </p:nvGrpSpPr>
        <p:grpSpPr>
          <a:xfrm>
            <a:off x="9311022" y="180579"/>
            <a:ext cx="905658" cy="707849"/>
            <a:chOff x="8767591" y="272802"/>
            <a:chExt cx="905658" cy="707849"/>
          </a:xfrm>
        </p:grpSpPr>
        <p:pic>
          <p:nvPicPr>
            <p:cNvPr id="75" name="Picture 74" descr="Icon&#10;&#10;Description automatically generated">
              <a:extLst>
                <a:ext uri="{FF2B5EF4-FFF2-40B4-BE49-F238E27FC236}">
                  <a16:creationId xmlns:a16="http://schemas.microsoft.com/office/drawing/2014/main" id="{EAEE8A61-083A-4907-AF3C-EC6FCE39F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77" name="Picture 76" descr="Shape&#10;&#10;Description automatically generated">
              <a:extLst>
                <a:ext uri="{FF2B5EF4-FFF2-40B4-BE49-F238E27FC236}">
                  <a16:creationId xmlns:a16="http://schemas.microsoft.com/office/drawing/2014/main" id="{0A6995BD-5353-4289-8483-1DA42066A5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82" name="Group 81">
            <a:extLst>
              <a:ext uri="{FF2B5EF4-FFF2-40B4-BE49-F238E27FC236}">
                <a16:creationId xmlns:a16="http://schemas.microsoft.com/office/drawing/2014/main" id="{D93CE20C-B0A3-47AD-80C8-02134F85D2EC}"/>
              </a:ext>
            </a:extLst>
          </p:cNvPr>
          <p:cNvGrpSpPr/>
          <p:nvPr/>
        </p:nvGrpSpPr>
        <p:grpSpPr>
          <a:xfrm>
            <a:off x="5598582" y="176930"/>
            <a:ext cx="1007605" cy="707849"/>
            <a:chOff x="6369600" y="211352"/>
            <a:chExt cx="1007605" cy="707849"/>
          </a:xfrm>
        </p:grpSpPr>
        <p:pic>
          <p:nvPicPr>
            <p:cNvPr id="74" name="Picture 73" descr="Icon&#10;&#10;Description automatically generated">
              <a:extLst>
                <a:ext uri="{FF2B5EF4-FFF2-40B4-BE49-F238E27FC236}">
                  <a16:creationId xmlns:a16="http://schemas.microsoft.com/office/drawing/2014/main" id="{F548BED2-AA30-4342-B7EF-B94F831CE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79" name="Picture 78" descr="Shape&#10;&#10;Description automatically generated">
              <a:extLst>
                <a:ext uri="{FF2B5EF4-FFF2-40B4-BE49-F238E27FC236}">
                  <a16:creationId xmlns:a16="http://schemas.microsoft.com/office/drawing/2014/main" id="{4D20D9F5-BE42-47FF-8936-75C5A4A584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
        <p:nvSpPr>
          <p:cNvPr id="84" name="TextBox 83">
            <a:extLst>
              <a:ext uri="{FF2B5EF4-FFF2-40B4-BE49-F238E27FC236}">
                <a16:creationId xmlns:a16="http://schemas.microsoft.com/office/drawing/2014/main" id="{080C3171-4E68-4212-8858-27694743F0BD}"/>
              </a:ext>
            </a:extLst>
          </p:cNvPr>
          <p:cNvSpPr txBox="1"/>
          <p:nvPr/>
        </p:nvSpPr>
        <p:spPr>
          <a:xfrm>
            <a:off x="6407795" y="227357"/>
            <a:ext cx="293641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Are the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vowels in bold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nasal or non-nasal?</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22" name="Picture 21" descr="Icon&#10;&#10;Description automatically generated">
            <a:hlinkClick r:id="" action="ppaction://noaction">
              <a:snd r:embed="rId7" name="tromper.wav"/>
            </a:hlinkClick>
            <a:extLst>
              <a:ext uri="{FF2B5EF4-FFF2-40B4-BE49-F238E27FC236}">
                <a16:creationId xmlns:a16="http://schemas.microsoft.com/office/drawing/2014/main" id="{F0FF19E1-8CFB-439F-8183-ECA3870D3E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6318" y="2580004"/>
            <a:ext cx="1187808" cy="1319787"/>
          </a:xfrm>
          <a:prstGeom prst="rect">
            <a:avLst/>
          </a:prstGeom>
        </p:spPr>
      </p:pic>
      <p:grpSp>
        <p:nvGrpSpPr>
          <p:cNvPr id="106" name="Group 105">
            <a:extLst>
              <a:ext uri="{FF2B5EF4-FFF2-40B4-BE49-F238E27FC236}">
                <a16:creationId xmlns:a16="http://schemas.microsoft.com/office/drawing/2014/main" id="{B72C4984-82FD-4958-9035-9CDA40E8F7AE}"/>
              </a:ext>
            </a:extLst>
          </p:cNvPr>
          <p:cNvGrpSpPr/>
          <p:nvPr/>
        </p:nvGrpSpPr>
        <p:grpSpPr>
          <a:xfrm>
            <a:off x="2130562" y="3176698"/>
            <a:ext cx="1007605" cy="707849"/>
            <a:chOff x="6369600" y="211352"/>
            <a:chExt cx="1007605" cy="707849"/>
          </a:xfrm>
        </p:grpSpPr>
        <p:pic>
          <p:nvPicPr>
            <p:cNvPr id="107" name="Picture 106" descr="Icon&#10;&#10;Description automatically generated">
              <a:extLst>
                <a:ext uri="{FF2B5EF4-FFF2-40B4-BE49-F238E27FC236}">
                  <a16:creationId xmlns:a16="http://schemas.microsoft.com/office/drawing/2014/main" id="{4F6582E8-38F2-4723-B9F6-5E84492B3A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8" name="Picture 107" descr="Shape&#10;&#10;Description automatically generated">
              <a:extLst>
                <a:ext uri="{FF2B5EF4-FFF2-40B4-BE49-F238E27FC236}">
                  <a16:creationId xmlns:a16="http://schemas.microsoft.com/office/drawing/2014/main" id="{8B6E8D49-B8E4-461B-8E02-D29C51DD44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pic>
        <p:nvPicPr>
          <p:cNvPr id="28" name="Picture 27" descr="Icon&#10;&#10;Description automatically generated">
            <a:hlinkClick r:id="" action="ppaction://noaction">
              <a:snd r:embed="rId9" name="compas.wav"/>
            </a:hlinkClick>
            <a:extLst>
              <a:ext uri="{FF2B5EF4-FFF2-40B4-BE49-F238E27FC236}">
                <a16:creationId xmlns:a16="http://schemas.microsoft.com/office/drawing/2014/main" id="{2BA62CB7-C8FD-4A2F-94FE-87599F102E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62908" y="2760002"/>
            <a:ext cx="1054424" cy="1331028"/>
          </a:xfrm>
          <a:prstGeom prst="rect">
            <a:avLst/>
          </a:prstGeom>
        </p:spPr>
      </p:pic>
      <p:grpSp>
        <p:nvGrpSpPr>
          <p:cNvPr id="100" name="Group 99">
            <a:extLst>
              <a:ext uri="{FF2B5EF4-FFF2-40B4-BE49-F238E27FC236}">
                <a16:creationId xmlns:a16="http://schemas.microsoft.com/office/drawing/2014/main" id="{D8DA5AA3-D23E-411A-86D5-1BC99DBE349E}"/>
              </a:ext>
            </a:extLst>
          </p:cNvPr>
          <p:cNvGrpSpPr/>
          <p:nvPr/>
        </p:nvGrpSpPr>
        <p:grpSpPr>
          <a:xfrm>
            <a:off x="6017819" y="3179171"/>
            <a:ext cx="1007605" cy="707849"/>
            <a:chOff x="6369600" y="211352"/>
            <a:chExt cx="1007605" cy="707849"/>
          </a:xfrm>
        </p:grpSpPr>
        <p:pic>
          <p:nvPicPr>
            <p:cNvPr id="101" name="Picture 100" descr="Icon&#10;&#10;Description automatically generated">
              <a:extLst>
                <a:ext uri="{FF2B5EF4-FFF2-40B4-BE49-F238E27FC236}">
                  <a16:creationId xmlns:a16="http://schemas.microsoft.com/office/drawing/2014/main" id="{4A684619-55E5-4CA2-BB4C-2F5E38FA40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2" name="Picture 101" descr="Shape&#10;&#10;Description automatically generated">
              <a:extLst>
                <a:ext uri="{FF2B5EF4-FFF2-40B4-BE49-F238E27FC236}">
                  <a16:creationId xmlns:a16="http://schemas.microsoft.com/office/drawing/2014/main" id="{B14E02EA-0600-43B6-9F48-91919E790A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pic>
        <p:nvPicPr>
          <p:cNvPr id="30" name="Picture 29" descr="A picture containing map&#10;&#10;Description automatically generated">
            <a:hlinkClick r:id="" action="ppaction://noaction">
              <a:snd r:embed="rId11" name="nomade.wav"/>
            </a:hlinkClick>
            <a:extLst>
              <a:ext uri="{FF2B5EF4-FFF2-40B4-BE49-F238E27FC236}">
                <a16:creationId xmlns:a16="http://schemas.microsoft.com/office/drawing/2014/main" id="{6F3C5985-FE23-4D7A-92C4-4F87E9CBB6A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43500" y="2808711"/>
            <a:ext cx="1567911" cy="1082838"/>
          </a:xfrm>
          <a:prstGeom prst="rect">
            <a:avLst/>
          </a:prstGeom>
        </p:spPr>
      </p:pic>
      <p:pic>
        <p:nvPicPr>
          <p:cNvPr id="32" name="Picture 31" descr="Diagram&#10;&#10;Description automatically generated">
            <a:hlinkClick r:id="" action="ppaction://noaction">
              <a:snd r:embed="rId13" name="colonial.wav"/>
            </a:hlinkClick>
            <a:extLst>
              <a:ext uri="{FF2B5EF4-FFF2-40B4-BE49-F238E27FC236}">
                <a16:creationId xmlns:a16="http://schemas.microsoft.com/office/drawing/2014/main" id="{2BC85E86-903C-4723-B170-9C72D674FE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3456" y="2784789"/>
            <a:ext cx="1464584" cy="1022920"/>
          </a:xfrm>
          <a:prstGeom prst="rect">
            <a:avLst/>
          </a:prstGeom>
        </p:spPr>
      </p:pic>
      <p:grpSp>
        <p:nvGrpSpPr>
          <p:cNvPr id="124" name="Group 123">
            <a:extLst>
              <a:ext uri="{FF2B5EF4-FFF2-40B4-BE49-F238E27FC236}">
                <a16:creationId xmlns:a16="http://schemas.microsoft.com/office/drawing/2014/main" id="{8294012E-61FC-4010-BF8B-CCF52EC2AFCA}"/>
              </a:ext>
            </a:extLst>
          </p:cNvPr>
          <p:cNvGrpSpPr/>
          <p:nvPr/>
        </p:nvGrpSpPr>
        <p:grpSpPr>
          <a:xfrm>
            <a:off x="180002" y="3191942"/>
            <a:ext cx="905658" cy="707849"/>
            <a:chOff x="8767591" y="272802"/>
            <a:chExt cx="905658" cy="707849"/>
          </a:xfrm>
        </p:grpSpPr>
        <p:pic>
          <p:nvPicPr>
            <p:cNvPr id="125" name="Picture 124" descr="Icon&#10;&#10;Description automatically generated">
              <a:extLst>
                <a:ext uri="{FF2B5EF4-FFF2-40B4-BE49-F238E27FC236}">
                  <a16:creationId xmlns:a16="http://schemas.microsoft.com/office/drawing/2014/main" id="{0527662F-6E17-465F-A911-C7379F513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6" name="Picture 125" descr="Shape&#10;&#10;Description automatically generated">
              <a:extLst>
                <a:ext uri="{FF2B5EF4-FFF2-40B4-BE49-F238E27FC236}">
                  <a16:creationId xmlns:a16="http://schemas.microsoft.com/office/drawing/2014/main" id="{DF66E63B-7730-49E7-A532-67A321D7C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18" name="Group 117">
            <a:extLst>
              <a:ext uri="{FF2B5EF4-FFF2-40B4-BE49-F238E27FC236}">
                <a16:creationId xmlns:a16="http://schemas.microsoft.com/office/drawing/2014/main" id="{59566157-9D9D-4824-A66C-7B0BCFABEA9A}"/>
              </a:ext>
            </a:extLst>
          </p:cNvPr>
          <p:cNvGrpSpPr/>
          <p:nvPr/>
        </p:nvGrpSpPr>
        <p:grpSpPr>
          <a:xfrm>
            <a:off x="4048006" y="3203637"/>
            <a:ext cx="905658" cy="707849"/>
            <a:chOff x="8767591" y="272802"/>
            <a:chExt cx="905658" cy="707849"/>
          </a:xfrm>
        </p:grpSpPr>
        <p:pic>
          <p:nvPicPr>
            <p:cNvPr id="119" name="Picture 118" descr="Icon&#10;&#10;Description automatically generated">
              <a:extLst>
                <a:ext uri="{FF2B5EF4-FFF2-40B4-BE49-F238E27FC236}">
                  <a16:creationId xmlns:a16="http://schemas.microsoft.com/office/drawing/2014/main" id="{644FDAC3-5A75-4B30-A9C5-AB2A1D690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0" name="Picture 119" descr="Shape&#10;&#10;Description automatically generated">
              <a:extLst>
                <a:ext uri="{FF2B5EF4-FFF2-40B4-BE49-F238E27FC236}">
                  <a16:creationId xmlns:a16="http://schemas.microsoft.com/office/drawing/2014/main" id="{80586D48-2827-49A6-B5F0-6018B0080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pic>
        <p:nvPicPr>
          <p:cNvPr id="34" name="Picture 33" descr="A city skyline at night&#10;&#10;Description automatically generated with low confidence">
            <a:hlinkClick r:id="" action="ppaction://noaction">
              <a:snd r:embed="rId15" name="rebondir.wav"/>
            </a:hlinkClick>
            <a:extLst>
              <a:ext uri="{FF2B5EF4-FFF2-40B4-BE49-F238E27FC236}">
                <a16:creationId xmlns:a16="http://schemas.microsoft.com/office/drawing/2014/main" id="{EDB2132F-9238-4D9E-99A1-EDF84B576E85}"/>
              </a:ext>
            </a:extLst>
          </p:cNvPr>
          <p:cNvPicPr>
            <a:picLocks noChangeAspect="1"/>
          </p:cNvPicPr>
          <p:nvPr/>
        </p:nvPicPr>
        <p:blipFill rotWithShape="1">
          <a:blip r:embed="rId16">
            <a:extLst>
              <a:ext uri="{28A0092B-C50C-407E-A947-70E740481C1C}">
                <a14:useLocalDpi xmlns:a14="http://schemas.microsoft.com/office/drawing/2010/main" val="0"/>
              </a:ext>
            </a:extLst>
          </a:blip>
          <a:srcRect l="82263" t="30264" b="30244"/>
          <a:stretch/>
        </p:blipFill>
        <p:spPr>
          <a:xfrm>
            <a:off x="8376878" y="2554483"/>
            <a:ext cx="1536723" cy="1451437"/>
          </a:xfrm>
          <a:prstGeom prst="rect">
            <a:avLst/>
          </a:prstGeom>
        </p:spPr>
      </p:pic>
      <p:pic>
        <p:nvPicPr>
          <p:cNvPr id="38" name="Picture 37" descr="Shape&#10;&#10;Description automatically generated with medium confidence">
            <a:hlinkClick r:id="" action="ppaction://noaction">
              <a:snd r:embed="rId17" name="baton.wav"/>
            </a:hlinkClick>
            <a:extLst>
              <a:ext uri="{FF2B5EF4-FFF2-40B4-BE49-F238E27FC236}">
                <a16:creationId xmlns:a16="http://schemas.microsoft.com/office/drawing/2014/main" id="{F4FE4D36-9161-437F-B3FA-C01CC446B61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511923" y="2830941"/>
            <a:ext cx="1366743" cy="1038377"/>
          </a:xfrm>
          <a:prstGeom prst="rect">
            <a:avLst/>
          </a:prstGeom>
        </p:spPr>
      </p:pic>
      <p:grpSp>
        <p:nvGrpSpPr>
          <p:cNvPr id="97" name="Group 96">
            <a:extLst>
              <a:ext uri="{FF2B5EF4-FFF2-40B4-BE49-F238E27FC236}">
                <a16:creationId xmlns:a16="http://schemas.microsoft.com/office/drawing/2014/main" id="{9550FD2D-A1AA-4585-97E3-AB040F0FF522}"/>
              </a:ext>
            </a:extLst>
          </p:cNvPr>
          <p:cNvGrpSpPr/>
          <p:nvPr/>
        </p:nvGrpSpPr>
        <p:grpSpPr>
          <a:xfrm>
            <a:off x="10456760" y="3176699"/>
            <a:ext cx="1007605" cy="707849"/>
            <a:chOff x="6369600" y="211352"/>
            <a:chExt cx="1007605" cy="707849"/>
          </a:xfrm>
        </p:grpSpPr>
        <p:pic>
          <p:nvPicPr>
            <p:cNvPr id="98" name="Picture 97" descr="Icon&#10;&#10;Description automatically generated">
              <a:extLst>
                <a:ext uri="{FF2B5EF4-FFF2-40B4-BE49-F238E27FC236}">
                  <a16:creationId xmlns:a16="http://schemas.microsoft.com/office/drawing/2014/main" id="{8D24E82E-347F-4C39-A69E-07F7304F3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9" name="Picture 98" descr="Shape&#10;&#10;Description automatically generated">
              <a:extLst>
                <a:ext uri="{FF2B5EF4-FFF2-40B4-BE49-F238E27FC236}">
                  <a16:creationId xmlns:a16="http://schemas.microsoft.com/office/drawing/2014/main" id="{CCF13FE6-5464-4CEA-A544-92A7F37D3D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pic>
        <p:nvPicPr>
          <p:cNvPr id="40" name="Picture 39" descr="A group of people in clothing&#10;&#10;Description automatically generated with low confidence">
            <a:hlinkClick r:id="" action="ppaction://noaction">
              <a:snd r:embed="rId19" name="escadron.wav"/>
            </a:hlinkClick>
            <a:extLst>
              <a:ext uri="{FF2B5EF4-FFF2-40B4-BE49-F238E27FC236}">
                <a16:creationId xmlns:a16="http://schemas.microsoft.com/office/drawing/2014/main" id="{77EF2EDC-2617-47F4-9BE5-4A80E984AD41}"/>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9901" t="10895" r="59066" b="11237"/>
          <a:stretch/>
        </p:blipFill>
        <p:spPr>
          <a:xfrm>
            <a:off x="797083" y="4780449"/>
            <a:ext cx="765523" cy="1417039"/>
          </a:xfrm>
          <a:prstGeom prst="rect">
            <a:avLst/>
          </a:prstGeom>
        </p:spPr>
      </p:pic>
      <p:pic>
        <p:nvPicPr>
          <p:cNvPr id="44" name="Picture 43" descr="Graphical user interface, application&#10;&#10;Description automatically generated">
            <a:hlinkClick r:id="" action="ppaction://noaction">
              <a:snd r:embed="rId21" name="prenom.wav"/>
            </a:hlinkClick>
            <a:extLst>
              <a:ext uri="{FF2B5EF4-FFF2-40B4-BE49-F238E27FC236}">
                <a16:creationId xmlns:a16="http://schemas.microsoft.com/office/drawing/2014/main" id="{0C1F4897-B005-4796-9E35-D9CC3306AB8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711280" y="4812513"/>
            <a:ext cx="1229260" cy="1269938"/>
          </a:xfrm>
          <a:prstGeom prst="rect">
            <a:avLst/>
          </a:prstGeom>
        </p:spPr>
      </p:pic>
      <p:grpSp>
        <p:nvGrpSpPr>
          <p:cNvPr id="103" name="Group 102">
            <a:extLst>
              <a:ext uri="{FF2B5EF4-FFF2-40B4-BE49-F238E27FC236}">
                <a16:creationId xmlns:a16="http://schemas.microsoft.com/office/drawing/2014/main" id="{962BDC32-1D92-46D9-8428-3F129C19370A}"/>
              </a:ext>
            </a:extLst>
          </p:cNvPr>
          <p:cNvGrpSpPr/>
          <p:nvPr/>
        </p:nvGrpSpPr>
        <p:grpSpPr>
          <a:xfrm>
            <a:off x="2322571" y="5455537"/>
            <a:ext cx="1007605" cy="707849"/>
            <a:chOff x="6369600" y="211352"/>
            <a:chExt cx="1007605" cy="707849"/>
          </a:xfrm>
        </p:grpSpPr>
        <p:pic>
          <p:nvPicPr>
            <p:cNvPr id="104" name="Picture 103" descr="Icon&#10;&#10;Description automatically generated">
              <a:extLst>
                <a:ext uri="{FF2B5EF4-FFF2-40B4-BE49-F238E27FC236}">
                  <a16:creationId xmlns:a16="http://schemas.microsoft.com/office/drawing/2014/main" id="{13455212-8FE7-42B6-AA4C-230D4443C1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5" name="Picture 104" descr="Shape&#10;&#10;Description automatically generated">
              <a:extLst>
                <a:ext uri="{FF2B5EF4-FFF2-40B4-BE49-F238E27FC236}">
                  <a16:creationId xmlns:a16="http://schemas.microsoft.com/office/drawing/2014/main" id="{E912F1C2-10A4-437A-92FB-8CBCF414BA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pic>
        <p:nvPicPr>
          <p:cNvPr id="48" name="Picture 47" descr="A picture containing text, clipart&#10;&#10;Description automatically generated">
            <a:hlinkClick r:id="" action="ppaction://noaction">
              <a:snd r:embed="rId23" name="bonhomie.wav"/>
            </a:hlinkClick>
            <a:extLst>
              <a:ext uri="{FF2B5EF4-FFF2-40B4-BE49-F238E27FC236}">
                <a16:creationId xmlns:a16="http://schemas.microsoft.com/office/drawing/2014/main" id="{FBE0746C-859F-4C1B-93F0-5C15E8954A8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440091" y="4812513"/>
            <a:ext cx="1500271" cy="1311565"/>
          </a:xfrm>
          <a:prstGeom prst="rect">
            <a:avLst/>
          </a:prstGeom>
        </p:spPr>
      </p:pic>
      <p:grpSp>
        <p:nvGrpSpPr>
          <p:cNvPr id="109" name="Group 108">
            <a:extLst>
              <a:ext uri="{FF2B5EF4-FFF2-40B4-BE49-F238E27FC236}">
                <a16:creationId xmlns:a16="http://schemas.microsoft.com/office/drawing/2014/main" id="{8805E7FE-D897-416B-B475-CCF4C94BAA2B}"/>
              </a:ext>
            </a:extLst>
          </p:cNvPr>
          <p:cNvGrpSpPr/>
          <p:nvPr/>
        </p:nvGrpSpPr>
        <p:grpSpPr>
          <a:xfrm>
            <a:off x="4183259" y="5461752"/>
            <a:ext cx="905658" cy="707849"/>
            <a:chOff x="8767591" y="272802"/>
            <a:chExt cx="905658" cy="707849"/>
          </a:xfrm>
        </p:grpSpPr>
        <p:pic>
          <p:nvPicPr>
            <p:cNvPr id="110" name="Picture 109" descr="Icon&#10;&#10;Description automatically generated">
              <a:extLst>
                <a:ext uri="{FF2B5EF4-FFF2-40B4-BE49-F238E27FC236}">
                  <a16:creationId xmlns:a16="http://schemas.microsoft.com/office/drawing/2014/main" id="{5A7B6FF4-1F4A-4385-976F-217551D4C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1" name="Picture 110" descr="Shape&#10;&#10;Description automatically generated">
              <a:extLst>
                <a:ext uri="{FF2B5EF4-FFF2-40B4-BE49-F238E27FC236}">
                  <a16:creationId xmlns:a16="http://schemas.microsoft.com/office/drawing/2014/main" id="{F684DE3D-6BFA-4F3F-9B41-68CF20D4EF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pic>
        <p:nvPicPr>
          <p:cNvPr id="52" name="Picture 51">
            <a:hlinkClick r:id="" action="ppaction://noaction">
              <a:snd r:embed="rId25" name="comite.wav"/>
            </a:hlinkClick>
            <a:extLst>
              <a:ext uri="{FF2B5EF4-FFF2-40B4-BE49-F238E27FC236}">
                <a16:creationId xmlns:a16="http://schemas.microsoft.com/office/drawing/2014/main" id="{7DB9E43E-0CEA-4716-AA87-4C29544357E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416191" y="4901201"/>
            <a:ext cx="1448162" cy="1237726"/>
          </a:xfrm>
          <a:prstGeom prst="rect">
            <a:avLst/>
          </a:prstGeom>
        </p:spPr>
      </p:pic>
      <p:grpSp>
        <p:nvGrpSpPr>
          <p:cNvPr id="89" name="Group 88">
            <a:extLst>
              <a:ext uri="{FF2B5EF4-FFF2-40B4-BE49-F238E27FC236}">
                <a16:creationId xmlns:a16="http://schemas.microsoft.com/office/drawing/2014/main" id="{4B704811-1906-4DE6-8E0B-4C18A1D9C63B}"/>
              </a:ext>
            </a:extLst>
          </p:cNvPr>
          <p:cNvGrpSpPr/>
          <p:nvPr/>
        </p:nvGrpSpPr>
        <p:grpSpPr>
          <a:xfrm>
            <a:off x="6302435" y="5475253"/>
            <a:ext cx="905658" cy="707849"/>
            <a:chOff x="8767591" y="272802"/>
            <a:chExt cx="905658" cy="707849"/>
          </a:xfrm>
        </p:grpSpPr>
        <p:pic>
          <p:nvPicPr>
            <p:cNvPr id="90" name="Picture 89" descr="Icon&#10;&#10;Description automatically generated">
              <a:extLst>
                <a:ext uri="{FF2B5EF4-FFF2-40B4-BE49-F238E27FC236}">
                  <a16:creationId xmlns:a16="http://schemas.microsoft.com/office/drawing/2014/main" id="{9122C9FD-7D23-4426-8298-3339B087A6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91" name="Picture 90" descr="Shape&#10;&#10;Description automatically generated">
              <a:extLst>
                <a:ext uri="{FF2B5EF4-FFF2-40B4-BE49-F238E27FC236}">
                  <a16:creationId xmlns:a16="http://schemas.microsoft.com/office/drawing/2014/main" id="{53D7199E-2FD3-42C2-A076-AC9E5E638D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pic>
        <p:nvPicPr>
          <p:cNvPr id="56" name="Picture 55" descr="Table&#10;&#10;Description automatically generated">
            <a:hlinkClick r:id="" action="ppaction://noaction">
              <a:snd r:embed="rId27" name="complot.wav"/>
            </a:hlinkClick>
            <a:extLst>
              <a:ext uri="{FF2B5EF4-FFF2-40B4-BE49-F238E27FC236}">
                <a16:creationId xmlns:a16="http://schemas.microsoft.com/office/drawing/2014/main" id="{F3E5C4BE-258D-4DE6-B72D-BA1D8F4525F1}"/>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759077" y="4848877"/>
            <a:ext cx="1007352" cy="1269938"/>
          </a:xfrm>
          <a:prstGeom prst="rect">
            <a:avLst/>
          </a:prstGeom>
        </p:spPr>
      </p:pic>
      <p:pic>
        <p:nvPicPr>
          <p:cNvPr id="69" name="Picture 68" descr="A picture containing text&#10;&#10;Description automatically generated">
            <a:hlinkClick r:id="" action="ppaction://noaction">
              <a:snd r:embed="rId29" name="monarchie.wav"/>
            </a:hlinkClick>
            <a:extLst>
              <a:ext uri="{FF2B5EF4-FFF2-40B4-BE49-F238E27FC236}">
                <a16:creationId xmlns:a16="http://schemas.microsoft.com/office/drawing/2014/main" id="{B9F85999-84F4-4A40-A5F2-38B82EB8544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599689" y="4876751"/>
            <a:ext cx="1414681" cy="1170427"/>
          </a:xfrm>
          <a:prstGeom prst="rect">
            <a:avLst/>
          </a:prstGeom>
        </p:spPr>
      </p:pic>
      <p:grpSp>
        <p:nvGrpSpPr>
          <p:cNvPr id="112" name="Group 111">
            <a:extLst>
              <a:ext uri="{FF2B5EF4-FFF2-40B4-BE49-F238E27FC236}">
                <a16:creationId xmlns:a16="http://schemas.microsoft.com/office/drawing/2014/main" id="{83C5A10A-26A3-4C28-851F-6A33671FBB61}"/>
              </a:ext>
            </a:extLst>
          </p:cNvPr>
          <p:cNvGrpSpPr/>
          <p:nvPr/>
        </p:nvGrpSpPr>
        <p:grpSpPr>
          <a:xfrm>
            <a:off x="8156911" y="5477270"/>
            <a:ext cx="905658" cy="707849"/>
            <a:chOff x="8767591" y="272802"/>
            <a:chExt cx="905658" cy="707849"/>
          </a:xfrm>
        </p:grpSpPr>
        <p:pic>
          <p:nvPicPr>
            <p:cNvPr id="113" name="Picture 112" descr="Icon&#10;&#10;Description automatically generated">
              <a:extLst>
                <a:ext uri="{FF2B5EF4-FFF2-40B4-BE49-F238E27FC236}">
                  <a16:creationId xmlns:a16="http://schemas.microsoft.com/office/drawing/2014/main" id="{A3572D8F-B2A4-4323-B911-6B9D7EED61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4" name="Picture 113" descr="Shape&#10;&#10;Description automatically generated">
              <a:extLst>
                <a:ext uri="{FF2B5EF4-FFF2-40B4-BE49-F238E27FC236}">
                  <a16:creationId xmlns:a16="http://schemas.microsoft.com/office/drawing/2014/main" id="{52626D92-364B-42BE-A1FA-DA14B25C07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94" name="Group 93">
            <a:extLst>
              <a:ext uri="{FF2B5EF4-FFF2-40B4-BE49-F238E27FC236}">
                <a16:creationId xmlns:a16="http://schemas.microsoft.com/office/drawing/2014/main" id="{9F45CF21-CD84-48C4-B133-AD904ECB627A}"/>
              </a:ext>
            </a:extLst>
          </p:cNvPr>
          <p:cNvGrpSpPr/>
          <p:nvPr/>
        </p:nvGrpSpPr>
        <p:grpSpPr>
          <a:xfrm>
            <a:off x="10443956" y="5499090"/>
            <a:ext cx="1007605" cy="707849"/>
            <a:chOff x="6369600" y="211352"/>
            <a:chExt cx="1007605" cy="707849"/>
          </a:xfrm>
        </p:grpSpPr>
        <p:pic>
          <p:nvPicPr>
            <p:cNvPr id="95" name="Picture 94" descr="Icon&#10;&#10;Description automatically generated">
              <a:extLst>
                <a:ext uri="{FF2B5EF4-FFF2-40B4-BE49-F238E27FC236}">
                  <a16:creationId xmlns:a16="http://schemas.microsoft.com/office/drawing/2014/main" id="{F846D91C-7E2B-49DB-B876-3898380C08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6" name="Picture 95" descr="Shape&#10;&#10;Description automatically generated">
              <a:extLst>
                <a:ext uri="{FF2B5EF4-FFF2-40B4-BE49-F238E27FC236}">
                  <a16:creationId xmlns:a16="http://schemas.microsoft.com/office/drawing/2014/main" id="{24AA5FB5-39E5-4438-8637-192376F817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92" name="Group 91">
            <a:extLst>
              <a:ext uri="{FF2B5EF4-FFF2-40B4-BE49-F238E27FC236}">
                <a16:creationId xmlns:a16="http://schemas.microsoft.com/office/drawing/2014/main" id="{6AA6090A-C326-4272-ABF0-8DEECA907C0C}"/>
              </a:ext>
            </a:extLst>
          </p:cNvPr>
          <p:cNvGrpSpPr/>
          <p:nvPr/>
        </p:nvGrpSpPr>
        <p:grpSpPr>
          <a:xfrm>
            <a:off x="166565" y="5461965"/>
            <a:ext cx="1007605" cy="707849"/>
            <a:chOff x="6369600" y="211352"/>
            <a:chExt cx="1007605" cy="707849"/>
          </a:xfrm>
        </p:grpSpPr>
        <p:pic>
          <p:nvPicPr>
            <p:cNvPr id="93" name="Picture 92" descr="Icon&#10;&#10;Description automatically generated">
              <a:extLst>
                <a:ext uri="{FF2B5EF4-FFF2-40B4-BE49-F238E27FC236}">
                  <a16:creationId xmlns:a16="http://schemas.microsoft.com/office/drawing/2014/main" id="{E2C025C1-9963-4FB6-B4C7-FCA72866F2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28" name="Picture 127" descr="Shape&#10;&#10;Description automatically generated">
              <a:extLst>
                <a:ext uri="{FF2B5EF4-FFF2-40B4-BE49-F238E27FC236}">
                  <a16:creationId xmlns:a16="http://schemas.microsoft.com/office/drawing/2014/main" id="{877C7809-50A7-4931-8DFF-B9646CC782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86" name="Group 85">
            <a:extLst>
              <a:ext uri="{FF2B5EF4-FFF2-40B4-BE49-F238E27FC236}">
                <a16:creationId xmlns:a16="http://schemas.microsoft.com/office/drawing/2014/main" id="{3656E098-50B5-4DAA-BB76-347A4048526F}"/>
              </a:ext>
            </a:extLst>
          </p:cNvPr>
          <p:cNvGrpSpPr/>
          <p:nvPr/>
        </p:nvGrpSpPr>
        <p:grpSpPr>
          <a:xfrm>
            <a:off x="7877335" y="3203653"/>
            <a:ext cx="1007605" cy="707849"/>
            <a:chOff x="6369600" y="211352"/>
            <a:chExt cx="1007605" cy="707849"/>
          </a:xfrm>
        </p:grpSpPr>
        <p:pic>
          <p:nvPicPr>
            <p:cNvPr id="87" name="Picture 86" descr="Icon&#10;&#10;Description automatically generated">
              <a:extLst>
                <a:ext uri="{FF2B5EF4-FFF2-40B4-BE49-F238E27FC236}">
                  <a16:creationId xmlns:a16="http://schemas.microsoft.com/office/drawing/2014/main" id="{31ED355E-F876-4992-A0E7-F7E5C688E9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88" name="Picture 87" descr="Shape&#10;&#10;Description automatically generated">
              <a:extLst>
                <a:ext uri="{FF2B5EF4-FFF2-40B4-BE49-F238E27FC236}">
                  <a16:creationId xmlns:a16="http://schemas.microsoft.com/office/drawing/2014/main" id="{894FBBF0-21A9-468A-AE75-1732D13134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Tree>
    <p:extLst>
      <p:ext uri="{BB962C8B-B14F-4D97-AF65-F5344CB8AC3E}">
        <p14:creationId xmlns:p14="http://schemas.microsoft.com/office/powerpoint/2010/main" val="381704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1029" y="169923"/>
            <a:ext cx="10515600" cy="1325563"/>
          </a:xfrm>
        </p:spPr>
        <p:txBody>
          <a:bodyPr>
            <a:normAutofit fontScale="90000"/>
          </a:bodyPr>
          <a:lstStyle/>
          <a:p>
            <a:pPr algn="ctr"/>
            <a:r>
              <a:rPr lang="en-GB" sz="13300" b="1" dirty="0">
                <a:solidFill>
                  <a:srgbClr val="115076"/>
                </a:solidFill>
                <a:cs typeface="Calibri" panose="020F0502020204030204" pitchFamily="34" charset="0"/>
              </a:rPr>
              <a:t>on</a:t>
            </a:r>
            <a:endParaRPr lang="en-GB" dirty="0"/>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forbidden sig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elev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635" y="1447070"/>
            <a:ext cx="1647506" cy="1444314"/>
          </a:xfrm>
          <a:prstGeom prst="rect">
            <a:avLst/>
          </a:prstGeom>
          <a:effectLst>
            <a:outerShdw blurRad="50800" dist="38100" dir="5400000" algn="t" rotWithShape="0">
              <a:prstClr val="black">
                <a:alpha val="40000"/>
              </a:prstClr>
            </a:outerShdw>
          </a:effectLst>
        </p:spPr>
      </p:pic>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pic>
        <p:nvPicPr>
          <p:cNvPr id="14" name="Picture 13" descr="the glob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4635" y="4470483"/>
            <a:ext cx="1808976" cy="1688378"/>
          </a:xfrm>
          <a:prstGeom prst="rect">
            <a:avLst/>
          </a:prstGeom>
        </p:spPr>
      </p:pic>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5040229" y="5420198"/>
            <a:ext cx="201529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show]</a:t>
            </a: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5" name="Rectangle 4"/>
          <p:cNvSpPr/>
          <p:nvPr/>
        </p:nvSpPr>
        <p:spPr>
          <a:xfrm>
            <a:off x="8368404" y="1263692"/>
            <a:ext cx="30925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continue]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3" name="Rectangle 2"/>
          <p:cNvSpPr/>
          <p:nvPr/>
        </p:nvSpPr>
        <p:spPr>
          <a:xfrm>
            <a:off x="8422499" y="4470483"/>
            <a:ext cx="31373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the back]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13149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on onz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7" name="on contin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on contin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on mon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8" name="on mon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9" name="on montr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subTnLst>
                                    <p:audio>
                                      <p:cMediaNode>
                                        <p:cTn display="0" masterRel="sameClick">
                                          <p:stCondLst>
                                            <p:cond evt="begin" delay="0">
                                              <p:tn val="56"/>
                                            </p:cond>
                                          </p:stCondLst>
                                          <p:endCondLst>
                                            <p:cond evt="onStopAudio" delay="0">
                                              <p:tgtEl>
                                                <p:sldTgt/>
                                              </p:tgtEl>
                                            </p:cond>
                                          </p:endCondLst>
                                        </p:cTn>
                                        <p:tgtEl>
                                          <p:sndTgt r:embed="rId9" name="on montr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10" name="on au fon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17" grpId="0"/>
      <p:bldP spid="20" grpId="0"/>
      <p:bldP spid="23" grpId="0"/>
      <p:bldP spid="21" grpId="0"/>
      <p:bldP spid="4" grpId="0"/>
      <p:bldP spid="26" grpId="0"/>
      <p:bldP spid="5" grpId="0"/>
      <p:bldP spid="2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166406"/>
            <a:ext cx="10515600" cy="1325563"/>
          </a:xfrm>
        </p:spPr>
        <p:txBody>
          <a:bodyPr>
            <a:noAutofit/>
          </a:bodyPr>
          <a:lstStyle/>
          <a:p>
            <a:pPr algn="ctr"/>
            <a:r>
              <a:rPr lang="en-GB" sz="12000" b="1" dirty="0">
                <a:solidFill>
                  <a:srgbClr val="115076"/>
                </a:solidFill>
                <a:cs typeface="Calibri" panose="020F0502020204030204" pitchFamily="34" charset="0"/>
              </a:rPr>
              <a:t>on</a:t>
            </a:r>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pic>
        <p:nvPicPr>
          <p:cNvPr id="10" name="Picture 2" descr="forbidden sign">
            <a:extLst>
              <a:ext uri="{FF2B5EF4-FFF2-40B4-BE49-F238E27FC236}">
                <a16:creationId xmlns:a16="http://schemas.microsoft.com/office/drawing/2014/main" id="{43ABCD3D-8CB3-604E-B43F-71AFB767D70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2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subTnLst>
                                    <p:audio>
                                      <p:cMediaNode>
                                        <p:cTn display="0" masterRel="sameClick">
                                          <p:stCondLst>
                                            <p:cond evt="begin" delay="0">
                                              <p:tn val="26"/>
                                            </p:cond>
                                          </p:stCondLst>
                                          <p:endCondLst>
                                            <p:cond evt="onStopAudio" delay="0">
                                              <p:tgtEl>
                                                <p:sldTgt/>
                                              </p:tgtEl>
                                            </p:cond>
                                          </p:endCondLst>
                                        </p:cTn>
                                        <p:tgtEl>
                                          <p:sndTgt r:embed="rId7" name="on continu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subTnLst>
                                    <p:audio>
                                      <p:cMediaNode>
                                        <p:cTn display="0" masterRel="sameClick">
                                          <p:stCondLst>
                                            <p:cond evt="begin" delay="0">
                                              <p:tn val="31"/>
                                            </p:cond>
                                          </p:stCondLst>
                                          <p:endCondLst>
                                            <p:cond evt="onStopAudio" delay="0">
                                              <p:tgtEl>
                                                <p:sldTgt/>
                                              </p:tgtEl>
                                            </p:cond>
                                          </p:endCondLst>
                                        </p:cTn>
                                        <p:tgtEl>
                                          <p:sndTgt r:embed="rId8" name="on mond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9" name="on montr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17" grpId="0"/>
      <p:bldP spid="20" grpId="0"/>
      <p:bldP spid="23" grpId="0"/>
      <p:bldP spid="21" grpId="0"/>
      <p:bldP spid="26"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166406"/>
            <a:ext cx="10515600" cy="1325563"/>
          </a:xfrm>
        </p:spPr>
        <p:txBody>
          <a:bodyPr>
            <a:noAutofit/>
          </a:bodyPr>
          <a:lstStyle/>
          <a:p>
            <a:pPr algn="ctr"/>
            <a:r>
              <a:rPr lang="en-GB" sz="12000" b="1" dirty="0">
                <a:solidFill>
                  <a:srgbClr val="115076"/>
                </a:solidFill>
                <a:cs typeface="Calibri" panose="020F0502020204030204" pitchFamily="34" charset="0"/>
              </a:rPr>
              <a:t>on</a:t>
            </a:r>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pic>
        <p:nvPicPr>
          <p:cNvPr id="10" name="Picture 2" descr="forbidden sign">
            <a:extLst>
              <a:ext uri="{FF2B5EF4-FFF2-40B4-BE49-F238E27FC236}">
                <a16:creationId xmlns:a16="http://schemas.microsoft.com/office/drawing/2014/main" id="{43ABCD3D-8CB3-604E-B43F-71AFB767D7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17" grpId="0"/>
      <p:bldP spid="20" grpId="0"/>
      <p:bldP spid="23" grpId="0"/>
      <p:bldP spid="21" grpId="0"/>
      <p:bldP spid="26"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4" name="TextBox 14">
            <a:extLst>
              <a:ext uri="{FF2B5EF4-FFF2-40B4-BE49-F238E27FC236}">
                <a16:creationId xmlns:a16="http://schemas.microsoft.com/office/drawing/2014/main" id="{4261DB87-27CC-42AA-8D5D-8209E381B249}"/>
              </a:ext>
            </a:extLst>
          </p:cNvPr>
          <p:cNvSpPr txBox="1"/>
          <p:nvPr/>
        </p:nvSpPr>
        <p:spPr>
          <a:xfrm>
            <a:off x="7126014" y="4577701"/>
            <a:ext cx="4449226"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pont</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bridge</a:t>
            </a:r>
          </a:p>
        </p:txBody>
      </p:sp>
      <p:sp>
        <p:nvSpPr>
          <p:cNvPr id="15" name="TextBox 19">
            <a:extLst>
              <a:ext uri="{FF2B5EF4-FFF2-40B4-BE49-F238E27FC236}">
                <a16:creationId xmlns:a16="http://schemas.microsoft.com/office/drawing/2014/main" id="{3FB28BD6-1651-418F-BED8-989101759FE7}"/>
              </a:ext>
            </a:extLst>
          </p:cNvPr>
          <p:cNvSpPr txBox="1"/>
          <p:nvPr/>
        </p:nvSpPr>
        <p:spPr>
          <a:xfrm>
            <a:off x="7126013" y="5223246"/>
            <a:ext cx="4180285"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sont</a:t>
            </a:r>
            <a:r>
              <a:rPr kumimoji="0" lang="en-GB" sz="3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(they) are</a:t>
            </a:r>
          </a:p>
        </p:txBody>
      </p:sp>
      <p:sp>
        <p:nvSpPr>
          <p:cNvPr id="16" name="TextBox 20">
            <a:extLst>
              <a:ext uri="{FF2B5EF4-FFF2-40B4-BE49-F238E27FC236}">
                <a16:creationId xmlns:a16="http://schemas.microsoft.com/office/drawing/2014/main" id="{AF252ABA-1357-4C4F-9846-7D5320E207E5}"/>
              </a:ext>
            </a:extLst>
          </p:cNvPr>
          <p:cNvSpPr txBox="1"/>
          <p:nvPr/>
        </p:nvSpPr>
        <p:spPr>
          <a:xfrm>
            <a:off x="6666010" y="2064323"/>
            <a:ext cx="3419967"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on</a:t>
            </a:r>
          </a:p>
        </p:txBody>
      </p:sp>
      <p:sp>
        <p:nvSpPr>
          <p:cNvPr id="17" name="TextBox 29">
            <a:extLst>
              <a:ext uri="{FF2B5EF4-FFF2-40B4-BE49-F238E27FC236}">
                <a16:creationId xmlns:a16="http://schemas.microsoft.com/office/drawing/2014/main" id="{5D5B3E4A-CFDE-4B81-AB5F-B7E264D0FA11}"/>
              </a:ext>
            </a:extLst>
          </p:cNvPr>
          <p:cNvSpPr txBox="1"/>
          <p:nvPr/>
        </p:nvSpPr>
        <p:spPr>
          <a:xfrm>
            <a:off x="1980877" y="2003440"/>
            <a:ext cx="3410469"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e/an</a:t>
            </a:r>
          </a:p>
        </p:txBody>
      </p:sp>
      <p:sp>
        <p:nvSpPr>
          <p:cNvPr id="19" name="Action Button: Custom 21">
            <a:hlinkClick r:id="" action="ppaction://noaction" highlightClick="1">
              <a:snd r:embed="rId4" name="phonE.wav"/>
            </a:hlinkClick>
            <a:extLst>
              <a:ext uri="{FF2B5EF4-FFF2-40B4-BE49-F238E27FC236}">
                <a16:creationId xmlns:a16="http://schemas.microsoft.com/office/drawing/2014/main" id="{9B8DD0CF-B6B8-460B-B44C-809C55C6AC3E}"/>
              </a:ext>
            </a:extLst>
          </p:cNvPr>
          <p:cNvSpPr/>
          <p:nvPr/>
        </p:nvSpPr>
        <p:spPr>
          <a:xfrm>
            <a:off x="1527089" y="5357233"/>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e</a:t>
            </a:r>
          </a:p>
        </p:txBody>
      </p:sp>
      <p:sp>
        <p:nvSpPr>
          <p:cNvPr id="20" name="Action Button: Custom 21">
            <a:hlinkClick r:id="" action="ppaction://noaction" highlightClick="1">
              <a:snd r:embed="rId5" name="phonD.wav"/>
            </a:hlinkClick>
            <a:extLst>
              <a:ext uri="{FF2B5EF4-FFF2-40B4-BE49-F238E27FC236}">
                <a16:creationId xmlns:a16="http://schemas.microsoft.com/office/drawing/2014/main" id="{9B8DD0CF-B6B8-460B-B44C-809C55C6AC3E}"/>
              </a:ext>
            </a:extLst>
          </p:cNvPr>
          <p:cNvSpPr/>
          <p:nvPr/>
        </p:nvSpPr>
        <p:spPr>
          <a:xfrm>
            <a:off x="1527089" y="4733589"/>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d</a:t>
            </a:r>
          </a:p>
        </p:txBody>
      </p:sp>
      <p:sp>
        <p:nvSpPr>
          <p:cNvPr id="21" name="Action Button: Custom 21">
            <a:hlinkClick r:id="" action="ppaction://noaction" highlightClick="1">
              <a:snd r:embed="rId6" name="phonC.wav"/>
            </a:hlinkClick>
            <a:extLst>
              <a:ext uri="{FF2B5EF4-FFF2-40B4-BE49-F238E27FC236}">
                <a16:creationId xmlns:a16="http://schemas.microsoft.com/office/drawing/2014/main" id="{9B8DD0CF-B6B8-460B-B44C-809C55C6AC3E}"/>
              </a:ext>
            </a:extLst>
          </p:cNvPr>
          <p:cNvSpPr/>
          <p:nvPr/>
        </p:nvSpPr>
        <p:spPr>
          <a:xfrm>
            <a:off x="1531668" y="4109945"/>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c</a:t>
            </a:r>
          </a:p>
        </p:txBody>
      </p:sp>
      <p:sp>
        <p:nvSpPr>
          <p:cNvPr id="22" name="Action Button: Custom 21">
            <a:hlinkClick r:id="" action="ppaction://noaction" highlightClick="1">
              <a:snd r:embed="rId7" name="phonB.wav"/>
            </a:hlinkClick>
            <a:extLst>
              <a:ext uri="{FF2B5EF4-FFF2-40B4-BE49-F238E27FC236}">
                <a16:creationId xmlns:a16="http://schemas.microsoft.com/office/drawing/2014/main" id="{9B8DD0CF-B6B8-460B-B44C-809C55C6AC3E}"/>
              </a:ext>
            </a:extLst>
          </p:cNvPr>
          <p:cNvSpPr/>
          <p:nvPr/>
        </p:nvSpPr>
        <p:spPr>
          <a:xfrm>
            <a:off x="1531668" y="3486301"/>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b</a:t>
            </a:r>
          </a:p>
        </p:txBody>
      </p:sp>
      <p:sp>
        <p:nvSpPr>
          <p:cNvPr id="23" name="Action Button: Custom 21">
            <a:hlinkClick r:id="" action="ppaction://noaction" highlightClick="1">
              <a:snd r:embed="rId8" name="phonA.wav"/>
            </a:hlinkClick>
            <a:extLst>
              <a:ext uri="{FF2B5EF4-FFF2-40B4-BE49-F238E27FC236}">
                <a16:creationId xmlns:a16="http://schemas.microsoft.com/office/drawing/2014/main" id="{9B8DD0CF-B6B8-460B-B44C-809C55C6AC3E}"/>
              </a:ext>
            </a:extLst>
          </p:cNvPr>
          <p:cNvSpPr/>
          <p:nvPr/>
        </p:nvSpPr>
        <p:spPr>
          <a:xfrm>
            <a:off x="1531668" y="2862657"/>
            <a:ext cx="453788" cy="452927"/>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4" name="TextBox 37">
            <a:extLst>
              <a:ext uri="{FF2B5EF4-FFF2-40B4-BE49-F238E27FC236}">
                <a16:creationId xmlns:a16="http://schemas.microsoft.com/office/drawing/2014/main" id="{F182E357-EF65-41AD-A175-CEEEF6B264DB}"/>
              </a:ext>
            </a:extLst>
          </p:cNvPr>
          <p:cNvSpPr txBox="1"/>
          <p:nvPr/>
        </p:nvSpPr>
        <p:spPr>
          <a:xfrm>
            <a:off x="7126015" y="2641066"/>
            <a:ext cx="3346566"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son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sound</a:t>
            </a:r>
          </a:p>
        </p:txBody>
      </p:sp>
      <p:sp>
        <p:nvSpPr>
          <p:cNvPr id="25" name="TextBox 42">
            <a:extLst>
              <a:ext uri="{FF2B5EF4-FFF2-40B4-BE49-F238E27FC236}">
                <a16:creationId xmlns:a16="http://schemas.microsoft.com/office/drawing/2014/main" id="{0DE7D48A-5371-469B-BCEB-135EBB147BB7}"/>
              </a:ext>
            </a:extLst>
          </p:cNvPr>
          <p:cNvSpPr txBox="1"/>
          <p:nvPr/>
        </p:nvSpPr>
        <p:spPr>
          <a:xfrm>
            <a:off x="7126015" y="3932156"/>
            <a:ext cx="3300985"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don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gift</a:t>
            </a:r>
          </a:p>
        </p:txBody>
      </p:sp>
      <p:sp>
        <p:nvSpPr>
          <p:cNvPr id="26" name="TextBox 45">
            <a:extLst>
              <a:ext uri="{FF2B5EF4-FFF2-40B4-BE49-F238E27FC236}">
                <a16:creationId xmlns:a16="http://schemas.microsoft.com/office/drawing/2014/main" id="{CD6357F9-C502-41DD-8F18-BD6CAB9D52AC}"/>
              </a:ext>
            </a:extLst>
          </p:cNvPr>
          <p:cNvSpPr txBox="1"/>
          <p:nvPr/>
        </p:nvSpPr>
        <p:spPr>
          <a:xfrm>
            <a:off x="7126015" y="3286611"/>
            <a:ext cx="3346566"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on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we/one</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27" name="TextBox 46">
            <a:extLst>
              <a:ext uri="{FF2B5EF4-FFF2-40B4-BE49-F238E27FC236}">
                <a16:creationId xmlns:a16="http://schemas.microsoft.com/office/drawing/2014/main" id="{1855ECD9-9FEE-4A14-AB7F-E69CD16E6B1A}"/>
              </a:ext>
            </a:extLst>
          </p:cNvPr>
          <p:cNvSpPr txBox="1"/>
          <p:nvPr/>
        </p:nvSpPr>
        <p:spPr>
          <a:xfrm>
            <a:off x="2492771" y="2649763"/>
            <a:ext cx="2887430"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cent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100</a:t>
            </a:r>
          </a:p>
        </p:txBody>
      </p:sp>
      <p:sp>
        <p:nvSpPr>
          <p:cNvPr id="28" name="TextBox 54">
            <a:extLst>
              <a:ext uri="{FF2B5EF4-FFF2-40B4-BE49-F238E27FC236}">
                <a16:creationId xmlns:a16="http://schemas.microsoft.com/office/drawing/2014/main" id="{386A7B29-402D-4DD4-9DCF-30EFCE8FDF04}"/>
              </a:ext>
            </a:extLst>
          </p:cNvPr>
          <p:cNvSpPr txBox="1"/>
          <p:nvPr/>
        </p:nvSpPr>
        <p:spPr>
          <a:xfrm>
            <a:off x="2492771" y="3284831"/>
            <a:ext cx="3142086"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en</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in/by/to</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29" name="TextBox 55">
            <a:extLst>
              <a:ext uri="{FF2B5EF4-FFF2-40B4-BE49-F238E27FC236}">
                <a16:creationId xmlns:a16="http://schemas.microsoft.com/office/drawing/2014/main" id="{BBFBE0FD-938A-4815-B174-96761FCF91DD}"/>
              </a:ext>
            </a:extLst>
          </p:cNvPr>
          <p:cNvSpPr txBox="1"/>
          <p:nvPr/>
        </p:nvSpPr>
        <p:spPr>
          <a:xfrm>
            <a:off x="2492770" y="3919899"/>
            <a:ext cx="2634773"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dans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in</a:t>
            </a:r>
          </a:p>
        </p:txBody>
      </p:sp>
      <p:sp>
        <p:nvSpPr>
          <p:cNvPr id="30" name="TextBox 56">
            <a:extLst>
              <a:ext uri="{FF2B5EF4-FFF2-40B4-BE49-F238E27FC236}">
                <a16:creationId xmlns:a16="http://schemas.microsoft.com/office/drawing/2014/main" id="{ABF0DADD-5779-4753-A395-C4F4F573F9E0}"/>
              </a:ext>
            </a:extLst>
          </p:cNvPr>
          <p:cNvSpPr txBox="1"/>
          <p:nvPr/>
        </p:nvSpPr>
        <p:spPr>
          <a:xfrm>
            <a:off x="2492771" y="4554967"/>
            <a:ext cx="3485002"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pan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part</a:t>
            </a:r>
          </a:p>
        </p:txBody>
      </p:sp>
      <p:sp>
        <p:nvSpPr>
          <p:cNvPr id="31" name="TextBox 57">
            <a:extLst>
              <a:ext uri="{FF2B5EF4-FFF2-40B4-BE49-F238E27FC236}">
                <a16:creationId xmlns:a16="http://schemas.microsoft.com/office/drawing/2014/main" id="{A3B774B0-9F02-44F2-9BC3-CF081057D5B6}"/>
              </a:ext>
            </a:extLst>
          </p:cNvPr>
          <p:cNvSpPr txBox="1"/>
          <p:nvPr/>
        </p:nvSpPr>
        <p:spPr>
          <a:xfrm>
            <a:off x="2492770" y="5190035"/>
            <a:ext cx="3849988"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sans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without</a:t>
            </a:r>
          </a:p>
        </p:txBody>
      </p:sp>
      <p:sp>
        <p:nvSpPr>
          <p:cNvPr id="33" name="TextBox 1">
            <a:extLst>
              <a:ext uri="{FF2B5EF4-FFF2-40B4-BE49-F238E27FC236}">
                <a16:creationId xmlns:a16="http://schemas.microsoft.com/office/drawing/2014/main" id="{5DEDDF5B-8ECA-4508-8A5E-1BFCB2F30AB0}"/>
              </a:ext>
            </a:extLst>
          </p:cNvPr>
          <p:cNvSpPr txBox="1"/>
          <p:nvPr/>
        </p:nvSpPr>
        <p:spPr>
          <a:xfrm>
            <a:off x="2493400" y="2767783"/>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34" name="TextBox 36">
            <a:extLst>
              <a:ext uri="{FF2B5EF4-FFF2-40B4-BE49-F238E27FC236}">
                <a16:creationId xmlns:a16="http://schemas.microsoft.com/office/drawing/2014/main" id="{DDF987B6-1158-4EFB-A624-4F9D33EA7E14}"/>
              </a:ext>
            </a:extLst>
          </p:cNvPr>
          <p:cNvSpPr txBox="1"/>
          <p:nvPr/>
        </p:nvSpPr>
        <p:spPr>
          <a:xfrm>
            <a:off x="7126600" y="2767038"/>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35" name="TextBox 38">
            <a:extLst>
              <a:ext uri="{FF2B5EF4-FFF2-40B4-BE49-F238E27FC236}">
                <a16:creationId xmlns:a16="http://schemas.microsoft.com/office/drawing/2014/main" id="{5DEDDF5B-8ECA-4508-8A5E-1BFCB2F30AB0}"/>
              </a:ext>
            </a:extLst>
          </p:cNvPr>
          <p:cNvSpPr txBox="1"/>
          <p:nvPr/>
        </p:nvSpPr>
        <p:spPr>
          <a:xfrm>
            <a:off x="2493400" y="3403869"/>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36" name="TextBox 39">
            <a:extLst>
              <a:ext uri="{FF2B5EF4-FFF2-40B4-BE49-F238E27FC236}">
                <a16:creationId xmlns:a16="http://schemas.microsoft.com/office/drawing/2014/main" id="{5DEDDF5B-8ECA-4508-8A5E-1BFCB2F30AB0}"/>
              </a:ext>
            </a:extLst>
          </p:cNvPr>
          <p:cNvSpPr txBox="1"/>
          <p:nvPr/>
        </p:nvSpPr>
        <p:spPr>
          <a:xfrm>
            <a:off x="2493400" y="4039955"/>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37" name="TextBox 40">
            <a:extLst>
              <a:ext uri="{FF2B5EF4-FFF2-40B4-BE49-F238E27FC236}">
                <a16:creationId xmlns:a16="http://schemas.microsoft.com/office/drawing/2014/main" id="{5DEDDF5B-8ECA-4508-8A5E-1BFCB2F30AB0}"/>
              </a:ext>
            </a:extLst>
          </p:cNvPr>
          <p:cNvSpPr txBox="1"/>
          <p:nvPr/>
        </p:nvSpPr>
        <p:spPr>
          <a:xfrm>
            <a:off x="2493400" y="4676041"/>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38" name="TextBox 41">
            <a:extLst>
              <a:ext uri="{FF2B5EF4-FFF2-40B4-BE49-F238E27FC236}">
                <a16:creationId xmlns:a16="http://schemas.microsoft.com/office/drawing/2014/main" id="{5DEDDF5B-8ECA-4508-8A5E-1BFCB2F30AB0}"/>
              </a:ext>
            </a:extLst>
          </p:cNvPr>
          <p:cNvSpPr txBox="1"/>
          <p:nvPr/>
        </p:nvSpPr>
        <p:spPr>
          <a:xfrm>
            <a:off x="2493400" y="5312127"/>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40" name="TextBox 44">
            <a:extLst>
              <a:ext uri="{FF2B5EF4-FFF2-40B4-BE49-F238E27FC236}">
                <a16:creationId xmlns:a16="http://schemas.microsoft.com/office/drawing/2014/main" id="{5DEDDF5B-8ECA-4508-8A5E-1BFCB2F30AB0}"/>
              </a:ext>
            </a:extLst>
          </p:cNvPr>
          <p:cNvSpPr txBox="1"/>
          <p:nvPr/>
        </p:nvSpPr>
        <p:spPr>
          <a:xfrm>
            <a:off x="7126600" y="3411882"/>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41" name="TextBox 47">
            <a:extLst>
              <a:ext uri="{FF2B5EF4-FFF2-40B4-BE49-F238E27FC236}">
                <a16:creationId xmlns:a16="http://schemas.microsoft.com/office/drawing/2014/main" id="{5DEDDF5B-8ECA-4508-8A5E-1BFCB2F30AB0}"/>
              </a:ext>
            </a:extLst>
          </p:cNvPr>
          <p:cNvSpPr txBox="1"/>
          <p:nvPr/>
        </p:nvSpPr>
        <p:spPr>
          <a:xfrm>
            <a:off x="7126600" y="4041438"/>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42" name="TextBox 48">
            <a:extLst>
              <a:ext uri="{FF2B5EF4-FFF2-40B4-BE49-F238E27FC236}">
                <a16:creationId xmlns:a16="http://schemas.microsoft.com/office/drawing/2014/main" id="{5DEDDF5B-8ECA-4508-8A5E-1BFCB2F30AB0}"/>
              </a:ext>
            </a:extLst>
          </p:cNvPr>
          <p:cNvSpPr txBox="1"/>
          <p:nvPr/>
        </p:nvSpPr>
        <p:spPr>
          <a:xfrm>
            <a:off x="7126600" y="4675038"/>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43" name="TextBox 49">
            <a:extLst>
              <a:ext uri="{FF2B5EF4-FFF2-40B4-BE49-F238E27FC236}">
                <a16:creationId xmlns:a16="http://schemas.microsoft.com/office/drawing/2014/main" id="{5DEDDF5B-8ECA-4508-8A5E-1BFCB2F30AB0}"/>
              </a:ext>
            </a:extLst>
          </p:cNvPr>
          <p:cNvSpPr txBox="1"/>
          <p:nvPr/>
        </p:nvSpPr>
        <p:spPr>
          <a:xfrm>
            <a:off x="7126600" y="5312238"/>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45" name="Rounded Rectangle 46">
            <a:extLst>
              <a:ext uri="{FF2B5EF4-FFF2-40B4-BE49-F238E27FC236}">
                <a16:creationId xmlns:a16="http://schemas.microsoft.com/office/drawing/2014/main" id="{422625C5-1C7A-44D8-B67E-9036BDCB778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1257D0EA-8758-4764-9126-C2452D4222B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which</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order</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do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you</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hear</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a:t>
            </a:r>
            <a:r>
              <a:rPr kumimoji="0" lang="fr-FR"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Écris ‘1’ ou ‘2’.</a:t>
            </a:r>
          </a:p>
        </p:txBody>
      </p:sp>
    </p:spTree>
    <p:extLst>
      <p:ext uri="{BB962C8B-B14F-4D97-AF65-F5344CB8AC3E}">
        <p14:creationId xmlns:p14="http://schemas.microsoft.com/office/powerpoint/2010/main" val="19118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xEl>
                                              <p:pRg st="0" end="0"/>
                                            </p:txEl>
                                          </p:spTgt>
                                        </p:tgtEl>
                                        <p:attrNameLst>
                                          <p:attrName>style.visibility</p:attrName>
                                        </p:attrNameLst>
                                      </p:cBhvr>
                                      <p:to>
                                        <p:strVal val="visible"/>
                                      </p:to>
                                    </p:set>
                                    <p:animEffect transition="in" filter="fade">
                                      <p:cBhvr>
                                        <p:cTn id="47" dur="500"/>
                                        <p:tgtEl>
                                          <p:spTgt spid="3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40" grpId="0"/>
      <p:bldP spid="41" grpId="0"/>
      <p:bldP spid="42" grpId="0"/>
      <p:bldP spid="4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8061</Words>
  <Application>Microsoft Office PowerPoint</Application>
  <PresentationFormat>Widescreen</PresentationFormat>
  <Paragraphs>1100</Paragraphs>
  <Slides>55</Slides>
  <Notes>55</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55</vt:i4>
      </vt:variant>
    </vt:vector>
  </HeadingPairs>
  <TitlesOfParts>
    <vt:vector size="69" baseType="lpstr">
      <vt:lpstr>Arial</vt:lpstr>
      <vt:lpstr>Calibri</vt:lpstr>
      <vt:lpstr>Century Gothic</vt:lpstr>
      <vt:lpstr>Source Sans Pro</vt:lpstr>
      <vt:lpstr>Tw Cen MT</vt:lpstr>
      <vt:lpstr>1_Office Theme</vt:lpstr>
      <vt:lpstr>NCELP Theme</vt:lpstr>
      <vt:lpstr>2_Office Theme</vt:lpstr>
      <vt:lpstr>1_NCELP Theme</vt:lpstr>
      <vt:lpstr>4_Office Theme</vt:lpstr>
      <vt:lpstr>3_Office Theme</vt:lpstr>
      <vt:lpstr>6_Office Theme</vt:lpstr>
      <vt:lpstr>5_Office Theme</vt:lpstr>
      <vt:lpstr>7_Office Theme</vt:lpstr>
      <vt:lpstr>French Phonics Collection </vt:lpstr>
      <vt:lpstr>SSC [on]</vt:lpstr>
      <vt:lpstr>on</vt:lpstr>
      <vt:lpstr>on</vt:lpstr>
      <vt:lpstr>on</vt:lpstr>
      <vt:lpstr>on</vt:lpstr>
      <vt:lpstr>on</vt:lpstr>
      <vt:lpstr>on</vt:lpstr>
      <vt:lpstr>Phonétique  </vt:lpstr>
      <vt:lpstr>Phonétique  </vt:lpstr>
      <vt:lpstr>Phonétique  </vt:lpstr>
      <vt:lpstr>Phonétique  </vt:lpstr>
      <vt:lpstr>SSC [on]</vt:lpstr>
      <vt:lpstr>on</vt:lpstr>
      <vt:lpstr>on</vt:lpstr>
      <vt:lpstr>on</vt:lpstr>
      <vt:lpstr>on</vt:lpstr>
      <vt:lpstr>on</vt:lpstr>
      <vt:lpstr>on</vt:lpstr>
      <vt:lpstr>Le poète en difficulté</vt:lpstr>
      <vt:lpstr>Le poète en difficulté</vt:lpstr>
      <vt:lpstr>Le poète en difficulté</vt:lpstr>
      <vt:lpstr>Le poète en difficulté</vt:lpstr>
      <vt:lpstr>Le poète en difficulté</vt:lpstr>
      <vt:lpstr>Le poète en difficulté</vt:lpstr>
      <vt:lpstr>Le poète en difficulté</vt:lpstr>
      <vt:lpstr>Le poète en difficulté</vt:lpstr>
      <vt:lpstr>Phonétique</vt:lpstr>
      <vt:lpstr>SSC [on]</vt:lpstr>
      <vt:lpstr>on</vt:lpstr>
      <vt:lpstr>on</vt:lpstr>
      <vt:lpstr>[on] et [om]  </vt:lpstr>
      <vt:lpstr>om/on</vt:lpstr>
      <vt:lpstr>[om] ou [on] ?</vt:lpstr>
      <vt:lpstr>Phonétique</vt:lpstr>
      <vt:lpstr>SSC [on]</vt:lpstr>
      <vt:lpstr>on</vt:lpstr>
      <vt:lpstr>on</vt:lpstr>
      <vt:lpstr>Phonétique  </vt:lpstr>
      <vt:lpstr>[om], [on]</vt:lpstr>
      <vt:lpstr>Phonétique  </vt:lpstr>
      <vt:lpstr>Phonétique  </vt:lpstr>
      <vt:lpstr>Phonétique  </vt:lpstr>
      <vt:lpstr>SSC [on]</vt:lpstr>
      <vt:lpstr>on</vt:lpstr>
      <vt:lpstr>on</vt:lpstr>
      <vt:lpstr>‘mon’ ou ‘-ment’ ?</vt:lpstr>
      <vt:lpstr>SSC [on]</vt:lpstr>
      <vt:lpstr>on</vt:lpstr>
      <vt:lpstr>on</vt:lpstr>
      <vt:lpstr>PowerPoint Presentation</vt:lpstr>
      <vt:lpstr>SSC [on]</vt:lpstr>
      <vt:lpstr>on</vt:lpstr>
      <vt:lpstr>on</vt:lpstr>
      <vt:lpstr>Les voyelles nasales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25</cp:revision>
  <dcterms:created xsi:type="dcterms:W3CDTF">2021-02-16T11:52:59Z</dcterms:created>
  <dcterms:modified xsi:type="dcterms:W3CDTF">2022-08-31T07:39:48Z</dcterms:modified>
</cp:coreProperties>
</file>