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 id="2147483806" r:id="rId8"/>
  </p:sldMasterIdLst>
  <p:notesMasterIdLst>
    <p:notesMasterId r:id="rId36"/>
  </p:notesMasterIdLst>
  <p:sldIdLst>
    <p:sldId id="258" r:id="rId9"/>
    <p:sldId id="313" r:id="rId10"/>
    <p:sldId id="274" r:id="rId11"/>
    <p:sldId id="387" r:id="rId12"/>
    <p:sldId id="388" r:id="rId13"/>
    <p:sldId id="522" r:id="rId14"/>
    <p:sldId id="389" r:id="rId15"/>
    <p:sldId id="390" r:id="rId16"/>
    <p:sldId id="507" r:id="rId17"/>
    <p:sldId id="508" r:id="rId18"/>
    <p:sldId id="509" r:id="rId19"/>
    <p:sldId id="521" r:id="rId20"/>
    <p:sldId id="512" r:id="rId21"/>
    <p:sldId id="506" r:id="rId22"/>
    <p:sldId id="513" r:id="rId23"/>
    <p:sldId id="314" r:id="rId24"/>
    <p:sldId id="523" r:id="rId25"/>
    <p:sldId id="277" r:id="rId26"/>
    <p:sldId id="413" r:id="rId27"/>
    <p:sldId id="637" r:id="rId28"/>
    <p:sldId id="334" r:id="rId29"/>
    <p:sldId id="647" r:id="rId30"/>
    <p:sldId id="648" r:id="rId31"/>
    <p:sldId id="652" r:id="rId32"/>
    <p:sldId id="649" r:id="rId33"/>
    <p:sldId id="650" r:id="rId34"/>
    <p:sldId id="65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66784" autoAdjust="0"/>
  </p:normalViewPr>
  <p:slideViewPr>
    <p:cSldViewPr snapToGrid="0">
      <p:cViewPr varScale="1">
        <p:scale>
          <a:sx n="52" d="100"/>
          <a:sy n="52" d="100"/>
        </p:scale>
        <p:origin x="1680"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4472C4">
                    <a:lumMod val="50000"/>
                  </a:srgbClr>
                </a:solidFill>
                <a:latin typeface="Century Gothic" panose="020F0302020204030204"/>
                <a:cs typeface="Arial"/>
                <a:sym typeface="Arial"/>
              </a:rPr>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solidFill>
                  <a:srgbClr val="4472C4">
                    <a:lumMod val="50000"/>
                  </a:srgbClr>
                </a:solidFill>
                <a:latin typeface="Century Gothic" panose="020F0302020204030204"/>
                <a:cs typeface="Arial"/>
                <a:sym typeface="Arial"/>
              </a:rPr>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identical sound in SSCs [</a:t>
            </a:r>
            <a:r>
              <a:rPr lang="en-US" b="0" dirty="0" err="1"/>
              <a:t>ain</a:t>
            </a:r>
            <a:r>
              <a:rPr lang="en-US" b="0" dirty="0"/>
              <a:t>/in], an [aim/</a:t>
            </a:r>
            <a:r>
              <a:rPr lang="en-US" b="0" dirty="0" err="1"/>
              <a:t>im</a:t>
            </a:r>
            <a:r>
              <a:rPr lang="en-US" b="0" dirty="0"/>
              <a:t>]</a:t>
            </a:r>
          </a:p>
          <a:p>
            <a:endParaRPr lang="en-US" b="0" dirty="0"/>
          </a:p>
          <a:p>
            <a:r>
              <a:rPr lang="en-US" b="0" dirty="0"/>
              <a:t>For a reminder of Year 7 SSC [</a:t>
            </a:r>
            <a:r>
              <a:rPr lang="en-US" b="0" dirty="0" err="1"/>
              <a:t>ain</a:t>
            </a:r>
            <a:r>
              <a:rPr lang="en-US" b="0" dirty="0"/>
              <a:t>/in],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92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demonstrate [om] and [on] in the same (highly appropriate!)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comparaison</a:t>
            </a:r>
            <a:r>
              <a:rPr lang="en-GB" b="1" baseline="0" dirty="0"/>
              <a:t> </a:t>
            </a:r>
            <a:r>
              <a:rPr lang="en-GB" b="0" baseline="0" dirty="0"/>
              <a:t>[2244]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8265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SSCs [on] and [om], and production of all four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students are challenged to say all ten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Students try to say the words out loud. Teacher corrects.</a:t>
            </a:r>
          </a:p>
          <a:p>
            <a:pPr marL="228600" indent="-228600">
              <a:buAutoNum type="arabicPeriod"/>
            </a:pPr>
            <a:endParaRPr lang="en-US" b="0" dirty="0"/>
          </a:p>
          <a:p>
            <a:pPr marL="0" indent="0">
              <a:buNone/>
            </a:pPr>
            <a:r>
              <a:rPr lang="en-US" b="1" dirty="0"/>
              <a:t>Transcript:</a:t>
            </a:r>
          </a:p>
          <a:p>
            <a:pPr marL="228600" indent="-228600">
              <a:buAutoNum type="arabicPeriod"/>
            </a:pPr>
            <a:r>
              <a:rPr lang="en-US" b="0" dirty="0" err="1"/>
              <a:t>tombe</a:t>
            </a:r>
            <a:endParaRPr lang="en-US" b="0" dirty="0"/>
          </a:p>
          <a:p>
            <a:pPr marL="228600" indent="-228600">
              <a:buAutoNum type="arabicPeriod"/>
            </a:pPr>
            <a:r>
              <a:rPr lang="en-US" b="0" dirty="0"/>
              <a:t>trompe</a:t>
            </a:r>
          </a:p>
          <a:p>
            <a:pPr marL="228600" indent="-228600">
              <a:buAutoNum type="arabicPeriod"/>
            </a:pPr>
            <a:r>
              <a:rPr lang="en-US" b="0" dirty="0" err="1"/>
              <a:t>concombre</a:t>
            </a:r>
            <a:endParaRPr lang="en-US" b="0" dirty="0"/>
          </a:p>
          <a:p>
            <a:pPr marL="228600" indent="-228600">
              <a:buAutoNum type="arabicPeriod"/>
            </a:pPr>
            <a:r>
              <a:rPr lang="en-US" b="0" dirty="0"/>
              <a:t>comfortable</a:t>
            </a:r>
          </a:p>
          <a:p>
            <a:pPr marL="228600" indent="-228600">
              <a:buAutoNum type="arabicPeriod"/>
            </a:pPr>
            <a:r>
              <a:rPr lang="en-US" b="0" dirty="0"/>
              <a:t>pompier</a:t>
            </a:r>
          </a:p>
          <a:p>
            <a:pPr marL="228600" indent="-228600">
              <a:buAutoNum type="arabicPeriod"/>
            </a:pPr>
            <a:r>
              <a:rPr lang="en-US" b="0" dirty="0"/>
              <a:t>bonbon</a:t>
            </a:r>
          </a:p>
          <a:p>
            <a:pPr marL="228600" indent="-228600">
              <a:buAutoNum type="arabicPeriod"/>
            </a:pPr>
            <a:r>
              <a:rPr lang="en-US" b="0" dirty="0" err="1"/>
              <a:t>honte</a:t>
            </a:r>
            <a:endParaRPr lang="en-US" b="0" dirty="0"/>
          </a:p>
          <a:p>
            <a:pPr marL="228600" indent="-228600">
              <a:buAutoNum type="arabicPeriod"/>
            </a:pPr>
            <a:r>
              <a:rPr lang="en-US" b="0" dirty="0" err="1"/>
              <a:t>interrompre</a:t>
            </a:r>
            <a:endParaRPr lang="en-US" b="0" dirty="0"/>
          </a:p>
          <a:p>
            <a:pPr marL="228600" indent="-228600">
              <a:buAutoNum type="arabicPeriod"/>
            </a:pPr>
            <a:r>
              <a:rPr lang="en-US" b="0" dirty="0" err="1"/>
              <a:t>combler</a:t>
            </a:r>
            <a:r>
              <a:rPr lang="en-US" b="0" dirty="0"/>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tombe</a:t>
            </a:r>
            <a:r>
              <a:rPr lang="en-GB" sz="1200" b="0" i="0" u="none" strike="noStrike" kern="1200" dirty="0">
                <a:solidFill>
                  <a:schemeClr val="tx1"/>
                </a:solidFill>
                <a:effectLst/>
                <a:latin typeface="+mn-lt"/>
                <a:ea typeface="+mn-ea"/>
                <a:cs typeface="+mn-cs"/>
              </a:rPr>
              <a:t> [3426], trompe [&gt;5000] </a:t>
            </a:r>
            <a:r>
              <a:rPr lang="en-GB" sz="1200" b="0" i="0" u="none" strike="noStrike" kern="1200" dirty="0" err="1">
                <a:solidFill>
                  <a:schemeClr val="tx1"/>
                </a:solidFill>
                <a:effectLst/>
                <a:latin typeface="+mn-lt"/>
                <a:ea typeface="+mn-ea"/>
                <a:cs typeface="+mn-cs"/>
              </a:rPr>
              <a:t>concombre</a:t>
            </a:r>
            <a:r>
              <a:rPr lang="en-GB" sz="1200" b="0" i="0" u="none" strike="noStrike" kern="1200" dirty="0">
                <a:solidFill>
                  <a:schemeClr val="tx1"/>
                </a:solidFill>
                <a:effectLst/>
                <a:latin typeface="+mn-lt"/>
                <a:ea typeface="+mn-ea"/>
                <a:cs typeface="+mn-cs"/>
              </a:rPr>
              <a:t> [&gt;5000], </a:t>
            </a:r>
            <a:r>
              <a:rPr lang="en-GB" sz="1200" b="0" i="0" u="none" strike="noStrike" kern="1200" dirty="0" err="1">
                <a:solidFill>
                  <a:schemeClr val="tx1"/>
                </a:solidFill>
                <a:effectLst/>
                <a:latin typeface="+mn-lt"/>
                <a:ea typeface="+mn-ea"/>
                <a:cs typeface="+mn-cs"/>
              </a:rPr>
              <a:t>confortable</a:t>
            </a:r>
            <a:r>
              <a:rPr lang="en-GB" sz="1200" b="0" i="0" u="none" strike="noStrike" kern="1200" dirty="0">
                <a:solidFill>
                  <a:schemeClr val="tx1"/>
                </a:solidFill>
                <a:effectLst/>
                <a:latin typeface="+mn-lt"/>
                <a:ea typeface="+mn-ea"/>
                <a:cs typeface="+mn-cs"/>
              </a:rPr>
              <a:t> [3964], pompier [3295], bonbon [&gt;5000], </a:t>
            </a:r>
            <a:r>
              <a:rPr lang="en-GB" sz="1200" b="0" i="0" u="none" strike="noStrike" kern="1200" dirty="0" err="1">
                <a:solidFill>
                  <a:schemeClr val="tx1"/>
                </a:solidFill>
                <a:effectLst/>
                <a:latin typeface="+mn-lt"/>
                <a:ea typeface="+mn-ea"/>
                <a:cs typeface="+mn-cs"/>
              </a:rPr>
              <a:t>honte</a:t>
            </a:r>
            <a:r>
              <a:rPr lang="en-GB" sz="1200" b="0" i="0" u="none" strike="noStrike" kern="1200" dirty="0">
                <a:solidFill>
                  <a:schemeClr val="tx1"/>
                </a:solidFill>
                <a:effectLst/>
                <a:latin typeface="+mn-lt"/>
                <a:ea typeface="+mn-ea"/>
                <a:cs typeface="+mn-cs"/>
              </a:rPr>
              <a:t> [1943], </a:t>
            </a:r>
            <a:r>
              <a:rPr lang="en-GB" sz="1200" b="0" i="0" u="none" strike="noStrike" kern="1200" dirty="0" err="1">
                <a:solidFill>
                  <a:schemeClr val="tx1"/>
                </a:solidFill>
                <a:effectLst/>
                <a:latin typeface="+mn-lt"/>
                <a:ea typeface="+mn-ea"/>
                <a:cs typeface="+mn-cs"/>
              </a:rPr>
              <a:t>interrompre</a:t>
            </a:r>
            <a:r>
              <a:rPr lang="en-GB" sz="1200" b="0" i="0" u="none" strike="noStrike" kern="1200" dirty="0">
                <a:solidFill>
                  <a:schemeClr val="tx1"/>
                </a:solidFill>
                <a:effectLst/>
                <a:latin typeface="+mn-lt"/>
                <a:ea typeface="+mn-ea"/>
                <a:cs typeface="+mn-cs"/>
              </a:rPr>
              <a:t> [1479], </a:t>
            </a:r>
            <a:r>
              <a:rPr lang="en-GB" sz="1200" b="0" i="0" u="none" strike="noStrike" kern="1200" dirty="0" err="1">
                <a:solidFill>
                  <a:schemeClr val="tx1"/>
                </a:solidFill>
                <a:effectLst/>
                <a:latin typeface="+mn-lt"/>
                <a:ea typeface="+mn-ea"/>
                <a:cs typeface="+mn-cs"/>
              </a:rPr>
              <a:t>combler</a:t>
            </a:r>
            <a:r>
              <a:rPr lang="en-GB" sz="1200" b="0" i="0" u="none" strike="noStrike" kern="1200" dirty="0">
                <a:solidFill>
                  <a:schemeClr val="tx1"/>
                </a:solidFill>
                <a:effectLst/>
                <a:latin typeface="+mn-lt"/>
                <a:ea typeface="+mn-ea"/>
                <a:cs typeface="+mn-cs"/>
              </a:rPr>
              <a:t> [4976],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practice pronunciation of [om]</a:t>
            </a:r>
            <a:r>
              <a:rPr lang="en-US" b="0" baseline="0" dirty="0"/>
              <a:t> and [on] in words, both familiar and unfamiliar</a:t>
            </a:r>
            <a:endParaRPr lang="en-US" b="0" dirty="0"/>
          </a:p>
          <a:p>
            <a:endParaRPr lang="en-US" b="1" dirty="0"/>
          </a:p>
          <a:p>
            <a:r>
              <a:rPr lang="en-US" b="1" dirty="0"/>
              <a:t>Procedure:</a:t>
            </a:r>
          </a:p>
          <a:p>
            <a:r>
              <a:rPr lang="en-US" b="0" dirty="0"/>
              <a:t>1. Students say the pairs of words to a partner,</a:t>
            </a:r>
            <a:r>
              <a:rPr lang="en-US" b="0" baseline="0" dirty="0"/>
              <a:t> who closes his/her eyes and listens carefully.</a:t>
            </a:r>
            <a:endParaRPr lang="en-US" b="0" dirty="0"/>
          </a:p>
          <a:p>
            <a:r>
              <a:rPr lang="en-US" b="0" dirty="0"/>
              <a:t>2. Partners point out if they hear any</a:t>
            </a:r>
            <a:r>
              <a:rPr lang="en-US" b="0" baseline="0" dirty="0"/>
              <a:t> difference between the pronunciation of the [om] and the [on] sounds – of course, there should not be any difference in these words.</a:t>
            </a:r>
          </a:p>
          <a:p>
            <a:r>
              <a:rPr lang="en-US" b="0" dirty="0"/>
              <a:t>3. Swap</a:t>
            </a:r>
            <a:r>
              <a:rPr lang="en-US" b="0" baseline="0" dirty="0"/>
              <a:t> roles and repeat.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err="1"/>
              <a:t>onze</a:t>
            </a:r>
            <a:r>
              <a:rPr lang="en-GB" b="0" baseline="0" dirty="0"/>
              <a:t> [2447]; continuer [113] monde [77]; </a:t>
            </a:r>
            <a:r>
              <a:rPr lang="en-GB" b="0" baseline="0" dirty="0" err="1"/>
              <a:t>montrer</a:t>
            </a:r>
            <a:r>
              <a:rPr lang="en-GB" b="0" baseline="0" dirty="0"/>
              <a:t> [108]; au fond [553]; non [72] nom [171]; </a:t>
            </a:r>
            <a:r>
              <a:rPr lang="en-GB" b="0" baseline="0" dirty="0" err="1"/>
              <a:t>comprendre</a:t>
            </a:r>
            <a:r>
              <a:rPr lang="en-GB" b="0" baseline="0" dirty="0"/>
              <a:t> [95]; </a:t>
            </a:r>
            <a:r>
              <a:rPr lang="en-GB" b="0" baseline="0" dirty="0" err="1"/>
              <a:t>compte</a:t>
            </a:r>
            <a:r>
              <a:rPr lang="en-GB" b="0" baseline="0" dirty="0"/>
              <a:t> [254]; </a:t>
            </a:r>
            <a:r>
              <a:rPr lang="en-GB" b="0" baseline="0" dirty="0" err="1"/>
              <a:t>tomber</a:t>
            </a:r>
            <a:r>
              <a:rPr lang="en-GB" b="0" baseline="0" dirty="0"/>
              <a:t> [547]; combat [1062]; ombre [2001] </a:t>
            </a:r>
            <a:r>
              <a:rPr lang="en-GB" b="0" baseline="0" dirty="0" err="1"/>
              <a:t>correspondre</a:t>
            </a:r>
            <a:r>
              <a:rPr lang="en-GB" b="0" baseline="0" dirty="0"/>
              <a:t> </a:t>
            </a:r>
            <a:r>
              <a:rPr lang="en-GB" baseline="0" dirty="0"/>
              <a:t>[1415] </a:t>
            </a:r>
            <a:r>
              <a:rPr lang="en-GB" baseline="0" dirty="0" err="1"/>
              <a:t>interrompre</a:t>
            </a:r>
            <a:r>
              <a:rPr lang="en-GB" baseline="0" dirty="0"/>
              <a:t> [1479]</a:t>
            </a:r>
            <a:r>
              <a:rPr lang="en-US" sz="1200" dirty="0">
                <a:solidFill>
                  <a:schemeClr val="accent5">
                    <a:lumMod val="50000"/>
                  </a:schemeClr>
                </a:solidFill>
              </a:rPr>
              <a:t> </a:t>
            </a:r>
            <a:r>
              <a:rPr lang="en-US" sz="1200" dirty="0" err="1">
                <a:solidFill>
                  <a:schemeClr val="accent5">
                    <a:lumMod val="50000"/>
                  </a:schemeClr>
                </a:solidFill>
              </a:rPr>
              <a:t>accomplir</a:t>
            </a:r>
            <a:r>
              <a:rPr lang="en-US" sz="1200" dirty="0">
                <a:solidFill>
                  <a:schemeClr val="accent5">
                    <a:lumMod val="50000"/>
                  </a:schemeClr>
                </a:solidFill>
              </a:rPr>
              <a:t> [1301] </a:t>
            </a:r>
            <a:r>
              <a:rPr lang="en-US" sz="1200" dirty="0" err="1">
                <a:solidFill>
                  <a:schemeClr val="accent5">
                    <a:lumMod val="50000"/>
                  </a:schemeClr>
                </a:solidFill>
              </a:rPr>
              <a:t>contenir</a:t>
            </a:r>
            <a:r>
              <a:rPr lang="en-US" sz="1200" baseline="0" dirty="0">
                <a:solidFill>
                  <a:schemeClr val="accent5">
                    <a:lumMod val="50000"/>
                  </a:schemeClr>
                </a:solidFill>
              </a:rPr>
              <a:t> [1033] </a:t>
            </a:r>
            <a:r>
              <a:rPr lang="en-US" sz="1200" baseline="0" dirty="0" err="1">
                <a:solidFill>
                  <a:schemeClr val="accent5">
                    <a:lumMod val="50000"/>
                  </a:schemeClr>
                </a:solidFill>
              </a:rPr>
              <a:t>confiance</a:t>
            </a:r>
            <a:r>
              <a:rPr lang="en-US" sz="1200" baseline="0" dirty="0">
                <a:solidFill>
                  <a:schemeClr val="accent5">
                    <a:lumMod val="50000"/>
                  </a:schemeClr>
                </a:solidFill>
              </a:rPr>
              <a:t> [435] </a:t>
            </a:r>
            <a:r>
              <a:rPr lang="en-US" sz="1200" baseline="0" dirty="0" err="1">
                <a:solidFill>
                  <a:schemeClr val="accent5">
                    <a:lumMod val="50000"/>
                  </a:schemeClr>
                </a:solidFill>
              </a:rPr>
              <a:t>complet</a:t>
            </a:r>
            <a:r>
              <a:rPr lang="en-US" sz="1200" baseline="0" dirty="0">
                <a:solidFill>
                  <a:schemeClr val="accent5">
                    <a:lumMod val="50000"/>
                  </a:schemeClr>
                </a:solidFill>
              </a:rPr>
              <a:t> [965] construction [976] compagnie [775]</a:t>
            </a:r>
            <a:endParaRPr lang="en-US"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678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[om]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at yourself.</a:t>
            </a:r>
            <a:br>
              <a:rPr lang="en-GB" baseline="0" dirty="0"/>
            </a:br>
            <a:r>
              <a:rPr lang="en-GB" baseline="0" dirty="0"/>
              <a:t>4. Roll back the animations and work through 1-3 again, but this time, dropping your voice completely to listen carefully to the students saying the </a:t>
            </a:r>
            <a:r>
              <a:rPr lang="en-GB" b="1" dirty="0"/>
              <a:t>[om] </a:t>
            </a:r>
            <a:r>
              <a:rPr lang="en-GB" baseline="0" dirty="0"/>
              <a:t>sound, pronouncing </a:t>
            </a:r>
            <a:r>
              <a:rPr lang="en-GB" b="0" baseline="0" dirty="0"/>
              <a:t>”</a:t>
            </a:r>
            <a:r>
              <a:rPr lang="en-GB" b="1" baseline="0" dirty="0"/>
              <a:t>nom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nom</a:t>
            </a:r>
            <a:r>
              <a:rPr lang="en-GB" baseline="0" dirty="0"/>
              <a:t>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505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[om] </a:t>
            </a:r>
            <a:r>
              <a:rPr lang="en-GB" baseline="0" dirty="0"/>
              <a:t>and then the </a:t>
            </a:r>
            <a:r>
              <a:rPr lang="en-GB" b="1" baseline="0" dirty="0"/>
              <a:t>source</a:t>
            </a:r>
            <a:r>
              <a:rPr lang="en-GB" baseline="0" dirty="0"/>
              <a:t> word again ‘</a:t>
            </a:r>
            <a:r>
              <a:rPr lang="en-GB" b="1" baseline="0" dirty="0"/>
              <a:t>nom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nom</a:t>
            </a:r>
            <a:r>
              <a:rPr lang="en-GB" baseline="0" dirty="0"/>
              <a:t> [171]; </a:t>
            </a:r>
            <a:r>
              <a:rPr lang="en-GB" b="1" baseline="0" dirty="0" err="1"/>
              <a:t>comprendre</a:t>
            </a:r>
            <a:r>
              <a:rPr lang="en-GB" b="1" baseline="0" dirty="0"/>
              <a:t> </a:t>
            </a:r>
            <a:r>
              <a:rPr lang="en-GB" b="0" baseline="0" dirty="0"/>
              <a:t>[95];</a:t>
            </a:r>
            <a:r>
              <a:rPr lang="en-GB" baseline="0" dirty="0"/>
              <a:t> </a:t>
            </a:r>
            <a:r>
              <a:rPr lang="en-GB" b="1" baseline="0" dirty="0" err="1"/>
              <a:t>compte</a:t>
            </a:r>
            <a:r>
              <a:rPr lang="en-GB" baseline="0" dirty="0"/>
              <a:t> [254]; </a:t>
            </a:r>
            <a:r>
              <a:rPr lang="en-GB" b="1" baseline="0" dirty="0" err="1"/>
              <a:t>tomber</a:t>
            </a:r>
            <a:r>
              <a:rPr lang="en-GB" baseline="0" dirty="0"/>
              <a:t> [547]; </a:t>
            </a:r>
            <a:r>
              <a:rPr lang="en-GB" b="1" baseline="0" dirty="0"/>
              <a:t>combat</a:t>
            </a:r>
            <a:r>
              <a:rPr lang="en-GB" baseline="0" dirty="0"/>
              <a:t> [1062]; </a:t>
            </a:r>
            <a:r>
              <a:rPr lang="en-GB" b="1" baseline="0" dirty="0" err="1"/>
              <a:t>ombre</a:t>
            </a:r>
            <a:r>
              <a:rPr lang="en-GB" b="1" baseline="0" dirty="0"/>
              <a:t> </a:t>
            </a:r>
            <a:r>
              <a:rPr lang="en-GB" baseline="0" dirty="0"/>
              <a:t>[2001].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960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nasal and non-nasal vowels [om], [on], open [o] and closed [o] in unknown words.</a:t>
            </a:r>
          </a:p>
          <a:p>
            <a:endParaRPr lang="en-US" b="1" dirty="0"/>
          </a:p>
          <a:p>
            <a:r>
              <a:rPr lang="en-US" b="1" dirty="0"/>
              <a:t>Procedure:</a:t>
            </a:r>
          </a:p>
          <a:p>
            <a:r>
              <a:rPr lang="en-US" b="0" dirty="0"/>
              <a:t>1. </a:t>
            </a:r>
            <a:r>
              <a:rPr lang="en-US" b="0" dirty="0" err="1"/>
              <a:t>Practise</a:t>
            </a:r>
            <a:r>
              <a:rPr lang="en-US" b="0" dirty="0"/>
              <a:t> saying SSCs </a:t>
            </a:r>
            <a:r>
              <a:rPr lang="en-US" b="1" dirty="0"/>
              <a:t>[om]</a:t>
            </a:r>
            <a:r>
              <a:rPr lang="en-US" b="0" dirty="0"/>
              <a:t>,</a:t>
            </a:r>
            <a:r>
              <a:rPr lang="en-US" b="1" dirty="0"/>
              <a:t> [on]</a:t>
            </a:r>
            <a:r>
              <a:rPr lang="en-US" b="0" dirty="0"/>
              <a:t>,</a:t>
            </a:r>
            <a:r>
              <a:rPr lang="en-US" b="1" dirty="0"/>
              <a:t> open [o] </a:t>
            </a:r>
            <a:r>
              <a:rPr lang="en-US" b="0" dirty="0"/>
              <a:t>and </a:t>
            </a:r>
            <a:r>
              <a:rPr lang="en-US" b="1" dirty="0"/>
              <a:t>closed [o]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a:t>
            </a:r>
          </a:p>
          <a:p>
            <a:r>
              <a:rPr lang="en-US" b="0" dirty="0"/>
              <a:t>5. Click to bring up the reminder about spelling rules introduced last week (8.2.2.1) and demonstrate its applicability here.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plafond</a:t>
            </a:r>
          </a:p>
          <a:p>
            <a:r>
              <a:rPr lang="en-US" b="0" baseline="0" dirty="0"/>
              <a:t>2. </a:t>
            </a:r>
            <a:r>
              <a:rPr lang="en-US" b="0" baseline="0" dirty="0" err="1"/>
              <a:t>promettre</a:t>
            </a:r>
            <a:endParaRPr lang="en-US" b="0" baseline="0" dirty="0"/>
          </a:p>
          <a:p>
            <a:r>
              <a:rPr lang="en-US" b="0" baseline="0" dirty="0"/>
              <a:t>3. </a:t>
            </a:r>
            <a:r>
              <a:rPr lang="en-US" b="0" baseline="0" dirty="0" err="1"/>
              <a:t>concentrer</a:t>
            </a:r>
            <a:endParaRPr lang="en-US" b="0" baseline="0" dirty="0"/>
          </a:p>
          <a:p>
            <a:r>
              <a:rPr lang="en-US" b="0" baseline="0" dirty="0"/>
              <a:t>4. </a:t>
            </a:r>
            <a:r>
              <a:rPr lang="en-US" b="0" baseline="0" dirty="0" err="1"/>
              <a:t>domaine</a:t>
            </a:r>
            <a:endParaRPr lang="en-US" b="0" baseline="0" dirty="0"/>
          </a:p>
          <a:p>
            <a:r>
              <a:rPr lang="en-US" b="0" baseline="0" dirty="0"/>
              <a:t>5. </a:t>
            </a:r>
            <a:r>
              <a:rPr lang="en-US" b="0" baseline="0" dirty="0" err="1"/>
              <a:t>dont</a:t>
            </a:r>
            <a:endParaRPr lang="en-US" b="0" baseline="0" dirty="0"/>
          </a:p>
          <a:p>
            <a:r>
              <a:rPr lang="en-US" b="0" baseline="0" dirty="0"/>
              <a:t>6. </a:t>
            </a:r>
            <a:r>
              <a:rPr lang="en-US" b="0" baseline="0" dirty="0" err="1"/>
              <a:t>raconter</a:t>
            </a:r>
            <a:endParaRPr lang="en-US" b="0" baseline="0" dirty="0"/>
          </a:p>
          <a:p>
            <a:r>
              <a:rPr lang="en-US" b="0" baseline="0" dirty="0"/>
              <a:t>7. moment</a:t>
            </a:r>
          </a:p>
          <a:p>
            <a:r>
              <a:rPr lang="en-US" b="0" baseline="0" dirty="0"/>
              <a:t>8. </a:t>
            </a:r>
            <a:r>
              <a:rPr lang="en-US" b="0" baseline="0" dirty="0" err="1"/>
              <a:t>nombreux</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r>
              <a:rPr lang="en-GB" b="1" baseline="0" dirty="0"/>
              <a:t>Word frequency (1 is the most frequent word in French): </a:t>
            </a:r>
            <a:br>
              <a:rPr lang="en-GB" baseline="0" dirty="0"/>
            </a:br>
            <a:r>
              <a:rPr lang="en-US" b="0" dirty="0"/>
              <a:t>plafond [2823]</a:t>
            </a:r>
            <a:r>
              <a:rPr lang="en-US" b="0" baseline="0" dirty="0"/>
              <a:t> </a:t>
            </a:r>
            <a:r>
              <a:rPr lang="en-US" b="0" baseline="0" dirty="0" err="1"/>
              <a:t>promettre</a:t>
            </a:r>
            <a:r>
              <a:rPr lang="en-US" b="0" baseline="0" dirty="0"/>
              <a:t> [854]</a:t>
            </a:r>
            <a:r>
              <a:rPr lang="en-US" b="0" dirty="0"/>
              <a:t> </a:t>
            </a:r>
            <a:r>
              <a:rPr lang="en-US" b="0" dirty="0" err="1"/>
              <a:t>concentrer</a:t>
            </a:r>
            <a:r>
              <a:rPr lang="en-US" b="0" dirty="0"/>
              <a:t> [856] </a:t>
            </a:r>
            <a:r>
              <a:rPr lang="en-US" b="0" dirty="0" err="1"/>
              <a:t>nombreux</a:t>
            </a:r>
            <a:r>
              <a:rPr lang="en-US" b="0" dirty="0"/>
              <a:t> [366]</a:t>
            </a:r>
            <a:r>
              <a:rPr lang="en-US" b="0" baseline="0" dirty="0"/>
              <a:t> formation [831] </a:t>
            </a:r>
            <a:r>
              <a:rPr lang="en-US" b="0" baseline="0" dirty="0" err="1"/>
              <a:t>dont</a:t>
            </a:r>
            <a:r>
              <a:rPr lang="en-US" b="0" baseline="0" dirty="0"/>
              <a:t> [74] </a:t>
            </a:r>
            <a:r>
              <a:rPr lang="en-US" b="0" baseline="0" dirty="0" err="1"/>
              <a:t>raconter</a:t>
            </a:r>
            <a:r>
              <a:rPr lang="en-US" b="0" baseline="0" dirty="0"/>
              <a:t> [890] moment [148]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[om] and [on].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[om], [on], and long and short [o] to the production </a:t>
            </a:r>
            <a:r>
              <a:rPr lang="en-US" b="0" dirty="0"/>
              <a:t>of words containing these letter combinations.</a:t>
            </a:r>
          </a:p>
          <a:p>
            <a:endParaRPr lang="en-US" b="1" dirty="0"/>
          </a:p>
          <a:p>
            <a:r>
              <a:rPr lang="en-US" b="1" dirty="0"/>
              <a:t>Procedure:</a:t>
            </a:r>
          </a:p>
          <a:p>
            <a:pPr marL="0" indent="0">
              <a:buNone/>
            </a:pPr>
            <a:r>
              <a:rPr lang="en-US" b="0" dirty="0"/>
              <a:t>1. Student read the words and decide based on the presence or absence of a vowel after letter ‘m’ or ‘n’ whether a nasal is needed or not.</a:t>
            </a:r>
          </a:p>
          <a:p>
            <a:pPr marL="0" indent="0">
              <a:buNone/>
            </a:pPr>
            <a:r>
              <a:rPr lang="en-US" b="0" dirty="0"/>
              <a:t>2. Click to check.</a:t>
            </a:r>
          </a:p>
          <a:p>
            <a:pPr marL="0" indent="0">
              <a:buNone/>
            </a:pPr>
            <a:r>
              <a:rPr lang="en-US" b="0" dirty="0"/>
              <a:t>3. Now, students are challenged to pronounce the words correctly. Students should work in pairs and monitor each other for this.</a:t>
            </a:r>
          </a:p>
          <a:p>
            <a:pPr marL="0" indent="0">
              <a:buNone/>
            </a:pPr>
            <a:r>
              <a:rPr lang="en-US" b="0" dirty="0"/>
              <a:t>4. Students try to say the words out loud. Teacher corrects.</a:t>
            </a:r>
          </a:p>
          <a:p>
            <a:pPr marL="0" indent="0">
              <a:buNone/>
            </a:pPr>
            <a:r>
              <a:rPr lang="en-US" b="0" dirty="0"/>
              <a:t>5. Click the words to hear pronunciation.</a:t>
            </a:r>
          </a:p>
          <a:p>
            <a:endParaRPr lang="en-US" b="1" dirty="0"/>
          </a:p>
          <a:p>
            <a:r>
              <a:rPr lang="en-GB" b="1" baseline="0" dirty="0"/>
              <a:t>Word frequency (1 is the most frequent word in French): </a:t>
            </a:r>
            <a:br>
              <a:rPr lang="en-GB" baseline="0" dirty="0"/>
            </a:br>
            <a:r>
              <a:rPr lang="en-US" b="0" dirty="0"/>
              <a:t>disponible</a:t>
            </a:r>
            <a:r>
              <a:rPr lang="en-US" b="0" baseline="0" dirty="0"/>
              <a:t> [1205] </a:t>
            </a:r>
            <a:r>
              <a:rPr lang="en-US" b="0" baseline="0" dirty="0" err="1"/>
              <a:t>domaine</a:t>
            </a:r>
            <a:r>
              <a:rPr lang="en-US" b="0" baseline="0" dirty="0"/>
              <a:t> [539] </a:t>
            </a:r>
            <a:r>
              <a:rPr lang="en-US" b="0" baseline="0" dirty="0" err="1"/>
              <a:t>comité</a:t>
            </a:r>
            <a:r>
              <a:rPr lang="en-US" b="0" baseline="0" dirty="0"/>
              <a:t> [651] </a:t>
            </a:r>
            <a:r>
              <a:rPr lang="en-US" b="0" baseline="0" dirty="0" err="1"/>
              <a:t>promettre</a:t>
            </a:r>
            <a:r>
              <a:rPr lang="en-US" b="0" baseline="0" dirty="0"/>
              <a:t> [854]</a:t>
            </a:r>
            <a:r>
              <a:rPr lang="en-US" b="0" dirty="0"/>
              <a:t> omission [&gt;5000] moment [148] </a:t>
            </a:r>
            <a:r>
              <a:rPr lang="en-US" b="0" dirty="0" err="1"/>
              <a:t>économique</a:t>
            </a:r>
            <a:r>
              <a:rPr lang="en-US" b="0" dirty="0"/>
              <a:t> [261] </a:t>
            </a:r>
            <a:r>
              <a:rPr lang="en-US" b="0" dirty="0" err="1"/>
              <a:t>concentrer</a:t>
            </a:r>
            <a:r>
              <a:rPr lang="en-US" b="0" dirty="0"/>
              <a:t> [856] </a:t>
            </a:r>
            <a:r>
              <a:rPr lang="en-US" b="0" dirty="0" err="1"/>
              <a:t>nombreux</a:t>
            </a:r>
            <a:r>
              <a:rPr lang="en-US" b="0" dirty="0"/>
              <a:t> [366]</a:t>
            </a:r>
            <a:r>
              <a:rPr lang="en-US" b="0" baseline="0" dirty="0"/>
              <a:t> </a:t>
            </a:r>
            <a:r>
              <a:rPr lang="en-US" b="0" baseline="0" dirty="0" err="1"/>
              <a:t>monter</a:t>
            </a:r>
            <a:r>
              <a:rPr lang="en-US" b="0" baseline="0" dirty="0"/>
              <a:t> [853] formation [831] </a:t>
            </a:r>
            <a:r>
              <a:rPr lang="en-US" b="0" baseline="0" dirty="0" err="1"/>
              <a:t>dont</a:t>
            </a:r>
            <a:r>
              <a:rPr lang="en-US" b="0" baseline="0" dirty="0"/>
              <a:t> [74] monde [77] </a:t>
            </a:r>
            <a:r>
              <a:rPr lang="en-US" b="0" baseline="0" dirty="0" err="1"/>
              <a:t>contre</a:t>
            </a:r>
            <a:r>
              <a:rPr lang="en-US" b="0" baseline="0" dirty="0"/>
              <a:t> [121] long [202] </a:t>
            </a:r>
            <a:r>
              <a:rPr lang="en-US" b="0" baseline="0" dirty="0" err="1"/>
              <a:t>région</a:t>
            </a:r>
            <a:r>
              <a:rPr lang="en-US" b="0" baseline="0" dirty="0"/>
              <a:t> [241]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8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a:t>
            </a:r>
            <a:r>
              <a:rPr lang="en-US" b="0" baseline="0" dirty="0"/>
              <a:t> students to the context of the phonics activity which follows.</a:t>
            </a:r>
            <a:endParaRPr lang="en-US" b="0" dirty="0"/>
          </a:p>
          <a:p>
            <a:endParaRPr lang="en-US" b="1" dirty="0"/>
          </a:p>
          <a:p>
            <a:r>
              <a:rPr lang="en-US" b="1" dirty="0"/>
              <a:t>Procedure:</a:t>
            </a:r>
          </a:p>
          <a:p>
            <a:r>
              <a:rPr lang="en-US" b="0" dirty="0"/>
              <a:t>1. Ask student</a:t>
            </a:r>
            <a:r>
              <a:rPr lang="en-US" b="0" baseline="0" dirty="0"/>
              <a:t> to read the slide.</a:t>
            </a:r>
            <a:endParaRPr lang="en-US" b="0" dirty="0"/>
          </a:p>
          <a:p>
            <a:r>
              <a:rPr lang="en-US" b="0" dirty="0"/>
              <a:t>2. Ensure</a:t>
            </a:r>
            <a:r>
              <a:rPr lang="en-US" b="0" baseline="0" dirty="0"/>
              <a:t> understanding by taking feedback.</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se </a:t>
            </a:r>
            <a:r>
              <a:rPr lang="en-GB" baseline="0" dirty="0" err="1"/>
              <a:t>déplacer</a:t>
            </a:r>
            <a:r>
              <a:rPr lang="en-GB" baseline="0" dirty="0"/>
              <a:t> [714]; souterrain [4544]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chemeClr val="accent5">
                    <a:lumMod val="50000"/>
                  </a:schemeClr>
                </a:solidFill>
              </a:rPr>
              <a:t>métro</a:t>
            </a:r>
            <a:r>
              <a:rPr lang="en-GB" sz="1200" dirty="0">
                <a:solidFill>
                  <a:schemeClr val="accent5">
                    <a:lumMod val="50000"/>
                  </a:schemeClr>
                </a:solidFill>
              </a:rPr>
              <a:t> [3227]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86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spoken</a:t>
            </a:r>
            <a:r>
              <a:rPr lang="en-US" b="0" baseline="0" dirty="0"/>
              <a:t> practice of SSCs [</a:t>
            </a:r>
            <a:r>
              <a:rPr lang="en-US" b="0" baseline="0" dirty="0" err="1"/>
              <a:t>eu</a:t>
            </a:r>
            <a:r>
              <a:rPr lang="en-US" b="0" baseline="0" dirty="0"/>
              <a:t>] and [-</a:t>
            </a:r>
            <a:r>
              <a:rPr lang="en-US" b="0" baseline="0" dirty="0" err="1"/>
              <a:t>euil</a:t>
            </a:r>
            <a:r>
              <a:rPr lang="en-US" b="0" baseline="0" dirty="0"/>
              <a:t>/</a:t>
            </a:r>
            <a:r>
              <a:rPr lang="en-US" b="0" baseline="0" dirty="0" err="1"/>
              <a:t>euill</a:t>
            </a:r>
            <a:r>
              <a:rPr lang="en-US" b="0" baseline="0" dirty="0"/>
              <a:t>].</a:t>
            </a:r>
            <a:endParaRPr lang="en-US" b="0" dirty="0"/>
          </a:p>
          <a:p>
            <a:endParaRPr lang="en-US" b="1" dirty="0"/>
          </a:p>
          <a:p>
            <a:r>
              <a:rPr lang="en-US" b="1" dirty="0"/>
              <a:t>Procedure:</a:t>
            </a:r>
          </a:p>
          <a:p>
            <a:r>
              <a:rPr lang="en-US" b="0" dirty="0"/>
              <a:t>1. Partners</a:t>
            </a:r>
            <a:r>
              <a:rPr lang="en-US" b="0" baseline="0" dirty="0"/>
              <a:t> take it in turns to say the station names in alphabetical order (A-Z). Partner A starts.</a:t>
            </a:r>
            <a:endParaRPr lang="en-US" b="0" dirty="0"/>
          </a:p>
          <a:p>
            <a:r>
              <a:rPr lang="en-US" b="0" dirty="0"/>
              <a:t>2. Partners</a:t>
            </a:r>
            <a:r>
              <a:rPr lang="en-US" b="0" baseline="0" dirty="0"/>
              <a:t> take it in turns to say the station names in reverse alphabetical order (Z-A).  Partner B starts.</a:t>
            </a:r>
            <a:endParaRPr lang="en-US" b="1" dirty="0"/>
          </a:p>
          <a:p>
            <a:r>
              <a:rPr lang="en-US" b="0" dirty="0"/>
              <a:t>3. Partners repeat</a:t>
            </a:r>
            <a:r>
              <a:rPr lang="en-US" b="0" baseline="0" dirty="0"/>
              <a:t> to improve fluency of production.</a:t>
            </a:r>
          </a:p>
          <a:p>
            <a:r>
              <a:rPr lang="en-US" b="0" baseline="0" dirty="0"/>
              <a:t>4. Circulate to listen in to students’ pronunciation.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5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333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2025" y="1069975"/>
            <a:ext cx="5143500" cy="2892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[om]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at yourself.</a:t>
            </a:r>
            <a:br>
              <a:rPr lang="en-GB" baseline="0" dirty="0"/>
            </a:br>
            <a:r>
              <a:rPr lang="en-GB" baseline="0" dirty="0"/>
              <a:t>4. Roll back the animations and work through 1-3 again, but this time, dropping your voice completely to listen carefully to the students saying the </a:t>
            </a:r>
            <a:r>
              <a:rPr lang="en-GB" b="1" dirty="0"/>
              <a:t>[om] </a:t>
            </a:r>
            <a:r>
              <a:rPr lang="en-GB" baseline="0" dirty="0"/>
              <a:t>sound, pronouncing </a:t>
            </a:r>
            <a:r>
              <a:rPr lang="en-GB" b="0" baseline="0" dirty="0"/>
              <a:t>”</a:t>
            </a:r>
            <a:r>
              <a:rPr lang="en-GB" b="1" baseline="0" dirty="0"/>
              <a:t>nom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nom</a:t>
            </a:r>
            <a:r>
              <a:rPr lang="en-GB" baseline="0" dirty="0"/>
              <a:t>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5051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[om] </a:t>
            </a:r>
            <a:r>
              <a:rPr lang="en-GB" baseline="0" dirty="0"/>
              <a:t>and then the </a:t>
            </a:r>
            <a:r>
              <a:rPr lang="en-GB" b="1" baseline="0" dirty="0"/>
              <a:t>source</a:t>
            </a:r>
            <a:r>
              <a:rPr lang="en-GB" baseline="0" dirty="0"/>
              <a:t> word again ‘</a:t>
            </a:r>
            <a:r>
              <a:rPr lang="en-GB" b="1" baseline="0" dirty="0"/>
              <a:t>nom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nom</a:t>
            </a:r>
            <a:r>
              <a:rPr lang="en-GB" baseline="0" dirty="0"/>
              <a:t> [171</a:t>
            </a:r>
            <a:r>
              <a:rPr lang="fr-FR" baseline="0" noProof="0" dirty="0"/>
              <a:t>]; </a:t>
            </a:r>
            <a:r>
              <a:rPr lang="fr-FR" b="1" baseline="0" noProof="0" dirty="0"/>
              <a:t>comprendre </a:t>
            </a:r>
            <a:r>
              <a:rPr lang="fr-FR" b="0" baseline="0" noProof="0" dirty="0"/>
              <a:t>[95];</a:t>
            </a:r>
            <a:r>
              <a:rPr lang="fr-FR" baseline="0" noProof="0" dirty="0"/>
              <a:t> </a:t>
            </a:r>
            <a:r>
              <a:rPr lang="fr-FR" b="1" baseline="0" noProof="0" dirty="0"/>
              <a:t>compte</a:t>
            </a:r>
            <a:r>
              <a:rPr lang="fr-FR" baseline="0" noProof="0" dirty="0"/>
              <a:t> [254]; </a:t>
            </a:r>
            <a:r>
              <a:rPr lang="fr-FR" b="1" baseline="0" noProof="0" dirty="0"/>
              <a:t>tomber</a:t>
            </a:r>
            <a:r>
              <a:rPr lang="fr-FR" baseline="0" noProof="0" dirty="0"/>
              <a:t> [547]; </a:t>
            </a:r>
            <a:r>
              <a:rPr lang="fr-FR" b="1" baseline="0" noProof="0" dirty="0"/>
              <a:t>combat</a:t>
            </a:r>
            <a:r>
              <a:rPr lang="fr-FR" baseline="0" noProof="0" dirty="0"/>
              <a:t> [1062]; </a:t>
            </a:r>
            <a:r>
              <a:rPr lang="fr-FR" b="1" baseline="0" noProof="0" dirty="0"/>
              <a:t>ombre </a:t>
            </a:r>
            <a:r>
              <a:rPr lang="fr-FR" baseline="0" noProof="0" dirty="0"/>
              <a:t>[2001].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9609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a:t>
            </a:r>
            <a:r>
              <a:rPr lang="en-US" b="0" baseline="0" dirty="0"/>
              <a:t> recognition and oral production of nasal and non-nasal SSCs [on] and [om].</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2-7 to revise the sounds. Remind</a:t>
            </a:r>
            <a:r>
              <a:rPr lang="en-US" sz="1300" b="0" baseline="0" dirty="0">
                <a:solidFill>
                  <a:schemeClr val="accent5">
                    <a:lumMod val="50000"/>
                  </a:schemeClr>
                </a:solidFill>
              </a:rPr>
              <a:t> students that SSCs [on] and [om] sound identical.</a:t>
            </a:r>
            <a:endParaRPr lang="en-US" sz="1300" b="0" dirty="0">
              <a:solidFill>
                <a:schemeClr val="accent5">
                  <a:lumMod val="50000"/>
                </a:schemeClr>
              </a:solidFill>
            </a:endParaRPr>
          </a:p>
          <a:p>
            <a:r>
              <a:rPr lang="en-US" sz="1300" dirty="0">
                <a:solidFill>
                  <a:schemeClr val="accent5">
                    <a:lumMod val="50000"/>
                  </a:schemeClr>
                </a:solidFill>
              </a:rPr>
              <a:t>2. Remind students that when [on]</a:t>
            </a:r>
            <a:r>
              <a:rPr lang="en-US" sz="1300" baseline="0" dirty="0">
                <a:solidFill>
                  <a:schemeClr val="accent5">
                    <a:lumMod val="50000"/>
                  </a:schemeClr>
                </a:solidFill>
              </a:rPr>
              <a:t> and [om] appear before a vowel, they are pronounced as non-nasal vowels + m/n. </a:t>
            </a:r>
            <a:r>
              <a:rPr lang="fr-FR" sz="1300" i="1" baseline="0" noProof="0" dirty="0">
                <a:solidFill>
                  <a:schemeClr val="accent5">
                    <a:lumMod val="50000"/>
                  </a:schemeClr>
                </a:solidFill>
              </a:rPr>
              <a:t>Nomade</a:t>
            </a:r>
            <a:r>
              <a:rPr lang="en-US" sz="1300" i="1" baseline="0" dirty="0">
                <a:solidFill>
                  <a:schemeClr val="accent5">
                    <a:lumMod val="50000"/>
                  </a:schemeClr>
                </a:solidFill>
              </a:rPr>
              <a:t> </a:t>
            </a:r>
            <a:r>
              <a:rPr lang="en-US" sz="1300" i="0" baseline="0" dirty="0">
                <a:solidFill>
                  <a:schemeClr val="accent5">
                    <a:lumMod val="50000"/>
                  </a:schemeClr>
                </a:solidFill>
              </a:rPr>
              <a:t>could be used as an example to illustrate this.</a:t>
            </a:r>
            <a:endParaRPr lang="en-US" sz="130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pPr defTabSz="966064">
              <a:defRPr/>
            </a:pPr>
            <a:endParaRPr lang="en-US" b="0" dirty="0"/>
          </a:p>
          <a:p>
            <a:pPr defTabSz="966064">
              <a:defRPr/>
            </a:pPr>
            <a:r>
              <a:rPr lang="en-US" b="1" dirty="0"/>
              <a:t>Transcript:</a:t>
            </a:r>
          </a:p>
          <a:p>
            <a:pPr rtl="0"/>
            <a:r>
              <a:rPr lang="fr-FR" sz="1200" b="0" i="0" u="none" strike="noStrike" kern="1200" dirty="0">
                <a:solidFill>
                  <a:schemeClr val="tx1"/>
                </a:solidFill>
                <a:effectLst/>
                <a:latin typeface="+mn-lt"/>
                <a:ea typeface="+mn-ea"/>
                <a:cs typeface="+mn-cs"/>
              </a:rPr>
              <a:t>colonial, tromper, nomade, compas, rebondir, bâton, escadron, prénom, bonhomie, comité, monarchie, complot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Word frequency (1 is the most frequent word in French): </a:t>
            </a:r>
            <a:br>
              <a:rPr lang="en-GB" baseline="0" dirty="0"/>
            </a:br>
            <a:r>
              <a:rPr lang="fr-FR" baseline="0" noProof="0" dirty="0"/>
              <a:t>tromper [1539], rebondir [&gt;5000], bâton [3553], escadron [&gt;5000], prénom [3543], bonhomie [&gt;5000], complot [4569]</a:t>
            </a:r>
          </a:p>
          <a:p>
            <a:r>
              <a:rPr lang="de-DE" sz="1200" dirty="0">
                <a:latin typeface="Century Gothic" panose="020B0502020202020204" pitchFamily="34" charset="0"/>
              </a:rPr>
              <a:t>Source: </a:t>
            </a:r>
            <a:r>
              <a:rPr lang="en-GB" sz="1200" dirty="0">
                <a:latin typeface="Century Gothic" panose="020B0502020202020204" pitchFamily="34" charset="0"/>
              </a:rPr>
              <a:t>Lonsdale, D., &amp; Le Bras, Y.  (2009). </a:t>
            </a:r>
            <a:r>
              <a:rPr lang="en-GB" sz="1200" i="1" dirty="0">
                <a:latin typeface="Century Gothic" panose="020B0502020202020204" pitchFamily="34" charset="0"/>
              </a:rPr>
              <a:t>A Frequency Dictionary of French: Core vocabulary for learners </a:t>
            </a:r>
            <a:r>
              <a:rPr lang="en-GB" sz="1200" dirty="0">
                <a:latin typeface="Century Gothic" panose="020B0502020202020204" pitchFamily="34" charset="0"/>
              </a:rPr>
              <a:t>London: Routledge.</a:t>
            </a:r>
          </a:p>
          <a:p>
            <a:pPr rtl="0"/>
            <a:endParaRPr lang="en-GB"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fr-FR" sz="1200" baseline="0" noProof="0" dirty="0"/>
              <a:t>colonial [4143], nomade [&gt;5000], compas [&gt;5000], comité [651], monarchie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[om]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at yourself.</a:t>
            </a:r>
            <a:br>
              <a:rPr lang="en-GB" baseline="0" dirty="0"/>
            </a:br>
            <a:r>
              <a:rPr lang="en-GB" baseline="0" dirty="0"/>
              <a:t>4. Roll back the animations and work through 1-3 again, but this time, dropping your voice completely to listen carefully to the students saying the </a:t>
            </a:r>
            <a:r>
              <a:rPr lang="en-GB" b="1" dirty="0"/>
              <a:t>[om] </a:t>
            </a:r>
            <a:r>
              <a:rPr lang="en-GB" baseline="0" dirty="0"/>
              <a:t>sound, pronouncing </a:t>
            </a:r>
            <a:r>
              <a:rPr lang="en-GB" b="0" baseline="0" dirty="0"/>
              <a:t>”</a:t>
            </a:r>
            <a:r>
              <a:rPr lang="en-GB" b="1" baseline="0" dirty="0"/>
              <a:t>nom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nom</a:t>
            </a:r>
            <a:r>
              <a:rPr lang="en-GB" baseline="0" dirty="0"/>
              <a:t>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505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902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531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a:t>
            </a:r>
            <a:r>
              <a:rPr lang="en-GB" b="1" baseline="0" dirty="0"/>
              <a:t>[delete as appropriate]</a:t>
            </a:r>
            <a:r>
              <a:rPr lang="en-GB" b="0" baseline="0" dirty="0"/>
              <a:t>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[om] </a:t>
            </a:r>
            <a:r>
              <a:rPr lang="en-GB" baseline="0" dirty="0"/>
              <a:t>and then the </a:t>
            </a:r>
            <a:r>
              <a:rPr lang="en-GB" b="1" baseline="0" dirty="0"/>
              <a:t>source</a:t>
            </a:r>
            <a:r>
              <a:rPr lang="en-GB" baseline="0" dirty="0"/>
              <a:t> word again ‘</a:t>
            </a:r>
            <a:r>
              <a:rPr lang="en-GB" b="1" baseline="0" dirty="0"/>
              <a:t>nom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nom</a:t>
            </a:r>
            <a:r>
              <a:rPr lang="en-GB" baseline="0" dirty="0"/>
              <a:t> [171]; </a:t>
            </a:r>
            <a:r>
              <a:rPr lang="en-GB" b="1" baseline="0" dirty="0" err="1"/>
              <a:t>comprendre</a:t>
            </a:r>
            <a:r>
              <a:rPr lang="en-GB" b="1" baseline="0" dirty="0"/>
              <a:t> </a:t>
            </a:r>
            <a:r>
              <a:rPr lang="en-GB" b="0" baseline="0" dirty="0"/>
              <a:t>[95];</a:t>
            </a:r>
            <a:r>
              <a:rPr lang="en-GB" baseline="0" dirty="0"/>
              <a:t> </a:t>
            </a:r>
            <a:r>
              <a:rPr lang="en-GB" b="1" baseline="0" dirty="0" err="1"/>
              <a:t>compte</a:t>
            </a:r>
            <a:r>
              <a:rPr lang="en-GB" baseline="0" dirty="0"/>
              <a:t> [254]; </a:t>
            </a:r>
            <a:r>
              <a:rPr lang="en-GB" b="1" baseline="0" dirty="0" err="1"/>
              <a:t>tomber</a:t>
            </a:r>
            <a:r>
              <a:rPr lang="en-GB" baseline="0" dirty="0"/>
              <a:t> [547]; </a:t>
            </a:r>
            <a:r>
              <a:rPr lang="en-GB" b="1" baseline="0" dirty="0"/>
              <a:t>combat</a:t>
            </a:r>
            <a:r>
              <a:rPr lang="en-GB" baseline="0" dirty="0"/>
              <a:t> [1062]; </a:t>
            </a:r>
            <a:r>
              <a:rPr lang="en-GB" b="1" baseline="0" dirty="0" err="1"/>
              <a:t>ombre</a:t>
            </a:r>
            <a:r>
              <a:rPr lang="en-GB" b="1" baseline="0" dirty="0"/>
              <a:t> </a:t>
            </a:r>
            <a:r>
              <a:rPr lang="en-GB" baseline="0" dirty="0"/>
              <a:t>[2001].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960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138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442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[om/on]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cognates or previously taught words containing [om/on], starting with simple words and building up to more complex words. </a:t>
            </a:r>
            <a:r>
              <a:rPr lang="en-GB" b="0" i="0" baseline="0" dirty="0"/>
              <a:t>Starting with </a:t>
            </a:r>
            <a:r>
              <a:rPr lang="en-GB" b="0" i="1" baseline="0" dirty="0"/>
              <a:t>monde, </a:t>
            </a:r>
            <a:r>
              <a:rPr lang="en-GB" b="0" i="0" baseline="0" dirty="0"/>
              <a:t>Partner A works their way down the ladder. Partner B listens for correct pronunciation of [om/on]. If Partner A makes a mistake, </a:t>
            </a:r>
            <a:r>
              <a:rPr lang="en-GB" b="0" i="0" baseline="0" dirty="0" err="1"/>
              <a:t>e.g.tries</a:t>
            </a:r>
            <a:r>
              <a:rPr lang="en-GB" b="0" i="0" baseline="0" dirty="0"/>
              <a:t> to pronounce words the ‘English’ way by adding an ‘m’ after the vowel, they must return to the top of the ladder.</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tomber</a:t>
            </a:r>
            <a:r>
              <a:rPr lang="en-GB" baseline="0" dirty="0"/>
              <a:t> [547]; </a:t>
            </a:r>
            <a:r>
              <a:rPr lang="en-GB" b="1" baseline="0" dirty="0" err="1"/>
              <a:t>nombre</a:t>
            </a:r>
            <a:r>
              <a:rPr lang="en-GB" baseline="0" dirty="0"/>
              <a:t> [249]; </a:t>
            </a:r>
            <a:r>
              <a:rPr lang="en-GB" b="1" baseline="0" dirty="0" err="1"/>
              <a:t>comble</a:t>
            </a:r>
            <a:r>
              <a:rPr lang="en-GB" baseline="0" dirty="0"/>
              <a:t> [4976]; </a:t>
            </a:r>
            <a:r>
              <a:rPr lang="en-GB" b="1" baseline="0" dirty="0" err="1"/>
              <a:t>combien</a:t>
            </a:r>
            <a:r>
              <a:rPr lang="en-GB" b="1" baseline="0" dirty="0"/>
              <a:t> </a:t>
            </a:r>
            <a:r>
              <a:rPr lang="en-GB" b="0" baseline="0" dirty="0"/>
              <a:t>[800]; </a:t>
            </a:r>
            <a:r>
              <a:rPr lang="en-GB" b="1" baseline="0" dirty="0"/>
              <a:t>comparer </a:t>
            </a:r>
            <a:r>
              <a:rPr lang="en-GB" b="0" baseline="0" dirty="0"/>
              <a:t>[1560]; </a:t>
            </a:r>
            <a:r>
              <a:rPr lang="en-GB" b="1" baseline="0" dirty="0" err="1"/>
              <a:t>compléter</a:t>
            </a:r>
            <a:r>
              <a:rPr lang="en-GB" b="1" baseline="0" dirty="0"/>
              <a:t> </a:t>
            </a:r>
            <a:r>
              <a:rPr lang="en-GB" b="0" baseline="0" dirty="0"/>
              <a:t>[2034]; </a:t>
            </a:r>
            <a:r>
              <a:rPr lang="en-GB" b="1" baseline="0" dirty="0" err="1"/>
              <a:t>nombreux</a:t>
            </a:r>
            <a:r>
              <a:rPr lang="en-GB" b="1" baseline="0" dirty="0"/>
              <a:t> [</a:t>
            </a:r>
            <a:r>
              <a:rPr lang="en-GB" b="0" baseline="0" dirty="0"/>
              <a:t>366]; </a:t>
            </a:r>
            <a:r>
              <a:rPr lang="en-GB" sz="1200" b="1" dirty="0">
                <a:solidFill>
                  <a:srgbClr val="115076"/>
                </a:solidFill>
                <a:latin typeface="+mj-lt"/>
                <a:cs typeface="Calibri" panose="020F0502020204030204" pitchFamily="34" charset="0"/>
              </a:rPr>
              <a:t>c</a:t>
            </a:r>
            <a:r>
              <a:rPr lang="en-GB" sz="1200" b="1" dirty="0">
                <a:solidFill>
                  <a:srgbClr val="FF6600"/>
                </a:solidFill>
                <a:latin typeface="+mj-lt"/>
                <a:cs typeface="Calibri" panose="020F0502020204030204" pitchFamily="34" charset="0"/>
              </a:rPr>
              <a:t>om</a:t>
            </a:r>
            <a:r>
              <a:rPr lang="en-GB" sz="1200" b="1" dirty="0">
                <a:solidFill>
                  <a:srgbClr val="115076"/>
                </a:solidFill>
                <a:latin typeface="+mj-lt"/>
                <a:cs typeface="Calibri" panose="020F0502020204030204" pitchFamily="34" charset="0"/>
              </a:rPr>
              <a:t>pagnie</a:t>
            </a:r>
            <a:r>
              <a:rPr lang="en-GB" sz="1200" b="1" dirty="0">
                <a:solidFill>
                  <a:srgbClr val="FF6600"/>
                </a:solidFill>
                <a:latin typeface="+mj-lt"/>
                <a:cs typeface="Calibri" panose="020F0502020204030204" pitchFamily="34" charset="0"/>
              </a:rPr>
              <a:t> </a:t>
            </a:r>
            <a:r>
              <a:rPr lang="en-GB" sz="1200" b="0" dirty="0">
                <a:solidFill>
                  <a:srgbClr val="FF6600"/>
                </a:solidFill>
                <a:latin typeface="+mj-lt"/>
                <a:cs typeface="Calibri" panose="020F0502020204030204" pitchFamily="34" charset="0"/>
              </a:rPr>
              <a:t>[775]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7865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3711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775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28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346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4742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8137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46480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56643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00460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90870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002019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6283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4375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58080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192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93444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3830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1039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065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623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6998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87572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565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89848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97149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3484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07758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6637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02850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70399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0362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6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95575868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624828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529588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5.png"/><Relationship Id="rId7"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5.png"/><Relationship Id="rId7" Type="http://schemas.openxmlformats.org/officeDocument/2006/relationships/audio" Target="../media/audio11.wav"/><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audio" Target="../media/audio18.wav"/></Relationships>
</file>

<file path=ppt/slides/_rels/slide14.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7.wav"/><Relationship Id="rId18" Type="http://schemas.openxmlformats.org/officeDocument/2006/relationships/image" Target="../media/image16.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notesSlide" Target="../notesSlides/notesSlide14.xml"/><Relationship Id="rId16" Type="http://schemas.openxmlformats.org/officeDocument/2006/relationships/image" Target="../media/image14.png"/><Relationship Id="rId1" Type="http://schemas.openxmlformats.org/officeDocument/2006/relationships/slideLayout" Target="../slideLayouts/slideLayout68.xml"/><Relationship Id="rId6" Type="http://schemas.openxmlformats.org/officeDocument/2006/relationships/audio" Target="../media/audio22.wav"/><Relationship Id="rId11" Type="http://schemas.openxmlformats.org/officeDocument/2006/relationships/image" Target="../media/image5.png"/><Relationship Id="rId5" Type="http://schemas.openxmlformats.org/officeDocument/2006/relationships/audio" Target="../media/audio21.wav"/><Relationship Id="rId15" Type="http://schemas.openxmlformats.org/officeDocument/2006/relationships/image" Target="../media/image13.png"/><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5.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jp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19.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audio" Target="../media/audio41.wav"/><Relationship Id="rId12"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3" Type="http://schemas.openxmlformats.org/officeDocument/2006/relationships/image" Target="../media/image5.png"/><Relationship Id="rId21" Type="http://schemas.openxmlformats.org/officeDocument/2006/relationships/image" Target="../media/image20.png"/><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 Type="http://schemas.openxmlformats.org/officeDocument/2006/relationships/notesSlide" Target="../notesSlides/notesSlide21.xml"/><Relationship Id="rId16" Type="http://schemas.openxmlformats.org/officeDocument/2006/relationships/audio" Target="../media/audio58.wav"/><Relationship Id="rId20" Type="http://schemas.openxmlformats.org/officeDocument/2006/relationships/image" Target="../media/image19.png"/><Relationship Id="rId1" Type="http://schemas.openxmlformats.org/officeDocument/2006/relationships/slideLayout" Target="../slideLayouts/slideLayout68.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23.png"/><Relationship Id="rId5" Type="http://schemas.openxmlformats.org/officeDocument/2006/relationships/audio" Target="../media/audio47.wav"/><Relationship Id="rId15" Type="http://schemas.openxmlformats.org/officeDocument/2006/relationships/audio" Target="../media/audio57.wav"/><Relationship Id="rId23" Type="http://schemas.openxmlformats.org/officeDocument/2006/relationships/image" Target="../media/image22.png"/><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8.xml"/><Relationship Id="rId5" Type="http://schemas.openxmlformats.org/officeDocument/2006/relationships/image" Target="../media/image25.jp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8.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jp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65.wav"/><Relationship Id="rId18" Type="http://schemas.openxmlformats.org/officeDocument/2006/relationships/image" Target="../media/image36.png"/><Relationship Id="rId26" Type="http://schemas.openxmlformats.org/officeDocument/2006/relationships/image" Target="../media/image40.png"/><Relationship Id="rId3" Type="http://schemas.openxmlformats.org/officeDocument/2006/relationships/image" Target="../media/image5.png"/><Relationship Id="rId21" Type="http://schemas.openxmlformats.org/officeDocument/2006/relationships/audio" Target="../media/audio69.wav"/><Relationship Id="rId7" Type="http://schemas.openxmlformats.org/officeDocument/2006/relationships/audio" Target="../media/audio62.wav"/><Relationship Id="rId12" Type="http://schemas.openxmlformats.org/officeDocument/2006/relationships/image" Target="../media/image33.png"/><Relationship Id="rId17" Type="http://schemas.openxmlformats.org/officeDocument/2006/relationships/audio" Target="../media/audio67.wav"/><Relationship Id="rId25" Type="http://schemas.openxmlformats.org/officeDocument/2006/relationships/audio" Target="../media/audio71.wav"/><Relationship Id="rId2" Type="http://schemas.openxmlformats.org/officeDocument/2006/relationships/notesSlide" Target="../notesSlides/notesSlide27.xml"/><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audio" Target="../media/audio73.wav"/><Relationship Id="rId1" Type="http://schemas.openxmlformats.org/officeDocument/2006/relationships/slideLayout" Target="../slideLayouts/slideLayout68.xml"/><Relationship Id="rId6" Type="http://schemas.openxmlformats.org/officeDocument/2006/relationships/image" Target="../media/image30.png"/><Relationship Id="rId11" Type="http://schemas.openxmlformats.org/officeDocument/2006/relationships/audio" Target="../media/audio64.wav"/><Relationship Id="rId24" Type="http://schemas.openxmlformats.org/officeDocument/2006/relationships/image" Target="../media/image39.png"/><Relationship Id="rId5" Type="http://schemas.openxmlformats.org/officeDocument/2006/relationships/image" Target="../media/image29.png"/><Relationship Id="rId15" Type="http://schemas.openxmlformats.org/officeDocument/2006/relationships/audio" Target="../media/audio66.wav"/><Relationship Id="rId23" Type="http://schemas.openxmlformats.org/officeDocument/2006/relationships/audio" Target="../media/audio70.wav"/><Relationship Id="rId28"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audio" Target="../media/audio68.wav"/><Relationship Id="rId4" Type="http://schemas.openxmlformats.org/officeDocument/2006/relationships/image" Target="../media/image28.png"/><Relationship Id="rId9" Type="http://schemas.openxmlformats.org/officeDocument/2006/relationships/audio" Target="../media/audio63.wav"/><Relationship Id="rId14" Type="http://schemas.openxmlformats.org/officeDocument/2006/relationships/image" Target="../media/image34.png"/><Relationship Id="rId22" Type="http://schemas.openxmlformats.org/officeDocument/2006/relationships/image" Target="../media/image38.png"/><Relationship Id="rId27" Type="http://schemas.openxmlformats.org/officeDocument/2006/relationships/audio" Target="../media/audio72.wav"/><Relationship Id="rId30"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jp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5.png"/><Relationship Id="rId7"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[om]</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2" name="Down Arrow 3">
            <a:extLst>
              <a:ext uri="{FF2B5EF4-FFF2-40B4-BE49-F238E27FC236}">
                <a16:creationId xmlns:a16="http://schemas.microsoft.com/office/drawing/2014/main" id="{1F3E1FD7-0FBE-4CE7-A0C9-AA7391660A0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F21D803-C38E-4786-82A0-31F66262C824}"/>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36" name="TextBox 35">
            <a:extLst>
              <a:ext uri="{FF2B5EF4-FFF2-40B4-BE49-F238E27FC236}">
                <a16:creationId xmlns:a16="http://schemas.microsoft.com/office/drawing/2014/main" id="{C9ADC6F5-A003-4BA1-90AD-F286CD4BE145}"/>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16" name="TextBox 15">
            <a:hlinkClick r:id="" action="ppaction://noaction">
              <a:snd r:embed="rId4" name="tomber.wav"/>
            </a:hlinkClick>
            <a:extLst>
              <a:ext uri="{FF2B5EF4-FFF2-40B4-BE49-F238E27FC236}">
                <a16:creationId xmlns:a16="http://schemas.microsoft.com/office/drawing/2014/main" id="{70C1EEA4-9604-44F6-96B7-2D858615964C}"/>
              </a:ext>
            </a:extLst>
          </p:cNvPr>
          <p:cNvSpPr txBox="1"/>
          <p:nvPr/>
        </p:nvSpPr>
        <p:spPr>
          <a:xfrm>
            <a:off x="5747112" y="990536"/>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ber</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7" name="TextBox 16">
            <a:hlinkClick r:id="" action="ppaction://noaction">
              <a:snd r:embed="rId5" name="comble.wav"/>
            </a:hlinkClick>
            <a:extLst>
              <a:ext uri="{FF2B5EF4-FFF2-40B4-BE49-F238E27FC236}">
                <a16:creationId xmlns:a16="http://schemas.microsoft.com/office/drawing/2014/main" id="{46F4E98D-49B9-477F-9EBE-0DD0A930BE48}"/>
              </a:ext>
            </a:extLst>
          </p:cNvPr>
          <p:cNvSpPr txBox="1"/>
          <p:nvPr/>
        </p:nvSpPr>
        <p:spPr>
          <a:xfrm>
            <a:off x="7048462" y="3721950"/>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ble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18" name="TextBox 17">
            <a:hlinkClick r:id="" action="ppaction://noaction">
              <a:snd r:embed="rId6" name="completer.wav"/>
            </a:hlinkClick>
            <a:extLst>
              <a:ext uri="{FF2B5EF4-FFF2-40B4-BE49-F238E27FC236}">
                <a16:creationId xmlns:a16="http://schemas.microsoft.com/office/drawing/2014/main" id="{0C71045A-960D-4A0E-94C3-A3D0205D75D6}"/>
              </a:ext>
            </a:extLst>
          </p:cNvPr>
          <p:cNvSpPr txBox="1"/>
          <p:nvPr/>
        </p:nvSpPr>
        <p:spPr>
          <a:xfrm>
            <a:off x="6728741" y="2038151"/>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pleter</a:t>
            </a:r>
            <a:endParaRPr kumimoji="0" lang="en-GB" sz="40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19" name="TextBox 18">
            <a:hlinkClick r:id="" action="ppaction://noaction">
              <a:snd r:embed="rId7" name="compagnie.wav"/>
            </a:hlinkClick>
            <a:extLst>
              <a:ext uri="{FF2B5EF4-FFF2-40B4-BE49-F238E27FC236}">
                <a16:creationId xmlns:a16="http://schemas.microsoft.com/office/drawing/2014/main" id="{B38837DA-0894-4A2C-B24F-517A8E814352}"/>
              </a:ext>
            </a:extLst>
          </p:cNvPr>
          <p:cNvSpPr txBox="1"/>
          <p:nvPr/>
        </p:nvSpPr>
        <p:spPr>
          <a:xfrm>
            <a:off x="3367243" y="5499223"/>
            <a:ext cx="42046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pagnie</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21" name="TextBox 20">
            <a:hlinkClick r:id="" action="ppaction://noaction">
              <a:snd r:embed="rId8" name="comparer.wav"/>
            </a:hlinkClick>
            <a:extLst>
              <a:ext uri="{FF2B5EF4-FFF2-40B4-BE49-F238E27FC236}">
                <a16:creationId xmlns:a16="http://schemas.microsoft.com/office/drawing/2014/main" id="{753D18B7-BFD6-4DE0-B505-2A7EC3F96058}"/>
              </a:ext>
            </a:extLst>
          </p:cNvPr>
          <p:cNvSpPr txBox="1"/>
          <p:nvPr/>
        </p:nvSpPr>
        <p:spPr>
          <a:xfrm>
            <a:off x="2498639" y="3898922"/>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parer</a:t>
            </a:r>
          </a:p>
        </p:txBody>
      </p:sp>
      <p:sp>
        <p:nvSpPr>
          <p:cNvPr id="23" name="TextBox 22">
            <a:hlinkClick r:id="" action="ppaction://noaction">
              <a:snd r:embed="rId9" name="combien.wav"/>
            </a:hlinkClick>
            <a:extLst>
              <a:ext uri="{FF2B5EF4-FFF2-40B4-BE49-F238E27FC236}">
                <a16:creationId xmlns:a16="http://schemas.microsoft.com/office/drawing/2014/main" id="{ED0B28BB-B16B-4825-89AA-CFCA6DBBBA36}"/>
              </a:ext>
            </a:extLst>
          </p:cNvPr>
          <p:cNvSpPr txBox="1"/>
          <p:nvPr/>
        </p:nvSpPr>
        <p:spPr>
          <a:xfrm>
            <a:off x="5052494" y="2870665"/>
            <a:ext cx="2446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bien</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8" name="TextBox 37">
            <a:hlinkClick r:id="" action="ppaction://noaction">
              <a:snd r:embed="rId10" name="nombre.wav"/>
            </a:hlinkClick>
            <a:extLst>
              <a:ext uri="{FF2B5EF4-FFF2-40B4-BE49-F238E27FC236}">
                <a16:creationId xmlns:a16="http://schemas.microsoft.com/office/drawing/2014/main" id="{E665C5B8-7FAC-465F-BD44-C649B363F0C7}"/>
              </a:ext>
            </a:extLst>
          </p:cNvPr>
          <p:cNvSpPr txBox="1"/>
          <p:nvPr/>
        </p:nvSpPr>
        <p:spPr>
          <a:xfrm>
            <a:off x="3051059" y="2112862"/>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bre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40" name="TextBox 39">
            <a:hlinkClick r:id="" action="ppaction://noaction">
              <a:snd r:embed="rId11" name="nombreux.wav"/>
            </a:hlinkClick>
            <a:extLst>
              <a:ext uri="{FF2B5EF4-FFF2-40B4-BE49-F238E27FC236}">
                <a16:creationId xmlns:a16="http://schemas.microsoft.com/office/drawing/2014/main" id="{92A3AFA3-EDC5-4061-8783-1F26E5DCA84D}"/>
              </a:ext>
            </a:extLst>
          </p:cNvPr>
          <p:cNvSpPr txBox="1"/>
          <p:nvPr/>
        </p:nvSpPr>
        <p:spPr>
          <a:xfrm>
            <a:off x="5306750" y="4573236"/>
            <a:ext cx="3479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b</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reux</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958344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15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2" name="Down Arrow 3">
            <a:extLst>
              <a:ext uri="{FF2B5EF4-FFF2-40B4-BE49-F238E27FC236}">
                <a16:creationId xmlns:a16="http://schemas.microsoft.com/office/drawing/2014/main" id="{1F3E1FD7-0FBE-4CE7-A0C9-AA7391660A0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F21D803-C38E-4786-82A0-31F66262C824}"/>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36" name="TextBox 35">
            <a:extLst>
              <a:ext uri="{FF2B5EF4-FFF2-40B4-BE49-F238E27FC236}">
                <a16:creationId xmlns:a16="http://schemas.microsoft.com/office/drawing/2014/main" id="{C9ADC6F5-A003-4BA1-90AD-F286CD4BE145}"/>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2" name="TextBox 1">
            <a:hlinkClick r:id="" action="ppaction://noaction">
              <a:snd r:embed="rId4" name="tomber.wav"/>
            </a:hlinkClick>
            <a:extLst>
              <a:ext uri="{FF2B5EF4-FFF2-40B4-BE49-F238E27FC236}">
                <a16:creationId xmlns:a16="http://schemas.microsoft.com/office/drawing/2014/main" id="{D34C04C6-D27D-4662-B8DC-E133EF4FB269}"/>
              </a:ext>
            </a:extLst>
          </p:cNvPr>
          <p:cNvSpPr txBox="1"/>
          <p:nvPr/>
        </p:nvSpPr>
        <p:spPr>
          <a:xfrm>
            <a:off x="5747112" y="990536"/>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ber</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 name="TextBox 2">
            <a:hlinkClick r:id="" action="ppaction://noaction">
              <a:snd r:embed="rId5" name="comble.wav"/>
            </a:hlinkClick>
            <a:extLst>
              <a:ext uri="{FF2B5EF4-FFF2-40B4-BE49-F238E27FC236}">
                <a16:creationId xmlns:a16="http://schemas.microsoft.com/office/drawing/2014/main" id="{AF1FCB14-545E-454C-9D75-3073479FC766}"/>
              </a:ext>
            </a:extLst>
          </p:cNvPr>
          <p:cNvSpPr txBox="1"/>
          <p:nvPr/>
        </p:nvSpPr>
        <p:spPr>
          <a:xfrm>
            <a:off x="7048462" y="3721950"/>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ble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0" name="TextBox 19">
            <a:hlinkClick r:id="" action="ppaction://noaction">
              <a:snd r:embed="rId6" name="completer.wav"/>
            </a:hlinkClick>
            <a:extLst>
              <a:ext uri="{FF2B5EF4-FFF2-40B4-BE49-F238E27FC236}">
                <a16:creationId xmlns:a16="http://schemas.microsoft.com/office/drawing/2014/main" id="{76C01D89-FB23-40AF-83DD-434028B59976}"/>
              </a:ext>
            </a:extLst>
          </p:cNvPr>
          <p:cNvSpPr txBox="1"/>
          <p:nvPr/>
        </p:nvSpPr>
        <p:spPr>
          <a:xfrm>
            <a:off x="6728741" y="2038151"/>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pleter</a:t>
            </a:r>
            <a:endParaRPr kumimoji="0" lang="en-GB" sz="40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22" name="TextBox 21">
            <a:hlinkClick r:id="" action="ppaction://noaction">
              <a:snd r:embed="rId7" name="compagnie.wav"/>
            </a:hlinkClick>
            <a:extLst>
              <a:ext uri="{FF2B5EF4-FFF2-40B4-BE49-F238E27FC236}">
                <a16:creationId xmlns:a16="http://schemas.microsoft.com/office/drawing/2014/main" id="{9F3420C7-3F16-43E7-80C1-6F06D0444573}"/>
              </a:ext>
            </a:extLst>
          </p:cNvPr>
          <p:cNvSpPr txBox="1"/>
          <p:nvPr/>
        </p:nvSpPr>
        <p:spPr>
          <a:xfrm>
            <a:off x="3367243" y="5499223"/>
            <a:ext cx="42046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pagnie</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24" name="TextBox 23">
            <a:hlinkClick r:id="" action="ppaction://noaction">
              <a:snd r:embed="rId8" name="comparer.wav"/>
            </a:hlinkClick>
            <a:extLst>
              <a:ext uri="{FF2B5EF4-FFF2-40B4-BE49-F238E27FC236}">
                <a16:creationId xmlns:a16="http://schemas.microsoft.com/office/drawing/2014/main" id="{A35159AC-AE2B-46A7-827F-0AB282097CA0}"/>
              </a:ext>
            </a:extLst>
          </p:cNvPr>
          <p:cNvSpPr txBox="1"/>
          <p:nvPr/>
        </p:nvSpPr>
        <p:spPr>
          <a:xfrm>
            <a:off x="2498639" y="3898922"/>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parer</a:t>
            </a:r>
          </a:p>
        </p:txBody>
      </p:sp>
      <p:sp>
        <p:nvSpPr>
          <p:cNvPr id="26" name="TextBox 25">
            <a:hlinkClick r:id="" action="ppaction://noaction">
              <a:snd r:embed="rId9" name="combien.wav"/>
            </a:hlinkClick>
            <a:extLst>
              <a:ext uri="{FF2B5EF4-FFF2-40B4-BE49-F238E27FC236}">
                <a16:creationId xmlns:a16="http://schemas.microsoft.com/office/drawing/2014/main" id="{7AA7BBD8-B46C-40BC-BB54-E07B37AF5A78}"/>
              </a:ext>
            </a:extLst>
          </p:cNvPr>
          <p:cNvSpPr txBox="1"/>
          <p:nvPr/>
        </p:nvSpPr>
        <p:spPr>
          <a:xfrm>
            <a:off x="5052494" y="2870665"/>
            <a:ext cx="2446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bien</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28" name="TextBox 27">
            <a:hlinkClick r:id="" action="ppaction://noaction">
              <a:snd r:embed="rId10" name="nombre.wav"/>
            </a:hlinkClick>
            <a:extLst>
              <a:ext uri="{FF2B5EF4-FFF2-40B4-BE49-F238E27FC236}">
                <a16:creationId xmlns:a16="http://schemas.microsoft.com/office/drawing/2014/main" id="{DAB660E6-D6D4-4125-9990-A3CB14A6C9CF}"/>
              </a:ext>
            </a:extLst>
          </p:cNvPr>
          <p:cNvSpPr txBox="1"/>
          <p:nvPr/>
        </p:nvSpPr>
        <p:spPr>
          <a:xfrm>
            <a:off x="3051059" y="2112862"/>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bre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30" name="TextBox 29">
            <a:hlinkClick r:id="" action="ppaction://noaction">
              <a:snd r:embed="rId11" name="nombreux.wav"/>
            </a:hlinkClick>
            <a:extLst>
              <a:ext uri="{FF2B5EF4-FFF2-40B4-BE49-F238E27FC236}">
                <a16:creationId xmlns:a16="http://schemas.microsoft.com/office/drawing/2014/main" id="{80CBB867-6166-4802-BFC5-E4DD97F24F3C}"/>
              </a:ext>
            </a:extLst>
          </p:cNvPr>
          <p:cNvSpPr txBox="1"/>
          <p:nvPr/>
        </p:nvSpPr>
        <p:spPr>
          <a:xfrm>
            <a:off x="5306750" y="4573236"/>
            <a:ext cx="3479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b</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reux</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817627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6"/>
                                        </p:tgtEl>
                                      </p:cBhvr>
                                    </p:animEffect>
                                    <p:set>
                                      <p:cBhvr>
                                        <p:cTn id="7" dur="1" fill="hold">
                                          <p:stCondLst>
                                            <p:cond delay="1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[on] et [om]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28877" y="1676400"/>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9" name="Group 18">
            <a:extLst>
              <a:ext uri="{FF2B5EF4-FFF2-40B4-BE49-F238E27FC236}">
                <a16:creationId xmlns:a16="http://schemas.microsoft.com/office/drawing/2014/main" id="{1DB89125-1C42-48C0-B8FF-629970F729A3}"/>
              </a:ext>
            </a:extLst>
          </p:cNvPr>
          <p:cNvGrpSpPr/>
          <p:nvPr/>
        </p:nvGrpSpPr>
        <p:grpSpPr>
          <a:xfrm>
            <a:off x="3865898" y="1986378"/>
            <a:ext cx="2246513" cy="1442622"/>
            <a:chOff x="3865898" y="1986378"/>
            <a:chExt cx="2246513" cy="1442622"/>
          </a:xfrm>
        </p:grpSpPr>
        <p:sp>
          <p:nvSpPr>
            <p:cNvPr id="32" name="TextBox 31">
              <a:hlinkClick r:id="" action="ppaction://noaction">
                <a:snd r:embed="rId3" name="23. nom.wav"/>
              </a:hlinkClick>
              <a:extLst>
                <a:ext uri="{FF2B5EF4-FFF2-40B4-BE49-F238E27FC236}">
                  <a16:creationId xmlns:a16="http://schemas.microsoft.com/office/drawing/2014/main" id="{456E7790-71CC-47F2-9408-24000EB56996}"/>
                </a:ext>
              </a:extLst>
            </p:cNvPr>
            <p:cNvSpPr txBox="1"/>
            <p:nvPr/>
          </p:nvSpPr>
          <p:spPr>
            <a:xfrm rot="10800000" flipV="1">
              <a:off x="3865898" y="2721114"/>
              <a:ext cx="22465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p>
          </p:txBody>
        </p:sp>
        <p:pic>
          <p:nvPicPr>
            <p:cNvPr id="13" name="Picture 2" descr="forbidden sign">
              <a:extLst>
                <a:ext uri="{FF2B5EF4-FFF2-40B4-BE49-F238E27FC236}">
                  <a16:creationId xmlns:a16="http://schemas.microsoft.com/office/drawing/2014/main" id="{2DB456CE-6539-473C-A32E-3B68316A29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7024" y="1986378"/>
              <a:ext cx="824260" cy="8242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62E0412-1AA7-4FCB-9214-5ABC41FFBEA2}"/>
              </a:ext>
            </a:extLst>
          </p:cNvPr>
          <p:cNvGrpSpPr/>
          <p:nvPr/>
        </p:nvGrpSpPr>
        <p:grpSpPr>
          <a:xfrm>
            <a:off x="6215401" y="1015016"/>
            <a:ext cx="2013734" cy="2413984"/>
            <a:chOff x="6215401" y="1015016"/>
            <a:chExt cx="2013734" cy="2413984"/>
          </a:xfrm>
        </p:grpSpPr>
        <p:sp>
          <p:nvSpPr>
            <p:cNvPr id="34" name="TextBox 33">
              <a:hlinkClick r:id="" action="ppaction://noaction">
                <a:snd r:embed="rId3" name="23. nom.wav"/>
              </a:hlinkClick>
              <a:extLst>
                <a:ext uri="{FF2B5EF4-FFF2-40B4-BE49-F238E27FC236}">
                  <a16:creationId xmlns:a16="http://schemas.microsoft.com/office/drawing/2014/main" id="{065AB104-5EB5-4916-951A-ADBD973C4353}"/>
                </a:ext>
              </a:extLst>
            </p:cNvPr>
            <p:cNvSpPr txBox="1"/>
            <p:nvPr/>
          </p:nvSpPr>
          <p:spPr>
            <a:xfrm>
              <a:off x="6560804" y="2721114"/>
              <a:ext cx="13147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grpSp>
          <p:nvGrpSpPr>
            <p:cNvPr id="15" name="Group 14">
              <a:extLst>
                <a:ext uri="{FF2B5EF4-FFF2-40B4-BE49-F238E27FC236}">
                  <a16:creationId xmlns:a16="http://schemas.microsoft.com/office/drawing/2014/main" id="{034411EF-DF51-414F-8E14-B719143631A9}"/>
                </a:ext>
              </a:extLst>
            </p:cNvPr>
            <p:cNvGrpSpPr/>
            <p:nvPr/>
          </p:nvGrpSpPr>
          <p:grpSpPr>
            <a:xfrm>
              <a:off x="6215401" y="1015016"/>
              <a:ext cx="2013734" cy="1942723"/>
              <a:chOff x="5186597" y="2355309"/>
              <a:chExt cx="2013734" cy="1942723"/>
            </a:xfrm>
          </p:grpSpPr>
          <p:pic>
            <p:nvPicPr>
              <p:cNvPr id="9" name="Picture 2" descr="name tag">
                <a:extLst>
                  <a:ext uri="{FF2B5EF4-FFF2-40B4-BE49-F238E27FC236}">
                    <a16:creationId xmlns:a16="http://schemas.microsoft.com/office/drawing/2014/main" id="{5415234D-7A75-4B54-BE3D-9B430FF9D4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526" r="32740"/>
              <a:stretch/>
            </p:blipFill>
            <p:spPr bwMode="auto">
              <a:xfrm>
                <a:off x="5417157" y="2355309"/>
                <a:ext cx="1544469" cy="19427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1C59EB-D3C0-446C-941D-A99BA29E0315}"/>
                  </a:ext>
                </a:extLst>
              </p:cNvPr>
              <p:cNvSpPr txBox="1"/>
              <p:nvPr/>
            </p:nvSpPr>
            <p:spPr>
              <a:xfrm>
                <a:off x="5186597" y="3545374"/>
                <a:ext cx="20137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p:txBody>
          </p:sp>
        </p:grpSp>
      </p:grpSp>
      <p:sp>
        <p:nvSpPr>
          <p:cNvPr id="18" name="TextBox 17">
            <a:extLst>
              <a:ext uri="{FF2B5EF4-FFF2-40B4-BE49-F238E27FC236}">
                <a16:creationId xmlns:a16="http://schemas.microsoft.com/office/drawing/2014/main" id="{AF25719E-05C5-432F-8FFC-CE521B8F2A5A}"/>
              </a:ext>
            </a:extLst>
          </p:cNvPr>
          <p:cNvSpPr txBox="1"/>
          <p:nvPr/>
        </p:nvSpPr>
        <p:spPr>
          <a:xfrm>
            <a:off x="180000" y="3941781"/>
            <a:ext cx="114886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[on] is the same sound as SSC [om], which you already know.</a:t>
            </a:r>
          </a:p>
        </p:txBody>
      </p:sp>
      <p:sp>
        <p:nvSpPr>
          <p:cNvPr id="22" name="TextBox 21">
            <a:extLst>
              <a:ext uri="{FF2B5EF4-FFF2-40B4-BE49-F238E27FC236}">
                <a16:creationId xmlns:a16="http://schemas.microsoft.com/office/drawing/2014/main" id="{BE2FE4BE-B9AE-4369-A33B-3A5156FBB378}"/>
              </a:ext>
            </a:extLst>
          </p:cNvPr>
          <p:cNvSpPr txBox="1"/>
          <p:nvPr/>
        </p:nvSpPr>
        <p:spPr>
          <a:xfrm>
            <a:off x="180000" y="4685468"/>
            <a:ext cx="90025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[om] instead of [on].</a:t>
            </a:r>
          </a:p>
        </p:txBody>
      </p:sp>
      <p:sp>
        <p:nvSpPr>
          <p:cNvPr id="26" name="TextBox 25">
            <a:extLst>
              <a:ext uri="{FF2B5EF4-FFF2-40B4-BE49-F238E27FC236}">
                <a16:creationId xmlns:a16="http://schemas.microsoft.com/office/drawing/2014/main" id="{0476EDD6-5749-46C4-975B-57C22A769314}"/>
              </a:ext>
            </a:extLst>
          </p:cNvPr>
          <p:cNvSpPr txBox="1"/>
          <p:nvPr/>
        </p:nvSpPr>
        <p:spPr>
          <a:xfrm>
            <a:off x="180000" y="5663672"/>
            <a:ext cx="96598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BUT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fall],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[a shadow]</a:t>
            </a:r>
          </a:p>
        </p:txBody>
      </p:sp>
    </p:spTree>
    <p:extLst>
      <p:ext uri="{BB962C8B-B14F-4D97-AF65-F5344CB8AC3E}">
        <p14:creationId xmlns:p14="http://schemas.microsoft.com/office/powerpoint/2010/main" val="22355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3. n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3. 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om/on</a:t>
            </a:r>
            <a:endParaRPr lang="en-US" sz="10000" dirty="0"/>
          </a:p>
        </p:txBody>
      </p:sp>
      <p:sp>
        <p:nvSpPr>
          <p:cNvPr id="4" name="TextBox 3"/>
          <p:cNvSpPr txBox="1"/>
          <p:nvPr/>
        </p:nvSpPr>
        <p:spPr>
          <a:xfrm>
            <a:off x="1094326" y="4267983"/>
            <a:ext cx="1009924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c</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parais</a:t>
            </a:r>
            <a:r>
              <a:rPr kumimoji="0" lang="en-GB" sz="12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on</a:t>
            </a:r>
            <a:endParaRPr kumimoji="0" lang="en-GB" sz="12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pic>
        <p:nvPicPr>
          <p:cNvPr id="7" name="Picture 6" descr="A picture containing scale, device, table, boat&#10;&#10;Description automatically generated">
            <a:extLst>
              <a:ext uri="{FF2B5EF4-FFF2-40B4-BE49-F238E27FC236}">
                <a16:creationId xmlns:a16="http://schemas.microsoft.com/office/drawing/2014/main" id="{D7C99476-C9B7-4BFB-8E51-2951DA377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87" r="23657"/>
          <a:stretch/>
        </p:blipFill>
        <p:spPr>
          <a:xfrm>
            <a:off x="4047392" y="887672"/>
            <a:ext cx="4097216" cy="3980057"/>
          </a:xfrm>
          <a:prstGeom prst="flowChartConnector">
            <a:avLst/>
          </a:prstGeom>
        </p:spPr>
      </p:pic>
    </p:spTree>
    <p:extLst>
      <p:ext uri="{BB962C8B-B14F-4D97-AF65-F5344CB8AC3E}">
        <p14:creationId xmlns:p14="http://schemas.microsoft.com/office/powerpoint/2010/main" val="4152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23. 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lide 26.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03747" y="1121958"/>
          <a:ext cx="7606174" cy="497067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3438891">
                  <a:extLst>
                    <a:ext uri="{9D8B030D-6E8A-4147-A177-3AD203B41FA5}">
                      <a16:colId xmlns:a16="http://schemas.microsoft.com/office/drawing/2014/main" val="1600817978"/>
                    </a:ext>
                  </a:extLst>
                </a:gridCol>
                <a:gridCol w="1665703">
                  <a:extLst>
                    <a:ext uri="{9D8B030D-6E8A-4147-A177-3AD203B41FA5}">
                      <a16:colId xmlns:a16="http://schemas.microsoft.com/office/drawing/2014/main" val="4128092149"/>
                    </a:ext>
                  </a:extLst>
                </a:gridCol>
                <a:gridCol w="1665703">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[on]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[om]</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t</a:t>
                      </a:r>
                      <a:r>
                        <a:rPr lang="en-GB" sz="2000" b="1" dirty="0" err="1">
                          <a:solidFill>
                            <a:schemeClr val="accent1">
                              <a:lumMod val="50000"/>
                            </a:schemeClr>
                          </a:solidFill>
                        </a:rPr>
                        <a:t>om</a:t>
                      </a:r>
                      <a:r>
                        <a:rPr lang="en-GB" sz="2000" dirty="0" err="1">
                          <a:solidFill>
                            <a:schemeClr val="accent1">
                              <a:lumMod val="50000"/>
                            </a:schemeClr>
                          </a:solidFill>
                        </a:rPr>
                        <a:t>be</a:t>
                      </a:r>
                      <a:r>
                        <a:rPr lang="en-GB" sz="2000" dirty="0">
                          <a:solidFill>
                            <a:schemeClr val="accent1">
                              <a:lumMod val="50000"/>
                            </a:schemeClr>
                          </a:solidFill>
                        </a:rPr>
                        <a:t> </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b="0" dirty="0">
                          <a:solidFill>
                            <a:schemeClr val="accent1">
                              <a:lumMod val="50000"/>
                            </a:schemeClr>
                          </a:solidFill>
                        </a:rPr>
                        <a:t>tr</a:t>
                      </a:r>
                      <a:r>
                        <a:rPr lang="en-GB" sz="2000" b="1" dirty="0">
                          <a:solidFill>
                            <a:schemeClr val="accent1">
                              <a:lumMod val="50000"/>
                            </a:schemeClr>
                          </a:solidFill>
                        </a:rPr>
                        <a:t>om</a:t>
                      </a:r>
                      <a:r>
                        <a:rPr lang="en-GB" sz="2000" b="0" dirty="0">
                          <a:solidFill>
                            <a:schemeClr val="accent1">
                              <a:lumMod val="50000"/>
                            </a:schemeClr>
                          </a:solidFill>
                        </a:rPr>
                        <a:t>pe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c</a:t>
                      </a:r>
                      <a:r>
                        <a:rPr lang="en-GB" sz="2000" b="1" dirty="0" err="1">
                          <a:solidFill>
                            <a:schemeClr val="accent1">
                              <a:lumMod val="50000"/>
                            </a:schemeClr>
                          </a:solidFill>
                        </a:rPr>
                        <a:t>om</a:t>
                      </a:r>
                      <a:r>
                        <a:rPr lang="en-GB" sz="2000" b="0" dirty="0" err="1">
                          <a:solidFill>
                            <a:schemeClr val="accent1">
                              <a:lumMod val="50000"/>
                            </a:schemeClr>
                          </a:solidFill>
                        </a:rPr>
                        <a:t>bre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c</a:t>
                      </a:r>
                      <a:r>
                        <a:rPr lang="en-GB" sz="2000" b="1" dirty="0" err="1">
                          <a:solidFill>
                            <a:schemeClr val="accent1">
                              <a:lumMod val="50000"/>
                            </a:schemeClr>
                          </a:solidFill>
                        </a:rPr>
                        <a:t>on</a:t>
                      </a:r>
                      <a:r>
                        <a:rPr lang="en-GB" sz="2000" b="0" dirty="0" err="1">
                          <a:solidFill>
                            <a:schemeClr val="accent1">
                              <a:lumMod val="50000"/>
                            </a:schemeClr>
                          </a:solidFill>
                        </a:rPr>
                        <a:t>fortable</a:t>
                      </a:r>
                      <a:r>
                        <a:rPr lang="en-GB" sz="2000" b="0" dirty="0">
                          <a:solidFill>
                            <a:schemeClr val="accent1">
                              <a:lumMod val="50000"/>
                            </a:schemeClr>
                          </a:solidFill>
                        </a:rPr>
                        <a:t> [comfortable]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p</a:t>
                      </a:r>
                      <a:r>
                        <a:rPr lang="en-GB" sz="2000" b="1" dirty="0">
                          <a:solidFill>
                            <a:schemeClr val="accent1">
                              <a:lumMod val="50000"/>
                            </a:schemeClr>
                          </a:solidFill>
                        </a:rPr>
                        <a:t>om</a:t>
                      </a:r>
                      <a:r>
                        <a:rPr lang="en-GB" sz="2000" b="0" dirty="0">
                          <a:solidFill>
                            <a:schemeClr val="accent1">
                              <a:lumMod val="50000"/>
                            </a:schemeClr>
                          </a:solidFill>
                        </a:rPr>
                        <a:t>pier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b</a:t>
                      </a:r>
                      <a:r>
                        <a:rPr lang="en-GB" sz="2000" b="1" dirty="0">
                          <a:solidFill>
                            <a:schemeClr val="accent1">
                              <a:lumMod val="50000"/>
                            </a:schemeClr>
                          </a:solidFill>
                        </a:rPr>
                        <a:t>on</a:t>
                      </a:r>
                      <a:r>
                        <a:rPr lang="en-GB" sz="2000" dirty="0">
                          <a:solidFill>
                            <a:schemeClr val="accent1">
                              <a:lumMod val="50000"/>
                            </a:schemeClr>
                          </a:solidFill>
                        </a:rPr>
                        <a:t>bon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h</a:t>
                      </a:r>
                      <a:r>
                        <a:rPr lang="en-GB" sz="2000" b="1" dirty="0" err="1">
                          <a:solidFill>
                            <a:schemeClr val="accent1">
                              <a:lumMod val="50000"/>
                            </a:schemeClr>
                          </a:solidFill>
                        </a:rPr>
                        <a:t>on</a:t>
                      </a:r>
                      <a:r>
                        <a:rPr lang="en-GB" sz="2000" b="0" dirty="0" err="1">
                          <a:solidFill>
                            <a:schemeClr val="accent1">
                              <a:lumMod val="50000"/>
                            </a:schemeClr>
                          </a:solidFill>
                        </a:rPr>
                        <a:t>te</a:t>
                      </a:r>
                      <a:r>
                        <a:rPr lang="en-GB" sz="2000" b="0" dirty="0">
                          <a:solidFill>
                            <a:schemeClr val="accent1">
                              <a:lumMod val="50000"/>
                            </a:schemeClr>
                          </a:solidFill>
                        </a:rPr>
                        <a:t>                [shame]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interr</a:t>
                      </a:r>
                      <a:r>
                        <a:rPr lang="en-GB" sz="2000" b="1" dirty="0" err="1">
                          <a:solidFill>
                            <a:schemeClr val="accent1">
                              <a:lumMod val="50000"/>
                            </a:schemeClr>
                          </a:solidFill>
                        </a:rPr>
                        <a:t>om</a:t>
                      </a:r>
                      <a:r>
                        <a:rPr lang="en-GB" sz="2000" b="0" dirty="0" err="1">
                          <a:solidFill>
                            <a:schemeClr val="accent1">
                              <a:lumMod val="50000"/>
                            </a:schemeClr>
                          </a:solidFill>
                        </a:rPr>
                        <a:t>pre</a:t>
                      </a:r>
                      <a:r>
                        <a:rPr lang="en-GB" sz="2000" b="0" dirty="0">
                          <a:solidFill>
                            <a:schemeClr val="accent1">
                              <a:lumMod val="50000"/>
                            </a:schemeClr>
                          </a:solidFill>
                        </a:rPr>
                        <a:t>   [to interrupt]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om</a:t>
                      </a:r>
                      <a:r>
                        <a:rPr lang="en-GB" sz="2000" b="0" dirty="0" err="1">
                          <a:solidFill>
                            <a:schemeClr val="accent1">
                              <a:lumMod val="50000"/>
                            </a:schemeClr>
                          </a:solidFill>
                        </a:rPr>
                        <a:t>bler</a:t>
                      </a:r>
                      <a:r>
                        <a:rPr lang="en-GB" sz="2000" b="0" dirty="0">
                          <a:solidFill>
                            <a:schemeClr val="accent1">
                              <a:lumMod val="50000"/>
                            </a:schemeClr>
                          </a:solidFill>
                        </a:rPr>
                        <a:t>              [to fill]</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bl>
          </a:graphicData>
        </a:graphic>
      </p:graphicFrame>
      <p:sp>
        <p:nvSpPr>
          <p:cNvPr id="31" name="Action Button: Custom 16">
            <a:hlinkClick r:id="" action="ppaction://noaction" highlightClick="1">
              <a:snd r:embed="rId3" name="tombe.wav"/>
            </a:hlinkClick>
            <a:extLst>
              <a:ext uri="{FF2B5EF4-FFF2-40B4-BE49-F238E27FC236}">
                <a16:creationId xmlns:a16="http://schemas.microsoft.com/office/drawing/2014/main" id="{CEB3128E-7BF2-4A65-B88B-60C148FACDCF}"/>
              </a:ext>
            </a:extLst>
          </p:cNvPr>
          <p:cNvSpPr/>
          <p:nvPr/>
        </p:nvSpPr>
        <p:spPr>
          <a:xfrm>
            <a:off x="4524196" y="16747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trompe.wav"/>
            </a:hlinkClick>
            <a:extLst>
              <a:ext uri="{FF2B5EF4-FFF2-40B4-BE49-F238E27FC236}">
                <a16:creationId xmlns:a16="http://schemas.microsoft.com/office/drawing/2014/main" id="{DB48506B-B3DB-4D58-8767-CFD8B059C065}"/>
              </a:ext>
            </a:extLst>
          </p:cNvPr>
          <p:cNvSpPr/>
          <p:nvPr/>
        </p:nvSpPr>
        <p:spPr>
          <a:xfrm>
            <a:off x="4524196" y="21474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concombre.wav"/>
            </a:hlinkClick>
            <a:extLst>
              <a:ext uri="{FF2B5EF4-FFF2-40B4-BE49-F238E27FC236}">
                <a16:creationId xmlns:a16="http://schemas.microsoft.com/office/drawing/2014/main" id="{8A1DE54B-4809-4B97-93E3-68BD32236018}"/>
              </a:ext>
            </a:extLst>
          </p:cNvPr>
          <p:cNvSpPr/>
          <p:nvPr/>
        </p:nvSpPr>
        <p:spPr>
          <a:xfrm>
            <a:off x="4522118" y="26581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confortable.wav"/>
            </a:hlinkClick>
            <a:extLst>
              <a:ext uri="{FF2B5EF4-FFF2-40B4-BE49-F238E27FC236}">
                <a16:creationId xmlns:a16="http://schemas.microsoft.com/office/drawing/2014/main" id="{1AA001D9-A76E-4BA3-8BC0-CBABE0E655B2}"/>
              </a:ext>
            </a:extLst>
          </p:cNvPr>
          <p:cNvSpPr/>
          <p:nvPr/>
        </p:nvSpPr>
        <p:spPr>
          <a:xfrm>
            <a:off x="4522118" y="31402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pompier.wav"/>
            </a:hlinkClick>
            <a:extLst>
              <a:ext uri="{FF2B5EF4-FFF2-40B4-BE49-F238E27FC236}">
                <a16:creationId xmlns:a16="http://schemas.microsoft.com/office/drawing/2014/main" id="{308E3B9A-1B71-4AD2-A5C6-94D58343866D}"/>
              </a:ext>
            </a:extLst>
          </p:cNvPr>
          <p:cNvSpPr/>
          <p:nvPr/>
        </p:nvSpPr>
        <p:spPr>
          <a:xfrm>
            <a:off x="4522118" y="36578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bonbon.wav"/>
            </a:hlinkClick>
            <a:extLst>
              <a:ext uri="{FF2B5EF4-FFF2-40B4-BE49-F238E27FC236}">
                <a16:creationId xmlns:a16="http://schemas.microsoft.com/office/drawing/2014/main" id="{121EC316-7146-43B5-93A5-2DA8D6511DBF}"/>
              </a:ext>
            </a:extLst>
          </p:cNvPr>
          <p:cNvSpPr/>
          <p:nvPr/>
        </p:nvSpPr>
        <p:spPr>
          <a:xfrm>
            <a:off x="4526912" y="41437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honte.wav"/>
            </a:hlinkClick>
            <a:extLst>
              <a:ext uri="{FF2B5EF4-FFF2-40B4-BE49-F238E27FC236}">
                <a16:creationId xmlns:a16="http://schemas.microsoft.com/office/drawing/2014/main" id="{7BF854E3-63B4-4055-8855-C2F49C26F195}"/>
              </a:ext>
            </a:extLst>
          </p:cNvPr>
          <p:cNvSpPr/>
          <p:nvPr/>
        </p:nvSpPr>
        <p:spPr>
          <a:xfrm>
            <a:off x="4532312" y="46501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interrompre.wav"/>
            </a:hlinkClick>
            <a:extLst>
              <a:ext uri="{FF2B5EF4-FFF2-40B4-BE49-F238E27FC236}">
                <a16:creationId xmlns:a16="http://schemas.microsoft.com/office/drawing/2014/main" id="{69587073-1742-4651-96A6-1BC886786F14}"/>
              </a:ext>
            </a:extLst>
          </p:cNvPr>
          <p:cNvSpPr/>
          <p:nvPr/>
        </p:nvSpPr>
        <p:spPr>
          <a:xfrm>
            <a:off x="4531687" y="51519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[om] </a:t>
            </a:r>
            <a:r>
              <a:rPr lang="en-GB" sz="3600" b="1" dirty="0" err="1">
                <a:solidFill>
                  <a:schemeClr val="bg1"/>
                </a:solidFill>
              </a:rPr>
              <a:t>ou</a:t>
            </a:r>
            <a:r>
              <a:rPr lang="en-GB" sz="3600" b="1" dirty="0">
                <a:solidFill>
                  <a:schemeClr val="bg1"/>
                </a:solidFill>
              </a:rPr>
              <a:t> [on]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[on]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1674797"/>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317687" y="1718907"/>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2211016"/>
            <a:ext cx="282522" cy="294294"/>
          </a:xfrm>
          <a:prstGeom prst="rect">
            <a:avLst/>
          </a:prstGeom>
        </p:spPr>
      </p:pic>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384239" y="2191542"/>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 name="Action Button: Custom 16">
            <a:hlinkClick r:id="" action="ppaction://noaction" highlightClick="1">
              <a:snd r:embed="rId13" name="combler.wav"/>
            </a:hlinkClick>
            <a:extLst>
              <a:ext uri="{FF2B5EF4-FFF2-40B4-BE49-F238E27FC236}">
                <a16:creationId xmlns:a16="http://schemas.microsoft.com/office/drawing/2014/main" id="{37B955FD-6D22-485E-B7A0-BAC782A7C7EB}"/>
              </a:ext>
            </a:extLst>
          </p:cNvPr>
          <p:cNvSpPr/>
          <p:nvPr/>
        </p:nvSpPr>
        <p:spPr>
          <a:xfrm>
            <a:off x="4536244" y="56464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2717607"/>
            <a:ext cx="282522" cy="294294"/>
          </a:xfrm>
          <a:prstGeom prst="rect">
            <a:avLst/>
          </a:prstGeom>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3254813"/>
            <a:ext cx="282522" cy="294294"/>
          </a:xfrm>
          <a:prstGeom prst="rect">
            <a:avLst/>
          </a:prstGeom>
        </p:spPr>
      </p:pic>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3681400"/>
            <a:ext cx="282522" cy="294294"/>
          </a:xfrm>
          <a:prstGeom prst="rect">
            <a:avLst/>
          </a:prstGeom>
        </p:spPr>
      </p:pic>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4228732"/>
            <a:ext cx="282522" cy="294294"/>
          </a:xfrm>
          <a:prstGeom prst="rect">
            <a:avLst/>
          </a:prstGeom>
        </p:spPr>
      </p:pic>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4741" y="4732970"/>
            <a:ext cx="282522" cy="294294"/>
          </a:xfrm>
          <a:prstGeom prst="rect">
            <a:avLst/>
          </a:prstGeom>
        </p:spPr>
      </p:pic>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5186311"/>
            <a:ext cx="282522" cy="294294"/>
          </a:xfrm>
          <a:prstGeom prst="rect">
            <a:avLst/>
          </a:prstGeom>
        </p:spPr>
      </p:pic>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5690549"/>
            <a:ext cx="282522" cy="294294"/>
          </a:xfrm>
          <a:prstGeom prst="rect">
            <a:avLst/>
          </a:prstGeom>
        </p:spPr>
      </p:pic>
      <p:pic>
        <p:nvPicPr>
          <p:cNvPr id="2050" name="Picture 2" descr="Tombstone, Rip, Dead, Death, Funeral, Halloween, Mort">
            <a:extLst>
              <a:ext uri="{FF2B5EF4-FFF2-40B4-BE49-F238E27FC236}">
                <a16:creationId xmlns:a16="http://schemas.microsoft.com/office/drawing/2014/main" id="{83C931B3-A03B-4D65-ADA5-0B5313B385A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13884" y="1653479"/>
            <a:ext cx="357000" cy="438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cumber Clip Art">
            <a:extLst>
              <a:ext uri="{FF2B5EF4-FFF2-40B4-BE49-F238E27FC236}">
                <a16:creationId xmlns:a16="http://schemas.microsoft.com/office/drawing/2014/main" id="{14BFC0CA-FCA4-415E-8C49-D9D950791C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167104">
            <a:off x="7230940" y="2623174"/>
            <a:ext cx="643896" cy="5398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refighter, Fire, Fireman, Hose, Rescue, Water, Helmet">
            <a:extLst>
              <a:ext uri="{FF2B5EF4-FFF2-40B4-BE49-F238E27FC236}">
                <a16:creationId xmlns:a16="http://schemas.microsoft.com/office/drawing/2014/main" id="{D5AAF66D-10E6-4827-BAB0-69735DD388E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5713" y="3619514"/>
            <a:ext cx="396000" cy="4832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ndy Clip Art">
            <a:extLst>
              <a:ext uri="{FF2B5EF4-FFF2-40B4-BE49-F238E27FC236}">
                <a16:creationId xmlns:a16="http://schemas.microsoft.com/office/drawing/2014/main" id="{C1CFD457-CF3A-4554-84D2-C8BB6294820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08746" y="4211007"/>
            <a:ext cx="528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green checkmark">
            <a:extLst>
              <a:ext uri="{FF2B5EF4-FFF2-40B4-BE49-F238E27FC236}">
                <a16:creationId xmlns:a16="http://schemas.microsoft.com/office/drawing/2014/main" id="{F322B2E4-6FA6-400B-BEE8-26A1BD080A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572" y="2707731"/>
            <a:ext cx="282522" cy="294294"/>
          </a:xfrm>
          <a:prstGeom prst="rect">
            <a:avLst/>
          </a:prstGeom>
        </p:spPr>
      </p:pic>
      <p:grpSp>
        <p:nvGrpSpPr>
          <p:cNvPr id="11" name="Group 10">
            <a:extLst>
              <a:ext uri="{FF2B5EF4-FFF2-40B4-BE49-F238E27FC236}">
                <a16:creationId xmlns:a16="http://schemas.microsoft.com/office/drawing/2014/main" id="{6D0F42B4-868C-42BB-AAA8-46623C0BD68B}"/>
              </a:ext>
            </a:extLst>
          </p:cNvPr>
          <p:cNvGrpSpPr/>
          <p:nvPr/>
        </p:nvGrpSpPr>
        <p:grpSpPr>
          <a:xfrm>
            <a:off x="5384239" y="2700988"/>
            <a:ext cx="885188" cy="307778"/>
            <a:chOff x="5384240" y="2380132"/>
            <a:chExt cx="885188" cy="307778"/>
          </a:xfrm>
        </p:grpSpPr>
        <p:sp>
          <p:nvSpPr>
            <p:cNvPr id="53" name="TextBox 52" descr="text box hiding answer">
              <a:extLst>
                <a:ext uri="{FF2B5EF4-FFF2-40B4-BE49-F238E27FC236}">
                  <a16:creationId xmlns:a16="http://schemas.microsoft.com/office/drawing/2014/main" id="{E53DFBF7-3D9C-4D2C-911D-EC41E06CC81C}"/>
                </a:ext>
              </a:extLst>
            </p:cNvPr>
            <p:cNvSpPr txBox="1"/>
            <p:nvPr/>
          </p:nvSpPr>
          <p:spPr>
            <a:xfrm>
              <a:off x="5384240" y="2380133"/>
              <a:ext cx="32944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5" name="TextBox 54" descr="text box hiding answer">
              <a:extLst>
                <a:ext uri="{FF2B5EF4-FFF2-40B4-BE49-F238E27FC236}">
                  <a16:creationId xmlns:a16="http://schemas.microsoft.com/office/drawing/2014/main" id="{A2320566-A76F-451A-9EC2-AF7512C4E688}"/>
                </a:ext>
              </a:extLst>
            </p:cNvPr>
            <p:cNvSpPr txBox="1"/>
            <p:nvPr/>
          </p:nvSpPr>
          <p:spPr>
            <a:xfrm>
              <a:off x="5873429" y="2380132"/>
              <a:ext cx="395999"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grpSp>
      <p:sp>
        <p:nvSpPr>
          <p:cNvPr id="56" name="TextBox 55" descr="text box hiding answer">
            <a:extLst>
              <a:ext uri="{FF2B5EF4-FFF2-40B4-BE49-F238E27FC236}">
                <a16:creationId xmlns:a16="http://schemas.microsoft.com/office/drawing/2014/main" id="{FB8AD01B-02C7-4996-B6C1-A57FDD476E00}"/>
              </a:ext>
            </a:extLst>
          </p:cNvPr>
          <p:cNvSpPr txBox="1"/>
          <p:nvPr/>
        </p:nvSpPr>
        <p:spPr>
          <a:xfrm>
            <a:off x="5384239" y="3205227"/>
            <a:ext cx="32944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7" name="TextBox 6" descr="text box hiding answer">
            <a:extLst>
              <a:ext uri="{FF2B5EF4-FFF2-40B4-BE49-F238E27FC236}">
                <a16:creationId xmlns:a16="http://schemas.microsoft.com/office/drawing/2014/main" id="{381AF470-3238-40A5-BF2C-56CB1C7F6328}"/>
              </a:ext>
            </a:extLst>
          </p:cNvPr>
          <p:cNvSpPr txBox="1"/>
          <p:nvPr/>
        </p:nvSpPr>
        <p:spPr>
          <a:xfrm>
            <a:off x="5403247" y="3684945"/>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60" name="TextBox 59" descr="text box hiding answer">
            <a:extLst>
              <a:ext uri="{FF2B5EF4-FFF2-40B4-BE49-F238E27FC236}">
                <a16:creationId xmlns:a16="http://schemas.microsoft.com/office/drawing/2014/main" id="{7E58DF84-FA10-4B15-A1AB-858964F24215}"/>
              </a:ext>
            </a:extLst>
          </p:cNvPr>
          <p:cNvSpPr txBox="1"/>
          <p:nvPr/>
        </p:nvSpPr>
        <p:spPr>
          <a:xfrm>
            <a:off x="5402796" y="4183182"/>
            <a:ext cx="32944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9" name="TextBox 8" descr="text box hiding answer">
            <a:extLst>
              <a:ext uri="{FF2B5EF4-FFF2-40B4-BE49-F238E27FC236}">
                <a16:creationId xmlns:a16="http://schemas.microsoft.com/office/drawing/2014/main" id="{31DB960C-2C64-4FFC-B61F-1577AB6F6E25}"/>
              </a:ext>
            </a:extLst>
          </p:cNvPr>
          <p:cNvSpPr txBox="1"/>
          <p:nvPr/>
        </p:nvSpPr>
        <p:spPr>
          <a:xfrm>
            <a:off x="5384239" y="4694231"/>
            <a:ext cx="32944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69" name="TextBox 68" descr="text box hiding answer">
            <a:extLst>
              <a:ext uri="{FF2B5EF4-FFF2-40B4-BE49-F238E27FC236}">
                <a16:creationId xmlns:a16="http://schemas.microsoft.com/office/drawing/2014/main" id="{E0F74C78-4343-4196-BADC-A38039C5D143}"/>
              </a:ext>
            </a:extLst>
          </p:cNvPr>
          <p:cNvSpPr txBox="1"/>
          <p:nvPr/>
        </p:nvSpPr>
        <p:spPr>
          <a:xfrm>
            <a:off x="5850506" y="5186311"/>
            <a:ext cx="39600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10" name="TextBox 9" descr="text box hiding answer">
            <a:extLst>
              <a:ext uri="{FF2B5EF4-FFF2-40B4-BE49-F238E27FC236}">
                <a16:creationId xmlns:a16="http://schemas.microsoft.com/office/drawing/2014/main" id="{4991D393-ADA7-4E88-9CB7-D2F1C6FEF965}"/>
              </a:ext>
            </a:extLst>
          </p:cNvPr>
          <p:cNvSpPr txBox="1"/>
          <p:nvPr/>
        </p:nvSpPr>
        <p:spPr>
          <a:xfrm>
            <a:off x="5402796" y="5671899"/>
            <a:ext cx="396451"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6" name="Picture 5" descr="A close up&#10;&#10;Description automatically generated">
            <a:extLst>
              <a:ext uri="{FF2B5EF4-FFF2-40B4-BE49-F238E27FC236}">
                <a16:creationId xmlns:a16="http://schemas.microsoft.com/office/drawing/2014/main" id="{9BD0C2FC-5A9C-4C14-A93D-08CF835EA3D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71941" y="2092805"/>
            <a:ext cx="786917" cy="535104"/>
          </a:xfrm>
          <a:prstGeom prst="rect">
            <a:avLst/>
          </a:prstGeom>
        </p:spPr>
      </p:pic>
      <p:cxnSp>
        <p:nvCxnSpPr>
          <p:cNvPr id="13" name="Straight Arrow Connector 12">
            <a:extLst>
              <a:ext uri="{FF2B5EF4-FFF2-40B4-BE49-F238E27FC236}">
                <a16:creationId xmlns:a16="http://schemas.microsoft.com/office/drawing/2014/main" id="{C695BBA5-9E48-4E72-B5BF-39DD6082A14A}"/>
              </a:ext>
            </a:extLst>
          </p:cNvPr>
          <p:cNvCxnSpPr>
            <a:cxnSpLocks/>
          </p:cNvCxnSpPr>
          <p:nvPr/>
        </p:nvCxnSpPr>
        <p:spPr>
          <a:xfrm>
            <a:off x="7409579" y="2337065"/>
            <a:ext cx="296228" cy="40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6" grpId="0" animBg="1"/>
      <p:bldP spid="7" grpId="0" animBg="1"/>
      <p:bldP spid="60" grpId="0" animBg="1"/>
      <p:bldP spid="9" grpId="0" animBg="1"/>
      <p:bldP spid="6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24210" y="249868"/>
            <a:ext cx="10857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466864" y="2317278"/>
            <a:ext cx="499038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tinuer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ectangle 2"/>
          <p:cNvSpPr/>
          <p:nvPr/>
        </p:nvSpPr>
        <p:spPr>
          <a:xfrm>
            <a:off x="6096000" y="2317278"/>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au 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corresp</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interr</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tenir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fiance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struction – c</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pagnie</a:t>
            </a:r>
          </a:p>
        </p:txBody>
      </p:sp>
      <p:sp>
        <p:nvSpPr>
          <p:cNvPr id="2" name="Rectangle 1">
            <a:hlinkClick r:id="" action="ppaction://noaction">
              <a:snd r:embed="rId4" name="1.wav"/>
            </a:hlinkClick>
            <a:extLst>
              <a:ext uri="{FF2B5EF4-FFF2-40B4-BE49-F238E27FC236}">
                <a16:creationId xmlns:a16="http://schemas.microsoft.com/office/drawing/2014/main" id="{AA3D1BE9-B836-495C-81DE-95AF8ED6C360}"/>
              </a:ext>
            </a:extLst>
          </p:cNvPr>
          <p:cNvSpPr/>
          <p:nvPr/>
        </p:nvSpPr>
        <p:spPr>
          <a:xfrm>
            <a:off x="1383736" y="23172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hlinkClick r:id="" action="ppaction://noaction">
              <a:snd r:embed="rId5" name="2.wav"/>
            </a:hlinkClick>
            <a:extLst>
              <a:ext uri="{FF2B5EF4-FFF2-40B4-BE49-F238E27FC236}">
                <a16:creationId xmlns:a16="http://schemas.microsoft.com/office/drawing/2014/main" id="{67EC1995-60D1-4685-8A1A-32D73890E279}"/>
              </a:ext>
            </a:extLst>
          </p:cNvPr>
          <p:cNvSpPr/>
          <p:nvPr/>
        </p:nvSpPr>
        <p:spPr>
          <a:xfrm>
            <a:off x="1383736" y="306335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hlinkClick r:id="" action="ppaction://noaction">
              <a:snd r:embed="rId6" name="3.wav"/>
            </a:hlinkClick>
            <a:extLst>
              <a:ext uri="{FF2B5EF4-FFF2-40B4-BE49-F238E27FC236}">
                <a16:creationId xmlns:a16="http://schemas.microsoft.com/office/drawing/2014/main" id="{1EBF147D-2B20-472B-B854-9CCFE60797A5}"/>
              </a:ext>
            </a:extLst>
          </p:cNvPr>
          <p:cNvSpPr/>
          <p:nvPr/>
        </p:nvSpPr>
        <p:spPr>
          <a:xfrm>
            <a:off x="1383736" y="38094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7" name="4.wav"/>
            </a:hlinkClick>
            <a:extLst>
              <a:ext uri="{FF2B5EF4-FFF2-40B4-BE49-F238E27FC236}">
                <a16:creationId xmlns:a16="http://schemas.microsoft.com/office/drawing/2014/main" id="{6E6D99CD-22A9-401E-BE8A-6A528419D951}"/>
              </a:ext>
            </a:extLst>
          </p:cNvPr>
          <p:cNvSpPr/>
          <p:nvPr/>
        </p:nvSpPr>
        <p:spPr>
          <a:xfrm>
            <a:off x="1383736" y="4555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8" name="5.wav"/>
            </a:hlinkClick>
            <a:extLst>
              <a:ext uri="{FF2B5EF4-FFF2-40B4-BE49-F238E27FC236}">
                <a16:creationId xmlns:a16="http://schemas.microsoft.com/office/drawing/2014/main" id="{D89950F2-1627-4DD9-ADC1-42DF063CE3CE}"/>
              </a:ext>
            </a:extLst>
          </p:cNvPr>
          <p:cNvSpPr/>
          <p:nvPr/>
        </p:nvSpPr>
        <p:spPr>
          <a:xfrm>
            <a:off x="1383736" y="530159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Rectangle 19">
            <a:hlinkClick r:id="" action="ppaction://noaction">
              <a:snd r:embed="rId9" name="6.wav"/>
            </a:hlinkClick>
            <a:extLst>
              <a:ext uri="{FF2B5EF4-FFF2-40B4-BE49-F238E27FC236}">
                <a16:creationId xmlns:a16="http://schemas.microsoft.com/office/drawing/2014/main" id="{40DDE29D-9191-413C-AC95-1887FBE4D651}"/>
              </a:ext>
            </a:extLst>
          </p:cNvPr>
          <p:cNvSpPr/>
          <p:nvPr/>
        </p:nvSpPr>
        <p:spPr>
          <a:xfrm>
            <a:off x="6023548" y="231727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hlinkClick r:id="" action="ppaction://noaction">
              <a:snd r:embed="rId10" name="7.wav"/>
            </a:hlinkClick>
            <a:extLst>
              <a:ext uri="{FF2B5EF4-FFF2-40B4-BE49-F238E27FC236}">
                <a16:creationId xmlns:a16="http://schemas.microsoft.com/office/drawing/2014/main" id="{C8CA03B6-4738-4569-AC77-0AC423A3509F}"/>
              </a:ext>
            </a:extLst>
          </p:cNvPr>
          <p:cNvSpPr/>
          <p:nvPr/>
        </p:nvSpPr>
        <p:spPr>
          <a:xfrm>
            <a:off x="6025245" y="306335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angle 23">
            <a:hlinkClick r:id="" action="ppaction://noaction">
              <a:snd r:embed="rId11" name="8.wav"/>
            </a:hlinkClick>
            <a:extLst>
              <a:ext uri="{FF2B5EF4-FFF2-40B4-BE49-F238E27FC236}">
                <a16:creationId xmlns:a16="http://schemas.microsoft.com/office/drawing/2014/main" id="{963F401C-C5ED-4FEB-AB90-091C91C7FCC0}"/>
              </a:ext>
            </a:extLst>
          </p:cNvPr>
          <p:cNvSpPr/>
          <p:nvPr/>
        </p:nvSpPr>
        <p:spPr>
          <a:xfrm>
            <a:off x="6025245" y="38094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hlinkClick r:id="" action="ppaction://noaction">
              <a:snd r:embed="rId12" name="9.wav"/>
            </a:hlinkClick>
            <a:extLst>
              <a:ext uri="{FF2B5EF4-FFF2-40B4-BE49-F238E27FC236}">
                <a16:creationId xmlns:a16="http://schemas.microsoft.com/office/drawing/2014/main" id="{EEEB93AA-7134-4476-BAA8-FB4317AE5A31}"/>
              </a:ext>
            </a:extLst>
          </p:cNvPr>
          <p:cNvSpPr/>
          <p:nvPr/>
        </p:nvSpPr>
        <p:spPr>
          <a:xfrm>
            <a:off x="6025245" y="45555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hlinkClick r:id="" action="ppaction://noaction">
              <a:snd r:embed="rId13" name="10.wav"/>
            </a:hlinkClick>
            <a:extLst>
              <a:ext uri="{FF2B5EF4-FFF2-40B4-BE49-F238E27FC236}">
                <a16:creationId xmlns:a16="http://schemas.microsoft.com/office/drawing/2014/main" id="{65000B79-B03E-40C8-B7EB-E4717BCDC9E4}"/>
              </a:ext>
            </a:extLst>
          </p:cNvPr>
          <p:cNvSpPr/>
          <p:nvPr/>
        </p:nvSpPr>
        <p:spPr>
          <a:xfrm>
            <a:off x="6031525" y="530159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endPar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BE2CDB52-B335-4B6C-9BBE-3DE3BBEEB4AE}"/>
              </a:ext>
            </a:extLst>
          </p:cNvPr>
          <p:cNvSpPr txBox="1"/>
          <p:nvPr/>
        </p:nvSpPr>
        <p:spPr>
          <a:xfrm>
            <a:off x="2828727" y="3329576"/>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shadow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1" name="TextBox 30">
            <a:extLst>
              <a:ext uri="{FF2B5EF4-FFF2-40B4-BE49-F238E27FC236}">
                <a16:creationId xmlns:a16="http://schemas.microsoft.com/office/drawing/2014/main" id="{455CF217-4892-4334-A730-DB9B4DAA4ED4}"/>
              </a:ext>
            </a:extLst>
          </p:cNvPr>
          <p:cNvSpPr txBox="1"/>
          <p:nvPr/>
        </p:nvSpPr>
        <p:spPr>
          <a:xfrm>
            <a:off x="1799825" y="4071894"/>
            <a:ext cx="1960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continue]</a:t>
            </a:r>
          </a:p>
        </p:txBody>
      </p:sp>
      <p:sp>
        <p:nvSpPr>
          <p:cNvPr id="33" name="TextBox 32">
            <a:extLst>
              <a:ext uri="{FF2B5EF4-FFF2-40B4-BE49-F238E27FC236}">
                <a16:creationId xmlns:a16="http://schemas.microsoft.com/office/drawing/2014/main" id="{BDB76FA9-1743-45DB-9F1A-0F3D6CB16E22}"/>
              </a:ext>
            </a:extLst>
          </p:cNvPr>
          <p:cNvSpPr txBox="1"/>
          <p:nvPr/>
        </p:nvSpPr>
        <p:spPr>
          <a:xfrm>
            <a:off x="1845370" y="4823034"/>
            <a:ext cx="10578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C3559965-A5CA-458B-B9DE-86B3403E93E4}"/>
              </a:ext>
            </a:extLst>
          </p:cNvPr>
          <p:cNvSpPr txBox="1"/>
          <p:nvPr/>
        </p:nvSpPr>
        <p:spPr>
          <a:xfrm>
            <a:off x="1799825" y="5574174"/>
            <a:ext cx="12827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[count]</a:t>
            </a:r>
          </a:p>
        </p:txBody>
      </p:sp>
      <p:sp>
        <p:nvSpPr>
          <p:cNvPr id="37" name="TextBox 36">
            <a:extLst>
              <a:ext uri="{FF2B5EF4-FFF2-40B4-BE49-F238E27FC236}">
                <a16:creationId xmlns:a16="http://schemas.microsoft.com/office/drawing/2014/main" id="{6F41B8F7-EC01-4976-B89C-3D2EAE7CAC6B}"/>
              </a:ext>
            </a:extLst>
          </p:cNvPr>
          <p:cNvSpPr txBox="1"/>
          <p:nvPr/>
        </p:nvSpPr>
        <p:spPr>
          <a:xfrm>
            <a:off x="6444872" y="2640252"/>
            <a:ext cx="1175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9" name="TextBox 38">
            <a:extLst>
              <a:ext uri="{FF2B5EF4-FFF2-40B4-BE49-F238E27FC236}">
                <a16:creationId xmlns:a16="http://schemas.microsoft.com/office/drawing/2014/main" id="{84F2F3E9-80BF-4134-9E5E-3E46BFD923DC}"/>
              </a:ext>
            </a:extLst>
          </p:cNvPr>
          <p:cNvSpPr txBox="1"/>
          <p:nvPr/>
        </p:nvSpPr>
        <p:spPr>
          <a:xfrm>
            <a:off x="7750237" y="2640252"/>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essentially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17C21EC6-96EF-4ED9-BCC2-707A5A00AF19}"/>
              </a:ext>
            </a:extLst>
          </p:cNvPr>
          <p:cNvSpPr txBox="1"/>
          <p:nvPr/>
        </p:nvSpPr>
        <p:spPr>
          <a:xfrm>
            <a:off x="8750364" y="3379478"/>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interrupt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2E605064-0922-4052-92CC-D61BA61E50ED}"/>
              </a:ext>
            </a:extLst>
          </p:cNvPr>
          <p:cNvSpPr txBox="1"/>
          <p:nvPr/>
        </p:nvSpPr>
        <p:spPr>
          <a:xfrm>
            <a:off x="6444872" y="3376411"/>
            <a:ext cx="2297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correspond]</a:t>
            </a:r>
          </a:p>
        </p:txBody>
      </p:sp>
      <p:sp>
        <p:nvSpPr>
          <p:cNvPr id="45" name="TextBox 44">
            <a:extLst>
              <a:ext uri="{FF2B5EF4-FFF2-40B4-BE49-F238E27FC236}">
                <a16:creationId xmlns:a16="http://schemas.microsoft.com/office/drawing/2014/main" id="{AD01F0AD-63A8-48CF-AE1B-EAB2BE679B12}"/>
              </a:ext>
            </a:extLst>
          </p:cNvPr>
          <p:cNvSpPr txBox="1"/>
          <p:nvPr/>
        </p:nvSpPr>
        <p:spPr>
          <a:xfrm>
            <a:off x="6404498" y="4108723"/>
            <a:ext cx="22276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accomplish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6D772A0A-BE48-42AC-B16D-4CB5520682C1}"/>
              </a:ext>
            </a:extLst>
          </p:cNvPr>
          <p:cNvSpPr txBox="1"/>
          <p:nvPr/>
        </p:nvSpPr>
        <p:spPr>
          <a:xfrm>
            <a:off x="8442672" y="4123511"/>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contain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9669F9EB-3E34-4807-9326-8AFDDAF57DCC}"/>
              </a:ext>
            </a:extLst>
          </p:cNvPr>
          <p:cNvSpPr txBox="1"/>
          <p:nvPr/>
        </p:nvSpPr>
        <p:spPr>
          <a:xfrm>
            <a:off x="6455548" y="4821737"/>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0A8D6099-31F0-4FCA-89A1-A1BC7EFF1930}"/>
              </a:ext>
            </a:extLst>
          </p:cNvPr>
          <p:cNvSpPr txBox="1"/>
          <p:nvPr/>
        </p:nvSpPr>
        <p:spPr>
          <a:xfrm>
            <a:off x="8219449" y="4818236"/>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[trust]</a:t>
            </a:r>
          </a:p>
        </p:txBody>
      </p:sp>
      <p:sp>
        <p:nvSpPr>
          <p:cNvPr id="53" name="TextBox 52">
            <a:extLst>
              <a:ext uri="{FF2B5EF4-FFF2-40B4-BE49-F238E27FC236}">
                <a16:creationId xmlns:a16="http://schemas.microsoft.com/office/drawing/2014/main" id="{E7CEEBD3-7352-4C58-A219-E503681DA13E}"/>
              </a:ext>
            </a:extLst>
          </p:cNvPr>
          <p:cNvSpPr txBox="1"/>
          <p:nvPr/>
        </p:nvSpPr>
        <p:spPr>
          <a:xfrm>
            <a:off x="8524197" y="5528912"/>
            <a:ext cx="17639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company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EC790929-5563-4D5E-855E-D8928412A8F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les mots à ton/ta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attention à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prononciation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591795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[om]</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5" name="Group 4" descr="name tag with the name Nathalie">
            <a:extLst>
              <a:ext uri="{FF2B5EF4-FFF2-40B4-BE49-F238E27FC236}">
                <a16:creationId xmlns:a16="http://schemas.microsoft.com/office/drawing/2014/main" id="{293E9216-89BF-48D5-B5FE-8D065F2D67BE}"/>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5">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BCEB46-D028-41E2-9122-8E31B79AE17C}"/>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Lefèvre</a:t>
              </a:r>
              <a:endPar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12978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people fighting">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3370" y="1770051"/>
            <a:ext cx="2774695" cy="1387347"/>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42937" y="4798028"/>
            <a:ext cx="40463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understand]</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4793561" y="5611180"/>
            <a:ext cx="269336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[account]</a:t>
            </a:r>
          </a:p>
        </p:txBody>
      </p:sp>
      <p:grpSp>
        <p:nvGrpSpPr>
          <p:cNvPr id="23" name="Group 22" descr="shadow of a dog"/>
          <p:cNvGrpSpPr/>
          <p:nvPr/>
        </p:nvGrpSpPr>
        <p:grpSpPr>
          <a:xfrm>
            <a:off x="1040622" y="1770051"/>
            <a:ext cx="2350745" cy="1932332"/>
            <a:chOff x="1076447" y="1574642"/>
            <a:chExt cx="2718020" cy="2306012"/>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447" y="1574642"/>
              <a:ext cx="2036977" cy="2306012"/>
            </a:xfrm>
            <a:prstGeom prst="rect">
              <a:avLst/>
            </a:prstGeom>
          </p:spPr>
        </p:pic>
        <p:sp>
          <p:nvSpPr>
            <p:cNvPr id="14" name="Right Arrow 13"/>
            <p:cNvSpPr/>
            <p:nvPr/>
          </p:nvSpPr>
          <p:spPr>
            <a:xfrm rot="8500885">
              <a:off x="2670222" y="2644811"/>
              <a:ext cx="1124245" cy="4536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2" name="Rectangle 21">
            <a:extLst>
              <a:ext uri="{FF2B5EF4-FFF2-40B4-BE49-F238E27FC236}">
                <a16:creationId xmlns:a16="http://schemas.microsoft.com/office/drawing/2014/main" id="{6C70D5E9-D171-FB4C-B44F-3112BADFC250}"/>
              </a:ext>
            </a:extLst>
          </p:cNvPr>
          <p:cNvSpPr/>
          <p:nvPr/>
        </p:nvSpPr>
        <p:spPr>
          <a:xfrm>
            <a:off x="9224318" y="4906954"/>
            <a:ext cx="126028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[fall]</a:t>
            </a:r>
          </a:p>
        </p:txBody>
      </p:sp>
      <p:grpSp>
        <p:nvGrpSpPr>
          <p:cNvPr id="11" name="Group 10" descr="Name tag with the name Nathalie Lefevre">
            <a:extLst>
              <a:ext uri="{FF2B5EF4-FFF2-40B4-BE49-F238E27FC236}">
                <a16:creationId xmlns:a16="http://schemas.microsoft.com/office/drawing/2014/main" id="{99C8DEEE-7FAA-2140-9D01-80E123085E22}"/>
              </a:ext>
            </a:extLst>
          </p:cNvPr>
          <p:cNvGrpSpPr/>
          <p:nvPr/>
        </p:nvGrpSpPr>
        <p:grpSpPr>
          <a:xfrm>
            <a:off x="5110391" y="2005480"/>
            <a:ext cx="2013734" cy="1991604"/>
            <a:chOff x="5110391" y="2005480"/>
            <a:chExt cx="2013734" cy="1991604"/>
          </a:xfrm>
        </p:grpSpPr>
        <p:pic>
          <p:nvPicPr>
            <p:cNvPr id="21" name="Picture 2" descr="name ta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A71293A-187F-434C-B7BD-CE820C38A8AB}"/>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46728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om omb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m comba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om comba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om comprendr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om comprendr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om comp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om comp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om tom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5652DB45-0D2F-47D5-BE3D-FCC467F8F469}"/>
              </a:ext>
            </a:extLst>
          </p:cNvPr>
          <p:cNvGraphicFramePr>
            <a:graphicFrameLocks noGrp="1"/>
          </p:cNvGraphicFramePr>
          <p:nvPr/>
        </p:nvGraphicFramePr>
        <p:xfrm>
          <a:off x="3220891" y="1480417"/>
          <a:ext cx="8752753" cy="4473603"/>
        </p:xfrm>
        <a:graphic>
          <a:graphicData uri="http://schemas.openxmlformats.org/drawingml/2006/table">
            <a:tbl>
              <a:tblPr firstRow="1" bandRow="1">
                <a:tableStyleId>{21E4AEA4-8DFA-4A89-87EB-49C32662AFE0}</a:tableStyleId>
              </a:tblPr>
              <a:tblGrid>
                <a:gridCol w="787968">
                  <a:extLst>
                    <a:ext uri="{9D8B030D-6E8A-4147-A177-3AD203B41FA5}">
                      <a16:colId xmlns:a16="http://schemas.microsoft.com/office/drawing/2014/main" val="2607353726"/>
                    </a:ext>
                  </a:extLst>
                </a:gridCol>
                <a:gridCol w="4542315">
                  <a:extLst>
                    <a:ext uri="{9D8B030D-6E8A-4147-A177-3AD203B41FA5}">
                      <a16:colId xmlns:a16="http://schemas.microsoft.com/office/drawing/2014/main" val="1600817978"/>
                    </a:ext>
                  </a:extLst>
                </a:gridCol>
                <a:gridCol w="1711235">
                  <a:extLst>
                    <a:ext uri="{9D8B030D-6E8A-4147-A177-3AD203B41FA5}">
                      <a16:colId xmlns:a16="http://schemas.microsoft.com/office/drawing/2014/main" val="4128092149"/>
                    </a:ext>
                  </a:extLst>
                </a:gridCol>
                <a:gridCol w="1711235">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plaf</a:t>
                      </a:r>
                      <a:r>
                        <a:rPr lang="en-GB" sz="2400" b="1" dirty="0">
                          <a:solidFill>
                            <a:schemeClr val="accent1">
                              <a:lumMod val="50000"/>
                            </a:schemeClr>
                          </a:solidFill>
                        </a:rPr>
                        <a:t>on</a:t>
                      </a:r>
                      <a:r>
                        <a:rPr lang="en-GB" sz="2400" dirty="0">
                          <a:solidFill>
                            <a:schemeClr val="accent1">
                              <a:lumMod val="50000"/>
                            </a:schemeClr>
                          </a:solidFill>
                        </a:rPr>
                        <a:t>d</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[roof]</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pr</a:t>
                      </a:r>
                      <a:r>
                        <a:rPr lang="en-GB" sz="2400" b="1" dirty="0" err="1">
                          <a:solidFill>
                            <a:schemeClr val="accent1">
                              <a:lumMod val="50000"/>
                            </a:schemeClr>
                          </a:solidFill>
                        </a:rPr>
                        <a:t>om</a:t>
                      </a:r>
                      <a:r>
                        <a:rPr lang="en-GB" sz="2400" dirty="0" err="1">
                          <a:solidFill>
                            <a:schemeClr val="accent1">
                              <a:lumMod val="50000"/>
                            </a:schemeClr>
                          </a:solidFill>
                        </a:rPr>
                        <a:t>ettre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[to promise]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a:t>
                      </a:r>
                      <a:r>
                        <a:rPr lang="en-GB" sz="2400" b="1" dirty="0" err="1">
                          <a:solidFill>
                            <a:schemeClr val="accent1">
                              <a:lumMod val="50000"/>
                            </a:schemeClr>
                          </a:solidFill>
                        </a:rPr>
                        <a:t>on</a:t>
                      </a:r>
                      <a:r>
                        <a:rPr lang="en-GB" sz="2400" dirty="0" err="1">
                          <a:solidFill>
                            <a:schemeClr val="accent1">
                              <a:lumMod val="50000"/>
                            </a:schemeClr>
                          </a:solidFill>
                        </a:rPr>
                        <a:t>centrer</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[to concentrate]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om</a:t>
                      </a:r>
                      <a:r>
                        <a:rPr lang="en-GB" sz="2400" dirty="0" err="1">
                          <a:solidFill>
                            <a:schemeClr val="accent1">
                              <a:lumMod val="50000"/>
                            </a:schemeClr>
                          </a:solidFill>
                        </a:rPr>
                        <a:t>aine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[field/domain]</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on</a:t>
                      </a:r>
                      <a:r>
                        <a:rPr lang="en-GB" sz="2400" dirty="0" err="1">
                          <a:solidFill>
                            <a:schemeClr val="accent1">
                              <a:lumMod val="50000"/>
                            </a:schemeClr>
                          </a:solidFill>
                        </a:rPr>
                        <a:t>t</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[of which]</a:t>
                      </a:r>
                      <a:endParaRPr lang="en-GB" sz="24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rac</a:t>
                      </a:r>
                      <a:r>
                        <a:rPr lang="en-GB" sz="2400" b="1" dirty="0" err="1">
                          <a:solidFill>
                            <a:schemeClr val="accent1">
                              <a:lumMod val="50000"/>
                            </a:schemeClr>
                          </a:solidFill>
                        </a:rPr>
                        <a:t>on</a:t>
                      </a:r>
                      <a:r>
                        <a:rPr lang="en-GB" sz="2400" dirty="0" err="1">
                          <a:solidFill>
                            <a:schemeClr val="accent1">
                              <a:lumMod val="50000"/>
                            </a:schemeClr>
                          </a:solidFill>
                        </a:rPr>
                        <a:t>ter</a:t>
                      </a:r>
                      <a:r>
                        <a:rPr lang="en-GB" sz="2400" dirty="0">
                          <a:solidFill>
                            <a:schemeClr val="accent1">
                              <a:lumMod val="50000"/>
                            </a:schemeClr>
                          </a:solidFill>
                        </a:rPr>
                        <a:t>                     </a:t>
                      </a:r>
                      <a:r>
                        <a:rPr lang="en-GB" sz="2000" dirty="0">
                          <a:solidFill>
                            <a:schemeClr val="accent1">
                              <a:lumMod val="50000"/>
                            </a:schemeClr>
                          </a:solidFill>
                        </a:rPr>
                        <a:t>[to tell]</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om</a:t>
                      </a:r>
                      <a:r>
                        <a:rPr lang="en-GB" sz="2400" dirty="0">
                          <a:solidFill>
                            <a:schemeClr val="accent1">
                              <a:lumMod val="50000"/>
                            </a:schemeClr>
                          </a:solidFill>
                        </a:rPr>
                        <a:t>ent</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[time]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n</a:t>
                      </a:r>
                      <a:r>
                        <a:rPr lang="en-GB" sz="2400" b="1" dirty="0" err="1">
                          <a:solidFill>
                            <a:schemeClr val="accent1">
                              <a:lumMod val="50000"/>
                            </a:schemeClr>
                          </a:solidFill>
                        </a:rPr>
                        <a:t>om</a:t>
                      </a:r>
                      <a:r>
                        <a:rPr lang="en-GB" sz="2400" dirty="0" err="1">
                          <a:solidFill>
                            <a:schemeClr val="accent1">
                              <a:lumMod val="50000"/>
                            </a:schemeClr>
                          </a:solidFill>
                        </a:rPr>
                        <a:t>breux</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[plentiful]</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4FF42BD-92F4-486F-97E0-610ECA6600E0}"/>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4" name="plafond.wav"/>
            </a:hlinkClick>
            <a:extLst>
              <a:ext uri="{FF2B5EF4-FFF2-40B4-BE49-F238E27FC236}">
                <a16:creationId xmlns:a16="http://schemas.microsoft.com/office/drawing/2014/main" id="{F682CB14-4C05-4B1F-A92F-C43F08EB822F}"/>
              </a:ext>
            </a:extLst>
          </p:cNvPr>
          <p:cNvSpPr/>
          <p:nvPr/>
        </p:nvSpPr>
        <p:spPr>
          <a:xfrm>
            <a:off x="3427552" y="20317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promettre.wav"/>
            </a:hlinkClick>
            <a:extLst>
              <a:ext uri="{FF2B5EF4-FFF2-40B4-BE49-F238E27FC236}">
                <a16:creationId xmlns:a16="http://schemas.microsoft.com/office/drawing/2014/main" id="{4D403141-B385-4832-9B65-1CA337D6A28B}"/>
              </a:ext>
            </a:extLst>
          </p:cNvPr>
          <p:cNvSpPr/>
          <p:nvPr/>
        </p:nvSpPr>
        <p:spPr>
          <a:xfrm>
            <a:off x="3427552" y="25263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concentrer.wav"/>
            </a:hlinkClick>
            <a:extLst>
              <a:ext uri="{FF2B5EF4-FFF2-40B4-BE49-F238E27FC236}">
                <a16:creationId xmlns:a16="http://schemas.microsoft.com/office/drawing/2014/main" id="{1FD63B2C-A244-4B0A-8C3A-EDEB0BDDE9F6}"/>
              </a:ext>
            </a:extLst>
          </p:cNvPr>
          <p:cNvSpPr/>
          <p:nvPr/>
        </p:nvSpPr>
        <p:spPr>
          <a:xfrm>
            <a:off x="3425474" y="30210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domaine.wav"/>
            </a:hlinkClick>
            <a:extLst>
              <a:ext uri="{FF2B5EF4-FFF2-40B4-BE49-F238E27FC236}">
                <a16:creationId xmlns:a16="http://schemas.microsoft.com/office/drawing/2014/main" id="{0DDF861C-29F9-41FF-AB2A-B11FBA6137D6}"/>
              </a:ext>
            </a:extLst>
          </p:cNvPr>
          <p:cNvSpPr/>
          <p:nvPr/>
        </p:nvSpPr>
        <p:spPr>
          <a:xfrm>
            <a:off x="3425474" y="3515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dont.wav"/>
            </a:hlinkClick>
            <a:extLst>
              <a:ext uri="{FF2B5EF4-FFF2-40B4-BE49-F238E27FC236}">
                <a16:creationId xmlns:a16="http://schemas.microsoft.com/office/drawing/2014/main" id="{36B24D98-1C20-4C43-94CB-257C5BC2FFA6}"/>
              </a:ext>
            </a:extLst>
          </p:cNvPr>
          <p:cNvSpPr/>
          <p:nvPr/>
        </p:nvSpPr>
        <p:spPr>
          <a:xfrm>
            <a:off x="3425474" y="40103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raconter.wav"/>
            </a:hlinkClick>
            <a:extLst>
              <a:ext uri="{FF2B5EF4-FFF2-40B4-BE49-F238E27FC236}">
                <a16:creationId xmlns:a16="http://schemas.microsoft.com/office/drawing/2014/main" id="{46A92EEA-26AC-49FA-88A2-DDAC25D31863}"/>
              </a:ext>
            </a:extLst>
          </p:cNvPr>
          <p:cNvSpPr/>
          <p:nvPr/>
        </p:nvSpPr>
        <p:spPr>
          <a:xfrm>
            <a:off x="3430268" y="45049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moment.wav"/>
            </a:hlinkClick>
            <a:extLst>
              <a:ext uri="{FF2B5EF4-FFF2-40B4-BE49-F238E27FC236}">
                <a16:creationId xmlns:a16="http://schemas.microsoft.com/office/drawing/2014/main" id="{673BF54E-73C3-4566-83F8-0484E3E22C10}"/>
              </a:ext>
            </a:extLst>
          </p:cNvPr>
          <p:cNvSpPr/>
          <p:nvPr/>
        </p:nvSpPr>
        <p:spPr>
          <a:xfrm>
            <a:off x="3435668" y="4999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nombreux.wav"/>
            </a:hlinkClick>
            <a:extLst>
              <a:ext uri="{FF2B5EF4-FFF2-40B4-BE49-F238E27FC236}">
                <a16:creationId xmlns:a16="http://schemas.microsoft.com/office/drawing/2014/main" id="{05A54F19-9B2D-4638-A274-DA3D86F445BB}"/>
              </a:ext>
            </a:extLst>
          </p:cNvPr>
          <p:cNvSpPr/>
          <p:nvPr/>
        </p:nvSpPr>
        <p:spPr>
          <a:xfrm>
            <a:off x="3425474" y="54942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2108059"/>
            <a:ext cx="282522" cy="294294"/>
          </a:xfrm>
          <a:prstGeom prst="rect">
            <a:avLst/>
          </a:prstGeom>
        </p:spPr>
      </p:pic>
      <p:pic>
        <p:nvPicPr>
          <p:cNvPr id="18" name="Picture 1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1662" y="2533955"/>
            <a:ext cx="282522" cy="294294"/>
          </a:xfrm>
          <a:prstGeom prst="rect">
            <a:avLst/>
          </a:prstGeom>
        </p:spPr>
      </p:pic>
      <p:pic>
        <p:nvPicPr>
          <p:cNvPr id="20" name="Picture 1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3057838"/>
            <a:ext cx="282522" cy="294294"/>
          </a:xfrm>
          <a:prstGeom prst="rect">
            <a:avLst/>
          </a:prstGeom>
        </p:spPr>
      </p:pic>
      <p:pic>
        <p:nvPicPr>
          <p:cNvPr id="21" name="Picture 2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8797" y="3552319"/>
            <a:ext cx="282522" cy="294294"/>
          </a:xfrm>
          <a:prstGeom prst="rect">
            <a:avLst/>
          </a:prstGeom>
        </p:spPr>
      </p:pic>
      <p:pic>
        <p:nvPicPr>
          <p:cNvPr id="23" name="Picture 22"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5705" y="4042822"/>
            <a:ext cx="282522" cy="294294"/>
          </a:xfrm>
          <a:prstGeom prst="rect">
            <a:avLst/>
          </a:prstGeom>
        </p:spPr>
      </p:pic>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5705" y="4549708"/>
            <a:ext cx="282522" cy="294294"/>
          </a:xfrm>
          <a:prstGeom prst="rect">
            <a:avLst/>
          </a:prstGeom>
        </p:spPr>
      </p:pic>
      <p:pic>
        <p:nvPicPr>
          <p:cNvPr id="26" name="Picture 25"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1662" y="5062150"/>
            <a:ext cx="282522" cy="294294"/>
          </a:xfrm>
          <a:prstGeom prst="rect">
            <a:avLst/>
          </a:prstGeom>
        </p:spPr>
      </p:pic>
      <p:pic>
        <p:nvPicPr>
          <p:cNvPr id="27" name="Picture 2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5452479"/>
            <a:ext cx="282522" cy="294294"/>
          </a:xfrm>
          <a:prstGeom prst="rect">
            <a:avLst/>
          </a:prstGeom>
        </p:spPr>
      </p:pic>
      <p:pic>
        <p:nvPicPr>
          <p:cNvPr id="41" name="Picture 2" descr="Alphabet Word Images, Face, Human">
            <a:extLst>
              <a:ext uri="{FF2B5EF4-FFF2-40B4-BE49-F238E27FC236}">
                <a16:creationId xmlns:a16="http://schemas.microsoft.com/office/drawing/2014/main" id="{1F3A596A-A1D9-4776-8AA8-8108724785F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68" y="1480417"/>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Lips, Sexy, Mouth, Kiss, Passion, Teeth, Gloss">
            <a:extLst>
              <a:ext uri="{FF2B5EF4-FFF2-40B4-BE49-F238E27FC236}">
                <a16:creationId xmlns:a16="http://schemas.microsoft.com/office/drawing/2014/main" id="{4478C282-150A-4EC4-A40E-7E7A0D062F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7587" y="2340302"/>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43" name="Speech Bubble: Rectangle with Corners Rounded 42">
            <a:extLst>
              <a:ext uri="{FF2B5EF4-FFF2-40B4-BE49-F238E27FC236}">
                <a16:creationId xmlns:a16="http://schemas.microsoft.com/office/drawing/2014/main" id="{2247224E-E88D-422E-9674-0CD40E618ED8}"/>
              </a:ext>
            </a:extLst>
          </p:cNvPr>
          <p:cNvSpPr/>
          <p:nvPr/>
        </p:nvSpPr>
        <p:spPr>
          <a:xfrm>
            <a:off x="218356" y="3544270"/>
            <a:ext cx="2805999" cy="2394920"/>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[om] and [on]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vowel,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consonant.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893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[om]</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 SSCs [om] and [on]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[om] and [on] sound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trer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nati</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tre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pr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enade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le 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de						fr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prendre</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le 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p>
        </p:txBody>
      </p:sp>
      <p:sp>
        <p:nvSpPr>
          <p:cNvPr id="17" name="Rectangle 16">
            <a:extLst>
              <a:ext uri="{FF2B5EF4-FFF2-40B4-BE49-F238E27FC236}">
                <a16:creationId xmlns:a16="http://schemas.microsoft.com/office/drawing/2014/main" id="{8835AD73-BB17-4882-8CF5-03299B4D2773}"/>
              </a:ext>
            </a:extLst>
          </p:cNvPr>
          <p:cNvSpPr/>
          <p:nvPr/>
        </p:nvSpPr>
        <p:spPr>
          <a:xfrm>
            <a:off x="179999" y="5406237"/>
            <a:ext cx="2726038" cy="353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understand)</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077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(world)</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40356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(novel)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466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(cheese)</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(national)</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5531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(against)</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show)</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36771"/>
            <a:ext cx="2610513" cy="37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walk)</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[om], [on]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[om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464231"/>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 open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closed [o]</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13" grpId="0" animBg="1"/>
      <p:bldP spid="13" grpId="1" animBg="1"/>
      <p:bldP spid="12" grpId="0" animBg="1"/>
      <p:bldP spid="12" grpId="1" animBg="1"/>
      <p:bldP spid="5" grpId="0" animBg="1"/>
      <p:bldP spid="5" grpId="1" animBg="1"/>
      <p:bldP spid="15" grpId="0" animBg="1"/>
      <p:bldP spid="15" grpId="1" animBg="1"/>
      <p:bldP spid="14" grpId="0" animBg="1"/>
      <p:bldP spid="14" grpId="1" animBg="1"/>
      <p:bldP spid="11" grpId="0" animBg="1"/>
      <p:bldP spid="11" grpId="1" animBg="1"/>
      <p:bldP spid="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709910" y="249868"/>
            <a:ext cx="12000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hlinkClick r:id="" action="ppaction://noaction">
              <a:snd r:embed="rId4" name="disponible.wav"/>
            </a:hlinkClick>
          </p:cNvPr>
          <p:cNvSpPr txBox="1"/>
          <p:nvPr/>
        </p:nvSpPr>
        <p:spPr>
          <a:xfrm>
            <a:off x="327298" y="5001412"/>
            <a:ext cx="237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disp</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ible</a:t>
            </a:r>
          </a:p>
        </p:txBody>
      </p:sp>
      <p:sp>
        <p:nvSpPr>
          <p:cNvPr id="10" name="TextBox 9">
            <a:hlinkClick r:id="" action="ppaction://noaction">
              <a:snd r:embed="rId5" name="omission.wav"/>
            </a:hlinkClick>
          </p:cNvPr>
          <p:cNvSpPr txBox="1"/>
          <p:nvPr/>
        </p:nvSpPr>
        <p:spPr>
          <a:xfrm>
            <a:off x="8536663" y="4564991"/>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issi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11" name="TextBox 10">
            <a:hlinkClick r:id="" action="ppaction://noaction">
              <a:snd r:embed="rId6" name="moment.wav"/>
            </a:hlinkClick>
          </p:cNvPr>
          <p:cNvSpPr txBox="1"/>
          <p:nvPr/>
        </p:nvSpPr>
        <p:spPr>
          <a:xfrm>
            <a:off x="3836213" y="5271659"/>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p>
        </p:txBody>
      </p:sp>
      <p:sp>
        <p:nvSpPr>
          <p:cNvPr id="12" name="TextBox 11">
            <a:hlinkClick r:id="" action="ppaction://noaction">
              <a:snd r:embed="rId7" name="economique.wav"/>
            </a:hlinkClick>
          </p:cNvPr>
          <p:cNvSpPr txBox="1"/>
          <p:nvPr/>
        </p:nvSpPr>
        <p:spPr>
          <a:xfrm>
            <a:off x="7341468" y="804966"/>
            <a:ext cx="28765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ique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8" name="domaine.wav"/>
            </a:hlinkClick>
          </p:cNvPr>
          <p:cNvSpPr txBox="1"/>
          <p:nvPr/>
        </p:nvSpPr>
        <p:spPr>
          <a:xfrm>
            <a:off x="8732584" y="3234695"/>
            <a:ext cx="21852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9" name="comite.wav"/>
            </a:hlinkClick>
          </p:cNvPr>
          <p:cNvSpPr txBox="1"/>
          <p:nvPr/>
        </p:nvSpPr>
        <p:spPr>
          <a:xfrm>
            <a:off x="5338955" y="3129924"/>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ité</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0" name="promettre.wav"/>
            </a:hlinkClick>
          </p:cNvPr>
          <p:cNvSpPr txBox="1"/>
          <p:nvPr/>
        </p:nvSpPr>
        <p:spPr>
          <a:xfrm>
            <a:off x="5726637" y="4272441"/>
            <a:ext cx="22555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ettre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1" name="region.wav"/>
            </a:hlinkClick>
          </p:cNvPr>
          <p:cNvSpPr txBox="1"/>
          <p:nvPr/>
        </p:nvSpPr>
        <p:spPr>
          <a:xfrm>
            <a:off x="632747" y="3621111"/>
            <a:ext cx="1824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régi</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2" name="long.wav"/>
            </a:hlinkClick>
          </p:cNvPr>
          <p:cNvSpPr txBox="1"/>
          <p:nvPr/>
        </p:nvSpPr>
        <p:spPr>
          <a:xfrm>
            <a:off x="10467872" y="5402868"/>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24" name="TextBox 23">
            <a:hlinkClick r:id="" action="ppaction://noaction">
              <a:snd r:embed="rId13" name="contre.wav"/>
            </a:hlinkClick>
          </p:cNvPr>
          <p:cNvSpPr txBox="1"/>
          <p:nvPr/>
        </p:nvSpPr>
        <p:spPr>
          <a:xfrm>
            <a:off x="4367294" y="1444437"/>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14" name="monter.wav"/>
            </a:hlinkClick>
          </p:cNvPr>
          <p:cNvSpPr txBox="1"/>
          <p:nvPr/>
        </p:nvSpPr>
        <p:spPr>
          <a:xfrm>
            <a:off x="2817056" y="4071599"/>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15" name="monde.wav"/>
            </a:hlinkClick>
          </p:cNvPr>
          <p:cNvSpPr txBox="1"/>
          <p:nvPr/>
        </p:nvSpPr>
        <p:spPr>
          <a:xfrm>
            <a:off x="407885" y="1768920"/>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p>
        </p:txBody>
      </p:sp>
      <p:sp>
        <p:nvSpPr>
          <p:cNvPr id="27" name="TextBox 26">
            <a:hlinkClick r:id="" action="ppaction://noaction">
              <a:snd r:embed="rId16" name="dont.wav"/>
            </a:hlinkClick>
          </p:cNvPr>
          <p:cNvSpPr txBox="1"/>
          <p:nvPr/>
        </p:nvSpPr>
        <p:spPr>
          <a:xfrm>
            <a:off x="7271494" y="5325322"/>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7" name="formation.wav"/>
            </a:hlinkClick>
          </p:cNvPr>
          <p:cNvSpPr txBox="1"/>
          <p:nvPr/>
        </p:nvSpPr>
        <p:spPr>
          <a:xfrm>
            <a:off x="9340077" y="1809196"/>
            <a:ext cx="22555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formati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29" name="TextBox 28">
            <a:hlinkClick r:id="" action="ppaction://noaction">
              <a:snd r:embed="rId18" name="nombreux.wav"/>
            </a:hlinkClick>
          </p:cNvPr>
          <p:cNvSpPr txBox="1"/>
          <p:nvPr/>
        </p:nvSpPr>
        <p:spPr>
          <a:xfrm>
            <a:off x="2523251" y="2683869"/>
            <a:ext cx="2200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breux</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9" name="concentrer.wav"/>
            </a:hlinkClick>
          </p:cNvPr>
          <p:cNvSpPr txBox="1"/>
          <p:nvPr/>
        </p:nvSpPr>
        <p:spPr>
          <a:xfrm>
            <a:off x="7060561" y="2463569"/>
            <a:ext cx="2485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Globe 2 Clip Art">
            <a:extLst>
              <a:ext uri="{FF2B5EF4-FFF2-40B4-BE49-F238E27FC236}">
                <a16:creationId xmlns:a16="http://schemas.microsoft.com/office/drawing/2014/main" id="{D500220D-1A79-40BC-989F-A2A56AAD909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06584" y="1460885"/>
            <a:ext cx="642800" cy="634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cecontours Clip Art">
            <a:extLst>
              <a:ext uri="{FF2B5EF4-FFF2-40B4-BE49-F238E27FC236}">
                <a16:creationId xmlns:a16="http://schemas.microsoft.com/office/drawing/2014/main" id="{C788464A-14D8-4D48-A878-8522863E57C9}"/>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2020" b="16649"/>
          <a:stretch/>
        </p:blipFill>
        <p:spPr bwMode="auto">
          <a:xfrm>
            <a:off x="140649" y="2971925"/>
            <a:ext cx="859089" cy="867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in Clip Art">
            <a:extLst>
              <a:ext uri="{FF2B5EF4-FFF2-40B4-BE49-F238E27FC236}">
                <a16:creationId xmlns:a16="http://schemas.microsoft.com/office/drawing/2014/main" id="{46A464F7-0BFF-4BB8-840E-3E38CB2FAB8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87404" y="2109880"/>
            <a:ext cx="1024776" cy="713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C4EBAA-7F2E-42E3-A31F-2AC3DA867EE0}"/>
              </a:ext>
            </a:extLst>
          </p:cNvPr>
          <p:cNvSpPr txBox="1"/>
          <p:nvPr/>
        </p:nvSpPr>
        <p:spPr>
          <a:xfrm>
            <a:off x="4618655" y="1827684"/>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against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05C2C639-B95D-4D2D-BE46-026BBEA3FEE7}"/>
              </a:ext>
            </a:extLst>
          </p:cNvPr>
          <p:cNvSpPr txBox="1"/>
          <p:nvPr/>
        </p:nvSpPr>
        <p:spPr>
          <a:xfrm>
            <a:off x="8243629" y="1217732"/>
            <a:ext cx="1799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economic</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4A061F5-A081-4175-8E19-C1506C449AA7}"/>
              </a:ext>
            </a:extLst>
          </p:cNvPr>
          <p:cNvSpPr txBox="1"/>
          <p:nvPr/>
        </p:nvSpPr>
        <p:spPr>
          <a:xfrm>
            <a:off x="10168977" y="2193916"/>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[course]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8A16AF9B-EC74-4363-9D95-177DFDB75C8A}"/>
              </a:ext>
            </a:extLst>
          </p:cNvPr>
          <p:cNvSpPr txBox="1"/>
          <p:nvPr/>
        </p:nvSpPr>
        <p:spPr>
          <a:xfrm>
            <a:off x="8791032" y="3646915"/>
            <a:ext cx="1983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field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domain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8AF83B1-9160-4E90-82A6-BD6205768DA8}"/>
              </a:ext>
            </a:extLst>
          </p:cNvPr>
          <p:cNvSpPr txBox="1"/>
          <p:nvPr/>
        </p:nvSpPr>
        <p:spPr>
          <a:xfrm>
            <a:off x="5265384" y="3510735"/>
            <a:ext cx="19164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committee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60262C3-0528-4E12-8F4A-0822E7AA5BE9}"/>
              </a:ext>
            </a:extLst>
          </p:cNvPr>
          <p:cNvSpPr txBox="1"/>
          <p:nvPr/>
        </p:nvSpPr>
        <p:spPr>
          <a:xfrm>
            <a:off x="3026995" y="4429403"/>
            <a:ext cx="17450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up]</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384A68B-F0E2-4B8F-83AD-38167A357F1B}"/>
              </a:ext>
            </a:extLst>
          </p:cNvPr>
          <p:cNvSpPr txBox="1"/>
          <p:nvPr/>
        </p:nvSpPr>
        <p:spPr>
          <a:xfrm>
            <a:off x="3278139" y="3073058"/>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plentiful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Tall Ladder Clip Art">
            <a:extLst>
              <a:ext uri="{FF2B5EF4-FFF2-40B4-BE49-F238E27FC236}">
                <a16:creationId xmlns:a16="http://schemas.microsoft.com/office/drawing/2014/main" id="{CF381C8F-A648-44DD-9C7A-59EA6E958E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82774" y="3635571"/>
            <a:ext cx="627146" cy="25608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2CDF002-5249-45E0-9AD2-2358DBED3531}"/>
              </a:ext>
            </a:extLst>
          </p:cNvPr>
          <p:cNvSpPr txBox="1"/>
          <p:nvPr/>
        </p:nvSpPr>
        <p:spPr>
          <a:xfrm>
            <a:off x="918952" y="5396549"/>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7EFD26A-AD07-4B7E-A1FD-D895EE898DCC}"/>
              </a:ext>
            </a:extLst>
          </p:cNvPr>
          <p:cNvSpPr txBox="1"/>
          <p:nvPr/>
        </p:nvSpPr>
        <p:spPr>
          <a:xfrm>
            <a:off x="6096441" y="4783151"/>
            <a:ext cx="1801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promise]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4069F72-01B9-4508-86C1-E44B9F25D6AF}"/>
              </a:ext>
            </a:extLst>
          </p:cNvPr>
          <p:cNvSpPr txBox="1"/>
          <p:nvPr/>
        </p:nvSpPr>
        <p:spPr>
          <a:xfrm>
            <a:off x="8866511" y="4926395"/>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oversight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4" name="Picture 10" descr="Orologio Da Parete Clip Art">
            <a:extLst>
              <a:ext uri="{FF2B5EF4-FFF2-40B4-BE49-F238E27FC236}">
                <a16:creationId xmlns:a16="http://schemas.microsoft.com/office/drawing/2014/main" id="{E1E4BEFE-F6C2-4A50-86D9-7F00CCC6DAC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29488" y="5154676"/>
            <a:ext cx="818742" cy="81874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FF9B5C0-0680-41C7-AF60-443CF6702303}"/>
              </a:ext>
            </a:extLst>
          </p:cNvPr>
          <p:cNvSpPr txBox="1"/>
          <p:nvPr/>
        </p:nvSpPr>
        <p:spPr>
          <a:xfrm>
            <a:off x="7167404" y="5796659"/>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804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9420" r="21899"/>
          <a:stretch/>
        </p:blipFill>
        <p:spPr>
          <a:xfrm>
            <a:off x="142923" y="1260317"/>
            <a:ext cx="6555589" cy="3797524"/>
          </a:xfrm>
          <a:prstGeom prst="rect">
            <a:avLst/>
          </a:prstGeom>
        </p:spPr>
      </p:pic>
      <p:sp>
        <p:nvSpPr>
          <p:cNvPr id="16" name="TextBox 15"/>
          <p:cNvSpPr txBox="1"/>
          <p:nvPr/>
        </p:nvSpPr>
        <p:spPr>
          <a:xfrm>
            <a:off x="6933883" y="1163992"/>
            <a:ext cx="5225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Paris 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déplacer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train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souterrain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845" y="2733652"/>
            <a:ext cx="5358776" cy="3550190"/>
          </a:xfrm>
          <a:prstGeom prst="rect">
            <a:avLst/>
          </a:prstGeom>
        </p:spPr>
      </p:pic>
      <p:sp>
        <p:nvSpPr>
          <p:cNvPr id="19" name="TextBox 18"/>
          <p:cNvSpPr txBox="1"/>
          <p:nvPr/>
        </p:nvSpPr>
        <p:spPr>
          <a:xfrm>
            <a:off x="316010" y="5822177"/>
            <a:ext cx="255478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get around</a:t>
            </a:r>
          </a:p>
        </p:txBody>
      </p:sp>
      <p:sp>
        <p:nvSpPr>
          <p:cNvPr id="20" name="TextBox 19"/>
          <p:cNvSpPr txBox="1"/>
          <p:nvPr/>
        </p:nvSpPr>
        <p:spPr>
          <a:xfrm>
            <a:off x="3080427" y="5822177"/>
            <a:ext cx="255478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underground</a:t>
            </a:r>
          </a:p>
        </p:txBody>
      </p:sp>
    </p:spTree>
    <p:extLst>
      <p:ext uri="{BB962C8B-B14F-4D97-AF65-F5344CB8AC3E}">
        <p14:creationId xmlns:p14="http://schemas.microsoft.com/office/powerpoint/2010/main" val="2056043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3E11188-B433-5A4A-A669-78C0EE9B8445}"/>
              </a:ext>
            </a:extLst>
          </p:cNvPr>
          <p:cNvSpPr txBox="1"/>
          <p:nvPr/>
        </p:nvSpPr>
        <p:spPr>
          <a:xfrm>
            <a:off x="140243" y="1201334"/>
            <a:ext cx="4829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stations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Paris.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760" y="1618122"/>
            <a:ext cx="3140149" cy="471022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0523" t="51814" r="791" b="-39638"/>
          <a:stretch/>
        </p:blipFill>
        <p:spPr>
          <a:xfrm>
            <a:off x="257201" y="1698950"/>
            <a:ext cx="8355531" cy="8129892"/>
          </a:xfrm>
          <a:prstGeom prst="rect">
            <a:avLst/>
          </a:prstGeom>
        </p:spPr>
      </p:pic>
      <p:sp>
        <p:nvSpPr>
          <p:cNvPr id="10" name="TextBox 9"/>
          <p:cNvSpPr txBox="1"/>
          <p:nvPr/>
        </p:nvSpPr>
        <p:spPr>
          <a:xfrm>
            <a:off x="1135935" y="1902900"/>
            <a:ext cx="1881964"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Europe</a:t>
            </a:r>
          </a:p>
        </p:txBody>
      </p:sp>
      <p:sp>
        <p:nvSpPr>
          <p:cNvPr id="14" name="TextBox 13"/>
          <p:cNvSpPr txBox="1"/>
          <p:nvPr/>
        </p:nvSpPr>
        <p:spPr>
          <a:xfrm>
            <a:off x="4342623" y="1891696"/>
            <a:ext cx="3585086"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Église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d’Auteuil</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p:cNvSpPr txBox="1"/>
          <p:nvPr/>
        </p:nvSpPr>
        <p:spPr>
          <a:xfrm>
            <a:off x="5790153" y="3973234"/>
            <a:ext cx="207689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Pasteur</a:t>
            </a:r>
          </a:p>
        </p:txBody>
      </p:sp>
      <p:sp>
        <p:nvSpPr>
          <p:cNvPr id="17" name="TextBox 16"/>
          <p:cNvSpPr txBox="1"/>
          <p:nvPr/>
        </p:nvSpPr>
        <p:spPr>
          <a:xfrm>
            <a:off x="909221" y="5127144"/>
            <a:ext cx="2550318"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Pont-</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Neuf</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601832" y="3973234"/>
            <a:ext cx="353419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Porte </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d’Auteuil</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p:cNvSpPr txBox="1"/>
          <p:nvPr/>
        </p:nvSpPr>
        <p:spPr>
          <a:xfrm>
            <a:off x="4111558" y="5134472"/>
            <a:ext cx="4309621"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Richelieu-</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Drouot</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p:cNvSpPr txBox="1"/>
          <p:nvPr/>
        </p:nvSpPr>
        <p:spPr>
          <a:xfrm>
            <a:off x="2076917" y="2920303"/>
            <a:ext cx="443314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Marie de Montreuil</a:t>
            </a:r>
          </a:p>
        </p:txBody>
      </p:sp>
      <p:sp>
        <p:nvSpPr>
          <p:cNvPr id="11" name="Rectangle 10"/>
          <p:cNvSpPr/>
          <p:nvPr/>
        </p:nvSpPr>
        <p:spPr>
          <a:xfrm>
            <a:off x="6398951" y="137055"/>
            <a:ext cx="172759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sym typeface="Wingdings" panose="05000000000000000000" pitchFamily="2" charset="2"/>
              </a:rPr>
              <a:t></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Z </a:t>
            </a:r>
          </a:p>
        </p:txBody>
      </p:sp>
      <p:sp>
        <p:nvSpPr>
          <p:cNvPr id="23" name="Rectangle 22"/>
          <p:cNvSpPr/>
          <p:nvPr/>
        </p:nvSpPr>
        <p:spPr>
          <a:xfrm>
            <a:off x="8215788" y="137055"/>
            <a:ext cx="174101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Z</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sym typeface="Wingdings" panose="05000000000000000000" pitchFamily="2" charset="2"/>
              </a:rPr>
              <a:t>A</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a:t>
            </a:r>
          </a:p>
        </p:txBody>
      </p:sp>
    </p:spTree>
    <p:extLst>
      <p:ext uri="{BB962C8B-B14F-4D97-AF65-F5344CB8AC3E}">
        <p14:creationId xmlns:p14="http://schemas.microsoft.com/office/powerpoint/2010/main" val="3248892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[om]</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734069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5" name="Group 4" descr="name tag with the name Nathalie">
            <a:extLst>
              <a:ext uri="{FF2B5EF4-FFF2-40B4-BE49-F238E27FC236}">
                <a16:creationId xmlns:a16="http://schemas.microsoft.com/office/drawing/2014/main" id="{293E9216-89BF-48D5-B5FE-8D065F2D67BE}"/>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5">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BCEB46-D028-41E2-9122-8E31B79AE17C}"/>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Lefèvre</a:t>
              </a:r>
            </a:p>
          </p:txBody>
        </p:sp>
      </p:grpSp>
    </p:spTree>
    <p:extLst>
      <p:ext uri="{BB962C8B-B14F-4D97-AF65-F5344CB8AC3E}">
        <p14:creationId xmlns:p14="http://schemas.microsoft.com/office/powerpoint/2010/main" val="358015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fr-FR"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fr-FR"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pte</a:t>
            </a: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people fighting">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3370" y="1770051"/>
            <a:ext cx="2774695" cy="1387347"/>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42937" y="4798028"/>
            <a:ext cx="40463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understand]</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4793561" y="5611180"/>
            <a:ext cx="269336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[account]</a:t>
            </a:r>
          </a:p>
        </p:txBody>
      </p:sp>
      <p:grpSp>
        <p:nvGrpSpPr>
          <p:cNvPr id="23" name="Group 22" descr="shadow of a dog"/>
          <p:cNvGrpSpPr/>
          <p:nvPr/>
        </p:nvGrpSpPr>
        <p:grpSpPr>
          <a:xfrm>
            <a:off x="1040622" y="1770051"/>
            <a:ext cx="2350745" cy="1932332"/>
            <a:chOff x="1076447" y="1574642"/>
            <a:chExt cx="2718020" cy="2306012"/>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447" y="1574642"/>
              <a:ext cx="2036977" cy="2306012"/>
            </a:xfrm>
            <a:prstGeom prst="rect">
              <a:avLst/>
            </a:prstGeom>
          </p:spPr>
        </p:pic>
        <p:sp>
          <p:nvSpPr>
            <p:cNvPr id="14" name="Right Arrow 13"/>
            <p:cNvSpPr/>
            <p:nvPr/>
          </p:nvSpPr>
          <p:spPr>
            <a:xfrm rot="8500885">
              <a:off x="2670222" y="2644811"/>
              <a:ext cx="1124245" cy="4536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22" name="Rectangle 21">
            <a:extLst>
              <a:ext uri="{FF2B5EF4-FFF2-40B4-BE49-F238E27FC236}">
                <a16:creationId xmlns:a16="http://schemas.microsoft.com/office/drawing/2014/main" id="{6C70D5E9-D171-FB4C-B44F-3112BADFC250}"/>
              </a:ext>
            </a:extLst>
          </p:cNvPr>
          <p:cNvSpPr/>
          <p:nvPr/>
        </p:nvSpPr>
        <p:spPr>
          <a:xfrm>
            <a:off x="9224318" y="4906954"/>
            <a:ext cx="126028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[fall]</a:t>
            </a:r>
          </a:p>
        </p:txBody>
      </p:sp>
      <p:grpSp>
        <p:nvGrpSpPr>
          <p:cNvPr id="11" name="Group 10" descr="Name tag with the name Nathalie Lefevre">
            <a:extLst>
              <a:ext uri="{FF2B5EF4-FFF2-40B4-BE49-F238E27FC236}">
                <a16:creationId xmlns:a16="http://schemas.microsoft.com/office/drawing/2014/main" id="{99C8DEEE-7FAA-2140-9D01-80E123085E22}"/>
              </a:ext>
            </a:extLst>
          </p:cNvPr>
          <p:cNvGrpSpPr/>
          <p:nvPr/>
        </p:nvGrpSpPr>
        <p:grpSpPr>
          <a:xfrm>
            <a:off x="5110391" y="2005480"/>
            <a:ext cx="2013734" cy="1991604"/>
            <a:chOff x="5110391" y="2005480"/>
            <a:chExt cx="2013734" cy="1991604"/>
          </a:xfrm>
        </p:grpSpPr>
        <p:pic>
          <p:nvPicPr>
            <p:cNvPr id="21" name="Picture 2" descr="name ta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A71293A-187F-434C-B7BD-CE820C38A8AB}"/>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Lefèvre</a:t>
              </a:r>
            </a:p>
          </p:txBody>
        </p:sp>
      </p:grpSp>
    </p:spTree>
    <p:extLst>
      <p:ext uri="{BB962C8B-B14F-4D97-AF65-F5344CB8AC3E}">
        <p14:creationId xmlns:p14="http://schemas.microsoft.com/office/powerpoint/2010/main" val="153464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om omb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m comba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om comba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om comprendr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om comprendr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om comp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om comp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om tom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9" y="178002"/>
            <a:ext cx="5492196" cy="867128"/>
          </a:xfrm>
          <a:prstGeom prst="rect">
            <a:avLst/>
          </a:prstGeom>
        </p:spPr>
      </p:pic>
      <p:sp>
        <p:nvSpPr>
          <p:cNvPr id="4" name="Title 3"/>
          <p:cNvSpPr>
            <a:spLocks noGrp="1"/>
          </p:cNvSpPr>
          <p:nvPr>
            <p:ph type="title"/>
          </p:nvPr>
        </p:nvSpPr>
        <p:spPr>
          <a:xfrm>
            <a:off x="15959" y="177820"/>
            <a:ext cx="5265384" cy="707849"/>
          </a:xfrm>
        </p:spPr>
        <p:txBody>
          <a:bodyPr>
            <a:normAutofit/>
          </a:bodyPr>
          <a:lstStyle/>
          <a:p>
            <a:r>
              <a:rPr lang="fr-FR" sz="3600" b="1" dirty="0">
                <a:solidFill>
                  <a:schemeClr val="bg1"/>
                </a:solidFill>
              </a:rPr>
              <a:t>Les voyelles nasales </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2074523" y="1966326"/>
            <a:ext cx="1833147"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deceive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38150" y="1066043"/>
            <a:ext cx="12153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that the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nasal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SSCs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[on]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[om]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become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non-nasal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sounds when they come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before a vowel.</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8138167" y="3981497"/>
            <a:ext cx="2152768" cy="2215991"/>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m</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archie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monarchy</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3C83F86-C9DE-440C-A4B9-EF14F6F2CE74}"/>
              </a:ext>
            </a:extLst>
          </p:cNvPr>
          <p:cNvSpPr txBox="1"/>
          <p:nvPr/>
        </p:nvSpPr>
        <p:spPr>
          <a:xfrm>
            <a:off x="10358598" y="3990948"/>
            <a:ext cx="1673394" cy="2215991"/>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plot</a:t>
            </a:r>
            <a:endPar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plot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F6F7BA76-CF35-4090-86E0-7259204EBDA4}"/>
              </a:ext>
            </a:extLst>
          </p:cNvPr>
          <p:cNvSpPr txBox="1"/>
          <p:nvPr/>
        </p:nvSpPr>
        <p:spPr>
          <a:xfrm>
            <a:off x="10404716" y="1978977"/>
            <a:ext cx="1622551"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bât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[stick]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6285252" y="3981497"/>
            <a:ext cx="1750143" cy="2215991"/>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committee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7849911" y="1966326"/>
            <a:ext cx="2441026"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reb</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dir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bounce back]</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177431" y="3969129"/>
            <a:ext cx="1966891" cy="2215991"/>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escadr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[squadron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5985987" y="1966326"/>
            <a:ext cx="1750143"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compass</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163724" y="1966326"/>
            <a:ext cx="1797019"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col</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ial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colonial</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2255718" y="3969129"/>
            <a:ext cx="1747569" cy="2215991"/>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prén</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first name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4128130" y="3969129"/>
            <a:ext cx="2075441" cy="2215991"/>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bonh</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friendliness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4003288" y="1966326"/>
            <a:ext cx="1900752"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om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nomadic</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81" name="Group 80">
            <a:extLst>
              <a:ext uri="{FF2B5EF4-FFF2-40B4-BE49-F238E27FC236}">
                <a16:creationId xmlns:a16="http://schemas.microsoft.com/office/drawing/2014/main" id="{3D174AC2-AB17-4070-A2AE-3C5A6B2220A6}"/>
              </a:ext>
            </a:extLst>
          </p:cNvPr>
          <p:cNvGrpSpPr/>
          <p:nvPr/>
        </p:nvGrpSpPr>
        <p:grpSpPr>
          <a:xfrm>
            <a:off x="9311022" y="180579"/>
            <a:ext cx="905658" cy="707849"/>
            <a:chOff x="8767591" y="272802"/>
            <a:chExt cx="905658" cy="707849"/>
          </a:xfrm>
        </p:grpSpPr>
        <p:pic>
          <p:nvPicPr>
            <p:cNvPr id="75" name="Picture 74"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77" name="Picture 76"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2" name="Group 81">
            <a:extLst>
              <a:ext uri="{FF2B5EF4-FFF2-40B4-BE49-F238E27FC236}">
                <a16:creationId xmlns:a16="http://schemas.microsoft.com/office/drawing/2014/main" id="{D93CE20C-B0A3-47AD-80C8-02134F85D2EC}"/>
              </a:ext>
            </a:extLst>
          </p:cNvPr>
          <p:cNvGrpSpPr/>
          <p:nvPr/>
        </p:nvGrpSpPr>
        <p:grpSpPr>
          <a:xfrm>
            <a:off x="5598582" y="176930"/>
            <a:ext cx="1007605" cy="707849"/>
            <a:chOff x="6369600" y="211352"/>
            <a:chExt cx="1007605" cy="707849"/>
          </a:xfrm>
        </p:grpSpPr>
        <p:pic>
          <p:nvPicPr>
            <p:cNvPr id="74" name="Picture 73"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9" name="Picture 78"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84" name="TextBox 83">
            <a:extLst>
              <a:ext uri="{FF2B5EF4-FFF2-40B4-BE49-F238E27FC236}">
                <a16:creationId xmlns:a16="http://schemas.microsoft.com/office/drawing/2014/main" id="{080C3171-4E68-4212-8858-27694743F0BD}"/>
              </a:ext>
            </a:extLst>
          </p:cNvPr>
          <p:cNvSpPr txBox="1"/>
          <p:nvPr/>
        </p:nvSpPr>
        <p:spPr>
          <a:xfrm>
            <a:off x="6407795" y="227357"/>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22" name="Picture 21" descr="Icon&#10;&#10;Description automatically generated">
            <a:hlinkClick r:id="" action="ppaction://noaction">
              <a:snd r:embed="rId7" name="tromper.wav"/>
            </a:hlinkClick>
            <a:extLst>
              <a:ext uri="{FF2B5EF4-FFF2-40B4-BE49-F238E27FC236}">
                <a16:creationId xmlns:a16="http://schemas.microsoft.com/office/drawing/2014/main" id="{F0FF19E1-8CFB-439F-8183-ECA3870D3E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6318" y="2580004"/>
            <a:ext cx="1187808" cy="1319787"/>
          </a:xfrm>
          <a:prstGeom prst="rect">
            <a:avLst/>
          </a:prstGeom>
        </p:spPr>
      </p:pic>
      <p:grpSp>
        <p:nvGrpSpPr>
          <p:cNvPr id="106" name="Group 105">
            <a:extLst>
              <a:ext uri="{FF2B5EF4-FFF2-40B4-BE49-F238E27FC236}">
                <a16:creationId xmlns:a16="http://schemas.microsoft.com/office/drawing/2014/main" id="{B72C4984-82FD-4958-9035-9CDA40E8F7AE}"/>
              </a:ext>
            </a:extLst>
          </p:cNvPr>
          <p:cNvGrpSpPr/>
          <p:nvPr/>
        </p:nvGrpSpPr>
        <p:grpSpPr>
          <a:xfrm>
            <a:off x="2130562" y="3176698"/>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28" name="Picture 27" descr="Icon&#10;&#10;Description automatically generated">
            <a:hlinkClick r:id="" action="ppaction://noaction">
              <a:snd r:embed="rId9" name="compas.wav"/>
            </a:hlinkClick>
            <a:extLst>
              <a:ext uri="{FF2B5EF4-FFF2-40B4-BE49-F238E27FC236}">
                <a16:creationId xmlns:a16="http://schemas.microsoft.com/office/drawing/2014/main" id="{2BA62CB7-C8FD-4A2F-94FE-87599F102E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2908" y="2760002"/>
            <a:ext cx="1054424" cy="1331028"/>
          </a:xfrm>
          <a:prstGeom prst="rect">
            <a:avLst/>
          </a:prstGeom>
        </p:spPr>
      </p:pic>
      <p:grpSp>
        <p:nvGrpSpPr>
          <p:cNvPr id="100" name="Group 99">
            <a:extLst>
              <a:ext uri="{FF2B5EF4-FFF2-40B4-BE49-F238E27FC236}">
                <a16:creationId xmlns:a16="http://schemas.microsoft.com/office/drawing/2014/main" id="{D8DA5AA3-D23E-411A-86D5-1BC99DBE349E}"/>
              </a:ext>
            </a:extLst>
          </p:cNvPr>
          <p:cNvGrpSpPr/>
          <p:nvPr/>
        </p:nvGrpSpPr>
        <p:grpSpPr>
          <a:xfrm>
            <a:off x="6017819" y="3179171"/>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30" name="Picture 29" descr="A picture containing map&#10;&#10;Description automatically generated">
            <a:hlinkClick r:id="" action="ppaction://noaction">
              <a:snd r:embed="rId11" name="nomade.wav"/>
            </a:hlinkClick>
            <a:extLst>
              <a:ext uri="{FF2B5EF4-FFF2-40B4-BE49-F238E27FC236}">
                <a16:creationId xmlns:a16="http://schemas.microsoft.com/office/drawing/2014/main" id="{6F3C5985-FE23-4D7A-92C4-4F87E9CBB6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43500" y="2808711"/>
            <a:ext cx="1567911" cy="1082838"/>
          </a:xfrm>
          <a:prstGeom prst="rect">
            <a:avLst/>
          </a:prstGeom>
        </p:spPr>
      </p:pic>
      <p:pic>
        <p:nvPicPr>
          <p:cNvPr id="32" name="Picture 31" descr="Diagram&#10;&#10;Description automatically generated">
            <a:hlinkClick r:id="" action="ppaction://noaction">
              <a:snd r:embed="rId13" name="colonial.wav"/>
            </a:hlinkClick>
            <a:extLst>
              <a:ext uri="{FF2B5EF4-FFF2-40B4-BE49-F238E27FC236}">
                <a16:creationId xmlns:a16="http://schemas.microsoft.com/office/drawing/2014/main" id="{2BC85E86-903C-4723-B170-9C72D674FE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3456" y="2784789"/>
            <a:ext cx="1464584" cy="1022920"/>
          </a:xfrm>
          <a:prstGeom prst="rect">
            <a:avLst/>
          </a:prstGeom>
        </p:spPr>
      </p:pic>
      <p:grpSp>
        <p:nvGrpSpPr>
          <p:cNvPr id="124" name="Group 123">
            <a:extLst>
              <a:ext uri="{FF2B5EF4-FFF2-40B4-BE49-F238E27FC236}">
                <a16:creationId xmlns:a16="http://schemas.microsoft.com/office/drawing/2014/main" id="{8294012E-61FC-4010-BF8B-CCF52EC2AFCA}"/>
              </a:ext>
            </a:extLst>
          </p:cNvPr>
          <p:cNvGrpSpPr/>
          <p:nvPr/>
        </p:nvGrpSpPr>
        <p:grpSpPr>
          <a:xfrm>
            <a:off x="180002" y="3191942"/>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4048006" y="3203637"/>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pic>
        <p:nvPicPr>
          <p:cNvPr id="34" name="Picture 33" descr="A city skyline at night&#10;&#10;Description automatically generated with low confidence">
            <a:hlinkClick r:id="" action="ppaction://noaction">
              <a:snd r:embed="rId15" name="rebondir.wav"/>
            </a:hlinkClick>
            <a:extLst>
              <a:ext uri="{FF2B5EF4-FFF2-40B4-BE49-F238E27FC236}">
                <a16:creationId xmlns:a16="http://schemas.microsoft.com/office/drawing/2014/main" id="{EDB2132F-9238-4D9E-99A1-EDF84B576E85}"/>
              </a:ext>
            </a:extLst>
          </p:cNvPr>
          <p:cNvPicPr>
            <a:picLocks noChangeAspect="1"/>
          </p:cNvPicPr>
          <p:nvPr/>
        </p:nvPicPr>
        <p:blipFill rotWithShape="1">
          <a:blip r:embed="rId16">
            <a:extLst>
              <a:ext uri="{28A0092B-C50C-407E-A947-70E740481C1C}">
                <a14:useLocalDpi xmlns:a14="http://schemas.microsoft.com/office/drawing/2010/main" val="0"/>
              </a:ext>
            </a:extLst>
          </a:blip>
          <a:srcRect l="82263" t="30264" b="30244"/>
          <a:stretch/>
        </p:blipFill>
        <p:spPr>
          <a:xfrm>
            <a:off x="8376878" y="2554483"/>
            <a:ext cx="1536723" cy="1451437"/>
          </a:xfrm>
          <a:prstGeom prst="rect">
            <a:avLst/>
          </a:prstGeom>
        </p:spPr>
      </p:pic>
      <p:pic>
        <p:nvPicPr>
          <p:cNvPr id="38" name="Picture 37" descr="Shape&#10;&#10;Description automatically generated with medium confidence">
            <a:hlinkClick r:id="" action="ppaction://noaction">
              <a:snd r:embed="rId17" name="baton.wav"/>
            </a:hlinkClick>
            <a:extLst>
              <a:ext uri="{FF2B5EF4-FFF2-40B4-BE49-F238E27FC236}">
                <a16:creationId xmlns:a16="http://schemas.microsoft.com/office/drawing/2014/main" id="{F4FE4D36-9161-437F-B3FA-C01CC446B61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11923" y="2830941"/>
            <a:ext cx="1366743" cy="1038377"/>
          </a:xfrm>
          <a:prstGeom prst="rect">
            <a:avLst/>
          </a:prstGeom>
        </p:spPr>
      </p:pic>
      <p:grpSp>
        <p:nvGrpSpPr>
          <p:cNvPr id="97" name="Group 96">
            <a:extLst>
              <a:ext uri="{FF2B5EF4-FFF2-40B4-BE49-F238E27FC236}">
                <a16:creationId xmlns:a16="http://schemas.microsoft.com/office/drawing/2014/main" id="{9550FD2D-A1AA-4585-97E3-AB040F0FF522}"/>
              </a:ext>
            </a:extLst>
          </p:cNvPr>
          <p:cNvGrpSpPr/>
          <p:nvPr/>
        </p:nvGrpSpPr>
        <p:grpSpPr>
          <a:xfrm>
            <a:off x="10456760" y="3176699"/>
            <a:ext cx="1007605" cy="707849"/>
            <a:chOff x="6369600" y="211352"/>
            <a:chExt cx="1007605" cy="707849"/>
          </a:xfrm>
        </p:grpSpPr>
        <p:pic>
          <p:nvPicPr>
            <p:cNvPr id="98" name="Picture 97" descr="Icon&#10;&#10;Description automatically generated">
              <a:extLst>
                <a:ext uri="{FF2B5EF4-FFF2-40B4-BE49-F238E27FC236}">
                  <a16:creationId xmlns:a16="http://schemas.microsoft.com/office/drawing/2014/main" id="{8D24E82E-347F-4C39-A69E-07F7304F3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9" name="Picture 98" descr="Shape&#10;&#10;Description automatically generated">
              <a:extLst>
                <a:ext uri="{FF2B5EF4-FFF2-40B4-BE49-F238E27FC236}">
                  <a16:creationId xmlns:a16="http://schemas.microsoft.com/office/drawing/2014/main" id="{CCF13FE6-5464-4CEA-A544-92A7F37D3D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40" name="Picture 39" descr="A group of people in clothing&#10;&#10;Description automatically generated with low confidence">
            <a:hlinkClick r:id="" action="ppaction://noaction">
              <a:snd r:embed="rId19" name="escadron.wav"/>
            </a:hlinkClick>
            <a:extLst>
              <a:ext uri="{FF2B5EF4-FFF2-40B4-BE49-F238E27FC236}">
                <a16:creationId xmlns:a16="http://schemas.microsoft.com/office/drawing/2014/main" id="{77EF2EDC-2617-47F4-9BE5-4A80E984AD4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9901" t="10895" r="59066" b="11237"/>
          <a:stretch/>
        </p:blipFill>
        <p:spPr>
          <a:xfrm>
            <a:off x="797083" y="4780449"/>
            <a:ext cx="765523" cy="1417039"/>
          </a:xfrm>
          <a:prstGeom prst="rect">
            <a:avLst/>
          </a:prstGeom>
        </p:spPr>
      </p:pic>
      <p:pic>
        <p:nvPicPr>
          <p:cNvPr id="44" name="Picture 43" descr="Graphical user interface, application&#10;&#10;Description automatically generated">
            <a:hlinkClick r:id="" action="ppaction://noaction">
              <a:snd r:embed="rId21" name="prenom.wav"/>
            </a:hlinkClick>
            <a:extLst>
              <a:ext uri="{FF2B5EF4-FFF2-40B4-BE49-F238E27FC236}">
                <a16:creationId xmlns:a16="http://schemas.microsoft.com/office/drawing/2014/main" id="{0C1F4897-B005-4796-9E35-D9CC3306AB8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11280" y="4812513"/>
            <a:ext cx="1229260" cy="1269938"/>
          </a:xfrm>
          <a:prstGeom prst="rect">
            <a:avLst/>
          </a:prstGeom>
        </p:spPr>
      </p:pic>
      <p:grpSp>
        <p:nvGrpSpPr>
          <p:cNvPr id="103" name="Group 102">
            <a:extLst>
              <a:ext uri="{FF2B5EF4-FFF2-40B4-BE49-F238E27FC236}">
                <a16:creationId xmlns:a16="http://schemas.microsoft.com/office/drawing/2014/main" id="{962BDC32-1D92-46D9-8428-3F129C19370A}"/>
              </a:ext>
            </a:extLst>
          </p:cNvPr>
          <p:cNvGrpSpPr/>
          <p:nvPr/>
        </p:nvGrpSpPr>
        <p:grpSpPr>
          <a:xfrm>
            <a:off x="2322571" y="5455537"/>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pic>
        <p:nvPicPr>
          <p:cNvPr id="48" name="Picture 47" descr="A picture containing text, clipart&#10;&#10;Description automatically generated">
            <a:hlinkClick r:id="" action="ppaction://noaction">
              <a:snd r:embed="rId23" name="bonhomie.wav"/>
            </a:hlinkClick>
            <a:extLst>
              <a:ext uri="{FF2B5EF4-FFF2-40B4-BE49-F238E27FC236}">
                <a16:creationId xmlns:a16="http://schemas.microsoft.com/office/drawing/2014/main" id="{FBE0746C-859F-4C1B-93F0-5C15E8954A8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40091" y="4812513"/>
            <a:ext cx="1500271" cy="1311565"/>
          </a:xfrm>
          <a:prstGeom prst="rect">
            <a:avLst/>
          </a:prstGeom>
        </p:spPr>
      </p:pic>
      <p:grpSp>
        <p:nvGrpSpPr>
          <p:cNvPr id="109" name="Group 108">
            <a:extLst>
              <a:ext uri="{FF2B5EF4-FFF2-40B4-BE49-F238E27FC236}">
                <a16:creationId xmlns:a16="http://schemas.microsoft.com/office/drawing/2014/main" id="{8805E7FE-D897-416B-B475-CCF4C94BAA2B}"/>
              </a:ext>
            </a:extLst>
          </p:cNvPr>
          <p:cNvGrpSpPr/>
          <p:nvPr/>
        </p:nvGrpSpPr>
        <p:grpSpPr>
          <a:xfrm>
            <a:off x="4183259" y="5461752"/>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pic>
        <p:nvPicPr>
          <p:cNvPr id="52" name="Picture 51">
            <a:hlinkClick r:id="" action="ppaction://noaction">
              <a:snd r:embed="rId25" name="comite.wav"/>
            </a:hlinkClick>
            <a:extLst>
              <a:ext uri="{FF2B5EF4-FFF2-40B4-BE49-F238E27FC236}">
                <a16:creationId xmlns:a16="http://schemas.microsoft.com/office/drawing/2014/main" id="{7DB9E43E-0CEA-4716-AA87-4C29544357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416191" y="4901201"/>
            <a:ext cx="1448162" cy="1237726"/>
          </a:xfrm>
          <a:prstGeom prst="rect">
            <a:avLst/>
          </a:prstGeom>
        </p:spPr>
      </p:pic>
      <p:grpSp>
        <p:nvGrpSpPr>
          <p:cNvPr id="89" name="Group 88">
            <a:extLst>
              <a:ext uri="{FF2B5EF4-FFF2-40B4-BE49-F238E27FC236}">
                <a16:creationId xmlns:a16="http://schemas.microsoft.com/office/drawing/2014/main" id="{4B704811-1906-4DE6-8E0B-4C18A1D9C63B}"/>
              </a:ext>
            </a:extLst>
          </p:cNvPr>
          <p:cNvGrpSpPr/>
          <p:nvPr/>
        </p:nvGrpSpPr>
        <p:grpSpPr>
          <a:xfrm>
            <a:off x="6302435" y="5475253"/>
            <a:ext cx="905658" cy="707849"/>
            <a:chOff x="8767591" y="272802"/>
            <a:chExt cx="905658" cy="707849"/>
          </a:xfrm>
        </p:grpSpPr>
        <p:pic>
          <p:nvPicPr>
            <p:cNvPr id="90" name="Picture 89" descr="Icon&#10;&#10;Description automatically generated">
              <a:extLst>
                <a:ext uri="{FF2B5EF4-FFF2-40B4-BE49-F238E27FC236}">
                  <a16:creationId xmlns:a16="http://schemas.microsoft.com/office/drawing/2014/main" id="{9122C9FD-7D23-4426-8298-3339B087A6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1" name="Picture 90" descr="Shape&#10;&#10;Description automatically generated">
              <a:extLst>
                <a:ext uri="{FF2B5EF4-FFF2-40B4-BE49-F238E27FC236}">
                  <a16:creationId xmlns:a16="http://schemas.microsoft.com/office/drawing/2014/main" id="{53D7199E-2FD3-42C2-A076-AC9E5E638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pic>
        <p:nvPicPr>
          <p:cNvPr id="56" name="Picture 55" descr="Table&#10;&#10;Description automatically generated">
            <a:hlinkClick r:id="" action="ppaction://noaction">
              <a:snd r:embed="rId27" name="complot.wav"/>
            </a:hlinkClick>
            <a:extLst>
              <a:ext uri="{FF2B5EF4-FFF2-40B4-BE49-F238E27FC236}">
                <a16:creationId xmlns:a16="http://schemas.microsoft.com/office/drawing/2014/main" id="{F3E5C4BE-258D-4DE6-B72D-BA1D8F4525F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759077" y="4848877"/>
            <a:ext cx="1007352" cy="1269938"/>
          </a:xfrm>
          <a:prstGeom prst="rect">
            <a:avLst/>
          </a:prstGeom>
        </p:spPr>
      </p:pic>
      <p:pic>
        <p:nvPicPr>
          <p:cNvPr id="69" name="Picture 68" descr="A picture containing text&#10;&#10;Description automatically generated">
            <a:hlinkClick r:id="" action="ppaction://noaction">
              <a:snd r:embed="rId29" name="monarchie.wav"/>
            </a:hlinkClick>
            <a:extLst>
              <a:ext uri="{FF2B5EF4-FFF2-40B4-BE49-F238E27FC236}">
                <a16:creationId xmlns:a16="http://schemas.microsoft.com/office/drawing/2014/main" id="{B9F85999-84F4-4A40-A5F2-38B82EB8544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599689" y="4876751"/>
            <a:ext cx="1414681" cy="1170427"/>
          </a:xfrm>
          <a:prstGeom prst="rect">
            <a:avLst/>
          </a:prstGeom>
        </p:spPr>
      </p:pic>
      <p:grpSp>
        <p:nvGrpSpPr>
          <p:cNvPr id="112" name="Group 111">
            <a:extLst>
              <a:ext uri="{FF2B5EF4-FFF2-40B4-BE49-F238E27FC236}">
                <a16:creationId xmlns:a16="http://schemas.microsoft.com/office/drawing/2014/main" id="{83C5A10A-26A3-4C28-851F-6A33671FBB61}"/>
              </a:ext>
            </a:extLst>
          </p:cNvPr>
          <p:cNvGrpSpPr/>
          <p:nvPr/>
        </p:nvGrpSpPr>
        <p:grpSpPr>
          <a:xfrm>
            <a:off x="8156911" y="5477270"/>
            <a:ext cx="905658" cy="707849"/>
            <a:chOff x="8767591" y="272802"/>
            <a:chExt cx="905658" cy="707849"/>
          </a:xfrm>
        </p:grpSpPr>
        <p:pic>
          <p:nvPicPr>
            <p:cNvPr id="113" name="Picture 112" descr="Icon&#10;&#10;Description automatically generated">
              <a:extLst>
                <a:ext uri="{FF2B5EF4-FFF2-40B4-BE49-F238E27FC236}">
                  <a16:creationId xmlns:a16="http://schemas.microsoft.com/office/drawing/2014/main" id="{A3572D8F-B2A4-4323-B911-6B9D7EED61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4" name="Picture 113" descr="Shape&#10;&#10;Description automatically generated">
              <a:extLst>
                <a:ext uri="{FF2B5EF4-FFF2-40B4-BE49-F238E27FC236}">
                  <a16:creationId xmlns:a16="http://schemas.microsoft.com/office/drawing/2014/main" id="{52626D92-364B-42BE-A1FA-DA14B25C07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10443956" y="5499090"/>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2" name="Group 91">
            <a:extLst>
              <a:ext uri="{FF2B5EF4-FFF2-40B4-BE49-F238E27FC236}">
                <a16:creationId xmlns:a16="http://schemas.microsoft.com/office/drawing/2014/main" id="{6AA6090A-C326-4272-ABF0-8DEECA907C0C}"/>
              </a:ext>
            </a:extLst>
          </p:cNvPr>
          <p:cNvGrpSpPr/>
          <p:nvPr/>
        </p:nvGrpSpPr>
        <p:grpSpPr>
          <a:xfrm>
            <a:off x="166565" y="5461965"/>
            <a:ext cx="1007605" cy="707849"/>
            <a:chOff x="6369600" y="211352"/>
            <a:chExt cx="1007605" cy="707849"/>
          </a:xfrm>
        </p:grpSpPr>
        <p:pic>
          <p:nvPicPr>
            <p:cNvPr id="93" name="Picture 92" descr="Icon&#10;&#10;Description automatically generated">
              <a:extLst>
                <a:ext uri="{FF2B5EF4-FFF2-40B4-BE49-F238E27FC236}">
                  <a16:creationId xmlns:a16="http://schemas.microsoft.com/office/drawing/2014/main" id="{E2C025C1-9963-4FB6-B4C7-FCA72866F2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28" name="Picture 127" descr="Shape&#10;&#10;Description automatically generated">
              <a:extLst>
                <a:ext uri="{FF2B5EF4-FFF2-40B4-BE49-F238E27FC236}">
                  <a16:creationId xmlns:a16="http://schemas.microsoft.com/office/drawing/2014/main" id="{877C7809-50A7-4931-8DFF-B9646CC782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86" name="Group 85">
            <a:extLst>
              <a:ext uri="{FF2B5EF4-FFF2-40B4-BE49-F238E27FC236}">
                <a16:creationId xmlns:a16="http://schemas.microsoft.com/office/drawing/2014/main" id="{3656E098-50B5-4DAA-BB76-347A4048526F}"/>
              </a:ext>
            </a:extLst>
          </p:cNvPr>
          <p:cNvGrpSpPr/>
          <p:nvPr/>
        </p:nvGrpSpPr>
        <p:grpSpPr>
          <a:xfrm>
            <a:off x="7877335" y="3203653"/>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Tree>
    <p:extLst>
      <p:ext uri="{BB962C8B-B14F-4D97-AF65-F5344CB8AC3E}">
        <p14:creationId xmlns:p14="http://schemas.microsoft.com/office/powerpoint/2010/main" val="10693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5" name="Group 4" descr="name tag with the name Nathalie">
            <a:extLst>
              <a:ext uri="{FF2B5EF4-FFF2-40B4-BE49-F238E27FC236}">
                <a16:creationId xmlns:a16="http://schemas.microsoft.com/office/drawing/2014/main" id="{293E9216-89BF-48D5-B5FE-8D065F2D67BE}"/>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5">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BCEB46-D028-41E2-9122-8E31B79AE17C}"/>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Lefèvre</a:t>
              </a:r>
              <a:endPar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4970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8000" y="219275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spTree>
    <p:extLst>
      <p:ext uri="{BB962C8B-B14F-4D97-AF65-F5344CB8AC3E}">
        <p14:creationId xmlns:p14="http://schemas.microsoft.com/office/powerpoint/2010/main" val="48121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6" name="Group 5" descr="Name tag with the name Nathalie Lefevre">
            <a:extLst>
              <a:ext uri="{FF2B5EF4-FFF2-40B4-BE49-F238E27FC236}">
                <a16:creationId xmlns:a16="http://schemas.microsoft.com/office/drawing/2014/main" id="{F6CF6824-55F4-AB4A-9577-6A853095FAF0}"/>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3">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D42530-7A7D-424B-8709-89988AD67A8F}"/>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Lefèvre</a:t>
              </a:r>
              <a:endPar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9793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people fighting">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3370" y="1770051"/>
            <a:ext cx="2774695" cy="1387347"/>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42937" y="4798028"/>
            <a:ext cx="40463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understand]</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4793561" y="5611180"/>
            <a:ext cx="269336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[account]</a:t>
            </a:r>
          </a:p>
        </p:txBody>
      </p:sp>
      <p:grpSp>
        <p:nvGrpSpPr>
          <p:cNvPr id="23" name="Group 22" descr="shadow of a dog"/>
          <p:cNvGrpSpPr/>
          <p:nvPr/>
        </p:nvGrpSpPr>
        <p:grpSpPr>
          <a:xfrm>
            <a:off x="1040622" y="1770051"/>
            <a:ext cx="2350745" cy="1932332"/>
            <a:chOff x="1076447" y="1574642"/>
            <a:chExt cx="2718020" cy="2306012"/>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447" y="1574642"/>
              <a:ext cx="2036977" cy="2306012"/>
            </a:xfrm>
            <a:prstGeom prst="rect">
              <a:avLst/>
            </a:prstGeom>
          </p:spPr>
        </p:pic>
        <p:sp>
          <p:nvSpPr>
            <p:cNvPr id="14" name="Right Arrow 13"/>
            <p:cNvSpPr/>
            <p:nvPr/>
          </p:nvSpPr>
          <p:spPr>
            <a:xfrm rot="8500885">
              <a:off x="2670222" y="2644811"/>
              <a:ext cx="1124245" cy="4536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2" name="Rectangle 21">
            <a:extLst>
              <a:ext uri="{FF2B5EF4-FFF2-40B4-BE49-F238E27FC236}">
                <a16:creationId xmlns:a16="http://schemas.microsoft.com/office/drawing/2014/main" id="{6C70D5E9-D171-FB4C-B44F-3112BADFC250}"/>
              </a:ext>
            </a:extLst>
          </p:cNvPr>
          <p:cNvSpPr/>
          <p:nvPr/>
        </p:nvSpPr>
        <p:spPr>
          <a:xfrm>
            <a:off x="9224318" y="4906954"/>
            <a:ext cx="126028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[fall]</a:t>
            </a:r>
          </a:p>
        </p:txBody>
      </p:sp>
      <p:grpSp>
        <p:nvGrpSpPr>
          <p:cNvPr id="11" name="Group 10" descr="Name tag with the name Nathalie Lefevre">
            <a:extLst>
              <a:ext uri="{FF2B5EF4-FFF2-40B4-BE49-F238E27FC236}">
                <a16:creationId xmlns:a16="http://schemas.microsoft.com/office/drawing/2014/main" id="{99C8DEEE-7FAA-2140-9D01-80E123085E22}"/>
              </a:ext>
            </a:extLst>
          </p:cNvPr>
          <p:cNvGrpSpPr/>
          <p:nvPr/>
        </p:nvGrpSpPr>
        <p:grpSpPr>
          <a:xfrm>
            <a:off x="5110391" y="2005480"/>
            <a:ext cx="2013734" cy="1991604"/>
            <a:chOff x="5110391" y="2005480"/>
            <a:chExt cx="2013734" cy="1991604"/>
          </a:xfrm>
        </p:grpSpPr>
        <p:pic>
          <p:nvPicPr>
            <p:cNvPr id="21" name="Picture 2" descr="name ta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A71293A-187F-434C-B7BD-CE820C38A8AB}"/>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7390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om omb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m comba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om comba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om comprendr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om comprendr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om comp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om comp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om tom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F00C3680-BCA4-3F4F-967A-126279055A23}"/>
              </a:ext>
            </a:extLst>
          </p:cNvPr>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grpSp>
        <p:nvGrpSpPr>
          <p:cNvPr id="5" name="Group 4" descr="Name tag with the name Nathalie Lefevre">
            <a:extLst>
              <a:ext uri="{FF2B5EF4-FFF2-40B4-BE49-F238E27FC236}">
                <a16:creationId xmlns:a16="http://schemas.microsoft.com/office/drawing/2014/main" id="{5BFDC971-4689-F04B-8455-320BCD58A1C5}"/>
              </a:ext>
            </a:extLst>
          </p:cNvPr>
          <p:cNvGrpSpPr/>
          <p:nvPr/>
        </p:nvGrpSpPr>
        <p:grpSpPr>
          <a:xfrm>
            <a:off x="5110391" y="2005480"/>
            <a:ext cx="2013734" cy="1991604"/>
            <a:chOff x="5110391" y="2005480"/>
            <a:chExt cx="2013734" cy="1991604"/>
          </a:xfrm>
        </p:grpSpPr>
        <p:pic>
          <p:nvPicPr>
            <p:cNvPr id="13" name="Picture 2" descr="name tag">
              <a:extLst>
                <a:ext uri="{FF2B5EF4-FFF2-40B4-BE49-F238E27FC236}">
                  <a16:creationId xmlns:a16="http://schemas.microsoft.com/office/drawing/2014/main" id="{A28C7A9F-9794-4D07-8EAA-43FE0CE5083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ACA89D-ED79-834C-A76E-6BD3C16EA8FA}"/>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128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om comba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om comprend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om comp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grpSp>
        <p:nvGrpSpPr>
          <p:cNvPr id="3" name="Group 2" descr="name tag">
            <a:extLst>
              <a:ext uri="{FF2B5EF4-FFF2-40B4-BE49-F238E27FC236}">
                <a16:creationId xmlns:a16="http://schemas.microsoft.com/office/drawing/2014/main" id="{83C82082-8E68-A548-A2CA-082AAF4D5342}"/>
              </a:ext>
            </a:extLst>
          </p:cNvPr>
          <p:cNvGrpSpPr/>
          <p:nvPr/>
        </p:nvGrpSpPr>
        <p:grpSpPr>
          <a:xfrm>
            <a:off x="5110391" y="2005480"/>
            <a:ext cx="2013734" cy="1991604"/>
            <a:chOff x="5110391" y="2005480"/>
            <a:chExt cx="2013734" cy="1991604"/>
          </a:xfrm>
        </p:grpSpPr>
        <p:pic>
          <p:nvPicPr>
            <p:cNvPr id="11" name="Picture 2" descr="name tag">
              <a:extLst>
                <a:ext uri="{FF2B5EF4-FFF2-40B4-BE49-F238E27FC236}">
                  <a16:creationId xmlns:a16="http://schemas.microsoft.com/office/drawing/2014/main" id="{4C240078-14DD-48BE-BC0C-812163BD53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EC664D-B9C4-45F8-AEB3-C926B15869A4}"/>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27766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32" name="Down Arrow 3">
            <a:extLst>
              <a:ext uri="{FF2B5EF4-FFF2-40B4-BE49-F238E27FC236}">
                <a16:creationId xmlns:a16="http://schemas.microsoft.com/office/drawing/2014/main" id="{1F3E1FD7-0FBE-4CE7-A0C9-AA7391660A0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F21D803-C38E-4786-82A0-31F66262C824}"/>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36" name="TextBox 35">
            <a:extLst>
              <a:ext uri="{FF2B5EF4-FFF2-40B4-BE49-F238E27FC236}">
                <a16:creationId xmlns:a16="http://schemas.microsoft.com/office/drawing/2014/main" id="{C9ADC6F5-A003-4BA1-90AD-F286CD4BE145}"/>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76" name="TextBox 75">
            <a:hlinkClick r:id="" action="ppaction://noaction">
              <a:snd r:embed="rId4" name="tomber.wav"/>
            </a:hlinkClick>
            <a:extLst>
              <a:ext uri="{FF2B5EF4-FFF2-40B4-BE49-F238E27FC236}">
                <a16:creationId xmlns:a16="http://schemas.microsoft.com/office/drawing/2014/main" id="{57D45ED2-9A89-44C7-B30D-2EB53B91C9D8}"/>
              </a:ext>
            </a:extLst>
          </p:cNvPr>
          <p:cNvSpPr txBox="1"/>
          <p:nvPr/>
        </p:nvSpPr>
        <p:spPr>
          <a:xfrm>
            <a:off x="5747112" y="990536"/>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t</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ber</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78" name="TextBox 77">
            <a:hlinkClick r:id="" action="ppaction://noaction">
              <a:snd r:embed="rId5" name="comble.wav"/>
            </a:hlinkClick>
            <a:extLst>
              <a:ext uri="{FF2B5EF4-FFF2-40B4-BE49-F238E27FC236}">
                <a16:creationId xmlns:a16="http://schemas.microsoft.com/office/drawing/2014/main" id="{9256EFD5-FDD3-4744-8EFD-067E0A077DB6}"/>
              </a:ext>
            </a:extLst>
          </p:cNvPr>
          <p:cNvSpPr txBox="1"/>
          <p:nvPr/>
        </p:nvSpPr>
        <p:spPr>
          <a:xfrm>
            <a:off x="7048462" y="3721950"/>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ble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80" name="TextBox 79">
            <a:hlinkClick r:id="" action="ppaction://noaction">
              <a:snd r:embed="rId6" name="completer.wav"/>
            </a:hlinkClick>
            <a:extLst>
              <a:ext uri="{FF2B5EF4-FFF2-40B4-BE49-F238E27FC236}">
                <a16:creationId xmlns:a16="http://schemas.microsoft.com/office/drawing/2014/main" id="{6C912F2C-C31D-4799-B985-8E7AA3317577}"/>
              </a:ext>
            </a:extLst>
          </p:cNvPr>
          <p:cNvSpPr txBox="1"/>
          <p:nvPr/>
        </p:nvSpPr>
        <p:spPr>
          <a:xfrm>
            <a:off x="6728741" y="2038151"/>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pléter</a:t>
            </a:r>
            <a:endParaRPr kumimoji="0" lang="en-GB" sz="40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82" name="TextBox 81">
            <a:hlinkClick r:id="" action="ppaction://noaction">
              <a:snd r:embed="rId7" name="compagnie.wav"/>
            </a:hlinkClick>
            <a:extLst>
              <a:ext uri="{FF2B5EF4-FFF2-40B4-BE49-F238E27FC236}">
                <a16:creationId xmlns:a16="http://schemas.microsoft.com/office/drawing/2014/main" id="{1A0BF37F-3048-48A6-BF58-C771F5FB5B4D}"/>
              </a:ext>
            </a:extLst>
          </p:cNvPr>
          <p:cNvSpPr txBox="1"/>
          <p:nvPr/>
        </p:nvSpPr>
        <p:spPr>
          <a:xfrm>
            <a:off x="3367243" y="5499223"/>
            <a:ext cx="42046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pagnie</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84" name="TextBox 83">
            <a:hlinkClick r:id="" action="ppaction://noaction">
              <a:snd r:embed="rId8" name="comparer.wav"/>
            </a:hlinkClick>
            <a:extLst>
              <a:ext uri="{FF2B5EF4-FFF2-40B4-BE49-F238E27FC236}">
                <a16:creationId xmlns:a16="http://schemas.microsoft.com/office/drawing/2014/main" id="{8440489A-D0DA-4F47-99D8-2FEFE086B7EA}"/>
              </a:ext>
            </a:extLst>
          </p:cNvPr>
          <p:cNvSpPr txBox="1"/>
          <p:nvPr/>
        </p:nvSpPr>
        <p:spPr>
          <a:xfrm>
            <a:off x="2498639" y="3898922"/>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parer</a:t>
            </a:r>
          </a:p>
        </p:txBody>
      </p:sp>
      <p:sp>
        <p:nvSpPr>
          <p:cNvPr id="86" name="TextBox 85">
            <a:hlinkClick r:id="" action="ppaction://noaction">
              <a:snd r:embed="rId9" name="combien.wav"/>
            </a:hlinkClick>
            <a:extLst>
              <a:ext uri="{FF2B5EF4-FFF2-40B4-BE49-F238E27FC236}">
                <a16:creationId xmlns:a16="http://schemas.microsoft.com/office/drawing/2014/main" id="{48C6914A-851B-4182-82BD-E6ED7CFE48BB}"/>
              </a:ext>
            </a:extLst>
          </p:cNvPr>
          <p:cNvSpPr txBox="1"/>
          <p:nvPr/>
        </p:nvSpPr>
        <p:spPr>
          <a:xfrm>
            <a:off x="5052494" y="2870665"/>
            <a:ext cx="24460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bien</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88" name="TextBox 87">
            <a:hlinkClick r:id="" action="ppaction://noaction">
              <a:snd r:embed="rId10" name="nombre.wav"/>
            </a:hlinkClick>
            <a:extLst>
              <a:ext uri="{FF2B5EF4-FFF2-40B4-BE49-F238E27FC236}">
                <a16:creationId xmlns:a16="http://schemas.microsoft.com/office/drawing/2014/main" id="{D57ECB68-DAA3-403C-9D49-065E2653612B}"/>
              </a:ext>
            </a:extLst>
          </p:cNvPr>
          <p:cNvSpPr txBox="1"/>
          <p:nvPr/>
        </p:nvSpPr>
        <p:spPr>
          <a:xfrm>
            <a:off x="3051059" y="2112862"/>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err="1">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bre</a:t>
            </a:r>
            <a:endParaRPr kumimoji="0" lang="en-GB" sz="4000" b="0"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90" name="TextBox 89">
            <a:hlinkClick r:id="" action="ppaction://noaction">
              <a:snd r:embed="rId11" name="nombreux.wav"/>
            </a:hlinkClick>
            <a:extLst>
              <a:ext uri="{FF2B5EF4-FFF2-40B4-BE49-F238E27FC236}">
                <a16:creationId xmlns:a16="http://schemas.microsoft.com/office/drawing/2014/main" id="{9D8B16C5-0E16-4C42-BBFF-5290B7D9A5B6}"/>
              </a:ext>
            </a:extLst>
          </p:cNvPr>
          <p:cNvSpPr txBox="1"/>
          <p:nvPr/>
        </p:nvSpPr>
        <p:spPr>
          <a:xfrm>
            <a:off x="5306750" y="4573236"/>
            <a:ext cx="3479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n</a:t>
            </a:r>
            <a:r>
              <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om</a:t>
            </a:r>
            <a:r>
              <a:rPr kumimoji="0" lang="en-GB"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b</a:t>
            </a:r>
            <a:r>
              <a:rPr kumimoji="0" lang="en-GB"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reux</a:t>
            </a:r>
            <a:endParaRPr kumimoji="0" lang="en-GB" sz="4000" b="1"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806661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4182</Words>
  <Application>Microsoft Office PowerPoint</Application>
  <PresentationFormat>Widescreen</PresentationFormat>
  <Paragraphs>615</Paragraphs>
  <Slides>27</Slides>
  <Notes>27</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27</vt:i4>
      </vt:variant>
    </vt:vector>
  </HeadingPairs>
  <TitlesOfParts>
    <vt:vector size="40" baseType="lpstr">
      <vt:lpstr>Arial</vt:lpstr>
      <vt:lpstr>Calibri</vt:lpstr>
      <vt:lpstr>Calibri Light</vt:lpstr>
      <vt:lpstr>Century Gothic</vt:lpstr>
      <vt:lpstr>Tw Cen MT</vt:lpstr>
      <vt:lpstr>1_Office Theme</vt:lpstr>
      <vt:lpstr>NCELP Theme</vt:lpstr>
      <vt:lpstr>2_Office Theme</vt:lpstr>
      <vt:lpstr>1_NCELP Theme</vt:lpstr>
      <vt:lpstr>5_Office Theme</vt:lpstr>
      <vt:lpstr>6_Office Theme</vt:lpstr>
      <vt:lpstr>3_Office Theme</vt:lpstr>
      <vt:lpstr>7_Office Theme</vt:lpstr>
      <vt:lpstr>French Phonics Collection </vt:lpstr>
      <vt:lpstr>SSC [om]</vt:lpstr>
      <vt:lpstr>om</vt:lpstr>
      <vt:lpstr>om</vt:lpstr>
      <vt:lpstr>om</vt:lpstr>
      <vt:lpstr>om</vt:lpstr>
      <vt:lpstr>om</vt:lpstr>
      <vt:lpstr>om</vt:lpstr>
      <vt:lpstr>Phonétique  </vt:lpstr>
      <vt:lpstr>Phonétique  </vt:lpstr>
      <vt:lpstr>Phonétique  </vt:lpstr>
      <vt:lpstr>[on] et [om]  </vt:lpstr>
      <vt:lpstr>om/on</vt:lpstr>
      <vt:lpstr>[om] ou [on] ?</vt:lpstr>
      <vt:lpstr>Phonétique</vt:lpstr>
      <vt:lpstr>SSC [om]</vt:lpstr>
      <vt:lpstr>om</vt:lpstr>
      <vt:lpstr>om</vt:lpstr>
      <vt:lpstr>Phonétique  </vt:lpstr>
      <vt:lpstr>[om], [on]</vt:lpstr>
      <vt:lpstr>Phonétique  </vt:lpstr>
      <vt:lpstr>Phonétique  </vt:lpstr>
      <vt:lpstr>Phonétique  </vt:lpstr>
      <vt:lpstr>SSC [om]</vt:lpstr>
      <vt:lpstr>om</vt:lpstr>
      <vt:lpstr>om</vt:lpstr>
      <vt:lpstr>Les voyelles nasales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20</cp:revision>
  <dcterms:created xsi:type="dcterms:W3CDTF">2021-02-16T11:52:59Z</dcterms:created>
  <dcterms:modified xsi:type="dcterms:W3CDTF">2022-08-31T09:10:42Z</dcterms:modified>
</cp:coreProperties>
</file>