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710" r:id="rId3"/>
    <p:sldMasterId id="2147483734" r:id="rId4"/>
    <p:sldMasterId id="2147483770" r:id="rId5"/>
    <p:sldMasterId id="2147483782" r:id="rId6"/>
  </p:sldMasterIdLst>
  <p:notesMasterIdLst>
    <p:notesMasterId r:id="rId21"/>
  </p:notesMasterIdLst>
  <p:sldIdLst>
    <p:sldId id="258" r:id="rId7"/>
    <p:sldId id="313" r:id="rId8"/>
    <p:sldId id="462" r:id="rId9"/>
    <p:sldId id="463" r:id="rId10"/>
    <p:sldId id="473" r:id="rId11"/>
    <p:sldId id="465" r:id="rId12"/>
    <p:sldId id="471" r:id="rId13"/>
    <p:sldId id="472" r:id="rId14"/>
    <p:sldId id="314" r:id="rId15"/>
    <p:sldId id="474" r:id="rId16"/>
    <p:sldId id="475" r:id="rId17"/>
    <p:sldId id="522" r:id="rId18"/>
    <p:sldId id="523" r:id="rId19"/>
    <p:sldId id="5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D1E"/>
    <a:srgbClr val="EE6000"/>
    <a:srgbClr val="115076"/>
    <a:srgbClr val="E3EAFD"/>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129" autoAdjust="0"/>
    <p:restoredTop sz="91274" autoAdjust="0"/>
  </p:normalViewPr>
  <p:slideViewPr>
    <p:cSldViewPr snapToGrid="0">
      <p:cViewPr varScale="1">
        <p:scale>
          <a:sx n="71" d="100"/>
          <a:sy n="71" d="100"/>
        </p:scale>
        <p:origin x="94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62"/>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31/08/2022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mmons.wikimedia.org/wiki/File:A_Sunday_on_La_Grande_Jatte_%281884%29_by_Georges_Seurat._Original_from_The_Art_Institute_of_Chicago._Digitally_enhanced_by_rawpixel._%2850434734621%29.jpg#/media/File:A_Sunday_on_La_Grande_Jatte_(1884)_by_Georges_Seurat._Original_from_The_Art_Institute_of_Chicago._Digitally_enhanced_by_rawpixel._(50434734621).jp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reativecommons.org/licenses/by/2.0/" TargetMode="External"/><Relationship Id="rId4" Type="http://schemas.openxmlformats.org/officeDocument/2006/relationships/hyperlink" Target="https://www.flickr.com/people/153584064@N0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a:t>
            </a:r>
            <a:r>
              <a:rPr lang="en-CA" sz="1200" b="0" i="0" u="none" strike="noStrike" kern="1200" dirty="0" err="1">
                <a:solidFill>
                  <a:schemeClr val="tx1"/>
                </a:solidFill>
                <a:effectLst/>
                <a:latin typeface="+mn-lt"/>
                <a:ea typeface="+mn-ea"/>
                <a:cs typeface="+mn-cs"/>
              </a:rPr>
              <a:t>Chloé</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Motard</a:t>
            </a:r>
            <a:r>
              <a:rPr lang="en-CA" sz="1200" b="0" i="0" u="none" strike="noStrike" kern="1200" dirty="0">
                <a:solidFill>
                  <a:schemeClr val="tx1"/>
                </a:solidFill>
                <a:effectLst/>
                <a:latin typeface="+mn-lt"/>
                <a:ea typeface="+mn-ea"/>
                <a:cs typeface="+mn-cs"/>
              </a:rPr>
              <a:t>. All additional pictures selected are available under a Creative Commons license, no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20392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[oin] </a:t>
            </a:r>
            <a:r>
              <a:rPr lang="en-GB" b="0" dirty="0"/>
              <a:t>sound first, on its own. Students repeat it with you.</a:t>
            </a:r>
            <a:br>
              <a:rPr lang="en-GB" b="0" dirty="0"/>
            </a:br>
            <a:r>
              <a:rPr lang="en-GB" b="0" dirty="0"/>
              <a:t>2. Bring up the word </a:t>
            </a:r>
            <a:r>
              <a:rPr lang="en-GB" b="0" baseline="0" dirty="0"/>
              <a:t>”</a:t>
            </a:r>
            <a:r>
              <a:rPr lang="en-GB" b="1" baseline="0" dirty="0" err="1"/>
              <a:t>besoin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[cuddling]</a:t>
            </a:r>
            <a:r>
              <a:rPr lang="en-GB" b="0" baseline="0" dirty="0"/>
              <a:t>.</a:t>
            </a:r>
            <a:br>
              <a:rPr lang="en-GB" baseline="0" dirty="0"/>
            </a:br>
            <a:r>
              <a:rPr lang="en-GB" baseline="0" dirty="0"/>
              <a:t>4. Roll back the animations and work through 1-3 again, but this time, dropping your voice completely to listen carefully to the students saying the </a:t>
            </a:r>
            <a:r>
              <a:rPr lang="en-GB" b="1" dirty="0"/>
              <a:t>[oin] </a:t>
            </a:r>
            <a:r>
              <a:rPr lang="en-GB" baseline="0" dirty="0"/>
              <a:t>sound, pronouncing </a:t>
            </a:r>
            <a:r>
              <a:rPr lang="en-GB" b="0" baseline="0" dirty="0"/>
              <a:t>”</a:t>
            </a:r>
            <a:r>
              <a:rPr lang="en-GB" b="1" baseline="0" dirty="0" err="1"/>
              <a:t>besoin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besoin</a:t>
            </a:r>
            <a:r>
              <a:rPr lang="en-GB" b="1" dirty="0"/>
              <a:t> </a:t>
            </a:r>
            <a:r>
              <a:rPr lang="en-GB" b="0" dirty="0"/>
              <a:t>[183]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89259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[oin] </a:t>
            </a:r>
            <a:r>
              <a:rPr lang="en-GB" baseline="0" dirty="0"/>
              <a:t>and then the </a:t>
            </a:r>
            <a:r>
              <a:rPr lang="en-GB" b="1" baseline="0" dirty="0"/>
              <a:t>source</a:t>
            </a:r>
            <a:r>
              <a:rPr lang="en-GB" baseline="0" dirty="0"/>
              <a:t> word again ‘</a:t>
            </a:r>
            <a:r>
              <a:rPr lang="en-GB" b="1" baseline="0" dirty="0" err="1"/>
              <a:t>besoin</a:t>
            </a:r>
            <a:r>
              <a:rPr lang="en-GB" baseline="0" dirty="0"/>
              <a:t>’ (with gesture, if using).</a:t>
            </a:r>
            <a:br>
              <a:rPr lang="en-GB" baseline="0" dirty="0"/>
            </a:br>
            <a:r>
              <a:rPr lang="en-GB" baseline="0" dirty="0"/>
              <a:t>2. 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1" baseline="0" dirty="0"/>
              <a:t>coin</a:t>
            </a:r>
            <a:r>
              <a:rPr lang="en-GB" baseline="0" dirty="0"/>
              <a:t> [341]; </a:t>
            </a:r>
            <a:r>
              <a:rPr lang="en-GB" b="1" baseline="0" dirty="0"/>
              <a:t>point </a:t>
            </a:r>
            <a:r>
              <a:rPr lang="en-GB" b="0" baseline="0" dirty="0"/>
              <a:t>[97];</a:t>
            </a:r>
            <a:r>
              <a:rPr lang="en-GB" baseline="0" dirty="0"/>
              <a:t> </a:t>
            </a:r>
            <a:r>
              <a:rPr kumimoji="0" lang="fr-FR" sz="1200" b="1"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tém</a:t>
            </a:r>
            <a:r>
              <a:rPr kumimoji="0" lang="fr-FR" sz="1200" b="1"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r>
              <a:rPr kumimoji="0" lang="fr-FR" sz="12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 </a:t>
            </a:r>
            <a:r>
              <a:rPr lang="en-GB" baseline="0" dirty="0"/>
              <a:t>[1055]; </a:t>
            </a:r>
            <a:r>
              <a:rPr lang="en-GB" b="1" baseline="0" dirty="0" err="1"/>
              <a:t>joindre</a:t>
            </a:r>
            <a:r>
              <a:rPr lang="en-GB" baseline="0" dirty="0"/>
              <a:t> [1320]; </a:t>
            </a:r>
            <a:r>
              <a:rPr lang="en-GB" b="1" baseline="0" dirty="0" err="1"/>
              <a:t>moins</a:t>
            </a:r>
            <a:r>
              <a:rPr lang="en-GB" baseline="0" dirty="0"/>
              <a:t> [62]; </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18699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4 minutes</a:t>
            </a:r>
            <a:endParaRPr lang="en-US" b="1" dirty="0"/>
          </a:p>
          <a:p>
            <a:endParaRPr lang="en-US" b="1" dirty="0"/>
          </a:p>
          <a:p>
            <a:r>
              <a:rPr lang="en-US" b="1" dirty="0"/>
              <a:t>Aim: </a:t>
            </a:r>
            <a:r>
              <a:rPr lang="en-US" b="0" dirty="0"/>
              <a:t>Aural recognition of SSCs [oi] and [-</a:t>
            </a:r>
            <a:r>
              <a:rPr lang="fr-FR" b="0" noProof="0" dirty="0"/>
              <a:t>oin</a:t>
            </a:r>
            <a:r>
              <a:rPr lang="en-US" b="0" dirty="0"/>
              <a:t>]</a:t>
            </a:r>
            <a:endParaRPr lang="en-US" b="1" dirty="0"/>
          </a:p>
          <a:p>
            <a:endParaRPr lang="en-US" b="1" dirty="0"/>
          </a:p>
          <a:p>
            <a:r>
              <a:rPr lang="en-US" b="1" dirty="0"/>
              <a:t>Procedure:</a:t>
            </a:r>
          </a:p>
          <a:p>
            <a:r>
              <a:rPr lang="en-US" b="0" dirty="0"/>
              <a:t>1. Click the buttons to play the audio.</a:t>
            </a:r>
          </a:p>
          <a:p>
            <a:r>
              <a:rPr lang="en-US" b="0" dirty="0"/>
              <a:t>2. Students tick which word they hear.</a:t>
            </a:r>
          </a:p>
          <a:p>
            <a:r>
              <a:rPr lang="en-US" b="0" dirty="0"/>
              <a:t>3. Click to reveal answers.</a:t>
            </a:r>
          </a:p>
          <a:p>
            <a:endParaRPr lang="en-US" b="0" dirty="0"/>
          </a:p>
          <a:p>
            <a:r>
              <a:rPr lang="en-US" b="1" dirty="0"/>
              <a:t>Transcript:</a:t>
            </a:r>
          </a:p>
          <a:p>
            <a:pPr marL="228600" indent="-228600">
              <a:buAutoNum type="arabicPeriod"/>
            </a:pPr>
            <a:r>
              <a:rPr lang="en-US" b="0" dirty="0" err="1"/>
              <a:t>moins</a:t>
            </a:r>
            <a:endParaRPr lang="en-US" b="0" dirty="0"/>
          </a:p>
          <a:p>
            <a:pPr marL="228600" indent="-228600">
              <a:buAutoNum type="arabicPeriod"/>
            </a:pPr>
            <a:r>
              <a:rPr lang="en-US" b="0" dirty="0"/>
              <a:t>joie</a:t>
            </a:r>
          </a:p>
          <a:p>
            <a:pPr marL="228600" indent="-228600">
              <a:buAutoNum type="arabicPeriod"/>
            </a:pPr>
            <a:r>
              <a:rPr lang="en-US" b="0" dirty="0"/>
              <a:t>pois</a:t>
            </a:r>
          </a:p>
          <a:p>
            <a:pPr marL="228600" indent="-228600">
              <a:buAutoNum type="arabicPeriod"/>
            </a:pPr>
            <a:r>
              <a:rPr lang="en-US" b="0" dirty="0"/>
              <a:t>loin</a:t>
            </a:r>
          </a:p>
          <a:p>
            <a:pPr marL="228600" indent="-228600">
              <a:buAutoNum type="arabicPeriod"/>
            </a:pPr>
            <a:r>
              <a:rPr lang="en-US" b="0" dirty="0" err="1"/>
              <a:t>fois</a:t>
            </a:r>
            <a:endParaRPr lang="en-US" b="0" dirty="0"/>
          </a:p>
          <a:p>
            <a:pPr marL="228600" indent="-228600">
              <a:buAutoNum type="arabicPeriod"/>
            </a:pPr>
            <a:r>
              <a:rPr lang="en-US" b="0" dirty="0" err="1"/>
              <a:t>soin</a:t>
            </a:r>
            <a:endParaRPr lang="en-US" b="0" dirty="0"/>
          </a:p>
          <a:p>
            <a:pPr marL="228600" indent="-228600">
              <a:buAutoNum type="arabicPeriod"/>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used (1 is the most frequent word in French): </a:t>
            </a:r>
            <a:br>
              <a:rPr lang="en-GB" baseline="0" dirty="0"/>
            </a:br>
            <a:r>
              <a:rPr lang="en-GB" b="0" baseline="0" dirty="0"/>
              <a:t>joie [1984], joint [&gt;5000], pois [&gt;5000], </a:t>
            </a:r>
            <a:r>
              <a:rPr lang="en-GB" b="0" baseline="0" dirty="0" err="1"/>
              <a:t>poing</a:t>
            </a:r>
            <a:r>
              <a:rPr lang="en-GB" b="0" baseline="0" dirty="0"/>
              <a:t> [3889], </a:t>
            </a:r>
            <a:r>
              <a:rPr lang="en-GB" b="0" baseline="0" dirty="0" err="1"/>
              <a:t>loi</a:t>
            </a:r>
            <a:r>
              <a:rPr lang="en-GB" b="0" baseline="0" dirty="0"/>
              <a:t> [267], foin [&gt;5000], soi [1365]</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1 minute</a:t>
            </a:r>
            <a:endParaRPr lang="en-US" b="1" dirty="0"/>
          </a:p>
          <a:p>
            <a:endParaRPr lang="en-US" b="1" dirty="0"/>
          </a:p>
          <a:p>
            <a:r>
              <a:rPr lang="en-US" b="1" dirty="0"/>
              <a:t>Aim: </a:t>
            </a:r>
            <a:r>
              <a:rPr lang="en-US" b="0" dirty="0"/>
              <a:t>Introduction of [-</a:t>
            </a:r>
            <a:r>
              <a:rPr lang="en-US" b="0" dirty="0" err="1"/>
              <a:t>oin</a:t>
            </a:r>
            <a:r>
              <a:rPr lang="en-US" b="0" dirty="0"/>
              <a:t>] before a vowel</a:t>
            </a:r>
            <a:endParaRPr lang="en-US" b="1" dirty="0"/>
          </a:p>
          <a:p>
            <a:endParaRPr lang="en-US" b="1" dirty="0"/>
          </a:p>
          <a:p>
            <a:r>
              <a:rPr lang="en-US" b="1" dirty="0"/>
              <a:t>Procedure:</a:t>
            </a:r>
          </a:p>
          <a:p>
            <a:r>
              <a:rPr lang="en-US" b="0" dirty="0"/>
              <a:t>1. Click to reveal examples and explanations.</a:t>
            </a:r>
          </a:p>
          <a:p>
            <a:r>
              <a:rPr lang="en-US" b="0" dirty="0"/>
              <a:t>2. Click the example words to hear a native speaker recording.</a:t>
            </a:r>
          </a:p>
          <a:p>
            <a:r>
              <a:rPr lang="en-US" b="0" dirty="0"/>
              <a:t>3. Ensure understanding.</a:t>
            </a:r>
          </a:p>
          <a:p>
            <a:endParaRPr lang="en-US" b="0" dirty="0"/>
          </a:p>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moins</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moine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used (1 is the most frequent word in French): </a:t>
            </a:r>
            <a:br>
              <a:rPr lang="en-GB" baseline="0" dirty="0"/>
            </a:br>
            <a:r>
              <a:rPr lang="en-GB" baseline="0" dirty="0" err="1"/>
              <a:t>moine</a:t>
            </a:r>
            <a:r>
              <a:rPr lang="en-GB" baseline="0" dirty="0"/>
              <a:t> [4339]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5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a:t>
            </a:r>
            <a:r>
              <a:rPr lang="en-US" b="0" dirty="0"/>
              <a:t>3 minutes</a:t>
            </a:r>
            <a:endParaRPr lang="en-US" b="1" dirty="0"/>
          </a:p>
          <a:p>
            <a:endParaRPr lang="en-US" b="1" dirty="0"/>
          </a:p>
          <a:p>
            <a:r>
              <a:rPr lang="en-US" b="1" dirty="0"/>
              <a:t>Aim: </a:t>
            </a:r>
            <a:r>
              <a:rPr lang="en-US" b="0" dirty="0"/>
              <a:t>Oral practice of SSC [-</a:t>
            </a:r>
            <a:r>
              <a:rPr lang="en-US" b="0" dirty="0" err="1"/>
              <a:t>oin</a:t>
            </a:r>
            <a:r>
              <a:rPr lang="en-US" b="0" dirty="0"/>
              <a:t>] before consonants and vowels</a:t>
            </a:r>
            <a:endParaRPr lang="en-US" b="1" dirty="0"/>
          </a:p>
          <a:p>
            <a:endParaRPr lang="en-US" b="1" dirty="0"/>
          </a:p>
          <a:p>
            <a:r>
              <a:rPr lang="en-US" b="1" dirty="0"/>
              <a:t>Procedure:</a:t>
            </a:r>
          </a:p>
          <a:p>
            <a:r>
              <a:rPr lang="en-US" b="0" dirty="0"/>
              <a:t>1. Students try to say all the words before the timer ends.</a:t>
            </a:r>
          </a:p>
          <a:p>
            <a:r>
              <a:rPr lang="en-US" b="0" dirty="0"/>
              <a:t>2. Click on each word to hear native speaker pronunciation.</a:t>
            </a:r>
          </a:p>
          <a:p>
            <a:r>
              <a:rPr lang="en-US" b="0" dirty="0"/>
              <a:t>3. After clicking on </a:t>
            </a:r>
            <a:r>
              <a:rPr lang="en-US" b="0" i="1" dirty="0" err="1"/>
              <a:t>pointillisme</a:t>
            </a:r>
            <a:r>
              <a:rPr lang="en-US" b="0" dirty="0"/>
              <a:t>, click also on its image to bring up further information about this artistic style.</a:t>
            </a:r>
          </a:p>
          <a:p>
            <a:endParaRPr lang="en-US" b="0" dirty="0"/>
          </a:p>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moine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pointu</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avoine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coincé</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moineau</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adjoint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lointain</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conjoint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chanoine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pointure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pointillisme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néanmoins</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Macédoine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shampooing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patrimoine</a:t>
            </a:r>
            <a:endPar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rond</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-point</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used (1 is the most frequent word in French): </a:t>
            </a:r>
            <a:br>
              <a:rPr lang="en-GB" baseline="0" dirty="0"/>
            </a:b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moine</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[4339],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pointu</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[&gt;5000],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avoine</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[&gt;5000],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coincé</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coincer</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[3289],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moineau</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[&gt;5000], adjoint [2532],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lointain</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[2933], conjoint [3317],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chanoine</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[&gt;5000],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pointure</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[&gt;5000],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pointillisme</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[&gt;5000],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néanmoins</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[1271], Macédoine [&gt;5000], shampooing [&gt;5000], poinsettia [&gt;5000],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patrimoine</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[2530], </a:t>
            </a:r>
            <a:r>
              <a:rPr kumimoji="0" lang="en-US"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rond</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-point [&gt;5000]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a:solidFill>
                  <a:schemeClr val="tx1"/>
                </a:solidFill>
                <a:effectLst/>
                <a:latin typeface="Century Gothic" panose="020B0502020202020204" pitchFamily="34" charset="0"/>
                <a:ea typeface="+mn-ea"/>
                <a:cs typeface="+mn-cs"/>
              </a:rPr>
              <a:t>Lonsdale,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 Sunday on La Grande </a:t>
            </a:r>
            <a:r>
              <a:rPr lang="en-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Jatte</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(1884) by Georges Seurat. Original from The Art Institute of Chicago. Digitally enhanced by </a:t>
            </a:r>
            <a:r>
              <a:rPr lang="en-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rawpixel</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(50434734621).jpg</a:t>
            </a:r>
            <a:r>
              <a:rPr lang="en-GB" sz="1800" dirty="0">
                <a:effectLst/>
                <a:latin typeface="Calibri" panose="020F0502020204030204" pitchFamily="34" charset="0"/>
                <a:ea typeface="Calibri" panose="020F0502020204030204" pitchFamily="34" charset="0"/>
                <a:cs typeface="Times New Roman" panose="02020603050405020304" pitchFamily="18" charset="0"/>
              </a:rPr>
              <a:t> by </a:t>
            </a:r>
            <a:r>
              <a:rPr lang="en-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Rawpixel</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Ltd</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licensed under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CC BY 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554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25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[oin] </a:t>
            </a:r>
            <a:r>
              <a:rPr lang="en-GB" b="0" dirty="0"/>
              <a:t>sound first, on its own. Students repeat it with you.</a:t>
            </a:r>
            <a:br>
              <a:rPr lang="en-GB" b="0" dirty="0"/>
            </a:br>
            <a:r>
              <a:rPr lang="en-GB" b="0" dirty="0"/>
              <a:t>2. Bring up the word </a:t>
            </a:r>
            <a:r>
              <a:rPr lang="en-GB" b="0" baseline="0" dirty="0"/>
              <a:t>”</a:t>
            </a:r>
            <a:r>
              <a:rPr lang="en-GB" b="1" baseline="0" dirty="0" err="1"/>
              <a:t>besoin</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a:t>
            </a:r>
            <a:r>
              <a:rPr lang="en-GB" b="1" baseline="0" dirty="0"/>
              <a:t>[cuddling]</a:t>
            </a:r>
            <a:r>
              <a:rPr lang="en-GB" b="0" baseline="0" dirty="0"/>
              <a:t>.</a:t>
            </a:r>
            <a:br>
              <a:rPr lang="en-GB" baseline="0" dirty="0"/>
            </a:br>
            <a:r>
              <a:rPr lang="en-GB" baseline="0" dirty="0"/>
              <a:t>4. Roll back the animations and work through 1-3 again, but this time, dropping your voice completely to listen carefully to the students saying the </a:t>
            </a:r>
            <a:r>
              <a:rPr lang="en-GB" b="1" dirty="0"/>
              <a:t>[oin] </a:t>
            </a:r>
            <a:r>
              <a:rPr lang="en-GB" baseline="0" dirty="0"/>
              <a:t>sound, pronouncing </a:t>
            </a:r>
            <a:r>
              <a:rPr lang="en-GB" b="0" baseline="0" dirty="0"/>
              <a:t>”</a:t>
            </a:r>
            <a:r>
              <a:rPr lang="en-GB" b="1" baseline="0" dirty="0" err="1"/>
              <a:t>besoin</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Word frequency </a:t>
            </a:r>
            <a:r>
              <a:rPr lang="en-GB" b="1" baseline="0" dirty="0"/>
              <a:t>(1 is the most frequent word in French):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besoin</a:t>
            </a:r>
            <a:r>
              <a:rPr lang="en-GB" b="1" dirty="0"/>
              <a:t> </a:t>
            </a:r>
            <a:r>
              <a:rPr lang="en-GB" b="0" dirty="0"/>
              <a:t>[183]</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8925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49169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endParaRPr lang="en-GB"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8944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[oin]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Introduce</a:t>
            </a:r>
            <a:r>
              <a:rPr lang="en-GB" baseline="0" dirty="0"/>
              <a:t> and elicit the pronunciation of the </a:t>
            </a:r>
            <a:r>
              <a:rPr lang="en-GB" b="1" baseline="0" dirty="0"/>
              <a:t>individual SSC [oin] </a:t>
            </a:r>
            <a:r>
              <a:rPr lang="en-GB" baseline="0" dirty="0"/>
              <a:t>and then the </a:t>
            </a:r>
            <a:r>
              <a:rPr lang="en-GB" b="1" baseline="0" dirty="0"/>
              <a:t>source</a:t>
            </a:r>
            <a:r>
              <a:rPr lang="en-GB" baseline="0" dirty="0"/>
              <a:t> word again ‘</a:t>
            </a:r>
            <a:r>
              <a:rPr lang="en-GB" b="1" baseline="0" dirty="0" err="1"/>
              <a:t>besoin</a:t>
            </a:r>
            <a:r>
              <a:rPr lang="en-GB" baseline="0" dirty="0"/>
              <a:t>’ (with gesture, if using).</a:t>
            </a:r>
            <a:br>
              <a:rPr lang="en-GB" baseline="0" dirty="0"/>
            </a:br>
            <a:r>
              <a:rPr lang="en-GB" baseline="0" dirty="0"/>
              <a:t>2. 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French): </a:t>
            </a:r>
            <a:br>
              <a:rPr lang="en-GB" baseline="0" dirty="0"/>
            </a:br>
            <a:r>
              <a:rPr lang="en-GB" b="1" baseline="0" dirty="0"/>
              <a:t>coin</a:t>
            </a:r>
            <a:r>
              <a:rPr lang="en-GB" baseline="0" dirty="0"/>
              <a:t> [341]; </a:t>
            </a:r>
            <a:r>
              <a:rPr lang="en-GB" b="1" baseline="0" dirty="0"/>
              <a:t>point </a:t>
            </a:r>
            <a:r>
              <a:rPr lang="en-GB" b="0" baseline="0" dirty="0"/>
              <a:t>[97];</a:t>
            </a:r>
            <a:r>
              <a:rPr lang="en-GB" baseline="0" dirty="0"/>
              <a:t> </a:t>
            </a:r>
            <a:r>
              <a:rPr kumimoji="0" lang="fr-FR" sz="1200" b="1"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tém</a:t>
            </a:r>
            <a:r>
              <a:rPr kumimoji="0" lang="fr-FR" sz="1200" b="1"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r>
              <a:rPr kumimoji="0" lang="fr-FR" sz="12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 </a:t>
            </a:r>
            <a:r>
              <a:rPr lang="en-GB" baseline="0" dirty="0"/>
              <a:t>[1055]; </a:t>
            </a:r>
            <a:r>
              <a:rPr lang="en-GB" b="1" baseline="0" dirty="0" err="1"/>
              <a:t>joindre</a:t>
            </a:r>
            <a:r>
              <a:rPr lang="en-GB" baseline="0" dirty="0"/>
              <a:t> [1320]; </a:t>
            </a:r>
            <a:r>
              <a:rPr lang="en-GB" b="1" baseline="0" dirty="0" err="1"/>
              <a:t>moins</a:t>
            </a:r>
            <a:r>
              <a:rPr lang="en-GB" baseline="0" dirty="0"/>
              <a:t> [62]; </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1869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5394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Comment </a:t>
            </a:r>
            <a:r>
              <a:rPr lang="en-GB" i="1" baseline="0" dirty="0" err="1"/>
              <a:t>dit</a:t>
            </a:r>
            <a:r>
              <a:rPr lang="en-GB" i="1" baseline="0" dirty="0"/>
              <a:t>-on </a:t>
            </a:r>
            <a:r>
              <a:rPr lang="en-GB" i="0" baseline="0" dirty="0"/>
              <a:t>…”</a:t>
            </a: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6007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72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252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1648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5976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527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566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28071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115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78895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48326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325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282286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25466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789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36491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626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7925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23378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92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6131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184026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072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96193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782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2732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36417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3383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0713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9140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13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6980595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374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7429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037800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63121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3978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18037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161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068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10563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451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61533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5630902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835511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31/08/2022</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4093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811859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6885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67947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777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2178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1816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415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23552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2013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9140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68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6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3"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289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003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63450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7148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124983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image" Target="../media/image6.png"/><Relationship Id="rId5" Type="http://schemas.openxmlformats.org/officeDocument/2006/relationships/audio" Target="../media/audio4.wav"/><Relationship Id="rId15" Type="http://schemas.openxmlformats.org/officeDocument/2006/relationships/image" Target="../media/image10.jpeg"/><Relationship Id="rId10" Type="http://schemas.openxmlformats.org/officeDocument/2006/relationships/audio" Target="../media/audio8.wav"/><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3.png"/><Relationship Id="rId7" Type="http://schemas.openxmlformats.org/officeDocument/2006/relationships/audio" Target="../media/audio12.wav"/><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audio" Target="../media/audio11.wav"/><Relationship Id="rId5" Type="http://schemas.openxmlformats.org/officeDocument/2006/relationships/audio" Target="../media/audio10.wav"/><Relationship Id="rId10" Type="http://schemas.openxmlformats.org/officeDocument/2006/relationships/image" Target="../media/image12.png"/><Relationship Id="rId4" Type="http://schemas.openxmlformats.org/officeDocument/2006/relationships/audio" Target="../media/audio9.wav"/><Relationship Id="rId9" Type="http://schemas.openxmlformats.org/officeDocument/2006/relationships/audio" Target="../media/audio14.wav"/></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audio" Target="../media/audio15.wav"/><Relationship Id="rId5" Type="http://schemas.openxmlformats.org/officeDocument/2006/relationships/image" Target="../media/image13.png"/><Relationship Id="rId4" Type="http://schemas.openxmlformats.org/officeDocument/2006/relationships/audio" Target="../media/audio9.wav"/></Relationships>
</file>

<file path=ppt/slides/_rels/slide14.xml.rels><?xml version="1.0" encoding="UTF-8" standalone="yes"?>
<Relationships xmlns="http://schemas.openxmlformats.org/package/2006/relationships"><Relationship Id="rId13" Type="http://schemas.openxmlformats.org/officeDocument/2006/relationships/audio" Target="../media/audio24.wav"/><Relationship Id="rId18" Type="http://schemas.openxmlformats.org/officeDocument/2006/relationships/audio" Target="../media/audio29.wav"/><Relationship Id="rId26" Type="http://schemas.openxmlformats.org/officeDocument/2006/relationships/image" Target="../media/image22.png"/><Relationship Id="rId3" Type="http://schemas.openxmlformats.org/officeDocument/2006/relationships/image" Target="../media/image3.png"/><Relationship Id="rId21" Type="http://schemas.openxmlformats.org/officeDocument/2006/relationships/image" Target="../media/image17.png"/><Relationship Id="rId34" Type="http://schemas.openxmlformats.org/officeDocument/2006/relationships/image" Target="../media/image29.png"/><Relationship Id="rId7" Type="http://schemas.openxmlformats.org/officeDocument/2006/relationships/audio" Target="../media/audio18.wav"/><Relationship Id="rId12" Type="http://schemas.openxmlformats.org/officeDocument/2006/relationships/audio" Target="../media/audio23.wav"/><Relationship Id="rId17" Type="http://schemas.openxmlformats.org/officeDocument/2006/relationships/audio" Target="../media/audio28.wav"/><Relationship Id="rId25" Type="http://schemas.openxmlformats.org/officeDocument/2006/relationships/image" Target="../media/image21.png"/><Relationship Id="rId33" Type="http://schemas.openxmlformats.org/officeDocument/2006/relationships/audio" Target="../media/audio30.wav"/><Relationship Id="rId2" Type="http://schemas.openxmlformats.org/officeDocument/2006/relationships/notesSlide" Target="../notesSlides/notesSlide14.xml"/><Relationship Id="rId16" Type="http://schemas.openxmlformats.org/officeDocument/2006/relationships/audio" Target="../media/audio27.wav"/><Relationship Id="rId20" Type="http://schemas.openxmlformats.org/officeDocument/2006/relationships/image" Target="../media/image16.jpeg"/><Relationship Id="rId29" Type="http://schemas.openxmlformats.org/officeDocument/2006/relationships/image" Target="../media/image25.png"/><Relationship Id="rId1" Type="http://schemas.openxmlformats.org/officeDocument/2006/relationships/slideLayout" Target="../slideLayouts/slideLayout57.xml"/><Relationship Id="rId6" Type="http://schemas.openxmlformats.org/officeDocument/2006/relationships/audio" Target="../media/audio17.wav"/><Relationship Id="rId11" Type="http://schemas.openxmlformats.org/officeDocument/2006/relationships/audio" Target="../media/audio22.wav"/><Relationship Id="rId24" Type="http://schemas.openxmlformats.org/officeDocument/2006/relationships/image" Target="../media/image20.png"/><Relationship Id="rId32" Type="http://schemas.openxmlformats.org/officeDocument/2006/relationships/image" Target="../media/image28.jpeg"/><Relationship Id="rId5" Type="http://schemas.openxmlformats.org/officeDocument/2006/relationships/audio" Target="../media/audio15.wav"/><Relationship Id="rId15" Type="http://schemas.openxmlformats.org/officeDocument/2006/relationships/audio" Target="../media/audio26.wav"/><Relationship Id="rId23" Type="http://schemas.openxmlformats.org/officeDocument/2006/relationships/image" Target="../media/image19.png"/><Relationship Id="rId28" Type="http://schemas.openxmlformats.org/officeDocument/2006/relationships/image" Target="../media/image24.png"/><Relationship Id="rId10" Type="http://schemas.openxmlformats.org/officeDocument/2006/relationships/audio" Target="../media/audio21.wav"/><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audio" Target="../media/audio16.wav"/><Relationship Id="rId9" Type="http://schemas.openxmlformats.org/officeDocument/2006/relationships/audio" Target="../media/audio20.wav"/><Relationship Id="rId14" Type="http://schemas.openxmlformats.org/officeDocument/2006/relationships/audio" Target="../media/audio25.wav"/><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0.jpeg"/><Relationship Id="rId8"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image" Target="../media/image6.png"/><Relationship Id="rId5" Type="http://schemas.openxmlformats.org/officeDocument/2006/relationships/audio" Target="../media/audio4.wav"/><Relationship Id="rId15" Type="http://schemas.openxmlformats.org/officeDocument/2006/relationships/image" Target="../media/image10.jpeg"/><Relationship Id="rId10" Type="http://schemas.openxmlformats.org/officeDocument/2006/relationships/audio" Target="../media/audio8.wav"/><Relationship Id="rId4" Type="http://schemas.openxmlformats.org/officeDocument/2006/relationships/audio" Target="../media/audio3.wav"/><Relationship Id="rId9" Type="http://schemas.openxmlformats.org/officeDocument/2006/relationships/audio" Target="../media/audio7.wav"/><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11.png"/><Relationship Id="rId5" Type="http://schemas.openxmlformats.org/officeDocument/2006/relationships/audio" Target="../media/audio2.wav"/><Relationship Id="rId10" Type="http://schemas.openxmlformats.org/officeDocument/2006/relationships/audio" Target="../media/audio8.wav"/><Relationship Id="rId4" Type="http://schemas.openxmlformats.org/officeDocument/2006/relationships/audio" Target="../media/audio3.wav"/><Relationship Id="rId9"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descr="background rectangle">
            <a:extLst>
              <a:ext uri="{C183D7F6-B498-43B3-948B-1728B52AA6E4}">
                <adec:decorative xmlns:adec="http://schemas.microsoft.com/office/drawing/2017/decorative" val="1"/>
              </a:ext>
            </a:extLst>
          </p:cNvPr>
          <p:cNvGrpSpPr/>
          <p:nvPr/>
        </p:nvGrpSpPr>
        <p:grpSpPr>
          <a:xfrm>
            <a:off x="0" y="0"/>
            <a:ext cx="12172735" cy="6860761"/>
            <a:chOff x="-5614" y="-2779"/>
            <a:chExt cx="12172735" cy="6906416"/>
          </a:xfrm>
        </p:grpSpPr>
        <p:grpSp>
          <p:nvGrpSpPr>
            <p:cNvPr id="8" name="Group 7"/>
            <p:cNvGrpSpPr/>
            <p:nvPr/>
          </p:nvGrpSpPr>
          <p:grpSpPr>
            <a:xfrm>
              <a:off x="-2804" y="-1388"/>
              <a:ext cx="12169925" cy="6903634"/>
              <a:chOff x="53641" y="-1388"/>
              <a:chExt cx="12169925" cy="6903634"/>
            </a:xfrm>
            <a:solidFill>
              <a:srgbClr val="E3EAFD"/>
            </a:solidFill>
          </p:grpSpPr>
          <p:sp>
            <p:nvSpPr>
              <p:cNvPr id="9" name="Isosceles Triangle 8">
                <a:extLst>
                  <a:ext uri="{C183D7F6-B498-43B3-948B-1728B52AA6E4}">
                    <adec:decorative xmlns:adec="http://schemas.microsoft.com/office/drawing/2017/decorative" val="1"/>
                  </a:ext>
                </a:extLst>
              </p:cNvPr>
              <p:cNvSpPr/>
              <p:nvPr/>
            </p:nvSpPr>
            <p:spPr>
              <a:xfrm rot="5400000">
                <a:off x="4989567" y="-331753"/>
                <a:ext cx="6903634" cy="756436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53641" y="0"/>
                <a:ext cx="4635976" cy="69022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64041" y="-321449"/>
              <a:ext cx="6903637"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14" y="1"/>
              <a:ext cx="4350984" cy="6903636"/>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 name="Title 2">
            <a:extLst>
              <a:ext uri="{FF2B5EF4-FFF2-40B4-BE49-F238E27FC236}">
                <a16:creationId xmlns:a16="http://schemas.microsoft.com/office/drawing/2014/main" id="{364517F0-A710-4042-8099-701E8D464216}"/>
              </a:ext>
            </a:extLst>
          </p:cNvPr>
          <p:cNvSpPr>
            <a:spLocks noGrp="1"/>
          </p:cNvSpPr>
          <p:nvPr>
            <p:ph type="ctrTitle"/>
          </p:nvPr>
        </p:nvSpPr>
        <p:spPr>
          <a:xfrm>
            <a:off x="180000" y="1883962"/>
            <a:ext cx="7308549" cy="1062010"/>
          </a:xfrm>
        </p:spPr>
        <p:txBody>
          <a:bodyPr>
            <a:normAutofit fontScale="90000"/>
          </a:bodyPr>
          <a:lstStyle/>
          <a:p>
            <a:pPr algn="l"/>
            <a:r>
              <a:rPr lang="en-GB" sz="4000" b="1" dirty="0">
                <a:solidFill>
                  <a:prstClr val="white"/>
                </a:solidFill>
              </a:rPr>
              <a:t>French Phonics Collection</a:t>
            </a:r>
            <a:br>
              <a:rPr lang="en-GB" sz="4000" b="1" dirty="0">
                <a:solidFill>
                  <a:prstClr val="white"/>
                </a:solidFill>
              </a:rPr>
            </a:br>
            <a:endParaRPr lang="en-US" sz="4000" dirty="0"/>
          </a:p>
        </p:txBody>
      </p:sp>
      <p:sp>
        <p:nvSpPr>
          <p:cNvPr id="6" name="Subtitle 5">
            <a:extLst>
              <a:ext uri="{FF2B5EF4-FFF2-40B4-BE49-F238E27FC236}">
                <a16:creationId xmlns:a16="http://schemas.microsoft.com/office/drawing/2014/main" id="{40A580B7-C268-0342-99CB-FE5B503198AA}"/>
              </a:ext>
            </a:extLst>
          </p:cNvPr>
          <p:cNvSpPr>
            <a:spLocks noGrp="1"/>
          </p:cNvSpPr>
          <p:nvPr>
            <p:ph type="subTitle" idx="1"/>
          </p:nvPr>
        </p:nvSpPr>
        <p:spPr>
          <a:xfrm>
            <a:off x="180000" y="2542938"/>
            <a:ext cx="7748076" cy="886062"/>
          </a:xfrm>
        </p:spPr>
        <p:txBody>
          <a:bodyPr>
            <a:noAutofit/>
          </a:bodyPr>
          <a:lstStyle/>
          <a:p>
            <a:pPr algn="l"/>
            <a:r>
              <a:rPr lang="en-GB" sz="3000" dirty="0">
                <a:solidFill>
                  <a:prstClr val="white"/>
                </a:solidFill>
              </a:rPr>
              <a:t>SSC [oin]</a:t>
            </a:r>
            <a:endParaRPr lang="en-US" dirty="0"/>
          </a:p>
        </p:txBody>
      </p:sp>
      <p:sp>
        <p:nvSpPr>
          <p:cNvPr id="13" name="Title 3">
            <a:extLst>
              <a:ext uri="{FF2B5EF4-FFF2-40B4-BE49-F238E27FC236}">
                <a16:creationId xmlns:a16="http://schemas.microsoft.com/office/drawing/2014/main" id="{502CB826-070E-7442-AEA1-0E03C56E046F}"/>
              </a:ext>
            </a:extLst>
          </p:cNvPr>
          <p:cNvSpPr txBox="1">
            <a:spLocks/>
          </p:cNvSpPr>
          <p:nvPr/>
        </p:nvSpPr>
        <p:spPr>
          <a:xfrm>
            <a:off x="235003" y="5666212"/>
            <a:ext cx="7863968" cy="108030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Artwork by: Chloé </a:t>
            </a:r>
            <a:r>
              <a:rPr lang="en-GB" sz="1400" dirty="0" err="1">
                <a:solidFill>
                  <a:prstClr val="white"/>
                </a:solidFill>
                <a:latin typeface="Century Gothic" panose="020B0502020202020204" pitchFamily="34" charset="0"/>
              </a:rPr>
              <a:t>Motard</a:t>
            </a:r>
            <a:endParaRPr lang="en-GB" sz="1400" dirty="0">
              <a:solidFill>
                <a:prstClr val="white"/>
              </a:solidFill>
              <a:latin typeface="Century Gothic" panose="020B0502020202020204" pitchFamily="34" charset="0"/>
            </a:endParaRPr>
          </a:p>
          <a:p>
            <a:pPr>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 30/08/2022</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81643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4E4-E74B-0C47-9E43-EAB70112822B}"/>
              </a:ext>
            </a:extLst>
          </p:cNvPr>
          <p:cNvSpPr>
            <a:spLocks noGrp="1"/>
          </p:cNvSpPr>
          <p:nvPr>
            <p:ph type="title"/>
          </p:nvPr>
        </p:nvSpPr>
        <p:spPr>
          <a:xfrm>
            <a:off x="263717" y="417998"/>
            <a:ext cx="3770401" cy="1647470"/>
          </a:xfrm>
        </p:spPr>
        <p:txBody>
          <a:bodyPr>
            <a:normAutofit fontScale="90000"/>
          </a:bodyPr>
          <a:lstStyle/>
          <a:p>
            <a:pPr lvl="0">
              <a:lnSpc>
                <a:spcPct val="100000"/>
              </a:lnSpc>
              <a:spcBef>
                <a:spcPts val="0"/>
              </a:spcBef>
            </a:pPr>
            <a:r>
              <a:rPr lang="fr-FR" sz="20000" b="1" dirty="0">
                <a:solidFill>
                  <a:srgbClr val="1F4E79"/>
                </a:solidFill>
                <a:ea typeface="+mn-ea"/>
                <a:cs typeface="Calibri" panose="020F0502020204030204" pitchFamily="34" charset="0"/>
              </a:rPr>
              <a:t>oin</a:t>
            </a:r>
            <a:endParaRPr lang="fr-FR" dirty="0"/>
          </a:p>
        </p:txBody>
      </p:sp>
      <p:sp>
        <p:nvSpPr>
          <p:cNvPr id="4" name="TextBox 3"/>
          <p:cNvSpPr txBox="1"/>
          <p:nvPr/>
        </p:nvSpPr>
        <p:spPr>
          <a:xfrm>
            <a:off x="3819128" y="3655804"/>
            <a:ext cx="511069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12000" b="1"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12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69999B3E-37A7-4049-A525-068516B84387}"/>
              </a:ext>
            </a:extLst>
          </p:cNvPr>
          <p:cNvSpPr/>
          <p:nvPr/>
        </p:nvSpPr>
        <p:spPr>
          <a:xfrm>
            <a:off x="5521517" y="5434916"/>
            <a:ext cx="170591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[need]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9DC05638-6B3C-4AFC-A970-DE56F6AF1E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57518" y="789443"/>
            <a:ext cx="2173429" cy="3127896"/>
          </a:xfrm>
          <a:prstGeom prst="rect">
            <a:avLst/>
          </a:prstGeom>
        </p:spPr>
      </p:pic>
    </p:spTree>
    <p:extLst>
      <p:ext uri="{BB962C8B-B14F-4D97-AF65-F5344CB8AC3E}">
        <p14:creationId xmlns:p14="http://schemas.microsoft.com/office/powerpoint/2010/main" val="338333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esoi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besoin.wav"/>
                                        </p:tgtEl>
                                      </p:cMediaNode>
                                    </p:audio>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s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938" y="146448"/>
            <a:ext cx="3528469" cy="1325563"/>
          </a:xfrm>
        </p:spPr>
        <p:txBody>
          <a:bodyPr>
            <a:normAutofit fontScale="90000"/>
          </a:bodyPr>
          <a:lstStyle/>
          <a:p>
            <a:pPr algn="ctr"/>
            <a:r>
              <a:rPr lang="en-GB" sz="13300" b="1" dirty="0">
                <a:solidFill>
                  <a:srgbClr val="115076"/>
                </a:solidFill>
                <a:cs typeface="Calibri" panose="020F0502020204030204" pitchFamily="34" charset="0"/>
              </a:rPr>
              <a:t>oin</a:t>
            </a:r>
            <a:endParaRPr lang="en-GB" dirty="0"/>
          </a:p>
        </p:txBody>
      </p:sp>
      <p:sp>
        <p:nvSpPr>
          <p:cNvPr id="9" name="Rounded Rectangle 8" descr="rectangle"/>
          <p:cNvSpPr/>
          <p:nvPr/>
        </p:nvSpPr>
        <p:spPr>
          <a:xfrm>
            <a:off x="4171385" y="1695972"/>
            <a:ext cx="39058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4773145" y="3212035"/>
            <a:ext cx="2634054"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Rectangle 3"/>
          <p:cNvSpPr/>
          <p:nvPr/>
        </p:nvSpPr>
        <p:spPr>
          <a:xfrm>
            <a:off x="1142208" y="5268"/>
            <a:ext cx="181011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fr-FR"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8531843" y="3127979"/>
            <a:ext cx="36147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a:t>
            </a:r>
            <a:r>
              <a:rPr kumimoji="0" lang="fr-FR"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dre</a:t>
            </a:r>
            <a:endPar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3944022" y="4489333"/>
            <a:ext cx="4292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a:t>
            </a:r>
            <a:r>
              <a:rPr kumimoji="0" lang="fr-FR"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t>
            </a:r>
          </a:p>
        </p:txBody>
      </p:sp>
      <p:sp>
        <p:nvSpPr>
          <p:cNvPr id="8" name="TextBox 7"/>
          <p:cNvSpPr txBox="1"/>
          <p:nvPr/>
        </p:nvSpPr>
        <p:spPr>
          <a:xfrm>
            <a:off x="8162567" y="5268"/>
            <a:ext cx="4353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fr-FR"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endParaRPr kumimoji="0" lang="fr-FR"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 name="Rectangle 9"/>
          <p:cNvSpPr/>
          <p:nvPr/>
        </p:nvSpPr>
        <p:spPr>
          <a:xfrm>
            <a:off x="650086" y="3127979"/>
            <a:ext cx="27943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tém</a:t>
            </a:r>
            <a:r>
              <a:rPr kumimoji="0" lang="fr-FR"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endParaRPr>
          </a:p>
        </p:txBody>
      </p:sp>
      <p:sp>
        <p:nvSpPr>
          <p:cNvPr id="17" name="Rectangle 16">
            <a:extLst>
              <a:ext uri="{FF2B5EF4-FFF2-40B4-BE49-F238E27FC236}">
                <a16:creationId xmlns:a16="http://schemas.microsoft.com/office/drawing/2014/main" id="{6C70D5E9-D171-FB4C-B44F-3112BADFC250}"/>
              </a:ext>
            </a:extLst>
          </p:cNvPr>
          <p:cNvSpPr/>
          <p:nvPr/>
        </p:nvSpPr>
        <p:spPr>
          <a:xfrm>
            <a:off x="1005953" y="3878351"/>
            <a:ext cx="208262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[witness]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FCE9EC45-610A-4F72-8A13-7E64BA481FA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589842" y="1875045"/>
            <a:ext cx="1000660" cy="153947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3F49D309-36A8-4F74-97E8-8782EC8DF9E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7166" r="7166"/>
          <a:stretch/>
        </p:blipFill>
        <p:spPr bwMode="auto">
          <a:xfrm>
            <a:off x="847104" y="1568871"/>
            <a:ext cx="2400318" cy="16920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D1A9FA24-61D6-492A-81C5-0880790571A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9463553" y="4648561"/>
            <a:ext cx="1751323" cy="16363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BBA643B-474A-FD44-840A-6758FB6BC684}"/>
              </a:ext>
            </a:extLst>
          </p:cNvPr>
          <p:cNvSpPr/>
          <p:nvPr/>
        </p:nvSpPr>
        <p:spPr>
          <a:xfrm>
            <a:off x="9697051" y="809229"/>
            <a:ext cx="1284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52336E9-B3FF-114F-AA7D-81376910679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573345" y="1589561"/>
            <a:ext cx="1531738" cy="1524558"/>
          </a:xfrm>
          <a:prstGeom prst="rect">
            <a:avLst/>
          </a:prstGeom>
        </p:spPr>
      </p:pic>
      <p:sp>
        <p:nvSpPr>
          <p:cNvPr id="20" name="Rectangle 19">
            <a:extLst>
              <a:ext uri="{FF2B5EF4-FFF2-40B4-BE49-F238E27FC236}">
                <a16:creationId xmlns:a16="http://schemas.microsoft.com/office/drawing/2014/main" id="{AD07ACB1-F458-BC4E-BDA3-04FDB85AE260}"/>
              </a:ext>
            </a:extLst>
          </p:cNvPr>
          <p:cNvSpPr/>
          <p:nvPr/>
        </p:nvSpPr>
        <p:spPr>
          <a:xfrm>
            <a:off x="5460032" y="5420595"/>
            <a:ext cx="126028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[less]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1A5FA638-F01B-4E68-9AD3-4A2F58E71CF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926528" y="4684273"/>
            <a:ext cx="2241470" cy="1600680"/>
          </a:xfrm>
          <a:prstGeom prst="rect">
            <a:avLst/>
          </a:prstGeom>
        </p:spPr>
      </p:pic>
      <p:sp>
        <p:nvSpPr>
          <p:cNvPr id="19" name="Rectangle 18">
            <a:extLst>
              <a:ext uri="{FF2B5EF4-FFF2-40B4-BE49-F238E27FC236}">
                <a16:creationId xmlns:a16="http://schemas.microsoft.com/office/drawing/2014/main" id="{E969D63D-0B46-4FF0-8A50-926805B8E940}"/>
              </a:ext>
            </a:extLst>
          </p:cNvPr>
          <p:cNvSpPr/>
          <p:nvPr/>
        </p:nvSpPr>
        <p:spPr>
          <a:xfrm>
            <a:off x="1062058" y="809229"/>
            <a:ext cx="197041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[corner]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3" name="Rectangle 22">
            <a:extLst>
              <a:ext uri="{FF2B5EF4-FFF2-40B4-BE49-F238E27FC236}">
                <a16:creationId xmlns:a16="http://schemas.microsoft.com/office/drawing/2014/main" id="{74BC5EAE-8507-4C44-AA66-8EDC57B3D42A}"/>
              </a:ext>
            </a:extLst>
          </p:cNvPr>
          <p:cNvSpPr/>
          <p:nvPr/>
        </p:nvSpPr>
        <p:spPr>
          <a:xfrm>
            <a:off x="9404503" y="3904532"/>
            <a:ext cx="186942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join]</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9766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oy envoye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5" name="coin.wav"/>
                                        </p:tgtEl>
                                      </p:cMediaNode>
                                    </p:audio>
                                  </p:sub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6" name="besoin.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coi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par>
                                <p:cTn id="29" presetID="10" presetClass="entr" presetSubtype="0" fill="hold" nodeType="withEffect">
                                  <p:stCondLst>
                                    <p:cond delay="0"/>
                                  </p:stCondLst>
                                  <p:childTnLst>
                                    <p:set>
                                      <p:cBhvr>
                                        <p:cTn id="30" dur="1" fill="hold">
                                          <p:stCondLst>
                                            <p:cond delay="0"/>
                                          </p:stCondLst>
                                        </p:cTn>
                                        <p:tgtEl>
                                          <p:spTgt spid="13314"/>
                                        </p:tgtEl>
                                        <p:attrNameLst>
                                          <p:attrName>style.visibility</p:attrName>
                                        </p:attrNameLst>
                                      </p:cBhvr>
                                      <p:to>
                                        <p:strVal val="visible"/>
                                      </p:to>
                                    </p:set>
                                    <p:animEffect transition="in" filter="fade">
                                      <p:cBhvr>
                                        <p:cTn id="31" dur="2000"/>
                                        <p:tgtEl>
                                          <p:spTgt spid="13314"/>
                                        </p:tgtEl>
                                      </p:cBhvr>
                                    </p:animEffect>
                                  </p:childTnLst>
                                  <p:subTnLst>
                                    <p:audio>
                                      <p:cMediaNode>
                                        <p:cTn display="0" masterRel="sameClick">
                                          <p:stCondLst>
                                            <p:cond evt="begin" delay="0">
                                              <p:tn val="29"/>
                                            </p:cond>
                                          </p:stCondLst>
                                          <p:endCondLst>
                                            <p:cond evt="onStopAudio" delay="0">
                                              <p:tgtEl>
                                                <p:sldTgt/>
                                              </p:tgtEl>
                                            </p:cond>
                                          </p:endCondLst>
                                        </p:cTn>
                                        <p:tgtEl>
                                          <p:sndTgt r:embed="rId5" name="coin.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7" name="point.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subTnLst>
                                    <p:audio>
                                      <p:cMediaNode>
                                        <p:cTn display="0" masterRel="sameClick">
                                          <p:stCondLst>
                                            <p:cond evt="begin" delay="0">
                                              <p:tn val="39"/>
                                            </p:cond>
                                          </p:stCondLst>
                                          <p:endCondLst>
                                            <p:cond evt="onStopAudio" delay="0">
                                              <p:tgtEl>
                                                <p:sldTgt/>
                                              </p:tgtEl>
                                            </p:cond>
                                          </p:endCondLst>
                                        </p:cTn>
                                        <p:tgtEl>
                                          <p:sndTgt r:embed="rId7" name="point.wav"/>
                                        </p:tgtEl>
                                      </p:cMediaNode>
                                    </p:audio>
                                  </p:sub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subTnLst>
                                    <p:audio>
                                      <p:cMediaNode>
                                        <p:cTn display="0" masterRel="sameClick">
                                          <p:stCondLst>
                                            <p:cond evt="begin" delay="0">
                                              <p:tn val="42"/>
                                            </p:cond>
                                          </p:stCondLst>
                                          <p:endCondLst>
                                            <p:cond evt="onStopAudio" delay="0">
                                              <p:tgtEl>
                                                <p:sldTgt/>
                                              </p:tgtEl>
                                            </p:cond>
                                          </p:endCondLst>
                                        </p:cTn>
                                        <p:tgtEl>
                                          <p:sndTgt r:embed="rId7" name="point.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8" name="temoin.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3000"/>
                                        <p:tgtEl>
                                          <p:spTgt spid="17"/>
                                        </p:tgtEl>
                                      </p:cBhvr>
                                    </p:animEffect>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8" name="temoin.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childTnLst>
                                  <p:subTnLst>
                                    <p:audio>
                                      <p:cMediaNode>
                                        <p:cTn display="0" masterRel="sameClick">
                                          <p:stCondLst>
                                            <p:cond evt="begin" delay="0">
                                              <p:tn val="59"/>
                                            </p:cond>
                                          </p:stCondLst>
                                          <p:endCondLst>
                                            <p:cond evt="onStopAudio" delay="0">
                                              <p:tgtEl>
                                                <p:sldTgt/>
                                              </p:tgtEl>
                                            </p:cond>
                                          </p:endCondLst>
                                        </p:cTn>
                                        <p:tgtEl>
                                          <p:sndTgt r:embed="rId9" name="joindre.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2000"/>
                                        <p:tgtEl>
                                          <p:spTgt spid="23"/>
                                        </p:tgtEl>
                                      </p:cBhvr>
                                    </p:animEffect>
                                  </p:childTnLst>
                                  <p:subTnLst>
                                    <p:audio>
                                      <p:cMediaNode>
                                        <p:cTn display="0" masterRel="sameClick">
                                          <p:stCondLst>
                                            <p:cond evt="begin" delay="0">
                                              <p:tn val="64"/>
                                            </p:cond>
                                          </p:stCondLst>
                                          <p:endCondLst>
                                            <p:cond evt="onStopAudio" delay="0">
                                              <p:tgtEl>
                                                <p:sldTgt/>
                                              </p:tgtEl>
                                            </p:cond>
                                          </p:endCondLst>
                                        </p:cTn>
                                        <p:tgtEl>
                                          <p:sndTgt r:embed="rId9" name="joindre.wav"/>
                                        </p:tgtEl>
                                      </p:cMediaNode>
                                    </p:audio>
                                  </p:subTnLst>
                                </p:cTn>
                              </p:par>
                              <p:par>
                                <p:cTn id="67" presetID="10" presetClass="entr" presetSubtype="0" fill="hold" nodeType="withEffect">
                                  <p:stCondLst>
                                    <p:cond delay="0"/>
                                  </p:stCondLst>
                                  <p:childTnLst>
                                    <p:set>
                                      <p:cBhvr>
                                        <p:cTn id="68" dur="1" fill="hold">
                                          <p:stCondLst>
                                            <p:cond delay="0"/>
                                          </p:stCondLst>
                                        </p:cTn>
                                        <p:tgtEl>
                                          <p:spTgt spid="13316"/>
                                        </p:tgtEl>
                                        <p:attrNameLst>
                                          <p:attrName>style.visibility</p:attrName>
                                        </p:attrNameLst>
                                      </p:cBhvr>
                                      <p:to>
                                        <p:strVal val="visible"/>
                                      </p:to>
                                    </p:set>
                                    <p:animEffect transition="in" filter="fade">
                                      <p:cBhvr>
                                        <p:cTn id="69" dur="2000"/>
                                        <p:tgtEl>
                                          <p:spTgt spid="13316"/>
                                        </p:tgtEl>
                                      </p:cBhvr>
                                    </p:animEffect>
                                  </p:childTnLst>
                                  <p:subTnLst>
                                    <p:audio>
                                      <p:cMediaNode>
                                        <p:cTn display="0" masterRel="sameClick">
                                          <p:stCondLst>
                                            <p:cond evt="begin" delay="0">
                                              <p:tn val="67"/>
                                            </p:cond>
                                          </p:stCondLst>
                                          <p:endCondLst>
                                            <p:cond evt="onStopAudio" delay="0">
                                              <p:tgtEl>
                                                <p:sldTgt/>
                                              </p:tgtEl>
                                            </p:cond>
                                          </p:endCondLst>
                                        </p:cTn>
                                        <p:tgtEl>
                                          <p:sndTgt r:embed="rId9" name="joindr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20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10" name="moins.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000"/>
                                        <p:tgtEl>
                                          <p:spTgt spid="20"/>
                                        </p:tgtEl>
                                      </p:cBhvr>
                                    </p:animEffect>
                                  </p:childTnLst>
                                  <p:subTnLst>
                                    <p:audio>
                                      <p:cMediaNode>
                                        <p:cTn display="0" masterRel="sameClick">
                                          <p:stCondLst>
                                            <p:cond evt="begin" delay="0">
                                              <p:tn val="77"/>
                                            </p:cond>
                                          </p:stCondLst>
                                          <p:endCondLst>
                                            <p:cond evt="onStopAudio" delay="0">
                                              <p:tgtEl>
                                                <p:sldTgt/>
                                              </p:tgtEl>
                                            </p:cond>
                                          </p:endCondLst>
                                        </p:cTn>
                                        <p:tgtEl>
                                          <p:sndTgt r:embed="rId10" name="moi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p:bldP spid="4" grpId="0"/>
      <p:bldP spid="15" grpId="0"/>
      <p:bldP spid="7" grpId="0"/>
      <p:bldP spid="8" grpId="0"/>
      <p:bldP spid="10" grpId="0"/>
      <p:bldP spid="17" grpId="0"/>
      <p:bldP spid="16" grpId="0"/>
      <p:bldP spid="20" grpId="0"/>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fr-FR" sz="3600" b="1" dirty="0">
                <a:solidFill>
                  <a:schemeClr val="bg1"/>
                </a:solidFill>
              </a:rPr>
              <a:t>[oi] ou [-oin] ?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9514703" y="249869"/>
            <a:ext cx="2395218"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écouter / écrire</a:t>
            </a:r>
          </a:p>
        </p:txBody>
      </p:sp>
      <p:sp>
        <p:nvSpPr>
          <p:cNvPr id="2" name="TextBox 1">
            <a:extLst>
              <a:ext uri="{FF2B5EF4-FFF2-40B4-BE49-F238E27FC236}">
                <a16:creationId xmlns:a16="http://schemas.microsoft.com/office/drawing/2014/main" id="{F5AEF9DF-2FD5-1442-9E84-D31130754D83}"/>
              </a:ext>
            </a:extLst>
          </p:cNvPr>
          <p:cNvSpPr txBox="1"/>
          <p:nvPr/>
        </p:nvSpPr>
        <p:spPr>
          <a:xfrm>
            <a:off x="180000" y="1296000"/>
            <a:ext cx="111980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Écoute et coche le bon mot.</a:t>
            </a:r>
          </a:p>
        </p:txBody>
      </p:sp>
      <p:graphicFrame>
        <p:nvGraphicFramePr>
          <p:cNvPr id="3" name="Table 4">
            <a:extLst>
              <a:ext uri="{FF2B5EF4-FFF2-40B4-BE49-F238E27FC236}">
                <a16:creationId xmlns:a16="http://schemas.microsoft.com/office/drawing/2014/main" id="{02AB8522-1B20-A43B-11C2-2B5DB30B4F74}"/>
              </a:ext>
            </a:extLst>
          </p:cNvPr>
          <p:cNvGraphicFramePr>
            <a:graphicFrameLocks noGrp="1"/>
          </p:cNvGraphicFramePr>
          <p:nvPr/>
        </p:nvGraphicFramePr>
        <p:xfrm>
          <a:off x="1892422" y="2208556"/>
          <a:ext cx="8128000" cy="3200400"/>
        </p:xfrm>
        <a:graphic>
          <a:graphicData uri="http://schemas.openxmlformats.org/drawingml/2006/table">
            <a:tbl>
              <a:tblPr firstRow="1" bandRow="1">
                <a:tableStyleId>{21E4AEA4-8DFA-4A89-87EB-49C32662AFE0}</a:tableStyleId>
              </a:tblPr>
              <a:tblGrid>
                <a:gridCol w="601396">
                  <a:extLst>
                    <a:ext uri="{9D8B030D-6E8A-4147-A177-3AD203B41FA5}">
                      <a16:colId xmlns:a16="http://schemas.microsoft.com/office/drawing/2014/main" val="1781953243"/>
                    </a:ext>
                  </a:extLst>
                </a:gridCol>
                <a:gridCol w="3763302">
                  <a:extLst>
                    <a:ext uri="{9D8B030D-6E8A-4147-A177-3AD203B41FA5}">
                      <a16:colId xmlns:a16="http://schemas.microsoft.com/office/drawing/2014/main" val="1880523289"/>
                    </a:ext>
                  </a:extLst>
                </a:gridCol>
                <a:gridCol w="3763302">
                  <a:extLst>
                    <a:ext uri="{9D8B030D-6E8A-4147-A177-3AD203B41FA5}">
                      <a16:colId xmlns:a16="http://schemas.microsoft.com/office/drawing/2014/main" val="714915077"/>
                    </a:ext>
                  </a:extLst>
                </a:gridCol>
              </a:tblGrid>
              <a:tr h="370840">
                <a:tc>
                  <a:txBody>
                    <a:bodyPr/>
                    <a:lstStyle/>
                    <a:p>
                      <a:endParaRPr lang="fr-FR" sz="2400" dirty="0"/>
                    </a:p>
                  </a:txBody>
                  <a:tcPr/>
                </a:tc>
                <a:tc>
                  <a:txBody>
                    <a:bodyPr/>
                    <a:lstStyle/>
                    <a:p>
                      <a:pPr algn="ctr"/>
                      <a:r>
                        <a:rPr lang="fr-FR" sz="2400" dirty="0"/>
                        <a:t>oi</a:t>
                      </a:r>
                    </a:p>
                  </a:txBody>
                  <a:tcPr/>
                </a:tc>
                <a:tc>
                  <a:txBody>
                    <a:bodyPr/>
                    <a:lstStyle/>
                    <a:p>
                      <a:pPr algn="ctr"/>
                      <a:r>
                        <a:rPr lang="fr-FR" sz="2400" dirty="0"/>
                        <a:t>-oin</a:t>
                      </a:r>
                    </a:p>
                  </a:txBody>
                  <a:tcPr/>
                </a:tc>
                <a:extLst>
                  <a:ext uri="{0D108BD9-81ED-4DB2-BD59-A6C34878D82A}">
                    <a16:rowId xmlns:a16="http://schemas.microsoft.com/office/drawing/2014/main" val="1251396661"/>
                  </a:ext>
                </a:extLst>
              </a:tr>
              <a:tr h="370840">
                <a:tc>
                  <a:txBody>
                    <a:bodyPr/>
                    <a:lstStyle/>
                    <a:p>
                      <a:endParaRPr lang="fr-FR" sz="2400" dirty="0"/>
                    </a:p>
                  </a:txBody>
                  <a:tcPr/>
                </a:tc>
                <a:tc>
                  <a:txBody>
                    <a:bodyPr/>
                    <a:lstStyle/>
                    <a:p>
                      <a:pPr algn="ctr"/>
                      <a:r>
                        <a:rPr lang="fr-FR" sz="2400" dirty="0">
                          <a:solidFill>
                            <a:srgbClr val="104F75"/>
                          </a:solidFill>
                        </a:rPr>
                        <a:t>mois</a:t>
                      </a:r>
                    </a:p>
                  </a:txBody>
                  <a:tcPr/>
                </a:tc>
                <a:tc>
                  <a:txBody>
                    <a:bodyPr/>
                    <a:lstStyle/>
                    <a:p>
                      <a:pPr algn="ctr"/>
                      <a:r>
                        <a:rPr lang="fr-FR" sz="2400" dirty="0">
                          <a:solidFill>
                            <a:srgbClr val="104F75"/>
                          </a:solidFill>
                        </a:rPr>
                        <a:t>moins</a:t>
                      </a:r>
                    </a:p>
                  </a:txBody>
                  <a:tcPr/>
                </a:tc>
                <a:extLst>
                  <a:ext uri="{0D108BD9-81ED-4DB2-BD59-A6C34878D82A}">
                    <a16:rowId xmlns:a16="http://schemas.microsoft.com/office/drawing/2014/main" val="1443621590"/>
                  </a:ext>
                </a:extLst>
              </a:tr>
              <a:tr h="370840">
                <a:tc>
                  <a:txBody>
                    <a:bodyPr/>
                    <a:lstStyle/>
                    <a:p>
                      <a:endParaRPr lang="fr-FR" sz="2400" dirty="0"/>
                    </a:p>
                  </a:txBody>
                  <a:tcPr/>
                </a:tc>
                <a:tc>
                  <a:txBody>
                    <a:bodyPr/>
                    <a:lstStyle/>
                    <a:p>
                      <a:pPr algn="ctr"/>
                      <a:r>
                        <a:rPr lang="fr-FR" sz="2400" dirty="0">
                          <a:solidFill>
                            <a:srgbClr val="104F75"/>
                          </a:solidFill>
                        </a:rPr>
                        <a:t>joie</a:t>
                      </a:r>
                    </a:p>
                  </a:txBody>
                  <a:tcPr/>
                </a:tc>
                <a:tc>
                  <a:txBody>
                    <a:bodyPr/>
                    <a:lstStyle/>
                    <a:p>
                      <a:pPr algn="ctr"/>
                      <a:r>
                        <a:rPr lang="fr-FR" sz="2400" dirty="0">
                          <a:solidFill>
                            <a:srgbClr val="104F75"/>
                          </a:solidFill>
                        </a:rPr>
                        <a:t>joint</a:t>
                      </a:r>
                    </a:p>
                  </a:txBody>
                  <a:tcPr/>
                </a:tc>
                <a:extLst>
                  <a:ext uri="{0D108BD9-81ED-4DB2-BD59-A6C34878D82A}">
                    <a16:rowId xmlns:a16="http://schemas.microsoft.com/office/drawing/2014/main" val="4114055325"/>
                  </a:ext>
                </a:extLst>
              </a:tr>
              <a:tr h="370840">
                <a:tc>
                  <a:txBody>
                    <a:bodyPr/>
                    <a:lstStyle/>
                    <a:p>
                      <a:endParaRPr lang="fr-FR" sz="2400" dirty="0"/>
                    </a:p>
                  </a:txBody>
                  <a:tcPr/>
                </a:tc>
                <a:tc>
                  <a:txBody>
                    <a:bodyPr/>
                    <a:lstStyle/>
                    <a:p>
                      <a:pPr algn="ctr"/>
                      <a:r>
                        <a:rPr lang="fr-FR" sz="2400" dirty="0">
                          <a:solidFill>
                            <a:srgbClr val="104F75"/>
                          </a:solidFill>
                        </a:rPr>
                        <a:t>pois</a:t>
                      </a:r>
                    </a:p>
                  </a:txBody>
                  <a:tcPr/>
                </a:tc>
                <a:tc>
                  <a:txBody>
                    <a:bodyPr/>
                    <a:lstStyle/>
                    <a:p>
                      <a:pPr algn="ctr"/>
                      <a:r>
                        <a:rPr lang="fr-FR" sz="2400" dirty="0">
                          <a:solidFill>
                            <a:srgbClr val="104F75"/>
                          </a:solidFill>
                        </a:rPr>
                        <a:t>poing</a:t>
                      </a:r>
                    </a:p>
                  </a:txBody>
                  <a:tcPr/>
                </a:tc>
                <a:extLst>
                  <a:ext uri="{0D108BD9-81ED-4DB2-BD59-A6C34878D82A}">
                    <a16:rowId xmlns:a16="http://schemas.microsoft.com/office/drawing/2014/main" val="1458319514"/>
                  </a:ext>
                </a:extLst>
              </a:tr>
              <a:tr h="370840">
                <a:tc>
                  <a:txBody>
                    <a:bodyPr/>
                    <a:lstStyle/>
                    <a:p>
                      <a:endParaRPr lang="fr-FR" sz="2400" dirty="0"/>
                    </a:p>
                  </a:txBody>
                  <a:tcPr/>
                </a:tc>
                <a:tc>
                  <a:txBody>
                    <a:bodyPr/>
                    <a:lstStyle/>
                    <a:p>
                      <a:pPr algn="ctr"/>
                      <a:r>
                        <a:rPr lang="fr-FR" sz="2400" dirty="0">
                          <a:solidFill>
                            <a:srgbClr val="104F75"/>
                          </a:solidFill>
                        </a:rPr>
                        <a:t>loi</a:t>
                      </a:r>
                    </a:p>
                  </a:txBody>
                  <a:tcPr/>
                </a:tc>
                <a:tc>
                  <a:txBody>
                    <a:bodyPr/>
                    <a:lstStyle/>
                    <a:p>
                      <a:pPr algn="ctr"/>
                      <a:r>
                        <a:rPr lang="fr-FR" sz="2400" dirty="0">
                          <a:solidFill>
                            <a:srgbClr val="104F75"/>
                          </a:solidFill>
                        </a:rPr>
                        <a:t>loin</a:t>
                      </a:r>
                    </a:p>
                  </a:txBody>
                  <a:tcPr/>
                </a:tc>
                <a:extLst>
                  <a:ext uri="{0D108BD9-81ED-4DB2-BD59-A6C34878D82A}">
                    <a16:rowId xmlns:a16="http://schemas.microsoft.com/office/drawing/2014/main" val="1271713263"/>
                  </a:ext>
                </a:extLst>
              </a:tr>
              <a:tr h="370840">
                <a:tc>
                  <a:txBody>
                    <a:bodyPr/>
                    <a:lstStyle/>
                    <a:p>
                      <a:endParaRPr lang="fr-FR" sz="2400" dirty="0"/>
                    </a:p>
                  </a:txBody>
                  <a:tcPr/>
                </a:tc>
                <a:tc>
                  <a:txBody>
                    <a:bodyPr/>
                    <a:lstStyle/>
                    <a:p>
                      <a:pPr algn="ctr"/>
                      <a:r>
                        <a:rPr lang="fr-FR" sz="2400" dirty="0">
                          <a:solidFill>
                            <a:srgbClr val="104F75"/>
                          </a:solidFill>
                        </a:rPr>
                        <a:t>fois</a:t>
                      </a:r>
                    </a:p>
                  </a:txBody>
                  <a:tcPr/>
                </a:tc>
                <a:tc>
                  <a:txBody>
                    <a:bodyPr/>
                    <a:lstStyle/>
                    <a:p>
                      <a:pPr algn="ctr"/>
                      <a:r>
                        <a:rPr lang="fr-FR" sz="2400" dirty="0">
                          <a:solidFill>
                            <a:srgbClr val="104F75"/>
                          </a:solidFill>
                        </a:rPr>
                        <a:t>foin</a:t>
                      </a:r>
                    </a:p>
                  </a:txBody>
                  <a:tcPr/>
                </a:tc>
                <a:extLst>
                  <a:ext uri="{0D108BD9-81ED-4DB2-BD59-A6C34878D82A}">
                    <a16:rowId xmlns:a16="http://schemas.microsoft.com/office/drawing/2014/main" val="3064580741"/>
                  </a:ext>
                </a:extLst>
              </a:tr>
              <a:tr h="370840">
                <a:tc>
                  <a:txBody>
                    <a:bodyPr/>
                    <a:lstStyle/>
                    <a:p>
                      <a:endParaRPr lang="fr-FR" sz="2400" dirty="0"/>
                    </a:p>
                  </a:txBody>
                  <a:tcPr/>
                </a:tc>
                <a:tc>
                  <a:txBody>
                    <a:bodyPr/>
                    <a:lstStyle/>
                    <a:p>
                      <a:pPr algn="ctr"/>
                      <a:r>
                        <a:rPr lang="fr-FR" sz="2400" dirty="0">
                          <a:solidFill>
                            <a:srgbClr val="104F75"/>
                          </a:solidFill>
                        </a:rPr>
                        <a:t>soi</a:t>
                      </a:r>
                    </a:p>
                  </a:txBody>
                  <a:tcPr/>
                </a:tc>
                <a:tc>
                  <a:txBody>
                    <a:bodyPr/>
                    <a:lstStyle/>
                    <a:p>
                      <a:pPr algn="ctr"/>
                      <a:r>
                        <a:rPr lang="fr-FR" sz="2400" dirty="0">
                          <a:solidFill>
                            <a:srgbClr val="104F75"/>
                          </a:solidFill>
                        </a:rPr>
                        <a:t>soin</a:t>
                      </a:r>
                    </a:p>
                  </a:txBody>
                  <a:tcPr/>
                </a:tc>
                <a:extLst>
                  <a:ext uri="{0D108BD9-81ED-4DB2-BD59-A6C34878D82A}">
                    <a16:rowId xmlns:a16="http://schemas.microsoft.com/office/drawing/2014/main" val="3043657414"/>
                  </a:ext>
                </a:extLst>
              </a:tr>
            </a:tbl>
          </a:graphicData>
        </a:graphic>
      </p:graphicFrame>
      <p:sp>
        <p:nvSpPr>
          <p:cNvPr id="10" name="Action Button: Custom 16">
            <a:hlinkClick r:id="" action="ppaction://noaction" highlightClick="1">
              <a:snd r:embed="rId4" name="moins.wav"/>
            </a:hlinkClick>
            <a:extLst>
              <a:ext uri="{FF2B5EF4-FFF2-40B4-BE49-F238E27FC236}">
                <a16:creationId xmlns:a16="http://schemas.microsoft.com/office/drawing/2014/main" id="{8AC8B098-38B2-AD34-1396-DF467DC924BC}"/>
              </a:ext>
            </a:extLst>
          </p:cNvPr>
          <p:cNvSpPr/>
          <p:nvPr/>
        </p:nvSpPr>
        <p:spPr>
          <a:xfrm>
            <a:off x="1990203" y="2694837"/>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1" name="Action Button: Custom 16">
            <a:hlinkClick r:id="" action="ppaction://noaction" highlightClick="1">
              <a:snd r:embed="rId5" name="joie.wav"/>
            </a:hlinkClick>
            <a:extLst>
              <a:ext uri="{FF2B5EF4-FFF2-40B4-BE49-F238E27FC236}">
                <a16:creationId xmlns:a16="http://schemas.microsoft.com/office/drawing/2014/main" id="{E2E59D9E-EB5B-94F4-3425-C63324FAE594}"/>
              </a:ext>
            </a:extLst>
          </p:cNvPr>
          <p:cNvSpPr/>
          <p:nvPr/>
        </p:nvSpPr>
        <p:spPr>
          <a:xfrm>
            <a:off x="1990203" y="3152370"/>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2" name="Action Button: Custom 16">
            <a:hlinkClick r:id="" action="ppaction://noaction" highlightClick="1">
              <a:snd r:embed="rId6" name="pois.wav"/>
            </a:hlinkClick>
            <a:extLst>
              <a:ext uri="{FF2B5EF4-FFF2-40B4-BE49-F238E27FC236}">
                <a16:creationId xmlns:a16="http://schemas.microsoft.com/office/drawing/2014/main" id="{8507ABAF-39D5-5ED0-8655-26F37FFD903F}"/>
              </a:ext>
            </a:extLst>
          </p:cNvPr>
          <p:cNvSpPr/>
          <p:nvPr/>
        </p:nvSpPr>
        <p:spPr>
          <a:xfrm>
            <a:off x="1988125" y="3609903"/>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3" name="Action Button: Custom 16">
            <a:hlinkClick r:id="" action="ppaction://noaction" highlightClick="1">
              <a:snd r:embed="rId7" name="loin.wav"/>
            </a:hlinkClick>
            <a:extLst>
              <a:ext uri="{FF2B5EF4-FFF2-40B4-BE49-F238E27FC236}">
                <a16:creationId xmlns:a16="http://schemas.microsoft.com/office/drawing/2014/main" id="{80A2B72E-661A-39DB-406A-B74EB5C17F10}"/>
              </a:ext>
            </a:extLst>
          </p:cNvPr>
          <p:cNvSpPr/>
          <p:nvPr/>
        </p:nvSpPr>
        <p:spPr>
          <a:xfrm>
            <a:off x="1988125" y="4067436"/>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4" name="Action Button: Custom 16">
            <a:hlinkClick r:id="" action="ppaction://noaction" highlightClick="1">
              <a:snd r:embed="rId8" name="fois.wav"/>
            </a:hlinkClick>
            <a:extLst>
              <a:ext uri="{FF2B5EF4-FFF2-40B4-BE49-F238E27FC236}">
                <a16:creationId xmlns:a16="http://schemas.microsoft.com/office/drawing/2014/main" id="{59C857C2-3DF6-2737-0423-67F48C6FA8DD}"/>
              </a:ext>
            </a:extLst>
          </p:cNvPr>
          <p:cNvSpPr/>
          <p:nvPr/>
        </p:nvSpPr>
        <p:spPr>
          <a:xfrm>
            <a:off x="1988125" y="4524969"/>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5" name="Action Button: Custom 16">
            <a:hlinkClick r:id="" action="ppaction://noaction" highlightClick="1">
              <a:snd r:embed="rId9" name="soins.wav"/>
            </a:hlinkClick>
            <a:extLst>
              <a:ext uri="{FF2B5EF4-FFF2-40B4-BE49-F238E27FC236}">
                <a16:creationId xmlns:a16="http://schemas.microsoft.com/office/drawing/2014/main" id="{BCAE3A86-D7F8-6783-3549-0E022348D298}"/>
              </a:ext>
            </a:extLst>
          </p:cNvPr>
          <p:cNvSpPr/>
          <p:nvPr/>
        </p:nvSpPr>
        <p:spPr>
          <a:xfrm>
            <a:off x="1988125" y="4982501"/>
            <a:ext cx="396000" cy="396000"/>
          </a:xfrm>
          <a:prstGeom prst="actionButtonBlank">
            <a:avLst/>
          </a:prstGeom>
          <a:solidFill>
            <a:schemeClr val="accent1">
              <a:lumMod val="50000"/>
            </a:schemeClr>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pic>
        <p:nvPicPr>
          <p:cNvPr id="16" name="Picture 15" descr="green checkmark">
            <a:extLst>
              <a:ext uri="{FF2B5EF4-FFF2-40B4-BE49-F238E27FC236}">
                <a16:creationId xmlns:a16="http://schemas.microsoft.com/office/drawing/2014/main" id="{BA566DD8-A1BF-EF0A-C202-EDB13FD51E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181" y="2745690"/>
            <a:ext cx="282522" cy="294294"/>
          </a:xfrm>
          <a:prstGeom prst="rect">
            <a:avLst/>
          </a:prstGeom>
        </p:spPr>
      </p:pic>
      <p:pic>
        <p:nvPicPr>
          <p:cNvPr id="17" name="Picture 16" descr="green checkmark">
            <a:extLst>
              <a:ext uri="{FF2B5EF4-FFF2-40B4-BE49-F238E27FC236}">
                <a16:creationId xmlns:a16="http://schemas.microsoft.com/office/drawing/2014/main" id="{5C9DD790-839F-0276-EDD8-2FAAF96FD7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5538" y="3229852"/>
            <a:ext cx="282522" cy="294294"/>
          </a:xfrm>
          <a:prstGeom prst="rect">
            <a:avLst/>
          </a:prstGeom>
        </p:spPr>
      </p:pic>
      <p:pic>
        <p:nvPicPr>
          <p:cNvPr id="18" name="Picture 17" descr="green checkmark">
            <a:extLst>
              <a:ext uri="{FF2B5EF4-FFF2-40B4-BE49-F238E27FC236}">
                <a16:creationId xmlns:a16="http://schemas.microsoft.com/office/drawing/2014/main" id="{6FF2FB90-C30F-D4A2-833C-853430A2BD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5538" y="3696515"/>
            <a:ext cx="282522" cy="294294"/>
          </a:xfrm>
          <a:prstGeom prst="rect">
            <a:avLst/>
          </a:prstGeom>
        </p:spPr>
      </p:pic>
      <p:pic>
        <p:nvPicPr>
          <p:cNvPr id="19" name="Picture 18" descr="green checkmark">
            <a:extLst>
              <a:ext uri="{FF2B5EF4-FFF2-40B4-BE49-F238E27FC236}">
                <a16:creationId xmlns:a16="http://schemas.microsoft.com/office/drawing/2014/main" id="{4C67339C-03EB-EB94-AD02-2E495F1D51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181" y="4110150"/>
            <a:ext cx="282522" cy="294294"/>
          </a:xfrm>
          <a:prstGeom prst="rect">
            <a:avLst/>
          </a:prstGeom>
        </p:spPr>
      </p:pic>
      <p:pic>
        <p:nvPicPr>
          <p:cNvPr id="20" name="Picture 19" descr="green checkmark">
            <a:extLst>
              <a:ext uri="{FF2B5EF4-FFF2-40B4-BE49-F238E27FC236}">
                <a16:creationId xmlns:a16="http://schemas.microsoft.com/office/drawing/2014/main" id="{F13B4070-99A4-3ADD-DD0F-D0072E504F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35538" y="4585825"/>
            <a:ext cx="282522" cy="294294"/>
          </a:xfrm>
          <a:prstGeom prst="rect">
            <a:avLst/>
          </a:prstGeom>
        </p:spPr>
      </p:pic>
      <p:pic>
        <p:nvPicPr>
          <p:cNvPr id="21" name="Picture 20" descr="green checkmark">
            <a:extLst>
              <a:ext uri="{FF2B5EF4-FFF2-40B4-BE49-F238E27FC236}">
                <a16:creationId xmlns:a16="http://schemas.microsoft.com/office/drawing/2014/main" id="{B6F83C9E-664D-0A55-85E5-327389082A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2181" y="5008590"/>
            <a:ext cx="282522" cy="294294"/>
          </a:xfrm>
          <a:prstGeom prst="rect">
            <a:avLst/>
          </a:prstGeom>
        </p:spPr>
      </p:pic>
    </p:spTree>
    <p:extLst>
      <p:ext uri="{BB962C8B-B14F-4D97-AF65-F5344CB8AC3E}">
        <p14:creationId xmlns:p14="http://schemas.microsoft.com/office/powerpoint/2010/main" val="163294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fr-FR" sz="3600" b="1" dirty="0">
                <a:solidFill>
                  <a:schemeClr val="bg1"/>
                </a:solidFill>
              </a:rPr>
              <a:t>[oi] ou [-oin] ?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parler</a:t>
            </a:r>
          </a:p>
        </p:txBody>
      </p:sp>
      <p:sp>
        <p:nvSpPr>
          <p:cNvPr id="2" name="TextBox 1">
            <a:extLst>
              <a:ext uri="{FF2B5EF4-FFF2-40B4-BE49-F238E27FC236}">
                <a16:creationId xmlns:a16="http://schemas.microsoft.com/office/drawing/2014/main" id="{AC792500-4891-91C5-DD8B-EE59895F8B7D}"/>
              </a:ext>
            </a:extLst>
          </p:cNvPr>
          <p:cNvSpPr txBox="1"/>
          <p:nvPr/>
        </p:nvSpPr>
        <p:spPr>
          <a:xfrm>
            <a:off x="2456931" y="2873879"/>
            <a:ext cx="195020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104F75"/>
                </a:solidFill>
                <a:effectLst/>
                <a:uLnTx/>
                <a:uFillTx/>
                <a:latin typeface="Century Gothic" panose="020F0302020204030204"/>
                <a:ea typeface="+mn-ea"/>
                <a:cs typeface="+mn-cs"/>
              </a:rPr>
              <a:t>moins</a:t>
            </a:r>
          </a:p>
        </p:txBody>
      </p:sp>
      <p:sp>
        <p:nvSpPr>
          <p:cNvPr id="16" name="TextBox 15">
            <a:extLst>
              <a:ext uri="{FF2B5EF4-FFF2-40B4-BE49-F238E27FC236}">
                <a16:creationId xmlns:a16="http://schemas.microsoft.com/office/drawing/2014/main" id="{5E0AB4C5-4462-E6BD-2560-79EE22BA6EB5}"/>
              </a:ext>
            </a:extLst>
          </p:cNvPr>
          <p:cNvSpPr txBox="1"/>
          <p:nvPr/>
        </p:nvSpPr>
        <p:spPr>
          <a:xfrm>
            <a:off x="166255" y="1992368"/>
            <a:ext cx="11743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04F75"/>
                </a:solidFill>
                <a:effectLst/>
                <a:uLnTx/>
                <a:uFillTx/>
                <a:latin typeface="Century Gothic" panose="020F0302020204030204"/>
                <a:ea typeface="+mn-ea"/>
                <a:cs typeface="+mn-cs"/>
              </a:rPr>
              <a:t>When it is followed by a vowel, it sounds like [oi] followed by [n].</a:t>
            </a:r>
          </a:p>
        </p:txBody>
      </p:sp>
      <p:sp>
        <p:nvSpPr>
          <p:cNvPr id="18" name="TextBox 17">
            <a:extLst>
              <a:ext uri="{FF2B5EF4-FFF2-40B4-BE49-F238E27FC236}">
                <a16:creationId xmlns:a16="http://schemas.microsoft.com/office/drawing/2014/main" id="{24586EFE-5F16-4A5F-4497-ADAE1BBF4DF1}"/>
              </a:ext>
            </a:extLst>
          </p:cNvPr>
          <p:cNvSpPr txBox="1"/>
          <p:nvPr/>
        </p:nvSpPr>
        <p:spPr>
          <a:xfrm>
            <a:off x="166255" y="1397400"/>
            <a:ext cx="11743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104F75"/>
                </a:solidFill>
                <a:effectLst/>
                <a:uLnTx/>
                <a:uFillTx/>
                <a:latin typeface="Century Gothic" panose="020F0302020204030204"/>
                <a:ea typeface="+mn-ea"/>
                <a:cs typeface="+mn-cs"/>
              </a:rPr>
              <a:t>The SSC [-</a:t>
            </a: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oin</a:t>
            </a:r>
            <a:r>
              <a:rPr kumimoji="0" lang="en-GB" sz="2400" b="0" i="0" u="none" strike="noStrike" kern="1200" cap="none" spc="0" normalizeH="0" baseline="0" noProof="0" dirty="0">
                <a:ln>
                  <a:noFill/>
                </a:ln>
                <a:solidFill>
                  <a:srgbClr val="104F75"/>
                </a:solidFill>
                <a:effectLst/>
                <a:uLnTx/>
                <a:uFillTx/>
                <a:latin typeface="Century Gothic" panose="020F0302020204030204"/>
                <a:ea typeface="+mn-ea"/>
                <a:cs typeface="+mn-cs"/>
              </a:rPr>
              <a:t>] is a nasal sound, but only when it is followed by a consonant.</a:t>
            </a:r>
          </a:p>
        </p:txBody>
      </p:sp>
      <p:sp>
        <p:nvSpPr>
          <p:cNvPr id="19" name="TextBox 18">
            <a:extLst>
              <a:ext uri="{FF2B5EF4-FFF2-40B4-BE49-F238E27FC236}">
                <a16:creationId xmlns:a16="http://schemas.microsoft.com/office/drawing/2014/main" id="{B8923F79-89F3-8E1B-DAD2-2A3DF69FA1CF}"/>
              </a:ext>
            </a:extLst>
          </p:cNvPr>
          <p:cNvSpPr txBox="1"/>
          <p:nvPr/>
        </p:nvSpPr>
        <p:spPr>
          <a:xfrm>
            <a:off x="7193192" y="2873879"/>
            <a:ext cx="22611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104F75"/>
                </a:solidFill>
                <a:effectLst/>
                <a:uLnTx/>
                <a:uFillTx/>
                <a:latin typeface="Century Gothic" panose="020F0302020204030204"/>
                <a:ea typeface="+mn-ea"/>
                <a:cs typeface="+mn-cs"/>
              </a:rPr>
              <a:t>moine</a:t>
            </a:r>
          </a:p>
        </p:txBody>
      </p:sp>
      <p:pic>
        <p:nvPicPr>
          <p:cNvPr id="5" name="Picture 4" descr="Icon&#10;&#10;Description automatically generated">
            <a:hlinkClick r:id="" action="ppaction://noaction">
              <a:snd r:embed="rId4" name="moins.wav"/>
            </a:hlinkClick>
            <a:extLst>
              <a:ext uri="{FF2B5EF4-FFF2-40B4-BE49-F238E27FC236}">
                <a16:creationId xmlns:a16="http://schemas.microsoft.com/office/drawing/2014/main" id="{75C6AB4F-2F82-5374-B55A-57CFB1D9D0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6454" y="3581765"/>
            <a:ext cx="1711161" cy="1770644"/>
          </a:xfrm>
          <a:prstGeom prst="rect">
            <a:avLst/>
          </a:prstGeom>
        </p:spPr>
      </p:pic>
      <p:pic>
        <p:nvPicPr>
          <p:cNvPr id="9" name="Picture 8" descr="A picture containing text&#10;&#10;Description automatically generated">
            <a:hlinkClick r:id="" action="ppaction://noaction">
              <a:snd r:embed="rId6" name="moine.wav"/>
            </a:hlinkClick>
            <a:extLst>
              <a:ext uri="{FF2B5EF4-FFF2-40B4-BE49-F238E27FC236}">
                <a16:creationId xmlns:a16="http://schemas.microsoft.com/office/drawing/2014/main" id="{2847F194-0662-B84A-B0C2-8F1707F90F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181" t="14992" r="29369" b="25830"/>
          <a:stretch/>
        </p:blipFill>
        <p:spPr>
          <a:xfrm>
            <a:off x="7379877" y="3581765"/>
            <a:ext cx="1887811" cy="1609074"/>
          </a:xfrm>
          <a:prstGeom prst="rect">
            <a:avLst/>
          </a:prstGeom>
        </p:spPr>
      </p:pic>
      <p:sp>
        <p:nvSpPr>
          <p:cNvPr id="13" name="TextBox 12">
            <a:extLst>
              <a:ext uri="{FF2B5EF4-FFF2-40B4-BE49-F238E27FC236}">
                <a16:creationId xmlns:a16="http://schemas.microsoft.com/office/drawing/2014/main" id="{EDB2480A-F75C-E201-3B36-313D3460F260}"/>
              </a:ext>
            </a:extLst>
          </p:cNvPr>
          <p:cNvSpPr txBox="1"/>
          <p:nvPr/>
        </p:nvSpPr>
        <p:spPr>
          <a:xfrm>
            <a:off x="2456931" y="5375564"/>
            <a:ext cx="19502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04F75"/>
                </a:solidFill>
                <a:effectLst/>
                <a:uLnTx/>
                <a:uFillTx/>
                <a:latin typeface="Century Gothic" panose="020F0302020204030204"/>
                <a:ea typeface="+mn-ea"/>
                <a:cs typeface="+mn-cs"/>
              </a:rPr>
              <a:t>[less]</a:t>
            </a:r>
          </a:p>
        </p:txBody>
      </p:sp>
      <p:sp>
        <p:nvSpPr>
          <p:cNvPr id="14" name="TextBox 13">
            <a:extLst>
              <a:ext uri="{FF2B5EF4-FFF2-40B4-BE49-F238E27FC236}">
                <a16:creationId xmlns:a16="http://schemas.microsoft.com/office/drawing/2014/main" id="{6EF7432C-ED94-36E5-67B6-51FFB0880C27}"/>
              </a:ext>
            </a:extLst>
          </p:cNvPr>
          <p:cNvSpPr txBox="1"/>
          <p:nvPr/>
        </p:nvSpPr>
        <p:spPr>
          <a:xfrm>
            <a:off x="7193192" y="5375564"/>
            <a:ext cx="22611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04F75"/>
                </a:solidFill>
                <a:effectLst/>
                <a:uLnTx/>
                <a:uFillTx/>
                <a:latin typeface="Century Gothic" panose="020F0302020204030204"/>
                <a:ea typeface="+mn-ea"/>
                <a:cs typeface="+mn-cs"/>
              </a:rPr>
              <a:t>[monk]</a:t>
            </a:r>
          </a:p>
        </p:txBody>
      </p:sp>
    </p:spTree>
    <p:extLst>
      <p:ext uri="{BB962C8B-B14F-4D97-AF65-F5344CB8AC3E}">
        <p14:creationId xmlns:p14="http://schemas.microsoft.com/office/powerpoint/2010/main" val="2836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8" grpId="0"/>
      <p:bldP spid="1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fr-FR" sz="3600" b="1" dirty="0">
                <a:solidFill>
                  <a:schemeClr val="bg1"/>
                </a:solidFill>
              </a:rPr>
              <a:t>[oi] ou [-oin] ?  </a:t>
            </a:r>
          </a:p>
        </p:txBody>
      </p:sp>
      <p:sp>
        <p:nvSpPr>
          <p:cNvPr id="7" name="Rounded Rectangle 46">
            <a:extLst>
              <a:ext uri="{FF2B5EF4-FFF2-40B4-BE49-F238E27FC236}">
                <a16:creationId xmlns:a16="http://schemas.microsoft.com/office/drawing/2014/main" id="{8F859989-DB06-4C35-8F6D-A746E286940A}"/>
              </a:ext>
            </a:extLst>
          </p:cNvPr>
          <p:cNvSpPr/>
          <p:nvPr/>
        </p:nvSpPr>
        <p:spPr>
          <a:xfrm>
            <a:off x="10046043" y="249869"/>
            <a:ext cx="1863877" cy="3996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parler</a:t>
            </a:r>
          </a:p>
        </p:txBody>
      </p:sp>
      <p:sp>
        <p:nvSpPr>
          <p:cNvPr id="17" name="TextBox 16">
            <a:hlinkClick r:id="" action="ppaction://noaction">
              <a:snd r:embed="rId4" name="rond point.wav"/>
            </a:hlinkClick>
            <a:extLst>
              <a:ext uri="{FF2B5EF4-FFF2-40B4-BE49-F238E27FC236}">
                <a16:creationId xmlns:a16="http://schemas.microsoft.com/office/drawing/2014/main" id="{55F76293-F036-D943-9EC1-F5857D9662CB}"/>
              </a:ext>
            </a:extLst>
          </p:cNvPr>
          <p:cNvSpPr txBox="1"/>
          <p:nvPr/>
        </p:nvSpPr>
        <p:spPr>
          <a:xfrm>
            <a:off x="180000" y="1296000"/>
            <a:ext cx="195008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rond-point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roundabout</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5" name="Rectangle 2" descr="rectangle for the timer">
            <a:extLst>
              <a:ext uri="{FF2B5EF4-FFF2-40B4-BE49-F238E27FC236}">
                <a16:creationId xmlns:a16="http://schemas.microsoft.com/office/drawing/2014/main" id="{E25FF2EB-7416-4372-BE15-C4C2E61037AE}"/>
              </a:ext>
            </a:extLst>
          </p:cNvPr>
          <p:cNvSpPr>
            <a:spLocks noChangeArrowheads="1"/>
          </p:cNvSpPr>
          <p:nvPr/>
        </p:nvSpPr>
        <p:spPr bwMode="auto">
          <a:xfrm>
            <a:off x="10215649" y="1394052"/>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
        <p:nvSpPr>
          <p:cNvPr id="6" name="Rectangle 3" descr="rectangle for the timer, it moves down the screen as the time passes">
            <a:extLst>
              <a:ext uri="{FF2B5EF4-FFF2-40B4-BE49-F238E27FC236}">
                <a16:creationId xmlns:a16="http://schemas.microsoft.com/office/drawing/2014/main" id="{B91663AC-C229-4102-8653-FC04F0298671}"/>
              </a:ext>
            </a:extLst>
          </p:cNvPr>
          <p:cNvSpPr>
            <a:spLocks noChangeArrowheads="1"/>
          </p:cNvSpPr>
          <p:nvPr/>
        </p:nvSpPr>
        <p:spPr bwMode="auto">
          <a:xfrm>
            <a:off x="10213283" y="1394050"/>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
        <p:nvSpPr>
          <p:cNvPr id="10" name="Line 7" descr="line to denote the top of the timer, 60 seconds">
            <a:extLst>
              <a:ext uri="{FF2B5EF4-FFF2-40B4-BE49-F238E27FC236}">
                <a16:creationId xmlns:a16="http://schemas.microsoft.com/office/drawing/2014/main" id="{76902A6C-D2ED-404C-A471-A0024758810A}"/>
              </a:ext>
            </a:extLst>
          </p:cNvPr>
          <p:cNvSpPr>
            <a:spLocks noChangeShapeType="1"/>
          </p:cNvSpPr>
          <p:nvPr/>
        </p:nvSpPr>
        <p:spPr bwMode="auto">
          <a:xfrm>
            <a:off x="10923710" y="1382624"/>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
        <p:nvSpPr>
          <p:cNvPr id="13" name="Text Box 12">
            <a:extLst>
              <a:ext uri="{FF2B5EF4-FFF2-40B4-BE49-F238E27FC236}">
                <a16:creationId xmlns:a16="http://schemas.microsoft.com/office/drawing/2014/main" id="{E85AFACC-13C2-4131-AA9A-7C11FE9873CB}"/>
              </a:ext>
            </a:extLst>
          </p:cNvPr>
          <p:cNvSpPr txBox="1">
            <a:spLocks noChangeArrowheads="1"/>
          </p:cNvSpPr>
          <p:nvPr/>
        </p:nvSpPr>
        <p:spPr bwMode="auto">
          <a:xfrm>
            <a:off x="11140501" y="1224773"/>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600" b="1" i="0" u="none" strike="noStrike" kern="1200" cap="none" spc="0" normalizeH="0" baseline="0" noProof="0" dirty="0">
                <a:ln>
                  <a:noFill/>
                </a:ln>
                <a:solidFill>
                  <a:srgbClr val="104F75"/>
                </a:solidFill>
                <a:effectLst/>
                <a:uLnTx/>
                <a:uFillTx/>
                <a:latin typeface="Century Gothic" panose="020B0502020202020204" pitchFamily="34" charset="0"/>
                <a:ea typeface="+mn-ea"/>
                <a:cs typeface="Arial" charset="0"/>
              </a:rPr>
              <a:t>60</a:t>
            </a:r>
          </a:p>
        </p:txBody>
      </p:sp>
      <p:sp>
        <p:nvSpPr>
          <p:cNvPr id="12" name="Text Box 10">
            <a:extLst>
              <a:ext uri="{FF2B5EF4-FFF2-40B4-BE49-F238E27FC236}">
                <a16:creationId xmlns:a16="http://schemas.microsoft.com/office/drawing/2014/main" id="{25B061D2-B4ED-4104-A271-F2105A9E1DFB}"/>
              </a:ext>
            </a:extLst>
          </p:cNvPr>
          <p:cNvSpPr txBox="1">
            <a:spLocks noChangeArrowheads="1"/>
          </p:cNvSpPr>
          <p:nvPr/>
        </p:nvSpPr>
        <p:spPr bwMode="auto">
          <a:xfrm>
            <a:off x="10839935" y="3256092"/>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fr-FR" sz="1800" b="1" i="0" u="none" strike="noStrike" kern="1200" cap="none" spc="0" normalizeH="0" baseline="0" noProof="0" dirty="0">
                <a:ln>
                  <a:noFill/>
                </a:ln>
                <a:solidFill>
                  <a:srgbClr val="104F75"/>
                </a:solidFill>
                <a:effectLst/>
                <a:uLnTx/>
                <a:uFillTx/>
                <a:latin typeface="Century Gothic" panose="020B0502020202020204" pitchFamily="34" charset="0"/>
                <a:ea typeface="+mn-ea"/>
                <a:cs typeface="Arial" charset="0"/>
              </a:rPr>
              <a:t>secondes</a:t>
            </a:r>
          </a:p>
        </p:txBody>
      </p:sp>
      <p:sp>
        <p:nvSpPr>
          <p:cNvPr id="9" name="Line 4" descr="line for the timer, 60 to 0 seconds">
            <a:extLst>
              <a:ext uri="{FF2B5EF4-FFF2-40B4-BE49-F238E27FC236}">
                <a16:creationId xmlns:a16="http://schemas.microsoft.com/office/drawing/2014/main" id="{6400F283-5879-4D05-89B6-C398280D424A}"/>
              </a:ext>
            </a:extLst>
          </p:cNvPr>
          <p:cNvSpPr>
            <a:spLocks noChangeShapeType="1"/>
          </p:cNvSpPr>
          <p:nvPr/>
        </p:nvSpPr>
        <p:spPr bwMode="auto">
          <a:xfrm>
            <a:off x="10899022" y="1382624"/>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
        <p:nvSpPr>
          <p:cNvPr id="11" name="Line 9" descr="line to denote the end of the timer (i.e. zero seconds)">
            <a:extLst>
              <a:ext uri="{FF2B5EF4-FFF2-40B4-BE49-F238E27FC236}">
                <a16:creationId xmlns:a16="http://schemas.microsoft.com/office/drawing/2014/main" id="{301D8E24-4E17-4C0A-B561-032601D58C52}"/>
              </a:ext>
            </a:extLst>
          </p:cNvPr>
          <p:cNvSpPr>
            <a:spLocks noChangeShapeType="1"/>
          </p:cNvSpPr>
          <p:nvPr/>
        </p:nvSpPr>
        <p:spPr bwMode="auto">
          <a:xfrm>
            <a:off x="10899022" y="553888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104F75"/>
              </a:solidFill>
              <a:effectLst/>
              <a:uLnTx/>
              <a:uFillTx/>
              <a:latin typeface="Century Gothic" panose="020B0502020202020204" pitchFamily="34" charset="0"/>
              <a:ea typeface="+mn-ea"/>
              <a:cs typeface="+mn-cs"/>
            </a:endParaRPr>
          </a:p>
        </p:txBody>
      </p:sp>
      <p:sp>
        <p:nvSpPr>
          <p:cNvPr id="14" name="Text Box 14">
            <a:extLst>
              <a:ext uri="{FF2B5EF4-FFF2-40B4-BE49-F238E27FC236}">
                <a16:creationId xmlns:a16="http://schemas.microsoft.com/office/drawing/2014/main" id="{5ADD598A-F84A-4D90-B2ED-C19271F23AAA}"/>
              </a:ext>
            </a:extLst>
          </p:cNvPr>
          <p:cNvSpPr txBox="1">
            <a:spLocks noChangeArrowheads="1"/>
          </p:cNvSpPr>
          <p:nvPr/>
        </p:nvSpPr>
        <p:spPr bwMode="auto">
          <a:xfrm>
            <a:off x="11115813" y="5358355"/>
            <a:ext cx="45648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FR" sz="1600" b="1" i="0" u="none" strike="noStrike" kern="1200" cap="none" spc="0" normalizeH="0" baseline="0" noProof="0" dirty="0">
                <a:ln>
                  <a:noFill/>
                </a:ln>
                <a:solidFill>
                  <a:srgbClr val="104F75"/>
                </a:solidFill>
                <a:effectLst/>
                <a:uLnTx/>
                <a:uFillTx/>
                <a:latin typeface="Century Gothic" panose="020B0502020202020204" pitchFamily="34" charset="0"/>
                <a:ea typeface="+mn-ea"/>
                <a:cs typeface="Arial" charset="0"/>
              </a:rPr>
              <a:t>0</a:t>
            </a:r>
          </a:p>
        </p:txBody>
      </p:sp>
      <p:sp>
        <p:nvSpPr>
          <p:cNvPr id="15" name="AutoShape 11">
            <a:hlinkClick r:id="" action="ppaction://noaction" highlightClick="1"/>
            <a:extLst>
              <a:ext uri="{FF2B5EF4-FFF2-40B4-BE49-F238E27FC236}">
                <a16:creationId xmlns:a16="http://schemas.microsoft.com/office/drawing/2014/main" id="{D12D73BF-362A-4FF6-8C8D-7F31FEE5E970}"/>
              </a:ext>
            </a:extLst>
          </p:cNvPr>
          <p:cNvSpPr>
            <a:spLocks noChangeArrowheads="1"/>
          </p:cNvSpPr>
          <p:nvPr/>
        </p:nvSpPr>
        <p:spPr bwMode="auto">
          <a:xfrm>
            <a:off x="9952385" y="5769303"/>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DÉBUT</a:t>
            </a:r>
          </a:p>
        </p:txBody>
      </p:sp>
      <p:sp>
        <p:nvSpPr>
          <p:cNvPr id="16" name="TextBox 15">
            <a:hlinkClick r:id="" action="ppaction://noaction">
              <a:snd r:embed="rId5" name="moine.wav"/>
            </a:hlinkClick>
            <a:extLst>
              <a:ext uri="{FF2B5EF4-FFF2-40B4-BE49-F238E27FC236}">
                <a16:creationId xmlns:a16="http://schemas.microsoft.com/office/drawing/2014/main" id="{167145CD-FBBD-3969-BCFD-3D9659857F74}"/>
              </a:ext>
            </a:extLst>
          </p:cNvPr>
          <p:cNvSpPr txBox="1"/>
          <p:nvPr/>
        </p:nvSpPr>
        <p:spPr>
          <a:xfrm>
            <a:off x="770388" y="2783519"/>
            <a:ext cx="125209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moine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monk</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18" name="TextBox 17">
            <a:hlinkClick r:id="" action="ppaction://noaction">
              <a:snd r:embed="rId6" name="pointu.wav"/>
            </a:hlinkClick>
            <a:extLst>
              <a:ext uri="{FF2B5EF4-FFF2-40B4-BE49-F238E27FC236}">
                <a16:creationId xmlns:a16="http://schemas.microsoft.com/office/drawing/2014/main" id="{97C4DAAA-237A-B1B7-2634-3DEFFEE5CD35}"/>
              </a:ext>
            </a:extLst>
          </p:cNvPr>
          <p:cNvSpPr txBox="1"/>
          <p:nvPr/>
        </p:nvSpPr>
        <p:spPr>
          <a:xfrm>
            <a:off x="2201040" y="3026768"/>
            <a:ext cx="151687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pointu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pointed</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20" name="TextBox 19">
            <a:hlinkClick r:id="" action="ppaction://noaction">
              <a:snd r:embed="rId7" name="avoine.wav"/>
            </a:hlinkClick>
            <a:extLst>
              <a:ext uri="{FF2B5EF4-FFF2-40B4-BE49-F238E27FC236}">
                <a16:creationId xmlns:a16="http://schemas.microsoft.com/office/drawing/2014/main" id="{3332F3F1-BEA5-80E5-8BCF-F36233B5F2D1}"/>
              </a:ext>
            </a:extLst>
          </p:cNvPr>
          <p:cNvSpPr txBox="1"/>
          <p:nvPr/>
        </p:nvSpPr>
        <p:spPr>
          <a:xfrm>
            <a:off x="8605113" y="932813"/>
            <a:ext cx="139665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avoine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oats</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22" name="TextBox 21">
            <a:hlinkClick r:id="" action="ppaction://noaction">
              <a:snd r:embed="rId8" name="coincer.wav"/>
            </a:hlinkClick>
            <a:extLst>
              <a:ext uri="{FF2B5EF4-FFF2-40B4-BE49-F238E27FC236}">
                <a16:creationId xmlns:a16="http://schemas.microsoft.com/office/drawing/2014/main" id="{4C5641CD-6C6B-C558-0F97-DBF6757F459F}"/>
              </a:ext>
            </a:extLst>
          </p:cNvPr>
          <p:cNvSpPr txBox="1"/>
          <p:nvPr/>
        </p:nvSpPr>
        <p:spPr>
          <a:xfrm>
            <a:off x="2524686" y="4432477"/>
            <a:ext cx="12491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coincé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stuck</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24" name="TextBox 23">
            <a:hlinkClick r:id="" action="ppaction://noaction">
              <a:snd r:embed="rId9" name="moineau.wav"/>
            </a:hlinkClick>
            <a:extLst>
              <a:ext uri="{FF2B5EF4-FFF2-40B4-BE49-F238E27FC236}">
                <a16:creationId xmlns:a16="http://schemas.microsoft.com/office/drawing/2014/main" id="{2FC5FDFD-C421-219B-7A99-5095A4130D8F}"/>
              </a:ext>
            </a:extLst>
          </p:cNvPr>
          <p:cNvSpPr txBox="1"/>
          <p:nvPr/>
        </p:nvSpPr>
        <p:spPr>
          <a:xfrm>
            <a:off x="8080082" y="3441081"/>
            <a:ext cx="155891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moineau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sparrow</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26" name="TextBox 25">
            <a:hlinkClick r:id="" action="ppaction://noaction">
              <a:snd r:embed="rId10" name="adjoint.wav"/>
            </a:hlinkClick>
            <a:extLst>
              <a:ext uri="{FF2B5EF4-FFF2-40B4-BE49-F238E27FC236}">
                <a16:creationId xmlns:a16="http://schemas.microsoft.com/office/drawing/2014/main" id="{22F3F0FD-5B31-4B3A-B345-1F5134DCADFF}"/>
              </a:ext>
            </a:extLst>
          </p:cNvPr>
          <p:cNvSpPr txBox="1"/>
          <p:nvPr/>
        </p:nvSpPr>
        <p:spPr>
          <a:xfrm>
            <a:off x="5050370" y="1999368"/>
            <a:ext cx="145345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adjoint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deputy</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28" name="TextBox 27">
            <a:hlinkClick r:id="" action="ppaction://noaction">
              <a:snd r:embed="rId11" name="lointain.wav"/>
            </a:hlinkClick>
            <a:extLst>
              <a:ext uri="{FF2B5EF4-FFF2-40B4-BE49-F238E27FC236}">
                <a16:creationId xmlns:a16="http://schemas.microsoft.com/office/drawing/2014/main" id="{FEAC2938-2091-9489-BA0E-A726EFDCAFAC}"/>
              </a:ext>
            </a:extLst>
          </p:cNvPr>
          <p:cNvSpPr txBox="1"/>
          <p:nvPr/>
        </p:nvSpPr>
        <p:spPr>
          <a:xfrm>
            <a:off x="75827" y="4449099"/>
            <a:ext cx="142595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lointain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distant</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30" name="TextBox 29">
            <a:hlinkClick r:id="" action="ppaction://noaction">
              <a:snd r:embed="rId12" name="conjoint.wav"/>
            </a:hlinkClick>
            <a:extLst>
              <a:ext uri="{FF2B5EF4-FFF2-40B4-BE49-F238E27FC236}">
                <a16:creationId xmlns:a16="http://schemas.microsoft.com/office/drawing/2014/main" id="{C26498F3-7514-9285-B6A3-48861A61D243}"/>
              </a:ext>
            </a:extLst>
          </p:cNvPr>
          <p:cNvSpPr txBox="1"/>
          <p:nvPr/>
        </p:nvSpPr>
        <p:spPr>
          <a:xfrm>
            <a:off x="7473778" y="2267214"/>
            <a:ext cx="151687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conjoint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spouse</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32" name="TextBox 31">
            <a:hlinkClick r:id="" action="ppaction://noaction">
              <a:snd r:embed="rId13" name="chanoine.wav"/>
            </a:hlinkClick>
            <a:extLst>
              <a:ext uri="{FF2B5EF4-FFF2-40B4-BE49-F238E27FC236}">
                <a16:creationId xmlns:a16="http://schemas.microsoft.com/office/drawing/2014/main" id="{1BB648C8-852C-A315-3C85-199A58D52383}"/>
              </a:ext>
            </a:extLst>
          </p:cNvPr>
          <p:cNvSpPr txBox="1"/>
          <p:nvPr/>
        </p:nvSpPr>
        <p:spPr>
          <a:xfrm>
            <a:off x="7391866" y="4716117"/>
            <a:ext cx="260462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chanoine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canon - religious person]</a:t>
            </a:r>
          </a:p>
        </p:txBody>
      </p:sp>
      <p:sp>
        <p:nvSpPr>
          <p:cNvPr id="34" name="TextBox 33">
            <a:hlinkClick r:id="" action="ppaction://noaction">
              <a:snd r:embed="rId14" name="pointure.wav"/>
            </a:hlinkClick>
            <a:extLst>
              <a:ext uri="{FF2B5EF4-FFF2-40B4-BE49-F238E27FC236}">
                <a16:creationId xmlns:a16="http://schemas.microsoft.com/office/drawing/2014/main" id="{67EC9472-9674-DCE9-46AA-378757BCA9E0}"/>
              </a:ext>
            </a:extLst>
          </p:cNvPr>
          <p:cNvSpPr txBox="1"/>
          <p:nvPr/>
        </p:nvSpPr>
        <p:spPr>
          <a:xfrm>
            <a:off x="2282687" y="1984070"/>
            <a:ext cx="184111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pointure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shoe</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 </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size</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endPar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endParaRPr>
          </a:p>
        </p:txBody>
      </p:sp>
      <p:sp>
        <p:nvSpPr>
          <p:cNvPr id="36" name="TextBox 35">
            <a:hlinkClick r:id="" action="ppaction://noaction">
              <a:snd r:embed="rId15" name="pointillisme.wav"/>
            </a:hlinkClick>
            <a:extLst>
              <a:ext uri="{FF2B5EF4-FFF2-40B4-BE49-F238E27FC236}">
                <a16:creationId xmlns:a16="http://schemas.microsoft.com/office/drawing/2014/main" id="{90A38ED3-B0A0-C317-204D-5240B39AF92E}"/>
              </a:ext>
            </a:extLst>
          </p:cNvPr>
          <p:cNvSpPr txBox="1"/>
          <p:nvPr/>
        </p:nvSpPr>
        <p:spPr>
          <a:xfrm>
            <a:off x="4566779" y="5312188"/>
            <a:ext cx="197114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pointillisme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pointillism</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38" name="TextBox 37">
            <a:hlinkClick r:id="" action="ppaction://noaction">
              <a:snd r:embed="rId16" name="neanmoins.wav"/>
            </a:hlinkClick>
            <a:extLst>
              <a:ext uri="{FF2B5EF4-FFF2-40B4-BE49-F238E27FC236}">
                <a16:creationId xmlns:a16="http://schemas.microsoft.com/office/drawing/2014/main" id="{AD37D298-926F-661F-5BF0-8756D7842DAE}"/>
              </a:ext>
            </a:extLst>
          </p:cNvPr>
          <p:cNvSpPr txBox="1"/>
          <p:nvPr/>
        </p:nvSpPr>
        <p:spPr>
          <a:xfrm>
            <a:off x="3340918" y="1178606"/>
            <a:ext cx="202151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néanmoins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nevertheless</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40" name="TextBox 39">
            <a:hlinkClick r:id="" action="ppaction://noaction">
              <a:snd r:embed="rId17" name="macedoine.wav"/>
            </a:hlinkClick>
            <a:extLst>
              <a:ext uri="{FF2B5EF4-FFF2-40B4-BE49-F238E27FC236}">
                <a16:creationId xmlns:a16="http://schemas.microsoft.com/office/drawing/2014/main" id="{DA822817-F12F-46AE-346A-D39BCA61469C}"/>
              </a:ext>
            </a:extLst>
          </p:cNvPr>
          <p:cNvSpPr txBox="1"/>
          <p:nvPr/>
        </p:nvSpPr>
        <p:spPr>
          <a:xfrm>
            <a:off x="1310378" y="5527632"/>
            <a:ext cx="20448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Macédoine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Macedonia</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sp>
        <p:nvSpPr>
          <p:cNvPr id="42" name="TextBox 41">
            <a:hlinkClick r:id="" action="ppaction://noaction">
              <a:snd r:embed="rId18" name="shampooing.wav"/>
            </a:hlinkClick>
            <a:extLst>
              <a:ext uri="{FF2B5EF4-FFF2-40B4-BE49-F238E27FC236}">
                <a16:creationId xmlns:a16="http://schemas.microsoft.com/office/drawing/2014/main" id="{5773B339-FF86-5B7F-4D64-61B3C92E60CC}"/>
              </a:ext>
            </a:extLst>
          </p:cNvPr>
          <p:cNvSpPr txBox="1"/>
          <p:nvPr/>
        </p:nvSpPr>
        <p:spPr>
          <a:xfrm>
            <a:off x="4752724" y="4114007"/>
            <a:ext cx="220443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shampooing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shampoo</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pic>
        <p:nvPicPr>
          <p:cNvPr id="3" name="Picture 2" descr="A picture containing porcelain&#10;&#10;Description automatically generated">
            <a:extLst>
              <a:ext uri="{FF2B5EF4-FFF2-40B4-BE49-F238E27FC236}">
                <a16:creationId xmlns:a16="http://schemas.microsoft.com/office/drawing/2014/main" id="{2812696E-FD88-4130-E713-FF41F28F52F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93214" y="1483768"/>
            <a:ext cx="1488618" cy="744309"/>
          </a:xfrm>
          <a:prstGeom prst="rect">
            <a:avLst/>
          </a:prstGeom>
        </p:spPr>
      </p:pic>
      <p:pic>
        <p:nvPicPr>
          <p:cNvPr id="21" name="Picture 20" descr="Diagram&#10;&#10;Description automatically generated">
            <a:extLst>
              <a:ext uri="{FF2B5EF4-FFF2-40B4-BE49-F238E27FC236}">
                <a16:creationId xmlns:a16="http://schemas.microsoft.com/office/drawing/2014/main" id="{7E012030-3AC8-8EA1-1714-3A365D82505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25235" y="810397"/>
            <a:ext cx="1206295" cy="1206295"/>
          </a:xfrm>
          <a:prstGeom prst="rect">
            <a:avLst/>
          </a:prstGeom>
        </p:spPr>
      </p:pic>
      <p:pic>
        <p:nvPicPr>
          <p:cNvPr id="29" name="Picture 28" descr="Shape, arrow&#10;&#10;Description automatically generated">
            <a:extLst>
              <a:ext uri="{FF2B5EF4-FFF2-40B4-BE49-F238E27FC236}">
                <a16:creationId xmlns:a16="http://schemas.microsoft.com/office/drawing/2014/main" id="{48803DD4-B378-9A98-7A49-00230DDE1DB0}"/>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3591621" y="2323490"/>
            <a:ext cx="1252097" cy="731599"/>
          </a:xfrm>
          <a:prstGeom prst="rect">
            <a:avLst/>
          </a:prstGeom>
        </p:spPr>
      </p:pic>
      <p:pic>
        <p:nvPicPr>
          <p:cNvPr id="33" name="Picture 32" descr="Logo, icon&#10;&#10;Description automatically generated">
            <a:extLst>
              <a:ext uri="{FF2B5EF4-FFF2-40B4-BE49-F238E27FC236}">
                <a16:creationId xmlns:a16="http://schemas.microsoft.com/office/drawing/2014/main" id="{7478C527-0380-FE38-149A-FD809F03015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1519" y="2048010"/>
            <a:ext cx="721362" cy="720799"/>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F0440C2F-D4C5-4C4B-D9E2-58C2408D3CF3}"/>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31991" r="27422" b="16565"/>
          <a:stretch/>
        </p:blipFill>
        <p:spPr>
          <a:xfrm>
            <a:off x="233868" y="3177201"/>
            <a:ext cx="1043110" cy="1125775"/>
          </a:xfrm>
          <a:prstGeom prst="rect">
            <a:avLst/>
          </a:prstGeom>
        </p:spPr>
      </p:pic>
      <p:pic>
        <p:nvPicPr>
          <p:cNvPr id="19" name="Picture 18" descr="A picture containing old&#10;&#10;Description automatically generated">
            <a:extLst>
              <a:ext uri="{FF2B5EF4-FFF2-40B4-BE49-F238E27FC236}">
                <a16:creationId xmlns:a16="http://schemas.microsoft.com/office/drawing/2014/main" id="{5249E104-0577-F9BA-366E-F969BD02D86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922982" y="4558186"/>
            <a:ext cx="733183" cy="1384180"/>
          </a:xfrm>
          <a:prstGeom prst="rect">
            <a:avLst/>
          </a:prstGeom>
        </p:spPr>
      </p:pic>
      <p:pic>
        <p:nvPicPr>
          <p:cNvPr id="35" name="Picture 34" descr="Logo&#10;&#10;Description automatically generated">
            <a:extLst>
              <a:ext uri="{FF2B5EF4-FFF2-40B4-BE49-F238E27FC236}">
                <a16:creationId xmlns:a16="http://schemas.microsoft.com/office/drawing/2014/main" id="{CE3F84C0-D760-F356-A6B6-F09C2C27FC7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912162" y="3472179"/>
            <a:ext cx="980407" cy="892323"/>
          </a:xfrm>
          <a:prstGeom prst="rect">
            <a:avLst/>
          </a:prstGeom>
        </p:spPr>
      </p:pic>
      <p:pic>
        <p:nvPicPr>
          <p:cNvPr id="41" name="Picture 40" descr="A picture containing logo&#10;&#10;Description automatically generated">
            <a:extLst>
              <a:ext uri="{FF2B5EF4-FFF2-40B4-BE49-F238E27FC236}">
                <a16:creationId xmlns:a16="http://schemas.microsoft.com/office/drawing/2014/main" id="{B444B29A-D434-B67D-850B-903943DA7FE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630284" y="3691357"/>
            <a:ext cx="1154187" cy="1308556"/>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id="{DFFF7337-B047-F2AC-D155-F8D5FDEE810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814936" y="2227246"/>
            <a:ext cx="1171088" cy="1015553"/>
          </a:xfrm>
          <a:prstGeom prst="rect">
            <a:avLst/>
          </a:prstGeom>
        </p:spPr>
      </p:pic>
      <p:pic>
        <p:nvPicPr>
          <p:cNvPr id="48" name="Picture 47" descr="Icon&#10;&#10;Description automatically generated">
            <a:extLst>
              <a:ext uri="{FF2B5EF4-FFF2-40B4-BE49-F238E27FC236}">
                <a16:creationId xmlns:a16="http://schemas.microsoft.com/office/drawing/2014/main" id="{21630E01-FD2C-765D-C92A-76235BADC74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431812" y="3078161"/>
            <a:ext cx="650214" cy="1109699"/>
          </a:xfrm>
          <a:prstGeom prst="rect">
            <a:avLst/>
          </a:prstGeom>
        </p:spPr>
      </p:pic>
      <p:pic>
        <p:nvPicPr>
          <p:cNvPr id="50" name="Picture 49">
            <a:extLst>
              <a:ext uri="{FF2B5EF4-FFF2-40B4-BE49-F238E27FC236}">
                <a16:creationId xmlns:a16="http://schemas.microsoft.com/office/drawing/2014/main" id="{A9D5D489-0243-4296-A9FB-A255E82BDDBD}"/>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752250" y="5307746"/>
            <a:ext cx="898417" cy="898417"/>
          </a:xfrm>
          <a:prstGeom prst="rect">
            <a:avLst/>
          </a:prstGeom>
        </p:spPr>
      </p:pic>
      <p:pic>
        <p:nvPicPr>
          <p:cNvPr id="52" name="Picture 51">
            <a:extLst>
              <a:ext uri="{FF2B5EF4-FFF2-40B4-BE49-F238E27FC236}">
                <a16:creationId xmlns:a16="http://schemas.microsoft.com/office/drawing/2014/main" id="{7C4828DB-DD13-F283-4CC0-EA26BD5B0E65}"/>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167615" y="3102621"/>
            <a:ext cx="847775" cy="1243014"/>
          </a:xfrm>
          <a:prstGeom prst="rect">
            <a:avLst/>
          </a:prstGeom>
        </p:spPr>
      </p:pic>
      <p:pic>
        <p:nvPicPr>
          <p:cNvPr id="54" name="Picture 53" descr="Icon&#10;&#10;Description automatically generated">
            <a:extLst>
              <a:ext uri="{FF2B5EF4-FFF2-40B4-BE49-F238E27FC236}">
                <a16:creationId xmlns:a16="http://schemas.microsoft.com/office/drawing/2014/main" id="{C0291790-9BFB-1941-8BD0-D32EC48693F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333660" y="2174430"/>
            <a:ext cx="640358" cy="1029721"/>
          </a:xfrm>
          <a:prstGeom prst="rect">
            <a:avLst/>
          </a:prstGeom>
        </p:spPr>
      </p:pic>
      <p:pic>
        <p:nvPicPr>
          <p:cNvPr id="56" name="Picture 55" descr="A picture containing dryer&#10;&#10;Description automatically generated">
            <a:extLst>
              <a:ext uri="{FF2B5EF4-FFF2-40B4-BE49-F238E27FC236}">
                <a16:creationId xmlns:a16="http://schemas.microsoft.com/office/drawing/2014/main" id="{60067735-DD53-C3EA-4EDC-88CFA4B46BDA}"/>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05001" y="5218540"/>
            <a:ext cx="1066644" cy="1066644"/>
          </a:xfrm>
          <a:prstGeom prst="rect">
            <a:avLst/>
          </a:prstGeom>
        </p:spPr>
      </p:pic>
      <p:sp>
        <p:nvSpPr>
          <p:cNvPr id="46" name="TextBox 45">
            <a:hlinkClick r:id="" action="ppaction://noaction">
              <a:snd r:embed="rId33" name="patrimoine.wav"/>
            </a:hlinkClick>
            <a:extLst>
              <a:ext uri="{FF2B5EF4-FFF2-40B4-BE49-F238E27FC236}">
                <a16:creationId xmlns:a16="http://schemas.microsoft.com/office/drawing/2014/main" id="{F873F8F6-DFCC-FE7C-BC10-CAB4C5CD9C1E}"/>
              </a:ext>
            </a:extLst>
          </p:cNvPr>
          <p:cNvSpPr txBox="1"/>
          <p:nvPr/>
        </p:nvSpPr>
        <p:spPr>
          <a:xfrm>
            <a:off x="6561516" y="633636"/>
            <a:ext cx="1861386"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104F75"/>
                </a:solidFill>
                <a:effectLst/>
                <a:uLnTx/>
                <a:uFillTx/>
                <a:latin typeface="Century Gothic" panose="020F0302020204030204"/>
                <a:ea typeface="+mn-ea"/>
                <a:cs typeface="+mn-cs"/>
              </a:rPr>
              <a:t>patrimoine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r>
              <a:rPr kumimoji="0" lang="en-GB" sz="2000" b="0" i="0" u="none" strike="noStrike" kern="1200" cap="none" spc="0" normalizeH="0" baseline="0" noProof="0" dirty="0">
                <a:ln>
                  <a:noFill/>
                </a:ln>
                <a:solidFill>
                  <a:srgbClr val="104F75"/>
                </a:solidFill>
                <a:effectLst/>
                <a:uLnTx/>
                <a:uFillTx/>
                <a:latin typeface="Century Gothic" panose="020F0302020204030204"/>
                <a:ea typeface="+mn-ea"/>
                <a:cs typeface="+mn-cs"/>
              </a:rPr>
              <a:t>heritage</a:t>
            </a:r>
            <a:r>
              <a:rPr kumimoji="0" lang="fr-FR" sz="2000" b="0" i="0" u="none" strike="noStrike" kern="1200" cap="none" spc="0" normalizeH="0" baseline="0" noProof="0" dirty="0">
                <a:ln>
                  <a:noFill/>
                </a:ln>
                <a:solidFill>
                  <a:srgbClr val="104F75"/>
                </a:solidFill>
                <a:effectLst/>
                <a:uLnTx/>
                <a:uFillTx/>
                <a:latin typeface="Century Gothic" panose="020F0302020204030204"/>
                <a:ea typeface="+mn-ea"/>
                <a:cs typeface="+mn-cs"/>
              </a:rPr>
              <a:t>]</a:t>
            </a:r>
          </a:p>
        </p:txBody>
      </p:sp>
      <p:pic>
        <p:nvPicPr>
          <p:cNvPr id="58" name="Picture 57" descr="Icon&#10;&#10;Description automatically generated">
            <a:extLst>
              <a:ext uri="{FF2B5EF4-FFF2-40B4-BE49-F238E27FC236}">
                <a16:creationId xmlns:a16="http://schemas.microsoft.com/office/drawing/2014/main" id="{6CC31370-D6FA-E8B0-FDEB-B4AECD0366F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588143" y="4977944"/>
            <a:ext cx="836023" cy="651837"/>
          </a:xfrm>
          <a:prstGeom prst="rect">
            <a:avLst/>
          </a:prstGeom>
        </p:spPr>
      </p:pic>
      <p:grpSp>
        <p:nvGrpSpPr>
          <p:cNvPr id="39" name="Group 38">
            <a:extLst>
              <a:ext uri="{FF2B5EF4-FFF2-40B4-BE49-F238E27FC236}">
                <a16:creationId xmlns:a16="http://schemas.microsoft.com/office/drawing/2014/main" id="{B1DC9B1F-CAC5-5069-FF44-A8F4C3F36872}"/>
              </a:ext>
            </a:extLst>
          </p:cNvPr>
          <p:cNvGrpSpPr/>
          <p:nvPr/>
        </p:nvGrpSpPr>
        <p:grpSpPr>
          <a:xfrm>
            <a:off x="500336" y="1426805"/>
            <a:ext cx="9606918" cy="3175070"/>
            <a:chOff x="581678" y="1339043"/>
            <a:chExt cx="9606918" cy="3175070"/>
          </a:xfrm>
        </p:grpSpPr>
        <p:sp>
          <p:nvSpPr>
            <p:cNvPr id="2" name="Speech Bubble: Rectangle with Corners Rounded 1">
              <a:extLst>
                <a:ext uri="{FF2B5EF4-FFF2-40B4-BE49-F238E27FC236}">
                  <a16:creationId xmlns:a16="http://schemas.microsoft.com/office/drawing/2014/main" id="{81B2852C-CDC6-8EA3-8A23-6C4167B08381}"/>
                </a:ext>
              </a:extLst>
            </p:cNvPr>
            <p:cNvSpPr/>
            <p:nvPr/>
          </p:nvSpPr>
          <p:spPr>
            <a:xfrm>
              <a:off x="581678" y="1339043"/>
              <a:ext cx="9606918" cy="3175070"/>
            </a:xfrm>
            <a:prstGeom prst="wedgeRoundRectCallout">
              <a:avLst>
                <a:gd name="adj1" fmla="val -12421"/>
                <a:gd name="adj2" fmla="val 69238"/>
                <a:gd name="adj3" fmla="val 16667"/>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5" name="Picture 24">
              <a:extLst>
                <a:ext uri="{FF2B5EF4-FFF2-40B4-BE49-F238E27FC236}">
                  <a16:creationId xmlns:a16="http://schemas.microsoft.com/office/drawing/2014/main" id="{FC8013FF-F34B-496B-850B-CBB5EA2C47C5}"/>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341306" y="1874370"/>
              <a:ext cx="3473365" cy="2313315"/>
            </a:xfrm>
            <a:prstGeom prst="rect">
              <a:avLst/>
            </a:prstGeom>
          </p:spPr>
        </p:pic>
        <p:sp>
          <p:nvSpPr>
            <p:cNvPr id="31" name="TextBox 30">
              <a:extLst>
                <a:ext uri="{FF2B5EF4-FFF2-40B4-BE49-F238E27FC236}">
                  <a16:creationId xmlns:a16="http://schemas.microsoft.com/office/drawing/2014/main" id="{A36903CA-6F0F-4EDD-F900-9A689F294BA4}"/>
                </a:ext>
              </a:extLst>
            </p:cNvPr>
            <p:cNvSpPr txBox="1"/>
            <p:nvPr/>
          </p:nvSpPr>
          <p:spPr>
            <a:xfrm>
              <a:off x="701722" y="1619727"/>
              <a:ext cx="532716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Pointillism is a painting technique that uses dots to make a picture.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It was developed in France in the late 19th century by Georges Seurat and Paul Signac.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This is a painting of an island in the Seine by Georges Seurat.</a:t>
              </a:r>
            </a:p>
          </p:txBody>
        </p:sp>
      </p:grpSp>
    </p:spTree>
    <p:extLst>
      <p:ext uri="{BB962C8B-B14F-4D97-AF65-F5344CB8AC3E}">
        <p14:creationId xmlns:p14="http://schemas.microsoft.com/office/powerpoint/2010/main" val="3035099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remove" nodeType="afterEffect">
                                  <p:stCondLst>
                                    <p:cond delay="0"/>
                                  </p:stCondLst>
                                  <p:childTnLst>
                                    <p:animEffect transition="out" filter="slide(fromBottom)">
                                      <p:cBhvr>
                                        <p:cTn id="6" dur="59000"/>
                                        <p:tgtEl>
                                          <p:spTgt spid="6"/>
                                        </p:tgtEl>
                                      </p:cBhvr>
                                    </p:animEffect>
                                    <p:set>
                                      <p:cBhvr>
                                        <p:cTn id="7" dur="1" fill="hold">
                                          <p:stCondLst>
                                            <p:cond delay="58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50"/>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5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[ay]</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15076"/>
                </a:solidFill>
                <a:effectLst/>
                <a:uLnTx/>
                <a:uFillTx/>
                <a:latin typeface="Century Gothic" panose="020F0302020204030204"/>
                <a:ea typeface="+mn-ea"/>
                <a:cs typeface="+mn-cs"/>
              </a:rPr>
              <a:t>Introduction</a:t>
            </a:r>
          </a:p>
        </p:txBody>
      </p:sp>
    </p:spTree>
    <p:extLst>
      <p:ext uri="{BB962C8B-B14F-4D97-AF65-F5344CB8AC3E}">
        <p14:creationId xmlns:p14="http://schemas.microsoft.com/office/powerpoint/2010/main" val="134442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4E4-E74B-0C47-9E43-EAB70112822B}"/>
              </a:ext>
            </a:extLst>
          </p:cNvPr>
          <p:cNvSpPr>
            <a:spLocks noGrp="1"/>
          </p:cNvSpPr>
          <p:nvPr>
            <p:ph type="title"/>
          </p:nvPr>
        </p:nvSpPr>
        <p:spPr>
          <a:xfrm>
            <a:off x="263717" y="417998"/>
            <a:ext cx="3770401" cy="1647470"/>
          </a:xfrm>
        </p:spPr>
        <p:txBody>
          <a:bodyPr>
            <a:normAutofit fontScale="90000"/>
          </a:bodyPr>
          <a:lstStyle/>
          <a:p>
            <a:pPr lvl="0">
              <a:lnSpc>
                <a:spcPct val="100000"/>
              </a:lnSpc>
              <a:spcBef>
                <a:spcPts val="0"/>
              </a:spcBef>
            </a:pPr>
            <a:r>
              <a:rPr lang="fr-FR" sz="20000" b="1" dirty="0">
                <a:solidFill>
                  <a:srgbClr val="1F4E79"/>
                </a:solidFill>
                <a:ea typeface="+mn-ea"/>
                <a:cs typeface="Calibri" panose="020F0502020204030204" pitchFamily="34" charset="0"/>
              </a:rPr>
              <a:t>oin</a:t>
            </a:r>
            <a:endParaRPr lang="fr-FR" dirty="0"/>
          </a:p>
        </p:txBody>
      </p:sp>
      <p:sp>
        <p:nvSpPr>
          <p:cNvPr id="4" name="TextBox 3"/>
          <p:cNvSpPr txBox="1"/>
          <p:nvPr/>
        </p:nvSpPr>
        <p:spPr>
          <a:xfrm>
            <a:off x="3819128" y="3655804"/>
            <a:ext cx="511069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12000" b="1"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12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69999B3E-37A7-4049-A525-068516B84387}"/>
              </a:ext>
            </a:extLst>
          </p:cNvPr>
          <p:cNvSpPr/>
          <p:nvPr/>
        </p:nvSpPr>
        <p:spPr>
          <a:xfrm>
            <a:off x="5521517" y="5434916"/>
            <a:ext cx="170591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[need]</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9DC05638-6B3C-4AFC-A970-DE56F6AF1E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57518" y="789443"/>
            <a:ext cx="2173429" cy="3127896"/>
          </a:xfrm>
          <a:prstGeom prst="rect">
            <a:avLst/>
          </a:prstGeom>
        </p:spPr>
      </p:pic>
    </p:spTree>
    <p:extLst>
      <p:ext uri="{BB962C8B-B14F-4D97-AF65-F5344CB8AC3E}">
        <p14:creationId xmlns:p14="http://schemas.microsoft.com/office/powerpoint/2010/main" val="40833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esoi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besoin.wav"/>
                                        </p:tgtEl>
                                      </p:cMediaNode>
                                    </p:audio>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bes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7553" y="2459504"/>
            <a:ext cx="511069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12000" b="1"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12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2318E5CC-E16D-B548-A22D-104048FC0E08}"/>
              </a:ext>
            </a:extLst>
          </p:cNvPr>
          <p:cNvSpPr>
            <a:spLocks noGrp="1"/>
          </p:cNvSpPr>
          <p:nvPr>
            <p:ph type="title"/>
          </p:nvPr>
        </p:nvSpPr>
        <p:spPr>
          <a:xfrm>
            <a:off x="310860" y="383708"/>
            <a:ext cx="10515600" cy="1467952"/>
          </a:xfrm>
        </p:spPr>
        <p:txBody>
          <a:bodyPr>
            <a:normAutofit fontScale="90000"/>
          </a:bodyPr>
          <a:lstStyle/>
          <a:p>
            <a:pPr lvl="0">
              <a:lnSpc>
                <a:spcPct val="100000"/>
              </a:lnSpc>
              <a:spcBef>
                <a:spcPts val="0"/>
              </a:spcBef>
            </a:pPr>
            <a:r>
              <a:rPr lang="en-GB" sz="20000" b="1" dirty="0">
                <a:solidFill>
                  <a:srgbClr val="1F4E79"/>
                </a:solidFill>
                <a:latin typeface="Century Gothic" panose="020B0502020202020204" pitchFamily="34" charset="0"/>
                <a:ea typeface="+mn-ea"/>
                <a:cs typeface="Calibri" panose="020F0502020204030204" pitchFamily="34" charset="0"/>
              </a:rPr>
              <a:t>oin</a:t>
            </a:r>
            <a:endParaRPr lang="en-US" dirty="0"/>
          </a:p>
        </p:txBody>
      </p:sp>
    </p:spTree>
    <p:extLst>
      <p:ext uri="{BB962C8B-B14F-4D97-AF65-F5344CB8AC3E}">
        <p14:creationId xmlns:p14="http://schemas.microsoft.com/office/powerpoint/2010/main" val="3722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es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4E4-E74B-0C47-9E43-EAB70112822B}"/>
              </a:ext>
            </a:extLst>
          </p:cNvPr>
          <p:cNvSpPr>
            <a:spLocks noGrp="1"/>
          </p:cNvSpPr>
          <p:nvPr>
            <p:ph type="title"/>
          </p:nvPr>
        </p:nvSpPr>
        <p:spPr>
          <a:xfrm>
            <a:off x="322290" y="405738"/>
            <a:ext cx="10515600" cy="1325563"/>
          </a:xfrm>
        </p:spPr>
        <p:txBody>
          <a:bodyPr>
            <a:normAutofit fontScale="90000"/>
          </a:bodyPr>
          <a:lstStyle/>
          <a:p>
            <a:pPr lvl="0">
              <a:lnSpc>
                <a:spcPct val="100000"/>
              </a:lnSpc>
              <a:spcBef>
                <a:spcPts val="0"/>
              </a:spcBef>
            </a:pPr>
            <a:r>
              <a:rPr lang="en-GB" sz="20000" b="1" dirty="0">
                <a:solidFill>
                  <a:srgbClr val="1F4E79"/>
                </a:solidFill>
                <a:latin typeface="Century Gothic" panose="020B0502020202020204" pitchFamily="34" charset="0"/>
                <a:ea typeface="+mn-ea"/>
                <a:cs typeface="Calibri" panose="020F0502020204030204" pitchFamily="34" charset="0"/>
              </a:rPr>
              <a:t>oin</a:t>
            </a:r>
            <a:endParaRPr lang="en-US" dirty="0"/>
          </a:p>
        </p:txBody>
      </p:sp>
      <p:sp>
        <p:nvSpPr>
          <p:cNvPr id="4" name="TextBox 3"/>
          <p:cNvSpPr txBox="1"/>
          <p:nvPr/>
        </p:nvSpPr>
        <p:spPr>
          <a:xfrm>
            <a:off x="3839388" y="4188239"/>
            <a:ext cx="5110694" cy="193899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12000" b="1"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12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1D34CA6-92DF-4320-9107-9CA1215B7E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146172" y="1068520"/>
            <a:ext cx="2238477" cy="344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77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besoi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bes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5938" y="146448"/>
            <a:ext cx="3528469" cy="1325563"/>
          </a:xfrm>
        </p:spPr>
        <p:txBody>
          <a:bodyPr>
            <a:normAutofit fontScale="90000"/>
          </a:bodyPr>
          <a:lstStyle/>
          <a:p>
            <a:pPr algn="ctr"/>
            <a:r>
              <a:rPr lang="en-GB" sz="13300" b="1" dirty="0">
                <a:solidFill>
                  <a:srgbClr val="115076"/>
                </a:solidFill>
                <a:cs typeface="Calibri" panose="020F0502020204030204" pitchFamily="34" charset="0"/>
              </a:rPr>
              <a:t>oin</a:t>
            </a:r>
            <a:endParaRPr lang="en-GB" dirty="0"/>
          </a:p>
        </p:txBody>
      </p:sp>
      <p:sp>
        <p:nvSpPr>
          <p:cNvPr id="9" name="Rounded Rectangle 8" descr="rectangle"/>
          <p:cNvSpPr/>
          <p:nvPr/>
        </p:nvSpPr>
        <p:spPr>
          <a:xfrm>
            <a:off x="4171385" y="1695972"/>
            <a:ext cx="39058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4773145" y="3212035"/>
            <a:ext cx="2634054"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4" name="Rectangle 3"/>
          <p:cNvSpPr/>
          <p:nvPr/>
        </p:nvSpPr>
        <p:spPr>
          <a:xfrm>
            <a:off x="1142208" y="5268"/>
            <a:ext cx="181011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8531843" y="3127979"/>
            <a:ext cx="36147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j</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r>
              <a:rPr lang="fr-FR" sz="6000" dirty="0">
                <a:solidFill>
                  <a:srgbClr val="115076"/>
                </a:solidFill>
                <a:latin typeface="Century Gothic" panose="020B0502020202020204" pitchFamily="34" charset="0"/>
                <a:cs typeface="Calibri" panose="020F0502020204030204" pitchFamily="34" charset="0"/>
              </a:rPr>
              <a:t>dre</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cs typeface="Calibri" panose="020F0502020204030204" pitchFamily="34" charset="0"/>
            </a:endParaRPr>
          </a:p>
        </p:txBody>
      </p:sp>
      <p:sp>
        <p:nvSpPr>
          <p:cNvPr id="7" name="TextBox 6"/>
          <p:cNvSpPr txBox="1"/>
          <p:nvPr/>
        </p:nvSpPr>
        <p:spPr>
          <a:xfrm>
            <a:off x="3944022" y="4489333"/>
            <a:ext cx="4292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m</a:t>
            </a:r>
            <a:r>
              <a:rPr lang="fr-FR" sz="6000" dirty="0">
                <a:solidFill>
                  <a:srgbClr val="E87D1E"/>
                </a:solidFill>
                <a:latin typeface="Century Gothic" panose="020B0502020202020204" pitchFamily="34" charset="0"/>
                <a:cs typeface="Calibri" panose="020F0502020204030204" pitchFamily="34" charset="0"/>
              </a:rPr>
              <a:t>oin</a:t>
            </a: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s</a:t>
            </a:r>
          </a:p>
        </p:txBody>
      </p:sp>
      <p:sp>
        <p:nvSpPr>
          <p:cNvPr id="8" name="TextBox 7"/>
          <p:cNvSpPr txBox="1"/>
          <p:nvPr/>
        </p:nvSpPr>
        <p:spPr>
          <a:xfrm>
            <a:off x="8162567" y="5268"/>
            <a:ext cx="4353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r>
              <a:rPr lang="fr-FR" sz="6000" dirty="0">
                <a:solidFill>
                  <a:srgbClr val="115076"/>
                </a:solidFill>
                <a:latin typeface="Century Gothic" panose="020B0502020202020204" pitchFamily="34" charset="0"/>
                <a:cs typeface="Calibri" panose="020F0502020204030204" pitchFamily="34" charset="0"/>
              </a:rPr>
              <a:t>t</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0" name="Rectangle 9"/>
          <p:cNvSpPr/>
          <p:nvPr/>
        </p:nvSpPr>
        <p:spPr>
          <a:xfrm>
            <a:off x="650086" y="3127979"/>
            <a:ext cx="27943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tém</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endParaRPr kumimoji="0" lang="fr-FR" sz="6000" b="0" i="0" u="none" strike="noStrike" kern="1200" cap="none" spc="0" normalizeH="0" baseline="0" dirty="0">
              <a:ln>
                <a:noFill/>
              </a:ln>
              <a:solidFill>
                <a:srgbClr val="115076"/>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C70D5E9-D171-FB4C-B44F-3112BADFC250}"/>
              </a:ext>
            </a:extLst>
          </p:cNvPr>
          <p:cNvSpPr/>
          <p:nvPr/>
        </p:nvSpPr>
        <p:spPr>
          <a:xfrm>
            <a:off x="1005953" y="3878351"/>
            <a:ext cx="208262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[witness]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FCE9EC45-610A-4F72-8A13-7E64BA481FA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589842" y="1875045"/>
            <a:ext cx="1000660" cy="1539477"/>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3F49D309-36A8-4F74-97E8-8782EC8DF9E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7166" r="7166"/>
          <a:stretch/>
        </p:blipFill>
        <p:spPr bwMode="auto">
          <a:xfrm>
            <a:off x="847104" y="1568871"/>
            <a:ext cx="2400318" cy="16920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D1A9FA24-61D6-492A-81C5-0880790571A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9463553" y="4648561"/>
            <a:ext cx="1751323" cy="16363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BBA643B-474A-FD44-840A-6758FB6BC684}"/>
              </a:ext>
            </a:extLst>
          </p:cNvPr>
          <p:cNvSpPr/>
          <p:nvPr/>
        </p:nvSpPr>
        <p:spPr>
          <a:xfrm>
            <a:off x="9697051" y="809229"/>
            <a:ext cx="12843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152336E9-B3FF-114F-AA7D-81376910679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573345" y="1589561"/>
            <a:ext cx="1531738" cy="1524558"/>
          </a:xfrm>
          <a:prstGeom prst="rect">
            <a:avLst/>
          </a:prstGeom>
        </p:spPr>
      </p:pic>
      <p:sp>
        <p:nvSpPr>
          <p:cNvPr id="20" name="Rectangle 19">
            <a:extLst>
              <a:ext uri="{FF2B5EF4-FFF2-40B4-BE49-F238E27FC236}">
                <a16:creationId xmlns:a16="http://schemas.microsoft.com/office/drawing/2014/main" id="{AD07ACB1-F458-BC4E-BDA3-04FDB85AE260}"/>
              </a:ext>
            </a:extLst>
          </p:cNvPr>
          <p:cNvSpPr/>
          <p:nvPr/>
        </p:nvSpPr>
        <p:spPr>
          <a:xfrm>
            <a:off x="5460032" y="5420595"/>
            <a:ext cx="126028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[less]</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1A5FA638-F01B-4E68-9AD3-4A2F58E71CF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926528" y="4684273"/>
            <a:ext cx="2241470" cy="1600680"/>
          </a:xfrm>
          <a:prstGeom prst="rect">
            <a:avLst/>
          </a:prstGeom>
        </p:spPr>
      </p:pic>
      <p:sp>
        <p:nvSpPr>
          <p:cNvPr id="19" name="Rectangle 18">
            <a:extLst>
              <a:ext uri="{FF2B5EF4-FFF2-40B4-BE49-F238E27FC236}">
                <a16:creationId xmlns:a16="http://schemas.microsoft.com/office/drawing/2014/main" id="{E969D63D-0B46-4FF0-8A50-926805B8E940}"/>
              </a:ext>
            </a:extLst>
          </p:cNvPr>
          <p:cNvSpPr/>
          <p:nvPr/>
        </p:nvSpPr>
        <p:spPr>
          <a:xfrm>
            <a:off x="1062058" y="809229"/>
            <a:ext cx="197041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[corner]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3" name="Rectangle 22">
            <a:extLst>
              <a:ext uri="{FF2B5EF4-FFF2-40B4-BE49-F238E27FC236}">
                <a16:creationId xmlns:a16="http://schemas.microsoft.com/office/drawing/2014/main" id="{74BC5EAE-8507-4C44-AA66-8EDC57B3D42A}"/>
              </a:ext>
            </a:extLst>
          </p:cNvPr>
          <p:cNvSpPr/>
          <p:nvPr/>
        </p:nvSpPr>
        <p:spPr>
          <a:xfrm>
            <a:off x="9404503" y="3904532"/>
            <a:ext cx="1869423"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r>
              <a:rPr kumimoji="0" lang="en-GB" sz="3600" b="0" i="0" u="none" strike="noStrike" kern="1200" cap="none" spc="0" normalizeH="0" noProof="0" dirty="0">
                <a:ln>
                  <a:noFill/>
                </a:ln>
                <a:solidFill>
                  <a:srgbClr val="115076"/>
                </a:solidFill>
                <a:effectLst/>
                <a:uLnTx/>
                <a:uFillTx/>
                <a:latin typeface="Century Gothic" panose="020B0502020202020204" pitchFamily="34" charset="0"/>
                <a:ea typeface="+mn-ea"/>
                <a:cs typeface="Calibri" panose="020F0502020204030204" pitchFamily="34" charset="0"/>
              </a:rPr>
              <a:t> join</a:t>
            </a: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358684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oy envoye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5" name="coin.wav"/>
                                        </p:tgtEl>
                                      </p:cMediaNode>
                                    </p:audio>
                                  </p:sub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subTnLst>
                                    <p:audio>
                                      <p:cMediaNode>
                                        <p:cTn display="0" masterRel="sameClick">
                                          <p:stCondLst>
                                            <p:cond evt="begin" delay="0">
                                              <p:tn val="16"/>
                                            </p:cond>
                                          </p:stCondLst>
                                          <p:endCondLst>
                                            <p:cond evt="onStopAudio" delay="0">
                                              <p:tgtEl>
                                                <p:sldTgt/>
                                              </p:tgtEl>
                                            </p:cond>
                                          </p:endCondLst>
                                        </p:cTn>
                                        <p:tgtEl>
                                          <p:sndTgt r:embed="rId6" name="besoin.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5" name="coi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000"/>
                                        <p:tgtEl>
                                          <p:spTgt spid="19"/>
                                        </p:tgtEl>
                                      </p:cBhvr>
                                    </p:animEffect>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par>
                                <p:cTn id="29" presetID="10" presetClass="entr" presetSubtype="0" fill="hold" nodeType="withEffect">
                                  <p:stCondLst>
                                    <p:cond delay="0"/>
                                  </p:stCondLst>
                                  <p:childTnLst>
                                    <p:set>
                                      <p:cBhvr>
                                        <p:cTn id="30" dur="1" fill="hold">
                                          <p:stCondLst>
                                            <p:cond delay="0"/>
                                          </p:stCondLst>
                                        </p:cTn>
                                        <p:tgtEl>
                                          <p:spTgt spid="13314"/>
                                        </p:tgtEl>
                                        <p:attrNameLst>
                                          <p:attrName>style.visibility</p:attrName>
                                        </p:attrNameLst>
                                      </p:cBhvr>
                                      <p:to>
                                        <p:strVal val="visible"/>
                                      </p:to>
                                    </p:set>
                                    <p:animEffect transition="in" filter="fade">
                                      <p:cBhvr>
                                        <p:cTn id="31" dur="2000"/>
                                        <p:tgtEl>
                                          <p:spTgt spid="13314"/>
                                        </p:tgtEl>
                                      </p:cBhvr>
                                    </p:animEffect>
                                  </p:childTnLst>
                                  <p:subTnLst>
                                    <p:audio>
                                      <p:cMediaNode>
                                        <p:cTn display="0" masterRel="sameClick">
                                          <p:stCondLst>
                                            <p:cond evt="begin" delay="0">
                                              <p:tn val="29"/>
                                            </p:cond>
                                          </p:stCondLst>
                                          <p:endCondLst>
                                            <p:cond evt="onStopAudio" delay="0">
                                              <p:tgtEl>
                                                <p:sldTgt/>
                                              </p:tgtEl>
                                            </p:cond>
                                          </p:endCondLst>
                                        </p:cTn>
                                        <p:tgtEl>
                                          <p:sndTgt r:embed="rId5" name="coin.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subTnLst>
                                    <p:audio>
                                      <p:cMediaNode>
                                        <p:cTn display="0" masterRel="sameClick">
                                          <p:stCondLst>
                                            <p:cond evt="begin" delay="0">
                                              <p:tn val="34"/>
                                            </p:cond>
                                          </p:stCondLst>
                                          <p:endCondLst>
                                            <p:cond evt="onStopAudio" delay="0">
                                              <p:tgtEl>
                                                <p:sldTgt/>
                                              </p:tgtEl>
                                            </p:cond>
                                          </p:endCondLst>
                                        </p:cTn>
                                        <p:tgtEl>
                                          <p:sndTgt r:embed="rId7" name="point.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000"/>
                                        <p:tgtEl>
                                          <p:spTgt spid="16"/>
                                        </p:tgtEl>
                                      </p:cBhvr>
                                    </p:animEffect>
                                  </p:childTnLst>
                                  <p:subTnLst>
                                    <p:audio>
                                      <p:cMediaNode>
                                        <p:cTn display="0" masterRel="sameClick">
                                          <p:stCondLst>
                                            <p:cond evt="begin" delay="0">
                                              <p:tn val="39"/>
                                            </p:cond>
                                          </p:stCondLst>
                                          <p:endCondLst>
                                            <p:cond evt="onStopAudio" delay="0">
                                              <p:tgtEl>
                                                <p:sldTgt/>
                                              </p:tgtEl>
                                            </p:cond>
                                          </p:endCondLst>
                                        </p:cTn>
                                        <p:tgtEl>
                                          <p:sndTgt r:embed="rId7" name="point.wav"/>
                                        </p:tgtEl>
                                      </p:cMediaNode>
                                    </p:audio>
                                  </p:sub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subTnLst>
                                    <p:audio>
                                      <p:cMediaNode>
                                        <p:cTn display="0" masterRel="sameClick">
                                          <p:stCondLst>
                                            <p:cond evt="begin" delay="0">
                                              <p:tn val="42"/>
                                            </p:cond>
                                          </p:stCondLst>
                                          <p:endCondLst>
                                            <p:cond evt="onStopAudio" delay="0">
                                              <p:tgtEl>
                                                <p:sldTgt/>
                                              </p:tgtEl>
                                            </p:cond>
                                          </p:endCondLst>
                                        </p:cTn>
                                        <p:tgtEl>
                                          <p:sndTgt r:embed="rId7" name="point.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8" name="temoin.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000"/>
                                        <p:tgtEl>
                                          <p:spTgt spid="17"/>
                                        </p:tgtEl>
                                      </p:cBhvr>
                                    </p:animEffect>
                                  </p:childTnLst>
                                  <p:subTnLst>
                                    <p:audio>
                                      <p:cMediaNode>
                                        <p:cTn display="0" masterRel="sameClick">
                                          <p:stCondLst>
                                            <p:cond evt="begin" delay="0">
                                              <p:tn val="52"/>
                                            </p:cond>
                                          </p:stCondLst>
                                          <p:endCondLst>
                                            <p:cond evt="onStopAudio" delay="0">
                                              <p:tgtEl>
                                                <p:sldTgt/>
                                              </p:tgtEl>
                                            </p:cond>
                                          </p:endCondLst>
                                        </p:cTn>
                                        <p:tgtEl>
                                          <p:sndTgt r:embed="rId8" name="temoin.wav"/>
                                        </p:tgtEl>
                                      </p:cMediaNode>
                                    </p:audio>
                                  </p:sub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8" name="temoin.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childTnLst>
                                  <p:subTnLst>
                                    <p:audio>
                                      <p:cMediaNode>
                                        <p:cTn display="0" masterRel="sameClick">
                                          <p:stCondLst>
                                            <p:cond evt="begin" delay="0">
                                              <p:tn val="59"/>
                                            </p:cond>
                                          </p:stCondLst>
                                          <p:endCondLst>
                                            <p:cond evt="onStopAudio" delay="0">
                                              <p:tgtEl>
                                                <p:sldTgt/>
                                              </p:tgtEl>
                                            </p:cond>
                                          </p:endCondLst>
                                        </p:cTn>
                                        <p:tgtEl>
                                          <p:sndTgt r:embed="rId9" name="joindre.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2000"/>
                                        <p:tgtEl>
                                          <p:spTgt spid="23"/>
                                        </p:tgtEl>
                                      </p:cBhvr>
                                    </p:animEffect>
                                  </p:childTnLst>
                                  <p:subTnLst>
                                    <p:audio>
                                      <p:cMediaNode>
                                        <p:cTn display="0" masterRel="sameClick">
                                          <p:stCondLst>
                                            <p:cond evt="begin" delay="0">
                                              <p:tn val="64"/>
                                            </p:cond>
                                          </p:stCondLst>
                                          <p:endCondLst>
                                            <p:cond evt="onStopAudio" delay="0">
                                              <p:tgtEl>
                                                <p:sldTgt/>
                                              </p:tgtEl>
                                            </p:cond>
                                          </p:endCondLst>
                                        </p:cTn>
                                        <p:tgtEl>
                                          <p:sndTgt r:embed="rId9" name="joindre.wav"/>
                                        </p:tgtEl>
                                      </p:cMediaNode>
                                    </p:audio>
                                  </p:subTnLst>
                                </p:cTn>
                              </p:par>
                              <p:par>
                                <p:cTn id="67" presetID="10" presetClass="entr" presetSubtype="0" fill="hold" nodeType="withEffect">
                                  <p:stCondLst>
                                    <p:cond delay="0"/>
                                  </p:stCondLst>
                                  <p:childTnLst>
                                    <p:set>
                                      <p:cBhvr>
                                        <p:cTn id="68" dur="1" fill="hold">
                                          <p:stCondLst>
                                            <p:cond delay="0"/>
                                          </p:stCondLst>
                                        </p:cTn>
                                        <p:tgtEl>
                                          <p:spTgt spid="13316"/>
                                        </p:tgtEl>
                                        <p:attrNameLst>
                                          <p:attrName>style.visibility</p:attrName>
                                        </p:attrNameLst>
                                      </p:cBhvr>
                                      <p:to>
                                        <p:strVal val="visible"/>
                                      </p:to>
                                    </p:set>
                                    <p:animEffect transition="in" filter="fade">
                                      <p:cBhvr>
                                        <p:cTn id="69" dur="2000"/>
                                        <p:tgtEl>
                                          <p:spTgt spid="13316"/>
                                        </p:tgtEl>
                                      </p:cBhvr>
                                    </p:animEffect>
                                  </p:childTnLst>
                                  <p:subTnLst>
                                    <p:audio>
                                      <p:cMediaNode>
                                        <p:cTn display="0" masterRel="sameClick">
                                          <p:stCondLst>
                                            <p:cond evt="begin" delay="0">
                                              <p:tn val="67"/>
                                            </p:cond>
                                          </p:stCondLst>
                                          <p:endCondLst>
                                            <p:cond evt="onStopAudio" delay="0">
                                              <p:tgtEl>
                                                <p:sldTgt/>
                                              </p:tgtEl>
                                            </p:cond>
                                          </p:endCondLst>
                                        </p:cTn>
                                        <p:tgtEl>
                                          <p:sndTgt r:embed="rId9" name="joindr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20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10" name="moins.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2000"/>
                                        <p:tgtEl>
                                          <p:spTgt spid="20"/>
                                        </p:tgtEl>
                                      </p:cBhvr>
                                    </p:animEffect>
                                  </p:childTnLst>
                                  <p:subTnLst>
                                    <p:audio>
                                      <p:cMediaNode>
                                        <p:cTn display="0" masterRel="sameClick">
                                          <p:stCondLst>
                                            <p:cond evt="begin" delay="0">
                                              <p:tn val="77"/>
                                            </p:cond>
                                          </p:stCondLst>
                                          <p:endCondLst>
                                            <p:cond evt="onStopAudio" delay="0">
                                              <p:tgtEl>
                                                <p:sldTgt/>
                                              </p:tgtEl>
                                            </p:cond>
                                          </p:endCondLst>
                                        </p:cTn>
                                        <p:tgtEl>
                                          <p:sndTgt r:embed="rId10" name="moi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5" grpId="0"/>
      <p:bldP spid="4" grpId="0"/>
      <p:bldP spid="15" grpId="0"/>
      <p:bldP spid="7" grpId="0"/>
      <p:bldP spid="8" grpId="0"/>
      <p:bldP spid="10" grpId="0"/>
      <p:bldP spid="17" grpId="0"/>
      <p:bldP spid="16" grpId="0"/>
      <p:bldP spid="20" grpId="0"/>
      <p:bldP spid="19"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087" y="468023"/>
            <a:ext cx="3905826" cy="1325563"/>
          </a:xfrm>
        </p:spPr>
        <p:txBody>
          <a:bodyPr>
            <a:normAutofit fontScale="90000"/>
          </a:bodyPr>
          <a:lstStyle/>
          <a:p>
            <a:pPr algn="ctr"/>
            <a:r>
              <a:rPr lang="en-GB" sz="13300" b="1" dirty="0">
                <a:solidFill>
                  <a:srgbClr val="115076"/>
                </a:solidFill>
                <a:cs typeface="Calibri" panose="020F0502020204030204" pitchFamily="34" charset="0"/>
              </a:rPr>
              <a:t>oin</a:t>
            </a:r>
            <a:endParaRPr lang="en-GB" dirty="0"/>
          </a:p>
        </p:txBody>
      </p:sp>
      <p:sp>
        <p:nvSpPr>
          <p:cNvPr id="9" name="Rounded Rectangle 8" descr="rectangle"/>
          <p:cNvSpPr/>
          <p:nvPr/>
        </p:nvSpPr>
        <p:spPr>
          <a:xfrm>
            <a:off x="4143087" y="2063834"/>
            <a:ext cx="39058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3" name="Picture 22">
            <a:extLst>
              <a:ext uri="{FF2B5EF4-FFF2-40B4-BE49-F238E27FC236}">
                <a16:creationId xmlns:a16="http://schemas.microsoft.com/office/drawing/2014/main" id="{D671BA39-4AD3-4932-9B42-CAE6F866E45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794282" y="2311055"/>
            <a:ext cx="891869" cy="137210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D88B26F-AE0A-47D4-A985-9259651E5B9F}"/>
              </a:ext>
            </a:extLst>
          </p:cNvPr>
          <p:cNvSpPr txBox="1"/>
          <p:nvPr/>
        </p:nvSpPr>
        <p:spPr>
          <a:xfrm>
            <a:off x="4923190" y="3570188"/>
            <a:ext cx="2634054"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72A6C2E3-8A3E-49A0-A366-5AADC0BFF4DF}"/>
              </a:ext>
            </a:extLst>
          </p:cNvPr>
          <p:cNvSpPr/>
          <p:nvPr/>
        </p:nvSpPr>
        <p:spPr>
          <a:xfrm>
            <a:off x="1028554" y="603579"/>
            <a:ext cx="181011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3A0553DB-993D-493B-8678-32C21AD4683F}"/>
              </a:ext>
            </a:extLst>
          </p:cNvPr>
          <p:cNvSpPr txBox="1"/>
          <p:nvPr/>
        </p:nvSpPr>
        <p:spPr>
          <a:xfrm>
            <a:off x="8577257" y="3175328"/>
            <a:ext cx="36147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j</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r>
              <a:rPr lang="fr-FR" sz="6000" dirty="0">
                <a:solidFill>
                  <a:srgbClr val="115076"/>
                </a:solidFill>
                <a:latin typeface="Century Gothic" panose="020B0502020202020204" pitchFamily="34" charset="0"/>
                <a:cs typeface="Calibri" panose="020F0502020204030204" pitchFamily="34" charset="0"/>
              </a:rPr>
              <a:t>dre</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82E6410-299C-4721-8608-7C41296A40BD}"/>
              </a:ext>
            </a:extLst>
          </p:cNvPr>
          <p:cNvSpPr txBox="1"/>
          <p:nvPr/>
        </p:nvSpPr>
        <p:spPr>
          <a:xfrm>
            <a:off x="4094066" y="5108841"/>
            <a:ext cx="4292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m</a:t>
            </a:r>
            <a:r>
              <a:rPr lang="fr-FR" sz="6000" dirty="0">
                <a:solidFill>
                  <a:srgbClr val="E87D1E"/>
                </a:solidFill>
                <a:latin typeface="Century Gothic" panose="020B0502020202020204" pitchFamily="34" charset="0"/>
                <a:cs typeface="Calibri" panose="020F0502020204030204" pitchFamily="34" charset="0"/>
              </a:rPr>
              <a:t>oin</a:t>
            </a: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s</a:t>
            </a:r>
          </a:p>
        </p:txBody>
      </p:sp>
      <p:sp>
        <p:nvSpPr>
          <p:cNvPr id="14" name="TextBox 13">
            <a:extLst>
              <a:ext uri="{FF2B5EF4-FFF2-40B4-BE49-F238E27FC236}">
                <a16:creationId xmlns:a16="http://schemas.microsoft.com/office/drawing/2014/main" id="{84A82712-421D-498E-A843-A3A99785270D}"/>
              </a:ext>
            </a:extLst>
          </p:cNvPr>
          <p:cNvSpPr txBox="1"/>
          <p:nvPr/>
        </p:nvSpPr>
        <p:spPr>
          <a:xfrm>
            <a:off x="8048913" y="603579"/>
            <a:ext cx="4353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r>
              <a:rPr lang="fr-FR" sz="6000" dirty="0">
                <a:solidFill>
                  <a:srgbClr val="115076"/>
                </a:solidFill>
                <a:latin typeface="Century Gothic" panose="020B0502020202020204" pitchFamily="34" charset="0"/>
                <a:cs typeface="Calibri" panose="020F0502020204030204" pitchFamily="34" charset="0"/>
              </a:rPr>
              <a:t>t</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5" name="Rectangle 14">
            <a:extLst>
              <a:ext uri="{FF2B5EF4-FFF2-40B4-BE49-F238E27FC236}">
                <a16:creationId xmlns:a16="http://schemas.microsoft.com/office/drawing/2014/main" id="{E4496FBF-F8D5-46E8-8E15-C50875E570F9}"/>
              </a:ext>
            </a:extLst>
          </p:cNvPr>
          <p:cNvSpPr/>
          <p:nvPr/>
        </p:nvSpPr>
        <p:spPr>
          <a:xfrm>
            <a:off x="523134" y="3175329"/>
            <a:ext cx="27943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tém</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endParaRPr kumimoji="0" lang="fr-FR" sz="6000" b="0" i="0" u="none" strike="noStrike" kern="1200" cap="none" spc="0" normalizeH="0" baseline="0" dirty="0">
              <a:ln>
                <a:noFill/>
              </a:ln>
              <a:solidFill>
                <a:srgbClr val="11507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27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i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oy envoyer.wav"/>
                                        </p:tgtEl>
                                      </p:cMediaNode>
                                    </p:audio>
                                  </p:sub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5" name="besoin.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subTnLst>
                                    <p:audio>
                                      <p:cMediaNode>
                                        <p:cTn display="0" masterRel="sameClick">
                                          <p:stCondLst>
                                            <p:cond evt="begin" delay="0">
                                              <p:tn val="21"/>
                                            </p:cond>
                                          </p:stCondLst>
                                          <p:endCondLst>
                                            <p:cond evt="onStopAudio" delay="0">
                                              <p:tgtEl>
                                                <p:sldTgt/>
                                              </p:tgtEl>
                                            </p:cond>
                                          </p:endCondLst>
                                        </p:cTn>
                                        <p:tgtEl>
                                          <p:sndTgt r:embed="rId6" name="coin.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subTnLst>
                                    <p:audio>
                                      <p:cMediaNode>
                                        <p:cTn display="0" masterRel="sameClick">
                                          <p:stCondLst>
                                            <p:cond evt="begin" delay="0">
                                              <p:tn val="26"/>
                                            </p:cond>
                                          </p:stCondLst>
                                          <p:endCondLst>
                                            <p:cond evt="onStopAudio" delay="0">
                                              <p:tgtEl>
                                                <p:sldTgt/>
                                              </p:tgtEl>
                                            </p:cond>
                                          </p:endCondLst>
                                        </p:cTn>
                                        <p:tgtEl>
                                          <p:sndTgt r:embed="rId7" name="point.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8" name="temoi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9" name="joindr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subTnLst>
                                    <p:audio>
                                      <p:cMediaNode>
                                        <p:cTn display="0" masterRel="sameClick">
                                          <p:stCondLst>
                                            <p:cond evt="begin" delay="0">
                                              <p:tn val="41"/>
                                            </p:cond>
                                          </p:stCondLst>
                                          <p:endCondLst>
                                            <p:cond evt="onStopAudio" delay="0">
                                              <p:tgtEl>
                                                <p:sldTgt/>
                                              </p:tgtEl>
                                            </p:cond>
                                          </p:endCondLst>
                                        </p:cTn>
                                        <p:tgtEl>
                                          <p:sndTgt r:embed="rId10" name="moi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24"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383" y="468023"/>
            <a:ext cx="3113201" cy="1325563"/>
          </a:xfrm>
        </p:spPr>
        <p:txBody>
          <a:bodyPr>
            <a:normAutofit fontScale="90000"/>
          </a:bodyPr>
          <a:lstStyle/>
          <a:p>
            <a:pPr algn="ctr"/>
            <a:r>
              <a:rPr lang="en-GB" sz="13300" b="1" dirty="0">
                <a:solidFill>
                  <a:srgbClr val="115076"/>
                </a:solidFill>
                <a:cs typeface="Calibri" panose="020F0502020204030204" pitchFamily="34" charset="0"/>
              </a:rPr>
              <a:t>oin</a:t>
            </a:r>
            <a:endParaRPr lang="en-GB" dirty="0"/>
          </a:p>
        </p:txBody>
      </p:sp>
      <p:sp>
        <p:nvSpPr>
          <p:cNvPr id="9" name="Rounded Rectangle 8" descr="rectangle"/>
          <p:cNvSpPr/>
          <p:nvPr/>
        </p:nvSpPr>
        <p:spPr>
          <a:xfrm>
            <a:off x="4143087" y="2063834"/>
            <a:ext cx="3905826" cy="256940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1" name="Picture 20">
            <a:extLst>
              <a:ext uri="{FF2B5EF4-FFF2-40B4-BE49-F238E27FC236}">
                <a16:creationId xmlns:a16="http://schemas.microsoft.com/office/drawing/2014/main" id="{FCE9EC45-610A-4F72-8A13-7E64BA481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50065" y="2294619"/>
            <a:ext cx="891869" cy="137210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E31BAC0-80CC-4EF5-A3AF-658770B058F8}"/>
              </a:ext>
            </a:extLst>
          </p:cNvPr>
          <p:cNvSpPr txBox="1"/>
          <p:nvPr/>
        </p:nvSpPr>
        <p:spPr>
          <a:xfrm>
            <a:off x="4923190" y="3570188"/>
            <a:ext cx="2634054"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bes</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Rectangle 10">
            <a:extLst>
              <a:ext uri="{FF2B5EF4-FFF2-40B4-BE49-F238E27FC236}">
                <a16:creationId xmlns:a16="http://schemas.microsoft.com/office/drawing/2014/main" id="{835072C3-D326-41F7-A285-501DC44AFD59}"/>
              </a:ext>
            </a:extLst>
          </p:cNvPr>
          <p:cNvSpPr/>
          <p:nvPr/>
        </p:nvSpPr>
        <p:spPr>
          <a:xfrm>
            <a:off x="1028554" y="603579"/>
            <a:ext cx="181011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c</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00461E70-3835-417E-A1F2-38825695CC7B}"/>
              </a:ext>
            </a:extLst>
          </p:cNvPr>
          <p:cNvSpPr txBox="1"/>
          <p:nvPr/>
        </p:nvSpPr>
        <p:spPr>
          <a:xfrm>
            <a:off x="8577257" y="3175328"/>
            <a:ext cx="361474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j</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r>
              <a:rPr lang="fr-FR" sz="6000" dirty="0">
                <a:solidFill>
                  <a:srgbClr val="115076"/>
                </a:solidFill>
                <a:latin typeface="Century Gothic" panose="020B0502020202020204" pitchFamily="34" charset="0"/>
                <a:cs typeface="Calibri" panose="020F0502020204030204" pitchFamily="34" charset="0"/>
              </a:rPr>
              <a:t>dre</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AB9D6BF-022B-4684-9F4B-EF46B661603F}"/>
              </a:ext>
            </a:extLst>
          </p:cNvPr>
          <p:cNvSpPr txBox="1"/>
          <p:nvPr/>
        </p:nvSpPr>
        <p:spPr>
          <a:xfrm>
            <a:off x="4094066" y="5108841"/>
            <a:ext cx="4292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m</a:t>
            </a:r>
            <a:r>
              <a:rPr lang="fr-FR" sz="6000" dirty="0">
                <a:solidFill>
                  <a:srgbClr val="E87D1E"/>
                </a:solidFill>
                <a:latin typeface="Century Gothic" panose="020B0502020202020204" pitchFamily="34" charset="0"/>
                <a:cs typeface="Calibri" panose="020F0502020204030204" pitchFamily="34" charset="0"/>
              </a:rPr>
              <a:t>oin</a:t>
            </a: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s</a:t>
            </a:r>
          </a:p>
        </p:txBody>
      </p:sp>
      <p:sp>
        <p:nvSpPr>
          <p:cNvPr id="20" name="TextBox 19">
            <a:extLst>
              <a:ext uri="{FF2B5EF4-FFF2-40B4-BE49-F238E27FC236}">
                <a16:creationId xmlns:a16="http://schemas.microsoft.com/office/drawing/2014/main" id="{51EFAB54-189A-4499-82AB-B3128F0B465F}"/>
              </a:ext>
            </a:extLst>
          </p:cNvPr>
          <p:cNvSpPr txBox="1"/>
          <p:nvPr/>
        </p:nvSpPr>
        <p:spPr>
          <a:xfrm>
            <a:off x="8048913" y="603579"/>
            <a:ext cx="4353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ea typeface="+mn-ea"/>
                <a:cs typeface="Calibri" panose="020F0502020204030204" pitchFamily="34" charset="0"/>
              </a:rPr>
              <a:t>oin</a:t>
            </a:r>
            <a:r>
              <a:rPr lang="fr-FR" sz="6000" dirty="0">
                <a:solidFill>
                  <a:srgbClr val="115076"/>
                </a:solidFill>
                <a:latin typeface="Century Gothic" panose="020B0502020202020204" pitchFamily="34" charset="0"/>
                <a:cs typeface="Calibri" panose="020F0502020204030204" pitchFamily="34" charset="0"/>
              </a:rPr>
              <a:t>t</a:t>
            </a:r>
            <a:endParaRPr kumimoji="0" lang="fr-FR" sz="6000" b="0" i="0" u="none" strike="noStrike" kern="1200" cap="none" spc="0" normalizeH="0" baseline="0" dirty="0">
              <a:ln>
                <a:noFill/>
              </a:ln>
              <a:solidFill>
                <a:srgbClr val="E65D00"/>
              </a:solidFill>
              <a:effectLst/>
              <a:uLnTx/>
              <a:uFillTx/>
              <a:latin typeface="Century Gothic" panose="020B050202020202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B93DC0E2-9F9B-434A-B056-5F272D479325}"/>
              </a:ext>
            </a:extLst>
          </p:cNvPr>
          <p:cNvSpPr/>
          <p:nvPr/>
        </p:nvSpPr>
        <p:spPr>
          <a:xfrm>
            <a:off x="523134" y="3175329"/>
            <a:ext cx="27943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0" i="0" u="none" strike="noStrike" kern="1200" cap="none" spc="0" normalizeH="0" baseline="0" dirty="0">
                <a:ln>
                  <a:noFill/>
                </a:ln>
                <a:solidFill>
                  <a:srgbClr val="115076"/>
                </a:solidFill>
                <a:effectLst/>
                <a:uLnTx/>
                <a:uFillTx/>
                <a:latin typeface="Century Gothic" panose="020B0502020202020204" pitchFamily="34" charset="0"/>
                <a:cs typeface="Calibri" panose="020F0502020204030204" pitchFamily="34" charset="0"/>
              </a:rPr>
              <a:t>tém</a:t>
            </a:r>
            <a:r>
              <a:rPr kumimoji="0" lang="fr-FR" sz="6000" b="0" i="0" u="none" strike="noStrike" kern="1200" cap="none" spc="0" normalizeH="0" baseline="0" dirty="0">
                <a:ln>
                  <a:noFill/>
                </a:ln>
                <a:solidFill>
                  <a:srgbClr val="E87D1E"/>
                </a:solidFill>
                <a:effectLst/>
                <a:uLnTx/>
                <a:uFillTx/>
                <a:latin typeface="Century Gothic" panose="020B0502020202020204" pitchFamily="34" charset="0"/>
                <a:cs typeface="Calibri" panose="020F0502020204030204" pitchFamily="34" charset="0"/>
              </a:rPr>
              <a:t>oin</a:t>
            </a:r>
            <a:endParaRPr kumimoji="0" lang="fr-FR" sz="6000" b="0" i="0" u="none" strike="noStrike" kern="1200" cap="none" spc="0" normalizeH="0" baseline="0" dirty="0">
              <a:ln>
                <a:noFill/>
              </a:ln>
              <a:solidFill>
                <a:srgbClr val="115076"/>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18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subTnLst>
                                    <p:cmd type="evt" cmd="onstopaudio">
                                      <p:cBhvr>
                                        <p:cTn display="0" masterRel="sameClick">
                                          <p:stCondLst>
                                            <p:cond evt="begin" delay="0">
                                              <p:tn val="21"/>
                                            </p:cond>
                                          </p:stCondLst>
                                        </p:cTn>
                                        <p:tgtEl>
                                          <p:sldTgt/>
                                        </p:tgtEl>
                                      </p:cBhvr>
                                    </p:cmd>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subTnLst>
                                    <p:cmd type="evt" cmd="onstopaudio">
                                      <p:cBhvr>
                                        <p:cTn display="0" masterRel="sameClick">
                                          <p:stCondLst>
                                            <p:cond evt="begin" delay="0">
                                              <p:tn val="26"/>
                                            </p:cond>
                                          </p:stCondLst>
                                        </p:cTn>
                                        <p:tgtEl>
                                          <p:sldTgt/>
                                        </p:tgtEl>
                                      </p:cBhvr>
                                    </p:cmd>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subTnLst>
                                    <p:cmd type="evt" cmd="onstopaudio">
                                      <p:cBhvr>
                                        <p:cTn display="0" masterRel="sameClick">
                                          <p:stCondLst>
                                            <p:cond evt="begin" delay="0">
                                              <p:tn val="31"/>
                                            </p:cond>
                                          </p:stCondLst>
                                        </p:cTn>
                                        <p:tgtEl>
                                          <p:sldTgt/>
                                        </p:tgtEl>
                                      </p:cBhvr>
                                    </p:cmd>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subTnLst>
                                    <p:cmd type="evt" cmd="onstopaudio">
                                      <p:cBhvr>
                                        <p:cTn display="0" masterRel="sameClick">
                                          <p:stCondLst>
                                            <p:cond evt="begin" delay="0">
                                              <p:tn val="36"/>
                                            </p:cond>
                                          </p:stCondLst>
                                        </p:cTn>
                                        <p:tgtEl>
                                          <p:sldTgt/>
                                        </p:tgtEl>
                                      </p:cBhvr>
                                    </p:cmd>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subTnLst>
                                    <p:cmd type="evt" cmd="onstopaudio">
                                      <p:cBhvr>
                                        <p:cTn display="0" masterRel="sameClick">
                                          <p:stCondLst>
                                            <p:cond evt="begin" delay="0">
                                              <p:tn val="41"/>
                                            </p:cond>
                                          </p:stCondLst>
                                        </p:cTn>
                                        <p:tgtEl>
                                          <p:sldTgt/>
                                        </p:tgtEl>
                                      </p:cBhvr>
                                    </p:cmd>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4" grpId="0"/>
      <p:bldP spid="11" grpId="0"/>
      <p:bldP spid="12" grpId="0"/>
      <p:bldP spid="13"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SSC [ay]</a:t>
            </a:r>
          </a:p>
        </p:txBody>
      </p:sp>
      <p:sp>
        <p:nvSpPr>
          <p:cNvPr id="6" name="Rounded Rectangle 46">
            <a:extLst>
              <a:ext uri="{FF2B5EF4-FFF2-40B4-BE49-F238E27FC236}">
                <a16:creationId xmlns:a16="http://schemas.microsoft.com/office/drawing/2014/main" id="{FE35783B-5683-490D-BE88-5977139AA429}"/>
              </a:ext>
            </a:extLst>
          </p:cNvPr>
          <p:cNvSpPr/>
          <p:nvPr/>
        </p:nvSpPr>
        <p:spPr>
          <a:xfrm>
            <a:off x="10095979" y="249869"/>
            <a:ext cx="1813942" cy="400919"/>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phonétique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7DC76266-B793-4993-891C-1ABCD8F52580}"/>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15076"/>
                </a:solidFill>
                <a:effectLst/>
                <a:uLnTx/>
                <a:uFillTx/>
                <a:latin typeface="Century Gothic" panose="020F0302020204030204"/>
                <a:ea typeface="+mn-ea"/>
                <a:cs typeface="+mn-cs"/>
              </a:rPr>
              <a:t>Consolidation [1]</a:t>
            </a:r>
          </a:p>
        </p:txBody>
      </p:sp>
    </p:spTree>
    <p:extLst>
      <p:ext uri="{BB962C8B-B14F-4D97-AF65-F5344CB8AC3E}">
        <p14:creationId xmlns:p14="http://schemas.microsoft.com/office/powerpoint/2010/main" val="292741059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skeleton_template" id="{8581BD2D-41DD-2F4A-A625-4F5721570AFA}" vid="{0FFFEC36-5810-6749-8F05-986CA2358D1D}"/>
    </a:ext>
  </a:extLst>
</a:theme>
</file>

<file path=ppt/theme/theme2.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skeleton_template" id="{8581BD2D-41DD-2F4A-A625-4F5721570AFA}" vid="{9E779C71-68E2-D942-9213-7E5BD48DD398}"/>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skeleton_template" id="{8581BD2D-41DD-2F4A-A625-4F5721570AFA}" vid="{18A606E2-FD5C-BB43-8276-B6C723CB4548}"/>
    </a:ext>
  </a:extLst>
</a:theme>
</file>

<file path=ppt/theme/theme4.xml><?xml version="1.0" encoding="utf-8"?>
<a:theme xmlns:a="http://schemas.openxmlformats.org/drawingml/2006/main" name="1_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French_skeleton_template</Template>
  <TotalTime>0</TotalTime>
  <Words>1718</Words>
  <Application>Microsoft Office PowerPoint</Application>
  <PresentationFormat>Widescreen</PresentationFormat>
  <Paragraphs>256</Paragraphs>
  <Slides>14</Slides>
  <Notes>14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14</vt:i4>
      </vt:variant>
    </vt:vector>
  </HeadingPairs>
  <TitlesOfParts>
    <vt:vector size="24" baseType="lpstr">
      <vt:lpstr>Arial</vt:lpstr>
      <vt:lpstr>Calibri</vt:lpstr>
      <vt:lpstr>Century Gothic</vt:lpstr>
      <vt:lpstr>Tw Cen MT</vt:lpstr>
      <vt:lpstr>1_Office Theme</vt:lpstr>
      <vt:lpstr>NCELP Theme</vt:lpstr>
      <vt:lpstr>2_Office Theme</vt:lpstr>
      <vt:lpstr>1_NCELP Theme</vt:lpstr>
      <vt:lpstr>5_Office Theme</vt:lpstr>
      <vt:lpstr>3_Office Theme</vt:lpstr>
      <vt:lpstr>French Phonics Collection </vt:lpstr>
      <vt:lpstr>SSC [ay]</vt:lpstr>
      <vt:lpstr>oin</vt:lpstr>
      <vt:lpstr>oin</vt:lpstr>
      <vt:lpstr>oin</vt:lpstr>
      <vt:lpstr>oin</vt:lpstr>
      <vt:lpstr>oin</vt:lpstr>
      <vt:lpstr>oin</vt:lpstr>
      <vt:lpstr>SSC [ay]</vt:lpstr>
      <vt:lpstr>oin</vt:lpstr>
      <vt:lpstr>oin</vt:lpstr>
      <vt:lpstr>[oi] ou [-oin] ?  </vt:lpstr>
      <vt:lpstr>[oi] ou [-oin] ?  </vt:lpstr>
      <vt:lpstr>[oi] ou [-oin]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French Phonics Collection</dc:title>
  <dc:creator>Catherine Morris</dc:creator>
  <cp:lastModifiedBy>Louise Bibbey</cp:lastModifiedBy>
  <cp:revision>85</cp:revision>
  <dcterms:created xsi:type="dcterms:W3CDTF">2021-02-16T11:52:59Z</dcterms:created>
  <dcterms:modified xsi:type="dcterms:W3CDTF">2022-08-31T10:52:00Z</dcterms:modified>
</cp:coreProperties>
</file>