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806" r:id="rId6"/>
    <p:sldMasterId id="2147483818" r:id="rId7"/>
    <p:sldMasterId id="2147483830" r:id="rId8"/>
    <p:sldMasterId id="2147483842" r:id="rId9"/>
    <p:sldMasterId id="2147483854" r:id="rId10"/>
  </p:sldMasterIdLst>
  <p:notesMasterIdLst>
    <p:notesMasterId r:id="rId51"/>
  </p:notesMasterIdLst>
  <p:sldIdLst>
    <p:sldId id="258" r:id="rId11"/>
    <p:sldId id="313" r:id="rId12"/>
    <p:sldId id="632" r:id="rId13"/>
    <p:sldId id="341" r:id="rId14"/>
    <p:sldId id="368" r:id="rId15"/>
    <p:sldId id="633" r:id="rId16"/>
    <p:sldId id="305" r:id="rId17"/>
    <p:sldId id="396" r:id="rId18"/>
    <p:sldId id="392" r:id="rId19"/>
    <p:sldId id="399" r:id="rId20"/>
    <p:sldId id="314" r:id="rId21"/>
    <p:sldId id="634" r:id="rId22"/>
    <p:sldId id="635" r:id="rId23"/>
    <p:sldId id="636" r:id="rId24"/>
    <p:sldId id="637" r:id="rId25"/>
    <p:sldId id="638" r:id="rId26"/>
    <p:sldId id="639" r:id="rId27"/>
    <p:sldId id="307" r:id="rId28"/>
    <p:sldId id="386" r:id="rId29"/>
    <p:sldId id="394" r:id="rId30"/>
    <p:sldId id="395" r:id="rId31"/>
    <p:sldId id="604" r:id="rId32"/>
    <p:sldId id="640" r:id="rId33"/>
    <p:sldId id="641" r:id="rId34"/>
    <p:sldId id="605" r:id="rId35"/>
    <p:sldId id="623" r:id="rId36"/>
    <p:sldId id="624" r:id="rId37"/>
    <p:sldId id="625" r:id="rId38"/>
    <p:sldId id="642" r:id="rId39"/>
    <p:sldId id="643" r:id="rId40"/>
    <p:sldId id="628" r:id="rId41"/>
    <p:sldId id="315" r:id="rId42"/>
    <p:sldId id="555" r:id="rId43"/>
    <p:sldId id="553" r:id="rId44"/>
    <p:sldId id="629" r:id="rId45"/>
    <p:sldId id="644" r:id="rId46"/>
    <p:sldId id="645" r:id="rId47"/>
    <p:sldId id="522" r:id="rId48"/>
    <p:sldId id="523" r:id="rId49"/>
    <p:sldId id="52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22" autoAdjust="0"/>
    <p:restoredTop sz="94737" autoAdjust="0"/>
  </p:normalViewPr>
  <p:slideViewPr>
    <p:cSldViewPr snapToGrid="0">
      <p:cViewPr varScale="1">
        <p:scale>
          <a:sx n="78" d="100"/>
          <a:sy n="78" d="100"/>
        </p:scale>
        <p:origin x="691"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commons.wikimedia.org/wiki/File:A_Sunday_on_La_Grande_Jatte_%281884%29_by_Georges_Seurat._Original_from_The_Art_Institute_of_Chicago._Digitally_enhanced_by_rawpixel._%2850434734621%29.jpg#/media/File:A_Sunday_on_La_Grande_Jatte_(1884)_by_Georges_Seurat._Original_from_The_Art_Institute_of_Chicago._Digitally_enhanced_by_rawpixel._(50434734621).jpg"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creativecommons.org/licenses/by/2.0/" TargetMode="External"/><Relationship Id="rId4" Type="http://schemas.openxmlformats.org/officeDocument/2006/relationships/hyperlink" Target="https://www.flickr.com/people/153584064@N07"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4 minutes</a:t>
            </a:r>
            <a:endParaRPr lang="en-GB" b="1" dirty="0"/>
          </a:p>
          <a:p>
            <a:endParaRPr lang="en-GB" dirty="0"/>
          </a:p>
          <a:p>
            <a:r>
              <a:rPr lang="en-GB" b="1" dirty="0"/>
              <a:t>Aim: </a:t>
            </a:r>
            <a:r>
              <a:rPr lang="en-GB" b="0" baseline="0" dirty="0"/>
              <a:t>Sentence level listening practise of the SSC [oi].</a:t>
            </a:r>
            <a:endParaRPr lang="en-GB" b="0" dirty="0"/>
          </a:p>
          <a:p>
            <a:endParaRPr lang="en-GB" dirty="0"/>
          </a:p>
          <a:p>
            <a:r>
              <a:rPr lang="en-GB" b="1" dirty="0"/>
              <a:t>Procedure:</a:t>
            </a:r>
          </a:p>
          <a:p>
            <a:pPr marL="228600" indent="-228600">
              <a:buAutoNum type="arabicPeriod"/>
            </a:pPr>
            <a:r>
              <a:rPr lang="en-GB" dirty="0"/>
              <a:t>Play the audio by clicking on the number</a:t>
            </a:r>
            <a:r>
              <a:rPr lang="en-GB" baseline="0" dirty="0"/>
              <a:t> trigger.</a:t>
            </a:r>
          </a:p>
          <a:p>
            <a:pPr marL="228600" indent="-228600">
              <a:buAutoNum type="arabicPeriod"/>
            </a:pPr>
            <a:r>
              <a:rPr lang="en-GB" dirty="0"/>
              <a:t>Students</a:t>
            </a:r>
            <a:r>
              <a:rPr lang="en-GB" baseline="0" dirty="0"/>
              <a:t> tally the number of times they hear the SSC [oi].</a:t>
            </a:r>
          </a:p>
          <a:p>
            <a:pPr marL="228600" indent="-228600">
              <a:buAutoNum type="arabicPeriod"/>
            </a:pPr>
            <a:r>
              <a:rPr lang="en-GB" baseline="0" dirty="0"/>
              <a:t>Click to reveal the full sentence and English translation.</a:t>
            </a:r>
          </a:p>
          <a:p>
            <a:pPr marL="228600" indent="-228600">
              <a:buAutoNum type="arabicPeriod"/>
            </a:pPr>
            <a:endParaRPr lang="en-GB" baseline="0" dirty="0"/>
          </a:p>
          <a:p>
            <a:pPr marL="0" indent="0">
              <a:buNone/>
            </a:pPr>
            <a:r>
              <a:rPr lang="en-GB" b="1" baseline="0" dirty="0"/>
              <a:t>Transcript</a:t>
            </a:r>
          </a:p>
          <a:p>
            <a:r>
              <a:rPr lang="en-GB" sz="1200" kern="1200" dirty="0">
                <a:solidFill>
                  <a:schemeClr val="tx1"/>
                </a:solidFill>
                <a:effectLst/>
                <a:latin typeface="+mn-lt"/>
                <a:ea typeface="+mn-ea"/>
                <a:cs typeface="+mn-cs"/>
              </a:rPr>
              <a:t>1.</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Les </a:t>
            </a:r>
            <a:r>
              <a:rPr lang="en-GB" sz="1200" kern="1200" dirty="0" err="1">
                <a:solidFill>
                  <a:schemeClr val="tx1"/>
                </a:solidFill>
                <a:effectLst/>
                <a:latin typeface="+mn-lt"/>
                <a:ea typeface="+mn-ea"/>
                <a:cs typeface="+mn-cs"/>
              </a:rPr>
              <a:t>trois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chiens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aboient</a:t>
            </a:r>
            <a:r>
              <a:rPr lang="en-GB" sz="1200" kern="1200" dirty="0">
                <a:solidFill>
                  <a:schemeClr val="tx1"/>
                </a:solidFill>
                <a:effectLst/>
                <a:latin typeface="+mn-lt"/>
                <a:ea typeface="+mn-ea"/>
                <a:cs typeface="+mn-cs"/>
              </a:rPr>
              <a:t> à </a:t>
            </a:r>
            <a:r>
              <a:rPr lang="en-GB" sz="1200" kern="1200" dirty="0" err="1">
                <a:solidFill>
                  <a:schemeClr val="tx1"/>
                </a:solidFill>
                <a:effectLst/>
                <a:latin typeface="+mn-lt"/>
                <a:ea typeface="+mn-ea"/>
                <a:cs typeface="+mn-cs"/>
              </a:rPr>
              <a:t>l’oie</a:t>
            </a:r>
            <a:r>
              <a:rPr lang="en-GB"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2.</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Ils font la croix avec du bois chinois.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 Le chat noir a </a:t>
            </a:r>
            <a:r>
              <a:rPr lang="en-GB" sz="1200" kern="1200" dirty="0" err="1">
                <a:solidFill>
                  <a:schemeClr val="tx1"/>
                </a:solidFill>
                <a:effectLst/>
                <a:latin typeface="+mn-lt"/>
                <a:ea typeface="+mn-ea"/>
                <a:cs typeface="+mn-cs"/>
              </a:rPr>
              <a:t>soif</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4.</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a:t>
            </a:r>
            <a:r>
              <a:rPr lang="fr-FR" sz="1200" kern="1200" dirty="0">
                <a:solidFill>
                  <a:schemeClr val="tx1"/>
                </a:solidFill>
                <a:effectLst/>
                <a:latin typeface="+mn-lt"/>
                <a:ea typeface="+mn-ea"/>
                <a:cs typeface="+mn-cs"/>
              </a:rPr>
              <a:t>'est une histoire des rois et du poison.</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355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voir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put one’s hand above one’s brow (as if to shade one’s view) and pretend</a:t>
            </a:r>
            <a:r>
              <a:rPr lang="en-GB" baseline="0" dirty="0"/>
              <a:t> to be seeing something far off.</a:t>
            </a:r>
            <a:br>
              <a:rPr lang="en-GB" baseline="0" dirty="0"/>
            </a:br>
            <a:r>
              <a:rPr lang="en-GB" baseline="0" dirty="0"/>
              <a:t>4. Roll back the animations and work through 1-3 again, but this time, dropping your voice completely to listen carefully to the students saying the </a:t>
            </a:r>
            <a:r>
              <a:rPr lang="en-GB" b="1" dirty="0"/>
              <a:t>[oi] </a:t>
            </a:r>
            <a:r>
              <a:rPr lang="en-GB" baseline="0" dirty="0"/>
              <a:t>sound, pronouncing </a:t>
            </a:r>
            <a:r>
              <a:rPr lang="en-GB" b="0" baseline="0" dirty="0"/>
              <a:t>”</a:t>
            </a:r>
            <a:r>
              <a:rPr lang="en-GB" b="1" baseline="0" dirty="0" err="1"/>
              <a:t>voir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voir</a:t>
            </a:r>
            <a:r>
              <a:rPr lang="en-GB" b="1" baseline="0" dirty="0"/>
              <a:t> </a:t>
            </a:r>
            <a:r>
              <a:rPr lang="en-GB" baseline="0" dirty="0"/>
              <a:t>[69].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6685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20027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87168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[oi] </a:t>
            </a:r>
            <a:r>
              <a:rPr lang="en-GB" baseline="0" dirty="0"/>
              <a:t>and then the </a:t>
            </a:r>
            <a:r>
              <a:rPr lang="en-GB" b="1" baseline="0" dirty="0"/>
              <a:t>source</a:t>
            </a:r>
            <a:r>
              <a:rPr lang="en-GB" baseline="0" dirty="0"/>
              <a:t> word again ‘</a:t>
            </a:r>
            <a:r>
              <a:rPr lang="en-GB" b="1" baseline="0" dirty="0" err="1"/>
              <a:t>voir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droite</a:t>
            </a:r>
            <a:r>
              <a:rPr lang="en-GB" baseline="0" dirty="0"/>
              <a:t> [1293]; </a:t>
            </a:r>
            <a:r>
              <a:rPr lang="en-GB" b="1" baseline="0" dirty="0" err="1"/>
              <a:t>avoir</a:t>
            </a:r>
            <a:r>
              <a:rPr lang="en-GB" b="1" baseline="0" dirty="0"/>
              <a:t> </a:t>
            </a:r>
            <a:r>
              <a:rPr lang="en-GB" b="0" baseline="0" dirty="0"/>
              <a:t>[8]</a:t>
            </a:r>
            <a:r>
              <a:rPr lang="en-GB" baseline="0" dirty="0"/>
              <a:t> </a:t>
            </a:r>
            <a:r>
              <a:rPr lang="en-GB" b="1" baseline="0" dirty="0"/>
              <a:t>au revoir</a:t>
            </a:r>
            <a:r>
              <a:rPr lang="en-GB" baseline="0" dirty="0"/>
              <a:t> [n/a]; </a:t>
            </a:r>
            <a:r>
              <a:rPr lang="en-GB" b="1" baseline="0" dirty="0" err="1"/>
              <a:t>pourquoi</a:t>
            </a:r>
            <a:r>
              <a:rPr lang="en-GB" baseline="0" dirty="0"/>
              <a:t>[193]; </a:t>
            </a:r>
            <a:r>
              <a:rPr lang="en-GB" b="1" baseline="0" dirty="0"/>
              <a:t>trois</a:t>
            </a:r>
            <a:r>
              <a:rPr lang="en-GB" baseline="0" dirty="0"/>
              <a:t>[115]; </a:t>
            </a:r>
            <a:r>
              <a:rPr lang="en-GB" b="1" baseline="0" dirty="0" err="1"/>
              <a:t>voir</a:t>
            </a:r>
            <a:r>
              <a:rPr lang="en-GB" b="1" baseline="0" dirty="0"/>
              <a:t> </a:t>
            </a:r>
            <a:r>
              <a:rPr lang="en-GB" baseline="0" dirty="0"/>
              <a:t>[69].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1861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775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15035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In-class version </a:t>
            </a:r>
            <a:endParaRPr lang="en-GB" b="0" dirty="0"/>
          </a:p>
          <a:p>
            <a:endParaRPr lang="en-GB" b="0" dirty="0"/>
          </a:p>
          <a:p>
            <a:r>
              <a:rPr lang="en-GB" b="1" dirty="0"/>
              <a:t>Timing: 5 minutes</a:t>
            </a:r>
          </a:p>
          <a:p>
            <a:endParaRPr lang="en-GB" dirty="0"/>
          </a:p>
          <a:p>
            <a:r>
              <a:rPr lang="en-GB" b="1" dirty="0"/>
              <a:t>Aim: </a:t>
            </a:r>
            <a:r>
              <a:rPr lang="en-US" b="0" dirty="0"/>
              <a:t>P</a:t>
            </a:r>
            <a:r>
              <a:rPr lang="en-US" dirty="0"/>
              <a:t>roduction and recognition of SSCs [oi] and [</a:t>
            </a:r>
            <a:r>
              <a:rPr lang="en-US" dirty="0" err="1"/>
              <a:t>ain</a:t>
            </a:r>
            <a:r>
              <a:rPr lang="en-US" dirty="0"/>
              <a:t>/in].</a:t>
            </a:r>
          </a:p>
          <a:p>
            <a:endParaRPr lang="en-US" dirty="0"/>
          </a:p>
          <a:p>
            <a:r>
              <a:rPr lang="en-US" b="1" dirty="0"/>
              <a:t>Procedure:</a:t>
            </a:r>
          </a:p>
          <a:p>
            <a:pPr marL="228600" indent="-228600">
              <a:buAutoNum type="arabicPeriod"/>
            </a:pPr>
            <a:r>
              <a:rPr lang="en-US" dirty="0"/>
              <a:t>Each student writes 1-10 in their workbooks and chooses 10 words to write down in order (this number can be increased or decreased to fit the time available).</a:t>
            </a:r>
          </a:p>
          <a:p>
            <a:pPr marL="228600" indent="-228600">
              <a:buAutoNum type="arabicPeriod"/>
            </a:pPr>
            <a:r>
              <a:rPr lang="en-US" dirty="0"/>
              <a:t>Students then take turns to read their list aloud, while their partner notes down either [</a:t>
            </a:r>
            <a:r>
              <a:rPr lang="en-US" dirty="0" err="1"/>
              <a:t>ain</a:t>
            </a:r>
            <a:r>
              <a:rPr lang="en-US" dirty="0"/>
              <a:t>] or [oi] for each word. For a more challenging task, students could find the word on the board and write it down in full as they listen. </a:t>
            </a:r>
          </a:p>
          <a:p>
            <a:pPr marL="228600" indent="-228600">
              <a:buAutoNum type="arabicPeriod"/>
            </a:pPr>
            <a:r>
              <a:rPr lang="en-US" dirty="0"/>
              <a:t>The partners then compare lists and work together to correct any words that were mispronounced or misheard.</a:t>
            </a:r>
          </a:p>
          <a:p>
            <a:pPr marL="228600" indent="-228600">
              <a:buAutoNum type="arabicPeriod"/>
            </a:pPr>
            <a:r>
              <a:rPr lang="en-US" dirty="0"/>
              <a:t>The teacher circulates and listens for any areas of difficulty – in particular, students may need to be reminded about the SFC.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a:t>
            </a:r>
            <a:r>
              <a:rPr 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bain</a:t>
            </a:r>
            <a:r>
              <a:rPr lang="en-US" b="0" dirty="0"/>
              <a:t> [3458], pain [2808], </a:t>
            </a:r>
            <a:r>
              <a:rPr lang="en-US" b="0" dirty="0" err="1"/>
              <a:t>crin</a:t>
            </a:r>
            <a:r>
              <a:rPr lang="en-US" b="0" dirty="0"/>
              <a:t> [&gt;5000], drain = cognate, vin [2309], </a:t>
            </a:r>
            <a:r>
              <a:rPr lang="en-US" b="0" dirty="0" err="1"/>
              <a:t>nain</a:t>
            </a:r>
            <a:r>
              <a:rPr lang="en-US" b="0" dirty="0"/>
              <a:t> [&gt;5000], </a:t>
            </a:r>
            <a:r>
              <a:rPr lang="en-US" b="0" dirty="0" err="1"/>
              <a:t>sain</a:t>
            </a:r>
            <a:r>
              <a:rPr lang="en-US" b="0" dirty="0"/>
              <a:t> [1763], fin [111], droit [143], </a:t>
            </a:r>
            <a:r>
              <a:rPr lang="en-US" b="0" dirty="0" err="1"/>
              <a:t>toi</a:t>
            </a:r>
            <a:r>
              <a:rPr lang="en-US" b="0" dirty="0"/>
              <a:t> [510], </a:t>
            </a:r>
            <a:r>
              <a:rPr lang="en-US" b="0" dirty="0" err="1"/>
              <a:t>voix</a:t>
            </a:r>
            <a:r>
              <a:rPr lang="en-US" b="0" dirty="0"/>
              <a:t> [414], </a:t>
            </a:r>
            <a:r>
              <a:rPr lang="en-US" b="0" dirty="0" err="1"/>
              <a:t>croix</a:t>
            </a:r>
            <a:r>
              <a:rPr lang="en-US" b="0" dirty="0"/>
              <a:t> [3904], </a:t>
            </a:r>
            <a:r>
              <a:rPr lang="en-US" b="0" dirty="0" err="1"/>
              <a:t>poids</a:t>
            </a:r>
            <a:r>
              <a:rPr lang="en-US" b="0" dirty="0"/>
              <a:t> [1102], </a:t>
            </a:r>
            <a:r>
              <a:rPr lang="en-US" b="0" dirty="0" err="1"/>
              <a:t>soi</a:t>
            </a:r>
            <a:r>
              <a:rPr lang="en-US" b="0" dirty="0"/>
              <a:t> [1365], </a:t>
            </a:r>
            <a:r>
              <a:rPr lang="en-US" b="0" dirty="0" err="1"/>
              <a:t>foi</a:t>
            </a:r>
            <a:r>
              <a:rPr lang="en-US" b="0" dirty="0"/>
              <a:t> [1368], </a:t>
            </a:r>
            <a:r>
              <a:rPr lang="en-US" b="0" dirty="0" err="1"/>
              <a:t>moi</a:t>
            </a:r>
            <a:r>
              <a:rPr lang="en-US" b="0" dirty="0"/>
              <a:t> [131], </a:t>
            </a:r>
            <a:r>
              <a:rPr lang="en-US" b="0" dirty="0" err="1"/>
              <a:t>noix</a:t>
            </a:r>
            <a:r>
              <a:rPr lang="en-US" b="0" dirty="0"/>
              <a:t> [&gt;5000], bois [1425]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229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Home learning version </a:t>
            </a:r>
            <a:r>
              <a:rPr lang="en-GB" b="0" dirty="0"/>
              <a:t>(NB: an in-class version of this activity can be found on slide 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a:t>
            </a:r>
            <a:r>
              <a:rPr lang="en-GB" b="0" dirty="0"/>
              <a:t>for 3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1" dirty="0"/>
              <a:t>Aim: </a:t>
            </a:r>
            <a:r>
              <a:rPr lang="en-US" b="0" dirty="0"/>
              <a:t>P</a:t>
            </a:r>
            <a:r>
              <a:rPr lang="en-US" dirty="0"/>
              <a:t>roduction and recognition of SSCs [oi] and [</a:t>
            </a:r>
            <a:r>
              <a:rPr lang="en-US" dirty="0" err="1"/>
              <a:t>ain</a:t>
            </a:r>
            <a:r>
              <a:rPr lang="en-US"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on the play button to hear a list of nine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Write down whether you hear [oi] or [ain/in]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Write the full word if you recognise 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the space bar to reveal the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Practise pronunciation along with the audio</a:t>
            </a:r>
          </a:p>
          <a:p>
            <a:endParaRPr lang="en-US"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main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moi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sain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fin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foi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voix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vin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bain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bois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744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Home learning version </a:t>
            </a:r>
            <a:r>
              <a:rPr lang="en-GB" b="0" dirty="0"/>
              <a:t>(NB: an in-class version of this activity can be found on slide 8).</a:t>
            </a:r>
            <a:endParaRPr lang="en-US" dirty="0"/>
          </a:p>
          <a:p>
            <a:endParaRPr lang="en-US"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soi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pain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poids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nain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croix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noix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droit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drain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crin</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08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Home learning version </a:t>
            </a:r>
            <a:r>
              <a:rPr lang="en-GB" b="0" dirty="0"/>
              <a:t>(NB: an in-class version of this activity can be found on slide 8).</a:t>
            </a:r>
            <a:endParaRPr lang="en-GB" b="1" dirty="0"/>
          </a:p>
          <a:p>
            <a:endParaRPr lang="en-US"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voix </a:t>
            </a:r>
          </a:p>
          <a:p>
            <a:pPr marL="228600" indent="-228600">
              <a:buFont typeface="+mj-lt"/>
              <a:buAutoNum type="arabicPeriod"/>
            </a:pPr>
            <a:r>
              <a:rPr lang="fr-FR" sz="1200" kern="1200" dirty="0">
                <a:solidFill>
                  <a:schemeClr val="tx1"/>
                </a:solidFill>
                <a:effectLst/>
                <a:latin typeface="+mn-lt"/>
                <a:ea typeface="+mn-ea"/>
                <a:cs typeface="+mn-cs"/>
              </a:rPr>
              <a:t>pain </a:t>
            </a:r>
          </a:p>
          <a:p>
            <a:pPr marL="228600" indent="-228600">
              <a:buFont typeface="+mj-lt"/>
              <a:buAutoNum type="arabicPeriod"/>
            </a:pPr>
            <a:r>
              <a:rPr lang="fr-FR" sz="1200" kern="1200" dirty="0">
                <a:solidFill>
                  <a:schemeClr val="tx1"/>
                </a:solidFill>
                <a:effectLst/>
                <a:latin typeface="+mn-lt"/>
                <a:ea typeface="+mn-ea"/>
                <a:cs typeface="+mn-cs"/>
              </a:rPr>
              <a:t>croix </a:t>
            </a:r>
          </a:p>
          <a:p>
            <a:pPr marL="228600" indent="-228600">
              <a:buFont typeface="+mj-lt"/>
              <a:buAutoNum type="arabicPeriod"/>
            </a:pPr>
            <a:r>
              <a:rPr lang="fr-FR" sz="1200" kern="1200" dirty="0">
                <a:solidFill>
                  <a:schemeClr val="tx1"/>
                </a:solidFill>
                <a:effectLst/>
                <a:latin typeface="+mn-lt"/>
                <a:ea typeface="+mn-ea"/>
                <a:cs typeface="+mn-cs"/>
              </a:rPr>
              <a:t>moi </a:t>
            </a:r>
          </a:p>
          <a:p>
            <a:pPr marL="228600" indent="-228600">
              <a:buFont typeface="+mj-lt"/>
              <a:buAutoNum type="arabicPeriod"/>
            </a:pPr>
            <a:r>
              <a:rPr lang="fr-FR" sz="1200" kern="1200" dirty="0">
                <a:solidFill>
                  <a:schemeClr val="tx1"/>
                </a:solidFill>
                <a:effectLst/>
                <a:latin typeface="+mn-lt"/>
                <a:ea typeface="+mn-ea"/>
                <a:cs typeface="+mn-cs"/>
              </a:rPr>
              <a:t>crin </a:t>
            </a:r>
          </a:p>
          <a:p>
            <a:pPr marL="228600" indent="-228600">
              <a:buFont typeface="+mj-lt"/>
              <a:buAutoNum type="arabicPeriod"/>
            </a:pPr>
            <a:r>
              <a:rPr lang="fr-FR" sz="1200" kern="1200" dirty="0">
                <a:solidFill>
                  <a:schemeClr val="tx1"/>
                </a:solidFill>
                <a:effectLst/>
                <a:latin typeface="+mn-lt"/>
                <a:ea typeface="+mn-ea"/>
                <a:cs typeface="+mn-cs"/>
              </a:rPr>
              <a:t>vin </a:t>
            </a:r>
          </a:p>
          <a:p>
            <a:pPr marL="228600" indent="-228600">
              <a:buFont typeface="+mj-lt"/>
              <a:buAutoNum type="arabicPeriod"/>
            </a:pPr>
            <a:r>
              <a:rPr lang="fr-FR" sz="1200" kern="1200" dirty="0">
                <a:solidFill>
                  <a:schemeClr val="tx1"/>
                </a:solidFill>
                <a:effectLst/>
                <a:latin typeface="+mn-lt"/>
                <a:ea typeface="+mn-ea"/>
                <a:cs typeface="+mn-cs"/>
              </a:rPr>
              <a:t>nain </a:t>
            </a:r>
          </a:p>
          <a:p>
            <a:pPr marL="228600" indent="-228600">
              <a:buFont typeface="+mj-lt"/>
              <a:buAutoNum type="arabicPeriod"/>
            </a:pPr>
            <a:r>
              <a:rPr lang="fr-FR" sz="1200" kern="1200" dirty="0">
                <a:solidFill>
                  <a:schemeClr val="tx1"/>
                </a:solidFill>
                <a:effectLst/>
                <a:latin typeface="+mn-lt"/>
                <a:ea typeface="+mn-ea"/>
                <a:cs typeface="+mn-cs"/>
              </a:rPr>
              <a:t>foi </a:t>
            </a:r>
          </a:p>
          <a:p>
            <a:pPr marL="228600" indent="-228600">
              <a:buFont typeface="+mj-lt"/>
              <a:buAutoNum type="arabicPeriod"/>
            </a:pPr>
            <a:r>
              <a:rPr lang="fr-FR" sz="1200" kern="1200" dirty="0">
                <a:solidFill>
                  <a:schemeClr val="tx1"/>
                </a:solidFill>
                <a:effectLst/>
                <a:latin typeface="+mn-lt"/>
                <a:ea typeface="+mn-ea"/>
                <a:cs typeface="+mn-cs"/>
              </a:rPr>
              <a:t>drain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470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546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voir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put one’s hand above one’s brow (as if to shade one’s view) and pretend</a:t>
            </a:r>
            <a:r>
              <a:rPr lang="en-GB" baseline="0" dirty="0"/>
              <a:t> to be seeing something far off.</a:t>
            </a:r>
            <a:br>
              <a:rPr lang="en-GB" baseline="0" dirty="0"/>
            </a:br>
            <a:r>
              <a:rPr lang="en-GB" baseline="0" dirty="0"/>
              <a:t>4. Roll back the animations and work through 1-3 again, but this time, dropping your voice completely to listen carefully to the students saying the </a:t>
            </a:r>
            <a:r>
              <a:rPr lang="en-GB" b="1" dirty="0"/>
              <a:t>[oi] </a:t>
            </a:r>
            <a:r>
              <a:rPr lang="en-GB" baseline="0" dirty="0"/>
              <a:t>sound, pronouncing </a:t>
            </a:r>
            <a:r>
              <a:rPr lang="en-GB" b="0" baseline="0" dirty="0"/>
              <a:t>”</a:t>
            </a:r>
            <a:r>
              <a:rPr lang="en-GB" b="1" baseline="0" dirty="0" err="1"/>
              <a:t>voir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voir</a:t>
            </a:r>
            <a:r>
              <a:rPr lang="en-GB" b="1" baseline="0" dirty="0"/>
              <a:t> </a:t>
            </a:r>
            <a:r>
              <a:rPr lang="en-GB" baseline="0" dirty="0"/>
              <a:t>[69].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9168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[oi] </a:t>
            </a:r>
            <a:r>
              <a:rPr lang="en-GB" baseline="0" dirty="0"/>
              <a:t>and then the </a:t>
            </a:r>
            <a:r>
              <a:rPr lang="en-GB" b="1" baseline="0" dirty="0"/>
              <a:t>source</a:t>
            </a:r>
            <a:r>
              <a:rPr lang="en-GB" baseline="0" dirty="0"/>
              <a:t> word again ‘</a:t>
            </a:r>
            <a:r>
              <a:rPr lang="en-GB" b="1" baseline="0" dirty="0" err="1"/>
              <a:t>voir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droite</a:t>
            </a:r>
            <a:r>
              <a:rPr lang="en-GB" baseline="0" dirty="0"/>
              <a:t> [1293]; </a:t>
            </a:r>
            <a:r>
              <a:rPr lang="en-GB" b="1" baseline="0" dirty="0" err="1"/>
              <a:t>avoir</a:t>
            </a:r>
            <a:r>
              <a:rPr lang="en-GB" b="1" baseline="0" dirty="0"/>
              <a:t> </a:t>
            </a:r>
            <a:r>
              <a:rPr lang="en-GB" b="0" baseline="0" dirty="0"/>
              <a:t>[8]</a:t>
            </a:r>
            <a:r>
              <a:rPr lang="en-GB" baseline="0" dirty="0"/>
              <a:t> </a:t>
            </a:r>
            <a:r>
              <a:rPr lang="en-GB" b="1" baseline="0" dirty="0"/>
              <a:t>au revoir</a:t>
            </a:r>
            <a:r>
              <a:rPr lang="en-GB" baseline="0" dirty="0"/>
              <a:t> [n/a]; </a:t>
            </a:r>
            <a:r>
              <a:rPr lang="en-GB" b="1" baseline="0" dirty="0" err="1"/>
              <a:t>pourquoi</a:t>
            </a:r>
            <a:r>
              <a:rPr lang="en-GB" baseline="0" dirty="0"/>
              <a:t>[193]; </a:t>
            </a:r>
            <a:r>
              <a:rPr lang="en-GB" b="1" baseline="0" dirty="0"/>
              <a:t>trois</a:t>
            </a:r>
            <a:r>
              <a:rPr lang="en-GB" baseline="0" dirty="0"/>
              <a:t>[115]; </a:t>
            </a:r>
            <a:r>
              <a:rPr lang="en-GB" b="1" baseline="0" dirty="0" err="1"/>
              <a:t>voir</a:t>
            </a:r>
            <a:r>
              <a:rPr lang="en-GB" b="1" baseline="0" dirty="0"/>
              <a:t> </a:t>
            </a:r>
            <a:r>
              <a:rPr lang="en-GB" baseline="0" dirty="0"/>
              <a:t>[69].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51478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a:t>
            </a:r>
            <a:r>
              <a:rPr lang="en-US" b="0" dirty="0"/>
              <a:t> Aural recognition and production of SSCs </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[oy] and [oi] to prime for the activity on the next slide.</a:t>
            </a:r>
          </a:p>
          <a:p>
            <a:endParaRPr lang="en-US" b="1" dirty="0"/>
          </a:p>
          <a:p>
            <a:r>
              <a:rPr lang="en-US" b="1" dirty="0"/>
              <a:t>Procedure:</a:t>
            </a:r>
          </a:p>
          <a:p>
            <a:pPr marL="0" indent="0">
              <a:buNone/>
            </a:pPr>
            <a:r>
              <a:rPr lang="en-US" b="0" dirty="0"/>
              <a:t>1. Students try to say the words in the pair, </a:t>
            </a:r>
            <a:r>
              <a:rPr lang="fr-FR" b="0" i="1" dirty="0">
                <a:solidFill>
                  <a:srgbClr val="222222"/>
                </a:solidFill>
                <a:effectLst/>
                <a:latin typeface="Georgia" panose="02040502050405020303" pitchFamily="18" charset="0"/>
              </a:rPr>
              <a:t>foi</a:t>
            </a:r>
            <a:r>
              <a:rPr lang="en-US" b="0" i="1" dirty="0"/>
              <a:t> </a:t>
            </a:r>
            <a:r>
              <a:rPr lang="en-US" b="0" i="0" dirty="0"/>
              <a:t>and </a:t>
            </a:r>
            <a:r>
              <a:rPr lang="en-US" b="0" i="1" dirty="0"/>
              <a:t>foyer. </a:t>
            </a:r>
          </a:p>
          <a:p>
            <a:pPr marL="0" indent="0">
              <a:buNone/>
            </a:pPr>
            <a:r>
              <a:rPr lang="en-US" b="0" i="0" dirty="0"/>
              <a:t>2. Click to hear the words said by a native speaker. Students repeat.</a:t>
            </a:r>
            <a:endParaRPr lang="en-US" b="0" dirty="0"/>
          </a:p>
          <a:p>
            <a:r>
              <a:rPr lang="en-US" b="0" dirty="0"/>
              <a:t>3. Click to bring up the hint.</a:t>
            </a:r>
          </a:p>
          <a:p>
            <a:endParaRPr lang="en-US" b="0" dirty="0"/>
          </a:p>
          <a:p>
            <a:r>
              <a:rPr lang="en-US" b="1" dirty="0"/>
              <a:t>Transcript:</a:t>
            </a:r>
          </a:p>
          <a:p>
            <a:r>
              <a:rPr lang="fr-FR" b="0" i="0" dirty="0">
                <a:solidFill>
                  <a:srgbClr val="222222"/>
                </a:solidFill>
                <a:effectLst/>
                <a:latin typeface="Georgia" panose="02040502050405020303" pitchFamily="18" charset="0"/>
              </a:rPr>
              <a:t>fois</a:t>
            </a:r>
          </a:p>
          <a:p>
            <a:r>
              <a:rPr lang="en-US" b="0" i="0" dirty="0"/>
              <a:t>foyer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ail [&gt;5000]</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94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(for two slides)</a:t>
            </a:r>
            <a:endParaRPr lang="en-US" b="1" dirty="0"/>
          </a:p>
          <a:p>
            <a:endParaRPr lang="en-US" b="1" dirty="0"/>
          </a:p>
          <a:p>
            <a:r>
              <a:rPr lang="en-US" b="1" dirty="0"/>
              <a:t>Aim: </a:t>
            </a:r>
            <a:r>
              <a:rPr lang="en-US" b="0" dirty="0"/>
              <a:t>aural recognition of SSCs </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[oy] and [oi] </a:t>
            </a:r>
            <a:r>
              <a:rPr lang="en-US" b="0" dirty="0"/>
              <a:t>in pairs. Awareness-raising exercise in pronunciation of [oy] (sounds like [oi] + ‘</a:t>
            </a:r>
            <a:r>
              <a:rPr lang="en-US" b="0" dirty="0" err="1"/>
              <a:t>yih</a:t>
            </a:r>
            <a:r>
              <a:rPr lang="en-US" b="0" dirty="0"/>
              <a:t>’.)</a:t>
            </a:r>
          </a:p>
          <a:p>
            <a:endParaRPr lang="en-US" b="1" dirty="0"/>
          </a:p>
          <a:p>
            <a:r>
              <a:rPr lang="en-US" b="1" dirty="0"/>
              <a:t>Procedure:</a:t>
            </a:r>
          </a:p>
          <a:p>
            <a:r>
              <a:rPr lang="en-US" b="0" dirty="0"/>
              <a:t>1. Click</a:t>
            </a:r>
            <a:r>
              <a:rPr lang="en-US" b="0" baseline="0" dirty="0"/>
              <a:t> the numbers to play the audio.</a:t>
            </a:r>
            <a:endParaRPr lang="en-US" b="0" dirty="0"/>
          </a:p>
          <a:p>
            <a:r>
              <a:rPr lang="en-US" b="0" dirty="0"/>
              <a:t>2. Students write 1-8 and complete the word with [oi] or [oy].</a:t>
            </a:r>
          </a:p>
          <a:p>
            <a:r>
              <a:rPr lang="en-US" b="0" dirty="0"/>
              <a:t>3. Click to reveal the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Students sound out the pairs of words. Draw attention to the SFC.</a:t>
            </a:r>
          </a:p>
          <a:p>
            <a:r>
              <a:rPr lang="en-US" b="0" dirty="0"/>
              <a:t>5. Move to the next slide and repeat steps 1-4 for four more pairs.</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 </a:t>
            </a:r>
            <a:r>
              <a:rPr lang="en-GB" sz="1200" b="0" i="0" u="none" strike="noStrike" kern="1200" dirty="0" err="1">
                <a:solidFill>
                  <a:schemeClr val="tx1"/>
                </a:solidFill>
                <a:effectLst/>
                <a:latin typeface="+mn-lt"/>
                <a:ea typeface="+mn-ea"/>
                <a:cs typeface="+mn-cs"/>
              </a:rPr>
              <a:t>noyer</a:t>
            </a:r>
            <a:r>
              <a:rPr lang="en-GB" sz="1200" b="0" i="0" u="none" strike="noStrike" kern="1200" dirty="0">
                <a:solidFill>
                  <a:schemeClr val="tx1"/>
                </a:solidFill>
                <a:effectLst/>
                <a:latin typeface="+mn-lt"/>
                <a:ea typeface="+mn-ea"/>
                <a:cs typeface="+mn-cs"/>
              </a:rPr>
              <a:t> b) noir</a:t>
            </a:r>
          </a:p>
          <a:p>
            <a:pPr rtl="0" eaLnBrk="1" fontAlgn="ctr" latinLnBrk="0" hangingPunct="1"/>
            <a:r>
              <a:rPr lang="en-GB" sz="1200" b="0" i="0" u="none" strike="noStrike" kern="1200" dirty="0">
                <a:solidFill>
                  <a:schemeClr val="tx1"/>
                </a:solidFill>
                <a:effectLst/>
                <a:latin typeface="+mn-lt"/>
                <a:ea typeface="+mn-ea"/>
                <a:cs typeface="+mn-cs"/>
              </a:rPr>
              <a:t>2. a) </a:t>
            </a:r>
            <a:r>
              <a:rPr lang="en-GB" sz="1200" b="0" i="0" u="none" strike="noStrike" kern="1200" dirty="0" err="1">
                <a:solidFill>
                  <a:schemeClr val="tx1"/>
                </a:solidFill>
                <a:effectLst/>
                <a:latin typeface="+mn-lt"/>
                <a:ea typeface="+mn-ea"/>
                <a:cs typeface="+mn-cs"/>
              </a:rPr>
              <a:t>loi</a:t>
            </a:r>
            <a:r>
              <a:rPr lang="en-GB" sz="1200" b="0" i="0" u="none" strike="noStrike" kern="1200" dirty="0">
                <a:solidFill>
                  <a:schemeClr val="tx1"/>
                </a:solidFill>
                <a:effectLst/>
                <a:latin typeface="+mn-lt"/>
                <a:ea typeface="+mn-ea"/>
                <a:cs typeface="+mn-cs"/>
              </a:rPr>
              <a:t> b) employer</a:t>
            </a:r>
          </a:p>
          <a:p>
            <a:pPr rtl="0" eaLnBrk="1" fontAlgn="ctr" latinLnBrk="0" hangingPunct="1"/>
            <a:r>
              <a:rPr lang="en-GB" sz="1200" b="0" i="0" u="none" strike="noStrike" kern="1200" dirty="0">
                <a:solidFill>
                  <a:schemeClr val="tx1"/>
                </a:solidFill>
                <a:effectLst/>
                <a:latin typeface="+mn-lt"/>
                <a:ea typeface="+mn-ea"/>
                <a:cs typeface="+mn-cs"/>
              </a:rPr>
              <a:t>3. a) </a:t>
            </a:r>
            <a:r>
              <a:rPr lang="en-GB" sz="1200" b="0" i="0" u="none" strike="noStrike" kern="1200" dirty="0" err="1">
                <a:solidFill>
                  <a:schemeClr val="tx1"/>
                </a:solidFill>
                <a:effectLst/>
                <a:latin typeface="+mn-lt"/>
                <a:ea typeface="+mn-ea"/>
                <a:cs typeface="+mn-cs"/>
              </a:rPr>
              <a:t>roi</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royaume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4. a) </a:t>
            </a:r>
            <a:r>
              <a:rPr lang="en-GB" sz="1200" b="0" i="0" u="none" strike="noStrike" kern="1200" dirty="0" err="1">
                <a:solidFill>
                  <a:schemeClr val="tx1"/>
                </a:solidFill>
                <a:effectLst/>
                <a:latin typeface="+mn-lt"/>
                <a:ea typeface="+mn-ea"/>
                <a:cs typeface="+mn-cs"/>
              </a:rPr>
              <a:t>joyeux</a:t>
            </a:r>
            <a:r>
              <a:rPr lang="en-GB" sz="1200" b="0" i="0" u="none" strike="noStrike" kern="1200" dirty="0">
                <a:solidFill>
                  <a:schemeClr val="tx1"/>
                </a:solidFill>
                <a:effectLst/>
                <a:latin typeface="+mn-lt"/>
                <a:ea typeface="+mn-ea"/>
                <a:cs typeface="+mn-cs"/>
              </a:rPr>
              <a:t> b) joie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noyer</a:t>
            </a:r>
            <a:r>
              <a:rPr lang="en-GB" baseline="0" dirty="0"/>
              <a:t> [4060], noir [572], </a:t>
            </a:r>
            <a:r>
              <a:rPr lang="en-GB" baseline="0" dirty="0" err="1"/>
              <a:t>loi</a:t>
            </a:r>
            <a:r>
              <a:rPr lang="en-GB" baseline="0" dirty="0"/>
              <a:t> [267], employer [724], </a:t>
            </a:r>
            <a:r>
              <a:rPr lang="en-GB" baseline="0" dirty="0" err="1"/>
              <a:t>roi</a:t>
            </a:r>
            <a:r>
              <a:rPr lang="en-GB" baseline="0" dirty="0"/>
              <a:t> [1364], </a:t>
            </a:r>
            <a:r>
              <a:rPr lang="en-GB" baseline="0" dirty="0" err="1"/>
              <a:t>royaume</a:t>
            </a:r>
            <a:r>
              <a:rPr lang="en-GB" baseline="0" dirty="0"/>
              <a:t> [2620], </a:t>
            </a:r>
            <a:r>
              <a:rPr lang="en-GB" baseline="0" dirty="0" err="1"/>
              <a:t>joyeux</a:t>
            </a:r>
            <a:r>
              <a:rPr lang="en-GB" baseline="0" dirty="0"/>
              <a:t> [3987], joie [1984]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413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 second part of the activity described on the previous slide.</a:t>
            </a:r>
          </a:p>
          <a:p>
            <a:endParaRPr lang="en-US" b="1"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5. a) </a:t>
            </a:r>
            <a:r>
              <a:rPr lang="en-GB" sz="1200" b="0" i="0" u="none" strike="noStrike" kern="1200" dirty="0" err="1">
                <a:solidFill>
                  <a:schemeClr val="tx1"/>
                </a:solidFill>
                <a:effectLst/>
                <a:latin typeface="+mn-lt"/>
                <a:ea typeface="+mn-ea"/>
                <a:cs typeface="+mn-cs"/>
              </a:rPr>
              <a:t>croyant</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croire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6. a) </a:t>
            </a:r>
            <a:r>
              <a:rPr lang="en-GB" sz="1200" b="0" i="0" u="none" strike="noStrike" kern="1200" dirty="0" err="1">
                <a:solidFill>
                  <a:schemeClr val="tx1"/>
                </a:solidFill>
                <a:effectLst/>
                <a:latin typeface="+mn-lt"/>
                <a:ea typeface="+mn-ea"/>
                <a:cs typeface="+mn-cs"/>
              </a:rPr>
              <a:t>citoyen</a:t>
            </a:r>
            <a:r>
              <a:rPr lang="en-GB" sz="1200" b="0" i="0" u="none" strike="noStrike" kern="1200" dirty="0">
                <a:solidFill>
                  <a:schemeClr val="tx1"/>
                </a:solidFill>
                <a:effectLst/>
                <a:latin typeface="+mn-lt"/>
                <a:ea typeface="+mn-ea"/>
                <a:cs typeface="+mn-cs"/>
              </a:rPr>
              <a:t> b) toit</a:t>
            </a:r>
          </a:p>
          <a:p>
            <a:pPr rtl="0" eaLnBrk="1" fontAlgn="ctr" latinLnBrk="0" hangingPunct="1"/>
            <a:r>
              <a:rPr lang="en-GB" sz="1200" b="0" i="0" u="none" strike="noStrike" kern="1200" dirty="0">
                <a:solidFill>
                  <a:schemeClr val="tx1"/>
                </a:solidFill>
                <a:effectLst/>
                <a:latin typeface="+mn-lt"/>
                <a:ea typeface="+mn-ea"/>
                <a:cs typeface="+mn-cs"/>
              </a:rPr>
              <a:t>7. a) noyau b) chinois</a:t>
            </a:r>
          </a:p>
          <a:p>
            <a:pPr rtl="0" eaLnBrk="1" fontAlgn="ctr" latinLnBrk="0" hangingPunct="1"/>
            <a:r>
              <a:rPr lang="en-GB" sz="1200" b="0" i="0" u="none" strike="noStrike" kern="1200" dirty="0">
                <a:solidFill>
                  <a:schemeClr val="tx1"/>
                </a:solidFill>
                <a:effectLst/>
                <a:latin typeface="+mn-lt"/>
                <a:ea typeface="+mn-ea"/>
                <a:cs typeface="+mn-cs"/>
              </a:rPr>
              <a:t>8. a) trois b) </a:t>
            </a:r>
            <a:r>
              <a:rPr lang="en-GB" sz="1200" b="0" i="0" u="none" strike="noStrike" kern="1200" dirty="0" err="1">
                <a:solidFill>
                  <a:schemeClr val="tx1"/>
                </a:solidFill>
                <a:effectLst/>
                <a:latin typeface="+mn-lt"/>
                <a:ea typeface="+mn-ea"/>
                <a:cs typeface="+mn-cs"/>
              </a:rPr>
              <a:t>octroyer</a:t>
            </a:r>
            <a:endParaRPr lang="en-GB" sz="1200" b="0" i="0" u="none" strike="noStrike" kern="1200" dirty="0">
              <a:solidFill>
                <a:schemeClr val="tx1"/>
              </a:solidFill>
              <a:effectLst/>
              <a:latin typeface="+mn-lt"/>
              <a:ea typeface="+mn-ea"/>
              <a:cs typeface="+mn-cs"/>
            </a:endParaRPr>
          </a:p>
          <a:p>
            <a:pPr rtl="0" eaLnBrk="1" fontAlgn="ctr" latinLnBrk="0" hangingPunct="1"/>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sz="1200" b="0" i="0" u="none" strike="noStrike" kern="1200" dirty="0" err="1">
                <a:solidFill>
                  <a:schemeClr val="tx1"/>
                </a:solidFill>
                <a:effectLst/>
                <a:latin typeface="+mn-lt"/>
                <a:ea typeface="+mn-ea"/>
                <a:cs typeface="+mn-cs"/>
              </a:rPr>
              <a:t>croyant</a:t>
            </a:r>
            <a:r>
              <a:rPr lang="en-GB" sz="1200" b="0" i="0" u="none" strike="noStrike" kern="1200" dirty="0">
                <a:solidFill>
                  <a:schemeClr val="tx1"/>
                </a:solidFill>
                <a:effectLst/>
                <a:latin typeface="+mn-lt"/>
                <a:ea typeface="+mn-ea"/>
                <a:cs typeface="+mn-cs"/>
              </a:rPr>
              <a:t> [4332], </a:t>
            </a:r>
            <a:r>
              <a:rPr lang="en-GB" sz="1200" b="0" i="0" u="none" strike="noStrike" kern="1200" dirty="0" err="1">
                <a:solidFill>
                  <a:schemeClr val="tx1"/>
                </a:solidFill>
                <a:effectLst/>
                <a:latin typeface="+mn-lt"/>
                <a:ea typeface="+mn-ea"/>
                <a:cs typeface="+mn-cs"/>
              </a:rPr>
              <a:t>croire</a:t>
            </a:r>
            <a:r>
              <a:rPr lang="en-GB" sz="1200" b="0" i="0" u="none" strike="noStrike" kern="1200" dirty="0">
                <a:solidFill>
                  <a:schemeClr val="tx1"/>
                </a:solidFill>
                <a:effectLst/>
                <a:latin typeface="+mn-lt"/>
                <a:ea typeface="+mn-ea"/>
                <a:cs typeface="+mn-cs"/>
              </a:rPr>
              <a:t> [135], </a:t>
            </a:r>
            <a:r>
              <a:rPr lang="en-GB" sz="1200" b="0" i="0" u="none" strike="noStrike" kern="1200" dirty="0" err="1">
                <a:solidFill>
                  <a:schemeClr val="tx1"/>
                </a:solidFill>
                <a:effectLst/>
                <a:latin typeface="+mn-lt"/>
                <a:ea typeface="+mn-ea"/>
                <a:cs typeface="+mn-cs"/>
              </a:rPr>
              <a:t>citoyen</a:t>
            </a:r>
            <a:r>
              <a:rPr lang="en-GB" sz="1200" b="0" i="0" u="none" strike="noStrike" kern="1200" dirty="0">
                <a:solidFill>
                  <a:schemeClr val="tx1"/>
                </a:solidFill>
                <a:effectLst/>
                <a:latin typeface="+mn-lt"/>
                <a:ea typeface="+mn-ea"/>
                <a:cs typeface="+mn-cs"/>
              </a:rPr>
              <a:t> [1081], toit [roof], noyau [3832], chinois [1914], trois [115], </a:t>
            </a:r>
            <a:r>
              <a:rPr lang="en-GB" sz="1200" b="0" i="0" u="none" strike="noStrike" kern="1200" dirty="0" err="1">
                <a:solidFill>
                  <a:schemeClr val="tx1"/>
                </a:solidFill>
                <a:effectLst/>
                <a:latin typeface="+mn-lt"/>
                <a:ea typeface="+mn-ea"/>
                <a:cs typeface="+mn-cs"/>
              </a:rPr>
              <a:t>octroyer</a:t>
            </a:r>
            <a:r>
              <a:rPr lang="en-GB" sz="1200" b="0" i="0" u="none" strike="noStrike" kern="1200" dirty="0">
                <a:solidFill>
                  <a:schemeClr val="tx1"/>
                </a:solidFill>
                <a:effectLst/>
                <a:latin typeface="+mn-lt"/>
                <a:ea typeface="+mn-ea"/>
                <a:cs typeface="+mn-cs"/>
              </a:rPr>
              <a:t> [4232]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485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082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voir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put one’s hand above one’s brow (as if to shade one’s view) and pretend</a:t>
            </a:r>
            <a:r>
              <a:rPr lang="en-GB" baseline="0" dirty="0"/>
              <a:t> to be seeing something far off.</a:t>
            </a:r>
            <a:br>
              <a:rPr lang="en-GB" baseline="0" dirty="0"/>
            </a:br>
            <a:r>
              <a:rPr lang="en-GB" baseline="0" dirty="0"/>
              <a:t>4. Roll back the animations and work through 1-3 again, but this time, dropping your voice completely to listen carefully to the students saying the </a:t>
            </a:r>
            <a:r>
              <a:rPr lang="en-GB" b="1" dirty="0"/>
              <a:t>[oi] </a:t>
            </a:r>
            <a:r>
              <a:rPr lang="en-GB" baseline="0" dirty="0"/>
              <a:t>sound, pronouncing </a:t>
            </a:r>
            <a:r>
              <a:rPr lang="en-GB" b="0" baseline="0" dirty="0"/>
              <a:t>”</a:t>
            </a:r>
            <a:r>
              <a:rPr lang="en-GB" b="1" baseline="0" dirty="0" err="1"/>
              <a:t>voir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voir</a:t>
            </a:r>
            <a:r>
              <a:rPr lang="en-GB" b="1" baseline="0" dirty="0"/>
              <a:t> </a:t>
            </a:r>
            <a:r>
              <a:rPr lang="en-GB" baseline="0" dirty="0"/>
              <a:t>[69].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73810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voir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put one’s hand above one’s brow (as if to shade one’s view) and pretend</a:t>
            </a:r>
            <a:r>
              <a:rPr lang="en-GB" baseline="0" dirty="0"/>
              <a:t> to be seeing something far off.</a:t>
            </a:r>
            <a:br>
              <a:rPr lang="en-GB" baseline="0" dirty="0"/>
            </a:br>
            <a:r>
              <a:rPr lang="en-GB" baseline="0" dirty="0"/>
              <a:t>4. Roll back the animations and work through 1-3 again, but this time, dropping your voice completely to listen carefully to the students saying the </a:t>
            </a:r>
            <a:r>
              <a:rPr lang="en-GB" b="1" dirty="0"/>
              <a:t>[oi] </a:t>
            </a:r>
            <a:r>
              <a:rPr lang="en-GB" baseline="0" dirty="0"/>
              <a:t>sound, pronouncing </a:t>
            </a:r>
            <a:r>
              <a:rPr lang="en-GB" b="0" baseline="0" dirty="0"/>
              <a:t>”</a:t>
            </a:r>
            <a:r>
              <a:rPr lang="en-GB" b="1" baseline="0" dirty="0" err="1"/>
              <a:t>voir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voir</a:t>
            </a:r>
            <a:r>
              <a:rPr lang="en-GB" b="1" baseline="0" dirty="0"/>
              <a:t> </a:t>
            </a:r>
            <a:r>
              <a:rPr lang="en-GB" baseline="0" dirty="0"/>
              <a:t>[69].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66859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[oi] </a:t>
            </a:r>
            <a:r>
              <a:rPr lang="en-GB" baseline="0" dirty="0"/>
              <a:t>and then the </a:t>
            </a:r>
            <a:r>
              <a:rPr lang="en-GB" b="1" baseline="0" dirty="0"/>
              <a:t>source</a:t>
            </a:r>
            <a:r>
              <a:rPr lang="en-GB" baseline="0" dirty="0"/>
              <a:t> word again ‘</a:t>
            </a:r>
            <a:r>
              <a:rPr lang="en-GB" b="1" baseline="0" dirty="0" err="1"/>
              <a:t>voir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droite</a:t>
            </a:r>
            <a:r>
              <a:rPr lang="en-GB" baseline="0" dirty="0"/>
              <a:t> [1293]; </a:t>
            </a:r>
            <a:r>
              <a:rPr lang="en-GB" b="1" baseline="0" dirty="0" err="1"/>
              <a:t>avoir</a:t>
            </a:r>
            <a:r>
              <a:rPr lang="en-GB" b="1" baseline="0" dirty="0"/>
              <a:t> </a:t>
            </a:r>
            <a:r>
              <a:rPr lang="en-GB" b="0" baseline="0" dirty="0"/>
              <a:t>[8]</a:t>
            </a:r>
            <a:r>
              <a:rPr lang="en-GB" baseline="0" dirty="0"/>
              <a:t> </a:t>
            </a:r>
            <a:r>
              <a:rPr lang="en-GB" b="1" baseline="0" dirty="0"/>
              <a:t>au revoir</a:t>
            </a:r>
            <a:r>
              <a:rPr lang="en-GB" baseline="0" dirty="0"/>
              <a:t> [n/a]; </a:t>
            </a:r>
            <a:r>
              <a:rPr lang="en-GB" b="1" baseline="0" dirty="0" err="1"/>
              <a:t>pourquoi</a:t>
            </a:r>
            <a:r>
              <a:rPr lang="en-GB" baseline="0" dirty="0"/>
              <a:t>[193]; </a:t>
            </a:r>
            <a:r>
              <a:rPr lang="en-GB" b="1" baseline="0" dirty="0"/>
              <a:t>trois</a:t>
            </a:r>
            <a:r>
              <a:rPr lang="en-GB" baseline="0" dirty="0"/>
              <a:t>[115]; </a:t>
            </a:r>
            <a:r>
              <a:rPr lang="en-GB" b="1" baseline="0" dirty="0" err="1"/>
              <a:t>voir</a:t>
            </a:r>
            <a:r>
              <a:rPr lang="en-GB" b="1" baseline="0" dirty="0"/>
              <a:t> </a:t>
            </a:r>
            <a:r>
              <a:rPr lang="en-GB" baseline="0" dirty="0"/>
              <a:t>[69].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22528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err="1"/>
              <a:t>Recognise</a:t>
            </a:r>
            <a:r>
              <a:rPr lang="en-US" b="0" dirty="0"/>
              <a:t> SSC [oi] in spoken language</a:t>
            </a:r>
            <a:endParaRPr lang="en-US" b="1" dirty="0"/>
          </a:p>
          <a:p>
            <a:endParaRPr lang="en-US" b="1" dirty="0"/>
          </a:p>
          <a:p>
            <a:r>
              <a:rPr lang="en-US" b="1" dirty="0"/>
              <a:t>Procedure:</a:t>
            </a:r>
          </a:p>
          <a:p>
            <a:r>
              <a:rPr lang="en-US" b="0" dirty="0"/>
              <a:t>1. Click audio buttons to hear sentences in French</a:t>
            </a:r>
          </a:p>
          <a:p>
            <a:r>
              <a:rPr lang="en-US" b="0" dirty="0"/>
              <a:t>2. Students tally how many times they hear SSC [oi] in each sentence</a:t>
            </a:r>
          </a:p>
          <a:p>
            <a:r>
              <a:rPr lang="en-US" b="0" dirty="0"/>
              <a:t>3. Elicit answers one by one</a:t>
            </a:r>
          </a:p>
          <a:p>
            <a:r>
              <a:rPr lang="en-US" b="0" dirty="0"/>
              <a:t>4. Click to reveal sentences with [oi] highlighted (and English translations)</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kumimoji="0" lang="en-US" sz="1200" b="0" u="none" strike="noStrike" kern="1200" cap="none" spc="0" normalizeH="0" baseline="0" noProof="0" dirty="0">
                <a:ln>
                  <a:noFill/>
                </a:ln>
                <a:solidFill>
                  <a:srgbClr val="4472C4">
                    <a:lumMod val="50000"/>
                  </a:srgbClr>
                </a:solidFill>
                <a:effectLst/>
                <a:uLnTx/>
                <a:uFillTx/>
              </a:rPr>
              <a:t>On ne </a:t>
            </a:r>
            <a:r>
              <a:rPr kumimoji="0" lang="en-US" sz="1200" b="0" u="none" strike="noStrike" kern="1200" cap="none" spc="0" normalizeH="0" baseline="0" noProof="0" dirty="0" err="1">
                <a:ln>
                  <a:noFill/>
                </a:ln>
                <a:solidFill>
                  <a:srgbClr val="4472C4">
                    <a:lumMod val="50000"/>
                  </a:srgbClr>
                </a:solidFill>
                <a:effectLst/>
                <a:uLnTx/>
                <a:uFillTx/>
              </a:rPr>
              <a:t>peut</a:t>
            </a:r>
            <a:r>
              <a:rPr kumimoji="0" lang="en-US" sz="1200" b="0" u="none" strike="noStrike" kern="1200" cap="none" spc="0" normalizeH="0" baseline="0" noProof="0" dirty="0">
                <a:ln>
                  <a:noFill/>
                </a:ln>
                <a:solidFill>
                  <a:srgbClr val="4472C4">
                    <a:lumMod val="50000"/>
                  </a:srgbClr>
                </a:solidFill>
                <a:effectLst/>
                <a:uLnTx/>
                <a:uFillTx/>
              </a:rPr>
              <a:t> pas ch</a:t>
            </a:r>
            <a:r>
              <a:rPr kumimoji="0" lang="en-US" sz="1200" b="1" u="none" strike="noStrike" kern="1200" cap="none" spc="0" normalizeH="0" baseline="0" noProof="0" dirty="0">
                <a:ln>
                  <a:noFill/>
                </a:ln>
                <a:solidFill>
                  <a:srgbClr val="EE6000"/>
                </a:solidFill>
                <a:effectLst/>
                <a:uLnTx/>
                <a:uFillTx/>
              </a:rPr>
              <a:t>oi</a:t>
            </a:r>
            <a:r>
              <a:rPr lang="en-US" sz="1200" dirty="0">
                <a:solidFill>
                  <a:srgbClr val="4472C4">
                    <a:lumMod val="50000"/>
                  </a:srgbClr>
                </a:solidFill>
              </a:rPr>
              <a:t>sir </a:t>
            </a:r>
            <a:r>
              <a:rPr lang="en-US" sz="1200" dirty="0" err="1">
                <a:solidFill>
                  <a:srgbClr val="4472C4">
                    <a:lumMod val="50000"/>
                  </a:srgbClr>
                </a:solidFill>
              </a:rPr>
              <a:t>ses</a:t>
            </a:r>
            <a:r>
              <a:rPr lang="en-US" sz="1200" dirty="0">
                <a:solidFill>
                  <a:srgbClr val="4472C4">
                    <a:lumMod val="50000"/>
                  </a:srgbClr>
                </a:solidFill>
              </a:rPr>
              <a:t> </a:t>
            </a:r>
            <a:r>
              <a:rPr lang="en-US" sz="1200" dirty="0" err="1">
                <a:solidFill>
                  <a:srgbClr val="4472C4">
                    <a:lumMod val="50000"/>
                  </a:srgbClr>
                </a:solidFill>
              </a:rPr>
              <a:t>v</a:t>
            </a:r>
            <a:r>
              <a:rPr lang="en-US" sz="1200" b="1" dirty="0" err="1">
                <a:solidFill>
                  <a:srgbClr val="EE6000"/>
                </a:solidFill>
              </a:rPr>
              <a:t>oi</a:t>
            </a:r>
            <a:r>
              <a:rPr kumimoji="0" lang="en-US" sz="1200" b="0" u="none" strike="noStrike" kern="1200" cap="none" spc="0" normalizeH="0" baseline="0" noProof="0" dirty="0">
                <a:ln>
                  <a:noFill/>
                </a:ln>
                <a:solidFill>
                  <a:srgbClr val="4472C4">
                    <a:lumMod val="50000"/>
                  </a:srgbClr>
                </a:solidFill>
                <a:effectLst/>
                <a:uLnTx/>
                <a:uFillTx/>
              </a:rPr>
              <a:t>sins.</a:t>
            </a:r>
          </a:p>
          <a:p>
            <a:r>
              <a:rPr lang="en-US" b="0" dirty="0"/>
              <a:t>2. </a:t>
            </a:r>
            <a:r>
              <a:rPr lang="fr-FR" sz="1200" dirty="0" err="1">
                <a:solidFill>
                  <a:srgbClr val="4472C4">
                    <a:lumMod val="50000"/>
                  </a:srgbClr>
                </a:solidFill>
              </a:rPr>
              <a:t>Franç</a:t>
            </a:r>
            <a:r>
              <a:rPr lang="en-US" sz="1200" b="1" dirty="0">
                <a:solidFill>
                  <a:srgbClr val="EE6000"/>
                </a:solidFill>
              </a:rPr>
              <a:t>oi</a:t>
            </a:r>
            <a:r>
              <a:rPr lang="fr-FR" sz="1200" dirty="0">
                <a:solidFill>
                  <a:srgbClr val="4472C4">
                    <a:lumMod val="50000"/>
                  </a:srgbClr>
                </a:solidFill>
              </a:rPr>
              <a:t>s a deux m</a:t>
            </a:r>
            <a:r>
              <a:rPr lang="en-US" sz="1200" b="1" dirty="0">
                <a:solidFill>
                  <a:srgbClr val="EE6000"/>
                </a:solidFill>
              </a:rPr>
              <a:t>oi</a:t>
            </a:r>
            <a:r>
              <a:rPr lang="fr-FR" sz="1200" dirty="0">
                <a:solidFill>
                  <a:srgbClr val="4472C4">
                    <a:lumMod val="50000"/>
                  </a:srgbClr>
                </a:solidFill>
              </a:rPr>
              <a:t>s pour écrire </a:t>
            </a:r>
            <a:r>
              <a:rPr lang="fr-FR" sz="1200" dirty="0" err="1">
                <a:solidFill>
                  <a:srgbClr val="4472C4">
                    <a:lumMod val="50000"/>
                  </a:srgbClr>
                </a:solidFill>
              </a:rPr>
              <a:t>l'hist</a:t>
            </a:r>
            <a:r>
              <a:rPr lang="en-US" sz="1200" b="1" dirty="0">
                <a:solidFill>
                  <a:srgbClr val="EE6000"/>
                </a:solidFill>
              </a:rPr>
              <a:t>oi</a:t>
            </a:r>
            <a:r>
              <a:rPr lang="fr-FR" sz="1200" dirty="0">
                <a:solidFill>
                  <a:srgbClr val="4472C4">
                    <a:lumMod val="50000"/>
                  </a:srgbClr>
                </a:solidFill>
              </a:rPr>
              <a:t>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4472C4">
                    <a:lumMod val="50000"/>
                  </a:srgbClr>
                </a:solidFill>
              </a:rPr>
              <a:t>3. </a:t>
            </a:r>
            <a:r>
              <a:rPr lang="fr-FR" sz="1200" dirty="0">
                <a:solidFill>
                  <a:srgbClr val="4472C4">
                    <a:lumMod val="50000"/>
                  </a:srgbClr>
                </a:solidFill>
              </a:rPr>
              <a:t>Le r</a:t>
            </a:r>
            <a:r>
              <a:rPr lang="en-US" sz="1200" b="1" dirty="0">
                <a:solidFill>
                  <a:srgbClr val="EE6000"/>
                </a:solidFill>
              </a:rPr>
              <a:t>oi</a:t>
            </a:r>
            <a:r>
              <a:rPr lang="fr-FR" sz="1200" dirty="0">
                <a:solidFill>
                  <a:srgbClr val="4472C4">
                    <a:lumMod val="50000"/>
                  </a:srgbClr>
                </a:solidFill>
              </a:rPr>
              <a:t> v</a:t>
            </a:r>
            <a:r>
              <a:rPr lang="en-US" sz="1200" b="1" dirty="0">
                <a:solidFill>
                  <a:srgbClr val="EE6000"/>
                </a:solidFill>
              </a:rPr>
              <a:t>oi</a:t>
            </a:r>
            <a:r>
              <a:rPr lang="fr-FR" sz="1200" dirty="0">
                <a:solidFill>
                  <a:srgbClr val="4472C4">
                    <a:lumMod val="50000"/>
                  </a:srgbClr>
                </a:solidFill>
              </a:rPr>
              <a:t>t </a:t>
            </a:r>
            <a:r>
              <a:rPr lang="fr-FR" sz="1200" dirty="0" err="1">
                <a:solidFill>
                  <a:srgbClr val="4472C4">
                    <a:lumMod val="50000"/>
                  </a:srgbClr>
                </a:solidFill>
              </a:rPr>
              <a:t>pourqu</a:t>
            </a:r>
            <a:r>
              <a:rPr lang="en-US" sz="1200" b="1" dirty="0">
                <a:solidFill>
                  <a:srgbClr val="EE6000"/>
                </a:solidFill>
              </a:rPr>
              <a:t>oi</a:t>
            </a:r>
            <a:r>
              <a:rPr lang="fr-FR" sz="1200" dirty="0">
                <a:solidFill>
                  <a:srgbClr val="4472C4">
                    <a:lumMod val="50000"/>
                  </a:srgbClr>
                </a:solidFill>
              </a:rPr>
              <a:t> la reine a écrit la l</a:t>
            </a:r>
            <a:r>
              <a:rPr lang="en-US" sz="1200" b="1" dirty="0">
                <a:solidFill>
                  <a:srgbClr val="EE6000"/>
                </a:solidFill>
              </a:rPr>
              <a:t>oi</a:t>
            </a:r>
            <a:r>
              <a:rPr lang="fr-FR" sz="1200" dirty="0">
                <a:solidFill>
                  <a:srgbClr val="4472C4">
                    <a:lumMod val="50000"/>
                  </a:srgbClr>
                </a:solidFill>
              </a:rPr>
              <a:t>.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voisin</a:t>
            </a:r>
            <a:r>
              <a:rPr lang="en-GB" baseline="0" dirty="0"/>
              <a:t> [979], </a:t>
            </a:r>
            <a:r>
              <a:rPr lang="en-GB" baseline="0" dirty="0" err="1"/>
              <a:t>roi</a:t>
            </a:r>
            <a:r>
              <a:rPr lang="en-GB" baseline="0" dirty="0"/>
              <a:t> [1364], </a:t>
            </a:r>
            <a:r>
              <a:rPr lang="en-GB" baseline="0" dirty="0" err="1"/>
              <a:t>reine</a:t>
            </a:r>
            <a:r>
              <a:rPr lang="en-GB" baseline="0" dirty="0"/>
              <a:t> [2809], </a:t>
            </a:r>
            <a:r>
              <a:rPr lang="en-GB" baseline="0" dirty="0" err="1"/>
              <a:t>loi</a:t>
            </a:r>
            <a:r>
              <a:rPr lang="en-GB" baseline="0" dirty="0"/>
              <a:t> [267]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mins for 3 slides</a:t>
            </a:r>
          </a:p>
          <a:p>
            <a:endParaRPr lang="en-US" b="1" dirty="0"/>
          </a:p>
          <a:p>
            <a:r>
              <a:rPr lang="en-US" b="1" dirty="0"/>
              <a:t>Aim: </a:t>
            </a:r>
            <a:r>
              <a:rPr lang="en-US" b="1" dirty="0" err="1"/>
              <a:t>Practise</a:t>
            </a:r>
            <a:r>
              <a:rPr lang="en-US" b="1" dirty="0"/>
              <a:t> pronunciation of SSC [oi] in the form of tongue twisters</a:t>
            </a:r>
          </a:p>
          <a:p>
            <a:endParaRPr lang="en-US" b="1" dirty="0"/>
          </a:p>
          <a:p>
            <a:r>
              <a:rPr lang="en-US" b="1" dirty="0"/>
              <a:t>Procedure:</a:t>
            </a:r>
          </a:p>
          <a:p>
            <a:r>
              <a:rPr lang="en-US" b="0" dirty="0"/>
              <a:t>1. Students read the sentences aloud, aiming for accurate pronunciation as quickly as possible.</a:t>
            </a:r>
          </a:p>
          <a:p>
            <a:r>
              <a:rPr lang="en-US" b="0" dirty="0"/>
              <a:t>2. Click audio buttons to hear three different speeds (A = slowest, C = fastest)</a:t>
            </a:r>
          </a:p>
          <a:p>
            <a:r>
              <a:rPr lang="en-US" b="0" dirty="0"/>
              <a:t>3. Repeat on next three slides for three more tongue twisters</a:t>
            </a:r>
          </a:p>
          <a:p>
            <a:endParaRPr lang="en-US" b="0" dirty="0"/>
          </a:p>
          <a:p>
            <a:r>
              <a:rPr lang="en-US" b="1" dirty="0"/>
              <a:t>Transcript:</a:t>
            </a:r>
          </a:p>
          <a:p>
            <a:r>
              <a:rPr lang="fr-FR" sz="1200" dirty="0">
                <a:solidFill>
                  <a:srgbClr val="4472C4">
                    <a:lumMod val="50000"/>
                  </a:srgbClr>
                </a:solidFill>
              </a:rPr>
              <a:t>Excusez-m</a:t>
            </a:r>
            <a:r>
              <a:rPr lang="en-US" sz="1200" b="1" dirty="0">
                <a:solidFill>
                  <a:srgbClr val="EE6000"/>
                </a:solidFill>
              </a:rPr>
              <a:t>oi</a:t>
            </a:r>
            <a:r>
              <a:rPr lang="fr-FR" sz="1200" dirty="0">
                <a:solidFill>
                  <a:srgbClr val="4472C4">
                    <a:lumMod val="50000"/>
                  </a:srgbClr>
                </a:solidFill>
              </a:rPr>
              <a:t> </a:t>
            </a:r>
            <a:r>
              <a:rPr lang="fr-FR" sz="1200" dirty="0" err="1">
                <a:solidFill>
                  <a:srgbClr val="4472C4">
                    <a:lumMod val="50000"/>
                  </a:srgbClr>
                </a:solidFill>
              </a:rPr>
              <a:t>madem</a:t>
            </a:r>
            <a:r>
              <a:rPr lang="en-US" sz="1200" b="1" dirty="0">
                <a:solidFill>
                  <a:srgbClr val="EE6000"/>
                </a:solidFill>
              </a:rPr>
              <a:t>oi</a:t>
            </a:r>
            <a:r>
              <a:rPr lang="fr-FR" sz="1200" dirty="0">
                <a:solidFill>
                  <a:srgbClr val="4472C4">
                    <a:lumMod val="50000"/>
                  </a:srgbClr>
                </a:solidFill>
              </a:rPr>
              <a:t>selle, </a:t>
            </a:r>
            <a:r>
              <a:rPr lang="fr-FR" sz="1200" dirty="0" err="1">
                <a:solidFill>
                  <a:srgbClr val="4472C4">
                    <a:lumMod val="50000"/>
                  </a:srgbClr>
                </a:solidFill>
              </a:rPr>
              <a:t>él</a:t>
            </a:r>
            <a:r>
              <a:rPr lang="en-US" sz="1200" b="1" dirty="0">
                <a:solidFill>
                  <a:srgbClr val="EE6000"/>
                </a:solidFill>
              </a:rPr>
              <a:t>oi</a:t>
            </a:r>
            <a:r>
              <a:rPr lang="fr-FR" sz="1200" dirty="0" err="1">
                <a:solidFill>
                  <a:srgbClr val="4472C4">
                    <a:lumMod val="50000"/>
                  </a:srgbClr>
                </a:solidFill>
              </a:rPr>
              <a:t>gnez</a:t>
            </a:r>
            <a:r>
              <a:rPr lang="fr-FR" sz="1200" dirty="0">
                <a:solidFill>
                  <a:srgbClr val="4472C4">
                    <a:lumMod val="50000"/>
                  </a:srgbClr>
                </a:solidFill>
              </a:rPr>
              <a:t> le d</a:t>
            </a:r>
            <a:r>
              <a:rPr lang="en-US" sz="1200" b="1" dirty="0">
                <a:solidFill>
                  <a:srgbClr val="EE6000"/>
                </a:solidFill>
              </a:rPr>
              <a:t>oi</a:t>
            </a:r>
            <a:r>
              <a:rPr lang="fr-FR" sz="1200" dirty="0">
                <a:solidFill>
                  <a:srgbClr val="4472C4">
                    <a:lumMod val="50000"/>
                  </a:srgbClr>
                </a:solidFill>
              </a:rPr>
              <a:t>gt de la </a:t>
            </a:r>
            <a:r>
              <a:rPr lang="fr-FR" sz="1200" dirty="0" err="1">
                <a:solidFill>
                  <a:srgbClr val="4472C4">
                    <a:lumMod val="50000"/>
                  </a:srgbClr>
                </a:solidFill>
              </a:rPr>
              <a:t>framb</a:t>
            </a:r>
            <a:r>
              <a:rPr lang="en-US" sz="1200" b="1" dirty="0">
                <a:solidFill>
                  <a:srgbClr val="EE6000"/>
                </a:solidFill>
              </a:rPr>
              <a:t>oi</a:t>
            </a:r>
            <a:r>
              <a:rPr lang="fr-FR" sz="1200" dirty="0">
                <a:solidFill>
                  <a:srgbClr val="4472C4">
                    <a:lumMod val="50000"/>
                  </a:srgbClr>
                </a:solidFill>
              </a:rPr>
              <a:t>se.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excuser [1987], mademoiselle [3148], </a:t>
            </a:r>
            <a:r>
              <a:rPr lang="en-GB" baseline="0" dirty="0" err="1"/>
              <a:t>éloigner</a:t>
            </a:r>
            <a:r>
              <a:rPr lang="en-GB" baseline="0" dirty="0"/>
              <a:t> [1541], framboise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766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2/3</a:t>
            </a:r>
          </a:p>
          <a:p>
            <a:endParaRPr lang="en-US" b="1" dirty="0"/>
          </a:p>
          <a:p>
            <a:r>
              <a:rPr lang="en-US" b="1" dirty="0"/>
              <a:t>Aim: </a:t>
            </a:r>
            <a:r>
              <a:rPr lang="en-US" b="1" dirty="0" err="1"/>
              <a:t>Practise</a:t>
            </a:r>
            <a:r>
              <a:rPr lang="en-US" b="1" dirty="0"/>
              <a:t> pronunciation of SSC [oi] in the form of tongue twisters</a:t>
            </a:r>
          </a:p>
          <a:p>
            <a:endParaRPr lang="en-US" b="1" dirty="0"/>
          </a:p>
          <a:p>
            <a:r>
              <a:rPr lang="en-US" b="1" dirty="0"/>
              <a:t>Procedure:</a:t>
            </a:r>
          </a:p>
          <a:p>
            <a:r>
              <a:rPr lang="en-US" b="0" dirty="0"/>
              <a:t>1. Students read the sentences aloud, aiming for accurate pronunciation as quickly as possible.</a:t>
            </a:r>
          </a:p>
          <a:p>
            <a:r>
              <a:rPr lang="en-US" b="0" dirty="0"/>
              <a:t>2. Click audio buttons to hear three different speeds (A = slowest, C = fastest)</a:t>
            </a:r>
          </a:p>
          <a:p>
            <a:r>
              <a:rPr lang="en-US" b="0" dirty="0"/>
              <a:t>3. Repeat on next three slides for three more tongue twisters</a:t>
            </a:r>
          </a:p>
          <a:p>
            <a:endParaRPr lang="en-US" b="0" dirty="0"/>
          </a:p>
          <a:p>
            <a:r>
              <a:rPr lang="en-US" b="1" dirty="0"/>
              <a:t>Transcript:</a:t>
            </a:r>
          </a:p>
          <a:p>
            <a:r>
              <a:rPr lang="fr-FR" sz="1200" dirty="0">
                <a:solidFill>
                  <a:srgbClr val="4472C4">
                    <a:lumMod val="50000"/>
                  </a:srgbClr>
                </a:solidFill>
              </a:rPr>
              <a:t>On se dit au </a:t>
            </a:r>
            <a:r>
              <a:rPr lang="fr-FR" sz="1200" dirty="0" err="1">
                <a:solidFill>
                  <a:srgbClr val="4472C4">
                    <a:lumMod val="50000"/>
                  </a:srgbClr>
                </a:solidFill>
              </a:rPr>
              <a:t>rev</a:t>
            </a:r>
            <a:r>
              <a:rPr lang="en-US" sz="1200" b="1" dirty="0">
                <a:solidFill>
                  <a:srgbClr val="EE6000"/>
                </a:solidFill>
              </a:rPr>
              <a:t>oi</a:t>
            </a:r>
            <a:r>
              <a:rPr lang="fr-FR" sz="1200" dirty="0">
                <a:solidFill>
                  <a:srgbClr val="4472C4">
                    <a:lumMod val="50000"/>
                  </a:srgbClr>
                </a:solidFill>
              </a:rPr>
              <a:t>r le s</a:t>
            </a:r>
            <a:r>
              <a:rPr lang="en-US" sz="1200" b="1" dirty="0">
                <a:solidFill>
                  <a:srgbClr val="EE6000"/>
                </a:solidFill>
              </a:rPr>
              <a:t>oi</a:t>
            </a:r>
            <a:r>
              <a:rPr lang="fr-FR" sz="1200" dirty="0">
                <a:solidFill>
                  <a:srgbClr val="4472C4">
                    <a:lumMod val="50000"/>
                  </a:srgbClr>
                </a:solidFill>
              </a:rPr>
              <a:t>r, </a:t>
            </a:r>
            <a:r>
              <a:rPr lang="fr-FR" sz="1200" dirty="0" err="1">
                <a:solidFill>
                  <a:srgbClr val="4472C4">
                    <a:lumMod val="50000"/>
                  </a:srgbClr>
                </a:solidFill>
              </a:rPr>
              <a:t>toutef</a:t>
            </a:r>
            <a:r>
              <a:rPr lang="en-US" sz="1200" b="1" dirty="0">
                <a:solidFill>
                  <a:srgbClr val="EE6000"/>
                </a:solidFill>
              </a:rPr>
              <a:t>oi</a:t>
            </a:r>
            <a:r>
              <a:rPr lang="fr-FR" sz="1200" dirty="0">
                <a:solidFill>
                  <a:srgbClr val="4472C4">
                    <a:lumMod val="50000"/>
                  </a:srgbClr>
                </a:solidFill>
              </a:rPr>
              <a:t>s on va se </a:t>
            </a:r>
            <a:r>
              <a:rPr lang="fr-FR" sz="1200" dirty="0" err="1">
                <a:solidFill>
                  <a:srgbClr val="4472C4">
                    <a:lumMod val="50000"/>
                  </a:srgbClr>
                </a:solidFill>
              </a:rPr>
              <a:t>rev</a:t>
            </a:r>
            <a:r>
              <a:rPr lang="en-US" sz="1200" b="1" dirty="0">
                <a:solidFill>
                  <a:srgbClr val="EE6000"/>
                </a:solidFill>
              </a:rPr>
              <a:t>oi</a:t>
            </a:r>
            <a:r>
              <a:rPr lang="fr-FR" sz="1200" dirty="0">
                <a:solidFill>
                  <a:srgbClr val="4472C4">
                    <a:lumMod val="50000"/>
                  </a:srgbClr>
                </a:solidFill>
              </a:rPr>
              <a:t>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se [17], </a:t>
            </a:r>
            <a:r>
              <a:rPr lang="en-GB" baseline="0" dirty="0" err="1"/>
              <a:t>toutefois</a:t>
            </a:r>
            <a:r>
              <a:rPr lang="en-GB" baseline="0" dirty="0"/>
              <a:t> [770], revoir [1274]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521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3/3</a:t>
            </a:r>
          </a:p>
          <a:p>
            <a:endParaRPr lang="en-US" b="1" dirty="0"/>
          </a:p>
          <a:p>
            <a:r>
              <a:rPr lang="en-US" b="1" dirty="0"/>
              <a:t>Aim: </a:t>
            </a:r>
            <a:r>
              <a:rPr lang="en-US" b="1" dirty="0" err="1"/>
              <a:t>Practise</a:t>
            </a:r>
            <a:r>
              <a:rPr lang="en-US" b="1" dirty="0"/>
              <a:t> pronunciation of SSC [oi] in the form of tongue twisters</a:t>
            </a:r>
          </a:p>
          <a:p>
            <a:endParaRPr lang="en-US" b="1" dirty="0"/>
          </a:p>
          <a:p>
            <a:r>
              <a:rPr lang="en-US" b="1" dirty="0"/>
              <a:t>Procedure:</a:t>
            </a:r>
          </a:p>
          <a:p>
            <a:r>
              <a:rPr lang="en-US" b="0" dirty="0"/>
              <a:t>1. Students read the sentences aloud, aiming for accurate pronunciation as quickly as possible.</a:t>
            </a:r>
          </a:p>
          <a:p>
            <a:r>
              <a:rPr lang="en-US" b="0" dirty="0"/>
              <a:t>2. Click audio buttons to hear three different speeds (A = slowest, C = fastest)</a:t>
            </a:r>
          </a:p>
          <a:p>
            <a:r>
              <a:rPr lang="en-US" b="0" dirty="0"/>
              <a:t>3. Repeat on next three slides for three more tongue twisters</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4472C4">
                    <a:lumMod val="50000"/>
                  </a:srgbClr>
                </a:solidFill>
              </a:rPr>
              <a:t>Il fait </a:t>
            </a:r>
            <a:r>
              <a:rPr lang="fr-FR" sz="1200" dirty="0" err="1">
                <a:solidFill>
                  <a:srgbClr val="4472C4">
                    <a:lumMod val="50000"/>
                  </a:srgbClr>
                </a:solidFill>
              </a:rPr>
              <a:t>fr</a:t>
            </a:r>
            <a:r>
              <a:rPr lang="en-US" sz="1200" b="1" dirty="0">
                <a:solidFill>
                  <a:srgbClr val="EE6000"/>
                </a:solidFill>
              </a:rPr>
              <a:t>oi</a:t>
            </a:r>
            <a:r>
              <a:rPr lang="fr-FR" sz="1200" dirty="0">
                <a:solidFill>
                  <a:srgbClr val="4472C4">
                    <a:lumMod val="50000"/>
                  </a:srgbClr>
                </a:solidFill>
              </a:rPr>
              <a:t>d lorsque on s'</a:t>
            </a:r>
            <a:r>
              <a:rPr lang="fr-FR" sz="1200" dirty="0" err="1">
                <a:solidFill>
                  <a:srgbClr val="4472C4">
                    <a:lumMod val="50000"/>
                  </a:srgbClr>
                </a:solidFill>
              </a:rPr>
              <a:t>ass</a:t>
            </a:r>
            <a:r>
              <a:rPr lang="en-US" sz="1200" b="1" dirty="0">
                <a:solidFill>
                  <a:srgbClr val="EE6000"/>
                </a:solidFill>
              </a:rPr>
              <a:t>oi</a:t>
            </a:r>
            <a:r>
              <a:rPr lang="fr-FR" sz="1200" dirty="0">
                <a:solidFill>
                  <a:srgbClr val="4472C4">
                    <a:lumMod val="50000"/>
                  </a:srgbClr>
                </a:solidFill>
              </a:rPr>
              <a:t>t à la </a:t>
            </a:r>
            <a:r>
              <a:rPr lang="fr-FR" sz="1200" dirty="0" err="1">
                <a:solidFill>
                  <a:srgbClr val="4472C4">
                    <a:lumMod val="50000"/>
                  </a:srgbClr>
                </a:solidFill>
              </a:rPr>
              <a:t>dr</a:t>
            </a:r>
            <a:r>
              <a:rPr lang="en-US" sz="1200" b="1" dirty="0">
                <a:solidFill>
                  <a:srgbClr val="EE6000"/>
                </a:solidFill>
              </a:rPr>
              <a:t>oi</a:t>
            </a:r>
            <a:r>
              <a:rPr lang="fr-FR" sz="1200" dirty="0">
                <a:solidFill>
                  <a:srgbClr val="4472C4">
                    <a:lumMod val="50000"/>
                  </a:srgbClr>
                </a:solidFill>
              </a:rPr>
              <a:t>te du r</a:t>
            </a:r>
            <a:r>
              <a:rPr lang="en-US" sz="1200" b="1" dirty="0">
                <a:solidFill>
                  <a:srgbClr val="EE6000"/>
                </a:solidFill>
              </a:rPr>
              <a:t>oi</a:t>
            </a:r>
            <a:r>
              <a:rPr lang="fr-FR" sz="1200" dirty="0">
                <a:solidFill>
                  <a:srgbClr val="4472C4">
                    <a:lumMod val="50000"/>
                  </a:srgbClr>
                </a:solidFill>
              </a:rPr>
              <a:t>.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lorsque</a:t>
            </a:r>
            <a:r>
              <a:rPr lang="en-GB" baseline="0" dirty="0"/>
              <a:t> [256], se [17]. </a:t>
            </a:r>
            <a:r>
              <a:rPr lang="en-GB" baseline="0" dirty="0" err="1"/>
              <a:t>asseoir</a:t>
            </a:r>
            <a:r>
              <a:rPr lang="en-GB" baseline="0" dirty="0"/>
              <a:t> [1360], </a:t>
            </a:r>
            <a:r>
              <a:rPr lang="en-GB" baseline="0" dirty="0" err="1"/>
              <a:t>roi</a:t>
            </a:r>
            <a:r>
              <a:rPr lang="en-GB" baseline="0" dirty="0"/>
              <a:t> [1364]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340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462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voir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put one’s hand above one’s brow (as if to shade one’s view) and pretend</a:t>
            </a:r>
            <a:r>
              <a:rPr lang="en-GB" baseline="0" dirty="0"/>
              <a:t> to be seeing something far off.</a:t>
            </a:r>
            <a:br>
              <a:rPr lang="en-GB" baseline="0" dirty="0"/>
            </a:br>
            <a:r>
              <a:rPr lang="en-GB" baseline="0" dirty="0"/>
              <a:t>4. Roll back the animations and work through 1-3 again, but this time, dropping your voice completely to listen carefully to the students saying the </a:t>
            </a:r>
            <a:r>
              <a:rPr lang="en-GB" b="1" dirty="0"/>
              <a:t>[oi] </a:t>
            </a:r>
            <a:r>
              <a:rPr lang="en-GB" baseline="0" dirty="0"/>
              <a:t>sound, pronouncing </a:t>
            </a:r>
            <a:r>
              <a:rPr lang="en-GB" b="0" baseline="0" dirty="0"/>
              <a:t>”</a:t>
            </a:r>
            <a:r>
              <a:rPr lang="en-GB" b="1" baseline="0" dirty="0" err="1"/>
              <a:t>voir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voir</a:t>
            </a:r>
            <a:r>
              <a:rPr lang="en-GB" b="1" baseline="0" dirty="0"/>
              <a:t> </a:t>
            </a:r>
            <a:r>
              <a:rPr lang="en-GB" baseline="0" dirty="0"/>
              <a:t>[69].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24675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[oi] </a:t>
            </a:r>
            <a:r>
              <a:rPr lang="en-GB" baseline="0" dirty="0"/>
              <a:t>and then the </a:t>
            </a:r>
            <a:r>
              <a:rPr lang="en-GB" b="1" baseline="0" dirty="0"/>
              <a:t>source</a:t>
            </a:r>
            <a:r>
              <a:rPr lang="en-GB" baseline="0" dirty="0"/>
              <a:t> word again ‘</a:t>
            </a:r>
            <a:r>
              <a:rPr lang="en-GB" b="1" baseline="0" dirty="0" err="1"/>
              <a:t>voir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droite</a:t>
            </a:r>
            <a:r>
              <a:rPr lang="en-GB" baseline="0" dirty="0"/>
              <a:t> [1293]; </a:t>
            </a:r>
            <a:r>
              <a:rPr lang="en-GB" b="1" baseline="0" dirty="0" err="1"/>
              <a:t>avoir</a:t>
            </a:r>
            <a:r>
              <a:rPr lang="en-GB" b="1" baseline="0" dirty="0"/>
              <a:t> </a:t>
            </a:r>
            <a:r>
              <a:rPr lang="en-GB" b="0" baseline="0" dirty="0"/>
              <a:t>[8]</a:t>
            </a:r>
            <a:r>
              <a:rPr lang="en-GB" baseline="0" dirty="0"/>
              <a:t> </a:t>
            </a:r>
            <a:r>
              <a:rPr lang="en-GB" b="1" baseline="0" dirty="0"/>
              <a:t>au revoir</a:t>
            </a:r>
            <a:r>
              <a:rPr lang="en-GB" baseline="0" dirty="0"/>
              <a:t> [n/a]; </a:t>
            </a:r>
            <a:r>
              <a:rPr lang="en-GB" b="1" baseline="0" dirty="0" err="1"/>
              <a:t>pourquoi</a:t>
            </a:r>
            <a:r>
              <a:rPr lang="en-GB" baseline="0" dirty="0"/>
              <a:t>[193]; </a:t>
            </a:r>
            <a:r>
              <a:rPr lang="en-GB" b="1" baseline="0" dirty="0"/>
              <a:t>trois</a:t>
            </a:r>
            <a:r>
              <a:rPr lang="en-GB" baseline="0" dirty="0"/>
              <a:t>[115]; </a:t>
            </a:r>
            <a:r>
              <a:rPr lang="en-GB" b="1" baseline="0" dirty="0" err="1"/>
              <a:t>voir</a:t>
            </a:r>
            <a:r>
              <a:rPr lang="en-GB" b="1" baseline="0" dirty="0"/>
              <a:t> </a:t>
            </a:r>
            <a:r>
              <a:rPr lang="en-GB" baseline="0" dirty="0"/>
              <a:t>[69].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67520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4 minutes</a:t>
            </a:r>
            <a:endParaRPr lang="en-US" b="1" dirty="0"/>
          </a:p>
          <a:p>
            <a:endParaRPr lang="en-US" b="1" dirty="0"/>
          </a:p>
          <a:p>
            <a:r>
              <a:rPr lang="en-US" b="1" dirty="0"/>
              <a:t>Aim: </a:t>
            </a:r>
            <a:r>
              <a:rPr lang="en-US" b="0" dirty="0"/>
              <a:t>Aural recognition of SSCs [oi] and [-</a:t>
            </a:r>
            <a:r>
              <a:rPr lang="fr-FR" b="0" noProof="0" dirty="0"/>
              <a:t>oin</a:t>
            </a:r>
            <a:r>
              <a:rPr lang="en-US" b="0" dirty="0"/>
              <a:t>]</a:t>
            </a:r>
            <a:endParaRPr lang="en-US" b="1" dirty="0"/>
          </a:p>
          <a:p>
            <a:endParaRPr lang="en-US" b="1" dirty="0"/>
          </a:p>
          <a:p>
            <a:r>
              <a:rPr lang="en-US" b="1" dirty="0"/>
              <a:t>Procedure:</a:t>
            </a:r>
          </a:p>
          <a:p>
            <a:r>
              <a:rPr lang="en-US" b="0" dirty="0"/>
              <a:t>1. Click the buttons to play the audio.</a:t>
            </a:r>
          </a:p>
          <a:p>
            <a:r>
              <a:rPr lang="en-US" b="0" dirty="0"/>
              <a:t>2. Students tick which word they hear.</a:t>
            </a:r>
          </a:p>
          <a:p>
            <a:r>
              <a:rPr lang="en-US" b="0" dirty="0"/>
              <a:t>3. Click to reveal answers.</a:t>
            </a:r>
          </a:p>
          <a:p>
            <a:endParaRPr lang="en-US" b="0" dirty="0"/>
          </a:p>
          <a:p>
            <a:r>
              <a:rPr lang="en-US" b="1" dirty="0"/>
              <a:t>Transcript:</a:t>
            </a:r>
          </a:p>
          <a:p>
            <a:pPr marL="228600" indent="-228600">
              <a:buAutoNum type="arabicPeriod"/>
            </a:pPr>
            <a:r>
              <a:rPr lang="en-US" b="0" dirty="0" err="1"/>
              <a:t>moins</a:t>
            </a:r>
            <a:endParaRPr lang="en-US" b="0" dirty="0"/>
          </a:p>
          <a:p>
            <a:pPr marL="228600" indent="-228600">
              <a:buAutoNum type="arabicPeriod"/>
            </a:pPr>
            <a:r>
              <a:rPr lang="en-US" b="0" dirty="0"/>
              <a:t>joie</a:t>
            </a:r>
          </a:p>
          <a:p>
            <a:pPr marL="228600" indent="-228600">
              <a:buAutoNum type="arabicPeriod"/>
            </a:pPr>
            <a:r>
              <a:rPr lang="en-US" b="0" dirty="0"/>
              <a:t>pois</a:t>
            </a:r>
          </a:p>
          <a:p>
            <a:pPr marL="228600" indent="-228600">
              <a:buAutoNum type="arabicPeriod"/>
            </a:pPr>
            <a:r>
              <a:rPr lang="en-US" b="0" dirty="0"/>
              <a:t>loin</a:t>
            </a:r>
          </a:p>
          <a:p>
            <a:pPr marL="228600" indent="-228600">
              <a:buAutoNum type="arabicPeriod"/>
            </a:pPr>
            <a:r>
              <a:rPr lang="en-US" b="0" dirty="0" err="1"/>
              <a:t>fois</a:t>
            </a:r>
            <a:endParaRPr lang="en-US" b="0" dirty="0"/>
          </a:p>
          <a:p>
            <a:pPr marL="228600" indent="-228600">
              <a:buAutoNum type="arabicPeriod"/>
            </a:pPr>
            <a:r>
              <a:rPr lang="en-US" b="0" dirty="0" err="1"/>
              <a:t>soin</a:t>
            </a:r>
            <a:endParaRPr lang="en-US" b="0" dirty="0"/>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0" baseline="0" dirty="0"/>
              <a:t>joie [1984], joint [&gt;5000], pois [&gt;5000], </a:t>
            </a:r>
            <a:r>
              <a:rPr lang="en-GB" b="0" baseline="0" dirty="0" err="1"/>
              <a:t>poing</a:t>
            </a:r>
            <a:r>
              <a:rPr lang="en-GB" b="0" baseline="0" dirty="0"/>
              <a:t> [3889], </a:t>
            </a:r>
            <a:r>
              <a:rPr lang="en-GB" b="0" baseline="0" dirty="0" err="1"/>
              <a:t>loi</a:t>
            </a:r>
            <a:r>
              <a:rPr lang="en-GB" b="0" baseline="0" dirty="0"/>
              <a:t> [267], foin [&gt;5000], soi [1365]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endParaRPr lang="en-US" b="1" dirty="0"/>
          </a:p>
          <a:p>
            <a:endParaRPr lang="en-US" b="1" dirty="0"/>
          </a:p>
          <a:p>
            <a:r>
              <a:rPr lang="en-US" b="1" dirty="0"/>
              <a:t>Aim: </a:t>
            </a:r>
            <a:r>
              <a:rPr lang="en-US" b="0" dirty="0"/>
              <a:t>Introduction of [-</a:t>
            </a:r>
            <a:r>
              <a:rPr lang="en-US" b="0" dirty="0" err="1"/>
              <a:t>oin</a:t>
            </a:r>
            <a:r>
              <a:rPr lang="en-US" b="0" dirty="0"/>
              <a:t>] before a vowel</a:t>
            </a:r>
            <a:endParaRPr lang="en-US" b="1" dirty="0"/>
          </a:p>
          <a:p>
            <a:endParaRPr lang="en-US" b="1" dirty="0"/>
          </a:p>
          <a:p>
            <a:r>
              <a:rPr lang="en-US" b="1" dirty="0"/>
              <a:t>Procedure:</a:t>
            </a:r>
          </a:p>
          <a:p>
            <a:r>
              <a:rPr lang="en-US" b="0" dirty="0"/>
              <a:t>1. Click to reveal examples and explanations.</a:t>
            </a:r>
          </a:p>
          <a:p>
            <a:r>
              <a:rPr lang="en-US" b="0" dirty="0"/>
              <a:t>2. Click the example words to hear a native speaker recording.</a:t>
            </a:r>
          </a:p>
          <a:p>
            <a:r>
              <a:rPr lang="en-US" b="0" dirty="0"/>
              <a:t>3. Ensure understanding.</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moins</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moine</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moine</a:t>
            </a:r>
            <a:r>
              <a:rPr lang="en-GB" baseline="0" dirty="0"/>
              <a:t> [4339]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56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200278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endParaRPr lang="en-US" b="1" dirty="0"/>
          </a:p>
          <a:p>
            <a:endParaRPr lang="en-US" b="1" dirty="0"/>
          </a:p>
          <a:p>
            <a:r>
              <a:rPr lang="en-US" b="1" dirty="0"/>
              <a:t>Aim: </a:t>
            </a:r>
            <a:r>
              <a:rPr lang="en-US" b="0" dirty="0"/>
              <a:t>Oral practice of SSC [-</a:t>
            </a:r>
            <a:r>
              <a:rPr lang="en-US" b="0" dirty="0" err="1"/>
              <a:t>oin</a:t>
            </a:r>
            <a:r>
              <a:rPr lang="en-US" b="0" dirty="0"/>
              <a:t>] before consonants and vowels</a:t>
            </a:r>
            <a:endParaRPr lang="en-US" b="1" dirty="0"/>
          </a:p>
          <a:p>
            <a:endParaRPr lang="en-US" b="1" dirty="0"/>
          </a:p>
          <a:p>
            <a:r>
              <a:rPr lang="en-US" b="1" dirty="0"/>
              <a:t>Procedure:</a:t>
            </a:r>
          </a:p>
          <a:p>
            <a:r>
              <a:rPr lang="en-US" b="0" dirty="0"/>
              <a:t>1. Students try to say all the words before the timer ends.</a:t>
            </a:r>
          </a:p>
          <a:p>
            <a:r>
              <a:rPr lang="en-US" b="0" dirty="0"/>
              <a:t>2. Click on each word to hear native speaker pronunciation.</a:t>
            </a:r>
          </a:p>
          <a:p>
            <a:r>
              <a:rPr lang="en-US" b="0" dirty="0"/>
              <a:t>3. After clicking on </a:t>
            </a:r>
            <a:r>
              <a:rPr lang="en-US" b="0" i="1" dirty="0" err="1"/>
              <a:t>pointillisme</a:t>
            </a:r>
            <a:r>
              <a:rPr lang="en-US" b="0" dirty="0"/>
              <a:t>, click also on its image to bring up further information about this artistic style.</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moine</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pointu</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avoine</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coincé</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moineau</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adjoint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lointain</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conjoint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chanoine</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pointure</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pointillisme</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néanmoins</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Macédoine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shampooing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patrimoine</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rond</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-point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[4339],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pointu</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avoine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coincé</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coincer</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[3289],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moineau</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adjoint [2532],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lointain</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[2933], conjoint [3317],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chanoine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pointure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pointillisme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néanmoins</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[1271], Macédoine [&gt;5000], shampooing [&gt;5000], poinsettia [&gt;5000],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patrimoine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[2530],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rond</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-point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 Sunday on La Grande </a:t>
            </a:r>
            <a:r>
              <a:rPr lang="en-GB"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Jatte</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(1884) by Georges Seurat. Original from The Art Institute of Chicago. Digitally enhanced by </a:t>
            </a:r>
            <a:r>
              <a:rPr lang="en-GB"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rawpixel</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(50434734621).jpg</a:t>
            </a:r>
            <a:r>
              <a:rPr lang="en-GB" sz="1800" dirty="0">
                <a:effectLst/>
                <a:latin typeface="Calibri" panose="020F0502020204030204" pitchFamily="34" charset="0"/>
                <a:ea typeface="Calibri" panose="020F0502020204030204" pitchFamily="34" charset="0"/>
                <a:cs typeface="Times New Roman" panose="02020603050405020304" pitchFamily="18" charset="0"/>
              </a:rPr>
              <a:t> by </a:t>
            </a:r>
            <a:r>
              <a:rPr lang="en-GB"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Rawpixel</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 Ltd</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licensed under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CC BY 2.0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540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87168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[oi] </a:t>
            </a:r>
            <a:r>
              <a:rPr lang="en-GB" baseline="0" dirty="0"/>
              <a:t>and then the </a:t>
            </a:r>
            <a:r>
              <a:rPr lang="en-GB" b="1" baseline="0" dirty="0"/>
              <a:t>source</a:t>
            </a:r>
            <a:r>
              <a:rPr lang="en-GB" baseline="0" dirty="0"/>
              <a:t> word again ‘</a:t>
            </a:r>
            <a:r>
              <a:rPr lang="en-GB" b="1" baseline="0" dirty="0" err="1"/>
              <a:t>voir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droite</a:t>
            </a:r>
            <a:r>
              <a:rPr lang="en-GB" baseline="0" dirty="0"/>
              <a:t> [1293]; </a:t>
            </a:r>
            <a:r>
              <a:rPr lang="en-GB" b="1" baseline="0" dirty="0" err="1"/>
              <a:t>avoir</a:t>
            </a:r>
            <a:r>
              <a:rPr lang="en-GB" b="1" baseline="0" dirty="0"/>
              <a:t> </a:t>
            </a:r>
            <a:r>
              <a:rPr lang="en-GB" b="0" baseline="0" dirty="0"/>
              <a:t>[8]</a:t>
            </a:r>
            <a:r>
              <a:rPr lang="en-GB" baseline="0" dirty="0"/>
              <a:t> </a:t>
            </a:r>
            <a:r>
              <a:rPr lang="en-GB" b="1" baseline="0" dirty="0"/>
              <a:t>au revoir</a:t>
            </a:r>
            <a:r>
              <a:rPr lang="en-GB" baseline="0" dirty="0"/>
              <a:t> [n/a]; </a:t>
            </a:r>
            <a:r>
              <a:rPr lang="en-GB" b="1" baseline="0" dirty="0" err="1"/>
              <a:t>pourquoi</a:t>
            </a:r>
            <a:r>
              <a:rPr lang="en-GB" baseline="0" dirty="0"/>
              <a:t>[193]; </a:t>
            </a:r>
            <a:r>
              <a:rPr lang="en-GB" b="1" baseline="0" dirty="0"/>
              <a:t>trois</a:t>
            </a:r>
            <a:r>
              <a:rPr lang="en-GB" baseline="0" dirty="0"/>
              <a:t>[115]; </a:t>
            </a:r>
            <a:r>
              <a:rPr lang="en-GB" b="1" baseline="0" dirty="0" err="1"/>
              <a:t>voir</a:t>
            </a:r>
            <a:r>
              <a:rPr lang="en-GB" b="1" baseline="0" dirty="0"/>
              <a:t> </a:t>
            </a:r>
            <a:r>
              <a:rPr lang="en-GB" baseline="0" dirty="0"/>
              <a:t>[69].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1861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775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15035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Aim: </a:t>
            </a:r>
            <a:r>
              <a:rPr lang="en-GB" sz="1200" b="0" kern="1200" baseline="0" dirty="0">
                <a:solidFill>
                  <a:schemeClr val="tx1"/>
                </a:solidFill>
                <a:effectLst/>
                <a:latin typeface="+mn-lt"/>
                <a:ea typeface="+mn-ea"/>
                <a:cs typeface="+mn-cs"/>
              </a:rPr>
              <a:t>O</a:t>
            </a:r>
            <a:r>
              <a:rPr lang="en-GB" b="0" dirty="0"/>
              <a:t>ral production of SSC [oi] in words of varying degrees of complexity </a:t>
            </a:r>
            <a:r>
              <a:rPr lang="en-GB" sz="1200" kern="1200" dirty="0">
                <a:solidFill>
                  <a:schemeClr val="tx1"/>
                </a:solidFill>
                <a:effectLst/>
                <a:latin typeface="Century Gothic" panose="020B0502020202020204" pitchFamily="34" charset="0"/>
                <a:ea typeface="+mn-ea"/>
                <a:cs typeface="+mn-cs"/>
              </a:rPr>
              <a:t>in </a:t>
            </a:r>
            <a:r>
              <a:rPr lang="en-GB" sz="1200" b="0" kern="1200" dirty="0">
                <a:solidFill>
                  <a:schemeClr val="tx1"/>
                </a:solidFill>
                <a:effectLst/>
                <a:latin typeface="Century Gothic" panose="020B0502020202020204" pitchFamily="34" charset="0"/>
                <a:ea typeface="+mn-ea"/>
                <a:cs typeface="+mn-cs"/>
              </a:rPr>
              <a:t>alphabetical order for</a:t>
            </a:r>
            <a:r>
              <a:rPr lang="en-GB" sz="1200" b="0" kern="1200" baseline="0" dirty="0">
                <a:solidFill>
                  <a:schemeClr val="tx1"/>
                </a:solidFill>
                <a:effectLst/>
                <a:latin typeface="Century Gothic" panose="020B0502020202020204" pitchFamily="34" charset="0"/>
                <a:ea typeface="+mn-ea"/>
                <a:cs typeface="+mn-cs"/>
              </a:rPr>
              <a:t> one minute, </a:t>
            </a:r>
            <a:r>
              <a:rPr lang="en-GB" sz="1200" b="0" kern="1200" dirty="0">
                <a:solidFill>
                  <a:schemeClr val="tx1"/>
                </a:solidFill>
                <a:effectLst/>
                <a:latin typeface="Century Gothic" panose="020B0502020202020204" pitchFamily="34" charset="0"/>
                <a:ea typeface="+mn-ea"/>
                <a:cs typeface="+mn-cs"/>
              </a:rPr>
              <a:t>helping </a:t>
            </a:r>
            <a:r>
              <a:rPr lang="en-GB" sz="1200" b="0" kern="1200" dirty="0" err="1">
                <a:solidFill>
                  <a:schemeClr val="tx1"/>
                </a:solidFill>
                <a:effectLst/>
                <a:latin typeface="Century Gothic" panose="020B0502020202020204" pitchFamily="34" charset="0"/>
                <a:ea typeface="+mn-ea"/>
                <a:cs typeface="+mn-cs"/>
              </a:rPr>
              <a:t>automisation</a:t>
            </a:r>
            <a:r>
              <a:rPr lang="en-GB" sz="1200" b="0" kern="1200" dirty="0">
                <a:solidFill>
                  <a:schemeClr val="tx1"/>
                </a:solidFill>
                <a:effectLst/>
                <a:latin typeface="Century Gothic" panose="020B0502020202020204" pitchFamily="34" charset="0"/>
                <a:ea typeface="+mn-ea"/>
                <a:cs typeface="+mn-cs"/>
              </a:rPr>
              <a:t> of production.</a:t>
            </a: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Students say the words in order of length out loud with a partner, building up speed, over 1 minute’s intensive practice.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Circulate during this activity to listen into learners’ SSC knowledge,</a:t>
            </a:r>
            <a:r>
              <a:rPr lang="en-GB" sz="1200" kern="1200" baseline="0" dirty="0">
                <a:solidFill>
                  <a:schemeClr val="tx1"/>
                </a:solidFill>
                <a:effectLst/>
                <a:latin typeface="+mn-lt"/>
                <a:ea typeface="+mn-ea"/>
                <a:cs typeface="+mn-cs"/>
              </a:rPr>
              <a:t> giving feedback where necessary.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3. If the listening student notices a mistake in the pronunciation of [oi], their partner must go back to the top of the ladder and start again! Mispronunciations of SSCs other than [oi] should be noted and fed back </a:t>
            </a:r>
            <a:r>
              <a:rPr lang="en-GB" sz="1200" kern="1200">
                <a:solidFill>
                  <a:schemeClr val="tx1"/>
                </a:solidFill>
                <a:effectLst/>
                <a:latin typeface="+mn-lt"/>
                <a:ea typeface="+mn-ea"/>
                <a:cs typeface="+mn-cs"/>
              </a:rPr>
              <a:t>to partners after </a:t>
            </a:r>
            <a:r>
              <a:rPr lang="en-GB" sz="1200" kern="1200" dirty="0">
                <a:solidFill>
                  <a:schemeClr val="tx1"/>
                </a:solidFill>
                <a:effectLst/>
                <a:latin typeface="+mn-lt"/>
                <a:ea typeface="+mn-ea"/>
                <a:cs typeface="+mn-cs"/>
              </a:rPr>
              <a:t>the minute is up.</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soi</a:t>
            </a:r>
            <a:r>
              <a:rPr lang="en-GB" baseline="0" dirty="0"/>
              <a:t> [1365], </a:t>
            </a:r>
            <a:r>
              <a:rPr lang="en-GB" baseline="0" dirty="0" err="1"/>
              <a:t>bois</a:t>
            </a:r>
            <a:r>
              <a:rPr lang="en-GB" baseline="0" dirty="0"/>
              <a:t> [1425], </a:t>
            </a:r>
            <a:r>
              <a:rPr lang="en-GB" sz="1200" dirty="0">
                <a:solidFill>
                  <a:srgbClr val="105076"/>
                </a:solidFill>
                <a:latin typeface="Century Gothic" panose="020B0502020202020204" pitchFamily="34" charset="0"/>
              </a:rPr>
              <a:t>é</a:t>
            </a:r>
            <a:r>
              <a:rPr lang="en-GB" sz="1200" dirty="0">
                <a:solidFill>
                  <a:srgbClr val="115076"/>
                </a:solidFill>
                <a:latin typeface="Century Gothic" panose="020B0502020202020204" pitchFamily="34" charset="0"/>
                <a:cs typeface="Calibri" panose="020F0502020204030204" pitchFamily="34" charset="0"/>
              </a:rPr>
              <a:t>t</a:t>
            </a:r>
            <a:r>
              <a:rPr lang="en-GB" sz="1200" dirty="0">
                <a:solidFill>
                  <a:srgbClr val="E56700"/>
                </a:solidFill>
                <a:latin typeface="Century Gothic" panose="020B0502020202020204" pitchFamily="34" charset="0"/>
                <a:cs typeface="Calibri" panose="020F0502020204030204" pitchFamily="34" charset="0"/>
              </a:rPr>
              <a:t>oi</a:t>
            </a:r>
            <a:r>
              <a:rPr lang="en-GB" sz="1200" dirty="0">
                <a:solidFill>
                  <a:srgbClr val="115076"/>
                </a:solidFill>
                <a:latin typeface="Century Gothic" panose="020B0502020202020204" pitchFamily="34" charset="0"/>
                <a:cs typeface="Calibri" panose="020F0502020204030204" pitchFamily="34" charset="0"/>
              </a:rPr>
              <a:t>le</a:t>
            </a:r>
            <a:r>
              <a:rPr lang="en-GB" sz="1200" baseline="0" dirty="0">
                <a:solidFill>
                  <a:srgbClr val="02456F"/>
                </a:solidFill>
                <a:latin typeface="Century Gothic" panose="020B0502020202020204" pitchFamily="34" charset="0"/>
                <a:cs typeface="Calibri" panose="020F0502020204030204" pitchFamily="34" charset="0"/>
              </a:rPr>
              <a:t> [2776], </a:t>
            </a:r>
            <a:r>
              <a:rPr lang="en-GB" sz="1200" dirty="0" err="1">
                <a:solidFill>
                  <a:srgbClr val="115076"/>
                </a:solidFill>
                <a:latin typeface="Century Gothic" panose="020B0502020202020204" pitchFamily="34" charset="0"/>
                <a:cs typeface="Calibri" panose="020F0502020204030204" pitchFamily="34" charset="0"/>
              </a:rPr>
              <a:t>esp</a:t>
            </a:r>
            <a:r>
              <a:rPr lang="en-GB" sz="1200" dirty="0" err="1">
                <a:solidFill>
                  <a:srgbClr val="E56700"/>
                </a:solidFill>
                <a:latin typeface="Century Gothic" panose="020B0502020202020204" pitchFamily="34" charset="0"/>
                <a:cs typeface="Calibri" panose="020F0502020204030204" pitchFamily="34" charset="0"/>
              </a:rPr>
              <a:t>oi</a:t>
            </a:r>
            <a:r>
              <a:rPr lang="en-GB" sz="1200" dirty="0" err="1">
                <a:solidFill>
                  <a:srgbClr val="115076"/>
                </a:solidFill>
                <a:latin typeface="Century Gothic" panose="020B0502020202020204" pitchFamily="34" charset="0"/>
                <a:cs typeface="Calibri" panose="020F0502020204030204" pitchFamily="34" charset="0"/>
              </a:rPr>
              <a:t>r</a:t>
            </a:r>
            <a:r>
              <a:rPr lang="en-GB" sz="1200" baseline="0" dirty="0">
                <a:solidFill>
                  <a:srgbClr val="02456F"/>
                </a:solidFill>
                <a:latin typeface="Century Gothic" panose="020B0502020202020204" pitchFamily="34" charset="0"/>
                <a:cs typeface="Calibri" panose="020F0502020204030204" pitchFamily="34" charset="0"/>
              </a:rPr>
              <a:t> [717], </a:t>
            </a:r>
            <a:r>
              <a:rPr lang="en-GB" sz="1200" dirty="0" err="1">
                <a:solidFill>
                  <a:srgbClr val="105076"/>
                </a:solidFill>
                <a:latin typeface="Century Gothic" panose="020B0502020202020204" pitchFamily="34" charset="0"/>
                <a:cs typeface="Calibri" panose="020F0502020204030204" pitchFamily="34" charset="0"/>
              </a:rPr>
              <a:t>v</a:t>
            </a:r>
            <a:r>
              <a:rPr lang="en-GB" sz="1200" dirty="0" err="1">
                <a:solidFill>
                  <a:srgbClr val="E56700"/>
                </a:solidFill>
                <a:latin typeface="Century Gothic" panose="020B0502020202020204" pitchFamily="34" charset="0"/>
                <a:cs typeface="Calibri" panose="020F0502020204030204" pitchFamily="34" charset="0"/>
              </a:rPr>
              <a:t>oi</a:t>
            </a:r>
            <a:r>
              <a:rPr lang="en-GB" sz="1200" dirty="0" err="1">
                <a:solidFill>
                  <a:srgbClr val="105076"/>
                </a:solidFill>
                <a:latin typeface="Century Gothic" panose="020B0502020202020204" pitchFamily="34" charset="0"/>
                <a:cs typeface="Calibri" panose="020F0502020204030204" pitchFamily="34" charset="0"/>
              </a:rPr>
              <a:t>sin</a:t>
            </a:r>
            <a:r>
              <a:rPr lang="en-GB" sz="1200" baseline="0" dirty="0">
                <a:solidFill>
                  <a:srgbClr val="02456F"/>
                </a:solidFill>
                <a:latin typeface="Century Gothic" panose="020B0502020202020204" pitchFamily="34" charset="0"/>
                <a:cs typeface="Calibri" panose="020F0502020204030204" pitchFamily="34" charset="0"/>
              </a:rPr>
              <a:t> [979], </a:t>
            </a:r>
            <a:r>
              <a:rPr lang="en-GB" sz="1200" dirty="0">
                <a:solidFill>
                  <a:srgbClr val="105076"/>
                </a:solidFill>
                <a:latin typeface="Century Gothic" panose="020B0502020202020204" pitchFamily="34" charset="0"/>
                <a:cs typeface="Calibri" panose="020F0502020204030204" pitchFamily="34" charset="0"/>
              </a:rPr>
              <a:t>cr</a:t>
            </a:r>
            <a:r>
              <a:rPr lang="en-GB" sz="1200" dirty="0">
                <a:solidFill>
                  <a:srgbClr val="E56700"/>
                </a:solidFill>
                <a:latin typeface="Century Gothic" panose="020B0502020202020204" pitchFamily="34" charset="0"/>
                <a:cs typeface="Calibri" panose="020F0502020204030204" pitchFamily="34" charset="0"/>
              </a:rPr>
              <a:t>oi</a:t>
            </a:r>
            <a:r>
              <a:rPr lang="en-GB" sz="1200" dirty="0">
                <a:solidFill>
                  <a:srgbClr val="105076"/>
                </a:solidFill>
                <a:latin typeface="Century Gothic" panose="020B0502020202020204" pitchFamily="34" charset="0"/>
                <a:cs typeface="Calibri" panose="020F0502020204030204" pitchFamily="34" charset="0"/>
              </a:rPr>
              <a:t>ssant</a:t>
            </a:r>
            <a:r>
              <a:rPr lang="en-GB" sz="1200" baseline="0" dirty="0">
                <a:solidFill>
                  <a:srgbClr val="02456F"/>
                </a:solidFill>
                <a:latin typeface="Century Gothic" panose="020B0502020202020204" pitchFamily="34" charset="0"/>
                <a:cs typeface="Calibri" panose="020F0502020204030204" pitchFamily="34" charset="0"/>
              </a:rPr>
              <a:t> [2069], </a:t>
            </a:r>
            <a:r>
              <a:rPr lang="en-GB" sz="1200" dirty="0" err="1">
                <a:solidFill>
                  <a:srgbClr val="105076"/>
                </a:solidFill>
                <a:latin typeface="Century Gothic" panose="020B0502020202020204" pitchFamily="34" charset="0"/>
              </a:rPr>
              <a:t>vict</a:t>
            </a:r>
            <a:r>
              <a:rPr lang="en-GB" sz="1200" dirty="0" err="1">
                <a:solidFill>
                  <a:srgbClr val="E56700"/>
                </a:solidFill>
                <a:latin typeface="Century Gothic" panose="020B0502020202020204" pitchFamily="34" charset="0"/>
              </a:rPr>
              <a:t>oi</a:t>
            </a:r>
            <a:r>
              <a:rPr lang="en-GB" sz="1200" dirty="0" err="1">
                <a:solidFill>
                  <a:srgbClr val="105076"/>
                </a:solidFill>
                <a:latin typeface="Century Gothic" panose="020B0502020202020204" pitchFamily="34" charset="0"/>
              </a:rPr>
              <a:t>re</a:t>
            </a:r>
            <a:r>
              <a:rPr lang="en-GB" sz="1200" baseline="0" dirty="0">
                <a:solidFill>
                  <a:srgbClr val="02456F"/>
                </a:solidFill>
                <a:latin typeface="Century Gothic" panose="020B0502020202020204" pitchFamily="34" charset="0"/>
                <a:cs typeface="Calibri" panose="020F0502020204030204" pitchFamily="34" charset="0"/>
              </a:rPr>
              <a:t> [1373], </a:t>
            </a:r>
            <a:r>
              <a:rPr lang="en-GB" sz="1200" dirty="0" err="1">
                <a:solidFill>
                  <a:srgbClr val="105076"/>
                </a:solidFill>
                <a:latin typeface="Century Gothic" panose="020B0502020202020204" pitchFamily="34" charset="0"/>
                <a:cs typeface="Calibri" panose="020F0502020204030204" pitchFamily="34" charset="0"/>
              </a:rPr>
              <a:t>laborat</a:t>
            </a:r>
            <a:r>
              <a:rPr lang="en-GB" sz="1200" dirty="0" err="1">
                <a:solidFill>
                  <a:srgbClr val="E56700"/>
                </a:solidFill>
                <a:latin typeface="Century Gothic" panose="020B0502020202020204" pitchFamily="34" charset="0"/>
                <a:cs typeface="Calibri" panose="020F0502020204030204" pitchFamily="34" charset="0"/>
              </a:rPr>
              <a:t>oi</a:t>
            </a:r>
            <a:r>
              <a:rPr lang="en-GB" sz="1200" dirty="0" err="1">
                <a:solidFill>
                  <a:srgbClr val="105076"/>
                </a:solidFill>
                <a:latin typeface="Century Gothic" panose="020B0502020202020204" pitchFamily="34" charset="0"/>
                <a:cs typeface="Calibri" panose="020F0502020204030204" pitchFamily="34" charset="0"/>
              </a:rPr>
              <a:t>re</a:t>
            </a:r>
            <a:r>
              <a:rPr lang="en-GB" sz="1200" baseline="0" dirty="0">
                <a:solidFill>
                  <a:srgbClr val="FF6600"/>
                </a:solidFill>
                <a:latin typeface="Century Gothic" panose="020B0502020202020204" pitchFamily="34" charset="0"/>
                <a:cs typeface="Calibri" panose="020F0502020204030204" pitchFamily="34" charset="0"/>
              </a:rPr>
              <a:t> [2158], </a:t>
            </a:r>
            <a:r>
              <a:rPr lang="en-GB" sz="1200" dirty="0" err="1">
                <a:solidFill>
                  <a:srgbClr val="105076"/>
                </a:solidFill>
                <a:latin typeface="Century Gothic" panose="020B0502020202020204" pitchFamily="34" charset="0"/>
                <a:cs typeface="Calibri" panose="020F0502020204030204" pitchFamily="34" charset="0"/>
              </a:rPr>
              <a:t>access</a:t>
            </a:r>
            <a:r>
              <a:rPr lang="en-GB" sz="1200" dirty="0" err="1">
                <a:solidFill>
                  <a:srgbClr val="E56700"/>
                </a:solidFill>
                <a:latin typeface="Century Gothic" panose="020B0502020202020204" pitchFamily="34" charset="0"/>
                <a:cs typeface="Calibri" panose="020F0502020204030204" pitchFamily="34" charset="0"/>
              </a:rPr>
              <a:t>oi</a:t>
            </a:r>
            <a:r>
              <a:rPr lang="en-GB" sz="1200" dirty="0" err="1">
                <a:solidFill>
                  <a:srgbClr val="105076"/>
                </a:solidFill>
                <a:latin typeface="Century Gothic" panose="020B0502020202020204" pitchFamily="34" charset="0"/>
                <a:cs typeface="Calibri" panose="020F0502020204030204" pitchFamily="34" charset="0"/>
              </a:rPr>
              <a:t>re</a:t>
            </a:r>
            <a:r>
              <a:rPr lang="en-GB" sz="1200" baseline="0" dirty="0">
                <a:solidFill>
                  <a:srgbClr val="FF6600"/>
                </a:solidFill>
                <a:latin typeface="Century Gothic" panose="020B0502020202020204" pitchFamily="34" charset="0"/>
                <a:cs typeface="Calibri" panose="020F0502020204030204" pitchFamily="34" charset="0"/>
              </a:rPr>
              <a:t> [2689]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660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03874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3585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654371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28226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3611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193221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6914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840531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13270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873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9687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06324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7924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317754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5027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9884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343241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761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500247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026668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24978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05646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112657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57458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29626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78163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68084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30989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t>Stephen Owen</a:t>
            </a:r>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1115240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t>Stephen Owen</a:t>
            </a:r>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7799760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t>Stephen Owen</a:t>
            </a:r>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6717567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t>Stephen Owen</a:t>
            </a:r>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540351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t>Stephen Owen</a:t>
            </a:r>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0453232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07318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5694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854663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46482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82876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039845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142673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666896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835140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915069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045249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7890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54336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536603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11790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28029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797025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3560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314542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785038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47566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1815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4.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4.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8661647"/>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087841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364350507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sldNum="0" hdr="0" dt="0"/>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638872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9051993"/>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8.png"/><Relationship Id="rId7" Type="http://schemas.openxmlformats.org/officeDocument/2006/relationships/audio" Target="../media/audio21.wav"/><Relationship Id="rId2" Type="http://schemas.openxmlformats.org/officeDocument/2006/relationships/notesSlide" Target="../notesSlides/notesSlide10.xml"/><Relationship Id="rId1" Type="http://schemas.openxmlformats.org/officeDocument/2006/relationships/slideLayout" Target="../slideLayouts/slideLayout72.xml"/><Relationship Id="rId6" Type="http://schemas.openxmlformats.org/officeDocument/2006/relationships/audio" Target="../media/audio20.wav"/><Relationship Id="rId5" Type="http://schemas.openxmlformats.org/officeDocument/2006/relationships/audio" Target="../media/audio19.wav"/><Relationship Id="rId4" Type="http://schemas.openxmlformats.org/officeDocument/2006/relationships/audio" Target="../media/audio18.wav"/></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7.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83.xml"/><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audio" Target="../media/audio4.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audio" Target="../media/audio6.wav"/><Relationship Id="rId2" Type="http://schemas.openxmlformats.org/officeDocument/2006/relationships/notesSlide" Target="../notesSlides/notesSlide16.xml"/><Relationship Id="rId1" Type="http://schemas.openxmlformats.org/officeDocument/2006/relationships/slideLayout" Target="../slideLayouts/slideLayout83.xml"/><Relationship Id="rId6" Type="http://schemas.openxmlformats.org/officeDocument/2006/relationships/audio" Target="../media/audio5.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4.wav"/></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19.xml"/><Relationship Id="rId1" Type="http://schemas.openxmlformats.org/officeDocument/2006/relationships/slideLayout" Target="../slideLayouts/slideLayout5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1.xml"/><Relationship Id="rId1" Type="http://schemas.openxmlformats.org/officeDocument/2006/relationships/slideLayout" Target="../slideLayouts/slideLayout5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61.xml"/><Relationship Id="rId5" Type="http://schemas.openxmlformats.org/officeDocument/2006/relationships/image" Target="../media/image7.pn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61.xml"/><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audio" Target="../media/audio4.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audio" Target="../media/audio28.wav"/><Relationship Id="rId2" Type="http://schemas.openxmlformats.org/officeDocument/2006/relationships/notesSlide" Target="../notesSlides/notesSlide25.xml"/><Relationship Id="rId1" Type="http://schemas.openxmlformats.org/officeDocument/2006/relationships/slideLayout" Target="../slideLayouts/slideLayout90.xml"/><Relationship Id="rId6" Type="http://schemas.openxmlformats.org/officeDocument/2006/relationships/audio" Target="../media/audio27.wav"/><Relationship Id="rId5" Type="http://schemas.openxmlformats.org/officeDocument/2006/relationships/audio" Target="../media/audio26.wav"/><Relationship Id="rId4" Type="http://schemas.openxmlformats.org/officeDocument/2006/relationships/audio" Target="../media/audio25.wav"/></Relationships>
</file>

<file path=ppt/slides/_rels/slide26.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audio" Target="../media/audio31.wav"/><Relationship Id="rId12" Type="http://schemas.openxmlformats.org/officeDocument/2006/relationships/image" Target="../media/image23.svg"/><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audio" Target="../media/audio30.wav"/><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audio" Target="../media/audio29.wav"/><Relationship Id="rId9" Type="http://schemas.openxmlformats.org/officeDocument/2006/relationships/image" Target="../media/image20.png"/><Relationship Id="rId1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audio" Target="../media/audio36.wav"/><Relationship Id="rId12"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audio" Target="../media/audio35.wav"/><Relationship Id="rId11" Type="http://schemas.openxmlformats.org/officeDocument/2006/relationships/image" Target="../media/image29.png"/><Relationship Id="rId5" Type="http://schemas.openxmlformats.org/officeDocument/2006/relationships/audio" Target="../media/audio34.wav"/><Relationship Id="rId10" Type="http://schemas.openxmlformats.org/officeDocument/2006/relationships/image" Target="../media/image28.png"/><Relationship Id="rId4" Type="http://schemas.openxmlformats.org/officeDocument/2006/relationships/audio" Target="../media/audio33.wav"/><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39.xml"/><Relationship Id="rId5" Type="http://schemas.openxmlformats.org/officeDocument/2006/relationships/image" Target="../media/image7.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7.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83.xml"/><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audio" Target="../media/audio4.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01.xml"/><Relationship Id="rId6" Type="http://schemas.openxmlformats.org/officeDocument/2006/relationships/audio" Target="../media/audio39.wav"/><Relationship Id="rId5" Type="http://schemas.openxmlformats.org/officeDocument/2006/relationships/audio" Target="../media/audio38.wav"/><Relationship Id="rId4" Type="http://schemas.openxmlformats.org/officeDocument/2006/relationships/audio" Target="../media/audio37.wav"/></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01.xml"/><Relationship Id="rId6" Type="http://schemas.openxmlformats.org/officeDocument/2006/relationships/audio" Target="../media/audio42.wav"/><Relationship Id="rId5" Type="http://schemas.openxmlformats.org/officeDocument/2006/relationships/audio" Target="../media/audio41.wav"/><Relationship Id="rId4" Type="http://schemas.openxmlformats.org/officeDocument/2006/relationships/audio" Target="../media/audio40.wav"/></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101.xml"/><Relationship Id="rId6" Type="http://schemas.openxmlformats.org/officeDocument/2006/relationships/audio" Target="../media/audio45.wav"/><Relationship Id="rId5" Type="http://schemas.openxmlformats.org/officeDocument/2006/relationships/audio" Target="../media/audio44.wav"/><Relationship Id="rId4" Type="http://schemas.openxmlformats.org/officeDocument/2006/relationships/audio" Target="../media/audio43.wav"/></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01.xml"/><Relationship Id="rId6" Type="http://schemas.openxmlformats.org/officeDocument/2006/relationships/audio" Target="../media/audio48.wav"/><Relationship Id="rId5" Type="http://schemas.openxmlformats.org/officeDocument/2006/relationships/audio" Target="../media/audio47.wav"/><Relationship Id="rId4" Type="http://schemas.openxmlformats.org/officeDocument/2006/relationships/audio" Target="../media/audio46.wav"/></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39.xml"/><Relationship Id="rId5" Type="http://schemas.openxmlformats.org/officeDocument/2006/relationships/image" Target="../media/image7.png"/><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83.xml"/><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audio" Target="../media/audio4.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1.png"/></Relationships>
</file>

<file path=ppt/slides/_rels/slide38.xml.rels><?xml version="1.0" encoding="UTF-8" standalone="yes"?>
<Relationships xmlns="http://schemas.openxmlformats.org/package/2006/relationships"><Relationship Id="rId8" Type="http://schemas.openxmlformats.org/officeDocument/2006/relationships/audio" Target="../media/audio53.wav"/><Relationship Id="rId3" Type="http://schemas.openxmlformats.org/officeDocument/2006/relationships/image" Target="../media/image6.png"/><Relationship Id="rId7" Type="http://schemas.openxmlformats.org/officeDocument/2006/relationships/audio" Target="../media/audio52.wav"/><Relationship Id="rId2" Type="http://schemas.openxmlformats.org/officeDocument/2006/relationships/notesSlide" Target="../notesSlides/notesSlide38.xml"/><Relationship Id="rId1" Type="http://schemas.openxmlformats.org/officeDocument/2006/relationships/slideLayout" Target="../slideLayouts/slideLayout101.xml"/><Relationship Id="rId6" Type="http://schemas.openxmlformats.org/officeDocument/2006/relationships/audio" Target="../media/audio51.wav"/><Relationship Id="rId5" Type="http://schemas.openxmlformats.org/officeDocument/2006/relationships/audio" Target="../media/audio50.wav"/><Relationship Id="rId10" Type="http://schemas.openxmlformats.org/officeDocument/2006/relationships/image" Target="../media/image19.png"/><Relationship Id="rId4" Type="http://schemas.openxmlformats.org/officeDocument/2006/relationships/audio" Target="../media/audio49.wav"/><Relationship Id="rId9" Type="http://schemas.openxmlformats.org/officeDocument/2006/relationships/audio" Target="../media/audio54.wav"/></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01.xml"/><Relationship Id="rId6" Type="http://schemas.openxmlformats.org/officeDocument/2006/relationships/audio" Target="../media/audio55.wav"/><Relationship Id="rId5" Type="http://schemas.openxmlformats.org/officeDocument/2006/relationships/image" Target="../media/image38.png"/><Relationship Id="rId4" Type="http://schemas.openxmlformats.org/officeDocument/2006/relationships/audio" Target="../media/audio49.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13" Type="http://schemas.openxmlformats.org/officeDocument/2006/relationships/audio" Target="../media/audio64.wav"/><Relationship Id="rId18" Type="http://schemas.openxmlformats.org/officeDocument/2006/relationships/audio" Target="../media/audio69.wav"/><Relationship Id="rId26" Type="http://schemas.openxmlformats.org/officeDocument/2006/relationships/image" Target="../media/image47.png"/><Relationship Id="rId3" Type="http://schemas.openxmlformats.org/officeDocument/2006/relationships/image" Target="../media/image6.png"/><Relationship Id="rId21" Type="http://schemas.openxmlformats.org/officeDocument/2006/relationships/image" Target="../media/image42.png"/><Relationship Id="rId34" Type="http://schemas.openxmlformats.org/officeDocument/2006/relationships/image" Target="../media/image54.png"/><Relationship Id="rId7" Type="http://schemas.openxmlformats.org/officeDocument/2006/relationships/audio" Target="../media/audio58.wav"/><Relationship Id="rId12" Type="http://schemas.openxmlformats.org/officeDocument/2006/relationships/audio" Target="../media/audio63.wav"/><Relationship Id="rId17" Type="http://schemas.openxmlformats.org/officeDocument/2006/relationships/audio" Target="../media/audio68.wav"/><Relationship Id="rId25" Type="http://schemas.openxmlformats.org/officeDocument/2006/relationships/image" Target="../media/image46.png"/><Relationship Id="rId33" Type="http://schemas.openxmlformats.org/officeDocument/2006/relationships/audio" Target="../media/audio70.wav"/><Relationship Id="rId2" Type="http://schemas.openxmlformats.org/officeDocument/2006/relationships/notesSlide" Target="../notesSlides/notesSlide40.xml"/><Relationship Id="rId16" Type="http://schemas.openxmlformats.org/officeDocument/2006/relationships/audio" Target="../media/audio67.wav"/><Relationship Id="rId20" Type="http://schemas.openxmlformats.org/officeDocument/2006/relationships/image" Target="../media/image41.jpeg"/><Relationship Id="rId29" Type="http://schemas.openxmlformats.org/officeDocument/2006/relationships/image" Target="../media/image50.png"/><Relationship Id="rId1" Type="http://schemas.openxmlformats.org/officeDocument/2006/relationships/slideLayout" Target="../slideLayouts/slideLayout101.xml"/><Relationship Id="rId6" Type="http://schemas.openxmlformats.org/officeDocument/2006/relationships/audio" Target="../media/audio57.wav"/><Relationship Id="rId11" Type="http://schemas.openxmlformats.org/officeDocument/2006/relationships/audio" Target="../media/audio62.wav"/><Relationship Id="rId24" Type="http://schemas.openxmlformats.org/officeDocument/2006/relationships/image" Target="../media/image45.png"/><Relationship Id="rId32" Type="http://schemas.openxmlformats.org/officeDocument/2006/relationships/image" Target="../media/image53.jpeg"/><Relationship Id="rId5" Type="http://schemas.openxmlformats.org/officeDocument/2006/relationships/audio" Target="../media/audio55.wav"/><Relationship Id="rId15" Type="http://schemas.openxmlformats.org/officeDocument/2006/relationships/audio" Target="../media/audio66.wav"/><Relationship Id="rId23" Type="http://schemas.openxmlformats.org/officeDocument/2006/relationships/image" Target="../media/image44.png"/><Relationship Id="rId28" Type="http://schemas.openxmlformats.org/officeDocument/2006/relationships/image" Target="../media/image49.png"/><Relationship Id="rId10" Type="http://schemas.openxmlformats.org/officeDocument/2006/relationships/audio" Target="../media/audio61.wav"/><Relationship Id="rId19" Type="http://schemas.openxmlformats.org/officeDocument/2006/relationships/image" Target="../media/image40.png"/><Relationship Id="rId31" Type="http://schemas.openxmlformats.org/officeDocument/2006/relationships/image" Target="../media/image52.png"/><Relationship Id="rId4" Type="http://schemas.openxmlformats.org/officeDocument/2006/relationships/audio" Target="../media/audio56.wav"/><Relationship Id="rId9" Type="http://schemas.openxmlformats.org/officeDocument/2006/relationships/audio" Target="../media/audio60.wav"/><Relationship Id="rId14" Type="http://schemas.openxmlformats.org/officeDocument/2006/relationships/audio" Target="../media/audio65.wav"/><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55.jpeg"/><Relationship Id="rId8" Type="http://schemas.openxmlformats.org/officeDocument/2006/relationships/audio" Target="../media/audio59.wav"/></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3.xml"/><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audio" Target="../media/audio4.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audio" Target="../media/audio6.wav"/><Relationship Id="rId2" Type="http://schemas.openxmlformats.org/officeDocument/2006/relationships/notesSlide" Target="../notesSlides/notesSlide7.xml"/><Relationship Id="rId1" Type="http://schemas.openxmlformats.org/officeDocument/2006/relationships/slideLayout" Target="../slideLayouts/slideLayout83.xml"/><Relationship Id="rId6" Type="http://schemas.openxmlformats.org/officeDocument/2006/relationships/audio" Target="../media/audio5.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4.wav"/></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3.xml"/></Relationships>
</file>

<file path=ppt/slides/_rels/slide9.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4.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3.png"/><Relationship Id="rId17" Type="http://schemas.openxmlformats.org/officeDocument/2006/relationships/audio" Target="../media/audio17.wav"/><Relationship Id="rId2" Type="http://schemas.openxmlformats.org/officeDocument/2006/relationships/notesSlide" Target="../notesSlides/notesSlide9.xml"/><Relationship Id="rId16" Type="http://schemas.openxmlformats.org/officeDocument/2006/relationships/image" Target="../media/image17.png"/><Relationship Id="rId1" Type="http://schemas.openxmlformats.org/officeDocument/2006/relationships/slideLayout" Target="../slideLayouts/slideLayout72.xml"/><Relationship Id="rId6" Type="http://schemas.openxmlformats.org/officeDocument/2006/relationships/audio" Target="../media/audio12.wav"/><Relationship Id="rId11" Type="http://schemas.openxmlformats.org/officeDocument/2006/relationships/audio" Target="../media/audio16.wav"/><Relationship Id="rId5" Type="http://schemas.openxmlformats.org/officeDocument/2006/relationships/audio" Target="../media/audio11.wav"/><Relationship Id="rId15" Type="http://schemas.openxmlformats.org/officeDocument/2006/relationships/image" Target="../media/image16.png"/><Relationship Id="rId10" Type="http://schemas.openxmlformats.org/officeDocument/2006/relationships/image" Target="../media/image6.pn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[oi]</a:t>
            </a:r>
          </a:p>
          <a:p>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31/08/22</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nvGraphicFramePr>
        <p:xfrm>
          <a:off x="94745" y="1223526"/>
          <a:ext cx="10729113" cy="5120640"/>
        </p:xfrm>
        <a:graphic>
          <a:graphicData uri="http://schemas.openxmlformats.org/drawingml/2006/table">
            <a:tbl>
              <a:tblPr firstRow="1" bandRow="1">
                <a:tableStyleId>{5C22544A-7EE6-4342-B048-85BDC9FD1C3A}</a:tableStyleId>
              </a:tblPr>
              <a:tblGrid>
                <a:gridCol w="851171">
                  <a:extLst>
                    <a:ext uri="{9D8B030D-6E8A-4147-A177-3AD203B41FA5}">
                      <a16:colId xmlns:a16="http://schemas.microsoft.com/office/drawing/2014/main" val="615763476"/>
                    </a:ext>
                  </a:extLst>
                </a:gridCol>
                <a:gridCol w="1182823">
                  <a:extLst>
                    <a:ext uri="{9D8B030D-6E8A-4147-A177-3AD203B41FA5}">
                      <a16:colId xmlns:a16="http://schemas.microsoft.com/office/drawing/2014/main" val="1524867187"/>
                    </a:ext>
                  </a:extLst>
                </a:gridCol>
                <a:gridCol w="8695119">
                  <a:extLst>
                    <a:ext uri="{9D8B030D-6E8A-4147-A177-3AD203B41FA5}">
                      <a16:colId xmlns:a16="http://schemas.microsoft.com/office/drawing/2014/main" val="713444903"/>
                    </a:ext>
                  </a:extLst>
                </a:gridCol>
              </a:tblGrid>
              <a:tr h="593034">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593034">
                <a:tc vMerge="1">
                  <a:txBody>
                    <a:bodyPr/>
                    <a:lstStyle/>
                    <a:p>
                      <a:endParaRPr lang="en-GB"/>
                    </a:p>
                  </a:txBody>
                  <a:tcPr/>
                </a:tc>
                <a:tc vMerge="1">
                  <a:txBody>
                    <a:bodyPr/>
                    <a:lstStyle/>
                    <a:p>
                      <a:endParaRPr lang="en-GB"/>
                    </a:p>
                  </a:txBody>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93034">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93034">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93034">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3812342"/>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45"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079089" y="5460672"/>
            <a:ext cx="407846" cy="517521"/>
          </a:xfrm>
          <a:prstGeom prst="rect">
            <a:avLst/>
          </a:prstGeom>
          <a:noFill/>
          <a:ln>
            <a:noFill/>
          </a:ln>
        </p:spPr>
      </p:pic>
      <p:pic>
        <p:nvPicPr>
          <p:cNvPr id="46"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303630" y="5484051"/>
            <a:ext cx="407846" cy="517521"/>
          </a:xfrm>
          <a:prstGeom prst="rect">
            <a:avLst/>
          </a:prstGeom>
          <a:noFill/>
          <a:ln>
            <a:noFill/>
          </a:ln>
        </p:spPr>
      </p:pic>
      <p:sp>
        <p:nvSpPr>
          <p:cNvPr id="6" name="TextBox 5">
            <a:extLst>
              <a:ext uri="{FF2B5EF4-FFF2-40B4-BE49-F238E27FC236}">
                <a16:creationId xmlns:a16="http://schemas.microsoft.com/office/drawing/2014/main" id="{94E49C98-14A8-46EE-9152-F1CF212BD8DF}"/>
              </a:ext>
            </a:extLst>
          </p:cNvPr>
          <p:cNvSpPr txBox="1"/>
          <p:nvPr/>
        </p:nvSpPr>
        <p:spPr>
          <a:xfrm>
            <a:off x="5993548" y="532495"/>
            <a:ext cx="73262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C’est la SSC [</a:t>
            </a:r>
            <a:r>
              <a:rPr kumimoji="0" lang="en-GB" sz="32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oi</a:t>
            </a: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32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6" name="Action Button: Custom 16">
            <a:hlinkClick r:id="" action="ppaction://noaction" highlightClick="1">
              <a:snd r:embed="rId4" name="les chiens aboient.wav"/>
            </a:hlinkClick>
            <a:extLst>
              <a:ext uri="{FF2B5EF4-FFF2-40B4-BE49-F238E27FC236}">
                <a16:creationId xmlns:a16="http://schemas.microsoft.com/office/drawing/2014/main" id="{00B3E4C1-DFF4-46C3-8013-784275E7AA6B}"/>
              </a:ext>
            </a:extLst>
          </p:cNvPr>
          <p:cNvSpPr/>
          <p:nvPr/>
        </p:nvSpPr>
        <p:spPr>
          <a:xfrm>
            <a:off x="201502" y="1596998"/>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5" name="ils font la croix.wav"/>
            </a:hlinkClick>
            <a:extLst>
              <a:ext uri="{FF2B5EF4-FFF2-40B4-BE49-F238E27FC236}">
                <a16:creationId xmlns:a16="http://schemas.microsoft.com/office/drawing/2014/main" id="{5B92A95F-523A-4E36-B65E-94DAE9FBB368}"/>
              </a:ext>
            </a:extLst>
          </p:cNvPr>
          <p:cNvSpPr/>
          <p:nvPr/>
        </p:nvSpPr>
        <p:spPr>
          <a:xfrm>
            <a:off x="201501" y="2925895"/>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6" name="le chat noir.wav"/>
            </a:hlinkClick>
            <a:extLst>
              <a:ext uri="{FF2B5EF4-FFF2-40B4-BE49-F238E27FC236}">
                <a16:creationId xmlns:a16="http://schemas.microsoft.com/office/drawing/2014/main" id="{D4B491BE-DEE1-4BAB-B62E-08BEC8F84C2F}"/>
              </a:ext>
            </a:extLst>
          </p:cNvPr>
          <p:cNvSpPr/>
          <p:nvPr/>
        </p:nvSpPr>
        <p:spPr>
          <a:xfrm>
            <a:off x="195857" y="4074115"/>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7" name="c'est une histoire.wav"/>
            </a:hlinkClick>
            <a:extLst>
              <a:ext uri="{FF2B5EF4-FFF2-40B4-BE49-F238E27FC236}">
                <a16:creationId xmlns:a16="http://schemas.microsoft.com/office/drawing/2014/main" id="{7C5D1C98-B338-48C7-A0D6-9CC93C596CA9}"/>
              </a:ext>
            </a:extLst>
          </p:cNvPr>
          <p:cNvSpPr/>
          <p:nvPr/>
        </p:nvSpPr>
        <p:spPr>
          <a:xfrm>
            <a:off x="195857" y="5378874"/>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 name="TextBox 3"/>
          <p:cNvSpPr txBox="1"/>
          <p:nvPr/>
        </p:nvSpPr>
        <p:spPr>
          <a:xfrm>
            <a:off x="2172853" y="1204247"/>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Les trois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chiens</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aboient</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l’oie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4" name="TextBox 33"/>
          <p:cNvSpPr txBox="1"/>
          <p:nvPr/>
        </p:nvSpPr>
        <p:spPr>
          <a:xfrm>
            <a:off x="2189365" y="2561424"/>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Ils font la croix avec du bois chinois.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5" name="TextBox 34"/>
          <p:cNvSpPr txBox="1"/>
          <p:nvPr/>
        </p:nvSpPr>
        <p:spPr>
          <a:xfrm>
            <a:off x="2139817" y="3860792"/>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 chat noir 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soif</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6" name="TextBox 35"/>
          <p:cNvSpPr txBox="1"/>
          <p:nvPr/>
        </p:nvSpPr>
        <p:spPr>
          <a:xfrm>
            <a:off x="2180412" y="5086487"/>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
            </a:r>
            <a:r>
              <a:rPr kumimoji="0" lang="fr-FR"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 une histoire des rois et du poison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4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060420" y="2910456"/>
            <a:ext cx="407846" cy="517521"/>
          </a:xfrm>
          <a:prstGeom prst="rect">
            <a:avLst/>
          </a:prstGeom>
          <a:noFill/>
          <a:ln>
            <a:noFill/>
          </a:ln>
        </p:spPr>
      </p:pic>
      <p:pic>
        <p:nvPicPr>
          <p:cNvPr id="42"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340543" y="2910457"/>
            <a:ext cx="407846" cy="517521"/>
          </a:xfrm>
          <a:prstGeom prst="rect">
            <a:avLst/>
          </a:prstGeom>
          <a:noFill/>
          <a:ln>
            <a:noFill/>
          </a:ln>
        </p:spPr>
      </p:pic>
      <p:pic>
        <p:nvPicPr>
          <p:cNvPr id="43"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440311" y="4173415"/>
            <a:ext cx="407846" cy="517521"/>
          </a:xfrm>
          <a:prstGeom prst="rect">
            <a:avLst/>
          </a:prstGeom>
          <a:noFill/>
          <a:ln>
            <a:noFill/>
          </a:ln>
        </p:spPr>
      </p:pic>
      <p:pic>
        <p:nvPicPr>
          <p:cNvPr id="4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203458" y="4150036"/>
            <a:ext cx="407846" cy="517521"/>
          </a:xfrm>
          <a:prstGeom prst="rect">
            <a:avLst/>
          </a:prstGeom>
          <a:noFill/>
          <a:ln>
            <a:noFill/>
          </a:ln>
        </p:spPr>
      </p:pic>
      <p:pic>
        <p:nvPicPr>
          <p:cNvPr id="47"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555063" y="5491620"/>
            <a:ext cx="407846" cy="517521"/>
          </a:xfrm>
          <a:prstGeom prst="rect">
            <a:avLst/>
          </a:prstGeom>
          <a:noFill/>
          <a:ln>
            <a:noFill/>
          </a:ln>
        </p:spPr>
      </p:pic>
      <p:pic>
        <p:nvPicPr>
          <p:cNvPr id="49"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982447" y="1593135"/>
            <a:ext cx="407846" cy="517521"/>
          </a:xfrm>
          <a:prstGeom prst="rect">
            <a:avLst/>
          </a:prstGeom>
          <a:noFill/>
          <a:ln>
            <a:noFill/>
          </a:ln>
        </p:spPr>
      </p:pic>
      <p:pic>
        <p:nvPicPr>
          <p:cNvPr id="50"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273151" y="1603507"/>
            <a:ext cx="407846" cy="517521"/>
          </a:xfrm>
          <a:prstGeom prst="rect">
            <a:avLst/>
          </a:prstGeom>
          <a:noFill/>
          <a:ln>
            <a:noFill/>
          </a:ln>
        </p:spPr>
      </p:pic>
      <p:pic>
        <p:nvPicPr>
          <p:cNvPr id="5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611304" y="1603507"/>
            <a:ext cx="407846" cy="517521"/>
          </a:xfrm>
          <a:prstGeom prst="rect">
            <a:avLst/>
          </a:prstGeom>
          <a:noFill/>
          <a:ln>
            <a:noFill/>
          </a:ln>
        </p:spPr>
      </p:pic>
      <p:sp>
        <p:nvSpPr>
          <p:cNvPr id="30" name="TextBox 29"/>
          <p:cNvSpPr txBox="1"/>
          <p:nvPr/>
        </p:nvSpPr>
        <p:spPr>
          <a:xfrm>
            <a:off x="2189365" y="1910482"/>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The three dogs bark at the goose.</a:t>
            </a:r>
          </a:p>
        </p:txBody>
      </p:sp>
      <p:sp>
        <p:nvSpPr>
          <p:cNvPr id="31" name="TextBox 30"/>
          <p:cNvSpPr txBox="1"/>
          <p:nvPr/>
        </p:nvSpPr>
        <p:spPr>
          <a:xfrm>
            <a:off x="2189365" y="3222468"/>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They are making the cross with Chinese wood.</a:t>
            </a:r>
          </a:p>
        </p:txBody>
      </p:sp>
      <p:sp>
        <p:nvSpPr>
          <p:cNvPr id="32" name="TextBox 31"/>
          <p:cNvSpPr txBox="1"/>
          <p:nvPr/>
        </p:nvSpPr>
        <p:spPr>
          <a:xfrm>
            <a:off x="2172853" y="4504417"/>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The black cat is thirsty.</a:t>
            </a:r>
          </a:p>
        </p:txBody>
      </p:sp>
      <p:sp>
        <p:nvSpPr>
          <p:cNvPr id="33" name="TextBox 32"/>
          <p:cNvSpPr txBox="1"/>
          <p:nvPr/>
        </p:nvSpPr>
        <p:spPr>
          <a:xfrm>
            <a:off x="2172853" y="5747531"/>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It is a story about kings and poison.</a:t>
            </a:r>
          </a:p>
        </p:txBody>
      </p:sp>
      <p:sp>
        <p:nvSpPr>
          <p:cNvPr id="7" name="Oval 6"/>
          <p:cNvSpPr/>
          <p:nvPr/>
        </p:nvSpPr>
        <p:spPr>
          <a:xfrm>
            <a:off x="3148656" y="1313567"/>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7" name="Oval 36"/>
          <p:cNvSpPr/>
          <p:nvPr/>
        </p:nvSpPr>
        <p:spPr>
          <a:xfrm>
            <a:off x="5669698" y="1275044"/>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8" name="Oval 37"/>
          <p:cNvSpPr/>
          <p:nvPr/>
        </p:nvSpPr>
        <p:spPr>
          <a:xfrm>
            <a:off x="7448550" y="1294428"/>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 name="Oval 38"/>
          <p:cNvSpPr/>
          <p:nvPr/>
        </p:nvSpPr>
        <p:spPr>
          <a:xfrm>
            <a:off x="4368244" y="2628648"/>
            <a:ext cx="552007"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Oval 39"/>
          <p:cNvSpPr/>
          <p:nvPr/>
        </p:nvSpPr>
        <p:spPr>
          <a:xfrm>
            <a:off x="6991350" y="2628648"/>
            <a:ext cx="803655"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2" name="Oval 51"/>
          <p:cNvSpPr/>
          <p:nvPr/>
        </p:nvSpPr>
        <p:spPr>
          <a:xfrm>
            <a:off x="4007181" y="3912309"/>
            <a:ext cx="571888"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3" name="Oval 52"/>
          <p:cNvSpPr/>
          <p:nvPr/>
        </p:nvSpPr>
        <p:spPr>
          <a:xfrm>
            <a:off x="5107582" y="3921216"/>
            <a:ext cx="647465"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5" name="Oval 54"/>
          <p:cNvSpPr/>
          <p:nvPr/>
        </p:nvSpPr>
        <p:spPr>
          <a:xfrm>
            <a:off x="6493637" y="5148648"/>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6" name="Oval 55"/>
          <p:cNvSpPr/>
          <p:nvPr/>
        </p:nvSpPr>
        <p:spPr>
          <a:xfrm>
            <a:off x="4746469" y="5148648"/>
            <a:ext cx="66095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7" name="Oval 56"/>
          <p:cNvSpPr/>
          <p:nvPr/>
        </p:nvSpPr>
        <p:spPr>
          <a:xfrm>
            <a:off x="8428620" y="5141147"/>
            <a:ext cx="74295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8" name="Oval 57"/>
          <p:cNvSpPr/>
          <p:nvPr/>
        </p:nvSpPr>
        <p:spPr>
          <a:xfrm>
            <a:off x="8553450" y="2650822"/>
            <a:ext cx="716526"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59"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574229" y="2910456"/>
            <a:ext cx="407846" cy="517521"/>
          </a:xfrm>
          <a:prstGeom prst="rect">
            <a:avLst/>
          </a:prstGeom>
          <a:noFill/>
          <a:ln>
            <a:noFill/>
          </a:ln>
        </p:spPr>
      </p:pic>
      <p:pic>
        <p:nvPicPr>
          <p:cNvPr id="61" name="Picture 60" descr="background rectangle">
            <a:extLs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2"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3"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lire</a:t>
            </a:r>
          </a:p>
        </p:txBody>
      </p:sp>
    </p:spTree>
    <p:extLst>
      <p:ext uri="{BB962C8B-B14F-4D97-AF65-F5344CB8AC3E}">
        <p14:creationId xmlns:p14="http://schemas.microsoft.com/office/powerpoint/2010/main" val="374198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5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44"/>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43"/>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45"/>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56"/>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46"/>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55"/>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47"/>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57"/>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35" grpId="0"/>
      <p:bldP spid="36" grpId="0"/>
      <p:bldP spid="30" grpId="0"/>
      <p:bldP spid="31" grpId="0"/>
      <p:bldP spid="32" grpId="0"/>
      <p:bldP spid="33" grpId="0"/>
      <p:bldP spid="7" grpId="0" animBg="1"/>
      <p:bldP spid="37" grpId="0" animBg="1"/>
      <p:bldP spid="38" grpId="0" animBg="1"/>
      <p:bldP spid="39" grpId="0" animBg="1"/>
      <p:bldP spid="40" grpId="0" animBg="1"/>
      <p:bldP spid="52" grpId="0" animBg="1"/>
      <p:bldP spid="53" grpId="0" animBg="1"/>
      <p:bldP spid="55" grpId="0" animBg="1"/>
      <p:bldP spid="56" grpId="0" animBg="1"/>
      <p:bldP spid="57" grpId="0" animBg="1"/>
      <p:bldP spid="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[oi]</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F8E73-B5E6-474A-B4C5-098B6D6E0876}"/>
              </a:ext>
            </a:extLst>
          </p:cNvPr>
          <p:cNvSpPr>
            <a:spLocks noGrp="1"/>
          </p:cNvSpPr>
          <p:nvPr>
            <p:ph type="title"/>
          </p:nvPr>
        </p:nvSpPr>
        <p:spPr>
          <a:xfrm>
            <a:off x="0" y="-318009"/>
            <a:ext cx="3457576" cy="340410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pic>
        <p:nvPicPr>
          <p:cNvPr id="4098" name="Picture 2" descr="person looking into a microsc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8694" y="752355"/>
            <a:ext cx="2274609" cy="2780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7F75E3-815F-4020-9804-8456D515E7AC}"/>
              </a:ext>
            </a:extLst>
          </p:cNvPr>
          <p:cNvSpPr txBox="1"/>
          <p:nvPr/>
        </p:nvSpPr>
        <p:spPr>
          <a:xfrm>
            <a:off x="4876796" y="3626875"/>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see]</a:t>
            </a:r>
          </a:p>
        </p:txBody>
      </p:sp>
      <p:sp>
        <p:nvSpPr>
          <p:cNvPr id="3" name="TextBox 2"/>
          <p:cNvSpPr txBox="1"/>
          <p:nvPr/>
        </p:nvSpPr>
        <p:spPr>
          <a:xfrm>
            <a:off x="4543096" y="4367649"/>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oi</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44602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i voi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subTnLst>
                                    <p:audio>
                                      <p:cMediaNode>
                                        <p:cTn display="0" masterRel="sameClick">
                                          <p:stCondLst>
                                            <p:cond evt="begin" delay="0">
                                              <p:tn val="15"/>
                                            </p:cond>
                                          </p:stCondLst>
                                          <p:endCondLst>
                                            <p:cond evt="onStopAudio" delay="0">
                                              <p:tgtEl>
                                                <p:sldTgt/>
                                              </p:tgtEl>
                                            </p:cond>
                                          </p:endCondLst>
                                        </p:cTn>
                                        <p:tgtEl>
                                          <p:sndTgt r:embed="rId4" name="oi voir.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CCF8DF-F8E4-5648-8688-7F89183E5585}"/>
              </a:ext>
            </a:extLst>
          </p:cNvPr>
          <p:cNvSpPr>
            <a:spLocks noGrp="1"/>
          </p:cNvSpPr>
          <p:nvPr>
            <p:ph type="title"/>
          </p:nvPr>
        </p:nvSpPr>
        <p:spPr>
          <a:xfrm>
            <a:off x="0" y="-320859"/>
            <a:ext cx="3914775" cy="351634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sp>
        <p:nvSpPr>
          <p:cNvPr id="3" name="TextBox 2"/>
          <p:cNvSpPr txBox="1"/>
          <p:nvPr/>
        </p:nvSpPr>
        <p:spPr>
          <a:xfrm>
            <a:off x="4543096" y="1862443"/>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oi</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35779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i vo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F8E73-B5E6-474A-B4C5-098B6D6E0876}"/>
              </a:ext>
            </a:extLst>
          </p:cNvPr>
          <p:cNvSpPr>
            <a:spLocks noGrp="1"/>
          </p:cNvSpPr>
          <p:nvPr>
            <p:ph type="title"/>
          </p:nvPr>
        </p:nvSpPr>
        <p:spPr>
          <a:xfrm>
            <a:off x="0" y="-318009"/>
            <a:ext cx="3457576" cy="340410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pic>
        <p:nvPicPr>
          <p:cNvPr id="6" name="Picture 2" descr="person looking into a microscope">
            <a:extLst>
              <a:ext uri="{FF2B5EF4-FFF2-40B4-BE49-F238E27FC236}">
                <a16:creationId xmlns:a16="http://schemas.microsoft.com/office/drawing/2014/main" id="{14294537-EFB7-4CDC-A2B3-DCD4EFF9E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694" y="752355"/>
            <a:ext cx="2274609" cy="27800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984CA14-A60B-40C1-A863-DA38B6A6CCFC}"/>
              </a:ext>
            </a:extLst>
          </p:cNvPr>
          <p:cNvSpPr txBox="1"/>
          <p:nvPr/>
        </p:nvSpPr>
        <p:spPr>
          <a:xfrm>
            <a:off x="4876796" y="3626875"/>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see]</a:t>
            </a:r>
          </a:p>
        </p:txBody>
      </p:sp>
      <p:sp>
        <p:nvSpPr>
          <p:cNvPr id="3" name="TextBox 2"/>
          <p:cNvSpPr txBox="1"/>
          <p:nvPr/>
        </p:nvSpPr>
        <p:spPr>
          <a:xfrm>
            <a:off x="4543096" y="4367649"/>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oi</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29997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9680" y="54250"/>
            <a:ext cx="10515600" cy="1385668"/>
          </a:xfrm>
        </p:spPr>
        <p:txBody>
          <a:bodyPr>
            <a:noAutofit/>
          </a:bodyPr>
          <a:lstStyle/>
          <a:p>
            <a:pPr algn="ctr"/>
            <a:r>
              <a:rPr lang="en-GB" sz="12000" b="1" dirty="0">
                <a:solidFill>
                  <a:srgbClr val="115076"/>
                </a:solidFill>
                <a:cs typeface="Calibri" panose="020F0502020204030204" pitchFamily="34" charset="0"/>
              </a:rPr>
              <a:t>oi</a:t>
            </a:r>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descr="man looking through a microscop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9890" y="1533248"/>
            <a:ext cx="1135640" cy="1385668"/>
          </a:xfrm>
          <a:prstGeom prst="rect">
            <a:avLst/>
          </a:prstGeom>
        </p:spPr>
      </p:pic>
      <p:sp>
        <p:nvSpPr>
          <p:cNvPr id="16" name="Rectangle 15">
            <a:extLst>
              <a:ext uri="{FF2B5EF4-FFF2-40B4-BE49-F238E27FC236}">
                <a16:creationId xmlns:a16="http://schemas.microsoft.com/office/drawing/2014/main" id="{66442510-A8AF-46E5-A410-C2B40F7997CD}"/>
              </a:ext>
            </a:extLst>
          </p:cNvPr>
          <p:cNvSpPr/>
          <p:nvPr/>
        </p:nvSpPr>
        <p:spPr>
          <a:xfrm>
            <a:off x="5236708" y="2811292"/>
            <a:ext cx="159210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see</a:t>
            </a:r>
            <a:endPar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Right Arrow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4255" y="1473585"/>
            <a:ext cx="1198955" cy="1248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3" name="Picture 6" descr="little boy waving"/>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635406" y="4502432"/>
            <a:ext cx="1198955" cy="17631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8" name="Rectangle 17"/>
          <p:cNvSpPr/>
          <p:nvPr/>
        </p:nvSpPr>
        <p:spPr>
          <a:xfrm>
            <a:off x="5100874" y="5352419"/>
            <a:ext cx="161294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[why</a:t>
            </a:r>
            <a:r>
              <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8912269" y="1298905"/>
            <a:ext cx="225093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re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08776" y="4502432"/>
            <a:ext cx="888752" cy="1496318"/>
          </a:xfrm>
          <a:prstGeom prst="rect">
            <a:avLst/>
          </a:prstGeom>
        </p:spPr>
      </p:pic>
    </p:spTree>
    <p:extLst>
      <p:ext uri="{BB962C8B-B14F-4D97-AF65-F5344CB8AC3E}">
        <p14:creationId xmlns:p14="http://schemas.microsoft.com/office/powerpoint/2010/main" val="9855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voi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oi pourquoi.wav"/>
                                        </p:tgtEl>
                                      </p:cMediaNode>
                                    </p:audio>
                                  </p:sub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oi voir.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7" name="oi droi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7" name="oi droi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8" name="oi avoi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8" name="oi avoi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9" name="oi au revoi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subTnLst>
                                    <p:audio>
                                      <p:cMediaNode>
                                        <p:cTn display="0" masterRel="sameClick">
                                          <p:stCondLst>
                                            <p:cond evt="begin" delay="0">
                                              <p:tn val="49"/>
                                            </p:cond>
                                          </p:stCondLst>
                                          <p:endCondLst>
                                            <p:cond evt="onStopAudio" delay="0">
                                              <p:tgtEl>
                                                <p:sldTgt/>
                                              </p:tgtEl>
                                            </p:cond>
                                          </p:endCondLst>
                                        </p:cTn>
                                        <p:tgtEl>
                                          <p:sndTgt r:embed="rId9" name="oi au revoi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subTnLst>
                                    <p:audio>
                                      <p:cMediaNode>
                                        <p:cTn display="0" masterRel="sameClick">
                                          <p:stCondLst>
                                            <p:cond evt="begin" delay="0">
                                              <p:tn val="54"/>
                                            </p:cond>
                                          </p:stCondLst>
                                          <p:endCondLst>
                                            <p:cond evt="onStopAudio" delay="0">
                                              <p:tgtEl>
                                                <p:sldTgt/>
                                              </p:tgtEl>
                                            </p:cond>
                                          </p:endCondLst>
                                        </p:cTn>
                                        <p:tgtEl>
                                          <p:sndTgt r:embed="rId5" name="oi pourquo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5" name="oi pourquo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subTnLst>
                                    <p:audio>
                                      <p:cMediaNode>
                                        <p:cTn display="0" masterRel="sameClick">
                                          <p:stCondLst>
                                            <p:cond evt="begin" delay="0">
                                              <p:tn val="64"/>
                                            </p:cond>
                                          </p:stCondLst>
                                          <p:endCondLst>
                                            <p:cond evt="onStopAudio" delay="0">
                                              <p:tgtEl>
                                                <p:sldTgt/>
                                              </p:tgtEl>
                                            </p:cond>
                                          </p:endCondLst>
                                        </p:cTn>
                                        <p:tgtEl>
                                          <p:sndTgt r:embed="rId10" name="oi troi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oi tro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6" grpId="0"/>
      <p:bldP spid="4" grpId="0"/>
      <p:bldP spid="7" grpId="0"/>
      <p:bldP spid="9" grpId="0"/>
      <p:bldP spid="10" grpId="0"/>
      <p:bldP spid="18" grpId="0"/>
      <p:bldP spid="14" grpId="0"/>
      <p:bldP spid="3"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680" y="28576"/>
            <a:ext cx="10515600" cy="1411342"/>
          </a:xfrm>
        </p:spPr>
        <p:txBody>
          <a:bodyPr>
            <a:normAutofit fontScale="90000"/>
          </a:bodyPr>
          <a:lstStyle/>
          <a:p>
            <a:pPr algn="ctr"/>
            <a:r>
              <a:rPr lang="en-GB" sz="13300" b="1" dirty="0">
                <a:solidFill>
                  <a:srgbClr val="115076"/>
                </a:solidFill>
                <a:cs typeface="Calibri" panose="020F0502020204030204" pitchFamily="34" charset="0"/>
              </a:rPr>
              <a:t>oi</a:t>
            </a:r>
            <a:endParaRPr lang="en-GB" dirty="0"/>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man looking through a microscope">
            <a:extLst>
              <a:ext uri="{FF2B5EF4-FFF2-40B4-BE49-F238E27FC236}">
                <a16:creationId xmlns:a16="http://schemas.microsoft.com/office/drawing/2014/main" id="{5138D53F-4EA5-5A43-84B8-8767DB99F5AC}"/>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6287" y="1531551"/>
            <a:ext cx="1642846" cy="2004543"/>
          </a:xfrm>
          <a:prstGeom prst="rect">
            <a:avLst/>
          </a:prstGeom>
        </p:spPr>
      </p:pic>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8130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voir.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oi voi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oi droit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subTnLst>
                                    <p:audio>
                                      <p:cMediaNode>
                                        <p:cTn display="0" masterRel="sameClick">
                                          <p:stCondLst>
                                            <p:cond evt="begin" delay="0">
                                              <p:tn val="26"/>
                                            </p:cond>
                                          </p:stCondLst>
                                          <p:endCondLst>
                                            <p:cond evt="onStopAudio" delay="0">
                                              <p:tgtEl>
                                                <p:sldTgt/>
                                              </p:tgtEl>
                                            </p:cond>
                                          </p:endCondLst>
                                        </p:cTn>
                                        <p:tgtEl>
                                          <p:sndTgt r:embed="rId7" name="oi avoi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8" name="oi au revoi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9" name="oi pourquoi.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0" name="oi tro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7" grpId="0"/>
      <p:bldP spid="9" grpId="0"/>
      <p:bldP spid="10" grpId="0"/>
      <p:bldP spid="1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680" y="28576"/>
            <a:ext cx="10515600" cy="1411342"/>
          </a:xfrm>
        </p:spPr>
        <p:txBody>
          <a:bodyPr>
            <a:normAutofit fontScale="90000"/>
          </a:bodyPr>
          <a:lstStyle/>
          <a:p>
            <a:pPr algn="ctr"/>
            <a:r>
              <a:rPr lang="en-GB" sz="13300" b="1" dirty="0">
                <a:solidFill>
                  <a:srgbClr val="115076"/>
                </a:solidFill>
                <a:cs typeface="Calibri" panose="020F0502020204030204" pitchFamily="34" charset="0"/>
              </a:rPr>
              <a:t>oi</a:t>
            </a:r>
            <a:endParaRPr lang="en-GB" dirty="0"/>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10" descr="man looking through a microscope">
            <a:extLst>
              <a:ext uri="{FF2B5EF4-FFF2-40B4-BE49-F238E27FC236}">
                <a16:creationId xmlns:a16="http://schemas.microsoft.com/office/drawing/2014/main" id="{5138D53F-4EA5-5A43-84B8-8767DB99F5A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6287" y="1531551"/>
            <a:ext cx="1642846" cy="2004543"/>
          </a:xfrm>
          <a:prstGeom prst="rect">
            <a:avLst/>
          </a:prstGeom>
        </p:spPr>
      </p:pic>
    </p:spTree>
    <p:extLst>
      <p:ext uri="{BB962C8B-B14F-4D97-AF65-F5344CB8AC3E}">
        <p14:creationId xmlns:p14="http://schemas.microsoft.com/office/powerpoint/2010/main" val="215295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7" grpId="0"/>
      <p:bldP spid="9" grpId="0"/>
      <p:bldP spid="10" grpId="0"/>
      <p:bldP spid="14"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cxnSp>
        <p:nvCxnSpPr>
          <p:cNvPr id="3" name="Straight Connector 2">
            <a:extLst>
              <a:ext uri="{FF2B5EF4-FFF2-40B4-BE49-F238E27FC236}">
                <a16:creationId xmlns:a16="http://schemas.microsoft.com/office/drawing/2014/main" id="{DA9CC147-628B-41A6-A817-3F137CDB4AEB}"/>
              </a:ext>
            </a:extLst>
          </p:cNvPr>
          <p:cNvCxnSpPr>
            <a:cxnSpLocks/>
          </p:cNvCxnSpPr>
          <p:nvPr/>
        </p:nvCxnSpPr>
        <p:spPr>
          <a:xfrm>
            <a:off x="6046079" y="1322043"/>
            <a:ext cx="49921" cy="4699033"/>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3065208-9E32-4EF3-AF70-252511113EB0}"/>
              </a:ext>
            </a:extLst>
          </p:cNvPr>
          <p:cNvSpPr txBox="1"/>
          <p:nvPr/>
        </p:nvSpPr>
        <p:spPr>
          <a:xfrm>
            <a:off x="2561265" y="1397052"/>
            <a:ext cx="880369"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(a)in</a:t>
            </a:r>
          </a:p>
        </p:txBody>
      </p:sp>
      <p:sp>
        <p:nvSpPr>
          <p:cNvPr id="9" name="TextBox 8">
            <a:extLst>
              <a:ext uri="{FF2B5EF4-FFF2-40B4-BE49-F238E27FC236}">
                <a16:creationId xmlns:a16="http://schemas.microsoft.com/office/drawing/2014/main" id="{AB813D63-40CF-4C62-81EC-7A611989304A}"/>
              </a:ext>
            </a:extLst>
          </p:cNvPr>
          <p:cNvSpPr txBox="1"/>
          <p:nvPr/>
        </p:nvSpPr>
        <p:spPr>
          <a:xfrm>
            <a:off x="9175161" y="1322043"/>
            <a:ext cx="455574" cy="461665"/>
          </a:xfrm>
          <a:prstGeom prst="rect">
            <a:avLst/>
          </a:prstGeom>
          <a:solidFill>
            <a:srgbClr val="EE6000">
              <a:alpha val="50000"/>
            </a:srgb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oi</a:t>
            </a:r>
          </a:p>
        </p:txBody>
      </p:sp>
      <p:sp>
        <p:nvSpPr>
          <p:cNvPr id="10" name="TextBox 9">
            <a:extLst>
              <a:ext uri="{FF2B5EF4-FFF2-40B4-BE49-F238E27FC236}">
                <a16:creationId xmlns:a16="http://schemas.microsoft.com/office/drawing/2014/main" id="{B99494F2-06B2-476E-9F0A-D341527156D6}"/>
              </a:ext>
            </a:extLst>
          </p:cNvPr>
          <p:cNvSpPr txBox="1"/>
          <p:nvPr/>
        </p:nvSpPr>
        <p:spPr>
          <a:xfrm>
            <a:off x="284456" y="1933727"/>
            <a:ext cx="12199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bain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[bath]</a:t>
            </a:r>
          </a:p>
        </p:txBody>
      </p:sp>
      <p:sp>
        <p:nvSpPr>
          <p:cNvPr id="11" name="TextBox 10">
            <a:extLst>
              <a:ext uri="{FF2B5EF4-FFF2-40B4-BE49-F238E27FC236}">
                <a16:creationId xmlns:a16="http://schemas.microsoft.com/office/drawing/2014/main" id="{4FDEF299-93AA-448B-8DAB-5EC39643365C}"/>
              </a:ext>
            </a:extLst>
          </p:cNvPr>
          <p:cNvSpPr txBox="1"/>
          <p:nvPr/>
        </p:nvSpPr>
        <p:spPr>
          <a:xfrm>
            <a:off x="9534187" y="5305124"/>
            <a:ext cx="1271502"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bois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[wood]</a:t>
            </a:r>
          </a:p>
        </p:txBody>
      </p:sp>
      <p:sp>
        <p:nvSpPr>
          <p:cNvPr id="12" name="TextBox 11">
            <a:extLst>
              <a:ext uri="{FF2B5EF4-FFF2-40B4-BE49-F238E27FC236}">
                <a16:creationId xmlns:a16="http://schemas.microsoft.com/office/drawing/2014/main" id="{8E3060A0-B115-449E-BAEA-1352B4A048EA}"/>
              </a:ext>
            </a:extLst>
          </p:cNvPr>
          <p:cNvSpPr txBox="1"/>
          <p:nvPr/>
        </p:nvSpPr>
        <p:spPr>
          <a:xfrm>
            <a:off x="1959748" y="2553025"/>
            <a:ext cx="1934422"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crin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[horsehair]</a:t>
            </a:r>
          </a:p>
        </p:txBody>
      </p:sp>
      <p:sp>
        <p:nvSpPr>
          <p:cNvPr id="13" name="TextBox 12">
            <a:extLst>
              <a:ext uri="{FF2B5EF4-FFF2-40B4-BE49-F238E27FC236}">
                <a16:creationId xmlns:a16="http://schemas.microsoft.com/office/drawing/2014/main" id="{6F97FA7C-3D2F-4AF4-9CB6-3B06AD73C626}"/>
              </a:ext>
            </a:extLst>
          </p:cNvPr>
          <p:cNvSpPr txBox="1"/>
          <p:nvPr/>
        </p:nvSpPr>
        <p:spPr>
          <a:xfrm>
            <a:off x="7368479" y="3042289"/>
            <a:ext cx="1133644"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croix</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[cross]</a:t>
            </a:r>
          </a:p>
        </p:txBody>
      </p:sp>
      <p:sp>
        <p:nvSpPr>
          <p:cNvPr id="14" name="TextBox 13">
            <a:extLst>
              <a:ext uri="{FF2B5EF4-FFF2-40B4-BE49-F238E27FC236}">
                <a16:creationId xmlns:a16="http://schemas.microsoft.com/office/drawing/2014/main" id="{B1EA3CDD-9416-4E66-B022-25D1C3032264}"/>
              </a:ext>
            </a:extLst>
          </p:cNvPr>
          <p:cNvSpPr txBox="1"/>
          <p:nvPr/>
        </p:nvSpPr>
        <p:spPr>
          <a:xfrm>
            <a:off x="4530409" y="1806804"/>
            <a:ext cx="1162498"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[drain]</a:t>
            </a:r>
          </a:p>
        </p:txBody>
      </p:sp>
      <p:sp>
        <p:nvSpPr>
          <p:cNvPr id="15" name="TextBox 14">
            <a:extLst>
              <a:ext uri="{FF2B5EF4-FFF2-40B4-BE49-F238E27FC236}">
                <a16:creationId xmlns:a16="http://schemas.microsoft.com/office/drawing/2014/main" id="{552AB5AD-C3D3-4244-8388-830BB84AEEA0}"/>
              </a:ext>
            </a:extLst>
          </p:cNvPr>
          <p:cNvSpPr txBox="1"/>
          <p:nvPr/>
        </p:nvSpPr>
        <p:spPr>
          <a:xfrm>
            <a:off x="6862816" y="2139192"/>
            <a:ext cx="1486304"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droit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[straight]</a:t>
            </a:r>
          </a:p>
        </p:txBody>
      </p:sp>
      <p:sp>
        <p:nvSpPr>
          <p:cNvPr id="16" name="TextBox 15">
            <a:extLst>
              <a:ext uri="{FF2B5EF4-FFF2-40B4-BE49-F238E27FC236}">
                <a16:creationId xmlns:a16="http://schemas.microsoft.com/office/drawing/2014/main" id="{C4BEC630-2681-4081-87F4-661C224A9C52}"/>
              </a:ext>
            </a:extLst>
          </p:cNvPr>
          <p:cNvSpPr txBox="1"/>
          <p:nvPr/>
        </p:nvSpPr>
        <p:spPr>
          <a:xfrm>
            <a:off x="2468354" y="4994282"/>
            <a:ext cx="998991"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fin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[end]</a:t>
            </a:r>
          </a:p>
        </p:txBody>
      </p:sp>
      <p:sp>
        <p:nvSpPr>
          <p:cNvPr id="17" name="TextBox 16">
            <a:extLst>
              <a:ext uri="{FF2B5EF4-FFF2-40B4-BE49-F238E27FC236}">
                <a16:creationId xmlns:a16="http://schemas.microsoft.com/office/drawing/2014/main" id="{E2638824-B9F2-40BD-9A36-86CD85904867}"/>
              </a:ext>
            </a:extLst>
          </p:cNvPr>
          <p:cNvSpPr txBox="1"/>
          <p:nvPr/>
        </p:nvSpPr>
        <p:spPr>
          <a:xfrm>
            <a:off x="6933488" y="4118644"/>
            <a:ext cx="1058303"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foi</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[faith]</a:t>
            </a:r>
          </a:p>
        </p:txBody>
      </p:sp>
      <p:sp>
        <p:nvSpPr>
          <p:cNvPr id="18" name="TextBox 17">
            <a:extLst>
              <a:ext uri="{FF2B5EF4-FFF2-40B4-BE49-F238E27FC236}">
                <a16:creationId xmlns:a16="http://schemas.microsoft.com/office/drawing/2014/main" id="{32D1BB65-65E1-416A-9600-770EAAA446F5}"/>
              </a:ext>
            </a:extLst>
          </p:cNvPr>
          <p:cNvSpPr txBox="1"/>
          <p:nvPr/>
        </p:nvSpPr>
        <p:spPr>
          <a:xfrm>
            <a:off x="4423093" y="4962908"/>
            <a:ext cx="1196161"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[hand]</a:t>
            </a:r>
          </a:p>
        </p:txBody>
      </p:sp>
      <p:sp>
        <p:nvSpPr>
          <p:cNvPr id="19" name="TextBox 18">
            <a:extLst>
              <a:ext uri="{FF2B5EF4-FFF2-40B4-BE49-F238E27FC236}">
                <a16:creationId xmlns:a16="http://schemas.microsoft.com/office/drawing/2014/main" id="{938B4630-F925-4818-9E75-1D49110E162B}"/>
              </a:ext>
            </a:extLst>
          </p:cNvPr>
          <p:cNvSpPr txBox="1"/>
          <p:nvPr/>
        </p:nvSpPr>
        <p:spPr>
          <a:xfrm>
            <a:off x="7975889" y="4831461"/>
            <a:ext cx="1330814" cy="1200329"/>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moi</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myself]</a:t>
            </a:r>
          </a:p>
        </p:txBody>
      </p:sp>
      <p:sp>
        <p:nvSpPr>
          <p:cNvPr id="20" name="TextBox 19">
            <a:extLst>
              <a:ext uri="{FF2B5EF4-FFF2-40B4-BE49-F238E27FC236}">
                <a16:creationId xmlns:a16="http://schemas.microsoft.com/office/drawing/2014/main" id="{A831FA23-61C6-4784-819E-CB905F1A1AD6}"/>
              </a:ext>
            </a:extLst>
          </p:cNvPr>
          <p:cNvSpPr txBox="1"/>
          <p:nvPr/>
        </p:nvSpPr>
        <p:spPr>
          <a:xfrm>
            <a:off x="4226704" y="3187931"/>
            <a:ext cx="1334673"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nain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[dwarf]</a:t>
            </a:r>
          </a:p>
        </p:txBody>
      </p:sp>
      <p:sp>
        <p:nvSpPr>
          <p:cNvPr id="21" name="TextBox 20">
            <a:extLst>
              <a:ext uri="{FF2B5EF4-FFF2-40B4-BE49-F238E27FC236}">
                <a16:creationId xmlns:a16="http://schemas.microsoft.com/office/drawing/2014/main" id="{185E1CFE-487A-4AED-A83B-4F03768CCFB7}"/>
              </a:ext>
            </a:extLst>
          </p:cNvPr>
          <p:cNvSpPr txBox="1"/>
          <p:nvPr/>
        </p:nvSpPr>
        <p:spPr>
          <a:xfrm>
            <a:off x="10498658" y="4318699"/>
            <a:ext cx="1406154"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noix</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[walnut]</a:t>
            </a:r>
          </a:p>
        </p:txBody>
      </p:sp>
      <p:sp>
        <p:nvSpPr>
          <p:cNvPr id="22" name="TextBox 21">
            <a:extLst>
              <a:ext uri="{FF2B5EF4-FFF2-40B4-BE49-F238E27FC236}">
                <a16:creationId xmlns:a16="http://schemas.microsoft.com/office/drawing/2014/main" id="{7787C2A0-73CC-4B55-9F6E-73E6F855C6B4}"/>
              </a:ext>
            </a:extLst>
          </p:cNvPr>
          <p:cNvSpPr txBox="1"/>
          <p:nvPr/>
        </p:nvSpPr>
        <p:spPr>
          <a:xfrm>
            <a:off x="340869" y="3440717"/>
            <a:ext cx="1324402"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pain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[bread]</a:t>
            </a:r>
          </a:p>
        </p:txBody>
      </p:sp>
      <p:sp>
        <p:nvSpPr>
          <p:cNvPr id="23" name="TextBox 22">
            <a:extLst>
              <a:ext uri="{FF2B5EF4-FFF2-40B4-BE49-F238E27FC236}">
                <a16:creationId xmlns:a16="http://schemas.microsoft.com/office/drawing/2014/main" id="{AFBE1380-9FDA-4B33-8CBF-CCF9920424AF}"/>
              </a:ext>
            </a:extLst>
          </p:cNvPr>
          <p:cNvSpPr txBox="1"/>
          <p:nvPr/>
        </p:nvSpPr>
        <p:spPr>
          <a:xfrm>
            <a:off x="8901316" y="3698944"/>
            <a:ext cx="1415772"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poids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[weight]</a:t>
            </a:r>
          </a:p>
        </p:txBody>
      </p:sp>
      <p:sp>
        <p:nvSpPr>
          <p:cNvPr id="24" name="TextBox 23">
            <a:extLst>
              <a:ext uri="{FF2B5EF4-FFF2-40B4-BE49-F238E27FC236}">
                <a16:creationId xmlns:a16="http://schemas.microsoft.com/office/drawing/2014/main" id="{C06DB4D5-BF36-4271-A4D4-15FBB620B56D}"/>
              </a:ext>
            </a:extLst>
          </p:cNvPr>
          <p:cNvSpPr txBox="1"/>
          <p:nvPr/>
        </p:nvSpPr>
        <p:spPr>
          <a:xfrm>
            <a:off x="211551" y="5149696"/>
            <a:ext cx="1515158"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[healthy]</a:t>
            </a:r>
          </a:p>
        </p:txBody>
      </p:sp>
      <p:sp>
        <p:nvSpPr>
          <p:cNvPr id="25" name="TextBox 24">
            <a:extLst>
              <a:ext uri="{FF2B5EF4-FFF2-40B4-BE49-F238E27FC236}">
                <a16:creationId xmlns:a16="http://schemas.microsoft.com/office/drawing/2014/main" id="{9ED153BC-CA4A-415E-9182-260257DB9F81}"/>
              </a:ext>
            </a:extLst>
          </p:cNvPr>
          <p:cNvSpPr txBox="1"/>
          <p:nvPr/>
        </p:nvSpPr>
        <p:spPr>
          <a:xfrm>
            <a:off x="10321498" y="3183775"/>
            <a:ext cx="1467068"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soi</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[oneself]</a:t>
            </a:r>
          </a:p>
        </p:txBody>
      </p:sp>
      <p:sp>
        <p:nvSpPr>
          <p:cNvPr id="28" name="TextBox 27">
            <a:extLst>
              <a:ext uri="{FF2B5EF4-FFF2-40B4-BE49-F238E27FC236}">
                <a16:creationId xmlns:a16="http://schemas.microsoft.com/office/drawing/2014/main" id="{23E0CD60-2142-439B-82D5-C5A964CD890D}"/>
              </a:ext>
            </a:extLst>
          </p:cNvPr>
          <p:cNvSpPr txBox="1"/>
          <p:nvPr/>
        </p:nvSpPr>
        <p:spPr>
          <a:xfrm>
            <a:off x="2449054" y="3902310"/>
            <a:ext cx="1104790"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vin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[wine]</a:t>
            </a:r>
          </a:p>
        </p:txBody>
      </p:sp>
      <p:sp>
        <p:nvSpPr>
          <p:cNvPr id="29" name="TextBox 28">
            <a:extLst>
              <a:ext uri="{FF2B5EF4-FFF2-40B4-BE49-F238E27FC236}">
                <a16:creationId xmlns:a16="http://schemas.microsoft.com/office/drawing/2014/main" id="{C07B80A9-45C7-4CC6-BAE7-F2C5BADF6C25}"/>
              </a:ext>
            </a:extLst>
          </p:cNvPr>
          <p:cNvSpPr txBox="1"/>
          <p:nvPr/>
        </p:nvSpPr>
        <p:spPr>
          <a:xfrm>
            <a:off x="9363469" y="2257259"/>
            <a:ext cx="1231427"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voix</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[voice]</a:t>
            </a:r>
          </a:p>
        </p:txBody>
      </p:sp>
      <p:pic>
        <p:nvPicPr>
          <p:cNvPr id="26" name="Picture 25" descr="background rectangle">
            <a:extLst>
              <a:ext uri="{FF2B5EF4-FFF2-40B4-BE49-F238E27FC236}">
                <a16:creationId xmlns:a16="http://schemas.microsoft.com/office/drawing/2014/main" id="{E12AF6F9-2770-4B6E-8D07-837B243497E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05E8FC3C-BA41-4FDD-BAFF-F41BB016EAE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0" name="Rounded Rectangle 46">
            <a:extLst>
              <a:ext uri="{FF2B5EF4-FFF2-40B4-BE49-F238E27FC236}">
                <a16:creationId xmlns:a16="http://schemas.microsoft.com/office/drawing/2014/main" id="{A69D03C3-9716-49B3-B03B-FDFA67C28F5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89698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78812" y="331618"/>
            <a:ext cx="5265384" cy="707849"/>
          </a:xfrm>
        </p:spPr>
        <p:txBody>
          <a:bodyPr>
            <a:normAutofit fontScale="90000"/>
          </a:bodyPr>
          <a:lstStyle/>
          <a:p>
            <a:r>
              <a:rPr lang="en-GB" sz="3600" b="1" dirty="0" err="1">
                <a:solidFill>
                  <a:schemeClr val="bg1"/>
                </a:solidFill>
              </a:rPr>
              <a:t>Phonétique</a:t>
            </a:r>
            <a:r>
              <a:rPr lang="en-GB" sz="3600" b="1" dirty="0">
                <a:solidFill>
                  <a:schemeClr val="bg1"/>
                </a:solidFill>
              </a:rPr>
              <a:t> 1 (self-study)</a:t>
            </a:r>
          </a:p>
        </p:txBody>
      </p:sp>
      <p:cxnSp>
        <p:nvCxnSpPr>
          <p:cNvPr id="3" name="Straight Connector 2">
            <a:extLst>
              <a:ext uri="{FF2B5EF4-FFF2-40B4-BE49-F238E27FC236}">
                <a16:creationId xmlns:a16="http://schemas.microsoft.com/office/drawing/2014/main" id="{DA9CC147-628B-41A6-A817-3F137CDB4AEB}"/>
              </a:ext>
            </a:extLst>
          </p:cNvPr>
          <p:cNvCxnSpPr>
            <a:cxnSpLocks/>
          </p:cNvCxnSpPr>
          <p:nvPr/>
        </p:nvCxnSpPr>
        <p:spPr>
          <a:xfrm flipH="1">
            <a:off x="6202326" y="2677181"/>
            <a:ext cx="22870" cy="3881884"/>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3065208-9E32-4EF3-AF70-252511113EB0}"/>
              </a:ext>
            </a:extLst>
          </p:cNvPr>
          <p:cNvSpPr txBox="1"/>
          <p:nvPr/>
        </p:nvSpPr>
        <p:spPr>
          <a:xfrm>
            <a:off x="2271320" y="2657158"/>
            <a:ext cx="880369"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(a)in</a:t>
            </a:r>
          </a:p>
        </p:txBody>
      </p:sp>
      <p:sp>
        <p:nvSpPr>
          <p:cNvPr id="9" name="TextBox 8">
            <a:extLst>
              <a:ext uri="{FF2B5EF4-FFF2-40B4-BE49-F238E27FC236}">
                <a16:creationId xmlns:a16="http://schemas.microsoft.com/office/drawing/2014/main" id="{AB813D63-40CF-4C62-81EC-7A611989304A}"/>
              </a:ext>
            </a:extLst>
          </p:cNvPr>
          <p:cNvSpPr txBox="1"/>
          <p:nvPr/>
        </p:nvSpPr>
        <p:spPr>
          <a:xfrm>
            <a:off x="8997722" y="2677181"/>
            <a:ext cx="455574" cy="461665"/>
          </a:xfrm>
          <a:prstGeom prst="rect">
            <a:avLst/>
          </a:prstGeom>
          <a:solidFill>
            <a:srgbClr val="EE6000">
              <a:alpha val="50000"/>
            </a:srgb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oi</a:t>
            </a:r>
          </a:p>
        </p:txBody>
      </p:sp>
      <p:sp>
        <p:nvSpPr>
          <p:cNvPr id="10" name="TextBox 9">
            <a:extLst>
              <a:ext uri="{FF2B5EF4-FFF2-40B4-BE49-F238E27FC236}">
                <a16:creationId xmlns:a16="http://schemas.microsoft.com/office/drawing/2014/main" id="{B99494F2-06B2-476E-9F0A-D341527156D6}"/>
              </a:ext>
            </a:extLst>
          </p:cNvPr>
          <p:cNvSpPr txBox="1"/>
          <p:nvPr/>
        </p:nvSpPr>
        <p:spPr>
          <a:xfrm>
            <a:off x="536596" y="3046511"/>
            <a:ext cx="111120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bain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[bath]</a:t>
            </a:r>
          </a:p>
        </p:txBody>
      </p:sp>
      <p:sp>
        <p:nvSpPr>
          <p:cNvPr id="11" name="TextBox 10">
            <a:extLst>
              <a:ext uri="{FF2B5EF4-FFF2-40B4-BE49-F238E27FC236}">
                <a16:creationId xmlns:a16="http://schemas.microsoft.com/office/drawing/2014/main" id="{4FDEF299-93AA-448B-8DAB-5EC39643365C}"/>
              </a:ext>
            </a:extLst>
          </p:cNvPr>
          <p:cNvSpPr txBox="1"/>
          <p:nvPr/>
        </p:nvSpPr>
        <p:spPr>
          <a:xfrm>
            <a:off x="9028798" y="5505905"/>
            <a:ext cx="1271502"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bois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[wood]</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8E3060A0-B115-449E-BAEA-1352B4A048EA}"/>
              </a:ext>
            </a:extLst>
          </p:cNvPr>
          <p:cNvSpPr txBox="1"/>
          <p:nvPr/>
        </p:nvSpPr>
        <p:spPr>
          <a:xfrm>
            <a:off x="2366700" y="3421704"/>
            <a:ext cx="1754006"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crin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[horsehair]</a:t>
            </a:r>
          </a:p>
        </p:txBody>
      </p:sp>
      <p:sp>
        <p:nvSpPr>
          <p:cNvPr id="13" name="TextBox 12">
            <a:extLst>
              <a:ext uri="{FF2B5EF4-FFF2-40B4-BE49-F238E27FC236}">
                <a16:creationId xmlns:a16="http://schemas.microsoft.com/office/drawing/2014/main" id="{6F97FA7C-3D2F-4AF4-9CB6-3B06AD73C626}"/>
              </a:ext>
            </a:extLst>
          </p:cNvPr>
          <p:cNvSpPr txBox="1"/>
          <p:nvPr/>
        </p:nvSpPr>
        <p:spPr>
          <a:xfrm>
            <a:off x="7825467" y="3816194"/>
            <a:ext cx="1133644"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croix</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[cross]</a:t>
            </a:r>
          </a:p>
        </p:txBody>
      </p:sp>
      <p:sp>
        <p:nvSpPr>
          <p:cNvPr id="14" name="TextBox 13">
            <a:extLst>
              <a:ext uri="{FF2B5EF4-FFF2-40B4-BE49-F238E27FC236}">
                <a16:creationId xmlns:a16="http://schemas.microsoft.com/office/drawing/2014/main" id="{B1EA3CDD-9416-4E66-B022-25D1C3032264}"/>
              </a:ext>
            </a:extLst>
          </p:cNvPr>
          <p:cNvSpPr txBox="1"/>
          <p:nvPr/>
        </p:nvSpPr>
        <p:spPr>
          <a:xfrm>
            <a:off x="4480785" y="2821539"/>
            <a:ext cx="1162499"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[drain]</a:t>
            </a:r>
          </a:p>
        </p:txBody>
      </p:sp>
      <p:sp>
        <p:nvSpPr>
          <p:cNvPr id="15" name="TextBox 14">
            <a:extLst>
              <a:ext uri="{FF2B5EF4-FFF2-40B4-BE49-F238E27FC236}">
                <a16:creationId xmlns:a16="http://schemas.microsoft.com/office/drawing/2014/main" id="{552AB5AD-C3D3-4244-8388-830BB84AEEA0}"/>
              </a:ext>
            </a:extLst>
          </p:cNvPr>
          <p:cNvSpPr txBox="1"/>
          <p:nvPr/>
        </p:nvSpPr>
        <p:spPr>
          <a:xfrm>
            <a:off x="6902246" y="3046512"/>
            <a:ext cx="1486304"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droit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[straight]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C4BEC630-2681-4081-87F4-661C224A9C52}"/>
              </a:ext>
            </a:extLst>
          </p:cNvPr>
          <p:cNvSpPr txBox="1"/>
          <p:nvPr/>
        </p:nvSpPr>
        <p:spPr>
          <a:xfrm>
            <a:off x="2080214" y="4490241"/>
            <a:ext cx="989374"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fin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[end]</a:t>
            </a:r>
          </a:p>
        </p:txBody>
      </p:sp>
      <p:sp>
        <p:nvSpPr>
          <p:cNvPr id="17" name="TextBox 16">
            <a:extLst>
              <a:ext uri="{FF2B5EF4-FFF2-40B4-BE49-F238E27FC236}">
                <a16:creationId xmlns:a16="http://schemas.microsoft.com/office/drawing/2014/main" id="{E2638824-B9F2-40BD-9A36-86CD85904867}"/>
              </a:ext>
            </a:extLst>
          </p:cNvPr>
          <p:cNvSpPr txBox="1"/>
          <p:nvPr/>
        </p:nvSpPr>
        <p:spPr>
          <a:xfrm>
            <a:off x="6444577" y="4008800"/>
            <a:ext cx="1058302"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foi</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[faith]</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2D1BB65-65E1-416A-9600-770EAAA446F5}"/>
              </a:ext>
            </a:extLst>
          </p:cNvPr>
          <p:cNvSpPr txBox="1"/>
          <p:nvPr/>
        </p:nvSpPr>
        <p:spPr>
          <a:xfrm>
            <a:off x="2927960" y="5440888"/>
            <a:ext cx="1196160"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[hand]</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938B4630-F925-4818-9E75-1D49110E162B}"/>
              </a:ext>
            </a:extLst>
          </p:cNvPr>
          <p:cNvSpPr txBox="1"/>
          <p:nvPr/>
        </p:nvSpPr>
        <p:spPr>
          <a:xfrm>
            <a:off x="7120013" y="5207690"/>
            <a:ext cx="1223412"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moi</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myself]</a:t>
            </a:r>
          </a:p>
        </p:txBody>
      </p:sp>
      <p:sp>
        <p:nvSpPr>
          <p:cNvPr id="20" name="TextBox 19">
            <a:extLst>
              <a:ext uri="{FF2B5EF4-FFF2-40B4-BE49-F238E27FC236}">
                <a16:creationId xmlns:a16="http://schemas.microsoft.com/office/drawing/2014/main" id="{A831FA23-61C6-4784-819E-CB905F1A1AD6}"/>
              </a:ext>
            </a:extLst>
          </p:cNvPr>
          <p:cNvSpPr txBox="1"/>
          <p:nvPr/>
        </p:nvSpPr>
        <p:spPr>
          <a:xfrm>
            <a:off x="4401609" y="4305576"/>
            <a:ext cx="1266693"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nain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[dwarf]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185E1CFE-487A-4AED-A83B-4F03768CCFB7}"/>
              </a:ext>
            </a:extLst>
          </p:cNvPr>
          <p:cNvSpPr txBox="1"/>
          <p:nvPr/>
        </p:nvSpPr>
        <p:spPr>
          <a:xfrm>
            <a:off x="10604984" y="4856688"/>
            <a:ext cx="1406154"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noix</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[walnut]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7787C2A0-73CC-4B55-9F6E-73E6F855C6B4}"/>
              </a:ext>
            </a:extLst>
          </p:cNvPr>
          <p:cNvSpPr txBox="1"/>
          <p:nvPr/>
        </p:nvSpPr>
        <p:spPr>
          <a:xfrm>
            <a:off x="564704" y="4194968"/>
            <a:ext cx="1324402"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pain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[bread]</a:t>
            </a:r>
          </a:p>
        </p:txBody>
      </p:sp>
      <p:sp>
        <p:nvSpPr>
          <p:cNvPr id="23" name="TextBox 22">
            <a:extLst>
              <a:ext uri="{FF2B5EF4-FFF2-40B4-BE49-F238E27FC236}">
                <a16:creationId xmlns:a16="http://schemas.microsoft.com/office/drawing/2014/main" id="{AFBE1380-9FDA-4B33-8CBF-CCF9920424AF}"/>
              </a:ext>
            </a:extLst>
          </p:cNvPr>
          <p:cNvSpPr txBox="1"/>
          <p:nvPr/>
        </p:nvSpPr>
        <p:spPr>
          <a:xfrm>
            <a:off x="9002518" y="4590458"/>
            <a:ext cx="1415772"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poids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[weight]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06DB4D5-BF36-4271-A4D4-15FBB620B56D}"/>
              </a:ext>
            </a:extLst>
          </p:cNvPr>
          <p:cNvSpPr txBox="1"/>
          <p:nvPr/>
        </p:nvSpPr>
        <p:spPr>
          <a:xfrm>
            <a:off x="533343" y="5302388"/>
            <a:ext cx="1515158"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[healthy]</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9ED153BC-CA4A-415E-9182-260257DB9F81}"/>
              </a:ext>
            </a:extLst>
          </p:cNvPr>
          <p:cNvSpPr txBox="1"/>
          <p:nvPr/>
        </p:nvSpPr>
        <p:spPr>
          <a:xfrm>
            <a:off x="10255634" y="3807551"/>
            <a:ext cx="1467068"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soi</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[oneself]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23E0CD60-2142-439B-82D5-C5A964CD890D}"/>
              </a:ext>
            </a:extLst>
          </p:cNvPr>
          <p:cNvSpPr txBox="1"/>
          <p:nvPr/>
        </p:nvSpPr>
        <p:spPr>
          <a:xfrm>
            <a:off x="3221667" y="4467766"/>
            <a:ext cx="1104790"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vin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[wine]</a:t>
            </a:r>
          </a:p>
        </p:txBody>
      </p:sp>
      <p:sp>
        <p:nvSpPr>
          <p:cNvPr id="29" name="TextBox 28">
            <a:extLst>
              <a:ext uri="{FF2B5EF4-FFF2-40B4-BE49-F238E27FC236}">
                <a16:creationId xmlns:a16="http://schemas.microsoft.com/office/drawing/2014/main" id="{C07B80A9-45C7-4CC6-BAE7-F2C5BADF6C25}"/>
              </a:ext>
            </a:extLst>
          </p:cNvPr>
          <p:cNvSpPr txBox="1"/>
          <p:nvPr/>
        </p:nvSpPr>
        <p:spPr>
          <a:xfrm>
            <a:off x="11022824" y="2998139"/>
            <a:ext cx="1231426"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voix</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[voice]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3B51BBB3-8A5B-4BC1-BC85-AAD3D0813DE2}"/>
              </a:ext>
            </a:extLst>
          </p:cNvPr>
          <p:cNvSpPr txBox="1"/>
          <p:nvPr/>
        </p:nvSpPr>
        <p:spPr>
          <a:xfrm>
            <a:off x="54811" y="1211754"/>
            <a:ext cx="12082378" cy="1323439"/>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Click on the arrow to listen to </a:t>
            </a:r>
            <a:r>
              <a:rPr kumimoji="0" lang="en-GB"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 list of nine of the words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from below.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Write down whether you hear [oi] or [(a)in]. You can write the full word if you recognise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Once you have listened to nine words, click the space bar to see answers.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Practise saying [oi] and [(a)in] by playing the audio again and repeating the words.</a:t>
            </a:r>
          </a:p>
        </p:txBody>
      </p:sp>
      <p:sp>
        <p:nvSpPr>
          <p:cNvPr id="31" name="Action Button: Go Forward or Next 30">
            <a:hlinkClick r:id="" action="ppaction://noaction" highlightClick="1">
              <a:snd r:embed="rId3" name="Phon 1.wav"/>
            </a:hlinkClick>
            <a:extLst>
              <a:ext uri="{FF2B5EF4-FFF2-40B4-BE49-F238E27FC236}">
                <a16:creationId xmlns:a16="http://schemas.microsoft.com/office/drawing/2014/main" id="{D0FCB14E-4F81-42FE-8866-55B4A86259D8}"/>
              </a:ext>
            </a:extLst>
          </p:cNvPr>
          <p:cNvSpPr/>
          <p:nvPr/>
        </p:nvSpPr>
        <p:spPr>
          <a:xfrm>
            <a:off x="8750194" y="217639"/>
            <a:ext cx="557207" cy="60266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Speech Bubble: Rectangle with Corners Rounded 31">
            <a:extLst>
              <a:ext uri="{FF2B5EF4-FFF2-40B4-BE49-F238E27FC236}">
                <a16:creationId xmlns:a16="http://schemas.microsoft.com/office/drawing/2014/main" id="{757C3C8D-AE4F-4174-B435-E420CB13C4D2}"/>
              </a:ext>
            </a:extLst>
          </p:cNvPr>
          <p:cNvSpPr/>
          <p:nvPr/>
        </p:nvSpPr>
        <p:spPr>
          <a:xfrm>
            <a:off x="4450766" y="4896877"/>
            <a:ext cx="3730040" cy="1662188"/>
          </a:xfrm>
          <a:prstGeom prst="wedgeRoundRectCallout">
            <a:avLst>
              <a:gd name="adj1" fmla="val -13241"/>
              <a:gd name="adj2" fmla="val -67383"/>
              <a:gd name="adj3" fmla="val 16667"/>
            </a:avLst>
          </a:prstGeom>
          <a:solidFill>
            <a:schemeClr val="accent1">
              <a:lumMod val="5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Consonants (SFC): none of the words on this slide has the final [n], [s] or [x] pronounced.</a:t>
            </a:r>
          </a:p>
        </p:txBody>
      </p:sp>
      <p:pic>
        <p:nvPicPr>
          <p:cNvPr id="33" name="Picture 32" descr="background rectangle">
            <a:extLst>
              <a:ext uri="{FF2B5EF4-FFF2-40B4-BE49-F238E27FC236}">
                <a16:creationId xmlns:a16="http://schemas.microsoft.com/office/drawing/2014/main" id="{A3E53DC7-E604-478E-9B8E-B0CA3D09AF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B00B1E41-7E8B-4650-9B70-6900EDF30336}"/>
              </a:ext>
            </a:extLst>
          </p:cNvPr>
          <p:cNvSpPr txBox="1">
            <a:spLocks/>
          </p:cNvSpPr>
          <p:nvPr/>
        </p:nvSpPr>
        <p:spPr>
          <a:xfrm>
            <a:off x="0" y="296864"/>
            <a:ext cx="5265384" cy="70784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Phonétique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1 – self study</a:t>
            </a:r>
          </a:p>
        </p:txBody>
      </p:sp>
      <p:sp>
        <p:nvSpPr>
          <p:cNvPr id="35" name="Rounded Rectangle 46">
            <a:extLst>
              <a:ext uri="{FF2B5EF4-FFF2-40B4-BE49-F238E27FC236}">
                <a16:creationId xmlns:a16="http://schemas.microsoft.com/office/drawing/2014/main" id="{18899BD9-8874-4C84-96E9-BEE09D10489E}"/>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591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8"/>
                                        </p:tgtEl>
                                        <p:attrNameLst>
                                          <p:attrName>fillcolor</p:attrName>
                                        </p:attrNameLst>
                                      </p:cBhvr>
                                      <p:to>
                                        <a:schemeClr val="accent2"/>
                                      </p:to>
                                    </p:animClr>
                                    <p:set>
                                      <p:cBhvr>
                                        <p:cTn id="7" dur="2000" fill="hold"/>
                                        <p:tgtEl>
                                          <p:spTgt spid="18"/>
                                        </p:tgtEl>
                                        <p:attrNameLst>
                                          <p:attrName>fill.type</p:attrName>
                                        </p:attrNameLst>
                                      </p:cBhvr>
                                      <p:to>
                                        <p:strVal val="solid"/>
                                      </p:to>
                                    </p:set>
                                    <p:set>
                                      <p:cBhvr>
                                        <p:cTn id="8" dur="2000" fill="hold"/>
                                        <p:tgtEl>
                                          <p:spTgt spid="1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19"/>
                                        </p:tgtEl>
                                        <p:attrNameLst>
                                          <p:attrName>fillcolor</p:attrName>
                                        </p:attrNameLst>
                                      </p:cBhvr>
                                      <p:to>
                                        <a:schemeClr val="accent2"/>
                                      </p:to>
                                    </p:animClr>
                                    <p:set>
                                      <p:cBhvr>
                                        <p:cTn id="13" dur="2000" fill="hold"/>
                                        <p:tgtEl>
                                          <p:spTgt spid="19"/>
                                        </p:tgtEl>
                                        <p:attrNameLst>
                                          <p:attrName>fill.type</p:attrName>
                                        </p:attrNameLst>
                                      </p:cBhvr>
                                      <p:to>
                                        <p:strVal val="solid"/>
                                      </p:to>
                                    </p:set>
                                    <p:set>
                                      <p:cBhvr>
                                        <p:cTn id="14" dur="2000" fill="hold"/>
                                        <p:tgtEl>
                                          <p:spTgt spid="19"/>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24"/>
                                        </p:tgtEl>
                                        <p:attrNameLst>
                                          <p:attrName>fillcolor</p:attrName>
                                        </p:attrNameLst>
                                      </p:cBhvr>
                                      <p:to>
                                        <a:schemeClr val="accent2"/>
                                      </p:to>
                                    </p:animClr>
                                    <p:set>
                                      <p:cBhvr>
                                        <p:cTn id="19" dur="2000" fill="hold"/>
                                        <p:tgtEl>
                                          <p:spTgt spid="24"/>
                                        </p:tgtEl>
                                        <p:attrNameLst>
                                          <p:attrName>fill.type</p:attrName>
                                        </p:attrNameLst>
                                      </p:cBhvr>
                                      <p:to>
                                        <p:strVal val="solid"/>
                                      </p:to>
                                    </p:set>
                                    <p:set>
                                      <p:cBhvr>
                                        <p:cTn id="20" dur="2000" fill="hold"/>
                                        <p:tgtEl>
                                          <p:spTgt spid="24"/>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6"/>
                                        </p:tgtEl>
                                        <p:attrNameLst>
                                          <p:attrName>fillcolor</p:attrName>
                                        </p:attrNameLst>
                                      </p:cBhvr>
                                      <p:to>
                                        <a:schemeClr val="accent2"/>
                                      </p:to>
                                    </p:animClr>
                                    <p:set>
                                      <p:cBhvr>
                                        <p:cTn id="25" dur="2000" fill="hold"/>
                                        <p:tgtEl>
                                          <p:spTgt spid="16"/>
                                        </p:tgtEl>
                                        <p:attrNameLst>
                                          <p:attrName>fill.type</p:attrName>
                                        </p:attrNameLst>
                                      </p:cBhvr>
                                      <p:to>
                                        <p:strVal val="solid"/>
                                      </p:to>
                                    </p:set>
                                    <p:set>
                                      <p:cBhvr>
                                        <p:cTn id="26" dur="2000" fill="hold"/>
                                        <p:tgtEl>
                                          <p:spTgt spid="16"/>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7"/>
                                        </p:tgtEl>
                                        <p:attrNameLst>
                                          <p:attrName>fillcolor</p:attrName>
                                        </p:attrNameLst>
                                      </p:cBhvr>
                                      <p:to>
                                        <a:schemeClr val="accent2"/>
                                      </p:to>
                                    </p:animClr>
                                    <p:set>
                                      <p:cBhvr>
                                        <p:cTn id="31" dur="2000" fill="hold"/>
                                        <p:tgtEl>
                                          <p:spTgt spid="17"/>
                                        </p:tgtEl>
                                        <p:attrNameLst>
                                          <p:attrName>fill.type</p:attrName>
                                        </p:attrNameLst>
                                      </p:cBhvr>
                                      <p:to>
                                        <p:strVal val="solid"/>
                                      </p:to>
                                    </p:set>
                                    <p:set>
                                      <p:cBhvr>
                                        <p:cTn id="32" dur="2000" fill="hold"/>
                                        <p:tgtEl>
                                          <p:spTgt spid="17"/>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9"/>
                                        </p:tgtEl>
                                        <p:attrNameLst>
                                          <p:attrName>fillcolor</p:attrName>
                                        </p:attrNameLst>
                                      </p:cBhvr>
                                      <p:to>
                                        <a:schemeClr val="accent2"/>
                                      </p:to>
                                    </p:animClr>
                                    <p:set>
                                      <p:cBhvr>
                                        <p:cTn id="37" dur="2000" fill="hold"/>
                                        <p:tgtEl>
                                          <p:spTgt spid="29"/>
                                        </p:tgtEl>
                                        <p:attrNameLst>
                                          <p:attrName>fill.type</p:attrName>
                                        </p:attrNameLst>
                                      </p:cBhvr>
                                      <p:to>
                                        <p:strVal val="solid"/>
                                      </p:to>
                                    </p:set>
                                    <p:set>
                                      <p:cBhvr>
                                        <p:cTn id="38" dur="2000" fill="hold"/>
                                        <p:tgtEl>
                                          <p:spTgt spid="29"/>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28"/>
                                        </p:tgtEl>
                                        <p:attrNameLst>
                                          <p:attrName>fillcolor</p:attrName>
                                        </p:attrNameLst>
                                      </p:cBhvr>
                                      <p:to>
                                        <a:schemeClr val="accent2"/>
                                      </p:to>
                                    </p:animClr>
                                    <p:set>
                                      <p:cBhvr>
                                        <p:cTn id="43" dur="2000" fill="hold"/>
                                        <p:tgtEl>
                                          <p:spTgt spid="28"/>
                                        </p:tgtEl>
                                        <p:attrNameLst>
                                          <p:attrName>fill.type</p:attrName>
                                        </p:attrNameLst>
                                      </p:cBhvr>
                                      <p:to>
                                        <p:strVal val="solid"/>
                                      </p:to>
                                    </p:set>
                                    <p:set>
                                      <p:cBhvr>
                                        <p:cTn id="44" dur="2000" fill="hold"/>
                                        <p:tgtEl>
                                          <p:spTgt spid="28"/>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0"/>
                                        </p:tgtEl>
                                        <p:attrNameLst>
                                          <p:attrName>fillcolor</p:attrName>
                                        </p:attrNameLst>
                                      </p:cBhvr>
                                      <p:to>
                                        <a:schemeClr val="accent2"/>
                                      </p:to>
                                    </p:animClr>
                                    <p:set>
                                      <p:cBhvr>
                                        <p:cTn id="49" dur="2000" fill="hold"/>
                                        <p:tgtEl>
                                          <p:spTgt spid="10"/>
                                        </p:tgtEl>
                                        <p:attrNameLst>
                                          <p:attrName>fill.type</p:attrName>
                                        </p:attrNameLst>
                                      </p:cBhvr>
                                      <p:to>
                                        <p:strVal val="solid"/>
                                      </p:to>
                                    </p:set>
                                    <p:set>
                                      <p:cBhvr>
                                        <p:cTn id="50" dur="2000" fill="hold"/>
                                        <p:tgtEl>
                                          <p:spTgt spid="10"/>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chemeClr val="accent2"/>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2000" fill="hold"/>
                                        <p:tgtEl>
                                          <p:spTgt spid="20"/>
                                        </p:tgtEl>
                                        <p:attrNameLst>
                                          <p:attrName>fillcolor</p:attrName>
                                        </p:attrNameLst>
                                      </p:cBhvr>
                                      <p:to>
                                        <a:srgbClr val="FFFFFF"/>
                                      </p:to>
                                    </p:animClr>
                                    <p:set>
                                      <p:cBhvr>
                                        <p:cTn id="59" dur="2000" fill="hold"/>
                                        <p:tgtEl>
                                          <p:spTgt spid="20"/>
                                        </p:tgtEl>
                                        <p:attrNameLst>
                                          <p:attrName>fill.type</p:attrName>
                                        </p:attrNameLst>
                                      </p:cBhvr>
                                      <p:to>
                                        <p:strVal val="solid"/>
                                      </p:to>
                                    </p:set>
                                    <p:set>
                                      <p:cBhvr>
                                        <p:cTn id="60" dur="2000" fill="hold"/>
                                        <p:tgtEl>
                                          <p:spTgt spid="20"/>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[oi]</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fontScale="90000"/>
          </a:bodyPr>
          <a:lstStyle/>
          <a:p>
            <a:r>
              <a:rPr lang="en-GB" sz="3600" b="1" dirty="0" err="1">
                <a:solidFill>
                  <a:schemeClr val="bg1"/>
                </a:solidFill>
              </a:rPr>
              <a:t>Phonétique</a:t>
            </a:r>
            <a:r>
              <a:rPr lang="en-GB" sz="3600" b="1" dirty="0">
                <a:solidFill>
                  <a:schemeClr val="bg1"/>
                </a:solidFill>
              </a:rPr>
              <a:t> 2 (self-study)</a:t>
            </a:r>
          </a:p>
        </p:txBody>
      </p:sp>
      <p:cxnSp>
        <p:nvCxnSpPr>
          <p:cNvPr id="3" name="Straight Connector 2">
            <a:extLst>
              <a:ext uri="{FF2B5EF4-FFF2-40B4-BE49-F238E27FC236}">
                <a16:creationId xmlns:a16="http://schemas.microsoft.com/office/drawing/2014/main" id="{DA9CC147-628B-41A6-A817-3F137CDB4AEB}"/>
              </a:ext>
            </a:extLst>
          </p:cNvPr>
          <p:cNvCxnSpPr>
            <a:cxnSpLocks/>
          </p:cNvCxnSpPr>
          <p:nvPr/>
        </p:nvCxnSpPr>
        <p:spPr>
          <a:xfrm flipH="1">
            <a:off x="6202326" y="2677181"/>
            <a:ext cx="22870" cy="3881884"/>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3065208-9E32-4EF3-AF70-252511113EB0}"/>
              </a:ext>
            </a:extLst>
          </p:cNvPr>
          <p:cNvSpPr txBox="1"/>
          <p:nvPr/>
        </p:nvSpPr>
        <p:spPr>
          <a:xfrm>
            <a:off x="2271320" y="2657158"/>
            <a:ext cx="880369"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(a)in</a:t>
            </a:r>
          </a:p>
        </p:txBody>
      </p:sp>
      <p:sp>
        <p:nvSpPr>
          <p:cNvPr id="9" name="TextBox 8">
            <a:extLst>
              <a:ext uri="{FF2B5EF4-FFF2-40B4-BE49-F238E27FC236}">
                <a16:creationId xmlns:a16="http://schemas.microsoft.com/office/drawing/2014/main" id="{AB813D63-40CF-4C62-81EC-7A611989304A}"/>
              </a:ext>
            </a:extLst>
          </p:cNvPr>
          <p:cNvSpPr txBox="1"/>
          <p:nvPr/>
        </p:nvSpPr>
        <p:spPr>
          <a:xfrm>
            <a:off x="8997722" y="2677181"/>
            <a:ext cx="455574" cy="461665"/>
          </a:xfrm>
          <a:prstGeom prst="rect">
            <a:avLst/>
          </a:prstGeom>
          <a:solidFill>
            <a:srgbClr val="EE6000">
              <a:alpha val="50000"/>
            </a:srgb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oi</a:t>
            </a:r>
          </a:p>
        </p:txBody>
      </p:sp>
      <p:sp>
        <p:nvSpPr>
          <p:cNvPr id="10" name="TextBox 9">
            <a:extLst>
              <a:ext uri="{FF2B5EF4-FFF2-40B4-BE49-F238E27FC236}">
                <a16:creationId xmlns:a16="http://schemas.microsoft.com/office/drawing/2014/main" id="{B99494F2-06B2-476E-9F0A-D341527156D6}"/>
              </a:ext>
            </a:extLst>
          </p:cNvPr>
          <p:cNvSpPr txBox="1"/>
          <p:nvPr/>
        </p:nvSpPr>
        <p:spPr>
          <a:xfrm>
            <a:off x="536596" y="3046511"/>
            <a:ext cx="111120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bain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[bath]</a:t>
            </a:r>
          </a:p>
        </p:txBody>
      </p:sp>
      <p:sp>
        <p:nvSpPr>
          <p:cNvPr id="11" name="TextBox 10">
            <a:extLst>
              <a:ext uri="{FF2B5EF4-FFF2-40B4-BE49-F238E27FC236}">
                <a16:creationId xmlns:a16="http://schemas.microsoft.com/office/drawing/2014/main" id="{4FDEF299-93AA-448B-8DAB-5EC39643365C}"/>
              </a:ext>
            </a:extLst>
          </p:cNvPr>
          <p:cNvSpPr txBox="1"/>
          <p:nvPr/>
        </p:nvSpPr>
        <p:spPr>
          <a:xfrm>
            <a:off x="9028798" y="5505905"/>
            <a:ext cx="1271502"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bois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[wood]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8E3060A0-B115-449E-BAEA-1352B4A048EA}"/>
              </a:ext>
            </a:extLst>
          </p:cNvPr>
          <p:cNvSpPr txBox="1"/>
          <p:nvPr/>
        </p:nvSpPr>
        <p:spPr>
          <a:xfrm>
            <a:off x="2366700" y="3421704"/>
            <a:ext cx="1754006"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crin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[horsehair]</a:t>
            </a:r>
          </a:p>
        </p:txBody>
      </p:sp>
      <p:sp>
        <p:nvSpPr>
          <p:cNvPr id="13" name="TextBox 12">
            <a:extLst>
              <a:ext uri="{FF2B5EF4-FFF2-40B4-BE49-F238E27FC236}">
                <a16:creationId xmlns:a16="http://schemas.microsoft.com/office/drawing/2014/main" id="{6F97FA7C-3D2F-4AF4-9CB6-3B06AD73C626}"/>
              </a:ext>
            </a:extLst>
          </p:cNvPr>
          <p:cNvSpPr txBox="1"/>
          <p:nvPr/>
        </p:nvSpPr>
        <p:spPr>
          <a:xfrm>
            <a:off x="7825467" y="3816194"/>
            <a:ext cx="1133644"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croix</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[cross]</a:t>
            </a:r>
          </a:p>
        </p:txBody>
      </p:sp>
      <p:sp>
        <p:nvSpPr>
          <p:cNvPr id="14" name="TextBox 13">
            <a:extLst>
              <a:ext uri="{FF2B5EF4-FFF2-40B4-BE49-F238E27FC236}">
                <a16:creationId xmlns:a16="http://schemas.microsoft.com/office/drawing/2014/main" id="{B1EA3CDD-9416-4E66-B022-25D1C3032264}"/>
              </a:ext>
            </a:extLst>
          </p:cNvPr>
          <p:cNvSpPr txBox="1"/>
          <p:nvPr/>
        </p:nvSpPr>
        <p:spPr>
          <a:xfrm>
            <a:off x="4417963" y="2838054"/>
            <a:ext cx="1162499"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[drain]</a:t>
            </a:r>
          </a:p>
        </p:txBody>
      </p:sp>
      <p:sp>
        <p:nvSpPr>
          <p:cNvPr id="15" name="TextBox 14">
            <a:extLst>
              <a:ext uri="{FF2B5EF4-FFF2-40B4-BE49-F238E27FC236}">
                <a16:creationId xmlns:a16="http://schemas.microsoft.com/office/drawing/2014/main" id="{552AB5AD-C3D3-4244-8388-830BB84AEEA0}"/>
              </a:ext>
            </a:extLst>
          </p:cNvPr>
          <p:cNvSpPr txBox="1"/>
          <p:nvPr/>
        </p:nvSpPr>
        <p:spPr>
          <a:xfrm>
            <a:off x="6902246" y="3046512"/>
            <a:ext cx="1486304"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droit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[straight]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C4BEC630-2681-4081-87F4-661C224A9C52}"/>
              </a:ext>
            </a:extLst>
          </p:cNvPr>
          <p:cNvSpPr txBox="1"/>
          <p:nvPr/>
        </p:nvSpPr>
        <p:spPr>
          <a:xfrm>
            <a:off x="1889578" y="4867876"/>
            <a:ext cx="989374"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fin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[end]</a:t>
            </a:r>
          </a:p>
        </p:txBody>
      </p:sp>
      <p:sp>
        <p:nvSpPr>
          <p:cNvPr id="17" name="TextBox 16">
            <a:extLst>
              <a:ext uri="{FF2B5EF4-FFF2-40B4-BE49-F238E27FC236}">
                <a16:creationId xmlns:a16="http://schemas.microsoft.com/office/drawing/2014/main" id="{E2638824-B9F2-40BD-9A36-86CD85904867}"/>
              </a:ext>
            </a:extLst>
          </p:cNvPr>
          <p:cNvSpPr txBox="1"/>
          <p:nvPr/>
        </p:nvSpPr>
        <p:spPr>
          <a:xfrm>
            <a:off x="6612194" y="4204197"/>
            <a:ext cx="1058303"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foi</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[faith]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2D1BB65-65E1-416A-9600-770EAAA446F5}"/>
              </a:ext>
            </a:extLst>
          </p:cNvPr>
          <p:cNvSpPr txBox="1"/>
          <p:nvPr/>
        </p:nvSpPr>
        <p:spPr>
          <a:xfrm>
            <a:off x="2927960" y="5440888"/>
            <a:ext cx="1196161"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[hand]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938B4630-F925-4818-9E75-1D49110E162B}"/>
              </a:ext>
            </a:extLst>
          </p:cNvPr>
          <p:cNvSpPr txBox="1"/>
          <p:nvPr/>
        </p:nvSpPr>
        <p:spPr>
          <a:xfrm>
            <a:off x="7120012" y="5207690"/>
            <a:ext cx="1506492" cy="1200329"/>
          </a:xfrm>
          <a:prstGeom prst="rect">
            <a:avLst/>
          </a:prstGeom>
          <a:noFill/>
        </p:spPr>
        <p:txBody>
          <a:bodyPr wrap="squar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moi</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myself]</a:t>
            </a:r>
          </a:p>
        </p:txBody>
      </p:sp>
      <p:sp>
        <p:nvSpPr>
          <p:cNvPr id="20" name="TextBox 19">
            <a:extLst>
              <a:ext uri="{FF2B5EF4-FFF2-40B4-BE49-F238E27FC236}">
                <a16:creationId xmlns:a16="http://schemas.microsoft.com/office/drawing/2014/main" id="{A831FA23-61C6-4784-819E-CB905F1A1AD6}"/>
              </a:ext>
            </a:extLst>
          </p:cNvPr>
          <p:cNvSpPr txBox="1"/>
          <p:nvPr/>
        </p:nvSpPr>
        <p:spPr>
          <a:xfrm>
            <a:off x="4674436" y="4139312"/>
            <a:ext cx="1266692"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nain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[dwarf]</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185E1CFE-487A-4AED-A83B-4F03768CCFB7}"/>
              </a:ext>
            </a:extLst>
          </p:cNvPr>
          <p:cNvSpPr txBox="1"/>
          <p:nvPr/>
        </p:nvSpPr>
        <p:spPr>
          <a:xfrm>
            <a:off x="10604984" y="4856688"/>
            <a:ext cx="1406154"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noix</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[walnut]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7787C2A0-73CC-4B55-9F6E-73E6F855C6B4}"/>
              </a:ext>
            </a:extLst>
          </p:cNvPr>
          <p:cNvSpPr txBox="1"/>
          <p:nvPr/>
        </p:nvSpPr>
        <p:spPr>
          <a:xfrm>
            <a:off x="564704" y="4194968"/>
            <a:ext cx="1324402"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pain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[bread]</a:t>
            </a:r>
          </a:p>
        </p:txBody>
      </p:sp>
      <p:sp>
        <p:nvSpPr>
          <p:cNvPr id="23" name="TextBox 22">
            <a:extLst>
              <a:ext uri="{FF2B5EF4-FFF2-40B4-BE49-F238E27FC236}">
                <a16:creationId xmlns:a16="http://schemas.microsoft.com/office/drawing/2014/main" id="{AFBE1380-9FDA-4B33-8CBF-CCF9920424AF}"/>
              </a:ext>
            </a:extLst>
          </p:cNvPr>
          <p:cNvSpPr txBox="1"/>
          <p:nvPr/>
        </p:nvSpPr>
        <p:spPr>
          <a:xfrm>
            <a:off x="9002518" y="4590458"/>
            <a:ext cx="1415772"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poids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[weight]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06DB4D5-BF36-4271-A4D4-15FBB620B56D}"/>
              </a:ext>
            </a:extLst>
          </p:cNvPr>
          <p:cNvSpPr txBox="1"/>
          <p:nvPr/>
        </p:nvSpPr>
        <p:spPr>
          <a:xfrm>
            <a:off x="533343" y="5302388"/>
            <a:ext cx="1515158"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[healthy]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9ED153BC-CA4A-415E-9182-260257DB9F81}"/>
              </a:ext>
            </a:extLst>
          </p:cNvPr>
          <p:cNvSpPr txBox="1"/>
          <p:nvPr/>
        </p:nvSpPr>
        <p:spPr>
          <a:xfrm>
            <a:off x="10255634" y="3807551"/>
            <a:ext cx="1467068"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soi</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[oneself]</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23E0CD60-2142-439B-82D5-C5A964CD890D}"/>
              </a:ext>
            </a:extLst>
          </p:cNvPr>
          <p:cNvSpPr txBox="1"/>
          <p:nvPr/>
        </p:nvSpPr>
        <p:spPr>
          <a:xfrm>
            <a:off x="3221667" y="4467766"/>
            <a:ext cx="1104790"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vin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[wine]</a:t>
            </a:r>
          </a:p>
        </p:txBody>
      </p:sp>
      <p:sp>
        <p:nvSpPr>
          <p:cNvPr id="29" name="TextBox 28">
            <a:extLst>
              <a:ext uri="{FF2B5EF4-FFF2-40B4-BE49-F238E27FC236}">
                <a16:creationId xmlns:a16="http://schemas.microsoft.com/office/drawing/2014/main" id="{C07B80A9-45C7-4CC6-BAE7-F2C5BADF6C25}"/>
              </a:ext>
            </a:extLst>
          </p:cNvPr>
          <p:cNvSpPr txBox="1"/>
          <p:nvPr/>
        </p:nvSpPr>
        <p:spPr>
          <a:xfrm>
            <a:off x="11022824" y="2998139"/>
            <a:ext cx="1231427"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voix</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[voice]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3B51BBB3-8A5B-4BC1-BC85-AAD3D0813DE2}"/>
              </a:ext>
            </a:extLst>
          </p:cNvPr>
          <p:cNvSpPr txBox="1"/>
          <p:nvPr/>
        </p:nvSpPr>
        <p:spPr>
          <a:xfrm>
            <a:off x="54811" y="1211754"/>
            <a:ext cx="12082378" cy="1323439"/>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Click on the arrow to listen to </a:t>
            </a:r>
            <a:r>
              <a:rPr kumimoji="0" lang="en-GB"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 second list of nine of the words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from below.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Write down whether you hear [oi] or [(a)in]. You can write the full word if you recognise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Once you have listened to nine words, click the space bar to see answers.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Practise saying [oi] and [(a)in] by playing the audio again and repeating the words.</a:t>
            </a:r>
          </a:p>
        </p:txBody>
      </p:sp>
      <p:sp>
        <p:nvSpPr>
          <p:cNvPr id="31" name="Action Button: Go Forward or Next 30">
            <a:hlinkClick r:id="" action="ppaction://noaction" highlightClick="1">
              <a:snd r:embed="rId3" name="Phon 2.wav"/>
            </a:hlinkClick>
            <a:extLst>
              <a:ext uri="{FF2B5EF4-FFF2-40B4-BE49-F238E27FC236}">
                <a16:creationId xmlns:a16="http://schemas.microsoft.com/office/drawing/2014/main" id="{D0FCB14E-4F81-42FE-8866-55B4A86259D8}"/>
              </a:ext>
            </a:extLst>
          </p:cNvPr>
          <p:cNvSpPr/>
          <p:nvPr/>
        </p:nvSpPr>
        <p:spPr>
          <a:xfrm>
            <a:off x="8750194" y="205852"/>
            <a:ext cx="557207" cy="60266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Speech Bubble: Rectangle with Corners Rounded 33">
            <a:extLst>
              <a:ext uri="{FF2B5EF4-FFF2-40B4-BE49-F238E27FC236}">
                <a16:creationId xmlns:a16="http://schemas.microsoft.com/office/drawing/2014/main" id="{876A9636-ECA2-492C-8442-D95101D0DBC0}"/>
              </a:ext>
            </a:extLst>
          </p:cNvPr>
          <p:cNvSpPr/>
          <p:nvPr/>
        </p:nvSpPr>
        <p:spPr>
          <a:xfrm>
            <a:off x="4450766" y="4896877"/>
            <a:ext cx="3730040" cy="1662188"/>
          </a:xfrm>
          <a:prstGeom prst="wedgeRoundRectCallout">
            <a:avLst>
              <a:gd name="adj1" fmla="val -13241"/>
              <a:gd name="adj2" fmla="val -67383"/>
              <a:gd name="adj3" fmla="val 16667"/>
            </a:avLst>
          </a:prstGeom>
          <a:solidFill>
            <a:schemeClr val="accent1">
              <a:lumMod val="5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Consonants (SFC): none of the words on this slide has the final [n], [s] or [x] pronounced.</a:t>
            </a:r>
          </a:p>
        </p:txBody>
      </p:sp>
      <p:pic>
        <p:nvPicPr>
          <p:cNvPr id="33" name="Picture 32" descr="background rectangle">
            <a:extLst>
              <a:ext uri="{FF2B5EF4-FFF2-40B4-BE49-F238E27FC236}">
                <a16:creationId xmlns:a16="http://schemas.microsoft.com/office/drawing/2014/main" id="{36AB6CE5-4A31-4129-822C-C47E07E29EA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D407C1F1-B855-4FD9-924B-63561E7D964C}"/>
              </a:ext>
            </a:extLst>
          </p:cNvPr>
          <p:cNvSpPr txBox="1">
            <a:spLocks/>
          </p:cNvSpPr>
          <p:nvPr/>
        </p:nvSpPr>
        <p:spPr>
          <a:xfrm>
            <a:off x="0" y="296864"/>
            <a:ext cx="5265384"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 2 – self study</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6" name="Rounded Rectangle 46">
            <a:extLst>
              <a:ext uri="{FF2B5EF4-FFF2-40B4-BE49-F238E27FC236}">
                <a16:creationId xmlns:a16="http://schemas.microsoft.com/office/drawing/2014/main" id="{4C6BBB08-1F4F-44C8-9C58-78372C7AF517}"/>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5323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5"/>
                                        </p:tgtEl>
                                        <p:attrNameLst>
                                          <p:attrName>fillcolor</p:attrName>
                                        </p:attrNameLst>
                                      </p:cBhvr>
                                      <p:to>
                                        <a:schemeClr val="accent2"/>
                                      </p:to>
                                    </p:animClr>
                                    <p:set>
                                      <p:cBhvr>
                                        <p:cTn id="7" dur="2000" fill="hold"/>
                                        <p:tgtEl>
                                          <p:spTgt spid="25"/>
                                        </p:tgtEl>
                                        <p:attrNameLst>
                                          <p:attrName>fill.type</p:attrName>
                                        </p:attrNameLst>
                                      </p:cBhvr>
                                      <p:to>
                                        <p:strVal val="solid"/>
                                      </p:to>
                                    </p:set>
                                    <p:set>
                                      <p:cBhvr>
                                        <p:cTn id="8" dur="2000" fill="hold"/>
                                        <p:tgtEl>
                                          <p:spTgt spid="25"/>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22"/>
                                        </p:tgtEl>
                                        <p:attrNameLst>
                                          <p:attrName>fillcolor</p:attrName>
                                        </p:attrNameLst>
                                      </p:cBhvr>
                                      <p:to>
                                        <a:schemeClr val="accent2"/>
                                      </p:to>
                                    </p:animClr>
                                    <p:set>
                                      <p:cBhvr>
                                        <p:cTn id="13" dur="2000" fill="hold"/>
                                        <p:tgtEl>
                                          <p:spTgt spid="22"/>
                                        </p:tgtEl>
                                        <p:attrNameLst>
                                          <p:attrName>fill.type</p:attrName>
                                        </p:attrNameLst>
                                      </p:cBhvr>
                                      <p:to>
                                        <p:strVal val="solid"/>
                                      </p:to>
                                    </p:set>
                                    <p:set>
                                      <p:cBhvr>
                                        <p:cTn id="14" dur="2000" fill="hold"/>
                                        <p:tgtEl>
                                          <p:spTgt spid="22"/>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23"/>
                                        </p:tgtEl>
                                        <p:attrNameLst>
                                          <p:attrName>fillcolor</p:attrName>
                                        </p:attrNameLst>
                                      </p:cBhvr>
                                      <p:to>
                                        <a:schemeClr val="accent2"/>
                                      </p:to>
                                    </p:animClr>
                                    <p:set>
                                      <p:cBhvr>
                                        <p:cTn id="19" dur="2000" fill="hold"/>
                                        <p:tgtEl>
                                          <p:spTgt spid="23"/>
                                        </p:tgtEl>
                                        <p:attrNameLst>
                                          <p:attrName>fill.type</p:attrName>
                                        </p:attrNameLst>
                                      </p:cBhvr>
                                      <p:to>
                                        <p:strVal val="solid"/>
                                      </p:to>
                                    </p:set>
                                    <p:set>
                                      <p:cBhvr>
                                        <p:cTn id="20" dur="2000" fill="hold"/>
                                        <p:tgtEl>
                                          <p:spTgt spid="2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0"/>
                                        </p:tgtEl>
                                        <p:attrNameLst>
                                          <p:attrName>fillcolor</p:attrName>
                                        </p:attrNameLst>
                                      </p:cBhvr>
                                      <p:to>
                                        <a:schemeClr val="accent2"/>
                                      </p:to>
                                    </p:animClr>
                                    <p:set>
                                      <p:cBhvr>
                                        <p:cTn id="25" dur="2000" fill="hold"/>
                                        <p:tgtEl>
                                          <p:spTgt spid="20"/>
                                        </p:tgtEl>
                                        <p:attrNameLst>
                                          <p:attrName>fill.type</p:attrName>
                                        </p:attrNameLst>
                                      </p:cBhvr>
                                      <p:to>
                                        <p:strVal val="solid"/>
                                      </p:to>
                                    </p:set>
                                    <p:set>
                                      <p:cBhvr>
                                        <p:cTn id="26" dur="2000" fill="hold"/>
                                        <p:tgtEl>
                                          <p:spTgt spid="20"/>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3"/>
                                        </p:tgtEl>
                                        <p:attrNameLst>
                                          <p:attrName>fillcolor</p:attrName>
                                        </p:attrNameLst>
                                      </p:cBhvr>
                                      <p:to>
                                        <a:schemeClr val="accent2"/>
                                      </p:to>
                                    </p:animClr>
                                    <p:set>
                                      <p:cBhvr>
                                        <p:cTn id="31" dur="2000" fill="hold"/>
                                        <p:tgtEl>
                                          <p:spTgt spid="13"/>
                                        </p:tgtEl>
                                        <p:attrNameLst>
                                          <p:attrName>fill.type</p:attrName>
                                        </p:attrNameLst>
                                      </p:cBhvr>
                                      <p:to>
                                        <p:strVal val="solid"/>
                                      </p:to>
                                    </p:set>
                                    <p:set>
                                      <p:cBhvr>
                                        <p:cTn id="32" dur="2000" fill="hold"/>
                                        <p:tgtEl>
                                          <p:spTgt spid="13"/>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1"/>
                                        </p:tgtEl>
                                        <p:attrNameLst>
                                          <p:attrName>fillcolor</p:attrName>
                                        </p:attrNameLst>
                                      </p:cBhvr>
                                      <p:to>
                                        <a:schemeClr val="accent2"/>
                                      </p:to>
                                    </p:animClr>
                                    <p:set>
                                      <p:cBhvr>
                                        <p:cTn id="37" dur="2000" fill="hold"/>
                                        <p:tgtEl>
                                          <p:spTgt spid="21"/>
                                        </p:tgtEl>
                                        <p:attrNameLst>
                                          <p:attrName>fill.type</p:attrName>
                                        </p:attrNameLst>
                                      </p:cBhvr>
                                      <p:to>
                                        <p:strVal val="solid"/>
                                      </p:to>
                                    </p:set>
                                    <p:set>
                                      <p:cBhvr>
                                        <p:cTn id="38" dur="2000" fill="hold"/>
                                        <p:tgtEl>
                                          <p:spTgt spid="21"/>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chemeClr val="accent2"/>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4"/>
                                        </p:tgtEl>
                                        <p:attrNameLst>
                                          <p:attrName>fillcolor</p:attrName>
                                        </p:attrNameLst>
                                      </p:cBhvr>
                                      <p:to>
                                        <a:schemeClr val="accent2"/>
                                      </p:to>
                                    </p:animClr>
                                    <p:set>
                                      <p:cBhvr>
                                        <p:cTn id="49" dur="2000" fill="hold"/>
                                        <p:tgtEl>
                                          <p:spTgt spid="14"/>
                                        </p:tgtEl>
                                        <p:attrNameLst>
                                          <p:attrName>fill.type</p:attrName>
                                        </p:attrNameLst>
                                      </p:cBhvr>
                                      <p:to>
                                        <p:strVal val="solid"/>
                                      </p:to>
                                    </p:set>
                                    <p:set>
                                      <p:cBhvr>
                                        <p:cTn id="50" dur="2000" fill="hold"/>
                                        <p:tgtEl>
                                          <p:spTgt spid="14"/>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2"/>
                                        </p:tgtEl>
                                        <p:attrNameLst>
                                          <p:attrName>fillcolor</p:attrName>
                                        </p:attrNameLst>
                                      </p:cBhvr>
                                      <p:to>
                                        <a:schemeClr val="accent2"/>
                                      </p:to>
                                    </p:animClr>
                                    <p:set>
                                      <p:cBhvr>
                                        <p:cTn id="55" dur="2000" fill="hold"/>
                                        <p:tgtEl>
                                          <p:spTgt spid="12"/>
                                        </p:tgtEl>
                                        <p:attrNameLst>
                                          <p:attrName>fill.type</p:attrName>
                                        </p:attrNameLst>
                                      </p:cBhvr>
                                      <p:to>
                                        <p:strVal val="solid"/>
                                      </p:to>
                                    </p:set>
                                    <p:set>
                                      <p:cBhvr>
                                        <p:cTn id="56" dur="2000" fill="hold"/>
                                        <p:tgtEl>
                                          <p:spTgt spid="12"/>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fontScale="90000"/>
          </a:bodyPr>
          <a:lstStyle/>
          <a:p>
            <a:r>
              <a:rPr lang="en-GB" sz="3600" b="1" dirty="0" err="1">
                <a:solidFill>
                  <a:schemeClr val="bg1"/>
                </a:solidFill>
              </a:rPr>
              <a:t>Phonétique</a:t>
            </a:r>
            <a:r>
              <a:rPr lang="en-GB" sz="3600" b="1" dirty="0">
                <a:solidFill>
                  <a:schemeClr val="bg1"/>
                </a:solidFill>
              </a:rPr>
              <a:t> 3 (self-study)</a:t>
            </a:r>
          </a:p>
        </p:txBody>
      </p:sp>
      <p:cxnSp>
        <p:nvCxnSpPr>
          <p:cNvPr id="3" name="Straight Connector 2">
            <a:extLst>
              <a:ext uri="{FF2B5EF4-FFF2-40B4-BE49-F238E27FC236}">
                <a16:creationId xmlns:a16="http://schemas.microsoft.com/office/drawing/2014/main" id="{DA9CC147-628B-41A6-A817-3F137CDB4AEB}"/>
              </a:ext>
            </a:extLst>
          </p:cNvPr>
          <p:cNvCxnSpPr>
            <a:cxnSpLocks/>
          </p:cNvCxnSpPr>
          <p:nvPr/>
        </p:nvCxnSpPr>
        <p:spPr>
          <a:xfrm flipH="1">
            <a:off x="6202326" y="2677181"/>
            <a:ext cx="22870" cy="3881884"/>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3065208-9E32-4EF3-AF70-252511113EB0}"/>
              </a:ext>
            </a:extLst>
          </p:cNvPr>
          <p:cNvSpPr txBox="1"/>
          <p:nvPr/>
        </p:nvSpPr>
        <p:spPr>
          <a:xfrm>
            <a:off x="2271320" y="2657158"/>
            <a:ext cx="880369"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(a)in</a:t>
            </a:r>
          </a:p>
        </p:txBody>
      </p:sp>
      <p:sp>
        <p:nvSpPr>
          <p:cNvPr id="9" name="TextBox 8">
            <a:extLst>
              <a:ext uri="{FF2B5EF4-FFF2-40B4-BE49-F238E27FC236}">
                <a16:creationId xmlns:a16="http://schemas.microsoft.com/office/drawing/2014/main" id="{AB813D63-40CF-4C62-81EC-7A611989304A}"/>
              </a:ext>
            </a:extLst>
          </p:cNvPr>
          <p:cNvSpPr txBox="1"/>
          <p:nvPr/>
        </p:nvSpPr>
        <p:spPr>
          <a:xfrm>
            <a:off x="8997722" y="2677181"/>
            <a:ext cx="455574" cy="461665"/>
          </a:xfrm>
          <a:prstGeom prst="rect">
            <a:avLst/>
          </a:prstGeom>
          <a:solidFill>
            <a:srgbClr val="EE6000">
              <a:alpha val="50000"/>
            </a:srgb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oi</a:t>
            </a:r>
          </a:p>
        </p:txBody>
      </p:sp>
      <p:sp>
        <p:nvSpPr>
          <p:cNvPr id="10" name="TextBox 9">
            <a:extLst>
              <a:ext uri="{FF2B5EF4-FFF2-40B4-BE49-F238E27FC236}">
                <a16:creationId xmlns:a16="http://schemas.microsoft.com/office/drawing/2014/main" id="{B99494F2-06B2-476E-9F0A-D341527156D6}"/>
              </a:ext>
            </a:extLst>
          </p:cNvPr>
          <p:cNvSpPr txBox="1"/>
          <p:nvPr/>
        </p:nvSpPr>
        <p:spPr>
          <a:xfrm>
            <a:off x="536596" y="3046511"/>
            <a:ext cx="111120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bain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[bath]</a:t>
            </a:r>
          </a:p>
        </p:txBody>
      </p:sp>
      <p:sp>
        <p:nvSpPr>
          <p:cNvPr id="11" name="TextBox 10">
            <a:extLst>
              <a:ext uri="{FF2B5EF4-FFF2-40B4-BE49-F238E27FC236}">
                <a16:creationId xmlns:a16="http://schemas.microsoft.com/office/drawing/2014/main" id="{4FDEF299-93AA-448B-8DAB-5EC39643365C}"/>
              </a:ext>
            </a:extLst>
          </p:cNvPr>
          <p:cNvSpPr txBox="1"/>
          <p:nvPr/>
        </p:nvSpPr>
        <p:spPr>
          <a:xfrm>
            <a:off x="9028798" y="5505905"/>
            <a:ext cx="1271502"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bois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[wood]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8E3060A0-B115-449E-BAEA-1352B4A048EA}"/>
              </a:ext>
            </a:extLst>
          </p:cNvPr>
          <p:cNvSpPr txBox="1"/>
          <p:nvPr/>
        </p:nvSpPr>
        <p:spPr>
          <a:xfrm>
            <a:off x="2366700" y="3421704"/>
            <a:ext cx="1754006"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crin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[horsehair]</a:t>
            </a:r>
          </a:p>
        </p:txBody>
      </p:sp>
      <p:sp>
        <p:nvSpPr>
          <p:cNvPr id="13" name="TextBox 12">
            <a:extLst>
              <a:ext uri="{FF2B5EF4-FFF2-40B4-BE49-F238E27FC236}">
                <a16:creationId xmlns:a16="http://schemas.microsoft.com/office/drawing/2014/main" id="{6F97FA7C-3D2F-4AF4-9CB6-3B06AD73C626}"/>
              </a:ext>
            </a:extLst>
          </p:cNvPr>
          <p:cNvSpPr txBox="1"/>
          <p:nvPr/>
        </p:nvSpPr>
        <p:spPr>
          <a:xfrm>
            <a:off x="7825467" y="3816194"/>
            <a:ext cx="1133644"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croix</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[cross]</a:t>
            </a:r>
          </a:p>
        </p:txBody>
      </p:sp>
      <p:sp>
        <p:nvSpPr>
          <p:cNvPr id="14" name="TextBox 13">
            <a:extLst>
              <a:ext uri="{FF2B5EF4-FFF2-40B4-BE49-F238E27FC236}">
                <a16:creationId xmlns:a16="http://schemas.microsoft.com/office/drawing/2014/main" id="{B1EA3CDD-9416-4E66-B022-25D1C3032264}"/>
              </a:ext>
            </a:extLst>
          </p:cNvPr>
          <p:cNvSpPr txBox="1"/>
          <p:nvPr/>
        </p:nvSpPr>
        <p:spPr>
          <a:xfrm>
            <a:off x="4417963" y="2838054"/>
            <a:ext cx="1162499"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[drain]</a:t>
            </a:r>
          </a:p>
        </p:txBody>
      </p:sp>
      <p:sp>
        <p:nvSpPr>
          <p:cNvPr id="15" name="TextBox 14">
            <a:extLst>
              <a:ext uri="{FF2B5EF4-FFF2-40B4-BE49-F238E27FC236}">
                <a16:creationId xmlns:a16="http://schemas.microsoft.com/office/drawing/2014/main" id="{552AB5AD-C3D3-4244-8388-830BB84AEEA0}"/>
              </a:ext>
            </a:extLst>
          </p:cNvPr>
          <p:cNvSpPr txBox="1"/>
          <p:nvPr/>
        </p:nvSpPr>
        <p:spPr>
          <a:xfrm>
            <a:off x="6902246" y="3046512"/>
            <a:ext cx="1486304"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droit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[straight]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C4BEC630-2681-4081-87F4-661C224A9C52}"/>
              </a:ext>
            </a:extLst>
          </p:cNvPr>
          <p:cNvSpPr txBox="1"/>
          <p:nvPr/>
        </p:nvSpPr>
        <p:spPr>
          <a:xfrm>
            <a:off x="1889578" y="4867876"/>
            <a:ext cx="989374"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fin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[end]</a:t>
            </a:r>
          </a:p>
        </p:txBody>
      </p:sp>
      <p:sp>
        <p:nvSpPr>
          <p:cNvPr id="17" name="TextBox 16">
            <a:extLst>
              <a:ext uri="{FF2B5EF4-FFF2-40B4-BE49-F238E27FC236}">
                <a16:creationId xmlns:a16="http://schemas.microsoft.com/office/drawing/2014/main" id="{E2638824-B9F2-40BD-9A36-86CD85904867}"/>
              </a:ext>
            </a:extLst>
          </p:cNvPr>
          <p:cNvSpPr txBox="1"/>
          <p:nvPr/>
        </p:nvSpPr>
        <p:spPr>
          <a:xfrm>
            <a:off x="6504708" y="4124167"/>
            <a:ext cx="1058302"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foi</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[faith]</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2D1BB65-65E1-416A-9600-770EAAA446F5}"/>
              </a:ext>
            </a:extLst>
          </p:cNvPr>
          <p:cNvSpPr txBox="1"/>
          <p:nvPr/>
        </p:nvSpPr>
        <p:spPr>
          <a:xfrm>
            <a:off x="2927960" y="5440888"/>
            <a:ext cx="1196161"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[hand]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938B4630-F925-4818-9E75-1D49110E162B}"/>
              </a:ext>
            </a:extLst>
          </p:cNvPr>
          <p:cNvSpPr txBox="1"/>
          <p:nvPr/>
        </p:nvSpPr>
        <p:spPr>
          <a:xfrm>
            <a:off x="7120013" y="5207690"/>
            <a:ext cx="1223412"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moi</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myself]</a:t>
            </a:r>
          </a:p>
        </p:txBody>
      </p:sp>
      <p:sp>
        <p:nvSpPr>
          <p:cNvPr id="20" name="TextBox 19">
            <a:extLst>
              <a:ext uri="{FF2B5EF4-FFF2-40B4-BE49-F238E27FC236}">
                <a16:creationId xmlns:a16="http://schemas.microsoft.com/office/drawing/2014/main" id="{A831FA23-61C6-4784-819E-CB905F1A1AD6}"/>
              </a:ext>
            </a:extLst>
          </p:cNvPr>
          <p:cNvSpPr txBox="1"/>
          <p:nvPr/>
        </p:nvSpPr>
        <p:spPr>
          <a:xfrm>
            <a:off x="4596508" y="4158449"/>
            <a:ext cx="1266692"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nain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[dwarf]</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185E1CFE-487A-4AED-A83B-4F03768CCFB7}"/>
              </a:ext>
            </a:extLst>
          </p:cNvPr>
          <p:cNvSpPr txBox="1"/>
          <p:nvPr/>
        </p:nvSpPr>
        <p:spPr>
          <a:xfrm>
            <a:off x="10604984" y="4856688"/>
            <a:ext cx="1406154"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noix</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[walnut]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7787C2A0-73CC-4B55-9F6E-73E6F855C6B4}"/>
              </a:ext>
            </a:extLst>
          </p:cNvPr>
          <p:cNvSpPr txBox="1"/>
          <p:nvPr/>
        </p:nvSpPr>
        <p:spPr>
          <a:xfrm>
            <a:off x="564704" y="4194968"/>
            <a:ext cx="1324402"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pain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[bread]</a:t>
            </a:r>
          </a:p>
        </p:txBody>
      </p:sp>
      <p:sp>
        <p:nvSpPr>
          <p:cNvPr id="23" name="TextBox 22">
            <a:extLst>
              <a:ext uri="{FF2B5EF4-FFF2-40B4-BE49-F238E27FC236}">
                <a16:creationId xmlns:a16="http://schemas.microsoft.com/office/drawing/2014/main" id="{AFBE1380-9FDA-4B33-8CBF-CCF9920424AF}"/>
              </a:ext>
            </a:extLst>
          </p:cNvPr>
          <p:cNvSpPr txBox="1"/>
          <p:nvPr/>
        </p:nvSpPr>
        <p:spPr>
          <a:xfrm>
            <a:off x="9002518" y="4590458"/>
            <a:ext cx="1415772"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poids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[weight]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06DB4D5-BF36-4271-A4D4-15FBB620B56D}"/>
              </a:ext>
            </a:extLst>
          </p:cNvPr>
          <p:cNvSpPr txBox="1"/>
          <p:nvPr/>
        </p:nvSpPr>
        <p:spPr>
          <a:xfrm>
            <a:off x="533343" y="5302388"/>
            <a:ext cx="1515158"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[healthy]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9ED153BC-CA4A-415E-9182-260257DB9F81}"/>
              </a:ext>
            </a:extLst>
          </p:cNvPr>
          <p:cNvSpPr txBox="1"/>
          <p:nvPr/>
        </p:nvSpPr>
        <p:spPr>
          <a:xfrm>
            <a:off x="10255634" y="3807551"/>
            <a:ext cx="1467068"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soi</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[oneself]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23E0CD60-2142-439B-82D5-C5A964CD890D}"/>
              </a:ext>
            </a:extLst>
          </p:cNvPr>
          <p:cNvSpPr txBox="1"/>
          <p:nvPr/>
        </p:nvSpPr>
        <p:spPr>
          <a:xfrm>
            <a:off x="3221667" y="4467766"/>
            <a:ext cx="1104790"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vin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[wine]</a:t>
            </a:r>
          </a:p>
        </p:txBody>
      </p:sp>
      <p:sp>
        <p:nvSpPr>
          <p:cNvPr id="29" name="TextBox 28">
            <a:extLst>
              <a:ext uri="{FF2B5EF4-FFF2-40B4-BE49-F238E27FC236}">
                <a16:creationId xmlns:a16="http://schemas.microsoft.com/office/drawing/2014/main" id="{C07B80A9-45C7-4CC6-BAE7-F2C5BADF6C25}"/>
              </a:ext>
            </a:extLst>
          </p:cNvPr>
          <p:cNvSpPr txBox="1"/>
          <p:nvPr/>
        </p:nvSpPr>
        <p:spPr>
          <a:xfrm>
            <a:off x="11022824" y="2998139"/>
            <a:ext cx="1231426"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voix</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[voice]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3B51BBB3-8A5B-4BC1-BC85-AAD3D0813DE2}"/>
              </a:ext>
            </a:extLst>
          </p:cNvPr>
          <p:cNvSpPr txBox="1"/>
          <p:nvPr/>
        </p:nvSpPr>
        <p:spPr>
          <a:xfrm>
            <a:off x="54811" y="1211754"/>
            <a:ext cx="12082378" cy="1323439"/>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Click on the arrow to listen to </a:t>
            </a:r>
            <a:r>
              <a:rPr kumimoji="0" lang="en-GB"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 third list of nine of the words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from below.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Write down whether you hear [oi] or [(a)in]. You can write the full word if you recognise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Once you have listened to nine words, click the space bar to see answers.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Practise saying [oi] and [(a)in] by playing the audio again and repeating the words.</a:t>
            </a:r>
          </a:p>
        </p:txBody>
      </p:sp>
      <p:sp>
        <p:nvSpPr>
          <p:cNvPr id="31" name="Action Button: Go Forward or Next 30">
            <a:hlinkClick r:id="" action="ppaction://noaction" highlightClick="1">
              <a:snd r:embed="rId3" name="Phon 3.wav"/>
            </a:hlinkClick>
            <a:extLst>
              <a:ext uri="{FF2B5EF4-FFF2-40B4-BE49-F238E27FC236}">
                <a16:creationId xmlns:a16="http://schemas.microsoft.com/office/drawing/2014/main" id="{D0FCB14E-4F81-42FE-8866-55B4A86259D8}"/>
              </a:ext>
            </a:extLst>
          </p:cNvPr>
          <p:cNvSpPr/>
          <p:nvPr/>
        </p:nvSpPr>
        <p:spPr>
          <a:xfrm>
            <a:off x="8750194" y="201252"/>
            <a:ext cx="557207" cy="60266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Speech Bubble: Rectangle with Corners Rounded 33">
            <a:extLst>
              <a:ext uri="{FF2B5EF4-FFF2-40B4-BE49-F238E27FC236}">
                <a16:creationId xmlns:a16="http://schemas.microsoft.com/office/drawing/2014/main" id="{625DED2D-C2DC-48BA-B8DF-3F6F5F4EDB83}"/>
              </a:ext>
            </a:extLst>
          </p:cNvPr>
          <p:cNvSpPr/>
          <p:nvPr/>
        </p:nvSpPr>
        <p:spPr>
          <a:xfrm>
            <a:off x="4450766" y="4896877"/>
            <a:ext cx="3730040" cy="1662188"/>
          </a:xfrm>
          <a:prstGeom prst="wedgeRoundRectCallout">
            <a:avLst>
              <a:gd name="adj1" fmla="val -13241"/>
              <a:gd name="adj2" fmla="val -67383"/>
              <a:gd name="adj3" fmla="val 16667"/>
            </a:avLst>
          </a:prstGeom>
          <a:solidFill>
            <a:schemeClr val="accent1">
              <a:lumMod val="5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Consonants (SFC): none of the words on this slide has the final [n], [s] or [x] pronounced.</a:t>
            </a:r>
          </a:p>
        </p:txBody>
      </p:sp>
      <p:pic>
        <p:nvPicPr>
          <p:cNvPr id="33" name="Picture 32" descr="background rectangle">
            <a:extLst>
              <a:ext uri="{FF2B5EF4-FFF2-40B4-BE49-F238E27FC236}">
                <a16:creationId xmlns:a16="http://schemas.microsoft.com/office/drawing/2014/main" id="{214C5219-FFB2-4E55-941C-5ACD624D4DA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D7F9BEE4-DBFD-4316-AB9D-3F64041786AC}"/>
              </a:ext>
            </a:extLst>
          </p:cNvPr>
          <p:cNvSpPr txBox="1">
            <a:spLocks/>
          </p:cNvSpPr>
          <p:nvPr/>
        </p:nvSpPr>
        <p:spPr>
          <a:xfrm>
            <a:off x="0" y="296864"/>
            <a:ext cx="5265384"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Phonétique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3 – self study</a:t>
            </a:r>
          </a:p>
        </p:txBody>
      </p:sp>
      <p:sp>
        <p:nvSpPr>
          <p:cNvPr id="36" name="Rounded Rectangle 46">
            <a:extLst>
              <a:ext uri="{FF2B5EF4-FFF2-40B4-BE49-F238E27FC236}">
                <a16:creationId xmlns:a16="http://schemas.microsoft.com/office/drawing/2014/main" id="{EBA5AF1E-DE7E-4ECC-AA46-AFD1A29DE9C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3524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9"/>
                                        </p:tgtEl>
                                        <p:attrNameLst>
                                          <p:attrName>fillcolor</p:attrName>
                                        </p:attrNameLst>
                                      </p:cBhvr>
                                      <p:to>
                                        <a:schemeClr val="accent2"/>
                                      </p:to>
                                    </p:animClr>
                                    <p:set>
                                      <p:cBhvr>
                                        <p:cTn id="7" dur="2000" fill="hold"/>
                                        <p:tgtEl>
                                          <p:spTgt spid="29"/>
                                        </p:tgtEl>
                                        <p:attrNameLst>
                                          <p:attrName>fill.type</p:attrName>
                                        </p:attrNameLst>
                                      </p:cBhvr>
                                      <p:to>
                                        <p:strVal val="solid"/>
                                      </p:to>
                                    </p:set>
                                    <p:set>
                                      <p:cBhvr>
                                        <p:cTn id="8" dur="2000" fill="hold"/>
                                        <p:tgtEl>
                                          <p:spTgt spid="29"/>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22"/>
                                        </p:tgtEl>
                                        <p:attrNameLst>
                                          <p:attrName>fillcolor</p:attrName>
                                        </p:attrNameLst>
                                      </p:cBhvr>
                                      <p:to>
                                        <a:schemeClr val="accent2"/>
                                      </p:to>
                                    </p:animClr>
                                    <p:set>
                                      <p:cBhvr>
                                        <p:cTn id="13" dur="2000" fill="hold"/>
                                        <p:tgtEl>
                                          <p:spTgt spid="22"/>
                                        </p:tgtEl>
                                        <p:attrNameLst>
                                          <p:attrName>fill.type</p:attrName>
                                        </p:attrNameLst>
                                      </p:cBhvr>
                                      <p:to>
                                        <p:strVal val="solid"/>
                                      </p:to>
                                    </p:set>
                                    <p:set>
                                      <p:cBhvr>
                                        <p:cTn id="14" dur="2000" fill="hold"/>
                                        <p:tgtEl>
                                          <p:spTgt spid="22"/>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3"/>
                                        </p:tgtEl>
                                        <p:attrNameLst>
                                          <p:attrName>fillcolor</p:attrName>
                                        </p:attrNameLst>
                                      </p:cBhvr>
                                      <p:to>
                                        <a:schemeClr val="accent2"/>
                                      </p:to>
                                    </p:animClr>
                                    <p:set>
                                      <p:cBhvr>
                                        <p:cTn id="19" dur="2000" fill="hold"/>
                                        <p:tgtEl>
                                          <p:spTgt spid="13"/>
                                        </p:tgtEl>
                                        <p:attrNameLst>
                                          <p:attrName>fill.type</p:attrName>
                                        </p:attrNameLst>
                                      </p:cBhvr>
                                      <p:to>
                                        <p:strVal val="solid"/>
                                      </p:to>
                                    </p:set>
                                    <p:set>
                                      <p:cBhvr>
                                        <p:cTn id="20" dur="2000" fill="hold"/>
                                        <p:tgtEl>
                                          <p:spTgt spid="1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9"/>
                                        </p:tgtEl>
                                        <p:attrNameLst>
                                          <p:attrName>fillcolor</p:attrName>
                                        </p:attrNameLst>
                                      </p:cBhvr>
                                      <p:to>
                                        <a:schemeClr val="accent2"/>
                                      </p:to>
                                    </p:animClr>
                                    <p:set>
                                      <p:cBhvr>
                                        <p:cTn id="25" dur="2000" fill="hold"/>
                                        <p:tgtEl>
                                          <p:spTgt spid="19"/>
                                        </p:tgtEl>
                                        <p:attrNameLst>
                                          <p:attrName>fill.type</p:attrName>
                                        </p:attrNameLst>
                                      </p:cBhvr>
                                      <p:to>
                                        <p:strVal val="solid"/>
                                      </p:to>
                                    </p:set>
                                    <p:set>
                                      <p:cBhvr>
                                        <p:cTn id="26" dur="2000" fill="hold"/>
                                        <p:tgtEl>
                                          <p:spTgt spid="19"/>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2"/>
                                        </p:tgtEl>
                                        <p:attrNameLst>
                                          <p:attrName>fillcolor</p:attrName>
                                        </p:attrNameLst>
                                      </p:cBhvr>
                                      <p:to>
                                        <a:schemeClr val="accent2"/>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8"/>
                                        </p:tgtEl>
                                        <p:attrNameLst>
                                          <p:attrName>fillcolor</p:attrName>
                                        </p:attrNameLst>
                                      </p:cBhvr>
                                      <p:to>
                                        <a:schemeClr val="accent2"/>
                                      </p:to>
                                    </p:animClr>
                                    <p:set>
                                      <p:cBhvr>
                                        <p:cTn id="37" dur="2000" fill="hold"/>
                                        <p:tgtEl>
                                          <p:spTgt spid="28"/>
                                        </p:tgtEl>
                                        <p:attrNameLst>
                                          <p:attrName>fill.type</p:attrName>
                                        </p:attrNameLst>
                                      </p:cBhvr>
                                      <p:to>
                                        <p:strVal val="solid"/>
                                      </p:to>
                                    </p:set>
                                    <p:set>
                                      <p:cBhvr>
                                        <p:cTn id="38" dur="2000" fill="hold"/>
                                        <p:tgtEl>
                                          <p:spTgt spid="28"/>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20"/>
                                        </p:tgtEl>
                                        <p:attrNameLst>
                                          <p:attrName>fillcolor</p:attrName>
                                        </p:attrNameLst>
                                      </p:cBhvr>
                                      <p:to>
                                        <a:schemeClr val="accent2"/>
                                      </p:to>
                                    </p:animClr>
                                    <p:set>
                                      <p:cBhvr>
                                        <p:cTn id="43" dur="2000" fill="hold"/>
                                        <p:tgtEl>
                                          <p:spTgt spid="20"/>
                                        </p:tgtEl>
                                        <p:attrNameLst>
                                          <p:attrName>fill.type</p:attrName>
                                        </p:attrNameLst>
                                      </p:cBhvr>
                                      <p:to>
                                        <p:strVal val="solid"/>
                                      </p:to>
                                    </p:set>
                                    <p:set>
                                      <p:cBhvr>
                                        <p:cTn id="44" dur="2000" fill="hold"/>
                                        <p:tgtEl>
                                          <p:spTgt spid="20"/>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7"/>
                                        </p:tgtEl>
                                        <p:attrNameLst>
                                          <p:attrName>fillcolor</p:attrName>
                                        </p:attrNameLst>
                                      </p:cBhvr>
                                      <p:to>
                                        <a:schemeClr val="accent2"/>
                                      </p:to>
                                    </p:animClr>
                                    <p:set>
                                      <p:cBhvr>
                                        <p:cTn id="49" dur="2000" fill="hold"/>
                                        <p:tgtEl>
                                          <p:spTgt spid="17"/>
                                        </p:tgtEl>
                                        <p:attrNameLst>
                                          <p:attrName>fill.type</p:attrName>
                                        </p:attrNameLst>
                                      </p:cBhvr>
                                      <p:to>
                                        <p:strVal val="solid"/>
                                      </p:to>
                                    </p:set>
                                    <p:set>
                                      <p:cBhvr>
                                        <p:cTn id="50" dur="2000" fill="hold"/>
                                        <p:tgtEl>
                                          <p:spTgt spid="17"/>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4"/>
                                        </p:tgtEl>
                                        <p:attrNameLst>
                                          <p:attrName>fillcolor</p:attrName>
                                        </p:attrNameLst>
                                      </p:cBhvr>
                                      <p:to>
                                        <a:schemeClr val="accent2"/>
                                      </p:to>
                                    </p:animClr>
                                    <p:set>
                                      <p:cBhvr>
                                        <p:cTn id="55" dur="2000" fill="hold"/>
                                        <p:tgtEl>
                                          <p:spTgt spid="14"/>
                                        </p:tgtEl>
                                        <p:attrNameLst>
                                          <p:attrName>fill.type</p:attrName>
                                        </p:attrNameLst>
                                      </p:cBhvr>
                                      <p:to>
                                        <p:strVal val="solid"/>
                                      </p:to>
                                    </p:set>
                                    <p:set>
                                      <p:cBhvr>
                                        <p:cTn id="56" dur="2000" fill="hold"/>
                                        <p:tgtEl>
                                          <p:spTgt spid="14"/>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[oi]</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075869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F8E73-B5E6-474A-B4C5-098B6D6E0876}"/>
              </a:ext>
            </a:extLst>
          </p:cNvPr>
          <p:cNvSpPr>
            <a:spLocks noGrp="1"/>
          </p:cNvSpPr>
          <p:nvPr>
            <p:ph type="title"/>
          </p:nvPr>
        </p:nvSpPr>
        <p:spPr>
          <a:xfrm>
            <a:off x="0" y="-318009"/>
            <a:ext cx="3457576" cy="3404109"/>
          </a:xfrm>
        </p:spPr>
        <p:txBody>
          <a:bodyPr>
            <a:normAutofit fontScale="90000"/>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pic>
        <p:nvPicPr>
          <p:cNvPr id="4098" name="Picture 2" descr="person looking into a microsc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8694" y="752355"/>
            <a:ext cx="2274609" cy="2780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7F75E3-815F-4020-9804-8456D515E7AC}"/>
              </a:ext>
            </a:extLst>
          </p:cNvPr>
          <p:cNvSpPr txBox="1"/>
          <p:nvPr/>
        </p:nvSpPr>
        <p:spPr>
          <a:xfrm>
            <a:off x="4876796" y="3626875"/>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see]</a:t>
            </a:r>
          </a:p>
        </p:txBody>
      </p:sp>
      <p:sp>
        <p:nvSpPr>
          <p:cNvPr id="3" name="TextBox 2"/>
          <p:cNvSpPr txBox="1"/>
          <p:nvPr/>
        </p:nvSpPr>
        <p:spPr>
          <a:xfrm>
            <a:off x="4543096" y="4367649"/>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oi</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85217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i voi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subTnLst>
                                    <p:audio>
                                      <p:cMediaNode>
                                        <p:cTn display="0" masterRel="sameClick">
                                          <p:stCondLst>
                                            <p:cond evt="begin" delay="0">
                                              <p:tn val="15"/>
                                            </p:cond>
                                          </p:stCondLst>
                                          <p:endCondLst>
                                            <p:cond evt="onStopAudio" delay="0">
                                              <p:tgtEl>
                                                <p:sldTgt/>
                                              </p:tgtEl>
                                            </p:cond>
                                          </p:endCondLst>
                                        </p:cTn>
                                        <p:tgtEl>
                                          <p:sndTgt r:embed="rId4" name="oi voir.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9680" y="54250"/>
            <a:ext cx="10515600" cy="1385668"/>
          </a:xfrm>
        </p:spPr>
        <p:txBody>
          <a:bodyPr>
            <a:noAutofit/>
          </a:bodyPr>
          <a:lstStyle/>
          <a:p>
            <a:pPr algn="ctr"/>
            <a:r>
              <a:rPr lang="en-GB" sz="12000" b="1" dirty="0">
                <a:solidFill>
                  <a:srgbClr val="115076"/>
                </a:solidFill>
                <a:cs typeface="Calibri" panose="020F0502020204030204" pitchFamily="34" charset="0"/>
              </a:rPr>
              <a:t>oi</a:t>
            </a:r>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descr="man looking through a microscop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9890" y="1533248"/>
            <a:ext cx="1135640" cy="1385668"/>
          </a:xfrm>
          <a:prstGeom prst="rect">
            <a:avLst/>
          </a:prstGeom>
        </p:spPr>
      </p:pic>
      <p:sp>
        <p:nvSpPr>
          <p:cNvPr id="16" name="Rectangle 15">
            <a:extLst>
              <a:ext uri="{FF2B5EF4-FFF2-40B4-BE49-F238E27FC236}">
                <a16:creationId xmlns:a16="http://schemas.microsoft.com/office/drawing/2014/main" id="{66442510-A8AF-46E5-A410-C2B40F7997CD}"/>
              </a:ext>
            </a:extLst>
          </p:cNvPr>
          <p:cNvSpPr/>
          <p:nvPr/>
        </p:nvSpPr>
        <p:spPr>
          <a:xfrm>
            <a:off x="5236708" y="2811292"/>
            <a:ext cx="159210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see</a:t>
            </a:r>
            <a:endPar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Right Arrow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4255" y="1473585"/>
            <a:ext cx="1198955" cy="1248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3" name="Picture 6" descr="little boy waving"/>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635406" y="4502432"/>
            <a:ext cx="1198955" cy="17631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8" name="Rectangle 17"/>
          <p:cNvSpPr/>
          <p:nvPr/>
        </p:nvSpPr>
        <p:spPr>
          <a:xfrm>
            <a:off x="5100874" y="5352419"/>
            <a:ext cx="161294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[why</a:t>
            </a:r>
            <a:r>
              <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8912269" y="1298905"/>
            <a:ext cx="225093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re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08776" y="4502432"/>
            <a:ext cx="888752" cy="1496318"/>
          </a:xfrm>
          <a:prstGeom prst="rect">
            <a:avLst/>
          </a:prstGeom>
        </p:spPr>
      </p:pic>
    </p:spTree>
    <p:extLst>
      <p:ext uri="{BB962C8B-B14F-4D97-AF65-F5344CB8AC3E}">
        <p14:creationId xmlns:p14="http://schemas.microsoft.com/office/powerpoint/2010/main" val="353120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voi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oi pourquoi.wav"/>
                                        </p:tgtEl>
                                      </p:cMediaNode>
                                    </p:audio>
                                  </p:sub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oi voir.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7" name="oi droi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7" name="oi droi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8" name="oi avoi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8" name="oi avoi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9" name="oi au revoi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subTnLst>
                                    <p:audio>
                                      <p:cMediaNode>
                                        <p:cTn display="0" masterRel="sameClick">
                                          <p:stCondLst>
                                            <p:cond evt="begin" delay="0">
                                              <p:tn val="49"/>
                                            </p:cond>
                                          </p:stCondLst>
                                          <p:endCondLst>
                                            <p:cond evt="onStopAudio" delay="0">
                                              <p:tgtEl>
                                                <p:sldTgt/>
                                              </p:tgtEl>
                                            </p:cond>
                                          </p:endCondLst>
                                        </p:cTn>
                                        <p:tgtEl>
                                          <p:sndTgt r:embed="rId9" name="oi au revoi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subTnLst>
                                    <p:audio>
                                      <p:cMediaNode>
                                        <p:cTn display="0" masterRel="sameClick">
                                          <p:stCondLst>
                                            <p:cond evt="begin" delay="0">
                                              <p:tn val="54"/>
                                            </p:cond>
                                          </p:stCondLst>
                                          <p:endCondLst>
                                            <p:cond evt="onStopAudio" delay="0">
                                              <p:tgtEl>
                                                <p:sldTgt/>
                                              </p:tgtEl>
                                            </p:cond>
                                          </p:endCondLst>
                                        </p:cTn>
                                        <p:tgtEl>
                                          <p:sndTgt r:embed="rId5" name="oi pourquo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5" name="oi pourquo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subTnLst>
                                    <p:audio>
                                      <p:cMediaNode>
                                        <p:cTn display="0" masterRel="sameClick">
                                          <p:stCondLst>
                                            <p:cond evt="begin" delay="0">
                                              <p:tn val="64"/>
                                            </p:cond>
                                          </p:stCondLst>
                                          <p:endCondLst>
                                            <p:cond evt="onStopAudio" delay="0">
                                              <p:tgtEl>
                                                <p:sldTgt/>
                                              </p:tgtEl>
                                            </p:cond>
                                          </p:endCondLst>
                                        </p:cTn>
                                        <p:tgtEl>
                                          <p:sndTgt r:embed="rId10" name="oi troi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oi tro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6" grpId="0"/>
      <p:bldP spid="4" grpId="0"/>
      <p:bldP spid="7" grpId="0"/>
      <p:bldP spid="9" grpId="0"/>
      <p:bldP spid="10" grpId="0"/>
      <p:bldP spid="18" grpId="0"/>
      <p:bldP spid="14" grpId="0"/>
      <p:bldP spid="3"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1E6C4799-CD56-43F6-B10F-4D4E00012277}"/>
              </a:ext>
            </a:extLst>
          </p:cNvPr>
          <p:cNvSpPr txBox="1"/>
          <p:nvPr/>
        </p:nvSpPr>
        <p:spPr>
          <a:xfrm>
            <a:off x="242503" y="1455754"/>
            <a:ext cx="3748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these words:</a:t>
            </a:r>
          </a:p>
        </p:txBody>
      </p:sp>
      <p:sp>
        <p:nvSpPr>
          <p:cNvPr id="4" name="TextBox 3">
            <a:hlinkClick r:id="" action="ppaction://noaction">
              <a:snd r:embed="rId4" name="a.wav"/>
            </a:hlinkClick>
            <a:extLst>
              <a:ext uri="{FF2B5EF4-FFF2-40B4-BE49-F238E27FC236}">
                <a16:creationId xmlns:a16="http://schemas.microsoft.com/office/drawing/2014/main" id="{A530E2F4-3BB8-46AC-A499-6A1D1AFA6D49}"/>
              </a:ext>
            </a:extLst>
          </p:cNvPr>
          <p:cNvSpPr txBox="1"/>
          <p:nvPr/>
        </p:nvSpPr>
        <p:spPr>
          <a:xfrm>
            <a:off x="1180382" y="3316628"/>
            <a:ext cx="25928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t>
            </a:r>
            <a:r>
              <a:rPr kumimoji="0" lang="en-GB" sz="3600" b="1" i="0" u="none" strike="noStrike" kern="1200" cap="none" spc="0" normalizeH="0" baseline="0" noProof="0" dirty="0" err="1">
                <a:ln>
                  <a:noFill/>
                </a:ln>
                <a:solidFill>
                  <a:srgbClr val="E75D02"/>
                </a:solidFill>
                <a:effectLst/>
                <a:uLnTx/>
                <a:uFillTx/>
                <a:latin typeface="Century Gothic" panose="020F0302020204030204"/>
                <a:ea typeface="+mn-ea"/>
                <a:cs typeface="+mn-cs"/>
              </a:rPr>
              <a:t>oi</a:t>
            </a:r>
            <a:r>
              <a:rPr kumimoji="0" lang="en-GB" sz="3600" b="1" i="0" u="none" strike="noStrike" kern="1200" cap="none" spc="0" normalizeH="0" baseline="0" noProof="0" dirty="0" err="1">
                <a:ln>
                  <a:noFill/>
                </a:ln>
                <a:solidFill>
                  <a:srgbClr val="0F5075"/>
                </a:solidFill>
                <a:effectLst/>
                <a:uLnTx/>
                <a:uFillTx/>
                <a:latin typeface="Century Gothic" panose="020F0302020204030204"/>
                <a:ea typeface="+mn-ea"/>
                <a:cs typeface="+mn-cs"/>
              </a:rPr>
              <a:t>s</a:t>
            </a:r>
            <a:endParaRPr kumimoji="0" lang="en-GB" sz="3600" b="1" i="0" u="none" strike="noStrike" kern="1200" cap="none" spc="0" normalizeH="0" baseline="0" noProof="0" dirty="0">
              <a:ln>
                <a:noFill/>
              </a:ln>
              <a:solidFill>
                <a:srgbClr val="E75D02"/>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[time]</a:t>
            </a:r>
            <a:endPar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hlinkClick r:id="" action="ppaction://noaction">
              <a:snd r:embed="rId5" name="ail-aille.wav"/>
            </a:hlinkClick>
            <a:extLst>
              <a:ext uri="{FF2B5EF4-FFF2-40B4-BE49-F238E27FC236}">
                <a16:creationId xmlns:a16="http://schemas.microsoft.com/office/drawing/2014/main" id="{96D013B1-29C1-4944-962C-14D447F6A5B6}"/>
              </a:ext>
            </a:extLst>
          </p:cNvPr>
          <p:cNvSpPr txBox="1"/>
          <p:nvPr/>
        </p:nvSpPr>
        <p:spPr>
          <a:xfrm>
            <a:off x="4388226" y="3316629"/>
            <a:ext cx="31834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r>
              <a:rPr kumimoji="0" lang="en-GB" sz="3600" b="1" i="0" u="none" strike="noStrike" kern="1200" cap="none" spc="0" normalizeH="0" baseline="0" noProof="0" dirty="0">
                <a:ln>
                  <a:noFill/>
                </a:ln>
                <a:solidFill>
                  <a:srgbClr val="E75D02"/>
                </a:solidFill>
                <a:effectLst/>
                <a:uLnTx/>
                <a:uFillTx/>
                <a:latin typeface="Century Gothic" panose="020F0302020204030204"/>
                <a:ea typeface="+mn-ea"/>
                <a:cs typeface="+mn-cs"/>
              </a:rPr>
              <a:t>oy</a:t>
            </a: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[home]</a:t>
            </a:r>
          </a:p>
        </p:txBody>
      </p:sp>
      <p:sp>
        <p:nvSpPr>
          <p:cNvPr id="2" name="Action Button: Go Forward or Next 1">
            <a:hlinkClick r:id="" action="ppaction://noaction" highlightClick="1">
              <a:snd r:embed="rId6" name="foi oi.wav"/>
            </a:hlinkClick>
            <a:extLst>
              <a:ext uri="{FF2B5EF4-FFF2-40B4-BE49-F238E27FC236}">
                <a16:creationId xmlns:a16="http://schemas.microsoft.com/office/drawing/2014/main" id="{15943979-2A0D-4541-AB79-1AA7857A725D}"/>
              </a:ext>
            </a:extLst>
          </p:cNvPr>
          <p:cNvSpPr/>
          <p:nvPr/>
        </p:nvSpPr>
        <p:spPr>
          <a:xfrm>
            <a:off x="2201333" y="4842933"/>
            <a:ext cx="575734" cy="559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Action Button: Go Forward or Next 9">
            <a:hlinkClick r:id="" action="ppaction://noaction" highlightClick="1">
              <a:snd r:embed="rId7" name="foyer oy.wav"/>
            </a:hlinkClick>
            <a:extLst>
              <a:ext uri="{FF2B5EF4-FFF2-40B4-BE49-F238E27FC236}">
                <a16:creationId xmlns:a16="http://schemas.microsoft.com/office/drawing/2014/main" id="{D5F86169-0552-4102-A711-5B0287CA5462}"/>
              </a:ext>
            </a:extLst>
          </p:cNvPr>
          <p:cNvSpPr/>
          <p:nvPr/>
        </p:nvSpPr>
        <p:spPr>
          <a:xfrm>
            <a:off x="5692084" y="4842932"/>
            <a:ext cx="575734" cy="559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ular Callout 3">
            <a:extLst>
              <a:ext uri="{FF2B5EF4-FFF2-40B4-BE49-F238E27FC236}">
                <a16:creationId xmlns:a16="http://schemas.microsoft.com/office/drawing/2014/main" id="{E510CCDD-D734-4F52-8996-3C9D239B13D4}"/>
              </a:ext>
            </a:extLst>
          </p:cNvPr>
          <p:cNvSpPr/>
          <p:nvPr/>
        </p:nvSpPr>
        <p:spPr>
          <a:xfrm>
            <a:off x="8176748" y="1714891"/>
            <a:ext cx="3749779" cy="2805909"/>
          </a:xfrm>
          <a:prstGeom prst="wedgeRoundRectCallout">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SSC [oy]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[oi].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This is similar to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[-ill-/</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vs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-/-ail] vs [a] patterns.</a:t>
            </a:r>
          </a:p>
        </p:txBody>
      </p:sp>
    </p:spTree>
    <p:extLst>
      <p:ext uri="{BB962C8B-B14F-4D97-AF65-F5344CB8AC3E}">
        <p14:creationId xmlns:p14="http://schemas.microsoft.com/office/powerpoint/2010/main" val="2455139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388304"/>
            <a:ext cx="5265384" cy="707849"/>
          </a:xfrm>
        </p:spPr>
        <p:txBody>
          <a:bodyPr>
            <a:normAutofit/>
          </a:bodyPr>
          <a:lstStyle/>
          <a:p>
            <a:r>
              <a:rPr lang="en-GB" sz="3600" b="1" dirty="0" err="1">
                <a:solidFill>
                  <a:schemeClr val="bg1"/>
                </a:solidFill>
                <a:latin typeface="Century Gothic" panose="020B0502020202020204" pitchFamily="34" charset="0"/>
              </a:rPr>
              <a:t>Phonétique</a:t>
            </a:r>
            <a:r>
              <a:rPr lang="en-GB" sz="3600" b="1" dirty="0">
                <a:solidFill>
                  <a:schemeClr val="bg1"/>
                </a:solidFill>
                <a:latin typeface="Century Gothic" panose="020B0502020202020204" pitchFamily="34" charset="0"/>
              </a:rPr>
              <a:t> (1/2)  </a:t>
            </a:r>
          </a:p>
        </p:txBody>
      </p:sp>
      <p:sp>
        <p:nvSpPr>
          <p:cNvPr id="2" name="Rounded Rectangle 46">
            <a:extLst>
              <a:ext uri="{FF2B5EF4-FFF2-40B4-BE49-F238E27FC236}">
                <a16:creationId xmlns:a16="http://schemas.microsoft.com/office/drawing/2014/main" id="{41230EB8-F3A6-460C-814F-57D308A5509A}"/>
              </a:ext>
            </a:extLst>
          </p:cNvPr>
          <p:cNvSpPr/>
          <p:nvPr/>
        </p:nvSpPr>
        <p:spPr>
          <a:xfrm>
            <a:off x="10579608" y="249869"/>
            <a:ext cx="133031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300DCF8-6C05-4E87-B98E-E57B6524B4FD}"/>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la SSC [oy]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4" name="Table 13">
            <a:extLst>
              <a:ext uri="{FF2B5EF4-FFF2-40B4-BE49-F238E27FC236}">
                <a16:creationId xmlns:a16="http://schemas.microsoft.com/office/drawing/2014/main" id="{D7911D2D-E268-4ECC-9309-4D3D00B1C3F3}"/>
              </a:ext>
            </a:extLst>
          </p:cNvPr>
          <p:cNvGraphicFramePr>
            <a:graphicFrameLocks noGrp="1"/>
          </p:cNvGraphicFramePr>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[law]</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rgbClr val="115076"/>
                          </a:solidFill>
                        </a:rPr>
                        <a:t>[to use]</a:t>
                      </a:r>
                      <a:endParaRPr lang="en-GB"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l</a:t>
                      </a:r>
                      <a:r>
                        <a:rPr lang="en-GB" sz="2800" b="1" dirty="0" err="1">
                          <a:solidFill>
                            <a:srgbClr val="E75D02"/>
                          </a:solidFill>
                        </a:rPr>
                        <a:t>oi</a:t>
                      </a:r>
                      <a:r>
                        <a:rPr lang="en-GB" sz="2800" b="1" dirty="0">
                          <a:solidFill>
                            <a:srgbClr val="E65D00"/>
                          </a:solidFill>
                        </a:rPr>
                        <a:t> </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700" b="1" dirty="0">
                          <a:solidFill>
                            <a:srgbClr val="115076"/>
                          </a:solidFill>
                        </a:rPr>
                        <a:t>b) empl</a:t>
                      </a:r>
                      <a:r>
                        <a:rPr lang="en-GB" sz="2700" b="1" dirty="0">
                          <a:solidFill>
                            <a:srgbClr val="E65D00"/>
                          </a:solidFill>
                        </a:rPr>
                        <a:t>oy</a:t>
                      </a:r>
                      <a:r>
                        <a:rPr lang="en-GB" sz="2700" b="1" dirty="0">
                          <a:solidFill>
                            <a:srgbClr val="115076"/>
                          </a:solidFill>
                        </a:rPr>
                        <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5" name="Action Button: Custom 16">
            <a:hlinkClick r:id="" action="ppaction://noaction" highlightClick="1">
              <a:snd r:embed="rId4" name="2 loi employer.wav"/>
            </a:hlinkClick>
            <a:extLst>
              <a:ext uri="{FF2B5EF4-FFF2-40B4-BE49-F238E27FC236}">
                <a16:creationId xmlns:a16="http://schemas.microsoft.com/office/drawing/2014/main" id="{2ED6D5C7-F780-4490-AE13-3D405BA67E03}"/>
              </a:ext>
            </a:extLst>
          </p:cNvPr>
          <p:cNvSpPr/>
          <p:nvPr/>
        </p:nvSpPr>
        <p:spPr>
          <a:xfrm>
            <a:off x="262680"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aphicFrame>
        <p:nvGraphicFramePr>
          <p:cNvPr id="18" name="Table 17">
            <a:extLst>
              <a:ext uri="{FF2B5EF4-FFF2-40B4-BE49-F238E27FC236}">
                <a16:creationId xmlns:a16="http://schemas.microsoft.com/office/drawing/2014/main" id="{3E7B0901-9FDF-4B20-845C-206E0E342DC2}"/>
              </a:ext>
            </a:extLst>
          </p:cNvPr>
          <p:cNvGraphicFramePr>
            <a:graphicFrameLocks noGrp="1"/>
          </p:cNvGraphicFramePr>
          <p:nvPr/>
        </p:nvGraphicFramePr>
        <p:xfrm>
          <a:off x="6385770"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[happy]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rgbClr val="115076"/>
                          </a:solidFill>
                        </a:rPr>
                        <a:t>[joy]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j</a:t>
                      </a:r>
                      <a:r>
                        <a:rPr lang="en-GB" sz="2800" b="1" dirty="0" err="1">
                          <a:solidFill>
                            <a:srgbClr val="E75D02"/>
                          </a:solidFill>
                        </a:rPr>
                        <a:t>oy</a:t>
                      </a:r>
                      <a:r>
                        <a:rPr lang="en-GB" sz="2800" b="1" dirty="0" err="1">
                          <a:solidFill>
                            <a:srgbClr val="115076"/>
                          </a:solidFill>
                        </a:rPr>
                        <a:t>eux</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j</a:t>
                      </a:r>
                      <a:r>
                        <a:rPr lang="en-GB" sz="2800" b="1" dirty="0">
                          <a:solidFill>
                            <a:srgbClr val="E75D02"/>
                          </a:solidFill>
                        </a:rPr>
                        <a:t>oi</a:t>
                      </a:r>
                      <a:r>
                        <a:rPr lang="en-GB" sz="2800" b="1" dirty="0">
                          <a:solidFill>
                            <a:srgbClr val="0F5075"/>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9" name="Action Button: Custom 16">
            <a:hlinkClick r:id="" action="ppaction://noaction" highlightClick="1">
              <a:snd r:embed="rId5" name="4 joyeux joi.wav"/>
            </a:hlinkClick>
            <a:extLst>
              <a:ext uri="{FF2B5EF4-FFF2-40B4-BE49-F238E27FC236}">
                <a16:creationId xmlns:a16="http://schemas.microsoft.com/office/drawing/2014/main" id="{FD75FEA1-DB01-4587-8528-6BAC2056B394}"/>
              </a:ext>
            </a:extLst>
          </p:cNvPr>
          <p:cNvSpPr/>
          <p:nvPr/>
        </p:nvSpPr>
        <p:spPr>
          <a:xfrm>
            <a:off x="5974644"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53" name="Picture 52" descr="green checkmark">
            <a:extLst>
              <a:ext uri="{FF2B5EF4-FFF2-40B4-BE49-F238E27FC236}">
                <a16:creationId xmlns:a16="http://schemas.microsoft.com/office/drawing/2014/main" id="{29B19A00-1A3A-48FE-8874-56CA656719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0494" y="4984094"/>
            <a:ext cx="401412" cy="418138"/>
          </a:xfrm>
          <a:prstGeom prst="rect">
            <a:avLst/>
          </a:prstGeom>
        </p:spPr>
      </p:pic>
      <p:pic>
        <p:nvPicPr>
          <p:cNvPr id="54" name="Picture 53" descr="green checkmark">
            <a:extLst>
              <a:ext uri="{FF2B5EF4-FFF2-40B4-BE49-F238E27FC236}">
                <a16:creationId xmlns:a16="http://schemas.microsoft.com/office/drawing/2014/main" id="{C88B877F-5F4D-4BB3-B4B1-20D5FD25A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5475" y="4984094"/>
            <a:ext cx="401412" cy="418138"/>
          </a:xfrm>
          <a:prstGeom prst="rect">
            <a:avLst/>
          </a:prstGeom>
        </p:spPr>
      </p:pic>
      <p:graphicFrame>
        <p:nvGraphicFramePr>
          <p:cNvPr id="42" name="Table 13">
            <a:extLst>
              <a:ext uri="{FF2B5EF4-FFF2-40B4-BE49-F238E27FC236}">
                <a16:creationId xmlns:a16="http://schemas.microsoft.com/office/drawing/2014/main" id="{A4EB4ADD-9DB5-400A-8964-57F50A9C2F44}"/>
              </a:ext>
            </a:extLst>
          </p:cNvPr>
          <p:cNvGraphicFramePr>
            <a:graphicFrameLocks noGrp="1"/>
          </p:cNvGraphicFramePr>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[to drown]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[black]</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0F5075"/>
                          </a:solidFill>
                        </a:rPr>
                        <a:t>n</a:t>
                      </a:r>
                      <a:r>
                        <a:rPr lang="en-GB" sz="2800" b="1" dirty="0" err="1">
                          <a:solidFill>
                            <a:srgbClr val="E65D00"/>
                          </a:solidFill>
                        </a:rPr>
                        <a:t>oy</a:t>
                      </a:r>
                      <a:r>
                        <a:rPr lang="en-GB" sz="2800" b="1" dirty="0" err="1">
                          <a:solidFill>
                            <a:srgbClr val="0F5075"/>
                          </a:solidFill>
                        </a:rPr>
                        <a:t>er</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n</a:t>
                      </a:r>
                      <a:r>
                        <a:rPr lang="en-GB" sz="2800" b="1" dirty="0">
                          <a:solidFill>
                            <a:srgbClr val="E65D00"/>
                          </a:solidFill>
                        </a:rPr>
                        <a:t>oi</a:t>
                      </a:r>
                      <a:r>
                        <a:rPr lang="en-GB" sz="28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48" name="TextBox 47">
            <a:extLst>
              <a:ext uri="{FF2B5EF4-FFF2-40B4-BE49-F238E27FC236}">
                <a16:creationId xmlns:a16="http://schemas.microsoft.com/office/drawing/2014/main" id="{F30E4B14-829B-4C9A-9AEB-538C627271BB}"/>
              </a:ext>
            </a:extLst>
          </p:cNvPr>
          <p:cNvSpPr txBox="1"/>
          <p:nvPr/>
        </p:nvSpPr>
        <p:spPr>
          <a:xfrm>
            <a:off x="1853308" y="3435060"/>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pic>
        <p:nvPicPr>
          <p:cNvPr id="49" name="Picture 48" descr="green checkmark">
            <a:extLst>
              <a:ext uri="{FF2B5EF4-FFF2-40B4-BE49-F238E27FC236}">
                <a16:creationId xmlns:a16="http://schemas.microsoft.com/office/drawing/2014/main" id="{146BBEDB-8BF1-41E7-8E96-9D457B4267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443" y="2773695"/>
            <a:ext cx="401412" cy="418138"/>
          </a:xfrm>
          <a:prstGeom prst="rect">
            <a:avLst/>
          </a:prstGeom>
        </p:spPr>
      </p:pic>
      <p:graphicFrame>
        <p:nvGraphicFramePr>
          <p:cNvPr id="50" name="Table 49">
            <a:extLst>
              <a:ext uri="{FF2B5EF4-FFF2-40B4-BE49-F238E27FC236}">
                <a16:creationId xmlns:a16="http://schemas.microsoft.com/office/drawing/2014/main" id="{6A73C06A-6D7A-4891-AA6F-A2CDB0719C5A}"/>
              </a:ext>
            </a:extLst>
          </p:cNvPr>
          <p:cNvGraphicFramePr>
            <a:graphicFrameLocks noGrp="1"/>
          </p:cNvGraphicFramePr>
          <p:nvPr/>
        </p:nvGraphicFramePr>
        <p:xfrm>
          <a:off x="6385770" y="1928912"/>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[king]</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[kingdom]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r</a:t>
                      </a:r>
                      <a:r>
                        <a:rPr lang="en-GB" sz="2800" b="1" dirty="0" err="1">
                          <a:solidFill>
                            <a:srgbClr val="E65D00"/>
                          </a:solidFill>
                        </a:rPr>
                        <a:t>oi</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r</a:t>
                      </a:r>
                      <a:r>
                        <a:rPr lang="en-GB" sz="2800" b="1" dirty="0" err="1">
                          <a:solidFill>
                            <a:srgbClr val="E65D00"/>
                          </a:solidFill>
                        </a:rPr>
                        <a:t>oy</a:t>
                      </a:r>
                      <a:r>
                        <a:rPr lang="en-GB" sz="2800" b="1" dirty="0" err="1">
                          <a:solidFill>
                            <a:srgbClr val="115076"/>
                          </a:solidFill>
                        </a:rPr>
                        <a:t>aume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pic>
        <p:nvPicPr>
          <p:cNvPr id="63" name="Picture 62" descr="green checkmark">
            <a:extLst>
              <a:ext uri="{FF2B5EF4-FFF2-40B4-BE49-F238E27FC236}">
                <a16:creationId xmlns:a16="http://schemas.microsoft.com/office/drawing/2014/main" id="{948BB61A-6312-46BF-A589-5F30FD4732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9003" y="2810107"/>
            <a:ext cx="401412" cy="418138"/>
          </a:xfrm>
          <a:prstGeom prst="rect">
            <a:avLst/>
          </a:prstGeom>
        </p:spPr>
      </p:pic>
      <p:sp>
        <p:nvSpPr>
          <p:cNvPr id="17" name="Action Button: Custom 16">
            <a:hlinkClick r:id="" action="ppaction://noaction" highlightClick="1">
              <a:snd r:embed="rId7" name="3 roi royaume.wav"/>
            </a:hlinkClick>
            <a:extLst>
              <a:ext uri="{FF2B5EF4-FFF2-40B4-BE49-F238E27FC236}">
                <a16:creationId xmlns:a16="http://schemas.microsoft.com/office/drawing/2014/main" id="{379141C5-6E75-4857-8595-C54FA65BBDB9}"/>
              </a:ext>
            </a:extLst>
          </p:cNvPr>
          <p:cNvSpPr/>
          <p:nvPr/>
        </p:nvSpPr>
        <p:spPr>
          <a:xfrm>
            <a:off x="5974644"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 name="Action Button: Custom 16">
            <a:hlinkClick r:id="" action="ppaction://noaction" highlightClick="1">
              <a:snd r:embed="rId8" name="1 noyer noir.wav"/>
            </a:hlinkClick>
            <a:extLst>
              <a:ext uri="{FF2B5EF4-FFF2-40B4-BE49-F238E27FC236}">
                <a16:creationId xmlns:a16="http://schemas.microsoft.com/office/drawing/2014/main" id="{858A7030-3E79-4E11-9378-A726B8909671}"/>
              </a:ext>
            </a:extLst>
          </p:cNvPr>
          <p:cNvSpPr/>
          <p:nvPr/>
        </p:nvSpPr>
        <p:spPr>
          <a:xfrm>
            <a:off x="262680"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 name="Rounded Rectangular Callout 3">
            <a:extLst>
              <a:ext uri="{FF2B5EF4-FFF2-40B4-BE49-F238E27FC236}">
                <a16:creationId xmlns:a16="http://schemas.microsoft.com/office/drawing/2014/main" id="{0617BA04-A41B-424C-9AEB-9B929407497F}"/>
              </a:ext>
            </a:extLst>
          </p:cNvPr>
          <p:cNvSpPr/>
          <p:nvPr/>
        </p:nvSpPr>
        <p:spPr>
          <a:xfrm>
            <a:off x="6514644" y="277572"/>
            <a:ext cx="3726121" cy="1391644"/>
          </a:xfrm>
          <a:prstGeom prst="wedgeRoundRectCallout">
            <a:avLst>
              <a:gd name="adj1" fmla="val -20335"/>
              <a:gd name="adj2" fmla="val 56942"/>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SSC [oy]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[oi].</a:t>
            </a:r>
          </a:p>
        </p:txBody>
      </p:sp>
      <p:pic>
        <p:nvPicPr>
          <p:cNvPr id="11" name="Picture 10" descr="A picture containing icon&#10;&#10;Description automatically generated">
            <a:extLst>
              <a:ext uri="{FF2B5EF4-FFF2-40B4-BE49-F238E27FC236}">
                <a16:creationId xmlns:a16="http://schemas.microsoft.com/office/drawing/2014/main" id="{A6E9D5FA-C069-734F-885A-702843D611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75828" y="1999630"/>
            <a:ext cx="866436" cy="866436"/>
          </a:xfrm>
          <a:prstGeom prst="rect">
            <a:avLst/>
          </a:prstGeom>
        </p:spPr>
      </p:pic>
      <p:pic>
        <p:nvPicPr>
          <p:cNvPr id="13" name="Picture 12" descr="Shape, icon, circle&#10;&#10;Description automatically generated">
            <a:extLst>
              <a:ext uri="{FF2B5EF4-FFF2-40B4-BE49-F238E27FC236}">
                <a16:creationId xmlns:a16="http://schemas.microsoft.com/office/drawing/2014/main" id="{15A63FC4-0022-CD4F-A97F-B129E0638EF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9395" y="1902764"/>
            <a:ext cx="1080000" cy="1080000"/>
          </a:xfrm>
          <a:prstGeom prst="rect">
            <a:avLst/>
          </a:prstGeom>
        </p:spPr>
      </p:pic>
      <p:pic>
        <p:nvPicPr>
          <p:cNvPr id="20" name="Graphic 19">
            <a:extLst>
              <a:ext uri="{FF2B5EF4-FFF2-40B4-BE49-F238E27FC236}">
                <a16:creationId xmlns:a16="http://schemas.microsoft.com/office/drawing/2014/main" id="{E913C01A-3EAB-B141-B807-230D49B8F23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20178" y="4174158"/>
            <a:ext cx="1177735" cy="1177735"/>
          </a:xfrm>
          <a:prstGeom prst="rect">
            <a:avLst/>
          </a:prstGeom>
        </p:spPr>
      </p:pic>
      <p:pic>
        <p:nvPicPr>
          <p:cNvPr id="27" name="Picture 26" descr="Logo&#10;&#10;Description automatically generated">
            <a:extLst>
              <a:ext uri="{FF2B5EF4-FFF2-40B4-BE49-F238E27FC236}">
                <a16:creationId xmlns:a16="http://schemas.microsoft.com/office/drawing/2014/main" id="{BBAD7394-FFFE-1F41-9A90-2CE100429F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74748" y="2005019"/>
            <a:ext cx="1090513" cy="915008"/>
          </a:xfrm>
          <a:prstGeom prst="rect">
            <a:avLst/>
          </a:prstGeom>
        </p:spPr>
      </p:pic>
      <p:pic>
        <p:nvPicPr>
          <p:cNvPr id="52" name="Picture 51" descr="Logo&#10;&#10;Description automatically generated">
            <a:extLst>
              <a:ext uri="{FF2B5EF4-FFF2-40B4-BE49-F238E27FC236}">
                <a16:creationId xmlns:a16="http://schemas.microsoft.com/office/drawing/2014/main" id="{8188E3E1-F538-5C4A-AB94-C8253F6A6C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33637" y="2005019"/>
            <a:ext cx="1090513" cy="915008"/>
          </a:xfrm>
          <a:prstGeom prst="rect">
            <a:avLst/>
          </a:prstGeom>
        </p:spPr>
      </p:pic>
      <p:pic>
        <p:nvPicPr>
          <p:cNvPr id="30" name="Picture 29" descr="Logo&#10;&#10;Description automatically generated">
            <a:extLst>
              <a:ext uri="{FF2B5EF4-FFF2-40B4-BE49-F238E27FC236}">
                <a16:creationId xmlns:a16="http://schemas.microsoft.com/office/drawing/2014/main" id="{B87707BD-F73D-DA4D-891E-BC1A42C72BB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92024" y="4022257"/>
            <a:ext cx="1253458" cy="1253458"/>
          </a:xfrm>
          <a:prstGeom prst="rect">
            <a:avLst/>
          </a:prstGeom>
        </p:spPr>
      </p:pic>
      <p:pic>
        <p:nvPicPr>
          <p:cNvPr id="33" name="Picture 32" descr="Logo&#10;&#10;Description automatically generated">
            <a:extLst>
              <a:ext uri="{FF2B5EF4-FFF2-40B4-BE49-F238E27FC236}">
                <a16:creationId xmlns:a16="http://schemas.microsoft.com/office/drawing/2014/main" id="{7CA8C84D-5826-3549-BD08-973FFDB5BC1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66943" y="4034957"/>
            <a:ext cx="1252800" cy="1252800"/>
          </a:xfrm>
          <a:prstGeom prst="rect">
            <a:avLst/>
          </a:prstGeom>
        </p:spPr>
      </p:pic>
      <p:sp>
        <p:nvSpPr>
          <p:cNvPr id="58" name="TextBox 57">
            <a:extLst>
              <a:ext uri="{FF2B5EF4-FFF2-40B4-BE49-F238E27FC236}">
                <a16:creationId xmlns:a16="http://schemas.microsoft.com/office/drawing/2014/main" id="{142A72DD-1158-8845-8A78-B99732C15041}"/>
              </a:ext>
            </a:extLst>
          </p:cNvPr>
          <p:cNvSpPr txBox="1"/>
          <p:nvPr/>
        </p:nvSpPr>
        <p:spPr>
          <a:xfrm>
            <a:off x="4458649" y="3435060"/>
            <a:ext cx="313054"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60" name="TextBox 59">
            <a:extLst>
              <a:ext uri="{FF2B5EF4-FFF2-40B4-BE49-F238E27FC236}">
                <a16:creationId xmlns:a16="http://schemas.microsoft.com/office/drawing/2014/main" id="{D56C2D33-9FBA-D44E-AE0D-2150A2693FE8}"/>
              </a:ext>
            </a:extLst>
          </p:cNvPr>
          <p:cNvSpPr txBox="1"/>
          <p:nvPr/>
        </p:nvSpPr>
        <p:spPr>
          <a:xfrm>
            <a:off x="7747725" y="3435060"/>
            <a:ext cx="42634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64" name="TextBox 63">
            <a:extLst>
              <a:ext uri="{FF2B5EF4-FFF2-40B4-BE49-F238E27FC236}">
                <a16:creationId xmlns:a16="http://schemas.microsoft.com/office/drawing/2014/main" id="{317BC52D-7BD5-7A49-B5E6-34AC24A2CB29}"/>
              </a:ext>
            </a:extLst>
          </p:cNvPr>
          <p:cNvSpPr txBox="1"/>
          <p:nvPr/>
        </p:nvSpPr>
        <p:spPr>
          <a:xfrm>
            <a:off x="9634788" y="3435060"/>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65" name="TextBox 64">
            <a:extLst>
              <a:ext uri="{FF2B5EF4-FFF2-40B4-BE49-F238E27FC236}">
                <a16:creationId xmlns:a16="http://schemas.microsoft.com/office/drawing/2014/main" id="{3B9A7C58-4E4B-9748-81B8-B83B2EB5387A}"/>
              </a:ext>
            </a:extLst>
          </p:cNvPr>
          <p:cNvSpPr txBox="1"/>
          <p:nvPr/>
        </p:nvSpPr>
        <p:spPr>
          <a:xfrm>
            <a:off x="2015482" y="5637319"/>
            <a:ext cx="42634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66" name="TextBox 65">
            <a:extLst>
              <a:ext uri="{FF2B5EF4-FFF2-40B4-BE49-F238E27FC236}">
                <a16:creationId xmlns:a16="http://schemas.microsoft.com/office/drawing/2014/main" id="{CC87B56C-7D7D-FF45-B13D-C22017EB365A}"/>
              </a:ext>
            </a:extLst>
          </p:cNvPr>
          <p:cNvSpPr txBox="1"/>
          <p:nvPr/>
        </p:nvSpPr>
        <p:spPr>
          <a:xfrm>
            <a:off x="4615176" y="5637319"/>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67" name="TextBox 66">
            <a:extLst>
              <a:ext uri="{FF2B5EF4-FFF2-40B4-BE49-F238E27FC236}">
                <a16:creationId xmlns:a16="http://schemas.microsoft.com/office/drawing/2014/main" id="{10C1AD3A-C408-0C4E-98F1-9CF70C744B81}"/>
              </a:ext>
            </a:extLst>
          </p:cNvPr>
          <p:cNvSpPr txBox="1"/>
          <p:nvPr/>
        </p:nvSpPr>
        <p:spPr>
          <a:xfrm>
            <a:off x="7359898" y="5637319"/>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68" name="TextBox 67">
            <a:extLst>
              <a:ext uri="{FF2B5EF4-FFF2-40B4-BE49-F238E27FC236}">
                <a16:creationId xmlns:a16="http://schemas.microsoft.com/office/drawing/2014/main" id="{4568AE79-9960-1B4F-B772-53840261B905}"/>
              </a:ext>
            </a:extLst>
          </p:cNvPr>
          <p:cNvSpPr txBox="1"/>
          <p:nvPr/>
        </p:nvSpPr>
        <p:spPr>
          <a:xfrm>
            <a:off x="10069368" y="5612156"/>
            <a:ext cx="316556"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Tree>
    <p:extLst>
      <p:ext uri="{BB962C8B-B14F-4D97-AF65-F5344CB8AC3E}">
        <p14:creationId xmlns:p14="http://schemas.microsoft.com/office/powerpoint/2010/main" val="80229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8" grpId="0" animBg="1"/>
      <p:bldP spid="60" grpId="0" animBg="1"/>
      <p:bldP spid="64" grpId="0" animBg="1"/>
      <p:bldP spid="65" grpId="0" animBg="1"/>
      <p:bldP spid="66" grpId="0" animBg="1"/>
      <p:bldP spid="67" grpId="0" animBg="1"/>
      <p:bldP spid="68"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 name="Table 13">
            <a:extLst>
              <a:ext uri="{FF2B5EF4-FFF2-40B4-BE49-F238E27FC236}">
                <a16:creationId xmlns:a16="http://schemas.microsoft.com/office/drawing/2014/main" id="{79E32E5B-CF57-42B5-84A9-98C514761F47}"/>
              </a:ext>
            </a:extLst>
          </p:cNvPr>
          <p:cNvGraphicFramePr>
            <a:graphicFrameLocks noGrp="1"/>
          </p:cNvGraphicFramePr>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pPr algn="ctr"/>
                      <a:r>
                        <a:rPr lang="en-GB" sz="2000" dirty="0">
                          <a:solidFill>
                            <a:srgbClr val="115076"/>
                          </a:solidFill>
                        </a:rPr>
                        <a:t>[believer]</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rgbClr val="115076"/>
                          </a:solidFill>
                        </a:rPr>
                        <a:t>[to believe]</a:t>
                      </a:r>
                      <a:endParaRPr lang="en-GB"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cr</a:t>
                      </a:r>
                      <a:r>
                        <a:rPr lang="en-GB" sz="2800" b="1" dirty="0" err="1">
                          <a:solidFill>
                            <a:srgbClr val="E75D02"/>
                          </a:solidFill>
                        </a:rPr>
                        <a:t>oy</a:t>
                      </a:r>
                      <a:r>
                        <a:rPr lang="en-GB" sz="2800" b="1" dirty="0" err="1">
                          <a:solidFill>
                            <a:srgbClr val="115076"/>
                          </a:solidFill>
                        </a:rPr>
                        <a:t>ant</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cr</a:t>
                      </a:r>
                      <a:r>
                        <a:rPr lang="en-GB" sz="2800" b="1" dirty="0" err="1">
                          <a:solidFill>
                            <a:srgbClr val="E75D02"/>
                          </a:solidFill>
                        </a:rPr>
                        <a:t>oi</a:t>
                      </a:r>
                      <a:r>
                        <a:rPr lang="en-GB" sz="2800" b="1" dirty="0" err="1">
                          <a:solidFill>
                            <a:srgbClr val="115076"/>
                          </a:solidFill>
                        </a:rPr>
                        <a:t>re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388304"/>
            <a:ext cx="5265384" cy="707849"/>
          </a:xfrm>
        </p:spPr>
        <p:txBody>
          <a:bodyPr>
            <a:normAutofit/>
          </a:bodyPr>
          <a:lstStyle/>
          <a:p>
            <a:r>
              <a:rPr lang="en-GB" sz="3600" b="1" dirty="0" err="1">
                <a:solidFill>
                  <a:schemeClr val="bg1"/>
                </a:solidFill>
                <a:latin typeface="Century Gothic" panose="020B0502020202020204" pitchFamily="34" charset="0"/>
              </a:rPr>
              <a:t>Phonétique</a:t>
            </a:r>
            <a:r>
              <a:rPr lang="en-GB" sz="3600" b="1" dirty="0">
                <a:solidFill>
                  <a:schemeClr val="bg1"/>
                </a:solidFill>
                <a:latin typeface="Century Gothic" panose="020B0502020202020204" pitchFamily="34" charset="0"/>
              </a:rPr>
              <a:t> (2/2)  </a:t>
            </a:r>
          </a:p>
        </p:txBody>
      </p:sp>
      <p:sp>
        <p:nvSpPr>
          <p:cNvPr id="2" name="Rounded Rectangle 46">
            <a:extLst>
              <a:ext uri="{FF2B5EF4-FFF2-40B4-BE49-F238E27FC236}">
                <a16:creationId xmlns:a16="http://schemas.microsoft.com/office/drawing/2014/main" id="{41230EB8-F3A6-460C-814F-57D308A5509A}"/>
              </a:ext>
            </a:extLst>
          </p:cNvPr>
          <p:cNvSpPr/>
          <p:nvPr/>
        </p:nvSpPr>
        <p:spPr>
          <a:xfrm>
            <a:off x="10579608" y="249869"/>
            <a:ext cx="133031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300DCF8-6C05-4E87-B98E-E57B6524B4FD}"/>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le SSC [oy]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ounded Rectangular Callout 3">
            <a:extLst>
              <a:ext uri="{FF2B5EF4-FFF2-40B4-BE49-F238E27FC236}">
                <a16:creationId xmlns:a16="http://schemas.microsoft.com/office/drawing/2014/main" id="{FBC3CCE5-2F7E-4C40-AD96-1D556E8E440E}"/>
              </a:ext>
            </a:extLst>
          </p:cNvPr>
          <p:cNvSpPr/>
          <p:nvPr/>
        </p:nvSpPr>
        <p:spPr>
          <a:xfrm>
            <a:off x="6514644" y="277572"/>
            <a:ext cx="3726121" cy="1391644"/>
          </a:xfrm>
          <a:prstGeom prst="wedgeRoundRectCallout">
            <a:avLst>
              <a:gd name="adj1" fmla="val -20335"/>
              <a:gd name="adj2" fmla="val 56942"/>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SSC [oy]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[oi].</a:t>
            </a:r>
          </a:p>
        </p:txBody>
      </p:sp>
      <p:sp>
        <p:nvSpPr>
          <p:cNvPr id="5" name="Action Button: Custom 16">
            <a:hlinkClick r:id="" action="ppaction://noaction" highlightClick="1">
              <a:snd r:embed="rId4" name="5 croyant croire.wav"/>
            </a:hlinkClick>
            <a:extLst>
              <a:ext uri="{FF2B5EF4-FFF2-40B4-BE49-F238E27FC236}">
                <a16:creationId xmlns:a16="http://schemas.microsoft.com/office/drawing/2014/main" id="{858A7030-3E79-4E11-9378-A726B8909671}"/>
              </a:ext>
            </a:extLst>
          </p:cNvPr>
          <p:cNvSpPr/>
          <p:nvPr/>
        </p:nvSpPr>
        <p:spPr>
          <a:xfrm>
            <a:off x="262680"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14" name="Table 13">
            <a:extLst>
              <a:ext uri="{FF2B5EF4-FFF2-40B4-BE49-F238E27FC236}">
                <a16:creationId xmlns:a16="http://schemas.microsoft.com/office/drawing/2014/main" id="{D7911D2D-E268-4ECC-9309-4D3D00B1C3F3}"/>
              </a:ext>
            </a:extLst>
          </p:cNvPr>
          <p:cNvGraphicFramePr>
            <a:graphicFrameLocks noGrp="1"/>
          </p:cNvGraphicFramePr>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pPr algn="ctr"/>
                      <a:r>
                        <a:rPr lang="en-GB" sz="2000" dirty="0">
                          <a:solidFill>
                            <a:srgbClr val="115076"/>
                          </a:solidFill>
                        </a:rPr>
                        <a:t>[citizen]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[roof]</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cit</a:t>
                      </a:r>
                      <a:r>
                        <a:rPr lang="en-GB" sz="2800" b="1" dirty="0" err="1">
                          <a:solidFill>
                            <a:srgbClr val="E75D02"/>
                          </a:solidFill>
                        </a:rPr>
                        <a:t>oy</a:t>
                      </a:r>
                      <a:r>
                        <a:rPr lang="en-GB" sz="2800" b="1" dirty="0" err="1">
                          <a:solidFill>
                            <a:srgbClr val="115076"/>
                          </a:solidFill>
                        </a:rPr>
                        <a:t>en</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t</a:t>
                      </a:r>
                      <a:r>
                        <a:rPr lang="en-GB" sz="2800" b="1" dirty="0">
                          <a:solidFill>
                            <a:srgbClr val="E75D02"/>
                          </a:solidFill>
                        </a:rPr>
                        <a:t>oi</a:t>
                      </a:r>
                      <a:r>
                        <a:rPr lang="en-GB" sz="28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5" name="Action Button: Custom 16">
            <a:hlinkClick r:id="" action="ppaction://noaction" highlightClick="1">
              <a:snd r:embed="rId5" name="6 citoyen toit.wav"/>
            </a:hlinkClick>
            <a:extLst>
              <a:ext uri="{FF2B5EF4-FFF2-40B4-BE49-F238E27FC236}">
                <a16:creationId xmlns:a16="http://schemas.microsoft.com/office/drawing/2014/main" id="{2ED6D5C7-F780-4490-AE13-3D405BA67E03}"/>
              </a:ext>
            </a:extLst>
          </p:cNvPr>
          <p:cNvSpPr/>
          <p:nvPr/>
        </p:nvSpPr>
        <p:spPr>
          <a:xfrm>
            <a:off x="262680"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aphicFrame>
        <p:nvGraphicFramePr>
          <p:cNvPr id="16" name="Table 13">
            <a:extLst>
              <a:ext uri="{FF2B5EF4-FFF2-40B4-BE49-F238E27FC236}">
                <a16:creationId xmlns:a16="http://schemas.microsoft.com/office/drawing/2014/main" id="{DF154CD2-5A95-4F29-8280-1980716ED67A}"/>
              </a:ext>
            </a:extLst>
          </p:cNvPr>
          <p:cNvGraphicFramePr>
            <a:graphicFrameLocks noGrp="1"/>
          </p:cNvGraphicFramePr>
          <p:nvPr/>
        </p:nvGraphicFramePr>
        <p:xfrm>
          <a:off x="6385770"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[nucleus]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[Chinese]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n</a:t>
                      </a:r>
                      <a:r>
                        <a:rPr lang="en-GB" sz="2800" b="1" dirty="0">
                          <a:solidFill>
                            <a:srgbClr val="E75D02"/>
                          </a:solidFill>
                        </a:rPr>
                        <a:t>oy</a:t>
                      </a:r>
                      <a:r>
                        <a:rPr lang="en-GB" sz="2800" b="1" dirty="0">
                          <a:solidFill>
                            <a:srgbClr val="115076"/>
                          </a:solidFill>
                        </a:rPr>
                        <a:t>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chin</a:t>
                      </a:r>
                      <a:r>
                        <a:rPr lang="en-GB" sz="2800" b="1" dirty="0">
                          <a:solidFill>
                            <a:srgbClr val="E75D02"/>
                          </a:solidFill>
                        </a:rPr>
                        <a:t>oi</a:t>
                      </a:r>
                      <a:r>
                        <a:rPr lang="en-GB" sz="2800" b="1" dirty="0">
                          <a:solidFill>
                            <a:srgbClr val="115076"/>
                          </a:solidFill>
                        </a:rPr>
                        <a:t>s</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7" name="Action Button: Custom 16">
            <a:hlinkClick r:id="" action="ppaction://noaction" highlightClick="1">
              <a:snd r:embed="rId6" name="7 noyau chinois.wav"/>
            </a:hlinkClick>
            <a:extLst>
              <a:ext uri="{FF2B5EF4-FFF2-40B4-BE49-F238E27FC236}">
                <a16:creationId xmlns:a16="http://schemas.microsoft.com/office/drawing/2014/main" id="{379141C5-6E75-4857-8595-C54FA65BBDB9}"/>
              </a:ext>
            </a:extLst>
          </p:cNvPr>
          <p:cNvSpPr/>
          <p:nvPr/>
        </p:nvSpPr>
        <p:spPr>
          <a:xfrm>
            <a:off x="5974644"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graphicFrame>
        <p:nvGraphicFramePr>
          <p:cNvPr id="18" name="Table 17">
            <a:extLst>
              <a:ext uri="{FF2B5EF4-FFF2-40B4-BE49-F238E27FC236}">
                <a16:creationId xmlns:a16="http://schemas.microsoft.com/office/drawing/2014/main" id="{3E7B0901-9FDF-4B20-845C-206E0E342DC2}"/>
              </a:ext>
            </a:extLst>
          </p:cNvPr>
          <p:cNvGraphicFramePr>
            <a:graphicFrameLocks noGrp="1"/>
          </p:cNvGraphicFramePr>
          <p:nvPr/>
        </p:nvGraphicFramePr>
        <p:xfrm>
          <a:off x="6385770"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pPr algn="ctr"/>
                      <a:r>
                        <a:rPr lang="en-GB" sz="8000" b="1" dirty="0">
                          <a:solidFill>
                            <a:srgbClr val="E75D02"/>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rgbClr val="115076"/>
                          </a:solidFill>
                        </a:rPr>
                        <a:t>[to grant]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tr</a:t>
                      </a:r>
                      <a:r>
                        <a:rPr lang="en-GB" sz="2800" b="1" dirty="0">
                          <a:solidFill>
                            <a:srgbClr val="E75D02"/>
                          </a:solidFill>
                        </a:rPr>
                        <a:t>oi</a:t>
                      </a:r>
                      <a:r>
                        <a:rPr lang="en-GB" sz="2800" b="1" dirty="0">
                          <a:solidFill>
                            <a:srgbClr val="115076"/>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octr</a:t>
                      </a:r>
                      <a:r>
                        <a:rPr lang="en-GB" sz="2800" b="1" dirty="0" err="1">
                          <a:solidFill>
                            <a:srgbClr val="E75D02"/>
                          </a:solidFill>
                        </a:rPr>
                        <a:t>oy</a:t>
                      </a:r>
                      <a:r>
                        <a:rPr lang="en-GB" sz="2800" b="1" dirty="0" err="1">
                          <a:solidFill>
                            <a:srgbClr val="115076"/>
                          </a:solidFill>
                        </a:rPr>
                        <a:t>er</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9" name="Action Button: Custom 16">
            <a:hlinkClick r:id="" action="ppaction://noaction" highlightClick="1">
              <a:snd r:embed="rId7" name="8 trois octroyer.wav"/>
            </a:hlinkClick>
            <a:extLst>
              <a:ext uri="{FF2B5EF4-FFF2-40B4-BE49-F238E27FC236}">
                <a16:creationId xmlns:a16="http://schemas.microsoft.com/office/drawing/2014/main" id="{FD75FEA1-DB01-4587-8528-6BAC2056B394}"/>
              </a:ext>
            </a:extLst>
          </p:cNvPr>
          <p:cNvSpPr/>
          <p:nvPr/>
        </p:nvSpPr>
        <p:spPr>
          <a:xfrm>
            <a:off x="5974644"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70" name="Picture 69" descr="green checkmark">
            <a:extLst>
              <a:ext uri="{FF2B5EF4-FFF2-40B4-BE49-F238E27FC236}">
                <a16:creationId xmlns:a16="http://schemas.microsoft.com/office/drawing/2014/main" id="{A1DA8115-BA6E-45BD-98FD-1713E2E52C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690" y="2775095"/>
            <a:ext cx="401412" cy="418138"/>
          </a:xfrm>
          <a:prstGeom prst="rect">
            <a:avLst/>
          </a:prstGeom>
        </p:spPr>
      </p:pic>
      <p:pic>
        <p:nvPicPr>
          <p:cNvPr id="71" name="Picture 70" descr="green checkmark">
            <a:extLst>
              <a:ext uri="{FF2B5EF4-FFF2-40B4-BE49-F238E27FC236}">
                <a16:creationId xmlns:a16="http://schemas.microsoft.com/office/drawing/2014/main" id="{4EF857CF-6A1D-41E2-A8B7-B2C2E9381D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690" y="4976435"/>
            <a:ext cx="401412" cy="418138"/>
          </a:xfrm>
          <a:prstGeom prst="rect">
            <a:avLst/>
          </a:prstGeom>
        </p:spPr>
      </p:pic>
      <p:pic>
        <p:nvPicPr>
          <p:cNvPr id="72" name="Picture 71" descr="green checkmark">
            <a:extLst>
              <a:ext uri="{FF2B5EF4-FFF2-40B4-BE49-F238E27FC236}">
                <a16:creationId xmlns:a16="http://schemas.microsoft.com/office/drawing/2014/main" id="{4F9EA8E0-5B8F-4307-AAB0-B50E08096F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5305" y="2775975"/>
            <a:ext cx="401412" cy="418138"/>
          </a:xfrm>
          <a:prstGeom prst="rect">
            <a:avLst/>
          </a:prstGeom>
        </p:spPr>
      </p:pic>
      <p:pic>
        <p:nvPicPr>
          <p:cNvPr id="73" name="Picture 72" descr="green checkmark">
            <a:extLst>
              <a:ext uri="{FF2B5EF4-FFF2-40B4-BE49-F238E27FC236}">
                <a16:creationId xmlns:a16="http://schemas.microsoft.com/office/drawing/2014/main" id="{0F0DDBCA-5CB0-4442-90FE-31EB53077F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4002" y="4976435"/>
            <a:ext cx="401412" cy="418138"/>
          </a:xfrm>
          <a:prstGeom prst="rect">
            <a:avLst/>
          </a:prstGeom>
        </p:spPr>
      </p:pic>
      <p:pic>
        <p:nvPicPr>
          <p:cNvPr id="6" name="Picture 5" descr="Logo&#10;&#10;Description automatically generated">
            <a:extLst>
              <a:ext uri="{FF2B5EF4-FFF2-40B4-BE49-F238E27FC236}">
                <a16:creationId xmlns:a16="http://schemas.microsoft.com/office/drawing/2014/main" id="{E0ECBF9F-3215-B249-8E0F-5BB25E3F48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99725" y="1918959"/>
            <a:ext cx="1020577" cy="1020577"/>
          </a:xfrm>
          <a:prstGeom prst="rect">
            <a:avLst/>
          </a:prstGeom>
        </p:spPr>
      </p:pic>
      <p:pic>
        <p:nvPicPr>
          <p:cNvPr id="26" name="Picture 25" descr="Shape&#10;&#10;Description automatically generated with low confidence">
            <a:extLst>
              <a:ext uri="{FF2B5EF4-FFF2-40B4-BE49-F238E27FC236}">
                <a16:creationId xmlns:a16="http://schemas.microsoft.com/office/drawing/2014/main" id="{59FFA9C6-7038-2246-9E12-173D9EE9880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08441" y="2055813"/>
            <a:ext cx="862455" cy="862455"/>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3A1501AB-6ACC-DA4D-B87B-8361019B49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5414" y="1705428"/>
            <a:ext cx="1447638" cy="1447638"/>
          </a:xfrm>
          <a:prstGeom prst="rect">
            <a:avLst/>
          </a:prstGeom>
        </p:spPr>
      </p:pic>
      <p:pic>
        <p:nvPicPr>
          <p:cNvPr id="37" name="Picture 36">
            <a:extLst>
              <a:ext uri="{FF2B5EF4-FFF2-40B4-BE49-F238E27FC236}">
                <a16:creationId xmlns:a16="http://schemas.microsoft.com/office/drawing/2014/main" id="{9B5D334F-E2CB-0147-917E-DE09B26AE7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5681" y="4224188"/>
            <a:ext cx="934621" cy="934621"/>
          </a:xfrm>
          <a:prstGeom prst="rect">
            <a:avLst/>
          </a:prstGeom>
        </p:spPr>
      </p:pic>
      <p:pic>
        <p:nvPicPr>
          <p:cNvPr id="39" name="Picture 38" descr="Icon&#10;&#10;Description automatically generated">
            <a:extLst>
              <a:ext uri="{FF2B5EF4-FFF2-40B4-BE49-F238E27FC236}">
                <a16:creationId xmlns:a16="http://schemas.microsoft.com/office/drawing/2014/main" id="{B4DAF9D1-4870-3549-9794-167B1922E78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41747" y="4019261"/>
            <a:ext cx="1244573" cy="1244573"/>
          </a:xfrm>
          <a:prstGeom prst="rect">
            <a:avLst/>
          </a:prstGeom>
        </p:spPr>
      </p:pic>
      <p:sp>
        <p:nvSpPr>
          <p:cNvPr id="52" name="TextBox 51">
            <a:extLst>
              <a:ext uri="{FF2B5EF4-FFF2-40B4-BE49-F238E27FC236}">
                <a16:creationId xmlns:a16="http://schemas.microsoft.com/office/drawing/2014/main" id="{853D4472-8FE1-DD45-BE73-CC1833B26C20}"/>
              </a:ext>
            </a:extLst>
          </p:cNvPr>
          <p:cNvSpPr txBox="1"/>
          <p:nvPr/>
        </p:nvSpPr>
        <p:spPr>
          <a:xfrm>
            <a:off x="1818383" y="3433195"/>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53" name="TextBox 52">
            <a:extLst>
              <a:ext uri="{FF2B5EF4-FFF2-40B4-BE49-F238E27FC236}">
                <a16:creationId xmlns:a16="http://schemas.microsoft.com/office/drawing/2014/main" id="{0B7575B2-F8BB-5548-B485-DB3179FC2722}"/>
              </a:ext>
            </a:extLst>
          </p:cNvPr>
          <p:cNvSpPr txBox="1"/>
          <p:nvPr/>
        </p:nvSpPr>
        <p:spPr>
          <a:xfrm>
            <a:off x="4428457" y="3433195"/>
            <a:ext cx="292736"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4" name="TextBox 53">
            <a:extLst>
              <a:ext uri="{FF2B5EF4-FFF2-40B4-BE49-F238E27FC236}">
                <a16:creationId xmlns:a16="http://schemas.microsoft.com/office/drawing/2014/main" id="{F184E13C-48A1-9241-9639-9762200C53EF}"/>
              </a:ext>
            </a:extLst>
          </p:cNvPr>
          <p:cNvSpPr txBox="1"/>
          <p:nvPr/>
        </p:nvSpPr>
        <p:spPr>
          <a:xfrm>
            <a:off x="7513008" y="3433195"/>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55" name="TextBox 54">
            <a:extLst>
              <a:ext uri="{FF2B5EF4-FFF2-40B4-BE49-F238E27FC236}">
                <a16:creationId xmlns:a16="http://schemas.microsoft.com/office/drawing/2014/main" id="{87DB7607-63E3-FA4C-B982-C0A46B9DD069}"/>
              </a:ext>
            </a:extLst>
          </p:cNvPr>
          <p:cNvSpPr txBox="1"/>
          <p:nvPr/>
        </p:nvSpPr>
        <p:spPr>
          <a:xfrm>
            <a:off x="10426627" y="3433195"/>
            <a:ext cx="29843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6" name="TextBox 55">
            <a:extLst>
              <a:ext uri="{FF2B5EF4-FFF2-40B4-BE49-F238E27FC236}">
                <a16:creationId xmlns:a16="http://schemas.microsoft.com/office/drawing/2014/main" id="{21A47A6A-F26C-2E4F-9FE2-02F0A24D9CF0}"/>
              </a:ext>
            </a:extLst>
          </p:cNvPr>
          <p:cNvSpPr txBox="1"/>
          <p:nvPr/>
        </p:nvSpPr>
        <p:spPr>
          <a:xfrm>
            <a:off x="1910013" y="5637593"/>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57" name="TextBox 56">
            <a:extLst>
              <a:ext uri="{FF2B5EF4-FFF2-40B4-BE49-F238E27FC236}">
                <a16:creationId xmlns:a16="http://schemas.microsoft.com/office/drawing/2014/main" id="{1D8F8048-FD7B-5D4B-9747-5DC22BAD306E}"/>
              </a:ext>
            </a:extLst>
          </p:cNvPr>
          <p:cNvSpPr txBox="1"/>
          <p:nvPr/>
        </p:nvSpPr>
        <p:spPr>
          <a:xfrm>
            <a:off x="4431134" y="5637593"/>
            <a:ext cx="292736"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8" name="TextBox 57">
            <a:extLst>
              <a:ext uri="{FF2B5EF4-FFF2-40B4-BE49-F238E27FC236}">
                <a16:creationId xmlns:a16="http://schemas.microsoft.com/office/drawing/2014/main" id="{9BB08250-E07F-BA41-8465-44DF77D1EDD2}"/>
              </a:ext>
            </a:extLst>
          </p:cNvPr>
          <p:cNvSpPr txBox="1"/>
          <p:nvPr/>
        </p:nvSpPr>
        <p:spPr>
          <a:xfrm>
            <a:off x="7723004" y="5637593"/>
            <a:ext cx="316096"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9" name="TextBox 58">
            <a:extLst>
              <a:ext uri="{FF2B5EF4-FFF2-40B4-BE49-F238E27FC236}">
                <a16:creationId xmlns:a16="http://schemas.microsoft.com/office/drawing/2014/main" id="{A84EDFA5-558F-9744-8DC7-BC6124B3242E}"/>
              </a:ext>
            </a:extLst>
          </p:cNvPr>
          <p:cNvSpPr txBox="1"/>
          <p:nvPr/>
        </p:nvSpPr>
        <p:spPr>
          <a:xfrm>
            <a:off x="10240765" y="5637593"/>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Tree>
    <p:extLst>
      <p:ext uri="{BB962C8B-B14F-4D97-AF65-F5344CB8AC3E}">
        <p14:creationId xmlns:p14="http://schemas.microsoft.com/office/powerpoint/2010/main" val="1749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58" grpId="0" animBg="1"/>
      <p:bldP spid="5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[oi]</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3103894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F8E73-B5E6-474A-B4C5-098B6D6E0876}"/>
              </a:ext>
            </a:extLst>
          </p:cNvPr>
          <p:cNvSpPr>
            <a:spLocks noGrp="1"/>
          </p:cNvSpPr>
          <p:nvPr>
            <p:ph type="title"/>
          </p:nvPr>
        </p:nvSpPr>
        <p:spPr>
          <a:xfrm>
            <a:off x="0" y="-318009"/>
            <a:ext cx="3457576" cy="340410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pic>
        <p:nvPicPr>
          <p:cNvPr id="4098" name="Picture 2" descr="person looking into a microsc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8694" y="752355"/>
            <a:ext cx="2274609" cy="2780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7F75E3-815F-4020-9804-8456D515E7AC}"/>
              </a:ext>
            </a:extLst>
          </p:cNvPr>
          <p:cNvSpPr txBox="1"/>
          <p:nvPr/>
        </p:nvSpPr>
        <p:spPr>
          <a:xfrm>
            <a:off x="4876796" y="3626875"/>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see]</a:t>
            </a:r>
          </a:p>
        </p:txBody>
      </p:sp>
      <p:sp>
        <p:nvSpPr>
          <p:cNvPr id="3" name="TextBox 2"/>
          <p:cNvSpPr txBox="1"/>
          <p:nvPr/>
        </p:nvSpPr>
        <p:spPr>
          <a:xfrm>
            <a:off x="4543096" y="4367649"/>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oi</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59016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i voi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subTnLst>
                                    <p:audio>
                                      <p:cMediaNode>
                                        <p:cTn display="0" masterRel="sameClick">
                                          <p:stCondLst>
                                            <p:cond evt="begin" delay="0">
                                              <p:tn val="15"/>
                                            </p:cond>
                                          </p:stCondLst>
                                          <p:endCondLst>
                                            <p:cond evt="onStopAudio" delay="0">
                                              <p:tgtEl>
                                                <p:sldTgt/>
                                              </p:tgtEl>
                                            </p:cond>
                                          </p:endCondLst>
                                        </p:cTn>
                                        <p:tgtEl>
                                          <p:sndTgt r:embed="rId4" name="oi voir.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F8E73-B5E6-474A-B4C5-098B6D6E0876}"/>
              </a:ext>
            </a:extLst>
          </p:cNvPr>
          <p:cNvSpPr>
            <a:spLocks noGrp="1"/>
          </p:cNvSpPr>
          <p:nvPr>
            <p:ph type="title"/>
          </p:nvPr>
        </p:nvSpPr>
        <p:spPr>
          <a:xfrm>
            <a:off x="0" y="-318009"/>
            <a:ext cx="3457576" cy="340410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pic>
        <p:nvPicPr>
          <p:cNvPr id="4098" name="Picture 2" descr="person looking into a microsc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8694" y="752355"/>
            <a:ext cx="2274609" cy="2780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7F75E3-815F-4020-9804-8456D515E7AC}"/>
              </a:ext>
            </a:extLst>
          </p:cNvPr>
          <p:cNvSpPr txBox="1"/>
          <p:nvPr/>
        </p:nvSpPr>
        <p:spPr>
          <a:xfrm>
            <a:off x="4876796" y="3626875"/>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see]</a:t>
            </a:r>
          </a:p>
        </p:txBody>
      </p:sp>
      <p:sp>
        <p:nvSpPr>
          <p:cNvPr id="3" name="TextBox 2"/>
          <p:cNvSpPr txBox="1"/>
          <p:nvPr/>
        </p:nvSpPr>
        <p:spPr>
          <a:xfrm>
            <a:off x="4543096" y="4367649"/>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oi</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27602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i voi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subTnLst>
                                    <p:audio>
                                      <p:cMediaNode>
                                        <p:cTn display="0" masterRel="sameClick">
                                          <p:stCondLst>
                                            <p:cond evt="begin" delay="0">
                                              <p:tn val="15"/>
                                            </p:cond>
                                          </p:stCondLst>
                                          <p:endCondLst>
                                            <p:cond evt="onStopAudio" delay="0">
                                              <p:tgtEl>
                                                <p:sldTgt/>
                                              </p:tgtEl>
                                            </p:cond>
                                          </p:endCondLst>
                                        </p:cTn>
                                        <p:tgtEl>
                                          <p:sndTgt r:embed="rId4" name="oi voir.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9680" y="54250"/>
            <a:ext cx="10515600" cy="1385668"/>
          </a:xfrm>
        </p:spPr>
        <p:txBody>
          <a:bodyPr>
            <a:noAutofit/>
          </a:bodyPr>
          <a:lstStyle/>
          <a:p>
            <a:pPr algn="ctr"/>
            <a:r>
              <a:rPr lang="en-GB" sz="12000" b="1" dirty="0">
                <a:solidFill>
                  <a:srgbClr val="115076"/>
                </a:solidFill>
                <a:cs typeface="Calibri" panose="020F0502020204030204" pitchFamily="34" charset="0"/>
              </a:rPr>
              <a:t>oi</a:t>
            </a:r>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descr="man looking through a microscop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9890" y="1533248"/>
            <a:ext cx="1135640" cy="1385668"/>
          </a:xfrm>
          <a:prstGeom prst="rect">
            <a:avLst/>
          </a:prstGeom>
        </p:spPr>
      </p:pic>
      <p:sp>
        <p:nvSpPr>
          <p:cNvPr id="16" name="Rectangle 15">
            <a:extLst>
              <a:ext uri="{FF2B5EF4-FFF2-40B4-BE49-F238E27FC236}">
                <a16:creationId xmlns:a16="http://schemas.microsoft.com/office/drawing/2014/main" id="{66442510-A8AF-46E5-A410-C2B40F7997CD}"/>
              </a:ext>
            </a:extLst>
          </p:cNvPr>
          <p:cNvSpPr/>
          <p:nvPr/>
        </p:nvSpPr>
        <p:spPr>
          <a:xfrm>
            <a:off x="5236708" y="2811292"/>
            <a:ext cx="159210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see</a:t>
            </a:r>
            <a:endPar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Right Arrow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4255" y="1473585"/>
            <a:ext cx="1198955" cy="1248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3" name="Picture 6" descr="little boy waving"/>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635406" y="4502432"/>
            <a:ext cx="1198955" cy="17631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8" name="Rectangle 17"/>
          <p:cNvSpPr/>
          <p:nvPr/>
        </p:nvSpPr>
        <p:spPr>
          <a:xfrm>
            <a:off x="5100874" y="5352419"/>
            <a:ext cx="161294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[why</a:t>
            </a:r>
            <a:r>
              <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8912269" y="1298905"/>
            <a:ext cx="225093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re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08776" y="4502432"/>
            <a:ext cx="888752" cy="1496318"/>
          </a:xfrm>
          <a:prstGeom prst="rect">
            <a:avLst/>
          </a:prstGeom>
        </p:spPr>
      </p:pic>
    </p:spTree>
    <p:extLst>
      <p:ext uri="{BB962C8B-B14F-4D97-AF65-F5344CB8AC3E}">
        <p14:creationId xmlns:p14="http://schemas.microsoft.com/office/powerpoint/2010/main" val="20824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voi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oi pourquoi.wav"/>
                                        </p:tgtEl>
                                      </p:cMediaNode>
                                    </p:audio>
                                  </p:sub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oi voir.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7" name="oi droi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7" name="oi droi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8" name="oi avoi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8" name="oi avoi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9" name="oi au revoi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subTnLst>
                                    <p:audio>
                                      <p:cMediaNode>
                                        <p:cTn display="0" masterRel="sameClick">
                                          <p:stCondLst>
                                            <p:cond evt="begin" delay="0">
                                              <p:tn val="49"/>
                                            </p:cond>
                                          </p:stCondLst>
                                          <p:endCondLst>
                                            <p:cond evt="onStopAudio" delay="0">
                                              <p:tgtEl>
                                                <p:sldTgt/>
                                              </p:tgtEl>
                                            </p:cond>
                                          </p:endCondLst>
                                        </p:cTn>
                                        <p:tgtEl>
                                          <p:sndTgt r:embed="rId9" name="oi au revoi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subTnLst>
                                    <p:audio>
                                      <p:cMediaNode>
                                        <p:cTn display="0" masterRel="sameClick">
                                          <p:stCondLst>
                                            <p:cond evt="begin" delay="0">
                                              <p:tn val="54"/>
                                            </p:cond>
                                          </p:stCondLst>
                                          <p:endCondLst>
                                            <p:cond evt="onStopAudio" delay="0">
                                              <p:tgtEl>
                                                <p:sldTgt/>
                                              </p:tgtEl>
                                            </p:cond>
                                          </p:endCondLst>
                                        </p:cTn>
                                        <p:tgtEl>
                                          <p:sndTgt r:embed="rId5" name="oi pourquo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5" name="oi pourquo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subTnLst>
                                    <p:audio>
                                      <p:cMediaNode>
                                        <p:cTn display="0" masterRel="sameClick">
                                          <p:stCondLst>
                                            <p:cond evt="begin" delay="0">
                                              <p:tn val="64"/>
                                            </p:cond>
                                          </p:stCondLst>
                                          <p:endCondLst>
                                            <p:cond evt="onStopAudio" delay="0">
                                              <p:tgtEl>
                                                <p:sldTgt/>
                                              </p:tgtEl>
                                            </p:cond>
                                          </p:endCondLst>
                                        </p:cTn>
                                        <p:tgtEl>
                                          <p:sndTgt r:embed="rId10" name="oi troi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oi tro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6" grpId="0"/>
      <p:bldP spid="4" grpId="0"/>
      <p:bldP spid="7" grpId="0"/>
      <p:bldP spid="9" grpId="0"/>
      <p:bldP spid="10" grpId="0"/>
      <p:bldP spid="18" grpId="0"/>
      <p:bldP spid="14" grpId="0"/>
      <p:bldP spid="3"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[oi]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Combien de fois entend-on SSC [oi] ?</a:t>
            </a:r>
          </a:p>
        </p:txBody>
      </p:sp>
      <p:sp>
        <p:nvSpPr>
          <p:cNvPr id="6" name="Rounded Rectangle 46">
            <a:extLst>
              <a:ext uri="{FF2B5EF4-FFF2-40B4-BE49-F238E27FC236}">
                <a16:creationId xmlns:a16="http://schemas.microsoft.com/office/drawing/2014/main" id="{67251DE8-ADEF-4D64-81AA-680AC486BDF1}"/>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12" name="Rectangle 11">
            <a:hlinkClick r:id="" action="ppaction://noaction">
              <a:snd r:embed="rId4" name="1 on ne peut pas choisir ses voisins.wav"/>
            </a:hlinkClick>
            <a:extLst>
              <a:ext uri="{FF2B5EF4-FFF2-40B4-BE49-F238E27FC236}">
                <a16:creationId xmlns:a16="http://schemas.microsoft.com/office/drawing/2014/main" id="{23B1F572-80D6-4074-A3CC-D2E23690242C}"/>
              </a:ext>
            </a:extLst>
          </p:cNvPr>
          <p:cNvSpPr/>
          <p:nvPr/>
        </p:nvSpPr>
        <p:spPr>
          <a:xfrm>
            <a:off x="410192" y="217925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ectangle 12">
            <a:hlinkClick r:id="" action="ppaction://noaction">
              <a:snd r:embed="rId5" name="2 francois a  deux mois pour ecrire l'histoire.wav"/>
            </a:hlinkClick>
            <a:extLst>
              <a:ext uri="{FF2B5EF4-FFF2-40B4-BE49-F238E27FC236}">
                <a16:creationId xmlns:a16="http://schemas.microsoft.com/office/drawing/2014/main" id="{7D397286-9C9D-4B13-9295-884F60A0A76A}"/>
              </a:ext>
            </a:extLst>
          </p:cNvPr>
          <p:cNvSpPr/>
          <p:nvPr/>
        </p:nvSpPr>
        <p:spPr>
          <a:xfrm>
            <a:off x="410192" y="3568261"/>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hlinkClick r:id="" action="ppaction://noaction">
              <a:snd r:embed="rId6" name="3 le roi voit pourquoi la reine a ecrit la loi.wav"/>
            </a:hlinkClick>
            <a:extLst>
              <a:ext uri="{FF2B5EF4-FFF2-40B4-BE49-F238E27FC236}">
                <a16:creationId xmlns:a16="http://schemas.microsoft.com/office/drawing/2014/main" id="{533AED8F-F0F1-42CF-A984-B1EB505BB5A5}"/>
              </a:ext>
            </a:extLst>
          </p:cNvPr>
          <p:cNvSpPr/>
          <p:nvPr/>
        </p:nvSpPr>
        <p:spPr>
          <a:xfrm>
            <a:off x="410192" y="4957263"/>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10FDC00-11F3-4C0F-81C8-15C3671FD3E3}"/>
              </a:ext>
            </a:extLst>
          </p:cNvPr>
          <p:cNvSpPr txBox="1"/>
          <p:nvPr/>
        </p:nvSpPr>
        <p:spPr>
          <a:xfrm>
            <a:off x="1064493" y="2114583"/>
            <a:ext cx="573263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On ne peut pas ch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sir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ses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v</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sins.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rPr>
              <a:t>You cannot choose your neighbours.</a:t>
            </a:r>
            <a:endParaRPr kumimoji="0" lang="en-GB" sz="18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29C2A268-3791-451F-AD7A-CC869F1F4516}"/>
              </a:ext>
            </a:extLst>
          </p:cNvPr>
          <p:cNvSpPr txBox="1"/>
          <p:nvPr/>
        </p:nvSpPr>
        <p:spPr>
          <a:xfrm>
            <a:off x="1064492" y="3487251"/>
            <a:ext cx="857281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Franç</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 deux m</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pour écrire l'hist</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rPr>
              <a:t>Francois has two months to write the story.</a:t>
            </a:r>
            <a:endParaRPr kumimoji="0" lang="en-GB" sz="18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78CBCCA6-011E-4456-9684-7A43FE1247CA}"/>
              </a:ext>
            </a:extLst>
          </p:cNvPr>
          <p:cNvSpPr txBox="1"/>
          <p:nvPr/>
        </p:nvSpPr>
        <p:spPr>
          <a:xfrm>
            <a:off x="1064492" y="4859919"/>
            <a:ext cx="699339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r</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v</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pourqu</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reine a écrit la l</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rPr>
              <a:t>The king sees why the queen wrote the law.</a:t>
            </a:r>
            <a:endParaRPr kumimoji="0" lang="en-GB" sz="18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5" name="Table 6">
            <a:extLst>
              <a:ext uri="{FF2B5EF4-FFF2-40B4-BE49-F238E27FC236}">
                <a16:creationId xmlns:a16="http://schemas.microsoft.com/office/drawing/2014/main" id="{70B4A72D-805C-4C5A-9E4A-F7124CF696B4}"/>
              </a:ext>
            </a:extLst>
          </p:cNvPr>
          <p:cNvGraphicFramePr>
            <a:graphicFrameLocks noGrp="1"/>
          </p:cNvGraphicFramePr>
          <p:nvPr/>
        </p:nvGraphicFramePr>
        <p:xfrm>
          <a:off x="8161505" y="1096230"/>
          <a:ext cx="3665268" cy="1828800"/>
        </p:xfrm>
        <a:graphic>
          <a:graphicData uri="http://schemas.openxmlformats.org/drawingml/2006/table">
            <a:tbl>
              <a:tblPr firstRow="1" bandRow="1">
                <a:tableStyleId>{21E4AEA4-8DFA-4A89-87EB-49C32662AFE0}</a:tableStyleId>
              </a:tblPr>
              <a:tblGrid>
                <a:gridCol w="1832634">
                  <a:extLst>
                    <a:ext uri="{9D8B030D-6E8A-4147-A177-3AD203B41FA5}">
                      <a16:colId xmlns:a16="http://schemas.microsoft.com/office/drawing/2014/main" val="3136071181"/>
                    </a:ext>
                  </a:extLst>
                </a:gridCol>
                <a:gridCol w="1832634">
                  <a:extLst>
                    <a:ext uri="{9D8B030D-6E8A-4147-A177-3AD203B41FA5}">
                      <a16:colId xmlns:a16="http://schemas.microsoft.com/office/drawing/2014/main" val="1749727878"/>
                    </a:ext>
                  </a:extLst>
                </a:gridCol>
              </a:tblGrid>
              <a:tr h="370840">
                <a:tc>
                  <a:txBody>
                    <a:bodyPr/>
                    <a:lstStyle/>
                    <a:p>
                      <a:pPr algn="ctr"/>
                      <a:r>
                        <a:rPr lang="fr-FR" sz="2400" dirty="0"/>
                        <a:t>phrase</a:t>
                      </a:r>
                    </a:p>
                  </a:txBody>
                  <a:tcPr/>
                </a:tc>
                <a:tc>
                  <a:txBody>
                    <a:bodyPr/>
                    <a:lstStyle/>
                    <a:p>
                      <a:pPr algn="ctr"/>
                      <a:r>
                        <a:rPr lang="fr-FR" sz="2400" dirty="0"/>
                        <a:t>combien ?</a:t>
                      </a:r>
                    </a:p>
                  </a:txBody>
                  <a:tcPr/>
                </a:tc>
                <a:extLst>
                  <a:ext uri="{0D108BD9-81ED-4DB2-BD59-A6C34878D82A}">
                    <a16:rowId xmlns:a16="http://schemas.microsoft.com/office/drawing/2014/main" val="897094216"/>
                  </a:ext>
                </a:extLst>
              </a:tr>
              <a:tr h="370840">
                <a:tc>
                  <a:txBody>
                    <a:bodyPr/>
                    <a:lstStyle/>
                    <a:p>
                      <a:pPr algn="ctr"/>
                      <a:r>
                        <a:rPr lang="fr-FR" sz="2400" dirty="0">
                          <a:solidFill>
                            <a:srgbClr val="115076"/>
                          </a:solidFill>
                        </a:rPr>
                        <a:t>1</a:t>
                      </a:r>
                    </a:p>
                  </a:txBody>
                  <a:tcPr/>
                </a:tc>
                <a:tc>
                  <a:txBody>
                    <a:bodyPr/>
                    <a:lstStyle/>
                    <a:p>
                      <a:pPr algn="ctr"/>
                      <a:endParaRPr lang="fr-FR" sz="2400" dirty="0"/>
                    </a:p>
                  </a:txBody>
                  <a:tcPr/>
                </a:tc>
                <a:extLst>
                  <a:ext uri="{0D108BD9-81ED-4DB2-BD59-A6C34878D82A}">
                    <a16:rowId xmlns:a16="http://schemas.microsoft.com/office/drawing/2014/main" val="1958898755"/>
                  </a:ext>
                </a:extLst>
              </a:tr>
              <a:tr h="370840">
                <a:tc>
                  <a:txBody>
                    <a:bodyPr/>
                    <a:lstStyle/>
                    <a:p>
                      <a:pPr algn="ctr"/>
                      <a:r>
                        <a:rPr lang="fr-FR" sz="2400" dirty="0">
                          <a:solidFill>
                            <a:srgbClr val="115076"/>
                          </a:solidFill>
                        </a:rPr>
                        <a:t>2</a:t>
                      </a:r>
                    </a:p>
                  </a:txBody>
                  <a:tcPr/>
                </a:tc>
                <a:tc>
                  <a:txBody>
                    <a:bodyPr/>
                    <a:lstStyle/>
                    <a:p>
                      <a:pPr algn="ctr"/>
                      <a:endParaRPr lang="fr-FR" sz="2400" dirty="0"/>
                    </a:p>
                  </a:txBody>
                  <a:tcPr/>
                </a:tc>
                <a:extLst>
                  <a:ext uri="{0D108BD9-81ED-4DB2-BD59-A6C34878D82A}">
                    <a16:rowId xmlns:a16="http://schemas.microsoft.com/office/drawing/2014/main" val="3010207899"/>
                  </a:ext>
                </a:extLst>
              </a:tr>
              <a:tr h="370840">
                <a:tc>
                  <a:txBody>
                    <a:bodyPr/>
                    <a:lstStyle/>
                    <a:p>
                      <a:pPr algn="ctr"/>
                      <a:r>
                        <a:rPr lang="fr-FR" sz="2400" dirty="0">
                          <a:solidFill>
                            <a:srgbClr val="115076"/>
                          </a:solidFill>
                        </a:rPr>
                        <a:t>3</a:t>
                      </a:r>
                    </a:p>
                  </a:txBody>
                  <a:tcPr/>
                </a:tc>
                <a:tc>
                  <a:txBody>
                    <a:bodyPr/>
                    <a:lstStyle/>
                    <a:p>
                      <a:pPr algn="ctr"/>
                      <a:endParaRPr lang="fr-FR" sz="2400" dirty="0"/>
                    </a:p>
                  </a:txBody>
                  <a:tcPr/>
                </a:tc>
                <a:extLst>
                  <a:ext uri="{0D108BD9-81ED-4DB2-BD59-A6C34878D82A}">
                    <a16:rowId xmlns:a16="http://schemas.microsoft.com/office/drawing/2014/main" val="3779201717"/>
                  </a:ext>
                </a:extLst>
              </a:tr>
            </a:tbl>
          </a:graphicData>
        </a:graphic>
      </p:graphicFrame>
      <p:pic>
        <p:nvPicPr>
          <p:cNvPr id="15" name="Picture 14" descr="green checkmark">
            <a:extLst>
              <a:ext uri="{FF2B5EF4-FFF2-40B4-BE49-F238E27FC236}">
                <a16:creationId xmlns:a16="http://schemas.microsoft.com/office/drawing/2014/main" id="{110D2390-7ED0-45D1-8908-792AD7A938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7475" y="1637945"/>
            <a:ext cx="282522" cy="294294"/>
          </a:xfrm>
          <a:prstGeom prst="rect">
            <a:avLst/>
          </a:prstGeom>
        </p:spPr>
      </p:pic>
      <p:pic>
        <p:nvPicPr>
          <p:cNvPr id="16" name="Picture 15" descr="green checkmark">
            <a:extLst>
              <a:ext uri="{FF2B5EF4-FFF2-40B4-BE49-F238E27FC236}">
                <a16:creationId xmlns:a16="http://schemas.microsoft.com/office/drawing/2014/main" id="{A4F8C153-3B7B-49F2-9420-3B5D05F165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8800" y="1643600"/>
            <a:ext cx="282522" cy="294294"/>
          </a:xfrm>
          <a:prstGeom prst="rect">
            <a:avLst/>
          </a:prstGeom>
        </p:spPr>
      </p:pic>
      <p:pic>
        <p:nvPicPr>
          <p:cNvPr id="17" name="Picture 16" descr="green checkmark">
            <a:extLst>
              <a:ext uri="{FF2B5EF4-FFF2-40B4-BE49-F238E27FC236}">
                <a16:creationId xmlns:a16="http://schemas.microsoft.com/office/drawing/2014/main" id="{B038FE1E-0B52-4F13-AA0D-C3A6CEE83C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0737" y="2099843"/>
            <a:ext cx="282522" cy="294294"/>
          </a:xfrm>
          <a:prstGeom prst="rect">
            <a:avLst/>
          </a:prstGeom>
        </p:spPr>
      </p:pic>
      <p:pic>
        <p:nvPicPr>
          <p:cNvPr id="21" name="Picture 20" descr="green checkmark">
            <a:extLst>
              <a:ext uri="{FF2B5EF4-FFF2-40B4-BE49-F238E27FC236}">
                <a16:creationId xmlns:a16="http://schemas.microsoft.com/office/drawing/2014/main" id="{91D5CE89-4BC5-4C74-98B9-2F3A44C909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8800" y="2099843"/>
            <a:ext cx="282522" cy="294294"/>
          </a:xfrm>
          <a:prstGeom prst="rect">
            <a:avLst/>
          </a:prstGeom>
        </p:spPr>
      </p:pic>
      <p:pic>
        <p:nvPicPr>
          <p:cNvPr id="22" name="Picture 21" descr="green checkmark">
            <a:extLst>
              <a:ext uri="{FF2B5EF4-FFF2-40B4-BE49-F238E27FC236}">
                <a16:creationId xmlns:a16="http://schemas.microsoft.com/office/drawing/2014/main" id="{BF0E0E7D-95E0-4767-95BB-563B8E1F81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1622" y="2099843"/>
            <a:ext cx="282522" cy="294294"/>
          </a:xfrm>
          <a:prstGeom prst="rect">
            <a:avLst/>
          </a:prstGeom>
        </p:spPr>
      </p:pic>
      <p:pic>
        <p:nvPicPr>
          <p:cNvPr id="23" name="Picture 22" descr="green checkmark">
            <a:extLst>
              <a:ext uri="{FF2B5EF4-FFF2-40B4-BE49-F238E27FC236}">
                <a16:creationId xmlns:a16="http://schemas.microsoft.com/office/drawing/2014/main" id="{4D784DE5-5628-4C5C-BEC3-123F56310F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0257" y="2561741"/>
            <a:ext cx="282522" cy="294294"/>
          </a:xfrm>
          <a:prstGeom prst="rect">
            <a:avLst/>
          </a:prstGeom>
        </p:spPr>
      </p:pic>
      <p:pic>
        <p:nvPicPr>
          <p:cNvPr id="24" name="Picture 23" descr="green checkmark">
            <a:extLst>
              <a:ext uri="{FF2B5EF4-FFF2-40B4-BE49-F238E27FC236}">
                <a16:creationId xmlns:a16="http://schemas.microsoft.com/office/drawing/2014/main" id="{37745810-AFC4-4A71-940C-09EA13A89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8800" y="2568934"/>
            <a:ext cx="282522" cy="294294"/>
          </a:xfrm>
          <a:prstGeom prst="rect">
            <a:avLst/>
          </a:prstGeom>
        </p:spPr>
      </p:pic>
      <p:pic>
        <p:nvPicPr>
          <p:cNvPr id="25" name="Picture 24" descr="green checkmark">
            <a:extLst>
              <a:ext uri="{FF2B5EF4-FFF2-40B4-BE49-F238E27FC236}">
                <a16:creationId xmlns:a16="http://schemas.microsoft.com/office/drawing/2014/main" id="{CE78FB98-71BE-499D-85C6-FAF7EC3E85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1622" y="2555429"/>
            <a:ext cx="282522" cy="294294"/>
          </a:xfrm>
          <a:prstGeom prst="rect">
            <a:avLst/>
          </a:prstGeom>
        </p:spPr>
      </p:pic>
      <p:pic>
        <p:nvPicPr>
          <p:cNvPr id="26" name="Picture 25" descr="green checkmark">
            <a:extLst>
              <a:ext uri="{FF2B5EF4-FFF2-40B4-BE49-F238E27FC236}">
                <a16:creationId xmlns:a16="http://schemas.microsoft.com/office/drawing/2014/main" id="{C11CFBE5-CFE5-4761-930D-06B57FA081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43527" y="2555429"/>
            <a:ext cx="282522" cy="294294"/>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2D056436-1747-4451-BB70-57472645BA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1505" y="3296814"/>
            <a:ext cx="3665268" cy="2265186"/>
          </a:xfrm>
          <a:prstGeom prst="rect">
            <a:avLst/>
          </a:prstGeom>
        </p:spPr>
      </p:pic>
    </p:spTree>
    <p:extLst>
      <p:ext uri="{BB962C8B-B14F-4D97-AF65-F5344CB8AC3E}">
        <p14:creationId xmlns:p14="http://schemas.microsoft.com/office/powerpoint/2010/main" val="39748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a:solidFill>
                  <a:schemeClr val="bg1"/>
                </a:solidFill>
              </a:rPr>
              <a:t>Des virelangues avec [oi]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excusez_moi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excusez_moi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excusez_moi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125368" y="2061837"/>
            <a:ext cx="10013687"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Excusez-m</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madem</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selle,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él</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gnez</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le d</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gt</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de la framb</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rPr>
              <a:t>[Excuse me miss, move your finger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rPr>
              <a:t>away from the raspberry.]</a:t>
            </a:r>
            <a:endPar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4" name="Picture 13" descr="A picture containing aircraft&#10;&#10;Description automatically generated">
            <a:extLst>
              <a:ext uri="{FF2B5EF4-FFF2-40B4-BE49-F238E27FC236}">
                <a16:creationId xmlns:a16="http://schemas.microsoft.com/office/drawing/2014/main" id="{79B6C1A1-2F62-45E5-8B15-22A62B6A610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165" t="6190" r="31647" b="7619"/>
          <a:stretch/>
        </p:blipFill>
        <p:spPr>
          <a:xfrm rot="1896997">
            <a:off x="2368292" y="3765977"/>
            <a:ext cx="528799" cy="765994"/>
          </a:xfrm>
          <a:prstGeom prst="rect">
            <a:avLst/>
          </a:prstGeom>
        </p:spPr>
      </p:pic>
      <p:pic>
        <p:nvPicPr>
          <p:cNvPr id="22" name="Picture 21" descr="A picture containing text, vector graphics&#10;&#10;Description automatically generated">
            <a:extLst>
              <a:ext uri="{FF2B5EF4-FFF2-40B4-BE49-F238E27FC236}">
                <a16:creationId xmlns:a16="http://schemas.microsoft.com/office/drawing/2014/main" id="{7EECD2E7-497C-462C-8C7D-90671285A0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000" y="2954132"/>
            <a:ext cx="2291309" cy="3222940"/>
          </a:xfrm>
          <a:prstGeom prst="rect">
            <a:avLst/>
          </a:prstGeom>
        </p:spPr>
      </p:pic>
    </p:spTree>
    <p:extLst>
      <p:ext uri="{BB962C8B-B14F-4D97-AF65-F5344CB8AC3E}">
        <p14:creationId xmlns:p14="http://schemas.microsoft.com/office/powerpoint/2010/main" val="2710975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a:solidFill>
                  <a:schemeClr val="bg1"/>
                </a:solidFill>
              </a:rPr>
              <a:t>Des virelangues avec [oi]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on_se_dit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on_se_dit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on_se_dit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125368" y="2061837"/>
            <a:ext cx="10013687"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On se dit au rev</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r</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le s</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r, toutef</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s</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on va se rev</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rPr>
              <a:t>[We say goodbye in the evening,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rPr>
              <a:t>nevertheless</a:t>
            </a:r>
            <a:r>
              <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rPr>
              <a:t> we will see each other again.]</a:t>
            </a:r>
            <a:endPar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3" name="Picture 2" descr="Shape&#10;&#10;Description automatically generated">
            <a:extLst>
              <a:ext uri="{FF2B5EF4-FFF2-40B4-BE49-F238E27FC236}">
                <a16:creationId xmlns:a16="http://schemas.microsoft.com/office/drawing/2014/main" id="{D547ED6C-E359-4B61-8C83-7FF9B1B8D1E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622" b="18931"/>
          <a:stretch/>
        </p:blipFill>
        <p:spPr>
          <a:xfrm flipH="1">
            <a:off x="-1" y="2856230"/>
            <a:ext cx="2841172" cy="3522799"/>
          </a:xfrm>
          <a:prstGeom prst="rect">
            <a:avLst/>
          </a:prstGeom>
        </p:spPr>
      </p:pic>
    </p:spTree>
    <p:extLst>
      <p:ext uri="{BB962C8B-B14F-4D97-AF65-F5344CB8AC3E}">
        <p14:creationId xmlns:p14="http://schemas.microsoft.com/office/powerpoint/2010/main" val="509388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Des </a:t>
            </a:r>
            <a:r>
              <a:rPr lang="fr-FR" sz="3600" b="1" dirty="0">
                <a:solidFill>
                  <a:schemeClr val="bg1"/>
                </a:solidFill>
              </a:rPr>
              <a:t>virelangues</a:t>
            </a:r>
            <a:r>
              <a:rPr lang="en-GB" sz="3600" b="1" dirty="0">
                <a:solidFill>
                  <a:schemeClr val="bg1"/>
                </a:solidFill>
              </a:rPr>
              <a:t> avec [oi]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il_fait_froid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il_fait_froid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il_fait_froid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125368" y="2061837"/>
            <a:ext cx="10013687"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Il fait fr</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d lorsqu’on s'ass</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t à la dr</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te</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du r</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rPr>
              <a:t>[It is cold when you sit to the right of the king.]</a:t>
            </a:r>
            <a:endPar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6" name="Picture 5" descr="A person wearing a garment&#10;&#10;Description automatically generated with low confidence">
            <a:extLst>
              <a:ext uri="{FF2B5EF4-FFF2-40B4-BE49-F238E27FC236}">
                <a16:creationId xmlns:a16="http://schemas.microsoft.com/office/drawing/2014/main" id="{3B957012-4F80-40F1-809A-027BF90C6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65" y="3739837"/>
            <a:ext cx="2242457" cy="2720998"/>
          </a:xfrm>
          <a:prstGeom prst="rect">
            <a:avLst/>
          </a:prstGeom>
        </p:spPr>
      </p:pic>
      <p:pic>
        <p:nvPicPr>
          <p:cNvPr id="12" name="Picture 11">
            <a:extLst>
              <a:ext uri="{FF2B5EF4-FFF2-40B4-BE49-F238E27FC236}">
                <a16:creationId xmlns:a16="http://schemas.microsoft.com/office/drawing/2014/main" id="{33E038BD-09E4-4F28-92F7-5457470A13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052" y="4566436"/>
            <a:ext cx="1483865" cy="1817557"/>
          </a:xfrm>
          <a:prstGeom prst="rect">
            <a:avLst/>
          </a:prstGeom>
        </p:spPr>
      </p:pic>
    </p:spTree>
    <p:extLst>
      <p:ext uri="{BB962C8B-B14F-4D97-AF65-F5344CB8AC3E}">
        <p14:creationId xmlns:p14="http://schemas.microsoft.com/office/powerpoint/2010/main" val="3190420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[oi]</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p:txBody>
      </p:sp>
    </p:spTree>
    <p:extLst>
      <p:ext uri="{BB962C8B-B14F-4D97-AF65-F5344CB8AC3E}">
        <p14:creationId xmlns:p14="http://schemas.microsoft.com/office/powerpoint/2010/main" val="1260062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F8E73-B5E6-474A-B4C5-098B6D6E0876}"/>
              </a:ext>
            </a:extLst>
          </p:cNvPr>
          <p:cNvSpPr>
            <a:spLocks noGrp="1"/>
          </p:cNvSpPr>
          <p:nvPr>
            <p:ph type="title"/>
          </p:nvPr>
        </p:nvSpPr>
        <p:spPr>
          <a:xfrm>
            <a:off x="0" y="-318009"/>
            <a:ext cx="3457576" cy="340410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pic>
        <p:nvPicPr>
          <p:cNvPr id="4098" name="Picture 2" descr="person looking into a microsc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8694" y="752355"/>
            <a:ext cx="2274609" cy="2780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7F75E3-815F-4020-9804-8456D515E7AC}"/>
              </a:ext>
            </a:extLst>
          </p:cNvPr>
          <p:cNvSpPr txBox="1"/>
          <p:nvPr/>
        </p:nvSpPr>
        <p:spPr>
          <a:xfrm>
            <a:off x="4876796" y="3626875"/>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see]</a:t>
            </a:r>
          </a:p>
        </p:txBody>
      </p:sp>
      <p:sp>
        <p:nvSpPr>
          <p:cNvPr id="3" name="TextBox 2"/>
          <p:cNvSpPr txBox="1"/>
          <p:nvPr/>
        </p:nvSpPr>
        <p:spPr>
          <a:xfrm>
            <a:off x="4543096" y="4367649"/>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oi</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80106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i voi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subTnLst>
                                    <p:audio>
                                      <p:cMediaNode>
                                        <p:cTn display="0" masterRel="sameClick">
                                          <p:stCondLst>
                                            <p:cond evt="begin" delay="0">
                                              <p:tn val="15"/>
                                            </p:cond>
                                          </p:stCondLst>
                                          <p:endCondLst>
                                            <p:cond evt="onStopAudio" delay="0">
                                              <p:tgtEl>
                                                <p:sldTgt/>
                                              </p:tgtEl>
                                            </p:cond>
                                          </p:endCondLst>
                                        </p:cTn>
                                        <p:tgtEl>
                                          <p:sndTgt r:embed="rId4" name="oi voir.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9680" y="54250"/>
            <a:ext cx="10515600" cy="1385668"/>
          </a:xfrm>
        </p:spPr>
        <p:txBody>
          <a:bodyPr>
            <a:noAutofit/>
          </a:bodyPr>
          <a:lstStyle/>
          <a:p>
            <a:pPr algn="ctr"/>
            <a:r>
              <a:rPr lang="en-GB" sz="12000" b="1" dirty="0">
                <a:solidFill>
                  <a:srgbClr val="115076"/>
                </a:solidFill>
                <a:cs typeface="Calibri" panose="020F0502020204030204" pitchFamily="34" charset="0"/>
              </a:rPr>
              <a:t>oi</a:t>
            </a:r>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descr="man looking through a microscop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9890" y="1533248"/>
            <a:ext cx="1135640" cy="1385668"/>
          </a:xfrm>
          <a:prstGeom prst="rect">
            <a:avLst/>
          </a:prstGeom>
        </p:spPr>
      </p:pic>
      <p:sp>
        <p:nvSpPr>
          <p:cNvPr id="16" name="Rectangle 15">
            <a:extLst>
              <a:ext uri="{FF2B5EF4-FFF2-40B4-BE49-F238E27FC236}">
                <a16:creationId xmlns:a16="http://schemas.microsoft.com/office/drawing/2014/main" id="{66442510-A8AF-46E5-A410-C2B40F7997CD}"/>
              </a:ext>
            </a:extLst>
          </p:cNvPr>
          <p:cNvSpPr/>
          <p:nvPr/>
        </p:nvSpPr>
        <p:spPr>
          <a:xfrm>
            <a:off x="5236708" y="2811292"/>
            <a:ext cx="159210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see</a:t>
            </a:r>
            <a:endPar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Right Arrow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4255" y="1473585"/>
            <a:ext cx="1198955" cy="1248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3" name="Picture 6" descr="little boy waving"/>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635406" y="4502432"/>
            <a:ext cx="1198955" cy="17631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8" name="Rectangle 17"/>
          <p:cNvSpPr/>
          <p:nvPr/>
        </p:nvSpPr>
        <p:spPr>
          <a:xfrm>
            <a:off x="5100874" y="5352419"/>
            <a:ext cx="161294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[why</a:t>
            </a:r>
            <a:r>
              <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8912269" y="1298905"/>
            <a:ext cx="225093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re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08776" y="4502432"/>
            <a:ext cx="888752" cy="1496318"/>
          </a:xfrm>
          <a:prstGeom prst="rect">
            <a:avLst/>
          </a:prstGeom>
        </p:spPr>
      </p:pic>
    </p:spTree>
    <p:extLst>
      <p:ext uri="{BB962C8B-B14F-4D97-AF65-F5344CB8AC3E}">
        <p14:creationId xmlns:p14="http://schemas.microsoft.com/office/powerpoint/2010/main" val="276060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voi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oi pourquoi.wav"/>
                                        </p:tgtEl>
                                      </p:cMediaNode>
                                    </p:audio>
                                  </p:sub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oi voir.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7" name="oi droi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7" name="oi droi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8" name="oi avoi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8" name="oi avoi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9" name="oi au revoi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subTnLst>
                                    <p:audio>
                                      <p:cMediaNode>
                                        <p:cTn display="0" masterRel="sameClick">
                                          <p:stCondLst>
                                            <p:cond evt="begin" delay="0">
                                              <p:tn val="49"/>
                                            </p:cond>
                                          </p:stCondLst>
                                          <p:endCondLst>
                                            <p:cond evt="onStopAudio" delay="0">
                                              <p:tgtEl>
                                                <p:sldTgt/>
                                              </p:tgtEl>
                                            </p:cond>
                                          </p:endCondLst>
                                        </p:cTn>
                                        <p:tgtEl>
                                          <p:sndTgt r:embed="rId9" name="oi au revoi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subTnLst>
                                    <p:audio>
                                      <p:cMediaNode>
                                        <p:cTn display="0" masterRel="sameClick">
                                          <p:stCondLst>
                                            <p:cond evt="begin" delay="0">
                                              <p:tn val="54"/>
                                            </p:cond>
                                          </p:stCondLst>
                                          <p:endCondLst>
                                            <p:cond evt="onStopAudio" delay="0">
                                              <p:tgtEl>
                                                <p:sldTgt/>
                                              </p:tgtEl>
                                            </p:cond>
                                          </p:endCondLst>
                                        </p:cTn>
                                        <p:tgtEl>
                                          <p:sndTgt r:embed="rId5" name="oi pourquo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5" name="oi pourquo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subTnLst>
                                    <p:audio>
                                      <p:cMediaNode>
                                        <p:cTn display="0" masterRel="sameClick">
                                          <p:stCondLst>
                                            <p:cond evt="begin" delay="0">
                                              <p:tn val="64"/>
                                            </p:cond>
                                          </p:stCondLst>
                                          <p:endCondLst>
                                            <p:cond evt="onStopAudio" delay="0">
                                              <p:tgtEl>
                                                <p:sldTgt/>
                                              </p:tgtEl>
                                            </p:cond>
                                          </p:endCondLst>
                                        </p:cTn>
                                        <p:tgtEl>
                                          <p:sndTgt r:embed="rId10" name="oi troi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oi tro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6" grpId="0"/>
      <p:bldP spid="4" grpId="0"/>
      <p:bldP spid="7" grpId="0"/>
      <p:bldP spid="9" grpId="0"/>
      <p:bldP spid="10" grpId="0"/>
      <p:bldP spid="18" grpId="0"/>
      <p:bldP spid="14" grpId="0"/>
      <p:bldP spid="3"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[oi] ou [-oin]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écrire</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et coche le bon mot.</a:t>
            </a:r>
          </a:p>
        </p:txBody>
      </p:sp>
      <p:graphicFrame>
        <p:nvGraphicFramePr>
          <p:cNvPr id="3" name="Table 4">
            <a:extLst>
              <a:ext uri="{FF2B5EF4-FFF2-40B4-BE49-F238E27FC236}">
                <a16:creationId xmlns:a16="http://schemas.microsoft.com/office/drawing/2014/main" id="{02AB8522-1B20-A43B-11C2-2B5DB30B4F74}"/>
              </a:ext>
            </a:extLst>
          </p:cNvPr>
          <p:cNvGraphicFramePr>
            <a:graphicFrameLocks noGrp="1"/>
          </p:cNvGraphicFramePr>
          <p:nvPr/>
        </p:nvGraphicFramePr>
        <p:xfrm>
          <a:off x="1892422" y="2208556"/>
          <a:ext cx="8128000" cy="3200400"/>
        </p:xfrm>
        <a:graphic>
          <a:graphicData uri="http://schemas.openxmlformats.org/drawingml/2006/table">
            <a:tbl>
              <a:tblPr firstRow="1" bandRow="1">
                <a:tableStyleId>{21E4AEA4-8DFA-4A89-87EB-49C32662AFE0}</a:tableStyleId>
              </a:tblPr>
              <a:tblGrid>
                <a:gridCol w="601396">
                  <a:extLst>
                    <a:ext uri="{9D8B030D-6E8A-4147-A177-3AD203B41FA5}">
                      <a16:colId xmlns:a16="http://schemas.microsoft.com/office/drawing/2014/main" val="1781953243"/>
                    </a:ext>
                  </a:extLst>
                </a:gridCol>
                <a:gridCol w="3763302">
                  <a:extLst>
                    <a:ext uri="{9D8B030D-6E8A-4147-A177-3AD203B41FA5}">
                      <a16:colId xmlns:a16="http://schemas.microsoft.com/office/drawing/2014/main" val="1880523289"/>
                    </a:ext>
                  </a:extLst>
                </a:gridCol>
                <a:gridCol w="3763302">
                  <a:extLst>
                    <a:ext uri="{9D8B030D-6E8A-4147-A177-3AD203B41FA5}">
                      <a16:colId xmlns:a16="http://schemas.microsoft.com/office/drawing/2014/main" val="714915077"/>
                    </a:ext>
                  </a:extLst>
                </a:gridCol>
              </a:tblGrid>
              <a:tr h="370840">
                <a:tc>
                  <a:txBody>
                    <a:bodyPr/>
                    <a:lstStyle/>
                    <a:p>
                      <a:endParaRPr lang="fr-FR" sz="2400" dirty="0"/>
                    </a:p>
                  </a:txBody>
                  <a:tcPr/>
                </a:tc>
                <a:tc>
                  <a:txBody>
                    <a:bodyPr/>
                    <a:lstStyle/>
                    <a:p>
                      <a:pPr algn="ctr"/>
                      <a:r>
                        <a:rPr lang="fr-FR" sz="2400" dirty="0"/>
                        <a:t>oi</a:t>
                      </a:r>
                    </a:p>
                  </a:txBody>
                  <a:tcPr/>
                </a:tc>
                <a:tc>
                  <a:txBody>
                    <a:bodyPr/>
                    <a:lstStyle/>
                    <a:p>
                      <a:pPr algn="ctr"/>
                      <a:r>
                        <a:rPr lang="fr-FR" sz="2400" dirty="0"/>
                        <a:t>-oin</a:t>
                      </a:r>
                    </a:p>
                  </a:txBody>
                  <a:tcPr/>
                </a:tc>
                <a:extLst>
                  <a:ext uri="{0D108BD9-81ED-4DB2-BD59-A6C34878D82A}">
                    <a16:rowId xmlns:a16="http://schemas.microsoft.com/office/drawing/2014/main" val="1251396661"/>
                  </a:ext>
                </a:extLst>
              </a:tr>
              <a:tr h="370840">
                <a:tc>
                  <a:txBody>
                    <a:bodyPr/>
                    <a:lstStyle/>
                    <a:p>
                      <a:endParaRPr lang="fr-FR" sz="2400" dirty="0"/>
                    </a:p>
                  </a:txBody>
                  <a:tcPr/>
                </a:tc>
                <a:tc>
                  <a:txBody>
                    <a:bodyPr/>
                    <a:lstStyle/>
                    <a:p>
                      <a:pPr algn="ctr"/>
                      <a:r>
                        <a:rPr lang="fr-FR" sz="2400" dirty="0">
                          <a:solidFill>
                            <a:srgbClr val="104F75"/>
                          </a:solidFill>
                        </a:rPr>
                        <a:t>mois</a:t>
                      </a:r>
                    </a:p>
                  </a:txBody>
                  <a:tcPr/>
                </a:tc>
                <a:tc>
                  <a:txBody>
                    <a:bodyPr/>
                    <a:lstStyle/>
                    <a:p>
                      <a:pPr algn="ctr"/>
                      <a:r>
                        <a:rPr lang="fr-FR" sz="2400" dirty="0">
                          <a:solidFill>
                            <a:srgbClr val="104F75"/>
                          </a:solidFill>
                        </a:rPr>
                        <a:t>moins</a:t>
                      </a:r>
                    </a:p>
                  </a:txBody>
                  <a:tcPr/>
                </a:tc>
                <a:extLst>
                  <a:ext uri="{0D108BD9-81ED-4DB2-BD59-A6C34878D82A}">
                    <a16:rowId xmlns:a16="http://schemas.microsoft.com/office/drawing/2014/main" val="1443621590"/>
                  </a:ext>
                </a:extLst>
              </a:tr>
              <a:tr h="370840">
                <a:tc>
                  <a:txBody>
                    <a:bodyPr/>
                    <a:lstStyle/>
                    <a:p>
                      <a:endParaRPr lang="fr-FR" sz="2400" dirty="0"/>
                    </a:p>
                  </a:txBody>
                  <a:tcPr/>
                </a:tc>
                <a:tc>
                  <a:txBody>
                    <a:bodyPr/>
                    <a:lstStyle/>
                    <a:p>
                      <a:pPr algn="ctr"/>
                      <a:r>
                        <a:rPr lang="fr-FR" sz="2400" dirty="0">
                          <a:solidFill>
                            <a:srgbClr val="104F75"/>
                          </a:solidFill>
                        </a:rPr>
                        <a:t>joie</a:t>
                      </a:r>
                    </a:p>
                  </a:txBody>
                  <a:tcPr/>
                </a:tc>
                <a:tc>
                  <a:txBody>
                    <a:bodyPr/>
                    <a:lstStyle/>
                    <a:p>
                      <a:pPr algn="ctr"/>
                      <a:r>
                        <a:rPr lang="fr-FR" sz="2400" dirty="0">
                          <a:solidFill>
                            <a:srgbClr val="104F75"/>
                          </a:solidFill>
                        </a:rPr>
                        <a:t>joint</a:t>
                      </a:r>
                    </a:p>
                  </a:txBody>
                  <a:tcPr/>
                </a:tc>
                <a:extLst>
                  <a:ext uri="{0D108BD9-81ED-4DB2-BD59-A6C34878D82A}">
                    <a16:rowId xmlns:a16="http://schemas.microsoft.com/office/drawing/2014/main" val="4114055325"/>
                  </a:ext>
                </a:extLst>
              </a:tr>
              <a:tr h="370840">
                <a:tc>
                  <a:txBody>
                    <a:bodyPr/>
                    <a:lstStyle/>
                    <a:p>
                      <a:endParaRPr lang="fr-FR" sz="2400" dirty="0"/>
                    </a:p>
                  </a:txBody>
                  <a:tcPr/>
                </a:tc>
                <a:tc>
                  <a:txBody>
                    <a:bodyPr/>
                    <a:lstStyle/>
                    <a:p>
                      <a:pPr algn="ctr"/>
                      <a:r>
                        <a:rPr lang="fr-FR" sz="2400" dirty="0">
                          <a:solidFill>
                            <a:srgbClr val="104F75"/>
                          </a:solidFill>
                        </a:rPr>
                        <a:t>pois</a:t>
                      </a:r>
                    </a:p>
                  </a:txBody>
                  <a:tcPr/>
                </a:tc>
                <a:tc>
                  <a:txBody>
                    <a:bodyPr/>
                    <a:lstStyle/>
                    <a:p>
                      <a:pPr algn="ctr"/>
                      <a:r>
                        <a:rPr lang="fr-FR" sz="2400" dirty="0">
                          <a:solidFill>
                            <a:srgbClr val="104F75"/>
                          </a:solidFill>
                        </a:rPr>
                        <a:t>poing</a:t>
                      </a:r>
                    </a:p>
                  </a:txBody>
                  <a:tcPr/>
                </a:tc>
                <a:extLst>
                  <a:ext uri="{0D108BD9-81ED-4DB2-BD59-A6C34878D82A}">
                    <a16:rowId xmlns:a16="http://schemas.microsoft.com/office/drawing/2014/main" val="1458319514"/>
                  </a:ext>
                </a:extLst>
              </a:tr>
              <a:tr h="370840">
                <a:tc>
                  <a:txBody>
                    <a:bodyPr/>
                    <a:lstStyle/>
                    <a:p>
                      <a:endParaRPr lang="fr-FR" sz="2400" dirty="0"/>
                    </a:p>
                  </a:txBody>
                  <a:tcPr/>
                </a:tc>
                <a:tc>
                  <a:txBody>
                    <a:bodyPr/>
                    <a:lstStyle/>
                    <a:p>
                      <a:pPr algn="ctr"/>
                      <a:r>
                        <a:rPr lang="fr-FR" sz="2400" dirty="0">
                          <a:solidFill>
                            <a:srgbClr val="104F75"/>
                          </a:solidFill>
                        </a:rPr>
                        <a:t>loi</a:t>
                      </a:r>
                    </a:p>
                  </a:txBody>
                  <a:tcPr/>
                </a:tc>
                <a:tc>
                  <a:txBody>
                    <a:bodyPr/>
                    <a:lstStyle/>
                    <a:p>
                      <a:pPr algn="ctr"/>
                      <a:r>
                        <a:rPr lang="fr-FR" sz="2400" dirty="0">
                          <a:solidFill>
                            <a:srgbClr val="104F75"/>
                          </a:solidFill>
                        </a:rPr>
                        <a:t>loin</a:t>
                      </a:r>
                    </a:p>
                  </a:txBody>
                  <a:tcPr/>
                </a:tc>
                <a:extLst>
                  <a:ext uri="{0D108BD9-81ED-4DB2-BD59-A6C34878D82A}">
                    <a16:rowId xmlns:a16="http://schemas.microsoft.com/office/drawing/2014/main" val="1271713263"/>
                  </a:ext>
                </a:extLst>
              </a:tr>
              <a:tr h="370840">
                <a:tc>
                  <a:txBody>
                    <a:bodyPr/>
                    <a:lstStyle/>
                    <a:p>
                      <a:endParaRPr lang="fr-FR" sz="2400" dirty="0"/>
                    </a:p>
                  </a:txBody>
                  <a:tcPr/>
                </a:tc>
                <a:tc>
                  <a:txBody>
                    <a:bodyPr/>
                    <a:lstStyle/>
                    <a:p>
                      <a:pPr algn="ctr"/>
                      <a:r>
                        <a:rPr lang="fr-FR" sz="2400" dirty="0">
                          <a:solidFill>
                            <a:srgbClr val="104F75"/>
                          </a:solidFill>
                        </a:rPr>
                        <a:t>fois</a:t>
                      </a:r>
                    </a:p>
                  </a:txBody>
                  <a:tcPr/>
                </a:tc>
                <a:tc>
                  <a:txBody>
                    <a:bodyPr/>
                    <a:lstStyle/>
                    <a:p>
                      <a:pPr algn="ctr"/>
                      <a:r>
                        <a:rPr lang="fr-FR" sz="2400" dirty="0">
                          <a:solidFill>
                            <a:srgbClr val="104F75"/>
                          </a:solidFill>
                        </a:rPr>
                        <a:t>foin</a:t>
                      </a:r>
                    </a:p>
                  </a:txBody>
                  <a:tcPr/>
                </a:tc>
                <a:extLst>
                  <a:ext uri="{0D108BD9-81ED-4DB2-BD59-A6C34878D82A}">
                    <a16:rowId xmlns:a16="http://schemas.microsoft.com/office/drawing/2014/main" val="3064580741"/>
                  </a:ext>
                </a:extLst>
              </a:tr>
              <a:tr h="370840">
                <a:tc>
                  <a:txBody>
                    <a:bodyPr/>
                    <a:lstStyle/>
                    <a:p>
                      <a:endParaRPr lang="fr-FR" sz="2400" dirty="0"/>
                    </a:p>
                  </a:txBody>
                  <a:tcPr/>
                </a:tc>
                <a:tc>
                  <a:txBody>
                    <a:bodyPr/>
                    <a:lstStyle/>
                    <a:p>
                      <a:pPr algn="ctr"/>
                      <a:r>
                        <a:rPr lang="fr-FR" sz="2400" dirty="0">
                          <a:solidFill>
                            <a:srgbClr val="104F75"/>
                          </a:solidFill>
                        </a:rPr>
                        <a:t>soi</a:t>
                      </a:r>
                    </a:p>
                  </a:txBody>
                  <a:tcPr/>
                </a:tc>
                <a:tc>
                  <a:txBody>
                    <a:bodyPr/>
                    <a:lstStyle/>
                    <a:p>
                      <a:pPr algn="ctr"/>
                      <a:r>
                        <a:rPr lang="fr-FR" sz="2400" dirty="0">
                          <a:solidFill>
                            <a:srgbClr val="104F75"/>
                          </a:solidFill>
                        </a:rPr>
                        <a:t>soin</a:t>
                      </a:r>
                    </a:p>
                  </a:txBody>
                  <a:tcPr/>
                </a:tc>
                <a:extLst>
                  <a:ext uri="{0D108BD9-81ED-4DB2-BD59-A6C34878D82A}">
                    <a16:rowId xmlns:a16="http://schemas.microsoft.com/office/drawing/2014/main" val="3043657414"/>
                  </a:ext>
                </a:extLst>
              </a:tr>
            </a:tbl>
          </a:graphicData>
        </a:graphic>
      </p:graphicFrame>
      <p:sp>
        <p:nvSpPr>
          <p:cNvPr id="10" name="Action Button: Custom 16">
            <a:hlinkClick r:id="" action="ppaction://noaction" highlightClick="1">
              <a:snd r:embed="rId4" name="moins.wav"/>
            </a:hlinkClick>
            <a:extLst>
              <a:ext uri="{FF2B5EF4-FFF2-40B4-BE49-F238E27FC236}">
                <a16:creationId xmlns:a16="http://schemas.microsoft.com/office/drawing/2014/main" id="{8AC8B098-38B2-AD34-1396-DF467DC924BC}"/>
              </a:ext>
            </a:extLst>
          </p:cNvPr>
          <p:cNvSpPr/>
          <p:nvPr/>
        </p:nvSpPr>
        <p:spPr>
          <a:xfrm>
            <a:off x="1990203" y="269483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joie.wav"/>
            </a:hlinkClick>
            <a:extLst>
              <a:ext uri="{FF2B5EF4-FFF2-40B4-BE49-F238E27FC236}">
                <a16:creationId xmlns:a16="http://schemas.microsoft.com/office/drawing/2014/main" id="{E2E59D9E-EB5B-94F4-3425-C63324FAE594}"/>
              </a:ext>
            </a:extLst>
          </p:cNvPr>
          <p:cNvSpPr/>
          <p:nvPr/>
        </p:nvSpPr>
        <p:spPr>
          <a:xfrm>
            <a:off x="1990203" y="31523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pois.wav"/>
            </a:hlinkClick>
            <a:extLst>
              <a:ext uri="{FF2B5EF4-FFF2-40B4-BE49-F238E27FC236}">
                <a16:creationId xmlns:a16="http://schemas.microsoft.com/office/drawing/2014/main" id="{8507ABAF-39D5-5ED0-8655-26F37FFD903F}"/>
              </a:ext>
            </a:extLst>
          </p:cNvPr>
          <p:cNvSpPr/>
          <p:nvPr/>
        </p:nvSpPr>
        <p:spPr>
          <a:xfrm>
            <a:off x="1988125" y="360990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7" name="loin.wav"/>
            </a:hlinkClick>
            <a:extLst>
              <a:ext uri="{FF2B5EF4-FFF2-40B4-BE49-F238E27FC236}">
                <a16:creationId xmlns:a16="http://schemas.microsoft.com/office/drawing/2014/main" id="{80A2B72E-661A-39DB-406A-B74EB5C17F10}"/>
              </a:ext>
            </a:extLst>
          </p:cNvPr>
          <p:cNvSpPr/>
          <p:nvPr/>
        </p:nvSpPr>
        <p:spPr>
          <a:xfrm>
            <a:off x="1988125" y="40674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fois.wav"/>
            </a:hlinkClick>
            <a:extLst>
              <a:ext uri="{FF2B5EF4-FFF2-40B4-BE49-F238E27FC236}">
                <a16:creationId xmlns:a16="http://schemas.microsoft.com/office/drawing/2014/main" id="{59C857C2-3DF6-2737-0423-67F48C6FA8DD}"/>
              </a:ext>
            </a:extLst>
          </p:cNvPr>
          <p:cNvSpPr/>
          <p:nvPr/>
        </p:nvSpPr>
        <p:spPr>
          <a:xfrm>
            <a:off x="1988125" y="45249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soins.wav"/>
            </a:hlinkClick>
            <a:extLst>
              <a:ext uri="{FF2B5EF4-FFF2-40B4-BE49-F238E27FC236}">
                <a16:creationId xmlns:a16="http://schemas.microsoft.com/office/drawing/2014/main" id="{BCAE3A86-D7F8-6783-3549-0E022348D298}"/>
              </a:ext>
            </a:extLst>
          </p:cNvPr>
          <p:cNvSpPr/>
          <p:nvPr/>
        </p:nvSpPr>
        <p:spPr>
          <a:xfrm>
            <a:off x="1988125" y="49825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6" name="Picture 15" descr="green checkmark">
            <a:extLst>
              <a:ext uri="{FF2B5EF4-FFF2-40B4-BE49-F238E27FC236}">
                <a16:creationId xmlns:a16="http://schemas.microsoft.com/office/drawing/2014/main" id="{BA566DD8-A1BF-EF0A-C202-EDB13FD51E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181" y="2745690"/>
            <a:ext cx="282522" cy="294294"/>
          </a:xfrm>
          <a:prstGeom prst="rect">
            <a:avLst/>
          </a:prstGeom>
        </p:spPr>
      </p:pic>
      <p:pic>
        <p:nvPicPr>
          <p:cNvPr id="17" name="Picture 16" descr="green checkmark">
            <a:extLst>
              <a:ext uri="{FF2B5EF4-FFF2-40B4-BE49-F238E27FC236}">
                <a16:creationId xmlns:a16="http://schemas.microsoft.com/office/drawing/2014/main" id="{5C9DD790-839F-0276-EDD8-2FAAF96FD7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35538" y="3229852"/>
            <a:ext cx="282522" cy="294294"/>
          </a:xfrm>
          <a:prstGeom prst="rect">
            <a:avLst/>
          </a:prstGeom>
        </p:spPr>
      </p:pic>
      <p:pic>
        <p:nvPicPr>
          <p:cNvPr id="18" name="Picture 17" descr="green checkmark">
            <a:extLst>
              <a:ext uri="{FF2B5EF4-FFF2-40B4-BE49-F238E27FC236}">
                <a16:creationId xmlns:a16="http://schemas.microsoft.com/office/drawing/2014/main" id="{6FF2FB90-C30F-D4A2-833C-853430A2BD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35538" y="3696515"/>
            <a:ext cx="282522" cy="294294"/>
          </a:xfrm>
          <a:prstGeom prst="rect">
            <a:avLst/>
          </a:prstGeom>
        </p:spPr>
      </p:pic>
      <p:pic>
        <p:nvPicPr>
          <p:cNvPr id="19" name="Picture 18" descr="green checkmark">
            <a:extLst>
              <a:ext uri="{FF2B5EF4-FFF2-40B4-BE49-F238E27FC236}">
                <a16:creationId xmlns:a16="http://schemas.microsoft.com/office/drawing/2014/main" id="{4C67339C-03EB-EB94-AD02-2E495F1D51F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181" y="4110150"/>
            <a:ext cx="282522" cy="294294"/>
          </a:xfrm>
          <a:prstGeom prst="rect">
            <a:avLst/>
          </a:prstGeom>
        </p:spPr>
      </p:pic>
      <p:pic>
        <p:nvPicPr>
          <p:cNvPr id="20" name="Picture 19" descr="green checkmark">
            <a:extLst>
              <a:ext uri="{FF2B5EF4-FFF2-40B4-BE49-F238E27FC236}">
                <a16:creationId xmlns:a16="http://schemas.microsoft.com/office/drawing/2014/main" id="{F13B4070-99A4-3ADD-DD0F-D0072E504F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35538" y="4585825"/>
            <a:ext cx="282522" cy="294294"/>
          </a:xfrm>
          <a:prstGeom prst="rect">
            <a:avLst/>
          </a:prstGeom>
        </p:spPr>
      </p:pic>
      <p:pic>
        <p:nvPicPr>
          <p:cNvPr id="21" name="Picture 20" descr="green checkmark">
            <a:extLst>
              <a:ext uri="{FF2B5EF4-FFF2-40B4-BE49-F238E27FC236}">
                <a16:creationId xmlns:a16="http://schemas.microsoft.com/office/drawing/2014/main" id="{B6F83C9E-664D-0A55-85E5-327389082A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181" y="5008590"/>
            <a:ext cx="282522" cy="294294"/>
          </a:xfrm>
          <a:prstGeom prst="rect">
            <a:avLst/>
          </a:prstGeom>
        </p:spPr>
      </p:pic>
    </p:spTree>
    <p:extLst>
      <p:ext uri="{BB962C8B-B14F-4D97-AF65-F5344CB8AC3E}">
        <p14:creationId xmlns:p14="http://schemas.microsoft.com/office/powerpoint/2010/main" val="163294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[oi] ou [-oin]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parler</a:t>
            </a:r>
          </a:p>
        </p:txBody>
      </p:sp>
      <p:sp>
        <p:nvSpPr>
          <p:cNvPr id="2" name="TextBox 1">
            <a:extLst>
              <a:ext uri="{FF2B5EF4-FFF2-40B4-BE49-F238E27FC236}">
                <a16:creationId xmlns:a16="http://schemas.microsoft.com/office/drawing/2014/main" id="{AC792500-4891-91C5-DD8B-EE59895F8B7D}"/>
              </a:ext>
            </a:extLst>
          </p:cNvPr>
          <p:cNvSpPr txBox="1"/>
          <p:nvPr/>
        </p:nvSpPr>
        <p:spPr>
          <a:xfrm>
            <a:off x="2456931" y="2873879"/>
            <a:ext cx="19502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moins</a:t>
            </a:r>
          </a:p>
        </p:txBody>
      </p:sp>
      <p:sp>
        <p:nvSpPr>
          <p:cNvPr id="16" name="TextBox 15">
            <a:extLst>
              <a:ext uri="{FF2B5EF4-FFF2-40B4-BE49-F238E27FC236}">
                <a16:creationId xmlns:a16="http://schemas.microsoft.com/office/drawing/2014/main" id="{5E0AB4C5-4462-E6BD-2560-79EE22BA6EB5}"/>
              </a:ext>
            </a:extLst>
          </p:cNvPr>
          <p:cNvSpPr txBox="1"/>
          <p:nvPr/>
        </p:nvSpPr>
        <p:spPr>
          <a:xfrm>
            <a:off x="166255" y="1992368"/>
            <a:ext cx="117436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When it is followed by a vowel, it sounds like [oi] followed by [n].</a:t>
            </a:r>
          </a:p>
        </p:txBody>
      </p:sp>
      <p:sp>
        <p:nvSpPr>
          <p:cNvPr id="18" name="TextBox 17">
            <a:extLst>
              <a:ext uri="{FF2B5EF4-FFF2-40B4-BE49-F238E27FC236}">
                <a16:creationId xmlns:a16="http://schemas.microsoft.com/office/drawing/2014/main" id="{24586EFE-5F16-4A5F-4497-ADAE1BBF4DF1}"/>
              </a:ext>
            </a:extLst>
          </p:cNvPr>
          <p:cNvSpPr txBox="1"/>
          <p:nvPr/>
        </p:nvSpPr>
        <p:spPr>
          <a:xfrm>
            <a:off x="166255" y="1397400"/>
            <a:ext cx="117436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The SSC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oin</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is a nasal sound, but only when it is followed by a consonant.</a:t>
            </a:r>
          </a:p>
        </p:txBody>
      </p:sp>
      <p:sp>
        <p:nvSpPr>
          <p:cNvPr id="19" name="TextBox 18">
            <a:extLst>
              <a:ext uri="{FF2B5EF4-FFF2-40B4-BE49-F238E27FC236}">
                <a16:creationId xmlns:a16="http://schemas.microsoft.com/office/drawing/2014/main" id="{B8923F79-89F3-8E1B-DAD2-2A3DF69FA1CF}"/>
              </a:ext>
            </a:extLst>
          </p:cNvPr>
          <p:cNvSpPr txBox="1"/>
          <p:nvPr/>
        </p:nvSpPr>
        <p:spPr>
          <a:xfrm>
            <a:off x="7193192" y="2873879"/>
            <a:ext cx="22611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moine</a:t>
            </a:r>
          </a:p>
        </p:txBody>
      </p:sp>
      <p:pic>
        <p:nvPicPr>
          <p:cNvPr id="5" name="Picture 4" descr="Icon&#10;&#10;Description automatically generated">
            <a:hlinkClick r:id="" action="ppaction://noaction">
              <a:snd r:embed="rId4" name="moins.wav"/>
            </a:hlinkClick>
            <a:extLst>
              <a:ext uri="{FF2B5EF4-FFF2-40B4-BE49-F238E27FC236}">
                <a16:creationId xmlns:a16="http://schemas.microsoft.com/office/drawing/2014/main" id="{75C6AB4F-2F82-5374-B55A-57CFB1D9D0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6454" y="3581765"/>
            <a:ext cx="1711161" cy="1770644"/>
          </a:xfrm>
          <a:prstGeom prst="rect">
            <a:avLst/>
          </a:prstGeom>
        </p:spPr>
      </p:pic>
      <p:pic>
        <p:nvPicPr>
          <p:cNvPr id="9" name="Picture 8" descr="A picture containing text&#10;&#10;Description automatically generated">
            <a:hlinkClick r:id="" action="ppaction://noaction">
              <a:snd r:embed="rId6" name="moine.wav"/>
            </a:hlinkClick>
            <a:extLst>
              <a:ext uri="{FF2B5EF4-FFF2-40B4-BE49-F238E27FC236}">
                <a16:creationId xmlns:a16="http://schemas.microsoft.com/office/drawing/2014/main" id="{2847F194-0662-B84A-B0C2-8F1707F90F9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181" t="14992" r="29369" b="25830"/>
          <a:stretch/>
        </p:blipFill>
        <p:spPr>
          <a:xfrm>
            <a:off x="7379877" y="3581765"/>
            <a:ext cx="1887811" cy="1609074"/>
          </a:xfrm>
          <a:prstGeom prst="rect">
            <a:avLst/>
          </a:prstGeom>
        </p:spPr>
      </p:pic>
      <p:sp>
        <p:nvSpPr>
          <p:cNvPr id="13" name="TextBox 12">
            <a:extLst>
              <a:ext uri="{FF2B5EF4-FFF2-40B4-BE49-F238E27FC236}">
                <a16:creationId xmlns:a16="http://schemas.microsoft.com/office/drawing/2014/main" id="{EDB2480A-F75C-E201-3B36-313D3460F260}"/>
              </a:ext>
            </a:extLst>
          </p:cNvPr>
          <p:cNvSpPr txBox="1"/>
          <p:nvPr/>
        </p:nvSpPr>
        <p:spPr>
          <a:xfrm>
            <a:off x="2456931" y="5375564"/>
            <a:ext cx="19502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[less]</a:t>
            </a:r>
          </a:p>
        </p:txBody>
      </p:sp>
      <p:sp>
        <p:nvSpPr>
          <p:cNvPr id="14" name="TextBox 13">
            <a:extLst>
              <a:ext uri="{FF2B5EF4-FFF2-40B4-BE49-F238E27FC236}">
                <a16:creationId xmlns:a16="http://schemas.microsoft.com/office/drawing/2014/main" id="{6EF7432C-ED94-36E5-67B6-51FFB0880C27}"/>
              </a:ext>
            </a:extLst>
          </p:cNvPr>
          <p:cNvSpPr txBox="1"/>
          <p:nvPr/>
        </p:nvSpPr>
        <p:spPr>
          <a:xfrm>
            <a:off x="7193192" y="5375564"/>
            <a:ext cx="22611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[monk]</a:t>
            </a:r>
          </a:p>
        </p:txBody>
      </p:sp>
    </p:spTree>
    <p:extLst>
      <p:ext uri="{BB962C8B-B14F-4D97-AF65-F5344CB8AC3E}">
        <p14:creationId xmlns:p14="http://schemas.microsoft.com/office/powerpoint/2010/main" val="2836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8" grpId="0"/>
      <p:bldP spid="19"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CCF8DF-F8E4-5648-8688-7F89183E5585}"/>
              </a:ext>
            </a:extLst>
          </p:cNvPr>
          <p:cNvSpPr>
            <a:spLocks noGrp="1"/>
          </p:cNvSpPr>
          <p:nvPr>
            <p:ph type="title"/>
          </p:nvPr>
        </p:nvSpPr>
        <p:spPr>
          <a:xfrm>
            <a:off x="0" y="-320859"/>
            <a:ext cx="3914775" cy="351634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sp>
        <p:nvSpPr>
          <p:cNvPr id="3" name="TextBox 2"/>
          <p:cNvSpPr txBox="1"/>
          <p:nvPr/>
        </p:nvSpPr>
        <p:spPr>
          <a:xfrm>
            <a:off x="4543096" y="1862443"/>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oi</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63949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i vo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[oi] ou [-oin]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parler</a:t>
            </a:r>
          </a:p>
        </p:txBody>
      </p:sp>
      <p:sp>
        <p:nvSpPr>
          <p:cNvPr id="17" name="TextBox 16">
            <a:hlinkClick r:id="" action="ppaction://noaction">
              <a:snd r:embed="rId4" name="rond point.wav"/>
            </a:hlinkClick>
            <a:extLst>
              <a:ext uri="{FF2B5EF4-FFF2-40B4-BE49-F238E27FC236}">
                <a16:creationId xmlns:a16="http://schemas.microsoft.com/office/drawing/2014/main" id="{55F76293-F036-D943-9EC1-F5857D9662CB}"/>
              </a:ext>
            </a:extLst>
          </p:cNvPr>
          <p:cNvSpPr txBox="1"/>
          <p:nvPr/>
        </p:nvSpPr>
        <p:spPr>
          <a:xfrm>
            <a:off x="180000" y="1296000"/>
            <a:ext cx="19500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rond-point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roundabout</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Arial" charset="0"/>
              </a:rPr>
              <a:t>secondes</a:t>
            </a: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16" name="TextBox 15">
            <a:hlinkClick r:id="" action="ppaction://noaction">
              <a:snd r:embed="rId5" name="moine.wav"/>
            </a:hlinkClick>
            <a:extLst>
              <a:ext uri="{FF2B5EF4-FFF2-40B4-BE49-F238E27FC236}">
                <a16:creationId xmlns:a16="http://schemas.microsoft.com/office/drawing/2014/main" id="{167145CD-FBBD-3969-BCFD-3D9659857F74}"/>
              </a:ext>
            </a:extLst>
          </p:cNvPr>
          <p:cNvSpPr txBox="1"/>
          <p:nvPr/>
        </p:nvSpPr>
        <p:spPr>
          <a:xfrm>
            <a:off x="770388" y="2783519"/>
            <a:ext cx="125209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moine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monk</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18" name="TextBox 17">
            <a:hlinkClick r:id="" action="ppaction://noaction">
              <a:snd r:embed="rId6" name="pointu.wav"/>
            </a:hlinkClick>
            <a:extLst>
              <a:ext uri="{FF2B5EF4-FFF2-40B4-BE49-F238E27FC236}">
                <a16:creationId xmlns:a16="http://schemas.microsoft.com/office/drawing/2014/main" id="{97C4DAAA-237A-B1B7-2634-3DEFFEE5CD35}"/>
              </a:ext>
            </a:extLst>
          </p:cNvPr>
          <p:cNvSpPr txBox="1"/>
          <p:nvPr/>
        </p:nvSpPr>
        <p:spPr>
          <a:xfrm>
            <a:off x="2201040" y="3026768"/>
            <a:ext cx="151687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pointu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pointed</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0" name="TextBox 19">
            <a:hlinkClick r:id="" action="ppaction://noaction">
              <a:snd r:embed="rId7" name="avoine.wav"/>
            </a:hlinkClick>
            <a:extLst>
              <a:ext uri="{FF2B5EF4-FFF2-40B4-BE49-F238E27FC236}">
                <a16:creationId xmlns:a16="http://schemas.microsoft.com/office/drawing/2014/main" id="{3332F3F1-BEA5-80E5-8BCF-F36233B5F2D1}"/>
              </a:ext>
            </a:extLst>
          </p:cNvPr>
          <p:cNvSpPr txBox="1"/>
          <p:nvPr/>
        </p:nvSpPr>
        <p:spPr>
          <a:xfrm>
            <a:off x="8605113" y="932813"/>
            <a:ext cx="139665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avoine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oats</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2" name="TextBox 21">
            <a:hlinkClick r:id="" action="ppaction://noaction">
              <a:snd r:embed="rId8" name="coincer.wav"/>
            </a:hlinkClick>
            <a:extLst>
              <a:ext uri="{FF2B5EF4-FFF2-40B4-BE49-F238E27FC236}">
                <a16:creationId xmlns:a16="http://schemas.microsoft.com/office/drawing/2014/main" id="{4C5641CD-6C6B-C558-0F97-DBF6757F459F}"/>
              </a:ext>
            </a:extLst>
          </p:cNvPr>
          <p:cNvSpPr txBox="1"/>
          <p:nvPr/>
        </p:nvSpPr>
        <p:spPr>
          <a:xfrm>
            <a:off x="2524686" y="4432477"/>
            <a:ext cx="124910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coincé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stuck</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4" name="TextBox 23">
            <a:hlinkClick r:id="" action="ppaction://noaction">
              <a:snd r:embed="rId9" name="moineau.wav"/>
            </a:hlinkClick>
            <a:extLst>
              <a:ext uri="{FF2B5EF4-FFF2-40B4-BE49-F238E27FC236}">
                <a16:creationId xmlns:a16="http://schemas.microsoft.com/office/drawing/2014/main" id="{2FC5FDFD-C421-219B-7A99-5095A4130D8F}"/>
              </a:ext>
            </a:extLst>
          </p:cNvPr>
          <p:cNvSpPr txBox="1"/>
          <p:nvPr/>
        </p:nvSpPr>
        <p:spPr>
          <a:xfrm>
            <a:off x="8080082" y="3441081"/>
            <a:ext cx="155891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moineau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sparrow</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6" name="TextBox 25">
            <a:hlinkClick r:id="" action="ppaction://noaction">
              <a:snd r:embed="rId10" name="adjoint.wav"/>
            </a:hlinkClick>
            <a:extLst>
              <a:ext uri="{FF2B5EF4-FFF2-40B4-BE49-F238E27FC236}">
                <a16:creationId xmlns:a16="http://schemas.microsoft.com/office/drawing/2014/main" id="{22F3F0FD-5B31-4B3A-B345-1F5134DCADFF}"/>
              </a:ext>
            </a:extLst>
          </p:cNvPr>
          <p:cNvSpPr txBox="1"/>
          <p:nvPr/>
        </p:nvSpPr>
        <p:spPr>
          <a:xfrm>
            <a:off x="5050370" y="1999368"/>
            <a:ext cx="145345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adjoint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deputy</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8" name="TextBox 27">
            <a:hlinkClick r:id="" action="ppaction://noaction">
              <a:snd r:embed="rId11" name="lointain.wav"/>
            </a:hlinkClick>
            <a:extLst>
              <a:ext uri="{FF2B5EF4-FFF2-40B4-BE49-F238E27FC236}">
                <a16:creationId xmlns:a16="http://schemas.microsoft.com/office/drawing/2014/main" id="{FEAC2938-2091-9489-BA0E-A726EFDCAFAC}"/>
              </a:ext>
            </a:extLst>
          </p:cNvPr>
          <p:cNvSpPr txBox="1"/>
          <p:nvPr/>
        </p:nvSpPr>
        <p:spPr>
          <a:xfrm>
            <a:off x="75827" y="4449099"/>
            <a:ext cx="142595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lointain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distant</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0" name="TextBox 29">
            <a:hlinkClick r:id="" action="ppaction://noaction">
              <a:snd r:embed="rId12" name="conjoint.wav"/>
            </a:hlinkClick>
            <a:extLst>
              <a:ext uri="{FF2B5EF4-FFF2-40B4-BE49-F238E27FC236}">
                <a16:creationId xmlns:a16="http://schemas.microsoft.com/office/drawing/2014/main" id="{C26498F3-7514-9285-B6A3-48861A61D243}"/>
              </a:ext>
            </a:extLst>
          </p:cNvPr>
          <p:cNvSpPr txBox="1"/>
          <p:nvPr/>
        </p:nvSpPr>
        <p:spPr>
          <a:xfrm>
            <a:off x="7473778" y="2267214"/>
            <a:ext cx="151687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conjoint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spouse</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2" name="TextBox 31">
            <a:hlinkClick r:id="" action="ppaction://noaction">
              <a:snd r:embed="rId13" name="chanoine.wav"/>
            </a:hlinkClick>
            <a:extLst>
              <a:ext uri="{FF2B5EF4-FFF2-40B4-BE49-F238E27FC236}">
                <a16:creationId xmlns:a16="http://schemas.microsoft.com/office/drawing/2014/main" id="{1BB648C8-852C-A315-3C85-199A58D52383}"/>
              </a:ext>
            </a:extLst>
          </p:cNvPr>
          <p:cNvSpPr txBox="1"/>
          <p:nvPr/>
        </p:nvSpPr>
        <p:spPr>
          <a:xfrm>
            <a:off x="7391866" y="4716117"/>
            <a:ext cx="260462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chanoine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canon - religious person]</a:t>
            </a:r>
          </a:p>
        </p:txBody>
      </p:sp>
      <p:sp>
        <p:nvSpPr>
          <p:cNvPr id="34" name="TextBox 33">
            <a:hlinkClick r:id="" action="ppaction://noaction">
              <a:snd r:embed="rId14" name="pointure.wav"/>
            </a:hlinkClick>
            <a:extLst>
              <a:ext uri="{FF2B5EF4-FFF2-40B4-BE49-F238E27FC236}">
                <a16:creationId xmlns:a16="http://schemas.microsoft.com/office/drawing/2014/main" id="{67EC9472-9674-DCE9-46AA-378757BCA9E0}"/>
              </a:ext>
            </a:extLst>
          </p:cNvPr>
          <p:cNvSpPr txBox="1"/>
          <p:nvPr/>
        </p:nvSpPr>
        <p:spPr>
          <a:xfrm>
            <a:off x="2282687" y="1984070"/>
            <a:ext cx="184111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pointure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shoe</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size</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36" name="TextBox 35">
            <a:hlinkClick r:id="" action="ppaction://noaction">
              <a:snd r:embed="rId15" name="pointillisme.wav"/>
            </a:hlinkClick>
            <a:extLst>
              <a:ext uri="{FF2B5EF4-FFF2-40B4-BE49-F238E27FC236}">
                <a16:creationId xmlns:a16="http://schemas.microsoft.com/office/drawing/2014/main" id="{90A38ED3-B0A0-C317-204D-5240B39AF92E}"/>
              </a:ext>
            </a:extLst>
          </p:cNvPr>
          <p:cNvSpPr txBox="1"/>
          <p:nvPr/>
        </p:nvSpPr>
        <p:spPr>
          <a:xfrm>
            <a:off x="4566779" y="5312188"/>
            <a:ext cx="197114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pointillisme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pointillism</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8" name="TextBox 37">
            <a:hlinkClick r:id="" action="ppaction://noaction">
              <a:snd r:embed="rId16" name="neanmoins.wav"/>
            </a:hlinkClick>
            <a:extLst>
              <a:ext uri="{FF2B5EF4-FFF2-40B4-BE49-F238E27FC236}">
                <a16:creationId xmlns:a16="http://schemas.microsoft.com/office/drawing/2014/main" id="{AD37D298-926F-661F-5BF0-8756D7842DAE}"/>
              </a:ext>
            </a:extLst>
          </p:cNvPr>
          <p:cNvSpPr txBox="1"/>
          <p:nvPr/>
        </p:nvSpPr>
        <p:spPr>
          <a:xfrm>
            <a:off x="3340918" y="1178606"/>
            <a:ext cx="202151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néanmoins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nevertheless</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40" name="TextBox 39">
            <a:hlinkClick r:id="" action="ppaction://noaction">
              <a:snd r:embed="rId17" name="macedoine.wav"/>
            </a:hlinkClick>
            <a:extLst>
              <a:ext uri="{FF2B5EF4-FFF2-40B4-BE49-F238E27FC236}">
                <a16:creationId xmlns:a16="http://schemas.microsoft.com/office/drawing/2014/main" id="{DA822817-F12F-46AE-346A-D39BCA61469C}"/>
              </a:ext>
            </a:extLst>
          </p:cNvPr>
          <p:cNvSpPr txBox="1"/>
          <p:nvPr/>
        </p:nvSpPr>
        <p:spPr>
          <a:xfrm>
            <a:off x="1310378" y="5527632"/>
            <a:ext cx="204488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Macédoine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Macedonia</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42" name="TextBox 41">
            <a:hlinkClick r:id="" action="ppaction://noaction">
              <a:snd r:embed="rId18" name="shampooing.wav"/>
            </a:hlinkClick>
            <a:extLst>
              <a:ext uri="{FF2B5EF4-FFF2-40B4-BE49-F238E27FC236}">
                <a16:creationId xmlns:a16="http://schemas.microsoft.com/office/drawing/2014/main" id="{5773B339-FF86-5B7F-4D64-61B3C92E60CC}"/>
              </a:ext>
            </a:extLst>
          </p:cNvPr>
          <p:cNvSpPr txBox="1"/>
          <p:nvPr/>
        </p:nvSpPr>
        <p:spPr>
          <a:xfrm>
            <a:off x="4752724" y="4114007"/>
            <a:ext cx="220443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shampooing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shampoo</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pic>
        <p:nvPicPr>
          <p:cNvPr id="3" name="Picture 2" descr="A picture containing porcelain&#10;&#10;Description automatically generated">
            <a:extLst>
              <a:ext uri="{FF2B5EF4-FFF2-40B4-BE49-F238E27FC236}">
                <a16:creationId xmlns:a16="http://schemas.microsoft.com/office/drawing/2014/main" id="{2812696E-FD88-4130-E713-FF41F28F52F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93214" y="1483768"/>
            <a:ext cx="1488618" cy="744309"/>
          </a:xfrm>
          <a:prstGeom prst="rect">
            <a:avLst/>
          </a:prstGeom>
        </p:spPr>
      </p:pic>
      <p:pic>
        <p:nvPicPr>
          <p:cNvPr id="21" name="Picture 20" descr="Diagram&#10;&#10;Description automatically generated">
            <a:extLst>
              <a:ext uri="{FF2B5EF4-FFF2-40B4-BE49-F238E27FC236}">
                <a16:creationId xmlns:a16="http://schemas.microsoft.com/office/drawing/2014/main" id="{7E012030-3AC8-8EA1-1714-3A365D82505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825235" y="810397"/>
            <a:ext cx="1206295" cy="1206295"/>
          </a:xfrm>
          <a:prstGeom prst="rect">
            <a:avLst/>
          </a:prstGeom>
        </p:spPr>
      </p:pic>
      <p:pic>
        <p:nvPicPr>
          <p:cNvPr id="29" name="Picture 28" descr="Shape, arrow&#10;&#10;Description automatically generated">
            <a:extLst>
              <a:ext uri="{FF2B5EF4-FFF2-40B4-BE49-F238E27FC236}">
                <a16:creationId xmlns:a16="http://schemas.microsoft.com/office/drawing/2014/main" id="{48803DD4-B378-9A98-7A49-00230DDE1DB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3591621" y="2323490"/>
            <a:ext cx="1252097" cy="731599"/>
          </a:xfrm>
          <a:prstGeom prst="rect">
            <a:avLst/>
          </a:prstGeom>
        </p:spPr>
      </p:pic>
      <p:pic>
        <p:nvPicPr>
          <p:cNvPr id="33" name="Picture 32" descr="Logo, icon&#10;&#10;Description automatically generated">
            <a:extLst>
              <a:ext uri="{FF2B5EF4-FFF2-40B4-BE49-F238E27FC236}">
                <a16:creationId xmlns:a16="http://schemas.microsoft.com/office/drawing/2014/main" id="{7478C527-0380-FE38-149A-FD809F03015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21519" y="2048010"/>
            <a:ext cx="721362" cy="720799"/>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F0440C2F-D4C5-4C4B-D9E2-58C2408D3CF3}"/>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31991" r="27422" b="16565"/>
          <a:stretch/>
        </p:blipFill>
        <p:spPr>
          <a:xfrm>
            <a:off x="233868" y="3177201"/>
            <a:ext cx="1043110" cy="1125775"/>
          </a:xfrm>
          <a:prstGeom prst="rect">
            <a:avLst/>
          </a:prstGeom>
        </p:spPr>
      </p:pic>
      <p:pic>
        <p:nvPicPr>
          <p:cNvPr id="19" name="Picture 18" descr="A picture containing old&#10;&#10;Description automatically generated">
            <a:extLst>
              <a:ext uri="{FF2B5EF4-FFF2-40B4-BE49-F238E27FC236}">
                <a16:creationId xmlns:a16="http://schemas.microsoft.com/office/drawing/2014/main" id="{5249E104-0577-F9BA-366E-F969BD02D86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922982" y="4558186"/>
            <a:ext cx="733183" cy="1384180"/>
          </a:xfrm>
          <a:prstGeom prst="rect">
            <a:avLst/>
          </a:prstGeom>
        </p:spPr>
      </p:pic>
      <p:pic>
        <p:nvPicPr>
          <p:cNvPr id="35" name="Picture 34" descr="Logo&#10;&#10;Description automatically generated">
            <a:extLst>
              <a:ext uri="{FF2B5EF4-FFF2-40B4-BE49-F238E27FC236}">
                <a16:creationId xmlns:a16="http://schemas.microsoft.com/office/drawing/2014/main" id="{CE3F84C0-D760-F356-A6B6-F09C2C27FC75}"/>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912162" y="3472179"/>
            <a:ext cx="980407" cy="892323"/>
          </a:xfrm>
          <a:prstGeom prst="rect">
            <a:avLst/>
          </a:prstGeom>
        </p:spPr>
      </p:pic>
      <p:pic>
        <p:nvPicPr>
          <p:cNvPr id="41" name="Picture 40" descr="A picture containing logo&#10;&#10;Description automatically generated">
            <a:extLst>
              <a:ext uri="{FF2B5EF4-FFF2-40B4-BE49-F238E27FC236}">
                <a16:creationId xmlns:a16="http://schemas.microsoft.com/office/drawing/2014/main" id="{B444B29A-D434-B67D-850B-903943DA7FE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630284" y="3691357"/>
            <a:ext cx="1154187" cy="1308556"/>
          </a:xfrm>
          <a:prstGeom prst="rect">
            <a:avLst/>
          </a:prstGeom>
        </p:spPr>
      </p:pic>
      <p:pic>
        <p:nvPicPr>
          <p:cNvPr id="45" name="Picture 44" descr="A picture containing text&#10;&#10;Description automatically generated">
            <a:extLst>
              <a:ext uri="{FF2B5EF4-FFF2-40B4-BE49-F238E27FC236}">
                <a16:creationId xmlns:a16="http://schemas.microsoft.com/office/drawing/2014/main" id="{DFFF7337-B047-F2AC-D155-F8D5FDEE8100}"/>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814936" y="2227246"/>
            <a:ext cx="1171088" cy="1015553"/>
          </a:xfrm>
          <a:prstGeom prst="rect">
            <a:avLst/>
          </a:prstGeom>
        </p:spPr>
      </p:pic>
      <p:pic>
        <p:nvPicPr>
          <p:cNvPr id="48" name="Picture 47" descr="Icon&#10;&#10;Description automatically generated">
            <a:extLst>
              <a:ext uri="{FF2B5EF4-FFF2-40B4-BE49-F238E27FC236}">
                <a16:creationId xmlns:a16="http://schemas.microsoft.com/office/drawing/2014/main" id="{21630E01-FD2C-765D-C92A-76235BADC74B}"/>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431812" y="3078161"/>
            <a:ext cx="650214" cy="1109699"/>
          </a:xfrm>
          <a:prstGeom prst="rect">
            <a:avLst/>
          </a:prstGeom>
        </p:spPr>
      </p:pic>
      <p:pic>
        <p:nvPicPr>
          <p:cNvPr id="50" name="Picture 49">
            <a:extLst>
              <a:ext uri="{FF2B5EF4-FFF2-40B4-BE49-F238E27FC236}">
                <a16:creationId xmlns:a16="http://schemas.microsoft.com/office/drawing/2014/main" id="{A9D5D489-0243-4296-A9FB-A255E82BDDBD}"/>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752250" y="5307746"/>
            <a:ext cx="898417" cy="898417"/>
          </a:xfrm>
          <a:prstGeom prst="rect">
            <a:avLst/>
          </a:prstGeom>
        </p:spPr>
      </p:pic>
      <p:pic>
        <p:nvPicPr>
          <p:cNvPr id="52" name="Picture 51">
            <a:extLst>
              <a:ext uri="{FF2B5EF4-FFF2-40B4-BE49-F238E27FC236}">
                <a16:creationId xmlns:a16="http://schemas.microsoft.com/office/drawing/2014/main" id="{7C4828DB-DD13-F283-4CC0-EA26BD5B0E6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167615" y="3102621"/>
            <a:ext cx="847775" cy="1243014"/>
          </a:xfrm>
          <a:prstGeom prst="rect">
            <a:avLst/>
          </a:prstGeom>
        </p:spPr>
      </p:pic>
      <p:pic>
        <p:nvPicPr>
          <p:cNvPr id="54" name="Picture 53" descr="Icon&#10;&#10;Description automatically generated">
            <a:extLst>
              <a:ext uri="{FF2B5EF4-FFF2-40B4-BE49-F238E27FC236}">
                <a16:creationId xmlns:a16="http://schemas.microsoft.com/office/drawing/2014/main" id="{C0291790-9BFB-1941-8BD0-D32EC48693F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333660" y="2174430"/>
            <a:ext cx="640358" cy="1029721"/>
          </a:xfrm>
          <a:prstGeom prst="rect">
            <a:avLst/>
          </a:prstGeom>
        </p:spPr>
      </p:pic>
      <p:pic>
        <p:nvPicPr>
          <p:cNvPr id="56" name="Picture 55" descr="A picture containing dryer&#10;&#10;Description automatically generated">
            <a:extLst>
              <a:ext uri="{FF2B5EF4-FFF2-40B4-BE49-F238E27FC236}">
                <a16:creationId xmlns:a16="http://schemas.microsoft.com/office/drawing/2014/main" id="{60067735-DD53-C3EA-4EDC-88CFA4B46BDA}"/>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05001" y="5218540"/>
            <a:ext cx="1066644" cy="1066644"/>
          </a:xfrm>
          <a:prstGeom prst="rect">
            <a:avLst/>
          </a:prstGeom>
        </p:spPr>
      </p:pic>
      <p:sp>
        <p:nvSpPr>
          <p:cNvPr id="46" name="TextBox 45">
            <a:hlinkClick r:id="" action="ppaction://noaction">
              <a:snd r:embed="rId33" name="patrimoine.wav"/>
            </a:hlinkClick>
            <a:extLst>
              <a:ext uri="{FF2B5EF4-FFF2-40B4-BE49-F238E27FC236}">
                <a16:creationId xmlns:a16="http://schemas.microsoft.com/office/drawing/2014/main" id="{F873F8F6-DFCC-FE7C-BC10-CAB4C5CD9C1E}"/>
              </a:ext>
            </a:extLst>
          </p:cNvPr>
          <p:cNvSpPr txBox="1"/>
          <p:nvPr/>
        </p:nvSpPr>
        <p:spPr>
          <a:xfrm>
            <a:off x="6561516" y="633636"/>
            <a:ext cx="186138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patrimoine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heritage</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pic>
        <p:nvPicPr>
          <p:cNvPr id="58" name="Picture 57" descr="Icon&#10;&#10;Description automatically generated">
            <a:extLst>
              <a:ext uri="{FF2B5EF4-FFF2-40B4-BE49-F238E27FC236}">
                <a16:creationId xmlns:a16="http://schemas.microsoft.com/office/drawing/2014/main" id="{6CC31370-D6FA-E8B0-FDEB-B4AECD0366F4}"/>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588143" y="4977944"/>
            <a:ext cx="836023" cy="651837"/>
          </a:xfrm>
          <a:prstGeom prst="rect">
            <a:avLst/>
          </a:prstGeom>
        </p:spPr>
      </p:pic>
      <p:grpSp>
        <p:nvGrpSpPr>
          <p:cNvPr id="39" name="Group 38">
            <a:extLst>
              <a:ext uri="{FF2B5EF4-FFF2-40B4-BE49-F238E27FC236}">
                <a16:creationId xmlns:a16="http://schemas.microsoft.com/office/drawing/2014/main" id="{B1DC9B1F-CAC5-5069-FF44-A8F4C3F36872}"/>
              </a:ext>
            </a:extLst>
          </p:cNvPr>
          <p:cNvGrpSpPr/>
          <p:nvPr/>
        </p:nvGrpSpPr>
        <p:grpSpPr>
          <a:xfrm>
            <a:off x="500336" y="1426805"/>
            <a:ext cx="9606918" cy="3175070"/>
            <a:chOff x="581678" y="1339043"/>
            <a:chExt cx="9606918" cy="3175070"/>
          </a:xfrm>
        </p:grpSpPr>
        <p:sp>
          <p:nvSpPr>
            <p:cNvPr id="2" name="Speech Bubble: Rectangle with Corners Rounded 1">
              <a:extLst>
                <a:ext uri="{FF2B5EF4-FFF2-40B4-BE49-F238E27FC236}">
                  <a16:creationId xmlns:a16="http://schemas.microsoft.com/office/drawing/2014/main" id="{81B2852C-CDC6-8EA3-8A23-6C4167B08381}"/>
                </a:ext>
              </a:extLst>
            </p:cNvPr>
            <p:cNvSpPr/>
            <p:nvPr/>
          </p:nvSpPr>
          <p:spPr>
            <a:xfrm>
              <a:off x="581678" y="1339043"/>
              <a:ext cx="9606918" cy="3175070"/>
            </a:xfrm>
            <a:prstGeom prst="wedgeRoundRectCallout">
              <a:avLst>
                <a:gd name="adj1" fmla="val -12421"/>
                <a:gd name="adj2" fmla="val 69238"/>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a:extLst>
                <a:ext uri="{FF2B5EF4-FFF2-40B4-BE49-F238E27FC236}">
                  <a16:creationId xmlns:a16="http://schemas.microsoft.com/office/drawing/2014/main" id="{FC8013FF-F34B-496B-850B-CBB5EA2C47C5}"/>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341306" y="1874370"/>
              <a:ext cx="3473365" cy="2313315"/>
            </a:xfrm>
            <a:prstGeom prst="rect">
              <a:avLst/>
            </a:prstGeom>
          </p:spPr>
        </p:pic>
        <p:sp>
          <p:nvSpPr>
            <p:cNvPr id="31" name="TextBox 30">
              <a:extLst>
                <a:ext uri="{FF2B5EF4-FFF2-40B4-BE49-F238E27FC236}">
                  <a16:creationId xmlns:a16="http://schemas.microsoft.com/office/drawing/2014/main" id="{A36903CA-6F0F-4EDD-F900-9A689F294BA4}"/>
                </a:ext>
              </a:extLst>
            </p:cNvPr>
            <p:cNvSpPr txBox="1"/>
            <p:nvPr/>
          </p:nvSpPr>
          <p:spPr>
            <a:xfrm>
              <a:off x="701722" y="1619727"/>
              <a:ext cx="5327163"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Pointillism is a painting technique that uses dots to make a picture.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It was developed in France in the late 19th century by Georges Seurat and Paul Signac.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is a painting of an island in the Seine by Georges Seurat.</a:t>
              </a:r>
            </a:p>
          </p:txBody>
        </p:sp>
      </p:grpSp>
    </p:spTree>
    <p:extLst>
      <p:ext uri="{BB962C8B-B14F-4D97-AF65-F5344CB8AC3E}">
        <p14:creationId xmlns:p14="http://schemas.microsoft.com/office/powerpoint/2010/main" val="3035099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50"/>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F8E73-B5E6-474A-B4C5-098B6D6E0876}"/>
              </a:ext>
            </a:extLst>
          </p:cNvPr>
          <p:cNvSpPr>
            <a:spLocks noGrp="1"/>
          </p:cNvSpPr>
          <p:nvPr>
            <p:ph type="title"/>
          </p:nvPr>
        </p:nvSpPr>
        <p:spPr>
          <a:xfrm>
            <a:off x="0" y="-318009"/>
            <a:ext cx="3457576" cy="340410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pic>
        <p:nvPicPr>
          <p:cNvPr id="6" name="Picture 2" descr="person looking into a microscope">
            <a:extLst>
              <a:ext uri="{FF2B5EF4-FFF2-40B4-BE49-F238E27FC236}">
                <a16:creationId xmlns:a16="http://schemas.microsoft.com/office/drawing/2014/main" id="{14294537-EFB7-4CDC-A2B3-DCD4EFF9E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694" y="752355"/>
            <a:ext cx="2274609" cy="27800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984CA14-A60B-40C1-A863-DA38B6A6CCFC}"/>
              </a:ext>
            </a:extLst>
          </p:cNvPr>
          <p:cNvSpPr txBox="1"/>
          <p:nvPr/>
        </p:nvSpPr>
        <p:spPr>
          <a:xfrm>
            <a:off x="4876796" y="3626875"/>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see]</a:t>
            </a:r>
          </a:p>
        </p:txBody>
      </p:sp>
      <p:sp>
        <p:nvSpPr>
          <p:cNvPr id="3" name="TextBox 2"/>
          <p:cNvSpPr txBox="1"/>
          <p:nvPr/>
        </p:nvSpPr>
        <p:spPr>
          <a:xfrm>
            <a:off x="4543096" y="4367649"/>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oi</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21735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9680" y="54250"/>
            <a:ext cx="10515600" cy="1385668"/>
          </a:xfrm>
        </p:spPr>
        <p:txBody>
          <a:bodyPr>
            <a:noAutofit/>
          </a:bodyPr>
          <a:lstStyle/>
          <a:p>
            <a:pPr algn="ctr"/>
            <a:r>
              <a:rPr lang="en-GB" sz="12000" b="1" dirty="0">
                <a:solidFill>
                  <a:srgbClr val="115076"/>
                </a:solidFill>
                <a:cs typeface="Calibri" panose="020F0502020204030204" pitchFamily="34" charset="0"/>
              </a:rPr>
              <a:t>oi</a:t>
            </a:r>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descr="man looking through a microscop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9890" y="1533248"/>
            <a:ext cx="1135640" cy="1385668"/>
          </a:xfrm>
          <a:prstGeom prst="rect">
            <a:avLst/>
          </a:prstGeom>
        </p:spPr>
      </p:pic>
      <p:sp>
        <p:nvSpPr>
          <p:cNvPr id="16" name="Rectangle 15">
            <a:extLst>
              <a:ext uri="{FF2B5EF4-FFF2-40B4-BE49-F238E27FC236}">
                <a16:creationId xmlns:a16="http://schemas.microsoft.com/office/drawing/2014/main" id="{66442510-A8AF-46E5-A410-C2B40F7997CD}"/>
              </a:ext>
            </a:extLst>
          </p:cNvPr>
          <p:cNvSpPr/>
          <p:nvPr/>
        </p:nvSpPr>
        <p:spPr>
          <a:xfrm>
            <a:off x="5236708" y="2811292"/>
            <a:ext cx="159210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see</a:t>
            </a:r>
            <a:endPar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Right Arrow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4255" y="1473585"/>
            <a:ext cx="1198955" cy="1248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3" name="Picture 6" descr="little boy waving"/>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635406" y="4502432"/>
            <a:ext cx="1198955" cy="17631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8" name="Rectangle 17"/>
          <p:cNvSpPr/>
          <p:nvPr/>
        </p:nvSpPr>
        <p:spPr>
          <a:xfrm>
            <a:off x="5100874" y="5352419"/>
            <a:ext cx="161294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[why</a:t>
            </a:r>
            <a:r>
              <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8912269" y="1298905"/>
            <a:ext cx="225093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re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08776" y="4502432"/>
            <a:ext cx="888752" cy="1496318"/>
          </a:xfrm>
          <a:prstGeom prst="rect">
            <a:avLst/>
          </a:prstGeom>
        </p:spPr>
      </p:pic>
    </p:spTree>
    <p:extLst>
      <p:ext uri="{BB962C8B-B14F-4D97-AF65-F5344CB8AC3E}">
        <p14:creationId xmlns:p14="http://schemas.microsoft.com/office/powerpoint/2010/main" val="43540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voi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oi pourquoi.wav"/>
                                        </p:tgtEl>
                                      </p:cMediaNode>
                                    </p:audio>
                                  </p:sub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oi voir.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7" name="oi droi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7" name="oi droi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8" name="oi avoi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8" name="oi avoi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9" name="oi au revoi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subTnLst>
                                    <p:audio>
                                      <p:cMediaNode>
                                        <p:cTn display="0" masterRel="sameClick">
                                          <p:stCondLst>
                                            <p:cond evt="begin" delay="0">
                                              <p:tn val="49"/>
                                            </p:cond>
                                          </p:stCondLst>
                                          <p:endCondLst>
                                            <p:cond evt="onStopAudio" delay="0">
                                              <p:tgtEl>
                                                <p:sldTgt/>
                                              </p:tgtEl>
                                            </p:cond>
                                          </p:endCondLst>
                                        </p:cTn>
                                        <p:tgtEl>
                                          <p:sndTgt r:embed="rId9" name="oi au revoi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subTnLst>
                                    <p:audio>
                                      <p:cMediaNode>
                                        <p:cTn display="0" masterRel="sameClick">
                                          <p:stCondLst>
                                            <p:cond evt="begin" delay="0">
                                              <p:tn val="54"/>
                                            </p:cond>
                                          </p:stCondLst>
                                          <p:endCondLst>
                                            <p:cond evt="onStopAudio" delay="0">
                                              <p:tgtEl>
                                                <p:sldTgt/>
                                              </p:tgtEl>
                                            </p:cond>
                                          </p:endCondLst>
                                        </p:cTn>
                                        <p:tgtEl>
                                          <p:sndTgt r:embed="rId5" name="oi pourquo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5" name="oi pourquo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subTnLst>
                                    <p:audio>
                                      <p:cMediaNode>
                                        <p:cTn display="0" masterRel="sameClick">
                                          <p:stCondLst>
                                            <p:cond evt="begin" delay="0">
                                              <p:tn val="64"/>
                                            </p:cond>
                                          </p:stCondLst>
                                          <p:endCondLst>
                                            <p:cond evt="onStopAudio" delay="0">
                                              <p:tgtEl>
                                                <p:sldTgt/>
                                              </p:tgtEl>
                                            </p:cond>
                                          </p:endCondLst>
                                        </p:cTn>
                                        <p:tgtEl>
                                          <p:sndTgt r:embed="rId10" name="oi troi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oi tro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6" grpId="0"/>
      <p:bldP spid="4" grpId="0"/>
      <p:bldP spid="7" grpId="0"/>
      <p:bldP spid="9" grpId="0"/>
      <p:bldP spid="10" grpId="0"/>
      <p:bldP spid="18" grpId="0"/>
      <p:bldP spid="14" grpId="0"/>
      <p:bldP spid="3"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680" y="28576"/>
            <a:ext cx="10515600" cy="1411342"/>
          </a:xfrm>
        </p:spPr>
        <p:txBody>
          <a:bodyPr>
            <a:normAutofit fontScale="90000"/>
          </a:bodyPr>
          <a:lstStyle/>
          <a:p>
            <a:pPr algn="ctr"/>
            <a:r>
              <a:rPr lang="en-GB" sz="13300" b="1" dirty="0">
                <a:solidFill>
                  <a:srgbClr val="115076"/>
                </a:solidFill>
                <a:cs typeface="Calibri" panose="020F0502020204030204" pitchFamily="34" charset="0"/>
              </a:rPr>
              <a:t>oi</a:t>
            </a:r>
            <a:endParaRPr lang="en-GB" dirty="0"/>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man looking through a microscope">
            <a:extLst>
              <a:ext uri="{FF2B5EF4-FFF2-40B4-BE49-F238E27FC236}">
                <a16:creationId xmlns:a16="http://schemas.microsoft.com/office/drawing/2014/main" id="{5138D53F-4EA5-5A43-84B8-8767DB99F5AC}"/>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6287" y="1531551"/>
            <a:ext cx="1642846" cy="2004543"/>
          </a:xfrm>
          <a:prstGeom prst="rect">
            <a:avLst/>
          </a:prstGeom>
        </p:spPr>
      </p:pic>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79625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voir.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oi voi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oi droit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subTnLst>
                                    <p:audio>
                                      <p:cMediaNode>
                                        <p:cTn display="0" masterRel="sameClick">
                                          <p:stCondLst>
                                            <p:cond evt="begin" delay="0">
                                              <p:tn val="26"/>
                                            </p:cond>
                                          </p:stCondLst>
                                          <p:endCondLst>
                                            <p:cond evt="onStopAudio" delay="0">
                                              <p:tgtEl>
                                                <p:sldTgt/>
                                              </p:tgtEl>
                                            </p:cond>
                                          </p:endCondLst>
                                        </p:cTn>
                                        <p:tgtEl>
                                          <p:sndTgt r:embed="rId7" name="oi avoi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8" name="oi au revoi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9" name="oi pourquoi.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0" name="oi tro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7" grpId="0"/>
      <p:bldP spid="9" grpId="0"/>
      <p:bldP spid="10" grpId="0"/>
      <p:bldP spid="1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680" y="28576"/>
            <a:ext cx="10515600" cy="1411342"/>
          </a:xfrm>
        </p:spPr>
        <p:txBody>
          <a:bodyPr>
            <a:normAutofit fontScale="90000"/>
          </a:bodyPr>
          <a:lstStyle/>
          <a:p>
            <a:pPr algn="ctr"/>
            <a:r>
              <a:rPr lang="en-GB" sz="13300" b="1" dirty="0">
                <a:solidFill>
                  <a:srgbClr val="115076"/>
                </a:solidFill>
                <a:cs typeface="Calibri" panose="020F0502020204030204" pitchFamily="34" charset="0"/>
              </a:rPr>
              <a:t>oi</a:t>
            </a:r>
            <a:endParaRPr lang="en-GB" dirty="0"/>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10" descr="man looking through a microscope">
            <a:extLst>
              <a:ext uri="{FF2B5EF4-FFF2-40B4-BE49-F238E27FC236}">
                <a16:creationId xmlns:a16="http://schemas.microsoft.com/office/drawing/2014/main" id="{5138D53F-4EA5-5A43-84B8-8767DB99F5A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6287" y="1531551"/>
            <a:ext cx="1642846" cy="2004543"/>
          </a:xfrm>
          <a:prstGeom prst="rect">
            <a:avLst/>
          </a:prstGeom>
        </p:spPr>
      </p:pic>
    </p:spTree>
    <p:extLst>
      <p:ext uri="{BB962C8B-B14F-4D97-AF65-F5344CB8AC3E}">
        <p14:creationId xmlns:p14="http://schemas.microsoft.com/office/powerpoint/2010/main" val="416833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7" grpId="0"/>
      <p:bldP spid="9" grpId="0"/>
      <p:bldP spid="10" grpId="0"/>
      <p:bldP spid="1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4"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6"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37"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8"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9"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0"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41"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42" name="TextBox 41">
            <a:hlinkClick r:id="" action="ppaction://noaction">
              <a:snd r:embed="rId3" name="victoire.wav"/>
            </a:hlinkClick>
          </p:cNvPr>
          <p:cNvSpPr txBox="1"/>
          <p:nvPr/>
        </p:nvSpPr>
        <p:spPr>
          <a:xfrm>
            <a:off x="398466" y="3966802"/>
            <a:ext cx="36853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vict</a:t>
            </a:r>
            <a:r>
              <a:rPr kumimoji="0" lang="en-GB" sz="4800" b="0"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mn-cs"/>
              </a:rPr>
              <a:t>oi</a:t>
            </a:r>
            <a:r>
              <a:rPr kumimoji="0" lang="en-GB" sz="48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re</a:t>
            </a:r>
            <a:endParaRPr kumimoji="0" lang="en-GB" sz="48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43" name="TextBox 42">
            <a:hlinkClick r:id="" action="ppaction://noaction">
              <a:snd r:embed="rId4" name="accessoire.wav"/>
            </a:hlinkClick>
          </p:cNvPr>
          <p:cNvSpPr txBox="1"/>
          <p:nvPr/>
        </p:nvSpPr>
        <p:spPr>
          <a:xfrm>
            <a:off x="3145391" y="5308237"/>
            <a:ext cx="40036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access</a:t>
            </a:r>
            <a:r>
              <a:rPr kumimoji="0" lang="en-GB" sz="4800" b="0"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Calibri" panose="020F0502020204030204" pitchFamily="34" charset="0"/>
              </a:rPr>
              <a:t>oi</a:t>
            </a:r>
            <a:r>
              <a:rPr kumimoji="0" lang="en-GB" sz="48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re</a:t>
            </a:r>
            <a:endParaRPr kumimoji="0" lang="en-GB" sz="4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endParaRPr>
          </a:p>
        </p:txBody>
      </p:sp>
      <p:sp>
        <p:nvSpPr>
          <p:cNvPr id="45" name="TextBox 44">
            <a:hlinkClick r:id="" action="ppaction://noaction">
              <a:snd r:embed="rId5" name="croissant.wav"/>
            </a:hlinkClick>
          </p:cNvPr>
          <p:cNvSpPr txBox="1"/>
          <p:nvPr/>
        </p:nvSpPr>
        <p:spPr>
          <a:xfrm>
            <a:off x="4351366" y="3179762"/>
            <a:ext cx="300738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cr</a:t>
            </a:r>
            <a:r>
              <a:rPr kumimoji="0" lang="en-GB" sz="48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oi</a:t>
            </a:r>
            <a:r>
              <a:rPr kumimoji="0" lang="en-GB" sz="48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ssant</a:t>
            </a:r>
            <a:endParaRPr kumimoji="0" lang="en-GB" sz="48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46" name="TextBox 45">
            <a:hlinkClick r:id="" action="ppaction://noaction">
              <a:snd r:embed="rId6" name="soi.wav"/>
            </a:hlinkClick>
          </p:cNvPr>
          <p:cNvSpPr txBox="1"/>
          <p:nvPr/>
        </p:nvSpPr>
        <p:spPr>
          <a:xfrm>
            <a:off x="5398259" y="915516"/>
            <a:ext cx="24981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s</a:t>
            </a:r>
            <a:r>
              <a:rPr kumimoji="0" lang="en-GB" sz="4800" b="0"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Calibri" panose="020F0502020204030204" pitchFamily="34" charset="0"/>
              </a:rPr>
              <a:t>oi</a:t>
            </a:r>
            <a:endParaRPr kumimoji="0" lang="en-GB" sz="48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endParaRPr>
          </a:p>
        </p:txBody>
      </p:sp>
      <p:sp>
        <p:nvSpPr>
          <p:cNvPr id="47" name="TextBox 19">
            <a:hlinkClick r:id="" action="ppaction://noaction">
              <a:snd r:embed="rId7" name="espoir.wav"/>
            </a:hlinkClick>
          </p:cNvPr>
          <p:cNvSpPr txBox="1"/>
          <p:nvPr/>
        </p:nvSpPr>
        <p:spPr>
          <a:xfrm>
            <a:off x="1216026" y="2438637"/>
            <a:ext cx="286935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esp</a:t>
            </a:r>
            <a:r>
              <a:rPr kumimoji="0" lang="en-GB" sz="4800" b="0"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Calibri" panose="020F0502020204030204" pitchFamily="34" charset="0"/>
              </a:rPr>
              <a:t>oi</a:t>
            </a:r>
            <a:r>
              <a:rPr kumimoji="0" lang="en-GB"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48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48" name="TextBox 20">
            <a:hlinkClick r:id="" action="ppaction://noaction">
              <a:snd r:embed="rId8" name="etoile.wav"/>
            </a:hlinkClick>
          </p:cNvPr>
          <p:cNvSpPr txBox="1"/>
          <p:nvPr/>
        </p:nvSpPr>
        <p:spPr>
          <a:xfrm flipH="1">
            <a:off x="7310991" y="1731691"/>
            <a:ext cx="268550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é</a:t>
            </a: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48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oi</a:t>
            </a: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48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49" name="TextBox 22">
            <a:hlinkClick r:id="" action="ppaction://noaction">
              <a:snd r:embed="rId9" name="bois.wav"/>
            </a:hlinkClick>
          </p:cNvPr>
          <p:cNvSpPr txBox="1"/>
          <p:nvPr/>
        </p:nvSpPr>
        <p:spPr>
          <a:xfrm>
            <a:off x="3050755" y="1557890"/>
            <a:ext cx="217586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b</a:t>
            </a:r>
            <a:r>
              <a:rPr kumimoji="0" lang="en-GB" sz="48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oi</a:t>
            </a:r>
            <a:r>
              <a:rPr kumimoji="0" lang="en-GB" sz="48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s</a:t>
            </a:r>
            <a:endParaRPr kumimoji="0" lang="en-GB" sz="48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16" name="Down Arrow 15"/>
          <p:cNvSpPr/>
          <p:nvPr/>
        </p:nvSpPr>
        <p:spPr>
          <a:xfrm>
            <a:off x="207034" y="1382624"/>
            <a:ext cx="672860" cy="4768761"/>
          </a:xfrm>
          <a:prstGeom prst="downArrow">
            <a:avLst/>
          </a:prstGeom>
          <a:solidFill>
            <a:srgbClr val="E56700"/>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TextBox 49"/>
          <p:cNvSpPr txBox="1"/>
          <p:nvPr/>
        </p:nvSpPr>
        <p:spPr>
          <a:xfrm>
            <a:off x="-384706" y="5640616"/>
            <a:ext cx="43014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difficile</a:t>
            </a:r>
          </a:p>
        </p:txBody>
      </p:sp>
      <p:sp>
        <p:nvSpPr>
          <p:cNvPr id="51" name="TextBox 50"/>
          <p:cNvSpPr txBox="1"/>
          <p:nvPr/>
        </p:nvSpPr>
        <p:spPr>
          <a:xfrm>
            <a:off x="-615073" y="1103179"/>
            <a:ext cx="43014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facile</a:t>
            </a:r>
          </a:p>
        </p:txBody>
      </p:sp>
      <p:pic>
        <p:nvPicPr>
          <p:cNvPr id="29" name="Picture 28" descr="background rectangle">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1"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hlinkClick r:id="" action="ppaction://noaction">
              <a:snd r:embed="rId11" name="laboratoire.wav"/>
            </a:hlinkClick>
            <a:extLst>
              <a:ext uri="{FF2B5EF4-FFF2-40B4-BE49-F238E27FC236}">
                <a16:creationId xmlns:a16="http://schemas.microsoft.com/office/drawing/2014/main" id="{28BF62DB-148D-40E5-8C0A-12D37E170FBD}"/>
              </a:ext>
            </a:extLst>
          </p:cNvPr>
          <p:cNvSpPr txBox="1"/>
          <p:nvPr/>
        </p:nvSpPr>
        <p:spPr>
          <a:xfrm>
            <a:off x="5226617" y="4440422"/>
            <a:ext cx="45042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laborat</a:t>
            </a:r>
            <a:r>
              <a:rPr kumimoji="0" lang="en-GB" sz="4800" b="0"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Calibri" panose="020F0502020204030204" pitchFamily="34" charset="0"/>
              </a:rPr>
              <a:t>oi</a:t>
            </a:r>
            <a:r>
              <a:rPr kumimoji="0" lang="en-GB" sz="48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re</a:t>
            </a:r>
            <a:endParaRPr kumimoji="0" lang="en-GB" sz="4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id="{C2B85498-BF91-43FA-83BD-2991FB82BE07}"/>
              </a:ext>
            </a:extLst>
          </p:cNvPr>
          <p:cNvSpPr txBox="1"/>
          <p:nvPr/>
        </p:nvSpPr>
        <p:spPr>
          <a:xfrm>
            <a:off x="6265776" y="1509266"/>
            <a:ext cx="1082522"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[self]</a:t>
            </a:r>
            <a:endParaRPr kumimoji="0" lang="fr-FR" sz="25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028" name="Picture 4" descr="Wood Pattern Grain Texture Clip Art">
            <a:extLst>
              <a:ext uri="{FF2B5EF4-FFF2-40B4-BE49-F238E27FC236}">
                <a16:creationId xmlns:a16="http://schemas.microsoft.com/office/drawing/2014/main" id="{531544BF-AD92-4654-A480-F718E540871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37065" y="1558600"/>
            <a:ext cx="655180" cy="8794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ar Double Clip Art">
            <a:extLst>
              <a:ext uri="{FF2B5EF4-FFF2-40B4-BE49-F238E27FC236}">
                <a16:creationId xmlns:a16="http://schemas.microsoft.com/office/drawing/2014/main" id="{A7233B41-6A1D-4690-9EC7-D4D2493CE61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92191" y="1115257"/>
            <a:ext cx="922040" cy="9673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D59DF4-FEA9-4DE1-8946-FDCC7E00CE8E}"/>
              </a:ext>
            </a:extLst>
          </p:cNvPr>
          <p:cNvSpPr txBox="1"/>
          <p:nvPr/>
        </p:nvSpPr>
        <p:spPr>
          <a:xfrm>
            <a:off x="2651109" y="3087734"/>
            <a:ext cx="1265590"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[hope]</a:t>
            </a:r>
            <a:endParaRPr kumimoji="0" lang="fr-FR" sz="25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032" name="Picture 8" descr="Victory Clip Art">
            <a:extLst>
              <a:ext uri="{FF2B5EF4-FFF2-40B4-BE49-F238E27FC236}">
                <a16:creationId xmlns:a16="http://schemas.microsoft.com/office/drawing/2014/main" id="{3E6BAF48-09D0-4055-B877-58D8DC9B3ED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3170266" y="4299287"/>
            <a:ext cx="553393" cy="9482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emical Lab Flasks Clip Art">
            <a:extLst>
              <a:ext uri="{FF2B5EF4-FFF2-40B4-BE49-F238E27FC236}">
                <a16:creationId xmlns:a16="http://schemas.microsoft.com/office/drawing/2014/main" id="{ED514B63-8D16-4492-B9D6-32960EA274F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84218" y="5187097"/>
            <a:ext cx="1051594" cy="10732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nch Butter Croissant Clip Art">
            <a:extLst>
              <a:ext uri="{FF2B5EF4-FFF2-40B4-BE49-F238E27FC236}">
                <a16:creationId xmlns:a16="http://schemas.microsoft.com/office/drawing/2014/main" id="{061E656A-549D-497D-95CB-D9863E312E8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77310" y="3595261"/>
            <a:ext cx="814640" cy="8961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BE964C3-6FFD-463E-B261-085C896814F1}"/>
              </a:ext>
            </a:extLst>
          </p:cNvPr>
          <p:cNvSpPr txBox="1"/>
          <p:nvPr/>
        </p:nvSpPr>
        <p:spPr>
          <a:xfrm>
            <a:off x="4769405" y="5900707"/>
            <a:ext cx="2191189"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[accessory]</a:t>
            </a:r>
            <a:endParaRPr kumimoji="0" lang="fr-FR" sz="25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TextBox 8">
            <a:hlinkClick r:id="" action="ppaction://noaction">
              <a:snd r:embed="rId17" name="voisin.wav"/>
            </a:hlinkClick>
            <a:extLst>
              <a:ext uri="{FF2B5EF4-FFF2-40B4-BE49-F238E27FC236}">
                <a16:creationId xmlns:a16="http://schemas.microsoft.com/office/drawing/2014/main" id="{CA5B4168-11B6-4075-A308-545B83792289}"/>
              </a:ext>
            </a:extLst>
          </p:cNvPr>
          <p:cNvSpPr txBox="1"/>
          <p:nvPr/>
        </p:nvSpPr>
        <p:spPr>
          <a:xfrm>
            <a:off x="7323346" y="2864737"/>
            <a:ext cx="2741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v</a:t>
            </a:r>
            <a:r>
              <a:rPr kumimoji="0" lang="en-GB" sz="4800" b="0"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Calibri" panose="020F0502020204030204" pitchFamily="34" charset="0"/>
              </a:rPr>
              <a:t>oi</a:t>
            </a:r>
            <a:r>
              <a:rPr kumimoji="0" lang="en-GB" sz="48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sin</a:t>
            </a:r>
            <a:endParaRPr kumimoji="0" lang="en-GB" sz="48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6C040D44-1E23-4165-90BC-0DE6A4D3A5EB}"/>
              </a:ext>
            </a:extLst>
          </p:cNvPr>
          <p:cNvSpPr txBox="1"/>
          <p:nvPr/>
        </p:nvSpPr>
        <p:spPr>
          <a:xfrm>
            <a:off x="7831083" y="3496709"/>
            <a:ext cx="2191189"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[neighbour]</a:t>
            </a:r>
            <a:endParaRPr kumimoji="0" lang="fr-FR" sz="25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537525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34"/>
                                        </p:tgtEl>
                                      </p:cBhvr>
                                    </p:animEffect>
                                    <p:set>
                                      <p:cBhvr>
                                        <p:cTn id="7" dur="1" fill="hold">
                                          <p:stCondLst>
                                            <p:cond delay="58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10.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20000"/>
            <a:lumOff val="80000"/>
          </a:schemeClr>
        </a:solidFill>
        <a:ln>
          <a:solidFill>
            <a:srgbClr val="002060"/>
          </a:solidFill>
        </a:ln>
      </a:spPr>
      <a:bodyPr wrap="square" rtlCol="0">
        <a:spAutoFit/>
      </a:bodyPr>
      <a:lstStyle>
        <a:defPPr algn="l">
          <a:defRPr sz="2200" b="1" dirty="0" err="1">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6364</Words>
  <Application>Microsoft Office PowerPoint</Application>
  <PresentationFormat>Widescreen</PresentationFormat>
  <Paragraphs>963</Paragraphs>
  <Slides>40</Slides>
  <Notes>40</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40</vt:i4>
      </vt:variant>
    </vt:vector>
  </HeadingPairs>
  <TitlesOfParts>
    <vt:vector size="55" baseType="lpstr">
      <vt:lpstr>Arial</vt:lpstr>
      <vt:lpstr>Calibri</vt:lpstr>
      <vt:lpstr>Century Gothic</vt:lpstr>
      <vt:lpstr>Georgia</vt:lpstr>
      <vt:lpstr>Tw Cen MT</vt:lpstr>
      <vt:lpstr>1_Office Theme</vt:lpstr>
      <vt:lpstr>NCELP Theme</vt:lpstr>
      <vt:lpstr>2_Office Theme</vt:lpstr>
      <vt:lpstr>1_NCELP Theme</vt:lpstr>
      <vt:lpstr>5_Office Theme</vt:lpstr>
      <vt:lpstr>7_Office Theme</vt:lpstr>
      <vt:lpstr>Office Theme</vt:lpstr>
      <vt:lpstr>6_Office Theme</vt:lpstr>
      <vt:lpstr>3_Office Theme</vt:lpstr>
      <vt:lpstr>4_Office Theme</vt:lpstr>
      <vt:lpstr>French Phonics Collection </vt:lpstr>
      <vt:lpstr>SSC [oi]</vt:lpstr>
      <vt:lpstr>oi</vt:lpstr>
      <vt:lpstr>oi</vt:lpstr>
      <vt:lpstr>oi</vt:lpstr>
      <vt:lpstr>oi</vt:lpstr>
      <vt:lpstr>oi</vt:lpstr>
      <vt:lpstr>oi</vt:lpstr>
      <vt:lpstr>Phonétique  </vt:lpstr>
      <vt:lpstr>Phonétique  </vt:lpstr>
      <vt:lpstr>SSC [oi]</vt:lpstr>
      <vt:lpstr>oi</vt:lpstr>
      <vt:lpstr>oi</vt:lpstr>
      <vt:lpstr>oi</vt:lpstr>
      <vt:lpstr>oi</vt:lpstr>
      <vt:lpstr>oi</vt:lpstr>
      <vt:lpstr>oi</vt:lpstr>
      <vt:lpstr>Phonétique</vt:lpstr>
      <vt:lpstr>Phonétique 1 (self-study)</vt:lpstr>
      <vt:lpstr>Phonétique 2 (self-study)</vt:lpstr>
      <vt:lpstr>Phonétique 3 (self-study)</vt:lpstr>
      <vt:lpstr>SSC [oi]</vt:lpstr>
      <vt:lpstr>oi</vt:lpstr>
      <vt:lpstr>oi</vt:lpstr>
      <vt:lpstr>Phonétique  </vt:lpstr>
      <vt:lpstr>Phonétique (1/2)  </vt:lpstr>
      <vt:lpstr>Phonétique (2/2)  </vt:lpstr>
      <vt:lpstr>SSC [oi]</vt:lpstr>
      <vt:lpstr>oi</vt:lpstr>
      <vt:lpstr>oi</vt:lpstr>
      <vt:lpstr>SSC [oi]  </vt:lpstr>
      <vt:lpstr>Des virelangues avec [oi]  </vt:lpstr>
      <vt:lpstr>Des virelangues avec [oi]  </vt:lpstr>
      <vt:lpstr>Des virelangues avec [oi]  </vt:lpstr>
      <vt:lpstr>SSC [oi]</vt:lpstr>
      <vt:lpstr>oi</vt:lpstr>
      <vt:lpstr>oi</vt:lpstr>
      <vt:lpstr>[oi] ou [-oin] ?  </vt:lpstr>
      <vt:lpstr>[oi] ou [-oin] ?  </vt:lpstr>
      <vt:lpstr>[oi] ou [-oin]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11</cp:revision>
  <dcterms:created xsi:type="dcterms:W3CDTF">2021-02-16T11:52:59Z</dcterms:created>
  <dcterms:modified xsi:type="dcterms:W3CDTF">2022-08-31T07:55:12Z</dcterms:modified>
</cp:coreProperties>
</file>